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6.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7.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8.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9.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3.xml" ContentType="application/vnd.openxmlformats-officedocument.theme+xml"/>
  <Override PartName="/ppt/theme/themeOverride1.xml" ContentType="application/vnd.openxmlformats-officedocument.themeOverrid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4.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5.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6.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7.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8.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29.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30.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31.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32.xml" ContentType="application/vnd.openxmlformats-officedocument.theme+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theme/theme33.xml" ContentType="application/vnd.openxmlformats-officedocument.theme+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theme/theme34.xml" ContentType="application/vnd.openxmlformats-officedocument.theme+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35.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6.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theme/theme37.xml" ContentType="application/vnd.openxmlformats-officedocument.theme+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theme/theme38.xml" ContentType="application/vnd.openxmlformats-officedocument.theme+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theme/theme39.xml" ContentType="application/vnd.openxmlformats-officedocument.theme+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40.xml" ContentType="application/vnd.openxmlformats-officedocument.theme+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theme/theme41.xml" ContentType="application/vnd.openxmlformats-officedocument.theme+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theme/theme42.xml" ContentType="application/vnd.openxmlformats-officedocument.theme+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theme/theme43.xml" ContentType="application/vnd.openxmlformats-officedocument.theme+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theme/theme44.xml" ContentType="application/vnd.openxmlformats-officedocument.theme+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theme/theme45.xml" ContentType="application/vnd.openxmlformats-officedocument.theme+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theme/theme46.xml" ContentType="application/vnd.openxmlformats-officedocument.theme+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theme/theme47.xml" ContentType="application/vnd.openxmlformats-officedocument.theme+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theme/theme48.xml" ContentType="application/vnd.openxmlformats-officedocument.theme+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theme/theme49.xml" ContentType="application/vnd.openxmlformats-officedocument.theme+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theme/theme50.xml" ContentType="application/vnd.openxmlformats-officedocument.theme+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theme/theme51.xml" ContentType="application/vnd.openxmlformats-officedocument.theme+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theme/theme52.xml" ContentType="application/vnd.openxmlformats-officedocument.theme+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theme/theme53.xml" ContentType="application/vnd.openxmlformats-officedocument.theme+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theme/theme54.xml" ContentType="application/vnd.openxmlformats-officedocument.theme+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theme/theme55.xml" ContentType="application/vnd.openxmlformats-officedocument.theme+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theme/theme56.xml" ContentType="application/vnd.openxmlformats-officedocument.theme+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theme/theme57.xml" ContentType="application/vnd.openxmlformats-officedocument.theme+xml"/>
  <Override PartName="/ppt/theme/theme58.xml" ContentType="application/vnd.openxmlformats-officedocument.theme+xml"/>
  <Override PartName="/ppt/theme/theme59.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theme/themeOverride2.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theme/themeOverride3.xml" ContentType="application/vnd.openxmlformats-officedocument.themeOverride+xml"/>
  <Override PartName="/ppt/drawings/drawing2.xml" ContentType="application/vnd.openxmlformats-officedocument.drawingml.chartshape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3.xml" ContentType="application/vnd.openxmlformats-officedocument.drawingml.chart+xml"/>
  <Override PartName="/ppt/drawings/drawing3.xml" ContentType="application/vnd.openxmlformats-officedocument.drawingml.chartshapes+xml"/>
  <Override PartName="/ppt/notesSlides/notesSlide43.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drawings/drawing4.xml" ContentType="application/vnd.openxmlformats-officedocument.drawingml.chartshape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5.xml" ContentType="application/vnd.openxmlformats-officedocument.drawingml.chart+xml"/>
  <Override PartName="/ppt/theme/themeOverride5.xml" ContentType="application/vnd.openxmlformats-officedocument.themeOverride+xml"/>
  <Override PartName="/ppt/drawings/drawing5.xml" ContentType="application/vnd.openxmlformats-officedocument.drawingml.chartshapes+xml"/>
  <Override PartName="/ppt/notesSlides/notesSlide53.xml" ContentType="application/vnd.openxmlformats-officedocument.presentationml.notesSlide+xml"/>
  <Override PartName="/ppt/charts/chart6.xml" ContentType="application/vnd.openxmlformats-officedocument.drawingml.chart+xml"/>
  <Override PartName="/ppt/drawings/drawing6.xml" ContentType="application/vnd.openxmlformats-officedocument.drawingml.chartshape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48" r:id="rId4"/>
    <p:sldMasterId id="2147483872" r:id="rId5"/>
    <p:sldMasterId id="2147483909" r:id="rId6"/>
    <p:sldMasterId id="2147483936" r:id="rId7"/>
    <p:sldMasterId id="2147484099" r:id="rId8"/>
    <p:sldMasterId id="2147484281" r:id="rId9"/>
    <p:sldMasterId id="2147484450" r:id="rId10"/>
    <p:sldMasterId id="2147484546" r:id="rId11"/>
    <p:sldMasterId id="2147484704" r:id="rId12"/>
    <p:sldMasterId id="2147484768" r:id="rId13"/>
    <p:sldMasterId id="2147484804" r:id="rId14"/>
    <p:sldMasterId id="2147484828" r:id="rId15"/>
    <p:sldMasterId id="2147484840" r:id="rId16"/>
    <p:sldMasterId id="2147484853" r:id="rId17"/>
    <p:sldMasterId id="2147484865" r:id="rId18"/>
    <p:sldMasterId id="2147484877" r:id="rId19"/>
    <p:sldMasterId id="2147484903" r:id="rId20"/>
    <p:sldMasterId id="2147484917" r:id="rId21"/>
    <p:sldMasterId id="2147484920" r:id="rId22"/>
    <p:sldMasterId id="2147485014" r:id="rId23"/>
    <p:sldMasterId id="2147485027" r:id="rId24"/>
    <p:sldMasterId id="2147485199" r:id="rId25"/>
    <p:sldMasterId id="2147485224" r:id="rId26"/>
    <p:sldMasterId id="2147485236" r:id="rId27"/>
    <p:sldMasterId id="2147485273" r:id="rId28"/>
    <p:sldMasterId id="2147485297" r:id="rId29"/>
    <p:sldMasterId id="2147485312" r:id="rId30"/>
    <p:sldMasterId id="2147485324" r:id="rId31"/>
    <p:sldMasterId id="2147485337" r:id="rId32"/>
    <p:sldMasterId id="2147485364" r:id="rId33"/>
    <p:sldMasterId id="2147485376" r:id="rId34"/>
    <p:sldMasterId id="2147485402" r:id="rId35"/>
    <p:sldMasterId id="2147485418" r:id="rId36"/>
    <p:sldMasterId id="2147485431" r:id="rId37"/>
    <p:sldMasterId id="2147485444" r:id="rId38"/>
    <p:sldMasterId id="2147485457" r:id="rId39"/>
    <p:sldMasterId id="2147485494" r:id="rId40"/>
    <p:sldMasterId id="2147485507" r:id="rId41"/>
    <p:sldMasterId id="2147485520" r:id="rId42"/>
    <p:sldMasterId id="2147485833" r:id="rId43"/>
    <p:sldMasterId id="2147485861" r:id="rId44"/>
    <p:sldMasterId id="2147485905" r:id="rId45"/>
    <p:sldMasterId id="2147485917" r:id="rId46"/>
    <p:sldMasterId id="2147485969" r:id="rId47"/>
    <p:sldMasterId id="2147485982" r:id="rId48"/>
    <p:sldMasterId id="2147486019" r:id="rId49"/>
    <p:sldMasterId id="2147486031" r:id="rId50"/>
    <p:sldMasterId id="2147486044" r:id="rId51"/>
    <p:sldMasterId id="2147486056" r:id="rId52"/>
    <p:sldMasterId id="2147486068" r:id="rId53"/>
    <p:sldMasterId id="2147486081" r:id="rId54"/>
    <p:sldMasterId id="2147486094" r:id="rId55"/>
    <p:sldMasterId id="2147486107" r:id="rId56"/>
    <p:sldMasterId id="2147486119" r:id="rId57"/>
  </p:sldMasterIdLst>
  <p:notesMasterIdLst>
    <p:notesMasterId r:id="rId215"/>
  </p:notesMasterIdLst>
  <p:handoutMasterIdLst>
    <p:handoutMasterId r:id="rId216"/>
  </p:handoutMasterIdLst>
  <p:sldIdLst>
    <p:sldId id="3016" r:id="rId58"/>
    <p:sldId id="6543" r:id="rId59"/>
    <p:sldId id="2861" r:id="rId60"/>
    <p:sldId id="2862" r:id="rId61"/>
    <p:sldId id="3027" r:id="rId62"/>
    <p:sldId id="6542" r:id="rId63"/>
    <p:sldId id="3028" r:id="rId64"/>
    <p:sldId id="6541" r:id="rId65"/>
    <p:sldId id="2863" r:id="rId66"/>
    <p:sldId id="3026" r:id="rId67"/>
    <p:sldId id="2866" r:id="rId68"/>
    <p:sldId id="2865" r:id="rId69"/>
    <p:sldId id="2839" r:id="rId70"/>
    <p:sldId id="2867" r:id="rId71"/>
    <p:sldId id="2868" r:id="rId72"/>
    <p:sldId id="2869" r:id="rId73"/>
    <p:sldId id="2870" r:id="rId74"/>
    <p:sldId id="2871" r:id="rId75"/>
    <p:sldId id="2872" r:id="rId76"/>
    <p:sldId id="2873" r:id="rId77"/>
    <p:sldId id="2874" r:id="rId78"/>
    <p:sldId id="2875" r:id="rId79"/>
    <p:sldId id="2876" r:id="rId80"/>
    <p:sldId id="2877" r:id="rId81"/>
    <p:sldId id="2878" r:id="rId82"/>
    <p:sldId id="2879" r:id="rId83"/>
    <p:sldId id="2880" r:id="rId84"/>
    <p:sldId id="2881" r:id="rId85"/>
    <p:sldId id="2882" r:id="rId86"/>
    <p:sldId id="2883" r:id="rId87"/>
    <p:sldId id="2884" r:id="rId88"/>
    <p:sldId id="2885" r:id="rId89"/>
    <p:sldId id="2886" r:id="rId90"/>
    <p:sldId id="2965" r:id="rId91"/>
    <p:sldId id="2966" r:id="rId92"/>
    <p:sldId id="2967" r:id="rId93"/>
    <p:sldId id="2968" r:id="rId94"/>
    <p:sldId id="2969" r:id="rId95"/>
    <p:sldId id="2970" r:id="rId96"/>
    <p:sldId id="2971" r:id="rId97"/>
    <p:sldId id="2972" r:id="rId98"/>
    <p:sldId id="2973" r:id="rId99"/>
    <p:sldId id="6546" r:id="rId100"/>
    <p:sldId id="2974" r:id="rId101"/>
    <p:sldId id="2975" r:id="rId102"/>
    <p:sldId id="2976" r:id="rId103"/>
    <p:sldId id="2977" r:id="rId104"/>
    <p:sldId id="2978" r:id="rId105"/>
    <p:sldId id="2979" r:id="rId106"/>
    <p:sldId id="2980" r:id="rId107"/>
    <p:sldId id="2981" r:id="rId108"/>
    <p:sldId id="2982" r:id="rId109"/>
    <p:sldId id="2983" r:id="rId110"/>
    <p:sldId id="2984" r:id="rId111"/>
    <p:sldId id="2985" r:id="rId112"/>
    <p:sldId id="2986" r:id="rId113"/>
    <p:sldId id="2987" r:id="rId114"/>
    <p:sldId id="2988" r:id="rId115"/>
    <p:sldId id="2989" r:id="rId116"/>
    <p:sldId id="2990" r:id="rId117"/>
    <p:sldId id="2991" r:id="rId118"/>
    <p:sldId id="2992" r:id="rId119"/>
    <p:sldId id="2993" r:id="rId120"/>
    <p:sldId id="2994" r:id="rId121"/>
    <p:sldId id="2995" r:id="rId122"/>
    <p:sldId id="2996" r:id="rId123"/>
    <p:sldId id="2997" r:id="rId124"/>
    <p:sldId id="2998" r:id="rId125"/>
    <p:sldId id="2999" r:id="rId126"/>
    <p:sldId id="6547" r:id="rId127"/>
    <p:sldId id="6549" r:id="rId128"/>
    <p:sldId id="6551" r:id="rId129"/>
    <p:sldId id="3019" r:id="rId130"/>
    <p:sldId id="5351" r:id="rId131"/>
    <p:sldId id="6552" r:id="rId132"/>
    <p:sldId id="3374" r:id="rId133"/>
    <p:sldId id="5381" r:id="rId134"/>
    <p:sldId id="833" r:id="rId135"/>
    <p:sldId id="853" r:id="rId136"/>
    <p:sldId id="855" r:id="rId137"/>
    <p:sldId id="856" r:id="rId138"/>
    <p:sldId id="858" r:id="rId139"/>
    <p:sldId id="739" r:id="rId140"/>
    <p:sldId id="960" r:id="rId141"/>
    <p:sldId id="861" r:id="rId142"/>
    <p:sldId id="862" r:id="rId143"/>
    <p:sldId id="878" r:id="rId144"/>
    <p:sldId id="879" r:id="rId145"/>
    <p:sldId id="871" r:id="rId146"/>
    <p:sldId id="872" r:id="rId147"/>
    <p:sldId id="5385" r:id="rId148"/>
    <p:sldId id="5386" r:id="rId149"/>
    <p:sldId id="5387" r:id="rId150"/>
    <p:sldId id="945" r:id="rId151"/>
    <p:sldId id="925" r:id="rId152"/>
    <p:sldId id="882" r:id="rId153"/>
    <p:sldId id="954" r:id="rId154"/>
    <p:sldId id="918" r:id="rId155"/>
    <p:sldId id="911" r:id="rId156"/>
    <p:sldId id="885" r:id="rId157"/>
    <p:sldId id="913" r:id="rId158"/>
    <p:sldId id="930" r:id="rId159"/>
    <p:sldId id="895" r:id="rId160"/>
    <p:sldId id="937" r:id="rId161"/>
    <p:sldId id="892" r:id="rId162"/>
    <p:sldId id="947" r:id="rId163"/>
    <p:sldId id="894" r:id="rId164"/>
    <p:sldId id="896" r:id="rId165"/>
    <p:sldId id="897" r:id="rId166"/>
    <p:sldId id="898" r:id="rId167"/>
    <p:sldId id="940" r:id="rId168"/>
    <p:sldId id="942" r:id="rId169"/>
    <p:sldId id="6544" r:id="rId170"/>
    <p:sldId id="957" r:id="rId171"/>
    <p:sldId id="950" r:id="rId172"/>
    <p:sldId id="907" r:id="rId173"/>
    <p:sldId id="860" r:id="rId174"/>
    <p:sldId id="5390" r:id="rId175"/>
    <p:sldId id="6554" r:id="rId176"/>
    <p:sldId id="6561" r:id="rId177"/>
    <p:sldId id="6562" r:id="rId178"/>
    <p:sldId id="6563" r:id="rId179"/>
    <p:sldId id="6556" r:id="rId180"/>
    <p:sldId id="6564" r:id="rId181"/>
    <p:sldId id="881" r:id="rId182"/>
    <p:sldId id="6560" r:id="rId183"/>
    <p:sldId id="6557" r:id="rId184"/>
    <p:sldId id="6558" r:id="rId185"/>
    <p:sldId id="850" r:id="rId186"/>
    <p:sldId id="6565" r:id="rId187"/>
    <p:sldId id="6559" r:id="rId188"/>
    <p:sldId id="6545" r:id="rId189"/>
    <p:sldId id="5983" r:id="rId190"/>
    <p:sldId id="325" r:id="rId191"/>
    <p:sldId id="326" r:id="rId192"/>
    <p:sldId id="327" r:id="rId193"/>
    <p:sldId id="328" r:id="rId194"/>
    <p:sldId id="329" r:id="rId195"/>
    <p:sldId id="330" r:id="rId196"/>
    <p:sldId id="331" r:id="rId197"/>
    <p:sldId id="332" r:id="rId198"/>
    <p:sldId id="333" r:id="rId199"/>
    <p:sldId id="5984" r:id="rId200"/>
    <p:sldId id="398" r:id="rId201"/>
    <p:sldId id="399" r:id="rId202"/>
    <p:sldId id="400" r:id="rId203"/>
    <p:sldId id="401" r:id="rId204"/>
    <p:sldId id="403" r:id="rId205"/>
    <p:sldId id="5382" r:id="rId206"/>
    <p:sldId id="971" r:id="rId207"/>
    <p:sldId id="943" r:id="rId208"/>
    <p:sldId id="941" r:id="rId209"/>
    <p:sldId id="932" r:id="rId210"/>
    <p:sldId id="969" r:id="rId211"/>
    <p:sldId id="970" r:id="rId212"/>
    <p:sldId id="931" r:id="rId213"/>
    <p:sldId id="917" r:id="rId21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0000FF"/>
    <a:srgbClr val="8C0000"/>
    <a:srgbClr val="2A55D6"/>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084" autoAdjust="0"/>
    <p:restoredTop sz="50000" autoAdjust="0"/>
  </p:normalViewPr>
  <p:slideViewPr>
    <p:cSldViewPr>
      <p:cViewPr varScale="1">
        <p:scale>
          <a:sx n="187" d="100"/>
          <a:sy n="187" d="100"/>
        </p:scale>
        <p:origin x="2696" y="184"/>
      </p:cViewPr>
      <p:guideLst>
        <p:guide orient="horz" pos="2160"/>
        <p:guide pos="2880"/>
      </p:guideLst>
    </p:cSldViewPr>
  </p:slideViewPr>
  <p:outlineViewPr>
    <p:cViewPr>
      <p:scale>
        <a:sx n="33" d="100"/>
        <a:sy n="33" d="100"/>
      </p:scale>
      <p:origin x="0" y="131472"/>
    </p:cViewPr>
  </p:outlineViewPr>
  <p:notesTextViewPr>
    <p:cViewPr>
      <p:scale>
        <a:sx n="100" d="100"/>
        <a:sy n="100" d="100"/>
      </p:scale>
      <p:origin x="0" y="0"/>
    </p:cViewPr>
  </p:notesTextViewPr>
  <p:sorterViewPr>
    <p:cViewPr>
      <p:scale>
        <a:sx n="66" d="100"/>
        <a:sy n="66" d="100"/>
      </p:scale>
      <p:origin x="0" y="10064"/>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0.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6.xml"/><Relationship Id="rId84" Type="http://schemas.openxmlformats.org/officeDocument/2006/relationships/slide" Target="slides/slide27.xml"/><Relationship Id="rId138" Type="http://schemas.openxmlformats.org/officeDocument/2006/relationships/slide" Target="slides/slide81.xml"/><Relationship Id="rId159" Type="http://schemas.openxmlformats.org/officeDocument/2006/relationships/slide" Target="slides/slide102.xml"/><Relationship Id="rId170" Type="http://schemas.openxmlformats.org/officeDocument/2006/relationships/slide" Target="slides/slide113.xml"/><Relationship Id="rId191" Type="http://schemas.openxmlformats.org/officeDocument/2006/relationships/slide" Target="slides/slide134.xml"/><Relationship Id="rId205" Type="http://schemas.openxmlformats.org/officeDocument/2006/relationships/slide" Target="slides/slide148.xml"/><Relationship Id="rId107" Type="http://schemas.openxmlformats.org/officeDocument/2006/relationships/slide" Target="slides/slide50.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17.xml"/><Relationship Id="rId128" Type="http://schemas.openxmlformats.org/officeDocument/2006/relationships/slide" Target="slides/slide71.xml"/><Relationship Id="rId149" Type="http://schemas.openxmlformats.org/officeDocument/2006/relationships/slide" Target="slides/slide92.xml"/><Relationship Id="rId5" Type="http://schemas.openxmlformats.org/officeDocument/2006/relationships/slideMaster" Target="slideMasters/slideMaster5.xml"/><Relationship Id="rId95" Type="http://schemas.openxmlformats.org/officeDocument/2006/relationships/slide" Target="slides/slide38.xml"/><Relationship Id="rId160" Type="http://schemas.openxmlformats.org/officeDocument/2006/relationships/slide" Target="slides/slide103.xml"/><Relationship Id="rId181" Type="http://schemas.openxmlformats.org/officeDocument/2006/relationships/slide" Target="slides/slide124.xml"/><Relationship Id="rId216" Type="http://schemas.openxmlformats.org/officeDocument/2006/relationships/handoutMaster" Target="handoutMasters/handoutMaster1.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7.xml"/><Relationship Id="rId118" Type="http://schemas.openxmlformats.org/officeDocument/2006/relationships/slide" Target="slides/slide61.xml"/><Relationship Id="rId139" Type="http://schemas.openxmlformats.org/officeDocument/2006/relationships/slide" Target="slides/slide82.xml"/><Relationship Id="rId85" Type="http://schemas.openxmlformats.org/officeDocument/2006/relationships/slide" Target="slides/slide28.xml"/><Relationship Id="rId150" Type="http://schemas.openxmlformats.org/officeDocument/2006/relationships/slide" Target="slides/slide93.xml"/><Relationship Id="rId171" Type="http://schemas.openxmlformats.org/officeDocument/2006/relationships/slide" Target="slides/slide114.xml"/><Relationship Id="rId192" Type="http://schemas.openxmlformats.org/officeDocument/2006/relationships/slide" Target="slides/slide135.xml"/><Relationship Id="rId206" Type="http://schemas.openxmlformats.org/officeDocument/2006/relationships/slide" Target="slides/slide149.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1.xml"/><Relationship Id="rId129" Type="http://schemas.openxmlformats.org/officeDocument/2006/relationships/slide" Target="slides/slide72.xml"/><Relationship Id="rId54" Type="http://schemas.openxmlformats.org/officeDocument/2006/relationships/slideMaster" Target="slideMasters/slideMaster54.xml"/><Relationship Id="rId75" Type="http://schemas.openxmlformats.org/officeDocument/2006/relationships/slide" Target="slides/slide18.xml"/><Relationship Id="rId96" Type="http://schemas.openxmlformats.org/officeDocument/2006/relationships/slide" Target="slides/slide39.xml"/><Relationship Id="rId140" Type="http://schemas.openxmlformats.org/officeDocument/2006/relationships/slide" Target="slides/slide83.xml"/><Relationship Id="rId161" Type="http://schemas.openxmlformats.org/officeDocument/2006/relationships/slide" Target="slides/slide104.xml"/><Relationship Id="rId182" Type="http://schemas.openxmlformats.org/officeDocument/2006/relationships/slide" Target="slides/slide125.xml"/><Relationship Id="rId217" Type="http://schemas.openxmlformats.org/officeDocument/2006/relationships/presProps" Target="presProps.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62.xml"/><Relationship Id="rId44" Type="http://schemas.openxmlformats.org/officeDocument/2006/relationships/slideMaster" Target="slideMasters/slideMaster44.xml"/><Relationship Id="rId65" Type="http://schemas.openxmlformats.org/officeDocument/2006/relationships/slide" Target="slides/slide8.xml"/><Relationship Id="rId86" Type="http://schemas.openxmlformats.org/officeDocument/2006/relationships/slide" Target="slides/slide29.xml"/><Relationship Id="rId130" Type="http://schemas.openxmlformats.org/officeDocument/2006/relationships/slide" Target="slides/slide73.xml"/><Relationship Id="rId151" Type="http://schemas.openxmlformats.org/officeDocument/2006/relationships/slide" Target="slides/slide94.xml"/><Relationship Id="rId172" Type="http://schemas.openxmlformats.org/officeDocument/2006/relationships/slide" Target="slides/slide115.xml"/><Relationship Id="rId193" Type="http://schemas.openxmlformats.org/officeDocument/2006/relationships/slide" Target="slides/slide136.xml"/><Relationship Id="rId207" Type="http://schemas.openxmlformats.org/officeDocument/2006/relationships/slide" Target="slides/slide150.xml"/><Relationship Id="rId13" Type="http://schemas.openxmlformats.org/officeDocument/2006/relationships/slideMaster" Target="slideMasters/slideMaster13.xml"/><Relationship Id="rId109" Type="http://schemas.openxmlformats.org/officeDocument/2006/relationships/slide" Target="slides/slide52.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19.xml"/><Relationship Id="rId97" Type="http://schemas.openxmlformats.org/officeDocument/2006/relationships/slide" Target="slides/slide40.xml"/><Relationship Id="rId120" Type="http://schemas.openxmlformats.org/officeDocument/2006/relationships/slide" Target="slides/slide63.xml"/><Relationship Id="rId141" Type="http://schemas.openxmlformats.org/officeDocument/2006/relationships/slide" Target="slides/slide84.xml"/><Relationship Id="rId7" Type="http://schemas.openxmlformats.org/officeDocument/2006/relationships/slideMaster" Target="slideMasters/slideMaster7.xml"/><Relationship Id="rId162" Type="http://schemas.openxmlformats.org/officeDocument/2006/relationships/slide" Target="slides/slide105.xml"/><Relationship Id="rId183" Type="http://schemas.openxmlformats.org/officeDocument/2006/relationships/slide" Target="slides/slide126.xml"/><Relationship Id="rId218" Type="http://schemas.openxmlformats.org/officeDocument/2006/relationships/viewProps" Target="viewProps.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9.xml"/><Relationship Id="rId87" Type="http://schemas.openxmlformats.org/officeDocument/2006/relationships/slide" Target="slides/slide30.xml"/><Relationship Id="rId110" Type="http://schemas.openxmlformats.org/officeDocument/2006/relationships/slide" Target="slides/slide53.xml"/><Relationship Id="rId131" Type="http://schemas.openxmlformats.org/officeDocument/2006/relationships/slide" Target="slides/slide74.xml"/><Relationship Id="rId152" Type="http://schemas.openxmlformats.org/officeDocument/2006/relationships/slide" Target="slides/slide95.xml"/><Relationship Id="rId173" Type="http://schemas.openxmlformats.org/officeDocument/2006/relationships/slide" Target="slides/slide116.xml"/><Relationship Id="rId194" Type="http://schemas.openxmlformats.org/officeDocument/2006/relationships/slide" Target="slides/slide137.xml"/><Relationship Id="rId208" Type="http://schemas.openxmlformats.org/officeDocument/2006/relationships/slide" Target="slides/slide151.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20.xml"/><Relationship Id="rId100" Type="http://schemas.openxmlformats.org/officeDocument/2006/relationships/slide" Target="slides/slide43.xml"/><Relationship Id="rId105" Type="http://schemas.openxmlformats.org/officeDocument/2006/relationships/slide" Target="slides/slide48.xml"/><Relationship Id="rId126" Type="http://schemas.openxmlformats.org/officeDocument/2006/relationships/slide" Target="slides/slide69.xml"/><Relationship Id="rId147" Type="http://schemas.openxmlformats.org/officeDocument/2006/relationships/slide" Target="slides/slide90.xml"/><Relationship Id="rId168" Type="http://schemas.openxmlformats.org/officeDocument/2006/relationships/slide" Target="slides/slide111.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15.xml"/><Relationship Id="rId93" Type="http://schemas.openxmlformats.org/officeDocument/2006/relationships/slide" Target="slides/slide36.xml"/><Relationship Id="rId98" Type="http://schemas.openxmlformats.org/officeDocument/2006/relationships/slide" Target="slides/slide41.xml"/><Relationship Id="rId121" Type="http://schemas.openxmlformats.org/officeDocument/2006/relationships/slide" Target="slides/slide64.xml"/><Relationship Id="rId142" Type="http://schemas.openxmlformats.org/officeDocument/2006/relationships/slide" Target="slides/slide85.xml"/><Relationship Id="rId163" Type="http://schemas.openxmlformats.org/officeDocument/2006/relationships/slide" Target="slides/slide106.xml"/><Relationship Id="rId184" Type="http://schemas.openxmlformats.org/officeDocument/2006/relationships/slide" Target="slides/slide127.xml"/><Relationship Id="rId189" Type="http://schemas.openxmlformats.org/officeDocument/2006/relationships/slide" Target="slides/slide132.xml"/><Relationship Id="rId219" Type="http://schemas.openxmlformats.org/officeDocument/2006/relationships/theme" Target="theme/theme1.xml"/><Relationship Id="rId3" Type="http://schemas.openxmlformats.org/officeDocument/2006/relationships/slideMaster" Target="slideMasters/slideMaster3.xml"/><Relationship Id="rId214" Type="http://schemas.openxmlformats.org/officeDocument/2006/relationships/slide" Target="slides/slide157.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0.xml"/><Relationship Id="rId116" Type="http://schemas.openxmlformats.org/officeDocument/2006/relationships/slide" Target="slides/slide59.xml"/><Relationship Id="rId137" Type="http://schemas.openxmlformats.org/officeDocument/2006/relationships/slide" Target="slides/slide80.xml"/><Relationship Id="rId158" Type="http://schemas.openxmlformats.org/officeDocument/2006/relationships/slide" Target="slides/slide10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5.xml"/><Relationship Id="rId83" Type="http://schemas.openxmlformats.org/officeDocument/2006/relationships/slide" Target="slides/slide26.xml"/><Relationship Id="rId88" Type="http://schemas.openxmlformats.org/officeDocument/2006/relationships/slide" Target="slides/slide31.xml"/><Relationship Id="rId111" Type="http://schemas.openxmlformats.org/officeDocument/2006/relationships/slide" Target="slides/slide54.xml"/><Relationship Id="rId132" Type="http://schemas.openxmlformats.org/officeDocument/2006/relationships/slide" Target="slides/slide75.xml"/><Relationship Id="rId153" Type="http://schemas.openxmlformats.org/officeDocument/2006/relationships/slide" Target="slides/slide96.xml"/><Relationship Id="rId174" Type="http://schemas.openxmlformats.org/officeDocument/2006/relationships/slide" Target="slides/slide117.xml"/><Relationship Id="rId179" Type="http://schemas.openxmlformats.org/officeDocument/2006/relationships/slide" Target="slides/slide122.xml"/><Relationship Id="rId195" Type="http://schemas.openxmlformats.org/officeDocument/2006/relationships/slide" Target="slides/slide138.xml"/><Relationship Id="rId209" Type="http://schemas.openxmlformats.org/officeDocument/2006/relationships/slide" Target="slides/slide152.xml"/><Relationship Id="rId190" Type="http://schemas.openxmlformats.org/officeDocument/2006/relationships/slide" Target="slides/slide133.xml"/><Relationship Id="rId204" Type="http://schemas.openxmlformats.org/officeDocument/2006/relationships/slide" Target="slides/slide147.xml"/><Relationship Id="rId220" Type="http://schemas.openxmlformats.org/officeDocument/2006/relationships/tableStyles" Target="tableStyles.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49.xml"/><Relationship Id="rId127" Type="http://schemas.openxmlformats.org/officeDocument/2006/relationships/slide" Target="slides/slide7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6.xml"/><Relationship Id="rId78" Type="http://schemas.openxmlformats.org/officeDocument/2006/relationships/slide" Target="slides/slide21.xml"/><Relationship Id="rId94" Type="http://schemas.openxmlformats.org/officeDocument/2006/relationships/slide" Target="slides/slide37.xml"/><Relationship Id="rId99" Type="http://schemas.openxmlformats.org/officeDocument/2006/relationships/slide" Target="slides/slide42.xml"/><Relationship Id="rId101" Type="http://schemas.openxmlformats.org/officeDocument/2006/relationships/slide" Target="slides/slide44.xml"/><Relationship Id="rId122" Type="http://schemas.openxmlformats.org/officeDocument/2006/relationships/slide" Target="slides/slide65.xml"/><Relationship Id="rId143" Type="http://schemas.openxmlformats.org/officeDocument/2006/relationships/slide" Target="slides/slide86.xml"/><Relationship Id="rId148" Type="http://schemas.openxmlformats.org/officeDocument/2006/relationships/slide" Target="slides/slide91.xml"/><Relationship Id="rId164" Type="http://schemas.openxmlformats.org/officeDocument/2006/relationships/slide" Target="slides/slide107.xml"/><Relationship Id="rId169" Type="http://schemas.openxmlformats.org/officeDocument/2006/relationships/slide" Target="slides/slide112.xml"/><Relationship Id="rId185" Type="http://schemas.openxmlformats.org/officeDocument/2006/relationships/slide" Target="slides/slide128.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23.xml"/><Relationship Id="rId210" Type="http://schemas.openxmlformats.org/officeDocument/2006/relationships/slide" Target="slides/slide153.xml"/><Relationship Id="rId215" Type="http://schemas.openxmlformats.org/officeDocument/2006/relationships/notesMaster" Target="notesMasters/notesMaster1.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11.xml"/><Relationship Id="rId89" Type="http://schemas.openxmlformats.org/officeDocument/2006/relationships/slide" Target="slides/slide32.xml"/><Relationship Id="rId112" Type="http://schemas.openxmlformats.org/officeDocument/2006/relationships/slide" Target="slides/slide55.xml"/><Relationship Id="rId133" Type="http://schemas.openxmlformats.org/officeDocument/2006/relationships/slide" Target="slides/slide76.xml"/><Relationship Id="rId154" Type="http://schemas.openxmlformats.org/officeDocument/2006/relationships/slide" Target="slides/slide97.xml"/><Relationship Id="rId175" Type="http://schemas.openxmlformats.org/officeDocument/2006/relationships/slide" Target="slides/slide118.xml"/><Relationship Id="rId196" Type="http://schemas.openxmlformats.org/officeDocument/2006/relationships/slide" Target="slides/slide139.xml"/><Relationship Id="rId200" Type="http://schemas.openxmlformats.org/officeDocument/2006/relationships/slide" Target="slides/slide143.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xml"/><Relationship Id="rId79" Type="http://schemas.openxmlformats.org/officeDocument/2006/relationships/slide" Target="slides/slide22.xml"/><Relationship Id="rId102" Type="http://schemas.openxmlformats.org/officeDocument/2006/relationships/slide" Target="slides/slide45.xml"/><Relationship Id="rId123" Type="http://schemas.openxmlformats.org/officeDocument/2006/relationships/slide" Target="slides/slide66.xml"/><Relationship Id="rId144" Type="http://schemas.openxmlformats.org/officeDocument/2006/relationships/slide" Target="slides/slide87.xml"/><Relationship Id="rId90" Type="http://schemas.openxmlformats.org/officeDocument/2006/relationships/slide" Target="slides/slide33.xml"/><Relationship Id="rId165" Type="http://schemas.openxmlformats.org/officeDocument/2006/relationships/slide" Target="slides/slide108.xml"/><Relationship Id="rId186" Type="http://schemas.openxmlformats.org/officeDocument/2006/relationships/slide" Target="slides/slide129.xml"/><Relationship Id="rId211" Type="http://schemas.openxmlformats.org/officeDocument/2006/relationships/slide" Target="slides/slide154.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2.xml"/><Relationship Id="rId113" Type="http://schemas.openxmlformats.org/officeDocument/2006/relationships/slide" Target="slides/slide56.xml"/><Relationship Id="rId134" Type="http://schemas.openxmlformats.org/officeDocument/2006/relationships/slide" Target="slides/slide77.xml"/><Relationship Id="rId80" Type="http://schemas.openxmlformats.org/officeDocument/2006/relationships/slide" Target="slides/slide23.xml"/><Relationship Id="rId155" Type="http://schemas.openxmlformats.org/officeDocument/2006/relationships/slide" Target="slides/slide98.xml"/><Relationship Id="rId176" Type="http://schemas.openxmlformats.org/officeDocument/2006/relationships/slide" Target="slides/slide119.xml"/><Relationship Id="rId197" Type="http://schemas.openxmlformats.org/officeDocument/2006/relationships/slide" Target="slides/slide140.xml"/><Relationship Id="rId201" Type="http://schemas.openxmlformats.org/officeDocument/2006/relationships/slide" Target="slides/slide144.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2.xml"/><Relationship Id="rId103" Type="http://schemas.openxmlformats.org/officeDocument/2006/relationships/slide" Target="slides/slide46.xml"/><Relationship Id="rId124" Type="http://schemas.openxmlformats.org/officeDocument/2006/relationships/slide" Target="slides/slide67.xml"/><Relationship Id="rId70" Type="http://schemas.openxmlformats.org/officeDocument/2006/relationships/slide" Target="slides/slide13.xml"/><Relationship Id="rId91" Type="http://schemas.openxmlformats.org/officeDocument/2006/relationships/slide" Target="slides/slide34.xml"/><Relationship Id="rId145" Type="http://schemas.openxmlformats.org/officeDocument/2006/relationships/slide" Target="slides/slide88.xml"/><Relationship Id="rId166" Type="http://schemas.openxmlformats.org/officeDocument/2006/relationships/slide" Target="slides/slide109.xml"/><Relationship Id="rId187" Type="http://schemas.openxmlformats.org/officeDocument/2006/relationships/slide" Target="slides/slide130.xml"/><Relationship Id="rId1" Type="http://schemas.openxmlformats.org/officeDocument/2006/relationships/slideMaster" Target="slideMasters/slideMaster1.xml"/><Relationship Id="rId212" Type="http://schemas.openxmlformats.org/officeDocument/2006/relationships/slide" Target="slides/slide155.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7.xml"/><Relationship Id="rId60" Type="http://schemas.openxmlformats.org/officeDocument/2006/relationships/slide" Target="slides/slide3.xml"/><Relationship Id="rId81" Type="http://schemas.openxmlformats.org/officeDocument/2006/relationships/slide" Target="slides/slide24.xml"/><Relationship Id="rId135" Type="http://schemas.openxmlformats.org/officeDocument/2006/relationships/slide" Target="slides/slide78.xml"/><Relationship Id="rId156" Type="http://schemas.openxmlformats.org/officeDocument/2006/relationships/slide" Target="slides/slide99.xml"/><Relationship Id="rId177" Type="http://schemas.openxmlformats.org/officeDocument/2006/relationships/slide" Target="slides/slide120.xml"/><Relationship Id="rId198" Type="http://schemas.openxmlformats.org/officeDocument/2006/relationships/slide" Target="slides/slide141.xml"/><Relationship Id="rId202" Type="http://schemas.openxmlformats.org/officeDocument/2006/relationships/slide" Target="slides/slide145.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Master" Target="slideMasters/slideMaster50.xml"/><Relationship Id="rId104" Type="http://schemas.openxmlformats.org/officeDocument/2006/relationships/slide" Target="slides/slide47.xml"/><Relationship Id="rId125" Type="http://schemas.openxmlformats.org/officeDocument/2006/relationships/slide" Target="slides/slide68.xml"/><Relationship Id="rId146" Type="http://schemas.openxmlformats.org/officeDocument/2006/relationships/slide" Target="slides/slide89.xml"/><Relationship Id="rId167" Type="http://schemas.openxmlformats.org/officeDocument/2006/relationships/slide" Target="slides/slide110.xml"/><Relationship Id="rId188" Type="http://schemas.openxmlformats.org/officeDocument/2006/relationships/slide" Target="slides/slide131.xml"/><Relationship Id="rId71" Type="http://schemas.openxmlformats.org/officeDocument/2006/relationships/slide" Target="slides/slide14.xml"/><Relationship Id="rId92" Type="http://schemas.openxmlformats.org/officeDocument/2006/relationships/slide" Target="slides/slide35.xml"/><Relationship Id="rId213" Type="http://schemas.openxmlformats.org/officeDocument/2006/relationships/slide" Target="slides/slide156.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Master" Target="slideMasters/slideMaster40.xml"/><Relationship Id="rId115" Type="http://schemas.openxmlformats.org/officeDocument/2006/relationships/slide" Target="slides/slide58.xml"/><Relationship Id="rId136" Type="http://schemas.openxmlformats.org/officeDocument/2006/relationships/slide" Target="slides/slide79.xml"/><Relationship Id="rId157" Type="http://schemas.openxmlformats.org/officeDocument/2006/relationships/slide" Target="slides/slide100.xml"/><Relationship Id="rId178" Type="http://schemas.openxmlformats.org/officeDocument/2006/relationships/slide" Target="slides/slide121.xml"/><Relationship Id="rId61" Type="http://schemas.openxmlformats.org/officeDocument/2006/relationships/slide" Target="slides/slide4.xml"/><Relationship Id="rId82" Type="http://schemas.openxmlformats.org/officeDocument/2006/relationships/slide" Target="slides/slide25.xml"/><Relationship Id="rId199" Type="http://schemas.openxmlformats.org/officeDocument/2006/relationships/slide" Target="slides/slide142.xml"/><Relationship Id="rId203" Type="http://schemas.openxmlformats.org/officeDocument/2006/relationships/slide" Target="slides/slide146.xml"/><Relationship Id="rId19" Type="http://schemas.openxmlformats.org/officeDocument/2006/relationships/slideMaster" Target="slideMasters/slideMaster19.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Macintosh%20HD:Users:amiraliboroumand:cmu:SAFARI:Paper:LazyPIM:CoNDA-ISCA2019-result%20.xlsx" TargetMode="External"/><Relationship Id="rId1" Type="http://schemas.openxmlformats.org/officeDocument/2006/relationships/themeOverride" Target="../theme/themeOverride2.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xlsx"/><Relationship Id="rId1" Type="http://schemas.openxmlformats.org/officeDocument/2006/relationships/themeOverride" Target="../theme/themeOverride3.xm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Macintosh%20HD:Users:amiraliboroumand:cmu:SAFARI:Paper:LazyPIM:CoNDA-ISCA2019-result%20.xlsx" TargetMode="External"/></Relationships>
</file>

<file path=ppt/charts/_rels/chart4.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oleObject" Target="Macintosh%20HD:Users:amiraliboroumand:cmu:SAFARI:Paper:LazyPIM:CoNDA-ISCA2019-result%20.xlsx"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3" Type="http://schemas.openxmlformats.org/officeDocument/2006/relationships/chartUserShapes" Target="../drawings/drawing5.xml"/><Relationship Id="rId2" Type="http://schemas.openxmlformats.org/officeDocument/2006/relationships/oleObject" Target="Macintosh%20HD:Users:amiraliboroumand:cmu:SAFARI:Paper:LazyPIM:CoNDA-ISCA2019-result%20.xlsx" TargetMode="External"/><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oleObject" Target="Macintosh%20HD:Users:amiraliboroumand:cmu:SAFARI:Paper:LazyPIM:CoNDA-ISCA2019-result%2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67834880015"/>
          <c:y val="0.154966579362842"/>
          <c:w val="0.63351413104611898"/>
          <c:h val="0.47939308947839998"/>
        </c:manualLayout>
      </c:layout>
      <c:barChart>
        <c:barDir val="col"/>
        <c:grouping val="clustered"/>
        <c:varyColors val="0"/>
        <c:ser>
          <c:idx val="0"/>
          <c:order val="0"/>
          <c:tx>
            <c:strRef>
              <c:f>Sheet1!$C$115</c:f>
              <c:strCache>
                <c:ptCount val="1"/>
                <c:pt idx="0">
                  <c:v>CPU-only</c:v>
                </c:pt>
              </c:strCache>
            </c:strRef>
          </c:tx>
          <c:spPr>
            <a:solidFill>
              <a:schemeClr val="tx1"/>
            </a:solidFill>
            <a:ln>
              <a:solidFill>
                <a:schemeClr val="tx1"/>
              </a:solidFill>
            </a:ln>
          </c:spPr>
          <c:invertIfNegative val="0"/>
          <c:cat>
            <c:multiLvlStrRef>
              <c:f>Sheet1!$A$116:$B$122</c:f>
              <c:multiLvlStrCache>
                <c:ptCount val="6"/>
                <c:lvl>
                  <c:pt idx="0">
                    <c:v>CC</c:v>
                  </c:pt>
                  <c:pt idx="1">
                    <c:v>Radii</c:v>
                  </c:pt>
                  <c:pt idx="2">
                    <c:v>PR</c:v>
                  </c:pt>
                  <c:pt idx="3">
                    <c:v>CC</c:v>
                  </c:pt>
                  <c:pt idx="4">
                    <c:v>Radii</c:v>
                  </c:pt>
                  <c:pt idx="5">
                    <c:v>PR</c:v>
                  </c:pt>
                </c:lvl>
                <c:lvl>
                  <c:pt idx="0">
                    <c:v>arXiV</c:v>
                  </c:pt>
                  <c:pt idx="3">
                    <c:v>Gnutella</c:v>
                  </c:pt>
                </c:lvl>
              </c:multiLvlStrCache>
            </c:multiLvlStrRef>
          </c:cat>
          <c:val>
            <c:numRef>
              <c:f>Sheet1!$C$116:$C$122</c:f>
              <c:numCache>
                <c:formatCode>General</c:formatCode>
                <c:ptCount val="7"/>
                <c:pt idx="0">
                  <c:v>1</c:v>
                </c:pt>
                <c:pt idx="1">
                  <c:v>1</c:v>
                </c:pt>
                <c:pt idx="2">
                  <c:v>1</c:v>
                </c:pt>
                <c:pt idx="3">
                  <c:v>1</c:v>
                </c:pt>
                <c:pt idx="4">
                  <c:v>1</c:v>
                </c:pt>
                <c:pt idx="5">
                  <c:v>1</c:v>
                </c:pt>
                <c:pt idx="6">
                  <c:v>1</c:v>
                </c:pt>
              </c:numCache>
            </c:numRef>
          </c:val>
          <c:extLst>
            <c:ext xmlns:c16="http://schemas.microsoft.com/office/drawing/2014/chart" uri="{C3380CC4-5D6E-409C-BE32-E72D297353CC}">
              <c16:uniqueId val="{00000000-81D1-8547-ACD9-4AE1C7CCBAB0}"/>
            </c:ext>
          </c:extLst>
        </c:ser>
        <c:ser>
          <c:idx val="1"/>
          <c:order val="1"/>
          <c:tx>
            <c:strRef>
              <c:f>Sheet1!$D$115</c:f>
              <c:strCache>
                <c:ptCount val="1"/>
                <c:pt idx="0">
                  <c:v>NC</c:v>
                </c:pt>
              </c:strCache>
            </c:strRef>
          </c:tx>
          <c:spPr>
            <a:pattFill prst="wdUpDiag">
              <a:fgClr>
                <a:schemeClr val="bg1"/>
              </a:fgClr>
              <a:bgClr>
                <a:srgbClr val="C00000"/>
              </a:bgClr>
            </a:pattFill>
            <a:ln>
              <a:solidFill>
                <a:srgbClr val="000000"/>
              </a:solidFill>
            </a:ln>
          </c:spPr>
          <c:invertIfNegative val="0"/>
          <c:cat>
            <c:multiLvlStrRef>
              <c:f>Sheet1!$A$116:$B$122</c:f>
              <c:multiLvlStrCache>
                <c:ptCount val="6"/>
                <c:lvl>
                  <c:pt idx="0">
                    <c:v>CC</c:v>
                  </c:pt>
                  <c:pt idx="1">
                    <c:v>Radii</c:v>
                  </c:pt>
                  <c:pt idx="2">
                    <c:v>PR</c:v>
                  </c:pt>
                  <c:pt idx="3">
                    <c:v>CC</c:v>
                  </c:pt>
                  <c:pt idx="4">
                    <c:v>Radii</c:v>
                  </c:pt>
                  <c:pt idx="5">
                    <c:v>PR</c:v>
                  </c:pt>
                </c:lvl>
                <c:lvl>
                  <c:pt idx="0">
                    <c:v>arXiV</c:v>
                  </c:pt>
                  <c:pt idx="3">
                    <c:v>Gnutella</c:v>
                  </c:pt>
                </c:lvl>
              </c:multiLvlStrCache>
            </c:multiLvlStrRef>
          </c:cat>
          <c:val>
            <c:numRef>
              <c:f>Sheet1!$D$116:$D$122</c:f>
              <c:numCache>
                <c:formatCode>General</c:formatCode>
                <c:ptCount val="7"/>
                <c:pt idx="0">
                  <c:v>0.94123049329999997</c:v>
                </c:pt>
                <c:pt idx="1">
                  <c:v>0.81872039569999999</c:v>
                </c:pt>
                <c:pt idx="2">
                  <c:v>0.70085807410000001</c:v>
                </c:pt>
                <c:pt idx="3">
                  <c:v>0.99483249750000002</c:v>
                </c:pt>
                <c:pt idx="4">
                  <c:v>0.75455543290000004</c:v>
                </c:pt>
                <c:pt idx="5">
                  <c:v>0.86560969050000003</c:v>
                </c:pt>
                <c:pt idx="6">
                  <c:v>0.94018021220107295</c:v>
                </c:pt>
              </c:numCache>
            </c:numRef>
          </c:val>
          <c:extLst>
            <c:ext xmlns:c16="http://schemas.microsoft.com/office/drawing/2014/chart" uri="{C3380CC4-5D6E-409C-BE32-E72D297353CC}">
              <c16:uniqueId val="{00000001-81D1-8547-ACD9-4AE1C7CCBAB0}"/>
            </c:ext>
          </c:extLst>
        </c:ser>
        <c:ser>
          <c:idx val="2"/>
          <c:order val="2"/>
          <c:tx>
            <c:strRef>
              <c:f>Sheet1!$E$115</c:f>
              <c:strCache>
                <c:ptCount val="1"/>
                <c:pt idx="0">
                  <c:v>CG</c:v>
                </c:pt>
              </c:strCache>
            </c:strRef>
          </c:tx>
          <c:spPr>
            <a:pattFill prst="smCheck">
              <a:fgClr>
                <a:srgbClr val="00B050"/>
              </a:fgClr>
              <a:bgClr>
                <a:schemeClr val="bg1"/>
              </a:bgClr>
            </a:pattFill>
            <a:ln>
              <a:solidFill>
                <a:srgbClr val="000000"/>
              </a:solidFill>
            </a:ln>
          </c:spPr>
          <c:invertIfNegative val="0"/>
          <c:cat>
            <c:multiLvlStrRef>
              <c:f>Sheet1!$A$116:$B$122</c:f>
              <c:multiLvlStrCache>
                <c:ptCount val="6"/>
                <c:lvl>
                  <c:pt idx="0">
                    <c:v>CC</c:v>
                  </c:pt>
                  <c:pt idx="1">
                    <c:v>Radii</c:v>
                  </c:pt>
                  <c:pt idx="2">
                    <c:v>PR</c:v>
                  </c:pt>
                  <c:pt idx="3">
                    <c:v>CC</c:v>
                  </c:pt>
                  <c:pt idx="4">
                    <c:v>Radii</c:v>
                  </c:pt>
                  <c:pt idx="5">
                    <c:v>PR</c:v>
                  </c:pt>
                </c:lvl>
                <c:lvl>
                  <c:pt idx="0">
                    <c:v>arXiV</c:v>
                  </c:pt>
                  <c:pt idx="3">
                    <c:v>Gnutella</c:v>
                  </c:pt>
                </c:lvl>
              </c:multiLvlStrCache>
            </c:multiLvlStrRef>
          </c:cat>
          <c:val>
            <c:numRef>
              <c:f>Sheet1!$E$116:$E$122</c:f>
              <c:numCache>
                <c:formatCode>General</c:formatCode>
                <c:ptCount val="7"/>
                <c:pt idx="0">
                  <c:v>0.96362232079999999</c:v>
                </c:pt>
                <c:pt idx="1">
                  <c:v>0.76536632100000002</c:v>
                </c:pt>
                <c:pt idx="2">
                  <c:v>0.90957656320000002</c:v>
                </c:pt>
                <c:pt idx="3">
                  <c:v>1.108348404</c:v>
                </c:pt>
                <c:pt idx="4">
                  <c:v>0.99235313150000004</c:v>
                </c:pt>
                <c:pt idx="5">
                  <c:v>1.0926424539999999</c:v>
                </c:pt>
                <c:pt idx="6">
                  <c:v>1.0091204231690289</c:v>
                </c:pt>
              </c:numCache>
            </c:numRef>
          </c:val>
          <c:extLst>
            <c:ext xmlns:c16="http://schemas.microsoft.com/office/drawing/2014/chart" uri="{C3380CC4-5D6E-409C-BE32-E72D297353CC}">
              <c16:uniqueId val="{00000002-81D1-8547-ACD9-4AE1C7CCBAB0}"/>
            </c:ext>
          </c:extLst>
        </c:ser>
        <c:ser>
          <c:idx val="3"/>
          <c:order val="3"/>
          <c:tx>
            <c:strRef>
              <c:f>Sheet1!$F$115</c:f>
              <c:strCache>
                <c:ptCount val="1"/>
                <c:pt idx="0">
                  <c:v>FG</c:v>
                </c:pt>
              </c:strCache>
            </c:strRef>
          </c:tx>
          <c:spPr>
            <a:pattFill prst="wdDnDiag">
              <a:fgClr>
                <a:schemeClr val="bg1"/>
              </a:fgClr>
              <a:bgClr>
                <a:schemeClr val="bg1">
                  <a:lumMod val="50000"/>
                </a:schemeClr>
              </a:bgClr>
            </a:pattFill>
            <a:ln>
              <a:solidFill>
                <a:schemeClr val="tx1"/>
              </a:solidFill>
            </a:ln>
          </c:spPr>
          <c:invertIfNegative val="0"/>
          <c:cat>
            <c:multiLvlStrRef>
              <c:f>Sheet1!$A$116:$B$122</c:f>
              <c:multiLvlStrCache>
                <c:ptCount val="6"/>
                <c:lvl>
                  <c:pt idx="0">
                    <c:v>CC</c:v>
                  </c:pt>
                  <c:pt idx="1">
                    <c:v>Radii</c:v>
                  </c:pt>
                  <c:pt idx="2">
                    <c:v>PR</c:v>
                  </c:pt>
                  <c:pt idx="3">
                    <c:v>CC</c:v>
                  </c:pt>
                  <c:pt idx="4">
                    <c:v>Radii</c:v>
                  </c:pt>
                  <c:pt idx="5">
                    <c:v>PR</c:v>
                  </c:pt>
                </c:lvl>
                <c:lvl>
                  <c:pt idx="0">
                    <c:v>arXiV</c:v>
                  </c:pt>
                  <c:pt idx="3">
                    <c:v>Gnutella</c:v>
                  </c:pt>
                </c:lvl>
              </c:multiLvlStrCache>
            </c:multiLvlStrRef>
          </c:cat>
          <c:val>
            <c:numRef>
              <c:f>Sheet1!$F$116:$F$122</c:f>
              <c:numCache>
                <c:formatCode>General</c:formatCode>
                <c:ptCount val="7"/>
                <c:pt idx="0">
                  <c:v>1.4356453119999999</c:v>
                </c:pt>
                <c:pt idx="1">
                  <c:v>1.3635412220000001</c:v>
                </c:pt>
                <c:pt idx="2">
                  <c:v>1.231316436</c:v>
                </c:pt>
                <c:pt idx="3">
                  <c:v>1.4923363549999999</c:v>
                </c:pt>
                <c:pt idx="4">
                  <c:v>1.3141731839999999</c:v>
                </c:pt>
                <c:pt idx="5">
                  <c:v>1.191511008</c:v>
                </c:pt>
                <c:pt idx="6">
                  <c:v>1.3807846999643001</c:v>
                </c:pt>
              </c:numCache>
            </c:numRef>
          </c:val>
          <c:extLst>
            <c:ext xmlns:c16="http://schemas.microsoft.com/office/drawing/2014/chart" uri="{C3380CC4-5D6E-409C-BE32-E72D297353CC}">
              <c16:uniqueId val="{00000003-81D1-8547-ACD9-4AE1C7CCBAB0}"/>
            </c:ext>
          </c:extLst>
        </c:ser>
        <c:ser>
          <c:idx val="4"/>
          <c:order val="4"/>
          <c:tx>
            <c:strRef>
              <c:f>Sheet1!$G$115</c:f>
              <c:strCache>
                <c:ptCount val="1"/>
                <c:pt idx="0">
                  <c:v>Ideal-NDA</c:v>
                </c:pt>
              </c:strCache>
            </c:strRef>
          </c:tx>
          <c:spPr>
            <a:pattFill prst="pct30">
              <a:fgClr>
                <a:schemeClr val="bg1"/>
              </a:fgClr>
              <a:bgClr>
                <a:srgbClr val="FFC000"/>
              </a:bgClr>
            </a:pattFill>
            <a:ln>
              <a:solidFill>
                <a:srgbClr val="000000"/>
              </a:solidFill>
            </a:ln>
          </c:spPr>
          <c:invertIfNegative val="0"/>
          <c:cat>
            <c:multiLvlStrRef>
              <c:f>Sheet1!$A$116:$B$122</c:f>
              <c:multiLvlStrCache>
                <c:ptCount val="6"/>
                <c:lvl>
                  <c:pt idx="0">
                    <c:v>CC</c:v>
                  </c:pt>
                  <c:pt idx="1">
                    <c:v>Radii</c:v>
                  </c:pt>
                  <c:pt idx="2">
                    <c:v>PR</c:v>
                  </c:pt>
                  <c:pt idx="3">
                    <c:v>CC</c:v>
                  </c:pt>
                  <c:pt idx="4">
                    <c:v>Radii</c:v>
                  </c:pt>
                  <c:pt idx="5">
                    <c:v>PR</c:v>
                  </c:pt>
                </c:lvl>
                <c:lvl>
                  <c:pt idx="0">
                    <c:v>arXiV</c:v>
                  </c:pt>
                  <c:pt idx="3">
                    <c:v>Gnutella</c:v>
                  </c:pt>
                </c:lvl>
              </c:multiLvlStrCache>
            </c:multiLvlStrRef>
          </c:cat>
          <c:val>
            <c:numRef>
              <c:f>Sheet1!$G$116:$G$122</c:f>
              <c:numCache>
                <c:formatCode>General</c:formatCode>
                <c:ptCount val="7"/>
                <c:pt idx="0">
                  <c:v>1.6953330849999999</c:v>
                </c:pt>
                <c:pt idx="1">
                  <c:v>1.72737819</c:v>
                </c:pt>
                <c:pt idx="2">
                  <c:v>1.7319790509999999</c:v>
                </c:pt>
                <c:pt idx="3">
                  <c:v>1.867347077</c:v>
                </c:pt>
                <c:pt idx="4">
                  <c:v>1.7817911609999999</c:v>
                </c:pt>
                <c:pt idx="5">
                  <c:v>1.95</c:v>
                </c:pt>
                <c:pt idx="6">
                  <c:v>1.8461291896259779</c:v>
                </c:pt>
              </c:numCache>
            </c:numRef>
          </c:val>
          <c:extLst>
            <c:ext xmlns:c16="http://schemas.microsoft.com/office/drawing/2014/chart" uri="{C3380CC4-5D6E-409C-BE32-E72D297353CC}">
              <c16:uniqueId val="{00000004-81D1-8547-ACD9-4AE1C7CCBAB0}"/>
            </c:ext>
          </c:extLst>
        </c:ser>
        <c:dLbls>
          <c:showLegendKey val="0"/>
          <c:showVal val="0"/>
          <c:showCatName val="0"/>
          <c:showSerName val="0"/>
          <c:showPercent val="0"/>
          <c:showBubbleSize val="0"/>
        </c:dLbls>
        <c:gapWidth val="150"/>
        <c:axId val="-2111135400"/>
        <c:axId val="-2111132376"/>
      </c:barChart>
      <c:catAx>
        <c:axId val="-2111135400"/>
        <c:scaling>
          <c:orientation val="minMax"/>
        </c:scaling>
        <c:delete val="0"/>
        <c:axPos val="b"/>
        <c:numFmt formatCode="General" sourceLinked="0"/>
        <c:majorTickMark val="out"/>
        <c:minorTickMark val="none"/>
        <c:tickLblPos val="nextTo"/>
        <c:txPr>
          <a:bodyPr/>
          <a:lstStyle/>
          <a:p>
            <a:pPr>
              <a:defRPr sz="2000" b="0"/>
            </a:pPr>
            <a:endParaRPr lang="en-US"/>
          </a:p>
        </c:txPr>
        <c:crossAx val="-2111132376"/>
        <c:crosses val="autoZero"/>
        <c:auto val="1"/>
        <c:lblAlgn val="ctr"/>
        <c:lblOffset val="100"/>
        <c:noMultiLvlLbl val="0"/>
      </c:catAx>
      <c:valAx>
        <c:axId val="-2111132376"/>
        <c:scaling>
          <c:orientation val="minMax"/>
          <c:max val="2"/>
          <c:min val="0"/>
        </c:scaling>
        <c:delete val="0"/>
        <c:axPos val="l"/>
        <c:majorGridlines>
          <c:spPr>
            <a:ln>
              <a:solidFill>
                <a:schemeClr val="tx1"/>
              </a:solidFill>
            </a:ln>
          </c:spPr>
        </c:majorGridlines>
        <c:minorGridlines>
          <c:spPr>
            <a:ln>
              <a:noFill/>
            </a:ln>
          </c:spPr>
        </c:minorGridlines>
        <c:title>
          <c:tx>
            <c:rich>
              <a:bodyPr rot="-5400000" vert="horz"/>
              <a:lstStyle/>
              <a:p>
                <a:pPr>
                  <a:defRPr sz="2000"/>
                </a:pPr>
                <a:r>
                  <a:rPr lang="en-US" sz="2000"/>
                  <a:t>Speedup</a:t>
                </a:r>
              </a:p>
            </c:rich>
          </c:tx>
          <c:layout>
            <c:manualLayout>
              <c:xMode val="edge"/>
              <c:yMode val="edge"/>
              <c:x val="9.9303639095232807E-3"/>
              <c:y val="0.17254662198443699"/>
            </c:manualLayout>
          </c:layout>
          <c:overlay val="0"/>
        </c:title>
        <c:numFmt formatCode="#,##0.0" sourceLinked="0"/>
        <c:majorTickMark val="out"/>
        <c:minorTickMark val="none"/>
        <c:tickLblPos val="nextTo"/>
        <c:txPr>
          <a:bodyPr/>
          <a:lstStyle/>
          <a:p>
            <a:pPr>
              <a:defRPr sz="1800" b="0"/>
            </a:pPr>
            <a:endParaRPr lang="en-US"/>
          </a:p>
        </c:txPr>
        <c:crossAx val="-2111135400"/>
        <c:crosses val="autoZero"/>
        <c:crossBetween val="between"/>
        <c:majorUnit val="0.5"/>
      </c:valAx>
      <c:spPr>
        <a:ln>
          <a:solidFill>
            <a:schemeClr val="tx1"/>
          </a:solidFill>
        </a:ln>
      </c:spPr>
    </c:plotArea>
    <c:legend>
      <c:legendPos val="t"/>
      <c:layout>
        <c:manualLayout>
          <c:xMode val="edge"/>
          <c:yMode val="edge"/>
          <c:x val="0.16004593175852999"/>
          <c:y val="0"/>
          <c:w val="0.83995406824147001"/>
          <c:h val="9.7699414575900506E-2"/>
        </c:manualLayout>
      </c:layout>
      <c:overlay val="0"/>
      <c:txPr>
        <a:bodyPr/>
        <a:lstStyle/>
        <a:p>
          <a:pPr>
            <a:defRPr sz="2200"/>
          </a:pPr>
          <a:endParaRPr lang="en-US"/>
        </a:p>
      </c:txPr>
    </c:legend>
    <c:plotVisOnly val="1"/>
    <c:dispBlanksAs val="gap"/>
    <c:showDLblsOverMax val="0"/>
  </c:chart>
  <c:spPr>
    <a:ln>
      <a:noFill/>
    </a:ln>
  </c:spPr>
  <c:txPr>
    <a:bodyPr/>
    <a:lstStyle/>
    <a:p>
      <a:pPr>
        <a:defRPr sz="1400" b="1"/>
      </a:pPr>
      <a:endParaRPr lang="en-US"/>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42362778960571601"/>
          <c:y val="0.24473738212424201"/>
          <c:w val="0.35519706453674899"/>
          <c:h val="0.50997942824714504"/>
        </c:manualLayout>
      </c:layout>
      <c:barChart>
        <c:barDir val="col"/>
        <c:grouping val="clustered"/>
        <c:varyColors val="0"/>
        <c:ser>
          <c:idx val="0"/>
          <c:order val="0"/>
          <c:tx>
            <c:strRef>
              <c:f>Sheet1!$AV$115</c:f>
              <c:strCache>
                <c:ptCount val="1"/>
                <c:pt idx="0">
                  <c:v>CPU-only</c:v>
                </c:pt>
              </c:strCache>
            </c:strRef>
          </c:tx>
          <c:spPr>
            <a:solidFill>
              <a:schemeClr val="tx1"/>
            </a:solidFill>
            <a:ln>
              <a:solidFill>
                <a:schemeClr val="tx1"/>
              </a:solidFill>
            </a:ln>
          </c:spPr>
          <c:invertIfNegative val="0"/>
          <c:cat>
            <c:strRef>
              <c:f>Sheet1!$AU$117</c:f>
              <c:strCache>
                <c:ptCount val="1"/>
                <c:pt idx="0">
                  <c:v>GMEAN</c:v>
                </c:pt>
              </c:strCache>
            </c:strRef>
          </c:cat>
          <c:val>
            <c:numRef>
              <c:f>Sheet1!$AV$117</c:f>
              <c:numCache>
                <c:formatCode>General</c:formatCode>
                <c:ptCount val="1"/>
                <c:pt idx="0">
                  <c:v>1</c:v>
                </c:pt>
              </c:numCache>
            </c:numRef>
          </c:val>
          <c:extLst>
            <c:ext xmlns:c16="http://schemas.microsoft.com/office/drawing/2014/chart" uri="{C3380CC4-5D6E-409C-BE32-E72D297353CC}">
              <c16:uniqueId val="{00000000-4726-3C4D-8E89-C74D030E5192}"/>
            </c:ext>
          </c:extLst>
        </c:ser>
        <c:ser>
          <c:idx val="1"/>
          <c:order val="1"/>
          <c:tx>
            <c:strRef>
              <c:f>Sheet1!$AW$115</c:f>
              <c:strCache>
                <c:ptCount val="1"/>
                <c:pt idx="0">
                  <c:v>NC</c:v>
                </c:pt>
              </c:strCache>
            </c:strRef>
          </c:tx>
          <c:spPr>
            <a:pattFill prst="wdUpDiag">
              <a:fgClr>
                <a:schemeClr val="bg1"/>
              </a:fgClr>
              <a:bgClr>
                <a:srgbClr val="C00000"/>
              </a:bgClr>
            </a:pattFill>
            <a:ln>
              <a:solidFill>
                <a:srgbClr val="000000"/>
              </a:solidFill>
            </a:ln>
          </c:spPr>
          <c:invertIfNegative val="0"/>
          <c:cat>
            <c:strRef>
              <c:f>Sheet1!$AU$117</c:f>
              <c:strCache>
                <c:ptCount val="1"/>
                <c:pt idx="0">
                  <c:v>GMEAN</c:v>
                </c:pt>
              </c:strCache>
            </c:strRef>
          </c:cat>
          <c:val>
            <c:numRef>
              <c:f>Sheet1!$AW$117</c:f>
              <c:numCache>
                <c:formatCode>General</c:formatCode>
                <c:ptCount val="1"/>
                <c:pt idx="0">
                  <c:v>1.64459820830849</c:v>
                </c:pt>
              </c:numCache>
            </c:numRef>
          </c:val>
          <c:extLst>
            <c:ext xmlns:c16="http://schemas.microsoft.com/office/drawing/2014/chart" uri="{C3380CC4-5D6E-409C-BE32-E72D297353CC}">
              <c16:uniqueId val="{00000001-4726-3C4D-8E89-C74D030E5192}"/>
            </c:ext>
          </c:extLst>
        </c:ser>
        <c:ser>
          <c:idx val="2"/>
          <c:order val="2"/>
          <c:tx>
            <c:strRef>
              <c:f>Sheet1!$AX$115</c:f>
              <c:strCache>
                <c:ptCount val="1"/>
                <c:pt idx="0">
                  <c:v>CG</c:v>
                </c:pt>
              </c:strCache>
            </c:strRef>
          </c:tx>
          <c:spPr>
            <a:pattFill prst="smCheck">
              <a:fgClr>
                <a:srgbClr val="00B050"/>
              </a:fgClr>
              <a:bgClr>
                <a:schemeClr val="bg1"/>
              </a:bgClr>
            </a:pattFill>
            <a:ln>
              <a:solidFill>
                <a:srgbClr val="000000"/>
              </a:solidFill>
            </a:ln>
          </c:spPr>
          <c:invertIfNegative val="0"/>
          <c:cat>
            <c:strRef>
              <c:f>Sheet1!$AU$117</c:f>
              <c:strCache>
                <c:ptCount val="1"/>
                <c:pt idx="0">
                  <c:v>GMEAN</c:v>
                </c:pt>
              </c:strCache>
            </c:strRef>
          </c:cat>
          <c:val>
            <c:numRef>
              <c:f>Sheet1!$AX$117</c:f>
              <c:numCache>
                <c:formatCode>General</c:formatCode>
                <c:ptCount val="1"/>
                <c:pt idx="0">
                  <c:v>0.70374733574948001</c:v>
                </c:pt>
              </c:numCache>
            </c:numRef>
          </c:val>
          <c:extLst>
            <c:ext xmlns:c16="http://schemas.microsoft.com/office/drawing/2014/chart" uri="{C3380CC4-5D6E-409C-BE32-E72D297353CC}">
              <c16:uniqueId val="{00000002-4726-3C4D-8E89-C74D030E5192}"/>
            </c:ext>
          </c:extLst>
        </c:ser>
        <c:ser>
          <c:idx val="3"/>
          <c:order val="3"/>
          <c:tx>
            <c:strRef>
              <c:f>Sheet1!$AY$115</c:f>
              <c:strCache>
                <c:ptCount val="1"/>
                <c:pt idx="0">
                  <c:v>FG</c:v>
                </c:pt>
              </c:strCache>
            </c:strRef>
          </c:tx>
          <c:spPr>
            <a:pattFill prst="wdDnDiag">
              <a:fgClr>
                <a:schemeClr val="bg1"/>
              </a:fgClr>
              <a:bgClr>
                <a:schemeClr val="bg1">
                  <a:lumMod val="50000"/>
                </a:schemeClr>
              </a:bgClr>
            </a:pattFill>
            <a:ln>
              <a:solidFill>
                <a:schemeClr val="tx1"/>
              </a:solidFill>
            </a:ln>
          </c:spPr>
          <c:invertIfNegative val="0"/>
          <c:cat>
            <c:strRef>
              <c:f>Sheet1!$AU$117</c:f>
              <c:strCache>
                <c:ptCount val="1"/>
                <c:pt idx="0">
                  <c:v>GMEAN</c:v>
                </c:pt>
              </c:strCache>
            </c:strRef>
          </c:cat>
          <c:val>
            <c:numRef>
              <c:f>Sheet1!$AY$117</c:f>
              <c:numCache>
                <c:formatCode>General</c:formatCode>
                <c:ptCount val="1"/>
                <c:pt idx="0">
                  <c:v>0.87325027053251503</c:v>
                </c:pt>
              </c:numCache>
            </c:numRef>
          </c:val>
          <c:extLst>
            <c:ext xmlns:c16="http://schemas.microsoft.com/office/drawing/2014/chart" uri="{C3380CC4-5D6E-409C-BE32-E72D297353CC}">
              <c16:uniqueId val="{00000003-4726-3C4D-8E89-C74D030E5192}"/>
            </c:ext>
          </c:extLst>
        </c:ser>
        <c:ser>
          <c:idx val="4"/>
          <c:order val="4"/>
          <c:tx>
            <c:strRef>
              <c:f>Sheet1!$AZ$115</c:f>
              <c:strCache>
                <c:ptCount val="1"/>
                <c:pt idx="0">
                  <c:v>Ideal-NDA</c:v>
                </c:pt>
              </c:strCache>
            </c:strRef>
          </c:tx>
          <c:spPr>
            <a:pattFill prst="pct30">
              <a:fgClr>
                <a:schemeClr val="bg1"/>
              </a:fgClr>
              <a:bgClr>
                <a:srgbClr val="FFC000"/>
              </a:bgClr>
            </a:pattFill>
            <a:ln>
              <a:solidFill>
                <a:srgbClr val="000000"/>
              </a:solidFill>
            </a:ln>
          </c:spPr>
          <c:invertIfNegative val="0"/>
          <c:cat>
            <c:strRef>
              <c:f>Sheet1!$AU$117</c:f>
              <c:strCache>
                <c:ptCount val="1"/>
                <c:pt idx="0">
                  <c:v>GMEAN</c:v>
                </c:pt>
              </c:strCache>
            </c:strRef>
          </c:cat>
          <c:val>
            <c:numRef>
              <c:f>Sheet1!$AZ$117</c:f>
              <c:numCache>
                <c:formatCode>General</c:formatCode>
                <c:ptCount val="1"/>
                <c:pt idx="0">
                  <c:v>0.55024064676235596</c:v>
                </c:pt>
              </c:numCache>
            </c:numRef>
          </c:val>
          <c:extLst>
            <c:ext xmlns:c16="http://schemas.microsoft.com/office/drawing/2014/chart" uri="{C3380CC4-5D6E-409C-BE32-E72D297353CC}">
              <c16:uniqueId val="{00000004-4726-3C4D-8E89-C74D030E5192}"/>
            </c:ext>
          </c:extLst>
        </c:ser>
        <c:dLbls>
          <c:showLegendKey val="0"/>
          <c:showVal val="0"/>
          <c:showCatName val="0"/>
          <c:showSerName val="0"/>
          <c:showPercent val="0"/>
          <c:showBubbleSize val="0"/>
        </c:dLbls>
        <c:gapWidth val="150"/>
        <c:axId val="-2111076760"/>
        <c:axId val="-2111073672"/>
      </c:barChart>
      <c:catAx>
        <c:axId val="-2111076760"/>
        <c:scaling>
          <c:orientation val="minMax"/>
        </c:scaling>
        <c:delete val="0"/>
        <c:axPos val="b"/>
        <c:numFmt formatCode="General" sourceLinked="0"/>
        <c:majorTickMark val="out"/>
        <c:minorTickMark val="none"/>
        <c:tickLblPos val="nextTo"/>
        <c:txPr>
          <a:bodyPr/>
          <a:lstStyle/>
          <a:p>
            <a:pPr>
              <a:defRPr b="1"/>
            </a:pPr>
            <a:endParaRPr lang="en-US"/>
          </a:p>
        </c:txPr>
        <c:crossAx val="-2111073672"/>
        <c:crosses val="autoZero"/>
        <c:auto val="1"/>
        <c:lblAlgn val="ctr"/>
        <c:lblOffset val="100"/>
        <c:noMultiLvlLbl val="0"/>
      </c:catAx>
      <c:valAx>
        <c:axId val="-2111073672"/>
        <c:scaling>
          <c:orientation val="minMax"/>
          <c:max val="2"/>
          <c:min val="0"/>
        </c:scaling>
        <c:delete val="0"/>
        <c:axPos val="l"/>
        <c:majorGridlines>
          <c:spPr>
            <a:ln>
              <a:solidFill>
                <a:schemeClr val="tx1"/>
              </a:solidFill>
            </a:ln>
          </c:spPr>
        </c:majorGridlines>
        <c:minorGridlines>
          <c:spPr>
            <a:ln>
              <a:noFill/>
            </a:ln>
          </c:spPr>
        </c:minorGridlines>
        <c:title>
          <c:tx>
            <c:rich>
              <a:bodyPr rot="-5400000" vert="horz"/>
              <a:lstStyle/>
              <a:p>
                <a:pPr>
                  <a:defRPr b="1"/>
                </a:pPr>
                <a:r>
                  <a:rPr lang="en-US" b="1" dirty="0"/>
                  <a:t>Normalized Energy</a:t>
                </a:r>
              </a:p>
            </c:rich>
          </c:tx>
          <c:layout>
            <c:manualLayout>
              <c:xMode val="edge"/>
              <c:yMode val="edge"/>
              <c:x val="0.12878068399739301"/>
              <c:y val="0.18351673228346499"/>
            </c:manualLayout>
          </c:layout>
          <c:overlay val="0"/>
        </c:title>
        <c:numFmt formatCode="#,##0.0" sourceLinked="0"/>
        <c:majorTickMark val="out"/>
        <c:minorTickMark val="none"/>
        <c:tickLblPos val="nextTo"/>
        <c:txPr>
          <a:bodyPr/>
          <a:lstStyle/>
          <a:p>
            <a:pPr>
              <a:defRPr sz="1800"/>
            </a:pPr>
            <a:endParaRPr lang="en-US"/>
          </a:p>
        </c:txPr>
        <c:crossAx val="-2111076760"/>
        <c:crosses val="autoZero"/>
        <c:crossBetween val="between"/>
        <c:majorUnit val="0.5"/>
      </c:valAx>
      <c:spPr>
        <a:ln>
          <a:solidFill>
            <a:schemeClr val="tx1"/>
          </a:solidFill>
        </a:ln>
      </c:spPr>
    </c:plotArea>
    <c:plotVisOnly val="1"/>
    <c:dispBlanksAs val="gap"/>
    <c:showDLblsOverMax val="0"/>
  </c:chart>
  <c:spPr>
    <a:ln>
      <a:noFill/>
    </a:ln>
  </c:spPr>
  <c:txPr>
    <a:bodyPr/>
    <a:lstStyle/>
    <a:p>
      <a:pPr>
        <a:defRPr sz="2000" b="0"/>
      </a:pPr>
      <a:endParaRPr lang="en-US"/>
    </a:p>
  </c:txPr>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9.2628786867743201E-2"/>
          <c:y val="0.15200641687196201"/>
          <c:w val="0.89714388985275095"/>
          <c:h val="0.51598079932086005"/>
        </c:manualLayout>
      </c:layout>
      <c:barChart>
        <c:barDir val="col"/>
        <c:grouping val="clustered"/>
        <c:varyColors val="0"/>
        <c:ser>
          <c:idx val="0"/>
          <c:order val="0"/>
          <c:tx>
            <c:strRef>
              <c:f>Sheet1!$C$84</c:f>
              <c:strCache>
                <c:ptCount val="1"/>
                <c:pt idx="0">
                  <c:v>CPU-only</c:v>
                </c:pt>
              </c:strCache>
            </c:strRef>
          </c:tx>
          <c:spPr>
            <a:solidFill>
              <a:schemeClr val="tx1"/>
            </a:solidFill>
            <a:ln>
              <a:solidFill>
                <a:schemeClr val="tx1"/>
              </a:solidFill>
            </a:ln>
          </c:spPr>
          <c:invertIfNegative val="0"/>
          <c:cat>
            <c:multiLvlStrRef>
              <c:f>Sheet1!$A$85:$B$96</c:f>
              <c:multiLvlStrCache>
                <c:ptCount val="12"/>
                <c:lvl>
                  <c:pt idx="0">
                    <c:v>CC</c:v>
                  </c:pt>
                  <c:pt idx="1">
                    <c:v>Radii</c:v>
                  </c:pt>
                  <c:pt idx="2">
                    <c:v>PR</c:v>
                  </c:pt>
                  <c:pt idx="3">
                    <c:v>CC</c:v>
                  </c:pt>
                  <c:pt idx="4">
                    <c:v>Radii</c:v>
                  </c:pt>
                  <c:pt idx="5">
                    <c:v>PR</c:v>
                  </c:pt>
                  <c:pt idx="6">
                    <c:v>CC</c:v>
                  </c:pt>
                  <c:pt idx="7">
                    <c:v>Radii</c:v>
                  </c:pt>
                  <c:pt idx="8">
                    <c:v>PR</c:v>
                  </c:pt>
                  <c:pt idx="9">
                    <c:v>128</c:v>
                  </c:pt>
                  <c:pt idx="10">
                    <c:v>256</c:v>
                  </c:pt>
                  <c:pt idx="11">
                    <c:v> </c:v>
                  </c:pt>
                </c:lvl>
                <c:lvl>
                  <c:pt idx="0">
                    <c:v>arXiV</c:v>
                  </c:pt>
                  <c:pt idx="3">
                    <c:v>Gnutella</c:v>
                  </c:pt>
                  <c:pt idx="6">
                    <c:v>Enron</c:v>
                  </c:pt>
                  <c:pt idx="9">
                    <c:v>HTAP</c:v>
                  </c:pt>
                  <c:pt idx="11">
                    <c:v> </c:v>
                  </c:pt>
                </c:lvl>
              </c:multiLvlStrCache>
            </c:multiLvlStrRef>
          </c:cat>
          <c:val>
            <c:numRef>
              <c:f>Sheet1!$C$85:$C$96</c:f>
              <c:numCache>
                <c:formatCode>General</c:formatCode>
                <c:ptCount val="12"/>
                <c:pt idx="0">
                  <c:v>1</c:v>
                </c:pt>
                <c:pt idx="1">
                  <c:v>1</c:v>
                </c:pt>
                <c:pt idx="2">
                  <c:v>1</c:v>
                </c:pt>
                <c:pt idx="3">
                  <c:v>1</c:v>
                </c:pt>
                <c:pt idx="4">
                  <c:v>1</c:v>
                </c:pt>
                <c:pt idx="5">
                  <c:v>1</c:v>
                </c:pt>
                <c:pt idx="6">
                  <c:v>1</c:v>
                </c:pt>
                <c:pt idx="7">
                  <c:v>1</c:v>
                </c:pt>
                <c:pt idx="8">
                  <c:v>1</c:v>
                </c:pt>
                <c:pt idx="9">
                  <c:v>1</c:v>
                </c:pt>
                <c:pt idx="10">
                  <c:v>1</c:v>
                </c:pt>
                <c:pt idx="11">
                  <c:v>1</c:v>
                </c:pt>
              </c:numCache>
            </c:numRef>
          </c:val>
          <c:extLst>
            <c:ext xmlns:c16="http://schemas.microsoft.com/office/drawing/2014/chart" uri="{C3380CC4-5D6E-409C-BE32-E72D297353CC}">
              <c16:uniqueId val="{00000000-6481-C749-A76E-071B8ED8C023}"/>
            </c:ext>
          </c:extLst>
        </c:ser>
        <c:ser>
          <c:idx val="1"/>
          <c:order val="1"/>
          <c:tx>
            <c:strRef>
              <c:f>Sheet1!$D$84</c:f>
              <c:strCache>
                <c:ptCount val="1"/>
                <c:pt idx="0">
                  <c:v>NDA-only</c:v>
                </c:pt>
              </c:strCache>
            </c:strRef>
          </c:tx>
          <c:spPr>
            <a:pattFill prst="wdDnDiag">
              <a:fgClr>
                <a:schemeClr val="bg1"/>
              </a:fgClr>
              <a:bgClr>
                <a:schemeClr val="tx2"/>
              </a:bgClr>
            </a:pattFill>
            <a:ln>
              <a:solidFill>
                <a:srgbClr val="000000"/>
              </a:solidFill>
            </a:ln>
          </c:spPr>
          <c:invertIfNegative val="0"/>
          <c:cat>
            <c:multiLvlStrRef>
              <c:f>Sheet1!$A$85:$B$96</c:f>
              <c:multiLvlStrCache>
                <c:ptCount val="12"/>
                <c:lvl>
                  <c:pt idx="0">
                    <c:v>CC</c:v>
                  </c:pt>
                  <c:pt idx="1">
                    <c:v>Radii</c:v>
                  </c:pt>
                  <c:pt idx="2">
                    <c:v>PR</c:v>
                  </c:pt>
                  <c:pt idx="3">
                    <c:v>CC</c:v>
                  </c:pt>
                  <c:pt idx="4">
                    <c:v>Radii</c:v>
                  </c:pt>
                  <c:pt idx="5">
                    <c:v>PR</c:v>
                  </c:pt>
                  <c:pt idx="6">
                    <c:v>CC</c:v>
                  </c:pt>
                  <c:pt idx="7">
                    <c:v>Radii</c:v>
                  </c:pt>
                  <c:pt idx="8">
                    <c:v>PR</c:v>
                  </c:pt>
                  <c:pt idx="9">
                    <c:v>128</c:v>
                  </c:pt>
                  <c:pt idx="10">
                    <c:v>256</c:v>
                  </c:pt>
                  <c:pt idx="11">
                    <c:v> </c:v>
                  </c:pt>
                </c:lvl>
                <c:lvl>
                  <c:pt idx="0">
                    <c:v>arXiV</c:v>
                  </c:pt>
                  <c:pt idx="3">
                    <c:v>Gnutella</c:v>
                  </c:pt>
                  <c:pt idx="6">
                    <c:v>Enron</c:v>
                  </c:pt>
                  <c:pt idx="9">
                    <c:v>HTAP</c:v>
                  </c:pt>
                  <c:pt idx="11">
                    <c:v> </c:v>
                  </c:pt>
                </c:lvl>
              </c:multiLvlStrCache>
            </c:multiLvlStrRef>
          </c:cat>
          <c:val>
            <c:numRef>
              <c:f>Sheet1!$D$85:$D$96</c:f>
              <c:numCache>
                <c:formatCode>General</c:formatCode>
                <c:ptCount val="12"/>
                <c:pt idx="0">
                  <c:v>0.98</c:v>
                </c:pt>
                <c:pt idx="1">
                  <c:v>0.95</c:v>
                </c:pt>
                <c:pt idx="2">
                  <c:v>0.91</c:v>
                </c:pt>
                <c:pt idx="3">
                  <c:v>1.08</c:v>
                </c:pt>
                <c:pt idx="4">
                  <c:v>1.04</c:v>
                </c:pt>
                <c:pt idx="5">
                  <c:v>0.98</c:v>
                </c:pt>
                <c:pt idx="6">
                  <c:v>1.1200000000000001</c:v>
                </c:pt>
                <c:pt idx="7">
                  <c:v>1.08</c:v>
                </c:pt>
                <c:pt idx="8">
                  <c:v>1.03</c:v>
                </c:pt>
                <c:pt idx="9">
                  <c:v>1.21</c:v>
                </c:pt>
                <c:pt idx="10">
                  <c:v>1.1599999999999999</c:v>
                </c:pt>
                <c:pt idx="11">
                  <c:v>1.087</c:v>
                </c:pt>
              </c:numCache>
            </c:numRef>
          </c:val>
          <c:extLst>
            <c:ext xmlns:c16="http://schemas.microsoft.com/office/drawing/2014/chart" uri="{C3380CC4-5D6E-409C-BE32-E72D297353CC}">
              <c16:uniqueId val="{00000001-6481-C749-A76E-071B8ED8C023}"/>
            </c:ext>
          </c:extLst>
        </c:ser>
        <c:ser>
          <c:idx val="4"/>
          <c:order val="2"/>
          <c:tx>
            <c:strRef>
              <c:f>Sheet1!$G$84</c:f>
              <c:strCache>
                <c:ptCount val="1"/>
                <c:pt idx="0">
                  <c:v>FG</c:v>
                </c:pt>
              </c:strCache>
            </c:strRef>
          </c:tx>
          <c:spPr>
            <a:pattFill prst="wdDnDiag">
              <a:fgClr>
                <a:schemeClr val="bg1"/>
              </a:fgClr>
              <a:bgClr>
                <a:schemeClr val="bg1">
                  <a:lumMod val="50000"/>
                </a:schemeClr>
              </a:bgClr>
            </a:pattFill>
            <a:ln>
              <a:solidFill>
                <a:srgbClr val="000000"/>
              </a:solidFill>
            </a:ln>
          </c:spPr>
          <c:invertIfNegative val="0"/>
          <c:cat>
            <c:multiLvlStrRef>
              <c:f>Sheet1!$A$85:$B$96</c:f>
              <c:multiLvlStrCache>
                <c:ptCount val="12"/>
                <c:lvl>
                  <c:pt idx="0">
                    <c:v>CC</c:v>
                  </c:pt>
                  <c:pt idx="1">
                    <c:v>Radii</c:v>
                  </c:pt>
                  <c:pt idx="2">
                    <c:v>PR</c:v>
                  </c:pt>
                  <c:pt idx="3">
                    <c:v>CC</c:v>
                  </c:pt>
                  <c:pt idx="4">
                    <c:v>Radii</c:v>
                  </c:pt>
                  <c:pt idx="5">
                    <c:v>PR</c:v>
                  </c:pt>
                  <c:pt idx="6">
                    <c:v>CC</c:v>
                  </c:pt>
                  <c:pt idx="7">
                    <c:v>Radii</c:v>
                  </c:pt>
                  <c:pt idx="8">
                    <c:v>PR</c:v>
                  </c:pt>
                  <c:pt idx="9">
                    <c:v>128</c:v>
                  </c:pt>
                  <c:pt idx="10">
                    <c:v>256</c:v>
                  </c:pt>
                  <c:pt idx="11">
                    <c:v> </c:v>
                  </c:pt>
                </c:lvl>
                <c:lvl>
                  <c:pt idx="0">
                    <c:v>arXiV</c:v>
                  </c:pt>
                  <c:pt idx="3">
                    <c:v>Gnutella</c:v>
                  </c:pt>
                  <c:pt idx="6">
                    <c:v>Enron</c:v>
                  </c:pt>
                  <c:pt idx="9">
                    <c:v>HTAP</c:v>
                  </c:pt>
                  <c:pt idx="11">
                    <c:v> </c:v>
                  </c:pt>
                </c:lvl>
              </c:multiLvlStrCache>
            </c:multiLvlStrRef>
          </c:cat>
          <c:val>
            <c:numRef>
              <c:f>Sheet1!$G$85:$G$96</c:f>
              <c:numCache>
                <c:formatCode>General</c:formatCode>
                <c:ptCount val="12"/>
                <c:pt idx="0">
                  <c:v>1.4356453119999999</c:v>
                </c:pt>
                <c:pt idx="1">
                  <c:v>1.3635412220000001</c:v>
                </c:pt>
                <c:pt idx="2">
                  <c:v>1.231316436</c:v>
                </c:pt>
                <c:pt idx="3">
                  <c:v>1.4923363549999999</c:v>
                </c:pt>
                <c:pt idx="4">
                  <c:v>1.3141731839999999</c:v>
                </c:pt>
                <c:pt idx="5">
                  <c:v>1.191511008</c:v>
                </c:pt>
                <c:pt idx="6">
                  <c:v>1.498359089</c:v>
                </c:pt>
                <c:pt idx="7">
                  <c:v>1.4428340710000001</c:v>
                </c:pt>
                <c:pt idx="8">
                  <c:v>1.326712074</c:v>
                </c:pt>
                <c:pt idx="9">
                  <c:v>1.418947363</c:v>
                </c:pt>
                <c:pt idx="10">
                  <c:v>1.517427254</c:v>
                </c:pt>
                <c:pt idx="11">
                  <c:v>1.3807846999643001</c:v>
                </c:pt>
              </c:numCache>
            </c:numRef>
          </c:val>
          <c:extLst>
            <c:ext xmlns:c16="http://schemas.microsoft.com/office/drawing/2014/chart" uri="{C3380CC4-5D6E-409C-BE32-E72D297353CC}">
              <c16:uniqueId val="{00000002-6481-C749-A76E-071B8ED8C023}"/>
            </c:ext>
          </c:extLst>
        </c:ser>
        <c:ser>
          <c:idx val="5"/>
          <c:order val="3"/>
          <c:tx>
            <c:strRef>
              <c:f>Sheet1!$H$84</c:f>
              <c:strCache>
                <c:ptCount val="1"/>
                <c:pt idx="0">
                  <c:v>CoNDA</c:v>
                </c:pt>
              </c:strCache>
            </c:strRef>
          </c:tx>
          <c:spPr>
            <a:pattFill prst="lgConfetti">
              <a:fgClr>
                <a:schemeClr val="bg1"/>
              </a:fgClr>
              <a:bgClr>
                <a:schemeClr val="tx2">
                  <a:lumMod val="60000"/>
                  <a:lumOff val="40000"/>
                </a:schemeClr>
              </a:bgClr>
            </a:pattFill>
            <a:ln>
              <a:solidFill>
                <a:schemeClr val="tx1"/>
              </a:solidFill>
            </a:ln>
          </c:spPr>
          <c:invertIfNegative val="0"/>
          <c:cat>
            <c:multiLvlStrRef>
              <c:f>Sheet1!$A$85:$B$96</c:f>
              <c:multiLvlStrCache>
                <c:ptCount val="12"/>
                <c:lvl>
                  <c:pt idx="0">
                    <c:v>CC</c:v>
                  </c:pt>
                  <c:pt idx="1">
                    <c:v>Radii</c:v>
                  </c:pt>
                  <c:pt idx="2">
                    <c:v>PR</c:v>
                  </c:pt>
                  <c:pt idx="3">
                    <c:v>CC</c:v>
                  </c:pt>
                  <c:pt idx="4">
                    <c:v>Radii</c:v>
                  </c:pt>
                  <c:pt idx="5">
                    <c:v>PR</c:v>
                  </c:pt>
                  <c:pt idx="6">
                    <c:v>CC</c:v>
                  </c:pt>
                  <c:pt idx="7">
                    <c:v>Radii</c:v>
                  </c:pt>
                  <c:pt idx="8">
                    <c:v>PR</c:v>
                  </c:pt>
                  <c:pt idx="9">
                    <c:v>128</c:v>
                  </c:pt>
                  <c:pt idx="10">
                    <c:v>256</c:v>
                  </c:pt>
                  <c:pt idx="11">
                    <c:v> </c:v>
                  </c:pt>
                </c:lvl>
                <c:lvl>
                  <c:pt idx="0">
                    <c:v>arXiV</c:v>
                  </c:pt>
                  <c:pt idx="3">
                    <c:v>Gnutella</c:v>
                  </c:pt>
                  <c:pt idx="6">
                    <c:v>Enron</c:v>
                  </c:pt>
                  <c:pt idx="9">
                    <c:v>HTAP</c:v>
                  </c:pt>
                  <c:pt idx="11">
                    <c:v> </c:v>
                  </c:pt>
                </c:lvl>
              </c:multiLvlStrCache>
            </c:multiLvlStrRef>
          </c:cat>
          <c:val>
            <c:numRef>
              <c:f>Sheet1!$H$85:$H$96</c:f>
              <c:numCache>
                <c:formatCode>General</c:formatCode>
                <c:ptCount val="12"/>
                <c:pt idx="0">
                  <c:v>1.5378578279999999</c:v>
                </c:pt>
                <c:pt idx="1">
                  <c:v>1.5264766279999999</c:v>
                </c:pt>
                <c:pt idx="2">
                  <c:v>1.4967784879999999</c:v>
                </c:pt>
                <c:pt idx="3">
                  <c:v>1.6931295790000001</c:v>
                </c:pt>
                <c:pt idx="4">
                  <c:v>1.4967784879999999</c:v>
                </c:pt>
                <c:pt idx="5">
                  <c:v>1.6657695669999999</c:v>
                </c:pt>
                <c:pt idx="6">
                  <c:v>1.6146111889999999</c:v>
                </c:pt>
                <c:pt idx="7">
                  <c:v>1.7593016100000001</c:v>
                </c:pt>
                <c:pt idx="8">
                  <c:v>1.874571907</c:v>
                </c:pt>
                <c:pt idx="9">
                  <c:v>1.678486809</c:v>
                </c:pt>
                <c:pt idx="10">
                  <c:v>1.8871260439999999</c:v>
                </c:pt>
                <c:pt idx="11">
                  <c:v>1.6520502335818721</c:v>
                </c:pt>
              </c:numCache>
            </c:numRef>
          </c:val>
          <c:extLst>
            <c:ext xmlns:c16="http://schemas.microsoft.com/office/drawing/2014/chart" uri="{C3380CC4-5D6E-409C-BE32-E72D297353CC}">
              <c16:uniqueId val="{00000003-6481-C749-A76E-071B8ED8C023}"/>
            </c:ext>
          </c:extLst>
        </c:ser>
        <c:ser>
          <c:idx val="6"/>
          <c:order val="4"/>
          <c:tx>
            <c:strRef>
              <c:f>Sheet1!$I$84</c:f>
              <c:strCache>
                <c:ptCount val="1"/>
                <c:pt idx="0">
                  <c:v>Ideal-NDA</c:v>
                </c:pt>
              </c:strCache>
            </c:strRef>
          </c:tx>
          <c:spPr>
            <a:pattFill prst="pct30">
              <a:fgClr>
                <a:schemeClr val="bg1"/>
              </a:fgClr>
              <a:bgClr>
                <a:srgbClr val="F2C82E"/>
              </a:bgClr>
            </a:pattFill>
            <a:ln>
              <a:solidFill>
                <a:schemeClr val="tx1"/>
              </a:solidFill>
            </a:ln>
          </c:spPr>
          <c:invertIfNegative val="0"/>
          <c:cat>
            <c:multiLvlStrRef>
              <c:f>Sheet1!$A$85:$B$96</c:f>
              <c:multiLvlStrCache>
                <c:ptCount val="12"/>
                <c:lvl>
                  <c:pt idx="0">
                    <c:v>CC</c:v>
                  </c:pt>
                  <c:pt idx="1">
                    <c:v>Radii</c:v>
                  </c:pt>
                  <c:pt idx="2">
                    <c:v>PR</c:v>
                  </c:pt>
                  <c:pt idx="3">
                    <c:v>CC</c:v>
                  </c:pt>
                  <c:pt idx="4">
                    <c:v>Radii</c:v>
                  </c:pt>
                  <c:pt idx="5">
                    <c:v>PR</c:v>
                  </c:pt>
                  <c:pt idx="6">
                    <c:v>CC</c:v>
                  </c:pt>
                  <c:pt idx="7">
                    <c:v>Radii</c:v>
                  </c:pt>
                  <c:pt idx="8">
                    <c:v>PR</c:v>
                  </c:pt>
                  <c:pt idx="9">
                    <c:v>128</c:v>
                  </c:pt>
                  <c:pt idx="10">
                    <c:v>256</c:v>
                  </c:pt>
                  <c:pt idx="11">
                    <c:v> </c:v>
                  </c:pt>
                </c:lvl>
                <c:lvl>
                  <c:pt idx="0">
                    <c:v>arXiV</c:v>
                  </c:pt>
                  <c:pt idx="3">
                    <c:v>Gnutella</c:v>
                  </c:pt>
                  <c:pt idx="6">
                    <c:v>Enron</c:v>
                  </c:pt>
                  <c:pt idx="9">
                    <c:v>HTAP</c:v>
                  </c:pt>
                  <c:pt idx="11">
                    <c:v> </c:v>
                  </c:pt>
                </c:lvl>
              </c:multiLvlStrCache>
            </c:multiLvlStrRef>
          </c:cat>
          <c:val>
            <c:numRef>
              <c:f>Sheet1!$I$85:$I$96</c:f>
              <c:numCache>
                <c:formatCode>General</c:formatCode>
                <c:ptCount val="12"/>
                <c:pt idx="0">
                  <c:v>1.6953330849999999</c:v>
                </c:pt>
                <c:pt idx="1">
                  <c:v>1.72737819</c:v>
                </c:pt>
                <c:pt idx="2">
                  <c:v>1.7319790509999999</c:v>
                </c:pt>
                <c:pt idx="3">
                  <c:v>1.867347077</c:v>
                </c:pt>
                <c:pt idx="4">
                  <c:v>1.7817911609999999</c:v>
                </c:pt>
                <c:pt idx="5">
                  <c:v>1.95</c:v>
                </c:pt>
                <c:pt idx="6">
                  <c:v>1.728686444</c:v>
                </c:pt>
                <c:pt idx="7">
                  <c:v>2.0487545059999999</c:v>
                </c:pt>
                <c:pt idx="8">
                  <c:v>2.1901055569999999</c:v>
                </c:pt>
                <c:pt idx="9">
                  <c:v>1.717985815</c:v>
                </c:pt>
                <c:pt idx="10">
                  <c:v>1.9359344549999991</c:v>
                </c:pt>
                <c:pt idx="11">
                  <c:v>1.8461291896259779</c:v>
                </c:pt>
              </c:numCache>
            </c:numRef>
          </c:val>
          <c:extLst>
            <c:ext xmlns:c16="http://schemas.microsoft.com/office/drawing/2014/chart" uri="{C3380CC4-5D6E-409C-BE32-E72D297353CC}">
              <c16:uniqueId val="{00000004-6481-C749-A76E-071B8ED8C023}"/>
            </c:ext>
          </c:extLst>
        </c:ser>
        <c:dLbls>
          <c:showLegendKey val="0"/>
          <c:showVal val="0"/>
          <c:showCatName val="0"/>
          <c:showSerName val="0"/>
          <c:showPercent val="0"/>
          <c:showBubbleSize val="0"/>
        </c:dLbls>
        <c:gapWidth val="150"/>
        <c:axId val="-2138124376"/>
        <c:axId val="-2138121288"/>
      </c:barChart>
      <c:catAx>
        <c:axId val="-2138124376"/>
        <c:scaling>
          <c:orientation val="minMax"/>
        </c:scaling>
        <c:delete val="0"/>
        <c:axPos val="b"/>
        <c:numFmt formatCode="General" sourceLinked="0"/>
        <c:majorTickMark val="out"/>
        <c:minorTickMark val="none"/>
        <c:tickLblPos val="nextTo"/>
        <c:txPr>
          <a:bodyPr/>
          <a:lstStyle/>
          <a:p>
            <a:pPr>
              <a:defRPr sz="2000" b="0"/>
            </a:pPr>
            <a:endParaRPr lang="en-US"/>
          </a:p>
        </c:txPr>
        <c:crossAx val="-2138121288"/>
        <c:crosses val="autoZero"/>
        <c:auto val="1"/>
        <c:lblAlgn val="ctr"/>
        <c:lblOffset val="100"/>
        <c:noMultiLvlLbl val="0"/>
      </c:catAx>
      <c:valAx>
        <c:axId val="-2138121288"/>
        <c:scaling>
          <c:orientation val="minMax"/>
          <c:max val="2.5"/>
          <c:min val="0"/>
        </c:scaling>
        <c:delete val="0"/>
        <c:axPos val="l"/>
        <c:majorGridlines>
          <c:spPr>
            <a:ln>
              <a:solidFill>
                <a:schemeClr val="tx1"/>
              </a:solidFill>
            </a:ln>
          </c:spPr>
        </c:majorGridlines>
        <c:minorGridlines>
          <c:spPr>
            <a:ln>
              <a:noFill/>
            </a:ln>
          </c:spPr>
        </c:minorGridlines>
        <c:title>
          <c:tx>
            <c:rich>
              <a:bodyPr rot="-5400000" vert="horz"/>
              <a:lstStyle/>
              <a:p>
                <a:pPr>
                  <a:defRPr sz="2000"/>
                </a:pPr>
                <a:r>
                  <a:rPr lang="en-US" sz="2000"/>
                  <a:t>Speedup</a:t>
                </a:r>
              </a:p>
            </c:rich>
          </c:tx>
          <c:layout>
            <c:manualLayout>
              <c:xMode val="edge"/>
              <c:yMode val="edge"/>
              <c:x val="4.7248284519022399E-4"/>
              <c:y val="0.256612021782124"/>
            </c:manualLayout>
          </c:layout>
          <c:overlay val="0"/>
        </c:title>
        <c:numFmt formatCode="#,##0.0" sourceLinked="0"/>
        <c:majorTickMark val="out"/>
        <c:minorTickMark val="none"/>
        <c:tickLblPos val="nextTo"/>
        <c:txPr>
          <a:bodyPr/>
          <a:lstStyle/>
          <a:p>
            <a:pPr>
              <a:defRPr sz="1800" b="0"/>
            </a:pPr>
            <a:endParaRPr lang="en-US"/>
          </a:p>
        </c:txPr>
        <c:crossAx val="-2138124376"/>
        <c:crosses val="autoZero"/>
        <c:crossBetween val="between"/>
        <c:majorUnit val="0.5"/>
        <c:minorUnit val="0.5"/>
      </c:valAx>
      <c:spPr>
        <a:ln>
          <a:solidFill>
            <a:schemeClr val="tx1"/>
          </a:solidFill>
        </a:ln>
      </c:spPr>
    </c:plotArea>
    <c:legend>
      <c:legendPos val="t"/>
      <c:layout>
        <c:manualLayout>
          <c:xMode val="edge"/>
          <c:yMode val="edge"/>
          <c:x val="0.115863003050222"/>
          <c:y val="0"/>
          <c:w val="0.79414407940627096"/>
          <c:h val="0.14166287228438701"/>
        </c:manualLayout>
      </c:layout>
      <c:overlay val="0"/>
      <c:txPr>
        <a:bodyPr/>
        <a:lstStyle/>
        <a:p>
          <a:pPr>
            <a:defRPr sz="2000"/>
          </a:pPr>
          <a:endParaRPr lang="en-US"/>
        </a:p>
      </c:txPr>
    </c:legend>
    <c:plotVisOnly val="1"/>
    <c:dispBlanksAs val="gap"/>
    <c:showDLblsOverMax val="0"/>
  </c:chart>
  <c:spPr>
    <a:ln>
      <a:noFill/>
    </a:ln>
  </c:spPr>
  <c:txPr>
    <a:bodyPr/>
    <a:lstStyle/>
    <a:p>
      <a:pPr>
        <a:defRPr sz="1400" b="1"/>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7024606299213"/>
          <c:y val="0.12942907261018499"/>
          <c:w val="0.86111056430446198"/>
          <c:h val="0.54694213270761605"/>
        </c:manualLayout>
      </c:layout>
      <c:barChart>
        <c:barDir val="col"/>
        <c:grouping val="clustered"/>
        <c:varyColors val="0"/>
        <c:ser>
          <c:idx val="0"/>
          <c:order val="0"/>
          <c:tx>
            <c:strRef>
              <c:f>Sheet1!$D$136</c:f>
              <c:strCache>
                <c:ptCount val="1"/>
                <c:pt idx="0">
                  <c:v>CPU-only</c:v>
                </c:pt>
              </c:strCache>
            </c:strRef>
          </c:tx>
          <c:spPr>
            <a:solidFill>
              <a:schemeClr val="tx1"/>
            </a:solidFill>
            <a:ln>
              <a:solidFill>
                <a:schemeClr val="tx1"/>
              </a:solidFill>
            </a:ln>
          </c:spPr>
          <c:invertIfNegative val="0"/>
          <c:cat>
            <c:multiLvlStrRef>
              <c:f>Sheet1!$B$137:$C$148</c:f>
              <c:multiLvlStrCache>
                <c:ptCount val="12"/>
                <c:lvl>
                  <c:pt idx="0">
                    <c:v>CC</c:v>
                  </c:pt>
                  <c:pt idx="1">
                    <c:v>Radii</c:v>
                  </c:pt>
                  <c:pt idx="2">
                    <c:v>PR</c:v>
                  </c:pt>
                  <c:pt idx="3">
                    <c:v>CC</c:v>
                  </c:pt>
                  <c:pt idx="4">
                    <c:v>Radii</c:v>
                  </c:pt>
                  <c:pt idx="5">
                    <c:v>PR</c:v>
                  </c:pt>
                  <c:pt idx="6">
                    <c:v>CC</c:v>
                  </c:pt>
                  <c:pt idx="7">
                    <c:v>Radii</c:v>
                  </c:pt>
                  <c:pt idx="8">
                    <c:v>PR</c:v>
                  </c:pt>
                  <c:pt idx="9">
                    <c:v>128</c:v>
                  </c:pt>
                  <c:pt idx="10">
                    <c:v>256</c:v>
                  </c:pt>
                  <c:pt idx="11">
                    <c:v> </c:v>
                  </c:pt>
                </c:lvl>
                <c:lvl>
                  <c:pt idx="0">
                    <c:v>arXiV</c:v>
                  </c:pt>
                  <c:pt idx="3">
                    <c:v>Gnutella</c:v>
                  </c:pt>
                  <c:pt idx="6">
                    <c:v>Enron</c:v>
                  </c:pt>
                  <c:pt idx="9">
                    <c:v>HTAP</c:v>
                  </c:pt>
                  <c:pt idx="11">
                    <c:v> </c:v>
                  </c:pt>
                </c:lvl>
              </c:multiLvlStrCache>
            </c:multiLvlStrRef>
          </c:cat>
          <c:val>
            <c:numRef>
              <c:f>Sheet1!$D$137:$D$148</c:f>
              <c:numCache>
                <c:formatCode>General</c:formatCode>
                <c:ptCount val="12"/>
                <c:pt idx="0">
                  <c:v>1</c:v>
                </c:pt>
                <c:pt idx="1">
                  <c:v>1</c:v>
                </c:pt>
                <c:pt idx="2">
                  <c:v>1</c:v>
                </c:pt>
                <c:pt idx="3">
                  <c:v>1</c:v>
                </c:pt>
                <c:pt idx="4">
                  <c:v>1</c:v>
                </c:pt>
                <c:pt idx="5">
                  <c:v>1</c:v>
                </c:pt>
                <c:pt idx="6">
                  <c:v>1</c:v>
                </c:pt>
                <c:pt idx="7">
                  <c:v>1</c:v>
                </c:pt>
                <c:pt idx="8">
                  <c:v>1</c:v>
                </c:pt>
                <c:pt idx="9">
                  <c:v>1</c:v>
                </c:pt>
                <c:pt idx="10">
                  <c:v>1</c:v>
                </c:pt>
                <c:pt idx="11">
                  <c:v>1</c:v>
                </c:pt>
              </c:numCache>
            </c:numRef>
          </c:val>
          <c:extLst>
            <c:ext xmlns:c16="http://schemas.microsoft.com/office/drawing/2014/chart" uri="{C3380CC4-5D6E-409C-BE32-E72D297353CC}">
              <c16:uniqueId val="{00000000-4884-BD43-A8ED-CB3D67EC8069}"/>
            </c:ext>
          </c:extLst>
        </c:ser>
        <c:ser>
          <c:idx val="3"/>
          <c:order val="1"/>
          <c:tx>
            <c:strRef>
              <c:f>Sheet1!$G$136</c:f>
              <c:strCache>
                <c:ptCount val="1"/>
                <c:pt idx="0">
                  <c:v>FG</c:v>
                </c:pt>
              </c:strCache>
            </c:strRef>
          </c:tx>
          <c:spPr>
            <a:pattFill prst="wdDnDiag">
              <a:fgClr>
                <a:schemeClr val="bg1"/>
              </a:fgClr>
              <a:bgClr>
                <a:schemeClr val="bg1">
                  <a:lumMod val="50000"/>
                </a:schemeClr>
              </a:bgClr>
            </a:pattFill>
            <a:ln>
              <a:solidFill>
                <a:schemeClr val="tx1"/>
              </a:solidFill>
            </a:ln>
          </c:spPr>
          <c:invertIfNegative val="0"/>
          <c:cat>
            <c:multiLvlStrRef>
              <c:f>Sheet1!$B$137:$C$148</c:f>
              <c:multiLvlStrCache>
                <c:ptCount val="12"/>
                <c:lvl>
                  <c:pt idx="0">
                    <c:v>CC</c:v>
                  </c:pt>
                  <c:pt idx="1">
                    <c:v>Radii</c:v>
                  </c:pt>
                  <c:pt idx="2">
                    <c:v>PR</c:v>
                  </c:pt>
                  <c:pt idx="3">
                    <c:v>CC</c:v>
                  </c:pt>
                  <c:pt idx="4">
                    <c:v>Radii</c:v>
                  </c:pt>
                  <c:pt idx="5">
                    <c:v>PR</c:v>
                  </c:pt>
                  <c:pt idx="6">
                    <c:v>CC</c:v>
                  </c:pt>
                  <c:pt idx="7">
                    <c:v>Radii</c:v>
                  </c:pt>
                  <c:pt idx="8">
                    <c:v>PR</c:v>
                  </c:pt>
                  <c:pt idx="9">
                    <c:v>128</c:v>
                  </c:pt>
                  <c:pt idx="10">
                    <c:v>256</c:v>
                  </c:pt>
                  <c:pt idx="11">
                    <c:v> </c:v>
                  </c:pt>
                </c:lvl>
                <c:lvl>
                  <c:pt idx="0">
                    <c:v>arXiV</c:v>
                  </c:pt>
                  <c:pt idx="3">
                    <c:v>Gnutella</c:v>
                  </c:pt>
                  <c:pt idx="6">
                    <c:v>Enron</c:v>
                  </c:pt>
                  <c:pt idx="9">
                    <c:v>HTAP</c:v>
                  </c:pt>
                  <c:pt idx="11">
                    <c:v> </c:v>
                  </c:pt>
                </c:lvl>
              </c:multiLvlStrCache>
            </c:multiLvlStrRef>
          </c:cat>
          <c:val>
            <c:numRef>
              <c:f>Sheet1!$G$137:$G$148</c:f>
              <c:numCache>
                <c:formatCode>General</c:formatCode>
                <c:ptCount val="12"/>
                <c:pt idx="0">
                  <c:v>0.93537779050000003</c:v>
                </c:pt>
                <c:pt idx="1">
                  <c:v>0.88679527319999996</c:v>
                </c:pt>
                <c:pt idx="2">
                  <c:v>0.57886807399999995</c:v>
                </c:pt>
                <c:pt idx="3">
                  <c:v>0.83423277100000004</c:v>
                </c:pt>
                <c:pt idx="4">
                  <c:v>0.90309452320000005</c:v>
                </c:pt>
                <c:pt idx="5">
                  <c:v>0.96057965649999999</c:v>
                </c:pt>
                <c:pt idx="6">
                  <c:v>0.97241019380000004</c:v>
                </c:pt>
                <c:pt idx="7">
                  <c:v>0.86623813760000001</c:v>
                </c:pt>
                <c:pt idx="8">
                  <c:v>1.0030025039999999</c:v>
                </c:pt>
                <c:pt idx="9">
                  <c:v>0.90660834160000003</c:v>
                </c:pt>
                <c:pt idx="10">
                  <c:v>0.84600635540000002</c:v>
                </c:pt>
                <c:pt idx="11">
                  <c:v>0.87325027053251503</c:v>
                </c:pt>
              </c:numCache>
            </c:numRef>
          </c:val>
          <c:extLst>
            <c:ext xmlns:c16="http://schemas.microsoft.com/office/drawing/2014/chart" uri="{C3380CC4-5D6E-409C-BE32-E72D297353CC}">
              <c16:uniqueId val="{00000001-4884-BD43-A8ED-CB3D67EC8069}"/>
            </c:ext>
          </c:extLst>
        </c:ser>
        <c:ser>
          <c:idx val="4"/>
          <c:order val="2"/>
          <c:tx>
            <c:strRef>
              <c:f>Sheet1!$H$136</c:f>
              <c:strCache>
                <c:ptCount val="1"/>
                <c:pt idx="0">
                  <c:v>CoNDA</c:v>
                </c:pt>
              </c:strCache>
            </c:strRef>
          </c:tx>
          <c:spPr>
            <a:pattFill prst="lgConfetti">
              <a:fgClr>
                <a:schemeClr val="bg1"/>
              </a:fgClr>
              <a:bgClr>
                <a:schemeClr val="accent1"/>
              </a:bgClr>
            </a:pattFill>
            <a:ln>
              <a:solidFill>
                <a:srgbClr val="000000"/>
              </a:solidFill>
            </a:ln>
          </c:spPr>
          <c:invertIfNegative val="0"/>
          <c:cat>
            <c:multiLvlStrRef>
              <c:f>Sheet1!$B$137:$C$148</c:f>
              <c:multiLvlStrCache>
                <c:ptCount val="12"/>
                <c:lvl>
                  <c:pt idx="0">
                    <c:v>CC</c:v>
                  </c:pt>
                  <c:pt idx="1">
                    <c:v>Radii</c:v>
                  </c:pt>
                  <c:pt idx="2">
                    <c:v>PR</c:v>
                  </c:pt>
                  <c:pt idx="3">
                    <c:v>CC</c:v>
                  </c:pt>
                  <c:pt idx="4">
                    <c:v>Radii</c:v>
                  </c:pt>
                  <c:pt idx="5">
                    <c:v>PR</c:v>
                  </c:pt>
                  <c:pt idx="6">
                    <c:v>CC</c:v>
                  </c:pt>
                  <c:pt idx="7">
                    <c:v>Radii</c:v>
                  </c:pt>
                  <c:pt idx="8">
                    <c:v>PR</c:v>
                  </c:pt>
                  <c:pt idx="9">
                    <c:v>128</c:v>
                  </c:pt>
                  <c:pt idx="10">
                    <c:v>256</c:v>
                  </c:pt>
                  <c:pt idx="11">
                    <c:v> </c:v>
                  </c:pt>
                </c:lvl>
                <c:lvl>
                  <c:pt idx="0">
                    <c:v>arXiV</c:v>
                  </c:pt>
                  <c:pt idx="3">
                    <c:v>Gnutella</c:v>
                  </c:pt>
                  <c:pt idx="6">
                    <c:v>Enron</c:v>
                  </c:pt>
                  <c:pt idx="9">
                    <c:v>HTAP</c:v>
                  </c:pt>
                  <c:pt idx="11">
                    <c:v> </c:v>
                  </c:pt>
                </c:lvl>
              </c:multiLvlStrCache>
            </c:multiLvlStrRef>
          </c:cat>
          <c:val>
            <c:numRef>
              <c:f>Sheet1!$H$137:$H$148</c:f>
              <c:numCache>
                <c:formatCode>General</c:formatCode>
                <c:ptCount val="12"/>
                <c:pt idx="0">
                  <c:v>0.69544218020000004</c:v>
                </c:pt>
                <c:pt idx="1">
                  <c:v>0.57061924230000005</c:v>
                </c:pt>
                <c:pt idx="2">
                  <c:v>0.40154906810000002</c:v>
                </c:pt>
                <c:pt idx="3">
                  <c:v>0.68142160060000001</c:v>
                </c:pt>
                <c:pt idx="4">
                  <c:v>0.62119414279999996</c:v>
                </c:pt>
                <c:pt idx="5">
                  <c:v>0.80684045680000005</c:v>
                </c:pt>
                <c:pt idx="6">
                  <c:v>0.59502186329999995</c:v>
                </c:pt>
                <c:pt idx="7">
                  <c:v>0.58163236669999996</c:v>
                </c:pt>
                <c:pt idx="8">
                  <c:v>0.8324921609</c:v>
                </c:pt>
                <c:pt idx="9">
                  <c:v>0.320687479</c:v>
                </c:pt>
                <c:pt idx="10">
                  <c:v>0.47677447410000001</c:v>
                </c:pt>
                <c:pt idx="11">
                  <c:v>0.57782185671221398</c:v>
                </c:pt>
              </c:numCache>
            </c:numRef>
          </c:val>
          <c:extLst>
            <c:ext xmlns:c16="http://schemas.microsoft.com/office/drawing/2014/chart" uri="{C3380CC4-5D6E-409C-BE32-E72D297353CC}">
              <c16:uniqueId val="{00000002-4884-BD43-A8ED-CB3D67EC8069}"/>
            </c:ext>
          </c:extLst>
        </c:ser>
        <c:ser>
          <c:idx val="5"/>
          <c:order val="3"/>
          <c:tx>
            <c:strRef>
              <c:f>Sheet1!$I$136</c:f>
              <c:strCache>
                <c:ptCount val="1"/>
                <c:pt idx="0">
                  <c:v>Ideal-NDA</c:v>
                </c:pt>
              </c:strCache>
            </c:strRef>
          </c:tx>
          <c:spPr>
            <a:pattFill prst="pct30">
              <a:fgClr>
                <a:schemeClr val="bg1"/>
              </a:fgClr>
              <a:bgClr>
                <a:srgbClr val="FFC000"/>
              </a:bgClr>
            </a:pattFill>
            <a:ln>
              <a:solidFill>
                <a:srgbClr val="000000"/>
              </a:solidFill>
            </a:ln>
          </c:spPr>
          <c:invertIfNegative val="0"/>
          <c:cat>
            <c:multiLvlStrRef>
              <c:f>Sheet1!$B$137:$C$148</c:f>
              <c:multiLvlStrCache>
                <c:ptCount val="12"/>
                <c:lvl>
                  <c:pt idx="0">
                    <c:v>CC</c:v>
                  </c:pt>
                  <c:pt idx="1">
                    <c:v>Radii</c:v>
                  </c:pt>
                  <c:pt idx="2">
                    <c:v>PR</c:v>
                  </c:pt>
                  <c:pt idx="3">
                    <c:v>CC</c:v>
                  </c:pt>
                  <c:pt idx="4">
                    <c:v>Radii</c:v>
                  </c:pt>
                  <c:pt idx="5">
                    <c:v>PR</c:v>
                  </c:pt>
                  <c:pt idx="6">
                    <c:v>CC</c:v>
                  </c:pt>
                  <c:pt idx="7">
                    <c:v>Radii</c:v>
                  </c:pt>
                  <c:pt idx="8">
                    <c:v>PR</c:v>
                  </c:pt>
                  <c:pt idx="9">
                    <c:v>128</c:v>
                  </c:pt>
                  <c:pt idx="10">
                    <c:v>256</c:v>
                  </c:pt>
                  <c:pt idx="11">
                    <c:v> </c:v>
                  </c:pt>
                </c:lvl>
                <c:lvl>
                  <c:pt idx="0">
                    <c:v>arXiV</c:v>
                  </c:pt>
                  <c:pt idx="3">
                    <c:v>Gnutella</c:v>
                  </c:pt>
                  <c:pt idx="6">
                    <c:v>Enron</c:v>
                  </c:pt>
                  <c:pt idx="9">
                    <c:v>HTAP</c:v>
                  </c:pt>
                  <c:pt idx="11">
                    <c:v> </c:v>
                  </c:pt>
                </c:lvl>
              </c:multiLvlStrCache>
            </c:multiLvlStrRef>
          </c:cat>
          <c:val>
            <c:numRef>
              <c:f>Sheet1!$I$137:$I$148</c:f>
              <c:numCache>
                <c:formatCode>General</c:formatCode>
                <c:ptCount val="12"/>
                <c:pt idx="0">
                  <c:v>0.65429042439999996</c:v>
                </c:pt>
                <c:pt idx="1">
                  <c:v>0.5387244551</c:v>
                </c:pt>
                <c:pt idx="2">
                  <c:v>0.35878099530000002</c:v>
                </c:pt>
                <c:pt idx="3">
                  <c:v>0.65572755530000004</c:v>
                </c:pt>
                <c:pt idx="4">
                  <c:v>0.58046286219999998</c:v>
                </c:pt>
                <c:pt idx="5">
                  <c:v>0.7671811208</c:v>
                </c:pt>
                <c:pt idx="6">
                  <c:v>0.56841246970000003</c:v>
                </c:pt>
                <c:pt idx="7">
                  <c:v>0.54124986900000005</c:v>
                </c:pt>
                <c:pt idx="8">
                  <c:v>0.83217127909999999</c:v>
                </c:pt>
                <c:pt idx="9">
                  <c:v>0.31345728610000001</c:v>
                </c:pt>
                <c:pt idx="10">
                  <c:v>0.47235052249999998</c:v>
                </c:pt>
                <c:pt idx="11">
                  <c:v>0.55024064676235596</c:v>
                </c:pt>
              </c:numCache>
            </c:numRef>
          </c:val>
          <c:extLst>
            <c:ext xmlns:c16="http://schemas.microsoft.com/office/drawing/2014/chart" uri="{C3380CC4-5D6E-409C-BE32-E72D297353CC}">
              <c16:uniqueId val="{00000003-4884-BD43-A8ED-CB3D67EC8069}"/>
            </c:ext>
          </c:extLst>
        </c:ser>
        <c:dLbls>
          <c:showLegendKey val="0"/>
          <c:showVal val="0"/>
          <c:showCatName val="0"/>
          <c:showSerName val="0"/>
          <c:showPercent val="0"/>
          <c:showBubbleSize val="0"/>
        </c:dLbls>
        <c:gapWidth val="150"/>
        <c:axId val="-2138990008"/>
        <c:axId val="-2138986888"/>
      </c:barChart>
      <c:catAx>
        <c:axId val="-2138990008"/>
        <c:scaling>
          <c:orientation val="minMax"/>
        </c:scaling>
        <c:delete val="0"/>
        <c:axPos val="b"/>
        <c:numFmt formatCode="General" sourceLinked="0"/>
        <c:majorTickMark val="out"/>
        <c:minorTickMark val="none"/>
        <c:tickLblPos val="nextTo"/>
        <c:txPr>
          <a:bodyPr/>
          <a:lstStyle/>
          <a:p>
            <a:pPr>
              <a:defRPr sz="2000" b="0"/>
            </a:pPr>
            <a:endParaRPr lang="en-US"/>
          </a:p>
        </c:txPr>
        <c:crossAx val="-2138986888"/>
        <c:crosses val="autoZero"/>
        <c:auto val="1"/>
        <c:lblAlgn val="ctr"/>
        <c:lblOffset val="100"/>
        <c:noMultiLvlLbl val="0"/>
      </c:catAx>
      <c:valAx>
        <c:axId val="-2138986888"/>
        <c:scaling>
          <c:orientation val="minMax"/>
          <c:max val="1.25"/>
          <c:min val="0"/>
        </c:scaling>
        <c:delete val="0"/>
        <c:axPos val="l"/>
        <c:majorGridlines>
          <c:spPr>
            <a:ln>
              <a:solidFill>
                <a:schemeClr val="tx1"/>
              </a:solidFill>
            </a:ln>
          </c:spPr>
        </c:majorGridlines>
        <c:minorGridlines>
          <c:spPr>
            <a:ln>
              <a:noFill/>
            </a:ln>
          </c:spPr>
        </c:minorGridlines>
        <c:title>
          <c:tx>
            <c:rich>
              <a:bodyPr rot="-5400000" vert="horz"/>
              <a:lstStyle/>
              <a:p>
                <a:pPr>
                  <a:defRPr sz="2000"/>
                </a:pPr>
                <a:r>
                  <a:rPr lang="en-US" sz="2000"/>
                  <a:t>Normalized</a:t>
                </a:r>
                <a:r>
                  <a:rPr lang="en-US" sz="2000" baseline="0"/>
                  <a:t> Energy</a:t>
                </a:r>
                <a:endParaRPr lang="en-US" sz="2000"/>
              </a:p>
            </c:rich>
          </c:tx>
          <c:layout>
            <c:manualLayout>
              <c:xMode val="edge"/>
              <c:yMode val="edge"/>
              <c:x val="5.9845738292905798E-4"/>
              <c:y val="0.121332376494624"/>
            </c:manualLayout>
          </c:layout>
          <c:overlay val="0"/>
        </c:title>
        <c:numFmt formatCode="#,##0.00" sourceLinked="0"/>
        <c:majorTickMark val="out"/>
        <c:minorTickMark val="none"/>
        <c:tickLblPos val="nextTo"/>
        <c:txPr>
          <a:bodyPr/>
          <a:lstStyle/>
          <a:p>
            <a:pPr>
              <a:defRPr sz="1800" b="0"/>
            </a:pPr>
            <a:endParaRPr lang="en-US"/>
          </a:p>
        </c:txPr>
        <c:crossAx val="-2138990008"/>
        <c:crosses val="autoZero"/>
        <c:crossBetween val="between"/>
        <c:majorUnit val="0.25"/>
      </c:valAx>
      <c:spPr>
        <a:ln>
          <a:solidFill>
            <a:schemeClr val="tx1"/>
          </a:solidFill>
        </a:ln>
      </c:spPr>
    </c:plotArea>
    <c:legend>
      <c:legendPos val="t"/>
      <c:layout>
        <c:manualLayout>
          <c:xMode val="edge"/>
          <c:yMode val="edge"/>
          <c:x val="9.0228018372703403E-2"/>
          <c:y val="0"/>
          <c:w val="0.80788998250218702"/>
          <c:h val="0.104261729414982"/>
        </c:manualLayout>
      </c:layout>
      <c:overlay val="0"/>
      <c:txPr>
        <a:bodyPr/>
        <a:lstStyle/>
        <a:p>
          <a:pPr>
            <a:defRPr sz="2400"/>
          </a:pPr>
          <a:endParaRPr lang="en-US"/>
        </a:p>
      </c:txPr>
    </c:legend>
    <c:plotVisOnly val="1"/>
    <c:dispBlanksAs val="gap"/>
    <c:showDLblsOverMax val="0"/>
  </c:chart>
  <c:spPr>
    <a:ln>
      <a:noFill/>
    </a:ln>
  </c:spPr>
  <c:txPr>
    <a:bodyPr/>
    <a:lstStyle/>
    <a:p>
      <a:pPr>
        <a:defRPr sz="1400" b="1"/>
      </a:pPr>
      <a:endParaRPr lang="en-US"/>
    </a:p>
  </c:txPr>
  <c:externalData r:id="rId2">
    <c:autoUpdate val="0"/>
  </c:externalData>
  <c:userShapes r:id="rId3"/>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869127296587899"/>
          <c:y val="0.19642922937188401"/>
          <c:w val="0.88297539370078704"/>
          <c:h val="0.47994204883595698"/>
        </c:manualLayout>
      </c:layout>
      <c:barChart>
        <c:barDir val="col"/>
        <c:grouping val="clustered"/>
        <c:varyColors val="0"/>
        <c:ser>
          <c:idx val="0"/>
          <c:order val="0"/>
          <c:tx>
            <c:strRef>
              <c:f>Sheet1!$D$136</c:f>
              <c:strCache>
                <c:ptCount val="1"/>
                <c:pt idx="0">
                  <c:v>CPU-only</c:v>
                </c:pt>
              </c:strCache>
            </c:strRef>
          </c:tx>
          <c:spPr>
            <a:solidFill>
              <a:schemeClr val="tx1"/>
            </a:solidFill>
            <a:ln>
              <a:solidFill>
                <a:schemeClr val="tx1"/>
              </a:solidFill>
            </a:ln>
          </c:spPr>
          <c:invertIfNegative val="0"/>
          <c:cat>
            <c:multiLvlStrRef>
              <c:f>Sheet1!$B$137:$C$148</c:f>
              <c:multiLvlStrCache>
                <c:ptCount val="12"/>
                <c:lvl>
                  <c:pt idx="0">
                    <c:v>CC</c:v>
                  </c:pt>
                  <c:pt idx="1">
                    <c:v>Radii</c:v>
                  </c:pt>
                  <c:pt idx="2">
                    <c:v>PR</c:v>
                  </c:pt>
                  <c:pt idx="3">
                    <c:v>CC</c:v>
                  </c:pt>
                  <c:pt idx="4">
                    <c:v>Radii</c:v>
                  </c:pt>
                  <c:pt idx="5">
                    <c:v>PR</c:v>
                  </c:pt>
                  <c:pt idx="6">
                    <c:v>CC</c:v>
                  </c:pt>
                  <c:pt idx="7">
                    <c:v>Radii</c:v>
                  </c:pt>
                  <c:pt idx="8">
                    <c:v>PR</c:v>
                  </c:pt>
                  <c:pt idx="9">
                    <c:v>128</c:v>
                  </c:pt>
                  <c:pt idx="10">
                    <c:v>256</c:v>
                  </c:pt>
                  <c:pt idx="11">
                    <c:v> </c:v>
                  </c:pt>
                </c:lvl>
                <c:lvl>
                  <c:pt idx="0">
                    <c:v>arXiV</c:v>
                  </c:pt>
                  <c:pt idx="3">
                    <c:v>Gnutella</c:v>
                  </c:pt>
                  <c:pt idx="6">
                    <c:v>Enron</c:v>
                  </c:pt>
                  <c:pt idx="9">
                    <c:v>HTAP</c:v>
                  </c:pt>
                  <c:pt idx="11">
                    <c:v> </c:v>
                  </c:pt>
                </c:lvl>
              </c:multiLvlStrCache>
            </c:multiLvlStrRef>
          </c:cat>
          <c:val>
            <c:numRef>
              <c:f>Sheet1!$D$137:$D$148</c:f>
              <c:numCache>
                <c:formatCode>General</c:formatCode>
                <c:ptCount val="12"/>
                <c:pt idx="0">
                  <c:v>1</c:v>
                </c:pt>
                <c:pt idx="1">
                  <c:v>1</c:v>
                </c:pt>
                <c:pt idx="2">
                  <c:v>1</c:v>
                </c:pt>
                <c:pt idx="3">
                  <c:v>1</c:v>
                </c:pt>
                <c:pt idx="4">
                  <c:v>1</c:v>
                </c:pt>
                <c:pt idx="5">
                  <c:v>1</c:v>
                </c:pt>
                <c:pt idx="6">
                  <c:v>1</c:v>
                </c:pt>
                <c:pt idx="7">
                  <c:v>1</c:v>
                </c:pt>
                <c:pt idx="8">
                  <c:v>1</c:v>
                </c:pt>
                <c:pt idx="9">
                  <c:v>1</c:v>
                </c:pt>
                <c:pt idx="10">
                  <c:v>1</c:v>
                </c:pt>
                <c:pt idx="11">
                  <c:v>1</c:v>
                </c:pt>
              </c:numCache>
            </c:numRef>
          </c:val>
          <c:extLst>
            <c:ext xmlns:c16="http://schemas.microsoft.com/office/drawing/2014/chart" uri="{C3380CC4-5D6E-409C-BE32-E72D297353CC}">
              <c16:uniqueId val="{00000000-972D-DD4C-90A5-FB8B770203A2}"/>
            </c:ext>
          </c:extLst>
        </c:ser>
        <c:ser>
          <c:idx val="1"/>
          <c:order val="1"/>
          <c:tx>
            <c:strRef>
              <c:f>Sheet1!$E$136</c:f>
              <c:strCache>
                <c:ptCount val="1"/>
                <c:pt idx="0">
                  <c:v>NC</c:v>
                </c:pt>
              </c:strCache>
            </c:strRef>
          </c:tx>
          <c:spPr>
            <a:pattFill prst="wdUpDiag">
              <a:fgClr>
                <a:schemeClr val="bg1"/>
              </a:fgClr>
              <a:bgClr>
                <a:srgbClr val="C00000"/>
              </a:bgClr>
            </a:pattFill>
            <a:ln>
              <a:solidFill>
                <a:srgbClr val="000000"/>
              </a:solidFill>
            </a:ln>
          </c:spPr>
          <c:invertIfNegative val="0"/>
          <c:cat>
            <c:multiLvlStrRef>
              <c:f>Sheet1!$B$137:$C$148</c:f>
              <c:multiLvlStrCache>
                <c:ptCount val="12"/>
                <c:lvl>
                  <c:pt idx="0">
                    <c:v>CC</c:v>
                  </c:pt>
                  <c:pt idx="1">
                    <c:v>Radii</c:v>
                  </c:pt>
                  <c:pt idx="2">
                    <c:v>PR</c:v>
                  </c:pt>
                  <c:pt idx="3">
                    <c:v>CC</c:v>
                  </c:pt>
                  <c:pt idx="4">
                    <c:v>Radii</c:v>
                  </c:pt>
                  <c:pt idx="5">
                    <c:v>PR</c:v>
                  </c:pt>
                  <c:pt idx="6">
                    <c:v>CC</c:v>
                  </c:pt>
                  <c:pt idx="7">
                    <c:v>Radii</c:v>
                  </c:pt>
                  <c:pt idx="8">
                    <c:v>PR</c:v>
                  </c:pt>
                  <c:pt idx="9">
                    <c:v>128</c:v>
                  </c:pt>
                  <c:pt idx="10">
                    <c:v>256</c:v>
                  </c:pt>
                  <c:pt idx="11">
                    <c:v> </c:v>
                  </c:pt>
                </c:lvl>
                <c:lvl>
                  <c:pt idx="0">
                    <c:v>arXiV</c:v>
                  </c:pt>
                  <c:pt idx="3">
                    <c:v>Gnutella</c:v>
                  </c:pt>
                  <c:pt idx="6">
                    <c:v>Enron</c:v>
                  </c:pt>
                  <c:pt idx="9">
                    <c:v>HTAP</c:v>
                  </c:pt>
                  <c:pt idx="11">
                    <c:v> </c:v>
                  </c:pt>
                </c:lvl>
              </c:multiLvlStrCache>
            </c:multiLvlStrRef>
          </c:cat>
          <c:val>
            <c:numRef>
              <c:f>Sheet1!$E$137:$E$148</c:f>
              <c:numCache>
                <c:formatCode>General</c:formatCode>
                <c:ptCount val="12"/>
                <c:pt idx="0">
                  <c:v>2.7064613519999998</c:v>
                </c:pt>
                <c:pt idx="1">
                  <c:v>2.2707525830000002</c:v>
                </c:pt>
                <c:pt idx="2">
                  <c:v>2.1342626280000001</c:v>
                </c:pt>
                <c:pt idx="3">
                  <c:v>2.1565154010000001</c:v>
                </c:pt>
                <c:pt idx="4">
                  <c:v>2.0631503360000001</c:v>
                </c:pt>
                <c:pt idx="5">
                  <c:v>2.1007785700000001</c:v>
                </c:pt>
                <c:pt idx="6">
                  <c:v>2.0861921620000001</c:v>
                </c:pt>
                <c:pt idx="7">
                  <c:v>1.840874707</c:v>
                </c:pt>
                <c:pt idx="8">
                  <c:v>2.1264780929999989</c:v>
                </c:pt>
                <c:pt idx="9">
                  <c:v>0.4338196701</c:v>
                </c:pt>
                <c:pt idx="10">
                  <c:v>0.54805737200000004</c:v>
                </c:pt>
                <c:pt idx="11">
                  <c:v>1.64459820830849</c:v>
                </c:pt>
              </c:numCache>
            </c:numRef>
          </c:val>
          <c:extLst>
            <c:ext xmlns:c16="http://schemas.microsoft.com/office/drawing/2014/chart" uri="{C3380CC4-5D6E-409C-BE32-E72D297353CC}">
              <c16:uniqueId val="{00000001-972D-DD4C-90A5-FB8B770203A2}"/>
            </c:ext>
          </c:extLst>
        </c:ser>
        <c:ser>
          <c:idx val="2"/>
          <c:order val="2"/>
          <c:tx>
            <c:strRef>
              <c:f>Sheet1!$F$136</c:f>
              <c:strCache>
                <c:ptCount val="1"/>
                <c:pt idx="0">
                  <c:v>CG</c:v>
                </c:pt>
              </c:strCache>
            </c:strRef>
          </c:tx>
          <c:spPr>
            <a:pattFill prst="smCheck">
              <a:fgClr>
                <a:srgbClr val="00B050"/>
              </a:fgClr>
              <a:bgClr>
                <a:schemeClr val="bg1"/>
              </a:bgClr>
            </a:pattFill>
            <a:ln>
              <a:solidFill>
                <a:srgbClr val="000000"/>
              </a:solidFill>
            </a:ln>
          </c:spPr>
          <c:invertIfNegative val="0"/>
          <c:cat>
            <c:multiLvlStrRef>
              <c:f>Sheet1!$B$137:$C$148</c:f>
              <c:multiLvlStrCache>
                <c:ptCount val="12"/>
                <c:lvl>
                  <c:pt idx="0">
                    <c:v>CC</c:v>
                  </c:pt>
                  <c:pt idx="1">
                    <c:v>Radii</c:v>
                  </c:pt>
                  <c:pt idx="2">
                    <c:v>PR</c:v>
                  </c:pt>
                  <c:pt idx="3">
                    <c:v>CC</c:v>
                  </c:pt>
                  <c:pt idx="4">
                    <c:v>Radii</c:v>
                  </c:pt>
                  <c:pt idx="5">
                    <c:v>PR</c:v>
                  </c:pt>
                  <c:pt idx="6">
                    <c:v>CC</c:v>
                  </c:pt>
                  <c:pt idx="7">
                    <c:v>Radii</c:v>
                  </c:pt>
                  <c:pt idx="8">
                    <c:v>PR</c:v>
                  </c:pt>
                  <c:pt idx="9">
                    <c:v>128</c:v>
                  </c:pt>
                  <c:pt idx="10">
                    <c:v>256</c:v>
                  </c:pt>
                  <c:pt idx="11">
                    <c:v> </c:v>
                  </c:pt>
                </c:lvl>
                <c:lvl>
                  <c:pt idx="0">
                    <c:v>arXiV</c:v>
                  </c:pt>
                  <c:pt idx="3">
                    <c:v>Gnutella</c:v>
                  </c:pt>
                  <c:pt idx="6">
                    <c:v>Enron</c:v>
                  </c:pt>
                  <c:pt idx="9">
                    <c:v>HTAP</c:v>
                  </c:pt>
                  <c:pt idx="11">
                    <c:v> </c:v>
                  </c:pt>
                </c:lvl>
              </c:multiLvlStrCache>
            </c:multiLvlStrRef>
          </c:cat>
          <c:val>
            <c:numRef>
              <c:f>Sheet1!$F$137:$F$148</c:f>
              <c:numCache>
                <c:formatCode>General</c:formatCode>
                <c:ptCount val="12"/>
                <c:pt idx="0">
                  <c:v>0.84877400039999995</c:v>
                </c:pt>
                <c:pt idx="1">
                  <c:v>0.85235232270000005</c:v>
                </c:pt>
                <c:pt idx="2">
                  <c:v>0.49211191539999999</c:v>
                </c:pt>
                <c:pt idx="3">
                  <c:v>0.77022359159999998</c:v>
                </c:pt>
                <c:pt idx="4">
                  <c:v>0.82091645530000001</c:v>
                </c:pt>
                <c:pt idx="5">
                  <c:v>0.87096855870000001</c:v>
                </c:pt>
                <c:pt idx="6">
                  <c:v>0.63484478290000002</c:v>
                </c:pt>
                <c:pt idx="7">
                  <c:v>0.81835023569999998</c:v>
                </c:pt>
                <c:pt idx="8">
                  <c:v>0.84012740149999998</c:v>
                </c:pt>
                <c:pt idx="9">
                  <c:v>0.42352684299999999</c:v>
                </c:pt>
                <c:pt idx="10">
                  <c:v>0.57857303660000003</c:v>
                </c:pt>
                <c:pt idx="11">
                  <c:v>0.70374733574948001</c:v>
                </c:pt>
              </c:numCache>
            </c:numRef>
          </c:val>
          <c:extLst>
            <c:ext xmlns:c16="http://schemas.microsoft.com/office/drawing/2014/chart" uri="{C3380CC4-5D6E-409C-BE32-E72D297353CC}">
              <c16:uniqueId val="{00000002-972D-DD4C-90A5-FB8B770203A2}"/>
            </c:ext>
          </c:extLst>
        </c:ser>
        <c:ser>
          <c:idx val="3"/>
          <c:order val="3"/>
          <c:tx>
            <c:strRef>
              <c:f>Sheet1!$G$136</c:f>
              <c:strCache>
                <c:ptCount val="1"/>
                <c:pt idx="0">
                  <c:v>FG</c:v>
                </c:pt>
              </c:strCache>
            </c:strRef>
          </c:tx>
          <c:spPr>
            <a:pattFill prst="wdDnDiag">
              <a:fgClr>
                <a:schemeClr val="bg1"/>
              </a:fgClr>
              <a:bgClr>
                <a:schemeClr val="bg1">
                  <a:lumMod val="50000"/>
                </a:schemeClr>
              </a:bgClr>
            </a:pattFill>
            <a:ln>
              <a:solidFill>
                <a:schemeClr val="tx1"/>
              </a:solidFill>
            </a:ln>
          </c:spPr>
          <c:invertIfNegative val="0"/>
          <c:cat>
            <c:multiLvlStrRef>
              <c:f>Sheet1!$B$137:$C$148</c:f>
              <c:multiLvlStrCache>
                <c:ptCount val="12"/>
                <c:lvl>
                  <c:pt idx="0">
                    <c:v>CC</c:v>
                  </c:pt>
                  <c:pt idx="1">
                    <c:v>Radii</c:v>
                  </c:pt>
                  <c:pt idx="2">
                    <c:v>PR</c:v>
                  </c:pt>
                  <c:pt idx="3">
                    <c:v>CC</c:v>
                  </c:pt>
                  <c:pt idx="4">
                    <c:v>Radii</c:v>
                  </c:pt>
                  <c:pt idx="5">
                    <c:v>PR</c:v>
                  </c:pt>
                  <c:pt idx="6">
                    <c:v>CC</c:v>
                  </c:pt>
                  <c:pt idx="7">
                    <c:v>Radii</c:v>
                  </c:pt>
                  <c:pt idx="8">
                    <c:v>PR</c:v>
                  </c:pt>
                  <c:pt idx="9">
                    <c:v>128</c:v>
                  </c:pt>
                  <c:pt idx="10">
                    <c:v>256</c:v>
                  </c:pt>
                  <c:pt idx="11">
                    <c:v> </c:v>
                  </c:pt>
                </c:lvl>
                <c:lvl>
                  <c:pt idx="0">
                    <c:v>arXiV</c:v>
                  </c:pt>
                  <c:pt idx="3">
                    <c:v>Gnutella</c:v>
                  </c:pt>
                  <c:pt idx="6">
                    <c:v>Enron</c:v>
                  </c:pt>
                  <c:pt idx="9">
                    <c:v>HTAP</c:v>
                  </c:pt>
                  <c:pt idx="11">
                    <c:v> </c:v>
                  </c:pt>
                </c:lvl>
              </c:multiLvlStrCache>
            </c:multiLvlStrRef>
          </c:cat>
          <c:val>
            <c:numRef>
              <c:f>Sheet1!$G$137:$G$148</c:f>
              <c:numCache>
                <c:formatCode>General</c:formatCode>
                <c:ptCount val="12"/>
                <c:pt idx="0">
                  <c:v>0.93537779050000003</c:v>
                </c:pt>
                <c:pt idx="1">
                  <c:v>0.88679527319999996</c:v>
                </c:pt>
                <c:pt idx="2">
                  <c:v>0.57886807399999995</c:v>
                </c:pt>
                <c:pt idx="3">
                  <c:v>0.83423277100000004</c:v>
                </c:pt>
                <c:pt idx="4">
                  <c:v>0.90309452320000005</c:v>
                </c:pt>
                <c:pt idx="5">
                  <c:v>0.96057965649999999</c:v>
                </c:pt>
                <c:pt idx="6">
                  <c:v>0.97241019380000004</c:v>
                </c:pt>
                <c:pt idx="7">
                  <c:v>0.86623813760000001</c:v>
                </c:pt>
                <c:pt idx="8">
                  <c:v>1.0030025039999999</c:v>
                </c:pt>
                <c:pt idx="9">
                  <c:v>0.90660834160000003</c:v>
                </c:pt>
                <c:pt idx="10">
                  <c:v>0.84600635540000002</c:v>
                </c:pt>
                <c:pt idx="11">
                  <c:v>0.87325027053251503</c:v>
                </c:pt>
              </c:numCache>
            </c:numRef>
          </c:val>
          <c:extLst>
            <c:ext xmlns:c16="http://schemas.microsoft.com/office/drawing/2014/chart" uri="{C3380CC4-5D6E-409C-BE32-E72D297353CC}">
              <c16:uniqueId val="{00000003-972D-DD4C-90A5-FB8B770203A2}"/>
            </c:ext>
          </c:extLst>
        </c:ser>
        <c:ser>
          <c:idx val="4"/>
          <c:order val="4"/>
          <c:tx>
            <c:strRef>
              <c:f>Sheet1!$H$136</c:f>
              <c:strCache>
                <c:ptCount val="1"/>
                <c:pt idx="0">
                  <c:v>CoNDA</c:v>
                </c:pt>
              </c:strCache>
            </c:strRef>
          </c:tx>
          <c:spPr>
            <a:pattFill prst="lgConfetti">
              <a:fgClr>
                <a:schemeClr val="bg1"/>
              </a:fgClr>
              <a:bgClr>
                <a:schemeClr val="accent1"/>
              </a:bgClr>
            </a:pattFill>
            <a:ln>
              <a:solidFill>
                <a:srgbClr val="000000"/>
              </a:solidFill>
            </a:ln>
          </c:spPr>
          <c:invertIfNegative val="0"/>
          <c:cat>
            <c:multiLvlStrRef>
              <c:f>Sheet1!$B$137:$C$148</c:f>
              <c:multiLvlStrCache>
                <c:ptCount val="12"/>
                <c:lvl>
                  <c:pt idx="0">
                    <c:v>CC</c:v>
                  </c:pt>
                  <c:pt idx="1">
                    <c:v>Radii</c:v>
                  </c:pt>
                  <c:pt idx="2">
                    <c:v>PR</c:v>
                  </c:pt>
                  <c:pt idx="3">
                    <c:v>CC</c:v>
                  </c:pt>
                  <c:pt idx="4">
                    <c:v>Radii</c:v>
                  </c:pt>
                  <c:pt idx="5">
                    <c:v>PR</c:v>
                  </c:pt>
                  <c:pt idx="6">
                    <c:v>CC</c:v>
                  </c:pt>
                  <c:pt idx="7">
                    <c:v>Radii</c:v>
                  </c:pt>
                  <c:pt idx="8">
                    <c:v>PR</c:v>
                  </c:pt>
                  <c:pt idx="9">
                    <c:v>128</c:v>
                  </c:pt>
                  <c:pt idx="10">
                    <c:v>256</c:v>
                  </c:pt>
                  <c:pt idx="11">
                    <c:v> </c:v>
                  </c:pt>
                </c:lvl>
                <c:lvl>
                  <c:pt idx="0">
                    <c:v>arXiV</c:v>
                  </c:pt>
                  <c:pt idx="3">
                    <c:v>Gnutella</c:v>
                  </c:pt>
                  <c:pt idx="6">
                    <c:v>Enron</c:v>
                  </c:pt>
                  <c:pt idx="9">
                    <c:v>HTAP</c:v>
                  </c:pt>
                  <c:pt idx="11">
                    <c:v> </c:v>
                  </c:pt>
                </c:lvl>
              </c:multiLvlStrCache>
            </c:multiLvlStrRef>
          </c:cat>
          <c:val>
            <c:numRef>
              <c:f>Sheet1!$H$137:$H$148</c:f>
              <c:numCache>
                <c:formatCode>General</c:formatCode>
                <c:ptCount val="12"/>
                <c:pt idx="0">
                  <c:v>0.69544218020000004</c:v>
                </c:pt>
                <c:pt idx="1">
                  <c:v>0.57061924230000005</c:v>
                </c:pt>
                <c:pt idx="2">
                  <c:v>0.40154906810000002</c:v>
                </c:pt>
                <c:pt idx="3">
                  <c:v>0.68142160060000001</c:v>
                </c:pt>
                <c:pt idx="4">
                  <c:v>0.62119414279999996</c:v>
                </c:pt>
                <c:pt idx="5">
                  <c:v>0.80684045680000005</c:v>
                </c:pt>
                <c:pt idx="6">
                  <c:v>0.59502186329999995</c:v>
                </c:pt>
                <c:pt idx="7">
                  <c:v>0.58163236669999996</c:v>
                </c:pt>
                <c:pt idx="8">
                  <c:v>0.8324921609</c:v>
                </c:pt>
                <c:pt idx="9">
                  <c:v>0.320687479</c:v>
                </c:pt>
                <c:pt idx="10">
                  <c:v>0.47677447410000001</c:v>
                </c:pt>
                <c:pt idx="11">
                  <c:v>0.57782185671221398</c:v>
                </c:pt>
              </c:numCache>
            </c:numRef>
          </c:val>
          <c:extLst>
            <c:ext xmlns:c16="http://schemas.microsoft.com/office/drawing/2014/chart" uri="{C3380CC4-5D6E-409C-BE32-E72D297353CC}">
              <c16:uniqueId val="{00000004-972D-DD4C-90A5-FB8B770203A2}"/>
            </c:ext>
          </c:extLst>
        </c:ser>
        <c:ser>
          <c:idx val="5"/>
          <c:order val="5"/>
          <c:tx>
            <c:strRef>
              <c:f>Sheet1!$I$136</c:f>
              <c:strCache>
                <c:ptCount val="1"/>
                <c:pt idx="0">
                  <c:v>Ideal-NDA</c:v>
                </c:pt>
              </c:strCache>
            </c:strRef>
          </c:tx>
          <c:spPr>
            <a:pattFill prst="pct30">
              <a:fgClr>
                <a:schemeClr val="bg1"/>
              </a:fgClr>
              <a:bgClr>
                <a:srgbClr val="FFC000"/>
              </a:bgClr>
            </a:pattFill>
            <a:ln>
              <a:solidFill>
                <a:srgbClr val="000000"/>
              </a:solidFill>
            </a:ln>
          </c:spPr>
          <c:invertIfNegative val="0"/>
          <c:cat>
            <c:multiLvlStrRef>
              <c:f>Sheet1!$B$137:$C$148</c:f>
              <c:multiLvlStrCache>
                <c:ptCount val="12"/>
                <c:lvl>
                  <c:pt idx="0">
                    <c:v>CC</c:v>
                  </c:pt>
                  <c:pt idx="1">
                    <c:v>Radii</c:v>
                  </c:pt>
                  <c:pt idx="2">
                    <c:v>PR</c:v>
                  </c:pt>
                  <c:pt idx="3">
                    <c:v>CC</c:v>
                  </c:pt>
                  <c:pt idx="4">
                    <c:v>Radii</c:v>
                  </c:pt>
                  <c:pt idx="5">
                    <c:v>PR</c:v>
                  </c:pt>
                  <c:pt idx="6">
                    <c:v>CC</c:v>
                  </c:pt>
                  <c:pt idx="7">
                    <c:v>Radii</c:v>
                  </c:pt>
                  <c:pt idx="8">
                    <c:v>PR</c:v>
                  </c:pt>
                  <c:pt idx="9">
                    <c:v>128</c:v>
                  </c:pt>
                  <c:pt idx="10">
                    <c:v>256</c:v>
                  </c:pt>
                  <c:pt idx="11">
                    <c:v> </c:v>
                  </c:pt>
                </c:lvl>
                <c:lvl>
                  <c:pt idx="0">
                    <c:v>arXiV</c:v>
                  </c:pt>
                  <c:pt idx="3">
                    <c:v>Gnutella</c:v>
                  </c:pt>
                  <c:pt idx="6">
                    <c:v>Enron</c:v>
                  </c:pt>
                  <c:pt idx="9">
                    <c:v>HTAP</c:v>
                  </c:pt>
                  <c:pt idx="11">
                    <c:v> </c:v>
                  </c:pt>
                </c:lvl>
              </c:multiLvlStrCache>
            </c:multiLvlStrRef>
          </c:cat>
          <c:val>
            <c:numRef>
              <c:f>Sheet1!$I$137:$I$148</c:f>
              <c:numCache>
                <c:formatCode>General</c:formatCode>
                <c:ptCount val="12"/>
                <c:pt idx="0">
                  <c:v>0.65429042439999996</c:v>
                </c:pt>
                <c:pt idx="1">
                  <c:v>0.5387244551</c:v>
                </c:pt>
                <c:pt idx="2">
                  <c:v>0.35878099530000002</c:v>
                </c:pt>
                <c:pt idx="3">
                  <c:v>0.65572755530000004</c:v>
                </c:pt>
                <c:pt idx="4">
                  <c:v>0.58046286219999998</c:v>
                </c:pt>
                <c:pt idx="5">
                  <c:v>0.7671811208</c:v>
                </c:pt>
                <c:pt idx="6">
                  <c:v>0.56841246970000003</c:v>
                </c:pt>
                <c:pt idx="7">
                  <c:v>0.54124986900000005</c:v>
                </c:pt>
                <c:pt idx="8">
                  <c:v>0.83217127909999999</c:v>
                </c:pt>
                <c:pt idx="9">
                  <c:v>0.31345728610000001</c:v>
                </c:pt>
                <c:pt idx="10">
                  <c:v>0.47235052249999998</c:v>
                </c:pt>
                <c:pt idx="11">
                  <c:v>0.55024064676235596</c:v>
                </c:pt>
              </c:numCache>
            </c:numRef>
          </c:val>
          <c:extLst>
            <c:ext xmlns:c16="http://schemas.microsoft.com/office/drawing/2014/chart" uri="{C3380CC4-5D6E-409C-BE32-E72D297353CC}">
              <c16:uniqueId val="{00000005-972D-DD4C-90A5-FB8B770203A2}"/>
            </c:ext>
          </c:extLst>
        </c:ser>
        <c:dLbls>
          <c:showLegendKey val="0"/>
          <c:showVal val="0"/>
          <c:showCatName val="0"/>
          <c:showSerName val="0"/>
          <c:showPercent val="0"/>
          <c:showBubbleSize val="0"/>
        </c:dLbls>
        <c:gapWidth val="150"/>
        <c:axId val="-2078314648"/>
        <c:axId val="-2078311544"/>
      </c:barChart>
      <c:catAx>
        <c:axId val="-2078314648"/>
        <c:scaling>
          <c:orientation val="minMax"/>
        </c:scaling>
        <c:delete val="0"/>
        <c:axPos val="b"/>
        <c:numFmt formatCode="General" sourceLinked="0"/>
        <c:majorTickMark val="out"/>
        <c:minorTickMark val="none"/>
        <c:tickLblPos val="nextTo"/>
        <c:txPr>
          <a:bodyPr/>
          <a:lstStyle/>
          <a:p>
            <a:pPr>
              <a:defRPr sz="2000" b="0"/>
            </a:pPr>
            <a:endParaRPr lang="en-US"/>
          </a:p>
        </c:txPr>
        <c:crossAx val="-2078311544"/>
        <c:crosses val="autoZero"/>
        <c:auto val="1"/>
        <c:lblAlgn val="ctr"/>
        <c:lblOffset val="100"/>
        <c:noMultiLvlLbl val="0"/>
      </c:catAx>
      <c:valAx>
        <c:axId val="-2078311544"/>
        <c:scaling>
          <c:orientation val="minMax"/>
          <c:max val="1.25"/>
          <c:min val="0"/>
        </c:scaling>
        <c:delete val="0"/>
        <c:axPos val="l"/>
        <c:majorGridlines>
          <c:spPr>
            <a:ln>
              <a:solidFill>
                <a:schemeClr val="tx1"/>
              </a:solidFill>
            </a:ln>
          </c:spPr>
        </c:majorGridlines>
        <c:minorGridlines>
          <c:spPr>
            <a:ln>
              <a:noFill/>
            </a:ln>
          </c:spPr>
        </c:minorGridlines>
        <c:title>
          <c:tx>
            <c:rich>
              <a:bodyPr rot="-5400000" vert="horz"/>
              <a:lstStyle/>
              <a:p>
                <a:pPr>
                  <a:defRPr sz="2000"/>
                </a:pPr>
                <a:r>
                  <a:rPr lang="en-US" sz="2000"/>
                  <a:t>Normalized</a:t>
                </a:r>
                <a:r>
                  <a:rPr lang="en-US" sz="2000" baseline="0"/>
                  <a:t> Energy</a:t>
                </a:r>
                <a:endParaRPr lang="en-US" sz="2000"/>
              </a:p>
            </c:rich>
          </c:tx>
          <c:layout>
            <c:manualLayout>
              <c:xMode val="edge"/>
              <c:yMode val="edge"/>
              <c:x val="0"/>
              <c:y val="0.224659508760192"/>
            </c:manualLayout>
          </c:layout>
          <c:overlay val="0"/>
        </c:title>
        <c:numFmt formatCode="#,##0.00" sourceLinked="0"/>
        <c:majorTickMark val="out"/>
        <c:minorTickMark val="none"/>
        <c:tickLblPos val="nextTo"/>
        <c:txPr>
          <a:bodyPr/>
          <a:lstStyle/>
          <a:p>
            <a:pPr>
              <a:defRPr sz="1800" b="0"/>
            </a:pPr>
            <a:endParaRPr lang="en-US"/>
          </a:p>
        </c:txPr>
        <c:crossAx val="-2078314648"/>
        <c:crosses val="autoZero"/>
        <c:crossBetween val="between"/>
        <c:majorUnit val="0.25"/>
      </c:valAx>
      <c:spPr>
        <a:ln>
          <a:solidFill>
            <a:schemeClr val="tx1"/>
          </a:solidFill>
        </a:ln>
      </c:spPr>
    </c:plotArea>
    <c:legend>
      <c:legendPos val="t"/>
      <c:layout>
        <c:manualLayout>
          <c:xMode val="edge"/>
          <c:yMode val="edge"/>
          <c:x val="3.1894685039370103E-2"/>
          <c:y val="0"/>
          <c:w val="0.94122331583552099"/>
          <c:h val="0.104261729414982"/>
        </c:manualLayout>
      </c:layout>
      <c:overlay val="0"/>
      <c:txPr>
        <a:bodyPr/>
        <a:lstStyle/>
        <a:p>
          <a:pPr>
            <a:defRPr sz="2400"/>
          </a:pPr>
          <a:endParaRPr lang="en-US"/>
        </a:p>
      </c:txPr>
    </c:legend>
    <c:plotVisOnly val="1"/>
    <c:dispBlanksAs val="gap"/>
    <c:showDLblsOverMax val="0"/>
  </c:chart>
  <c:spPr>
    <a:ln>
      <a:noFill/>
    </a:ln>
  </c:spPr>
  <c:txPr>
    <a:bodyPr/>
    <a:lstStyle/>
    <a:p>
      <a:pPr>
        <a:defRPr sz="1400" b="1"/>
      </a:pPr>
      <a:endParaRPr lang="en-US"/>
    </a:p>
  </c:txPr>
  <c:externalData r:id="rId2">
    <c:autoUpdate val="0"/>
  </c:externalData>
  <c:userShapes r:id="rId3"/>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9.10279965004374E-2"/>
          <c:y val="0.15200641687196201"/>
          <c:w val="0.898744641294838"/>
          <c:h val="0.51598079932086005"/>
        </c:manualLayout>
      </c:layout>
      <c:barChart>
        <c:barDir val="col"/>
        <c:grouping val="clustered"/>
        <c:varyColors val="0"/>
        <c:ser>
          <c:idx val="0"/>
          <c:order val="0"/>
          <c:tx>
            <c:strRef>
              <c:f>Sheet1!$C$84</c:f>
              <c:strCache>
                <c:ptCount val="1"/>
                <c:pt idx="0">
                  <c:v>CPU-only</c:v>
                </c:pt>
              </c:strCache>
            </c:strRef>
          </c:tx>
          <c:spPr>
            <a:solidFill>
              <a:schemeClr val="tx1"/>
            </a:solidFill>
            <a:ln>
              <a:solidFill>
                <a:schemeClr val="tx1"/>
              </a:solidFill>
            </a:ln>
          </c:spPr>
          <c:invertIfNegative val="0"/>
          <c:cat>
            <c:multiLvlStrRef>
              <c:f>Sheet1!$A$85:$B$96</c:f>
              <c:multiLvlStrCache>
                <c:ptCount val="12"/>
                <c:lvl>
                  <c:pt idx="0">
                    <c:v>CC</c:v>
                  </c:pt>
                  <c:pt idx="1">
                    <c:v>Radii</c:v>
                  </c:pt>
                  <c:pt idx="2">
                    <c:v>PR</c:v>
                  </c:pt>
                  <c:pt idx="3">
                    <c:v>CC</c:v>
                  </c:pt>
                  <c:pt idx="4">
                    <c:v>Radii</c:v>
                  </c:pt>
                  <c:pt idx="5">
                    <c:v>PR</c:v>
                  </c:pt>
                  <c:pt idx="6">
                    <c:v>CC</c:v>
                  </c:pt>
                  <c:pt idx="7">
                    <c:v>Radii</c:v>
                  </c:pt>
                  <c:pt idx="8">
                    <c:v>PR</c:v>
                  </c:pt>
                  <c:pt idx="9">
                    <c:v>128</c:v>
                  </c:pt>
                  <c:pt idx="10">
                    <c:v>256</c:v>
                  </c:pt>
                  <c:pt idx="11">
                    <c:v> </c:v>
                  </c:pt>
                </c:lvl>
                <c:lvl>
                  <c:pt idx="0">
                    <c:v>arXiV</c:v>
                  </c:pt>
                  <c:pt idx="3">
                    <c:v>Gnutella</c:v>
                  </c:pt>
                  <c:pt idx="6">
                    <c:v>Enron</c:v>
                  </c:pt>
                  <c:pt idx="9">
                    <c:v>HTAP</c:v>
                  </c:pt>
                  <c:pt idx="11">
                    <c:v> </c:v>
                  </c:pt>
                </c:lvl>
              </c:multiLvlStrCache>
            </c:multiLvlStrRef>
          </c:cat>
          <c:val>
            <c:numRef>
              <c:f>Sheet1!$C$85:$C$96</c:f>
              <c:numCache>
                <c:formatCode>General</c:formatCode>
                <c:ptCount val="12"/>
                <c:pt idx="0">
                  <c:v>1</c:v>
                </c:pt>
                <c:pt idx="1">
                  <c:v>1</c:v>
                </c:pt>
                <c:pt idx="2">
                  <c:v>1</c:v>
                </c:pt>
                <c:pt idx="3">
                  <c:v>1</c:v>
                </c:pt>
                <c:pt idx="4">
                  <c:v>1</c:v>
                </c:pt>
                <c:pt idx="5">
                  <c:v>1</c:v>
                </c:pt>
                <c:pt idx="6">
                  <c:v>1</c:v>
                </c:pt>
                <c:pt idx="7">
                  <c:v>1</c:v>
                </c:pt>
                <c:pt idx="8">
                  <c:v>1</c:v>
                </c:pt>
                <c:pt idx="9">
                  <c:v>1</c:v>
                </c:pt>
                <c:pt idx="10">
                  <c:v>1</c:v>
                </c:pt>
                <c:pt idx="11">
                  <c:v>1</c:v>
                </c:pt>
              </c:numCache>
            </c:numRef>
          </c:val>
          <c:extLst>
            <c:ext xmlns:c16="http://schemas.microsoft.com/office/drawing/2014/chart" uri="{C3380CC4-5D6E-409C-BE32-E72D297353CC}">
              <c16:uniqueId val="{00000000-2CB0-8841-B03E-D0F6A0D42C29}"/>
            </c:ext>
          </c:extLst>
        </c:ser>
        <c:ser>
          <c:idx val="1"/>
          <c:order val="1"/>
          <c:tx>
            <c:strRef>
              <c:f>Sheet1!$D$84</c:f>
              <c:strCache>
                <c:ptCount val="1"/>
                <c:pt idx="0">
                  <c:v>NDA-only</c:v>
                </c:pt>
              </c:strCache>
            </c:strRef>
          </c:tx>
          <c:spPr>
            <a:pattFill prst="wdDnDiag">
              <a:fgClr>
                <a:schemeClr val="bg1"/>
              </a:fgClr>
              <a:bgClr>
                <a:schemeClr val="tx2"/>
              </a:bgClr>
            </a:pattFill>
            <a:ln>
              <a:solidFill>
                <a:srgbClr val="000000"/>
              </a:solidFill>
            </a:ln>
          </c:spPr>
          <c:invertIfNegative val="0"/>
          <c:cat>
            <c:multiLvlStrRef>
              <c:f>Sheet1!$A$85:$B$96</c:f>
              <c:multiLvlStrCache>
                <c:ptCount val="12"/>
                <c:lvl>
                  <c:pt idx="0">
                    <c:v>CC</c:v>
                  </c:pt>
                  <c:pt idx="1">
                    <c:v>Radii</c:v>
                  </c:pt>
                  <c:pt idx="2">
                    <c:v>PR</c:v>
                  </c:pt>
                  <c:pt idx="3">
                    <c:v>CC</c:v>
                  </c:pt>
                  <c:pt idx="4">
                    <c:v>Radii</c:v>
                  </c:pt>
                  <c:pt idx="5">
                    <c:v>PR</c:v>
                  </c:pt>
                  <c:pt idx="6">
                    <c:v>CC</c:v>
                  </c:pt>
                  <c:pt idx="7">
                    <c:v>Radii</c:v>
                  </c:pt>
                  <c:pt idx="8">
                    <c:v>PR</c:v>
                  </c:pt>
                  <c:pt idx="9">
                    <c:v>128</c:v>
                  </c:pt>
                  <c:pt idx="10">
                    <c:v>256</c:v>
                  </c:pt>
                  <c:pt idx="11">
                    <c:v> </c:v>
                  </c:pt>
                </c:lvl>
                <c:lvl>
                  <c:pt idx="0">
                    <c:v>arXiV</c:v>
                  </c:pt>
                  <c:pt idx="3">
                    <c:v>Gnutella</c:v>
                  </c:pt>
                  <c:pt idx="6">
                    <c:v>Enron</c:v>
                  </c:pt>
                  <c:pt idx="9">
                    <c:v>HTAP</c:v>
                  </c:pt>
                  <c:pt idx="11">
                    <c:v> </c:v>
                  </c:pt>
                </c:lvl>
              </c:multiLvlStrCache>
            </c:multiLvlStrRef>
          </c:cat>
          <c:val>
            <c:numRef>
              <c:f>Sheet1!$D$85:$D$96</c:f>
              <c:numCache>
                <c:formatCode>General</c:formatCode>
                <c:ptCount val="12"/>
                <c:pt idx="0">
                  <c:v>0.98</c:v>
                </c:pt>
                <c:pt idx="1">
                  <c:v>0.95</c:v>
                </c:pt>
                <c:pt idx="2">
                  <c:v>0.91</c:v>
                </c:pt>
                <c:pt idx="3">
                  <c:v>1.08</c:v>
                </c:pt>
                <c:pt idx="4">
                  <c:v>1.04</c:v>
                </c:pt>
                <c:pt idx="5">
                  <c:v>0.98</c:v>
                </c:pt>
                <c:pt idx="6">
                  <c:v>1.1200000000000001</c:v>
                </c:pt>
                <c:pt idx="7">
                  <c:v>1.08</c:v>
                </c:pt>
                <c:pt idx="8">
                  <c:v>1.03</c:v>
                </c:pt>
                <c:pt idx="9">
                  <c:v>1.21</c:v>
                </c:pt>
                <c:pt idx="10">
                  <c:v>1.1599999999999999</c:v>
                </c:pt>
                <c:pt idx="11">
                  <c:v>1.087</c:v>
                </c:pt>
              </c:numCache>
            </c:numRef>
          </c:val>
          <c:extLst>
            <c:ext xmlns:c16="http://schemas.microsoft.com/office/drawing/2014/chart" uri="{C3380CC4-5D6E-409C-BE32-E72D297353CC}">
              <c16:uniqueId val="{00000001-2CB0-8841-B03E-D0F6A0D42C29}"/>
            </c:ext>
          </c:extLst>
        </c:ser>
        <c:ser>
          <c:idx val="2"/>
          <c:order val="2"/>
          <c:tx>
            <c:strRef>
              <c:f>Sheet1!$E$84</c:f>
              <c:strCache>
                <c:ptCount val="1"/>
                <c:pt idx="0">
                  <c:v>NC</c:v>
                </c:pt>
              </c:strCache>
            </c:strRef>
          </c:tx>
          <c:spPr>
            <a:pattFill prst="wdUpDiag">
              <a:fgClr>
                <a:schemeClr val="bg1"/>
              </a:fgClr>
              <a:bgClr>
                <a:srgbClr val="D30405"/>
              </a:bgClr>
            </a:pattFill>
            <a:ln>
              <a:solidFill>
                <a:srgbClr val="000000"/>
              </a:solidFill>
            </a:ln>
          </c:spPr>
          <c:invertIfNegative val="0"/>
          <c:cat>
            <c:multiLvlStrRef>
              <c:f>Sheet1!$A$85:$B$96</c:f>
              <c:multiLvlStrCache>
                <c:ptCount val="12"/>
                <c:lvl>
                  <c:pt idx="0">
                    <c:v>CC</c:v>
                  </c:pt>
                  <c:pt idx="1">
                    <c:v>Radii</c:v>
                  </c:pt>
                  <c:pt idx="2">
                    <c:v>PR</c:v>
                  </c:pt>
                  <c:pt idx="3">
                    <c:v>CC</c:v>
                  </c:pt>
                  <c:pt idx="4">
                    <c:v>Radii</c:v>
                  </c:pt>
                  <c:pt idx="5">
                    <c:v>PR</c:v>
                  </c:pt>
                  <c:pt idx="6">
                    <c:v>CC</c:v>
                  </c:pt>
                  <c:pt idx="7">
                    <c:v>Radii</c:v>
                  </c:pt>
                  <c:pt idx="8">
                    <c:v>PR</c:v>
                  </c:pt>
                  <c:pt idx="9">
                    <c:v>128</c:v>
                  </c:pt>
                  <c:pt idx="10">
                    <c:v>256</c:v>
                  </c:pt>
                  <c:pt idx="11">
                    <c:v> </c:v>
                  </c:pt>
                </c:lvl>
                <c:lvl>
                  <c:pt idx="0">
                    <c:v>arXiV</c:v>
                  </c:pt>
                  <c:pt idx="3">
                    <c:v>Gnutella</c:v>
                  </c:pt>
                  <c:pt idx="6">
                    <c:v>Enron</c:v>
                  </c:pt>
                  <c:pt idx="9">
                    <c:v>HTAP</c:v>
                  </c:pt>
                  <c:pt idx="11">
                    <c:v> </c:v>
                  </c:pt>
                </c:lvl>
              </c:multiLvlStrCache>
            </c:multiLvlStrRef>
          </c:cat>
          <c:val>
            <c:numRef>
              <c:f>Sheet1!$E$85:$E$96</c:f>
              <c:numCache>
                <c:formatCode>General</c:formatCode>
                <c:ptCount val="12"/>
                <c:pt idx="0">
                  <c:v>0.94123049329999997</c:v>
                </c:pt>
                <c:pt idx="1">
                  <c:v>0.81872039569999999</c:v>
                </c:pt>
                <c:pt idx="2">
                  <c:v>0.70085807410000001</c:v>
                </c:pt>
                <c:pt idx="3">
                  <c:v>0.99483249750000002</c:v>
                </c:pt>
                <c:pt idx="4">
                  <c:v>0.75455543290000004</c:v>
                </c:pt>
                <c:pt idx="5">
                  <c:v>0.86560969050000003</c:v>
                </c:pt>
                <c:pt idx="6">
                  <c:v>0.91921849420000001</c:v>
                </c:pt>
                <c:pt idx="7">
                  <c:v>0.97092749720000004</c:v>
                </c:pt>
                <c:pt idx="8">
                  <c:v>0.91599432510000001</c:v>
                </c:pt>
                <c:pt idx="9">
                  <c:v>1.1785303540000001</c:v>
                </c:pt>
                <c:pt idx="10">
                  <c:v>1.500576559</c:v>
                </c:pt>
                <c:pt idx="11">
                  <c:v>0.94018021220107295</c:v>
                </c:pt>
              </c:numCache>
            </c:numRef>
          </c:val>
          <c:extLst>
            <c:ext xmlns:c16="http://schemas.microsoft.com/office/drawing/2014/chart" uri="{C3380CC4-5D6E-409C-BE32-E72D297353CC}">
              <c16:uniqueId val="{00000002-2CB0-8841-B03E-D0F6A0D42C29}"/>
            </c:ext>
          </c:extLst>
        </c:ser>
        <c:ser>
          <c:idx val="3"/>
          <c:order val="3"/>
          <c:tx>
            <c:strRef>
              <c:f>Sheet1!$F$84</c:f>
              <c:strCache>
                <c:ptCount val="1"/>
                <c:pt idx="0">
                  <c:v>CG</c:v>
                </c:pt>
              </c:strCache>
            </c:strRef>
          </c:tx>
          <c:spPr>
            <a:pattFill prst="smCheck">
              <a:fgClr>
                <a:schemeClr val="bg1"/>
              </a:fgClr>
              <a:bgClr>
                <a:srgbClr val="1AA36C"/>
              </a:bgClr>
            </a:pattFill>
            <a:ln>
              <a:solidFill>
                <a:schemeClr val="tx1"/>
              </a:solidFill>
            </a:ln>
          </c:spPr>
          <c:invertIfNegative val="0"/>
          <c:cat>
            <c:multiLvlStrRef>
              <c:f>Sheet1!$A$85:$B$96</c:f>
              <c:multiLvlStrCache>
                <c:ptCount val="12"/>
                <c:lvl>
                  <c:pt idx="0">
                    <c:v>CC</c:v>
                  </c:pt>
                  <c:pt idx="1">
                    <c:v>Radii</c:v>
                  </c:pt>
                  <c:pt idx="2">
                    <c:v>PR</c:v>
                  </c:pt>
                  <c:pt idx="3">
                    <c:v>CC</c:v>
                  </c:pt>
                  <c:pt idx="4">
                    <c:v>Radii</c:v>
                  </c:pt>
                  <c:pt idx="5">
                    <c:v>PR</c:v>
                  </c:pt>
                  <c:pt idx="6">
                    <c:v>CC</c:v>
                  </c:pt>
                  <c:pt idx="7">
                    <c:v>Radii</c:v>
                  </c:pt>
                  <c:pt idx="8">
                    <c:v>PR</c:v>
                  </c:pt>
                  <c:pt idx="9">
                    <c:v>128</c:v>
                  </c:pt>
                  <c:pt idx="10">
                    <c:v>256</c:v>
                  </c:pt>
                  <c:pt idx="11">
                    <c:v> </c:v>
                  </c:pt>
                </c:lvl>
                <c:lvl>
                  <c:pt idx="0">
                    <c:v>arXiV</c:v>
                  </c:pt>
                  <c:pt idx="3">
                    <c:v>Gnutella</c:v>
                  </c:pt>
                  <c:pt idx="6">
                    <c:v>Enron</c:v>
                  </c:pt>
                  <c:pt idx="9">
                    <c:v>HTAP</c:v>
                  </c:pt>
                  <c:pt idx="11">
                    <c:v> </c:v>
                  </c:pt>
                </c:lvl>
              </c:multiLvlStrCache>
            </c:multiLvlStrRef>
          </c:cat>
          <c:val>
            <c:numRef>
              <c:f>Sheet1!$F$85:$F$96</c:f>
              <c:numCache>
                <c:formatCode>General</c:formatCode>
                <c:ptCount val="12"/>
                <c:pt idx="0">
                  <c:v>0.96362232079999999</c:v>
                </c:pt>
                <c:pt idx="1">
                  <c:v>0.76536632100000002</c:v>
                </c:pt>
                <c:pt idx="2">
                  <c:v>0.90957656320000002</c:v>
                </c:pt>
                <c:pt idx="3">
                  <c:v>1.108348404</c:v>
                </c:pt>
                <c:pt idx="4">
                  <c:v>0.93217844480000001</c:v>
                </c:pt>
                <c:pt idx="5">
                  <c:v>1.0279786179999999</c:v>
                </c:pt>
                <c:pt idx="6">
                  <c:v>1.0893419120000001</c:v>
                </c:pt>
                <c:pt idx="7">
                  <c:v>1.1301325200000001</c:v>
                </c:pt>
                <c:pt idx="8">
                  <c:v>1.4941151210000001</c:v>
                </c:pt>
                <c:pt idx="9">
                  <c:v>0.88798767599999995</c:v>
                </c:pt>
                <c:pt idx="10">
                  <c:v>0.9495404502</c:v>
                </c:pt>
                <c:pt idx="11">
                  <c:v>1.0091204231690289</c:v>
                </c:pt>
              </c:numCache>
            </c:numRef>
          </c:val>
          <c:extLst>
            <c:ext xmlns:c16="http://schemas.microsoft.com/office/drawing/2014/chart" uri="{C3380CC4-5D6E-409C-BE32-E72D297353CC}">
              <c16:uniqueId val="{00000003-2CB0-8841-B03E-D0F6A0D42C29}"/>
            </c:ext>
          </c:extLst>
        </c:ser>
        <c:ser>
          <c:idx val="4"/>
          <c:order val="4"/>
          <c:tx>
            <c:strRef>
              <c:f>Sheet1!$G$84</c:f>
              <c:strCache>
                <c:ptCount val="1"/>
                <c:pt idx="0">
                  <c:v>FG</c:v>
                </c:pt>
              </c:strCache>
            </c:strRef>
          </c:tx>
          <c:spPr>
            <a:pattFill prst="wdDnDiag">
              <a:fgClr>
                <a:schemeClr val="bg1"/>
              </a:fgClr>
              <a:bgClr>
                <a:schemeClr val="bg1">
                  <a:lumMod val="50000"/>
                </a:schemeClr>
              </a:bgClr>
            </a:pattFill>
            <a:ln>
              <a:solidFill>
                <a:srgbClr val="000000"/>
              </a:solidFill>
            </a:ln>
          </c:spPr>
          <c:invertIfNegative val="0"/>
          <c:cat>
            <c:multiLvlStrRef>
              <c:f>Sheet1!$A$85:$B$96</c:f>
              <c:multiLvlStrCache>
                <c:ptCount val="12"/>
                <c:lvl>
                  <c:pt idx="0">
                    <c:v>CC</c:v>
                  </c:pt>
                  <c:pt idx="1">
                    <c:v>Radii</c:v>
                  </c:pt>
                  <c:pt idx="2">
                    <c:v>PR</c:v>
                  </c:pt>
                  <c:pt idx="3">
                    <c:v>CC</c:v>
                  </c:pt>
                  <c:pt idx="4">
                    <c:v>Radii</c:v>
                  </c:pt>
                  <c:pt idx="5">
                    <c:v>PR</c:v>
                  </c:pt>
                  <c:pt idx="6">
                    <c:v>CC</c:v>
                  </c:pt>
                  <c:pt idx="7">
                    <c:v>Radii</c:v>
                  </c:pt>
                  <c:pt idx="8">
                    <c:v>PR</c:v>
                  </c:pt>
                  <c:pt idx="9">
                    <c:v>128</c:v>
                  </c:pt>
                  <c:pt idx="10">
                    <c:v>256</c:v>
                  </c:pt>
                  <c:pt idx="11">
                    <c:v> </c:v>
                  </c:pt>
                </c:lvl>
                <c:lvl>
                  <c:pt idx="0">
                    <c:v>arXiV</c:v>
                  </c:pt>
                  <c:pt idx="3">
                    <c:v>Gnutella</c:v>
                  </c:pt>
                  <c:pt idx="6">
                    <c:v>Enron</c:v>
                  </c:pt>
                  <c:pt idx="9">
                    <c:v>HTAP</c:v>
                  </c:pt>
                  <c:pt idx="11">
                    <c:v> </c:v>
                  </c:pt>
                </c:lvl>
              </c:multiLvlStrCache>
            </c:multiLvlStrRef>
          </c:cat>
          <c:val>
            <c:numRef>
              <c:f>Sheet1!$G$85:$G$96</c:f>
              <c:numCache>
                <c:formatCode>General</c:formatCode>
                <c:ptCount val="12"/>
                <c:pt idx="0">
                  <c:v>1.4356453119999999</c:v>
                </c:pt>
                <c:pt idx="1">
                  <c:v>1.3635412220000001</c:v>
                </c:pt>
                <c:pt idx="2">
                  <c:v>1.231316436</c:v>
                </c:pt>
                <c:pt idx="3">
                  <c:v>1.4923363549999999</c:v>
                </c:pt>
                <c:pt idx="4">
                  <c:v>1.3141731839999999</c:v>
                </c:pt>
                <c:pt idx="5">
                  <c:v>1.191511008</c:v>
                </c:pt>
                <c:pt idx="6">
                  <c:v>1.498359089</c:v>
                </c:pt>
                <c:pt idx="7">
                  <c:v>1.4428340710000001</c:v>
                </c:pt>
                <c:pt idx="8">
                  <c:v>1.326712074</c:v>
                </c:pt>
                <c:pt idx="9">
                  <c:v>1.418947363</c:v>
                </c:pt>
                <c:pt idx="10">
                  <c:v>1.517427254</c:v>
                </c:pt>
                <c:pt idx="11">
                  <c:v>1.3807846999643001</c:v>
                </c:pt>
              </c:numCache>
            </c:numRef>
          </c:val>
          <c:extLst>
            <c:ext xmlns:c16="http://schemas.microsoft.com/office/drawing/2014/chart" uri="{C3380CC4-5D6E-409C-BE32-E72D297353CC}">
              <c16:uniqueId val="{00000004-2CB0-8841-B03E-D0F6A0D42C29}"/>
            </c:ext>
          </c:extLst>
        </c:ser>
        <c:ser>
          <c:idx val="5"/>
          <c:order val="5"/>
          <c:tx>
            <c:strRef>
              <c:f>Sheet1!$H$84</c:f>
              <c:strCache>
                <c:ptCount val="1"/>
                <c:pt idx="0">
                  <c:v>CoNDA</c:v>
                </c:pt>
              </c:strCache>
            </c:strRef>
          </c:tx>
          <c:spPr>
            <a:pattFill prst="lgConfetti">
              <a:fgClr>
                <a:schemeClr val="bg1"/>
              </a:fgClr>
              <a:bgClr>
                <a:schemeClr val="tx2">
                  <a:lumMod val="60000"/>
                  <a:lumOff val="40000"/>
                </a:schemeClr>
              </a:bgClr>
            </a:pattFill>
            <a:ln>
              <a:solidFill>
                <a:schemeClr val="tx1"/>
              </a:solidFill>
            </a:ln>
          </c:spPr>
          <c:invertIfNegative val="0"/>
          <c:cat>
            <c:multiLvlStrRef>
              <c:f>Sheet1!$A$85:$B$96</c:f>
              <c:multiLvlStrCache>
                <c:ptCount val="12"/>
                <c:lvl>
                  <c:pt idx="0">
                    <c:v>CC</c:v>
                  </c:pt>
                  <c:pt idx="1">
                    <c:v>Radii</c:v>
                  </c:pt>
                  <c:pt idx="2">
                    <c:v>PR</c:v>
                  </c:pt>
                  <c:pt idx="3">
                    <c:v>CC</c:v>
                  </c:pt>
                  <c:pt idx="4">
                    <c:v>Radii</c:v>
                  </c:pt>
                  <c:pt idx="5">
                    <c:v>PR</c:v>
                  </c:pt>
                  <c:pt idx="6">
                    <c:v>CC</c:v>
                  </c:pt>
                  <c:pt idx="7">
                    <c:v>Radii</c:v>
                  </c:pt>
                  <c:pt idx="8">
                    <c:v>PR</c:v>
                  </c:pt>
                  <c:pt idx="9">
                    <c:v>128</c:v>
                  </c:pt>
                  <c:pt idx="10">
                    <c:v>256</c:v>
                  </c:pt>
                  <c:pt idx="11">
                    <c:v> </c:v>
                  </c:pt>
                </c:lvl>
                <c:lvl>
                  <c:pt idx="0">
                    <c:v>arXiV</c:v>
                  </c:pt>
                  <c:pt idx="3">
                    <c:v>Gnutella</c:v>
                  </c:pt>
                  <c:pt idx="6">
                    <c:v>Enron</c:v>
                  </c:pt>
                  <c:pt idx="9">
                    <c:v>HTAP</c:v>
                  </c:pt>
                  <c:pt idx="11">
                    <c:v> </c:v>
                  </c:pt>
                </c:lvl>
              </c:multiLvlStrCache>
            </c:multiLvlStrRef>
          </c:cat>
          <c:val>
            <c:numRef>
              <c:f>Sheet1!$H$85:$H$96</c:f>
              <c:numCache>
                <c:formatCode>General</c:formatCode>
                <c:ptCount val="12"/>
                <c:pt idx="0">
                  <c:v>1.5378578279999999</c:v>
                </c:pt>
                <c:pt idx="1">
                  <c:v>1.5264766279999999</c:v>
                </c:pt>
                <c:pt idx="2">
                  <c:v>1.4967784879999999</c:v>
                </c:pt>
                <c:pt idx="3">
                  <c:v>1.6931295790000001</c:v>
                </c:pt>
                <c:pt idx="4">
                  <c:v>1.4967784879999999</c:v>
                </c:pt>
                <c:pt idx="5">
                  <c:v>1.6657695669999999</c:v>
                </c:pt>
                <c:pt idx="6">
                  <c:v>1.6146111889999999</c:v>
                </c:pt>
                <c:pt idx="7">
                  <c:v>1.7593016100000001</c:v>
                </c:pt>
                <c:pt idx="8">
                  <c:v>1.874571907</c:v>
                </c:pt>
                <c:pt idx="9">
                  <c:v>1.678486809</c:v>
                </c:pt>
                <c:pt idx="10">
                  <c:v>1.8871260439999999</c:v>
                </c:pt>
                <c:pt idx="11">
                  <c:v>1.6520502335818721</c:v>
                </c:pt>
              </c:numCache>
            </c:numRef>
          </c:val>
          <c:extLst>
            <c:ext xmlns:c16="http://schemas.microsoft.com/office/drawing/2014/chart" uri="{C3380CC4-5D6E-409C-BE32-E72D297353CC}">
              <c16:uniqueId val="{00000005-2CB0-8841-B03E-D0F6A0D42C29}"/>
            </c:ext>
          </c:extLst>
        </c:ser>
        <c:ser>
          <c:idx val="6"/>
          <c:order val="6"/>
          <c:tx>
            <c:strRef>
              <c:f>Sheet1!$I$84</c:f>
              <c:strCache>
                <c:ptCount val="1"/>
                <c:pt idx="0">
                  <c:v>Ideal-NDA</c:v>
                </c:pt>
              </c:strCache>
            </c:strRef>
          </c:tx>
          <c:spPr>
            <a:pattFill prst="pct30">
              <a:fgClr>
                <a:schemeClr val="bg1"/>
              </a:fgClr>
              <a:bgClr>
                <a:srgbClr val="F2C82E"/>
              </a:bgClr>
            </a:pattFill>
            <a:ln>
              <a:solidFill>
                <a:schemeClr val="tx1"/>
              </a:solidFill>
            </a:ln>
          </c:spPr>
          <c:invertIfNegative val="0"/>
          <c:cat>
            <c:multiLvlStrRef>
              <c:f>Sheet1!$A$85:$B$96</c:f>
              <c:multiLvlStrCache>
                <c:ptCount val="12"/>
                <c:lvl>
                  <c:pt idx="0">
                    <c:v>CC</c:v>
                  </c:pt>
                  <c:pt idx="1">
                    <c:v>Radii</c:v>
                  </c:pt>
                  <c:pt idx="2">
                    <c:v>PR</c:v>
                  </c:pt>
                  <c:pt idx="3">
                    <c:v>CC</c:v>
                  </c:pt>
                  <c:pt idx="4">
                    <c:v>Radii</c:v>
                  </c:pt>
                  <c:pt idx="5">
                    <c:v>PR</c:v>
                  </c:pt>
                  <c:pt idx="6">
                    <c:v>CC</c:v>
                  </c:pt>
                  <c:pt idx="7">
                    <c:v>Radii</c:v>
                  </c:pt>
                  <c:pt idx="8">
                    <c:v>PR</c:v>
                  </c:pt>
                  <c:pt idx="9">
                    <c:v>128</c:v>
                  </c:pt>
                  <c:pt idx="10">
                    <c:v>256</c:v>
                  </c:pt>
                  <c:pt idx="11">
                    <c:v> </c:v>
                  </c:pt>
                </c:lvl>
                <c:lvl>
                  <c:pt idx="0">
                    <c:v>arXiV</c:v>
                  </c:pt>
                  <c:pt idx="3">
                    <c:v>Gnutella</c:v>
                  </c:pt>
                  <c:pt idx="6">
                    <c:v>Enron</c:v>
                  </c:pt>
                  <c:pt idx="9">
                    <c:v>HTAP</c:v>
                  </c:pt>
                  <c:pt idx="11">
                    <c:v> </c:v>
                  </c:pt>
                </c:lvl>
              </c:multiLvlStrCache>
            </c:multiLvlStrRef>
          </c:cat>
          <c:val>
            <c:numRef>
              <c:f>Sheet1!$I$85:$I$96</c:f>
              <c:numCache>
                <c:formatCode>General</c:formatCode>
                <c:ptCount val="12"/>
                <c:pt idx="0">
                  <c:v>1.6953330849999999</c:v>
                </c:pt>
                <c:pt idx="1">
                  <c:v>1.72737819</c:v>
                </c:pt>
                <c:pt idx="2">
                  <c:v>1.7319790509999999</c:v>
                </c:pt>
                <c:pt idx="3">
                  <c:v>1.867347077</c:v>
                </c:pt>
                <c:pt idx="4">
                  <c:v>1.7817911609999999</c:v>
                </c:pt>
                <c:pt idx="5">
                  <c:v>1.95</c:v>
                </c:pt>
                <c:pt idx="6">
                  <c:v>1.728686444</c:v>
                </c:pt>
                <c:pt idx="7">
                  <c:v>2.0487545059999999</c:v>
                </c:pt>
                <c:pt idx="8">
                  <c:v>2.1901055569999999</c:v>
                </c:pt>
                <c:pt idx="9">
                  <c:v>1.717985815</c:v>
                </c:pt>
                <c:pt idx="10">
                  <c:v>1.9359344549999991</c:v>
                </c:pt>
                <c:pt idx="11">
                  <c:v>1.8461291896259779</c:v>
                </c:pt>
              </c:numCache>
            </c:numRef>
          </c:val>
          <c:extLst>
            <c:ext xmlns:c16="http://schemas.microsoft.com/office/drawing/2014/chart" uri="{C3380CC4-5D6E-409C-BE32-E72D297353CC}">
              <c16:uniqueId val="{00000006-2CB0-8841-B03E-D0F6A0D42C29}"/>
            </c:ext>
          </c:extLst>
        </c:ser>
        <c:dLbls>
          <c:showLegendKey val="0"/>
          <c:showVal val="0"/>
          <c:showCatName val="0"/>
          <c:showSerName val="0"/>
          <c:showPercent val="0"/>
          <c:showBubbleSize val="0"/>
        </c:dLbls>
        <c:gapWidth val="150"/>
        <c:axId val="-2079777448"/>
        <c:axId val="-2091393192"/>
      </c:barChart>
      <c:catAx>
        <c:axId val="-2079777448"/>
        <c:scaling>
          <c:orientation val="minMax"/>
        </c:scaling>
        <c:delete val="0"/>
        <c:axPos val="b"/>
        <c:numFmt formatCode="General" sourceLinked="0"/>
        <c:majorTickMark val="out"/>
        <c:minorTickMark val="none"/>
        <c:tickLblPos val="nextTo"/>
        <c:txPr>
          <a:bodyPr/>
          <a:lstStyle/>
          <a:p>
            <a:pPr>
              <a:defRPr sz="2000" b="0"/>
            </a:pPr>
            <a:endParaRPr lang="en-US"/>
          </a:p>
        </c:txPr>
        <c:crossAx val="-2091393192"/>
        <c:crosses val="autoZero"/>
        <c:auto val="1"/>
        <c:lblAlgn val="ctr"/>
        <c:lblOffset val="100"/>
        <c:noMultiLvlLbl val="0"/>
      </c:catAx>
      <c:valAx>
        <c:axId val="-2091393192"/>
        <c:scaling>
          <c:orientation val="minMax"/>
          <c:max val="2.5"/>
          <c:min val="0"/>
        </c:scaling>
        <c:delete val="0"/>
        <c:axPos val="l"/>
        <c:majorGridlines>
          <c:spPr>
            <a:ln>
              <a:solidFill>
                <a:schemeClr val="tx1"/>
              </a:solidFill>
            </a:ln>
          </c:spPr>
        </c:majorGridlines>
        <c:minorGridlines>
          <c:spPr>
            <a:ln>
              <a:noFill/>
            </a:ln>
          </c:spPr>
        </c:minorGridlines>
        <c:title>
          <c:tx>
            <c:rich>
              <a:bodyPr rot="-5400000" vert="horz"/>
              <a:lstStyle/>
              <a:p>
                <a:pPr>
                  <a:defRPr sz="2000"/>
                </a:pPr>
                <a:r>
                  <a:rPr lang="en-US" sz="2000"/>
                  <a:t>Speedup</a:t>
                </a:r>
              </a:p>
            </c:rich>
          </c:tx>
          <c:layout>
            <c:manualLayout>
              <c:xMode val="edge"/>
              <c:yMode val="edge"/>
              <c:x val="4.7248284519022399E-4"/>
              <c:y val="0.256612021782124"/>
            </c:manualLayout>
          </c:layout>
          <c:overlay val="0"/>
        </c:title>
        <c:numFmt formatCode="#,##0.0" sourceLinked="0"/>
        <c:majorTickMark val="out"/>
        <c:minorTickMark val="none"/>
        <c:tickLblPos val="nextTo"/>
        <c:txPr>
          <a:bodyPr/>
          <a:lstStyle/>
          <a:p>
            <a:pPr>
              <a:defRPr sz="1800" b="0"/>
            </a:pPr>
            <a:endParaRPr lang="en-US"/>
          </a:p>
        </c:txPr>
        <c:crossAx val="-2079777448"/>
        <c:crosses val="autoZero"/>
        <c:crossBetween val="between"/>
        <c:majorUnit val="0.5"/>
        <c:minorUnit val="0.5"/>
      </c:valAx>
      <c:spPr>
        <a:ln>
          <a:solidFill>
            <a:schemeClr val="tx1"/>
          </a:solidFill>
        </a:ln>
      </c:spPr>
    </c:plotArea>
    <c:legend>
      <c:legendPos val="t"/>
      <c:layout>
        <c:manualLayout>
          <c:xMode val="edge"/>
          <c:yMode val="edge"/>
          <c:x val="2.4196303587051601E-2"/>
          <c:y val="0"/>
          <c:w val="0.95803291776027999"/>
          <c:h val="9.6000790997015695E-2"/>
        </c:manualLayout>
      </c:layout>
      <c:overlay val="0"/>
      <c:txPr>
        <a:bodyPr/>
        <a:lstStyle/>
        <a:p>
          <a:pPr>
            <a:defRPr sz="2000"/>
          </a:pPr>
          <a:endParaRPr lang="en-US"/>
        </a:p>
      </c:txPr>
    </c:legend>
    <c:plotVisOnly val="1"/>
    <c:dispBlanksAs val="gap"/>
    <c:showDLblsOverMax val="0"/>
  </c:chart>
  <c:spPr>
    <a:ln>
      <a:noFill/>
    </a:ln>
  </c:spPr>
  <c:txPr>
    <a:bodyPr/>
    <a:lstStyle/>
    <a:p>
      <a:pPr>
        <a:defRPr sz="1400" b="1"/>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0.11607</cdr:x>
      <cdr:y>0.38945</cdr:y>
    </cdr:from>
    <cdr:to>
      <cdr:x>0.75</cdr:x>
      <cdr:y>0.38945</cdr:y>
    </cdr:to>
    <cdr:cxnSp macro="">
      <cdr:nvCxnSpPr>
        <cdr:cNvPr id="13" name="Straight Connector 12">
          <a:extLst xmlns:a="http://schemas.openxmlformats.org/drawingml/2006/main">
            <a:ext uri="{FF2B5EF4-FFF2-40B4-BE49-F238E27FC236}">
              <a16:creationId xmlns:a16="http://schemas.microsoft.com/office/drawing/2014/main" id="{C4656042-B73E-8C4E-9A51-421FEB20D5D9}"/>
            </a:ext>
          </a:extLst>
        </cdr:cNvPr>
        <cdr:cNvCxnSpPr/>
      </cdr:nvCxnSpPr>
      <cdr:spPr>
        <a:xfrm xmlns:a="http://schemas.openxmlformats.org/drawingml/2006/main">
          <a:off x="990600" y="1219200"/>
          <a:ext cx="5410200" cy="0"/>
        </a:xfrm>
        <a:prstGeom xmlns:a="http://schemas.openxmlformats.org/drawingml/2006/main" prst="line">
          <a:avLst/>
        </a:prstGeom>
        <a:ln xmlns:a="http://schemas.openxmlformats.org/drawingml/2006/main">
          <a:solidFill>
            <a:schemeClr val="tx1"/>
          </a:solidFill>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0.425</cdr:x>
      <cdr:y>0.5</cdr:y>
    </cdr:from>
    <cdr:to>
      <cdr:x>0.77917</cdr:x>
      <cdr:y>0.5</cdr:y>
    </cdr:to>
    <cdr:cxnSp macro="">
      <cdr:nvCxnSpPr>
        <cdr:cNvPr id="13" name="Straight Connector 12">
          <a:extLst xmlns:a="http://schemas.openxmlformats.org/drawingml/2006/main">
            <a:ext uri="{FF2B5EF4-FFF2-40B4-BE49-F238E27FC236}">
              <a16:creationId xmlns:a16="http://schemas.microsoft.com/office/drawing/2014/main" id="{B52DF7F5-009B-F64B-8BE7-49C68EAF60CA}"/>
            </a:ext>
          </a:extLst>
        </cdr:cNvPr>
        <cdr:cNvCxnSpPr/>
      </cdr:nvCxnSpPr>
      <cdr:spPr>
        <a:xfrm xmlns:a="http://schemas.openxmlformats.org/drawingml/2006/main">
          <a:off x="1371600" y="1524000"/>
          <a:ext cx="1143000" cy="0"/>
        </a:xfrm>
        <a:prstGeom xmlns:a="http://schemas.openxmlformats.org/drawingml/2006/main" prst="line">
          <a:avLst/>
        </a:prstGeom>
        <a:ln xmlns:a="http://schemas.openxmlformats.org/drawingml/2006/main">
          <a:solidFill>
            <a:schemeClr val="tx1"/>
          </a:solidFill>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0.0746</cdr:x>
      <cdr:y>0.45596</cdr:y>
    </cdr:from>
    <cdr:to>
      <cdr:x>0.99117</cdr:x>
      <cdr:y>0.46114</cdr:y>
    </cdr:to>
    <cdr:cxnSp macro="">
      <cdr:nvCxnSpPr>
        <cdr:cNvPr id="13" name="Straight Connector 12">
          <a:extLst xmlns:a="http://schemas.openxmlformats.org/drawingml/2006/main">
            <a:ext uri="{FF2B5EF4-FFF2-40B4-BE49-F238E27FC236}">
              <a16:creationId xmlns:a16="http://schemas.microsoft.com/office/drawing/2014/main" id="{DB97E41B-0C68-F945-886D-3E9C03D3DC9F}"/>
            </a:ext>
          </a:extLst>
        </cdr:cNvPr>
        <cdr:cNvCxnSpPr/>
      </cdr:nvCxnSpPr>
      <cdr:spPr>
        <a:xfrm xmlns:a="http://schemas.openxmlformats.org/drawingml/2006/main" flipV="1">
          <a:off x="836706" y="1314821"/>
          <a:ext cx="10279529" cy="14941"/>
        </a:xfrm>
        <a:prstGeom xmlns:a="http://schemas.openxmlformats.org/drawingml/2006/main" prst="line">
          <a:avLst/>
        </a:prstGeom>
        <a:ln xmlns:a="http://schemas.openxmlformats.org/drawingml/2006/main">
          <a:solidFill>
            <a:schemeClr val="tx1"/>
          </a:solidFill>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0.1</cdr:x>
      <cdr:y>0.23755</cdr:y>
    </cdr:from>
    <cdr:to>
      <cdr:x>0.9799</cdr:x>
      <cdr:y>0.24165</cdr:y>
    </cdr:to>
    <cdr:cxnSp macro="">
      <cdr:nvCxnSpPr>
        <cdr:cNvPr id="12" name="Straight Connector 11">
          <a:extLst xmlns:a="http://schemas.openxmlformats.org/drawingml/2006/main">
            <a:ext uri="{FF2B5EF4-FFF2-40B4-BE49-F238E27FC236}">
              <a16:creationId xmlns:a16="http://schemas.microsoft.com/office/drawing/2014/main" id="{8EFD9B8C-E9C0-FA44-AD81-6B02BF755455}"/>
            </a:ext>
          </a:extLst>
        </cdr:cNvPr>
        <cdr:cNvCxnSpPr/>
      </cdr:nvCxnSpPr>
      <cdr:spPr>
        <a:xfrm xmlns:a="http://schemas.openxmlformats.org/drawingml/2006/main" flipV="1">
          <a:off x="914400" y="990600"/>
          <a:ext cx="8045806" cy="17097"/>
        </a:xfrm>
        <a:prstGeom xmlns:a="http://schemas.openxmlformats.org/drawingml/2006/main" prst="line">
          <a:avLst/>
        </a:prstGeom>
        <a:ln xmlns:a="http://schemas.openxmlformats.org/drawingml/2006/main">
          <a:solidFill>
            <a:schemeClr val="tx1"/>
          </a:solidFill>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drawings/drawing5.xml><?xml version="1.0" encoding="utf-8"?>
<c:userShapes xmlns:c="http://schemas.openxmlformats.org/drawingml/2006/chart">
  <cdr:relSizeAnchor xmlns:cdr="http://schemas.openxmlformats.org/drawingml/2006/chartDrawing">
    <cdr:from>
      <cdr:x>0.09944</cdr:x>
      <cdr:y>0.12917</cdr:y>
    </cdr:from>
    <cdr:to>
      <cdr:x>0.14852</cdr:x>
      <cdr:y>0.23501</cdr:y>
    </cdr:to>
    <cdr:sp macro="" textlink="">
      <cdr:nvSpPr>
        <cdr:cNvPr id="2" name="TextBox 1"/>
        <cdr:cNvSpPr txBox="1"/>
      </cdr:nvSpPr>
      <cdr:spPr>
        <a:xfrm xmlns:a="http://schemas.openxmlformats.org/drawingml/2006/main">
          <a:off x="909280" y="682667"/>
          <a:ext cx="448787" cy="559381"/>
        </a:xfrm>
        <a:prstGeom xmlns:a="http://schemas.openxmlformats.org/drawingml/2006/main" prst="rect">
          <a:avLst/>
        </a:prstGeom>
      </cdr:spPr>
      <cdr:txBody>
        <a:bodyPr xmlns:a="http://schemas.openxmlformats.org/drawingml/2006/main" vertOverflow="clip" wrap="none" lIns="0" tIns="0" rIns="0" bIns="0" rtlCol="0"/>
        <a:lstStyle xmlns:a="http://schemas.openxmlformats.org/drawingml/2006/main"/>
        <a:p xmlns:a="http://schemas.openxmlformats.org/drawingml/2006/main">
          <a:pPr algn="ctr"/>
          <a:r>
            <a:rPr lang="en-US" sz="2000" dirty="0"/>
            <a:t>3.8x</a:t>
          </a:r>
        </a:p>
      </cdr:txBody>
    </cdr:sp>
  </cdr:relSizeAnchor>
  <cdr:relSizeAnchor xmlns:cdr="http://schemas.openxmlformats.org/drawingml/2006/chartDrawing">
    <cdr:from>
      <cdr:x>0.17071</cdr:x>
      <cdr:y>0.13012</cdr:y>
    </cdr:from>
    <cdr:to>
      <cdr:x>0.21981</cdr:x>
      <cdr:y>0.20631</cdr:y>
    </cdr:to>
    <cdr:sp macro="" textlink="">
      <cdr:nvSpPr>
        <cdr:cNvPr id="3" name="TextBox 1"/>
        <cdr:cNvSpPr txBox="1"/>
      </cdr:nvSpPr>
      <cdr:spPr>
        <a:xfrm xmlns:a="http://schemas.openxmlformats.org/drawingml/2006/main">
          <a:off x="1560973" y="687688"/>
          <a:ext cx="448970" cy="402676"/>
        </a:xfrm>
        <a:prstGeom xmlns:a="http://schemas.openxmlformats.org/drawingml/2006/main" prst="rect">
          <a:avLst/>
        </a:prstGeom>
      </cdr:spPr>
      <cdr:txBody>
        <a:bodyPr xmlns:a="http://schemas.openxmlformats.org/drawingml/2006/main" wrap="none" lIns="0" tIns="0" rIns="0" b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000"/>
            <a:t>3.1x</a:t>
          </a:r>
        </a:p>
      </cdr:txBody>
    </cdr:sp>
  </cdr:relSizeAnchor>
  <cdr:relSizeAnchor xmlns:cdr="http://schemas.openxmlformats.org/drawingml/2006/chartDrawing">
    <cdr:from>
      <cdr:x>0.24042</cdr:x>
      <cdr:y>0.13012</cdr:y>
    </cdr:from>
    <cdr:to>
      <cdr:x>0.28952</cdr:x>
      <cdr:y>0.20631</cdr:y>
    </cdr:to>
    <cdr:sp macro="" textlink="">
      <cdr:nvSpPr>
        <cdr:cNvPr id="4" name="TextBox 1"/>
        <cdr:cNvSpPr txBox="1"/>
      </cdr:nvSpPr>
      <cdr:spPr>
        <a:xfrm xmlns:a="http://schemas.openxmlformats.org/drawingml/2006/main">
          <a:off x="2198401" y="687688"/>
          <a:ext cx="448970" cy="402676"/>
        </a:xfrm>
        <a:prstGeom xmlns:a="http://schemas.openxmlformats.org/drawingml/2006/main" prst="rect">
          <a:avLst/>
        </a:prstGeom>
      </cdr:spPr>
      <cdr:txBody>
        <a:bodyPr xmlns:a="http://schemas.openxmlformats.org/drawingml/2006/main" wrap="none" lIns="0" tIns="0" rIns="0" b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000"/>
            <a:t>4.0x</a:t>
          </a:r>
        </a:p>
      </cdr:txBody>
    </cdr:sp>
  </cdr:relSizeAnchor>
  <cdr:relSizeAnchor xmlns:cdr="http://schemas.openxmlformats.org/drawingml/2006/chartDrawing">
    <cdr:from>
      <cdr:x>0.31583</cdr:x>
      <cdr:y>0.12823</cdr:y>
    </cdr:from>
    <cdr:to>
      <cdr:x>0.36491</cdr:x>
      <cdr:y>0.20443</cdr:y>
    </cdr:to>
    <cdr:sp macro="" textlink="">
      <cdr:nvSpPr>
        <cdr:cNvPr id="5" name="TextBox 1"/>
        <cdr:cNvSpPr txBox="1"/>
      </cdr:nvSpPr>
      <cdr:spPr>
        <a:xfrm xmlns:a="http://schemas.openxmlformats.org/drawingml/2006/main">
          <a:off x="2887950" y="677699"/>
          <a:ext cx="448788" cy="402729"/>
        </a:xfrm>
        <a:prstGeom xmlns:a="http://schemas.openxmlformats.org/drawingml/2006/main" prst="rect">
          <a:avLst/>
        </a:prstGeom>
      </cdr:spPr>
      <cdr:txBody>
        <a:bodyPr xmlns:a="http://schemas.openxmlformats.org/drawingml/2006/main" wrap="none" lIns="0" tIns="0" rIns="0" b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000"/>
            <a:t>3.3x</a:t>
          </a:r>
        </a:p>
      </cdr:txBody>
    </cdr:sp>
  </cdr:relSizeAnchor>
  <cdr:relSizeAnchor xmlns:cdr="http://schemas.openxmlformats.org/drawingml/2006/chartDrawing">
    <cdr:from>
      <cdr:x>0.38526</cdr:x>
      <cdr:y>0.12828</cdr:y>
    </cdr:from>
    <cdr:to>
      <cdr:x>0.43434</cdr:x>
      <cdr:y>0.20448</cdr:y>
    </cdr:to>
    <cdr:sp macro="" textlink="">
      <cdr:nvSpPr>
        <cdr:cNvPr id="6" name="TextBox 1"/>
        <cdr:cNvSpPr txBox="1"/>
      </cdr:nvSpPr>
      <cdr:spPr>
        <a:xfrm xmlns:a="http://schemas.openxmlformats.org/drawingml/2006/main">
          <a:off x="3522818" y="677963"/>
          <a:ext cx="448787" cy="402729"/>
        </a:xfrm>
        <a:prstGeom xmlns:a="http://schemas.openxmlformats.org/drawingml/2006/main" prst="rect">
          <a:avLst/>
        </a:prstGeom>
      </cdr:spPr>
      <cdr:txBody>
        <a:bodyPr xmlns:a="http://schemas.openxmlformats.org/drawingml/2006/main" wrap="none" lIns="0" tIns="0" rIns="0" b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000"/>
            <a:t>2.4x</a:t>
          </a:r>
        </a:p>
      </cdr:txBody>
    </cdr:sp>
  </cdr:relSizeAnchor>
  <cdr:relSizeAnchor xmlns:cdr="http://schemas.openxmlformats.org/drawingml/2006/chartDrawing">
    <cdr:from>
      <cdr:x>0.46312</cdr:x>
      <cdr:y>0.12917</cdr:y>
    </cdr:from>
    <cdr:to>
      <cdr:x>0.51221</cdr:x>
      <cdr:y>0.20537</cdr:y>
    </cdr:to>
    <cdr:sp macro="" textlink="">
      <cdr:nvSpPr>
        <cdr:cNvPr id="7" name="TextBox 1"/>
        <cdr:cNvSpPr txBox="1"/>
      </cdr:nvSpPr>
      <cdr:spPr>
        <a:xfrm xmlns:a="http://schemas.openxmlformats.org/drawingml/2006/main">
          <a:off x="4234770" y="682667"/>
          <a:ext cx="448879" cy="402729"/>
        </a:xfrm>
        <a:prstGeom xmlns:a="http://schemas.openxmlformats.org/drawingml/2006/main" prst="rect">
          <a:avLst/>
        </a:prstGeom>
      </cdr:spPr>
      <cdr:txBody>
        <a:bodyPr xmlns:a="http://schemas.openxmlformats.org/drawingml/2006/main" wrap="none" lIns="0" tIns="0" rIns="0" b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000"/>
            <a:t>3.1x</a:t>
          </a:r>
        </a:p>
      </cdr:txBody>
    </cdr:sp>
  </cdr:relSizeAnchor>
  <cdr:relSizeAnchor xmlns:cdr="http://schemas.openxmlformats.org/drawingml/2006/chartDrawing">
    <cdr:from>
      <cdr:x>0.53495</cdr:x>
      <cdr:y>0.131</cdr:y>
    </cdr:from>
    <cdr:to>
      <cdr:x>0.58404</cdr:x>
      <cdr:y>0.2072</cdr:y>
    </cdr:to>
    <cdr:sp macro="" textlink="">
      <cdr:nvSpPr>
        <cdr:cNvPr id="8" name="TextBox 1"/>
        <cdr:cNvSpPr txBox="1"/>
      </cdr:nvSpPr>
      <cdr:spPr>
        <a:xfrm xmlns:a="http://schemas.openxmlformats.org/drawingml/2006/main">
          <a:off x="4891583" y="692339"/>
          <a:ext cx="448879" cy="402729"/>
        </a:xfrm>
        <a:prstGeom xmlns:a="http://schemas.openxmlformats.org/drawingml/2006/main" prst="rect">
          <a:avLst/>
        </a:prstGeom>
      </cdr:spPr>
      <cdr:txBody>
        <a:bodyPr xmlns:a="http://schemas.openxmlformats.org/drawingml/2006/main" wrap="none" lIns="0" tIns="0" rIns="0" b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000"/>
            <a:t>2.8x</a:t>
          </a:r>
        </a:p>
      </cdr:txBody>
    </cdr:sp>
  </cdr:relSizeAnchor>
  <cdr:relSizeAnchor xmlns:cdr="http://schemas.openxmlformats.org/drawingml/2006/chartDrawing">
    <cdr:from>
      <cdr:x>0.60624</cdr:x>
      <cdr:y>0.12794</cdr:y>
    </cdr:from>
    <cdr:to>
      <cdr:x>0.65534</cdr:x>
      <cdr:y>0.19626</cdr:y>
    </cdr:to>
    <cdr:sp macro="" textlink="">
      <cdr:nvSpPr>
        <cdr:cNvPr id="9" name="TextBox 1"/>
        <cdr:cNvSpPr txBox="1"/>
      </cdr:nvSpPr>
      <cdr:spPr>
        <a:xfrm xmlns:a="http://schemas.openxmlformats.org/drawingml/2006/main">
          <a:off x="5543459" y="676166"/>
          <a:ext cx="448970" cy="361082"/>
        </a:xfrm>
        <a:prstGeom xmlns:a="http://schemas.openxmlformats.org/drawingml/2006/main" prst="rect">
          <a:avLst/>
        </a:prstGeom>
      </cdr:spPr>
      <cdr:txBody>
        <a:bodyPr xmlns:a="http://schemas.openxmlformats.org/drawingml/2006/main" wrap="none" lIns="0" tIns="0" rIns="0" b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000"/>
            <a:t>2.2x</a:t>
          </a:r>
        </a:p>
      </cdr:txBody>
    </cdr:sp>
  </cdr:relSizeAnchor>
  <cdr:relSizeAnchor xmlns:cdr="http://schemas.openxmlformats.org/drawingml/2006/chartDrawing">
    <cdr:from>
      <cdr:x>0.67995</cdr:x>
      <cdr:y>0.132</cdr:y>
    </cdr:from>
    <cdr:to>
      <cdr:x>0.72903</cdr:x>
      <cdr:y>0.20819</cdr:y>
    </cdr:to>
    <cdr:sp macro="" textlink="">
      <cdr:nvSpPr>
        <cdr:cNvPr id="10" name="TextBox 1"/>
        <cdr:cNvSpPr txBox="1"/>
      </cdr:nvSpPr>
      <cdr:spPr>
        <a:xfrm xmlns:a="http://schemas.openxmlformats.org/drawingml/2006/main">
          <a:off x="6217463" y="697624"/>
          <a:ext cx="448788" cy="402676"/>
        </a:xfrm>
        <a:prstGeom xmlns:a="http://schemas.openxmlformats.org/drawingml/2006/main" prst="rect">
          <a:avLst/>
        </a:prstGeom>
      </cdr:spPr>
      <cdr:txBody>
        <a:bodyPr xmlns:a="http://schemas.openxmlformats.org/drawingml/2006/main" wrap="none" lIns="0" tIns="0" rIns="0" b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000"/>
            <a:t>2.7x</a:t>
          </a:r>
        </a:p>
      </cdr:txBody>
    </cdr:sp>
  </cdr:relSizeAnchor>
  <cdr:relSizeAnchor xmlns:cdr="http://schemas.openxmlformats.org/drawingml/2006/chartDrawing">
    <cdr:from>
      <cdr:x>0.925</cdr:x>
      <cdr:y>0.12976</cdr:y>
    </cdr:from>
    <cdr:to>
      <cdr:x>0.97408</cdr:x>
      <cdr:y>0.20595</cdr:y>
    </cdr:to>
    <cdr:sp macro="" textlink="">
      <cdr:nvSpPr>
        <cdr:cNvPr id="11" name="TextBox 1"/>
        <cdr:cNvSpPr txBox="1"/>
      </cdr:nvSpPr>
      <cdr:spPr>
        <a:xfrm xmlns:a="http://schemas.openxmlformats.org/drawingml/2006/main">
          <a:off x="8458200" y="685800"/>
          <a:ext cx="448788" cy="402676"/>
        </a:xfrm>
        <a:prstGeom xmlns:a="http://schemas.openxmlformats.org/drawingml/2006/main" prst="rect">
          <a:avLst/>
        </a:prstGeom>
      </cdr:spPr>
      <cdr:txBody>
        <a:bodyPr xmlns:a="http://schemas.openxmlformats.org/drawingml/2006/main" wrap="none" lIns="0" tIns="0" rIns="0" b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000" dirty="0"/>
            <a:t>2.3x</a:t>
          </a:r>
        </a:p>
      </cdr:txBody>
    </cdr:sp>
  </cdr:relSizeAnchor>
  <cdr:relSizeAnchor xmlns:cdr="http://schemas.openxmlformats.org/drawingml/2006/chartDrawing">
    <cdr:from>
      <cdr:x>0.09826</cdr:x>
      <cdr:y>0.29293</cdr:y>
    </cdr:from>
    <cdr:to>
      <cdr:x>0.97816</cdr:x>
      <cdr:y>0.29703</cdr:y>
    </cdr:to>
    <cdr:cxnSp macro="">
      <cdr:nvCxnSpPr>
        <cdr:cNvPr id="12" name="Straight Connector 11">
          <a:extLst xmlns:a="http://schemas.openxmlformats.org/drawingml/2006/main">
            <a:ext uri="{FF2B5EF4-FFF2-40B4-BE49-F238E27FC236}">
              <a16:creationId xmlns:a16="http://schemas.microsoft.com/office/drawing/2014/main" id="{E1243C5B-5D8B-8740-A6DD-14F737D2038A}"/>
            </a:ext>
          </a:extLst>
        </cdr:cNvPr>
        <cdr:cNvCxnSpPr/>
      </cdr:nvCxnSpPr>
      <cdr:spPr>
        <a:xfrm xmlns:a="http://schemas.openxmlformats.org/drawingml/2006/main" flipV="1">
          <a:off x="1075711" y="866588"/>
          <a:ext cx="9633378" cy="12130"/>
        </a:xfrm>
        <a:prstGeom xmlns:a="http://schemas.openxmlformats.org/drawingml/2006/main" prst="line">
          <a:avLst/>
        </a:prstGeom>
        <a:ln xmlns:a="http://schemas.openxmlformats.org/drawingml/2006/main">
          <a:solidFill>
            <a:schemeClr val="tx1"/>
          </a:solidFill>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drawings/drawing6.xml><?xml version="1.0" encoding="utf-8"?>
<c:userShapes xmlns:c="http://schemas.openxmlformats.org/drawingml/2006/chart">
  <cdr:relSizeAnchor xmlns:cdr="http://schemas.openxmlformats.org/drawingml/2006/chartDrawing">
    <cdr:from>
      <cdr:x>0.0746</cdr:x>
      <cdr:y>0.45596</cdr:y>
    </cdr:from>
    <cdr:to>
      <cdr:x>0.99117</cdr:x>
      <cdr:y>0.46114</cdr:y>
    </cdr:to>
    <cdr:cxnSp macro="">
      <cdr:nvCxnSpPr>
        <cdr:cNvPr id="13" name="Straight Connector 12">
          <a:extLst xmlns:a="http://schemas.openxmlformats.org/drawingml/2006/main">
            <a:ext uri="{FF2B5EF4-FFF2-40B4-BE49-F238E27FC236}">
              <a16:creationId xmlns:a16="http://schemas.microsoft.com/office/drawing/2014/main" id="{A7D128E8-A3CA-B44F-B2AB-40971ACE0BD5}"/>
            </a:ext>
          </a:extLst>
        </cdr:cNvPr>
        <cdr:cNvCxnSpPr/>
      </cdr:nvCxnSpPr>
      <cdr:spPr>
        <a:xfrm xmlns:a="http://schemas.openxmlformats.org/drawingml/2006/main" flipV="1">
          <a:off x="836706" y="1314821"/>
          <a:ext cx="10279529" cy="14941"/>
        </a:xfrm>
        <a:prstGeom xmlns:a="http://schemas.openxmlformats.org/drawingml/2006/main" prst="line">
          <a:avLst/>
        </a:prstGeom>
        <a:ln xmlns:a="http://schemas.openxmlformats.org/drawingml/2006/main">
          <a:solidFill>
            <a:schemeClr val="tx1"/>
          </a:solidFill>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12/1/22</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3T10:41:11.73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0 16383,'50'0'0,"0"4"0,-12-4 0,6 7 0,16-2 0,-4 0 0,30 3 0,-15-7 0,21 8 0,-13-8 0,9 3 0,2-4 0,-16 0 0,6 0 0,-28 0 0,27-4 0,-14 3 0,7-4 0,7 5 0,-14 0 0,22 0 0,-14 0 0,25 5 0,-26-4 0,24 3 0,-33-4 0,13 4 0,-25-3 0,2 7 0,-15-8 0,15 4 0,-12-4 0,17 0 0,-13 0 0,4 3 0,5-2 0,1 3 0,-9-4 0,10 4 0,-5-3 0,11 3 0,8-4 0,2 0 0,-3 3 0,1-2 0,16 3 0,-9-4 0,22 4 0,-16-3 0,6 8 0,6-8 0,-43 1 0,2 0 0,2-2 0,1 0 0,2 0 0,-1 0 0,-1 0 0,-1 0 0,-2 0 0,-2 0 0,48 0 0,-30 0 0,13 0 0,-30 0 0,23 0 0,-30 0 0,16-4 0,-16 3 0,-6-3 0,10 4 0,-31 0 0,21 0 0,-12-3 0,-4 2 0,6-2 0,-20 3 0,19 0 0,-17 0 0,27 0 0,-18 0 0,15 0 0,16 0 0,6 0 0,31 0 0,6 0 0,-20 0 0,-20 2 0,0 0 0,34-1 0,3 4 0,-37-5 0,0 0 0,43 0 0,-3 0 0,-28 0 0,-3 0 0,1 0 0,-2 0 0,4 0 0,23 0 0,7 0 0,-43 0 0,-3 0 0,10 0 0,14 0 0,0 0 0,-1 0 0,-4 0 0,18 0 0,-18 0 0,-1 0 0,25-5 0,-49 4 0,54-3 0,-28 0 0,3 3 0,10-8 0,-37 8 0,13-6 0,-22 6 0,-7-5 0,-5 5 0,12-5 0,-14 6 0,8-6 0,-12 6 0,-9-2 0,13 2 0,-7-3 0,14 2 0,-12-2 0,21 3 0,-9 0 0,0 0 0,8 0 0,-14 0 0,0-2 0,4 2 0,-19-2 0,11 0 0,-7-1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3T10:43:57.517"/>
    </inkml:context>
    <inkml:brush xml:id="br0">
      <inkml:brushProperty name="width" value="0.3" units="cm"/>
      <inkml:brushProperty name="height" value="0.6" units="cm"/>
      <inkml:brushProperty name="color" value="#FF40FF"/>
      <inkml:brushProperty name="tip" value="rectangle"/>
      <inkml:brushProperty name="rasterOp" value="maskPen"/>
    </inkml:brush>
  </inkml:definitions>
  <inkml:trace contextRef="#ctx0" brushRef="#br0">0 67 16383,'49'-10'0,"10"-1"0,-44 8 0,36-1 0,-11-6 0,21 4 0,-16-2 0,-9 2 0,-21 5 0,-4-1 0,6 0 0,4-1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3T10:41:15.09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15 16383,'57'-3'0,"-4"1"0,-5-2 0,3 3 0,14-3 0,12 4 0,8 0 0,15 0 0,-32 0 0,1 0 0,-10 0 0,2 0 0,17 0 0,2 0 0,-9 0 0,-1 0 0,4 0 0,5 0 0,-11 1 0,3 1 0,-1 0 0,20-2 0,0 1 0,-19 2 0,2 0 0,-2 0 0,18 0 0,-3 0 0,0 0 0,-2 0 0,-5 1 0,0 1 0,12-2 0,-1 0 0,-15-1 0,-2 1 0,11 0 0,-2-1 0,-14 0 0,-1 0 0,10 1 0,0 0 0,-17 0 0,0-1 0,14 3 0,-2-1 0,25-2 0,-2 2 0,2-4 0,-26 4 0,10-3 0,-25 3 0,8-4 0,-7 0 0,13 0 0,-8 0 0,9 0 0,-4 0 0,5 4 0,0 1 0,5 0 0,-24-1 0,24 0 0,-24 1 0,34 0 0,-17 3 0,-5-7 0,-17 2 0,-10-3 0,0 0 0,10 0 0,-3 0 0,9 0 0,17 4 0,-32-3 0,29 3 0,-40-4 0,20 0 0,-14 0 0,13 0 0,-8 0 0,0 0 0,38 0 0,-25 0 0,39 0 0,-29 0 0,8 0 0,-8 0 0,4 0 0,-6 0 0,6 0 0,-14 0 0,16 0 0,-6 0 0,21 0 0,-19 0 0,20 4 0,-16-3 0,-4 3 0,35-4 0,-22 0 0,9 0 0,9 4 0,-46-3 0,40 3 0,-30-4 0,8 0 0,1 0 0,-32 0 0,6 0 0,3 0 0,-18 0 0,34 0 0,-30 0 0,36 0 0,-35 0 0,20 0 0,-6 0 0,-14 0 0,14 0 0,-4 0 0,-12 0 0,7 0 0,3 0 0,-20 0 0,20 0 0,-24 0 0,24 0 0,-14 0 0,15-3 0,-20 3 0,25-3 0,-20 3 0,15-2 0,6 1 0,-5-1 0,5 2 0,-2 0 0,-27 0 0,17 0 0,-17 0 0,7 0 0,10-4 0,-15 3 0,35-3 0,-35 4 0,15 0 0,1 0 0,-17 0 0,27-3 0,-32 2 0,16-2 0,-12 3 0,0 0 0,1 0 0,-8 0 0,6-2 0,-2 0 0,1-2 0,-2-1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3T10:41:44.735"/>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0 1 16383,'43'0'0,"-6"0"0,-17 0 0,1 0 0,5 0 0,1 0 0,-6 0 0,4 0 0,-9 0 0,19 0 0,-16 0 0,11 0 0,-15 0 0,15 0 0,-6 0 0,12 3 0,-9-2 0,-1 4 0,5 0 0,2-2 0,5 4 0,-14-6 0,11 6 0,-16-7 0,13 7 0,-11-7 0,-4 5 0,2-4 0,-6 0 0,4-1 0,4 0 0,-12 0 0,15 0 0,-13 0 0,4-1 0,3 0 0,0-1 0,-1 2 0,12 4 0,-15-3 0,27 6 0,-23-7 0,12 6 0,1-5 0,-16 3 0,15-4 0,-8 2 0,-10-2 0,9 0 0,-6 0 0,-5 0 0,23-2 0,-18 0 0,11-1 0,-12-1 0,13 3 0,-8-1 0,11 0 0,-18 1 0,2-1 0,8 2 0,-8-2 0,8 2 0,-9-2 0,-1 2 0,7-4 0,-6 4 0,3-6 0,2 4 0,-2-2 0,-1 0 0,1 0 0,-5-1 0,5 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3T10:41:48.297"/>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0 104 16383,'68'-14'0,"-3"1"0,-11 9 0,6-4 0,12 7 0,2-3 0,18 4 0,-11 0 0,12 0 0,-4 0 0,11 0 0,-13 0 0,-22 2 0,3 1 0,-9-1 0,0 1 0,5 2 0,3 0 0,15 0 0,-3 0 0,-23 0 0,-2 0 0,17 0 0,0 0 0,-18-3 0,0 1 0,18 4 0,0 0 0,-13-6 0,-1 0 0,14 6 0,0-1 0,-17-5 0,-2 0 0,4 3 0,0 0 0,0-3 0,0-1 0,4 2 0,-2 1 0,39 1 0,-39-4 0,-3 1 0,17 3 0,19-4 0,-19 0 0,1 0 0,9 0 0,-3 0 0,-1 0 0,4 4 0,-3-3 0,-1 7 0,-6-7 0,-1 7 0,-10-7 0,5 7 0,-21-7 0,17 3 0,0-4 0,-8 0 0,34 0 0,-19 0 0,7 0 0,-23 0 0,-1 0 0,5 0 0,-4 0 0,4 0 0,35 0 0,1-4 0,-30 2 0,1-2 0,-9-2 0,0-2 0,16 3 0,0-1 0,-18-1 0,-1 0 0,13 2 0,0 1 0,-14-1 0,-2 0 0,0 2 0,2 1 0,12-3 0,-1 1 0,27 3 0,3-4 0,-36 3 0,-2 0 0,23 1 0,3-7 0,-2 7 0,-41-2 0,20-1 0,-18 3 0,0-5 0,-3 5 0,-10-2 0,6 0 0,-5 2 0,26-5 0,-6 1 0,5-2 0,-5 3 0,-4 1 0,-3 3 0,8 0 0,-15 0 0,13 0 0,-11 0 0,18 4 0,-3-4 0,-5 7 0,18-2 0,-16 0 0,32-1 0,-19 0 0,20-4 0,-8 4 0,-20-1 0,0-1 0,38-1 0,-35 1 0,-1 0 0,29 2 0,-10-2 0,13 2 0,-16-4 0,7 3 0,9-2 0,-21 3 0,11 0 0,0-3 0,-21 2 0,16 1 0,-22-3 0,-5 3 0,-1-4 0,-10 0 0,-2-3 0,0 2 0,-11-2 0,19-1 0,-8 0 0,13-1 0,-11-1 0,7 6 0,-1-6 0,-3 3 0,24-6 0,-34 6 0,46-5 0,-34 7 0,40-3 0,-40 4 0,34 0 0,-40 0 0,29 0 0,-30 0 0,25 0 0,-26 0 0,32-4 0,-30 3 0,14-3 0,-4 0 0,-17 3 0,10-3 0,-5 4 0,-11 0 0,16 0 0,1 0 0,-5 0 0,5 0 0,9 0 0,-23 0 0,23 0 0,-32 0 0,6 0 0,3-3 0,-7 2 0,9-2 0,-12 3 0,18 0 0,-14-2 0,13 1 0,-17 0 0,0 1 0,9-2 0,-8 1 0,6-2 0,-3 2 0,-3-1 0,30 1 0,-23-2 0,24 1 0,-12-4 0,-3 2 0,7 0 0,-15 1 0,-1 3 0,-5 0 0,-1 0 0,3-2 0,-2 1 0,3-2 0,-4 2 0,2-2 0,-1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3T10:41:55.971"/>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1 24 16383,'67'-6'0,"-1"2"0,-6 1 0,11 3 0,2-5 0,16 4 0,-5-3 0,-25 4 0,1 0 0,36 0 0,-18 0 0,0 0 0,-21 0 0,0 0 0,25 0 0,0 0 0,-25 2 0,-2 1 0,8-3 0,-1 1 0,33 3 0,5-4 0,-49 2 0,-1 0 0,1-2 0,0 1 0,-1 3 0,-1 1 0,36-4 0,2 7 0,-13-7 0,3 3 0,-5-4 0,-26 0 0,20 0 0,-19 0 0,19 0 0,-15 0 0,6 0 0,-17 0 0,-1 0 0,1 0 0,-22 0 0,22 0 0,-1 0 0,-4 0 0,26 0 0,-35 0 0,51 0 0,-43 0 0,58 0 0,-51 0 0,32 0 0,-9 0 0,-15 0 0,50 0 0,-47 0 0,7 0 0,2 0 0,-2 0 0,6 0 0,1 0 0,-7 0 0,4 0 0,-1 0 0,-4 0 0,2 0 0,0 0 0,4 0 0,-2 0 0,2 0 0,11 0 0,-11 0 0,-1 0 0,6 0 0,20 4 0,-8-3 0,-19 3 0,18-1 0,-1-2 0,-17 3 0,19 0 0,9-3 0,-22 2 0,24-3 0,-35 0 0,-2 0 0,17 0 0,-20 2 0,2 0 0,37-1 0,-33 3 0,3-4 0,-2 0 0,-15 0 0,8 0 0,0 0 0,-13 0 0,44 0 0,-40 0 0,10 0 0,9 0 0,-18 0 0,56 0 0,-44 0 0,24 0 0,-31 0 0,31 0 0,-29 0 0,28 0 0,-15 0 0,-15 0 0,14 0 0,-25-3 0,-5 2 0,24-3 0,-20 4 0,21 0 0,2 0 0,-2 0 0,-4 0 0,11 0 0,-38 0 0,50 0 0,-43 0 0,48-4 0,-19 3 0,1-3 0,20 4 0,-42 0 0,42 0 0,-40 0 0,39 0 0,-30 0 0,13 0 0,-7 0 0,-13 0 0,7 0 0,-14 0 0,-7 0 0,-2 0 0,-9 0 0,6 0 0,-9 0 0,6 0 0,-5 0 0,-1 0 0,11 0 0,2 0 0,-1 0 0,16 0 0,-12 0 0,0 0 0,12 0 0,-31 0 0,15 0 0,-3 0 0,-8 0 0,21 0 0,-23 0 0,23 0 0,-21 0 0,11 0 0,5 0 0,-15 0 0,16-2 0,4 1 0,-14-1 0,21 2 0,-11 0 0,-12 0 0,16 0 0,-7 0 0,-4 0 0,16 0 0,-11 0 0,0 0 0,11 0 0,-26 0 0,26 0 0,-26 0 0,26 0 0,-26 0 0,21 0 0,-25 0 0,19 0 0,-19 0 0,10 0 0,0 0 0,-8 0 0,8 0 0,5 4 0,-14-3 0,13 2 0,4 1 0,-13-3 0,15 3 0,-10-4 0,-11 0 0,7 0 0,-1 0 0,-9 0 0,13 0 0,-7 0 0,-3 0 0,5 0 0,-6 0 0,12 0 0,-10 0 0,6 0 0,-9 0 0,4 0 0,14-2 0,-8 2 0,3-4 0,-10 4 0,-6-2 0,15 2 0,-13-2 0,11 2 0,6-4 0,-11 3 0,15-3 0,-20 4 0,2-2 0,2 0 0,-1 1 0,3-2 0,-4 2 0,0-2 0,2 2 0,-1-2 0,1 2 0,-2-1 0,3 2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3T10:41:59.011"/>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1 56 16383,'47'-5'0,"2"3"0,-11-5 0,6 3 0,10-1 0,11-3 0,-12 7 0,31-3 0,-30 4 0,-4-2 0,1 0 0,21 1 0,26-8 0,-25 8 0,-18-1 0,3 0 0,33 2 0,-29 0 0,1 0 0,-12 0 0,-1 0 0,3 2 0,0 0 0,-2-1 0,-1-1 0,3 4 0,-1 1 0,45 0 0,-18 4 0,-29-6 0,0-1 0,27 6 0,-25-7 0,1-1 0,42 9 0,-31-8 0,19 3 0,-25-4 0,0 0 0,9 0 0,-22 0 0,0 0 0,17 0 0,-31 0 0,41 0 0,-19 0 0,30 0 0,-5 0 0,5 0 0,6 0 0,-25 0 0,25 4 0,-15 2 0,-21-4 0,0 1 0,30 5 0,17-7 0,-21 2 0,-3-3 0,24 0 0,-14 0 0,-4 0 0,-28 0 0,-3 0 0,4 0 0,40 0 0,-51 0 0,44 0 0,-54 0 0,38 0 0,-42 0 0,38 0 0,-40 0 0,34 0 0,-46 0 0,28 0 0,-31 0 0,22 0 0,-2 0 0,-3 0 0,12 0 0,9 0 0,-18 0 0,24 4 0,-30-4 0,30 4 0,-19-4 0,15 0 0,-22 0 0,11 0 0,-12 0 0,6 0 0,-16 0 0,-5 0 0,15 3 0,-11-2 0,16 3 0,-14-4 0,6 0 0,-1 0 0,21 0 0,6 0 0,4 0 0,-3 0 0,-16 0 0,0 0 0,0 0 0,-1 0 0,16 0 0,-16 0 0,4 0 0,-21 0 0,-5 0 0,0 0 0,4 0 0,-4 0 0,1 0 0,2-2 0,-6 1 0,12-1 0,-3 2 0,21 0 0,-12 0 0,11 0 0,1 0 0,-12 0 0,12 0 0,9 0 0,-13 0 0,40 0 0,-20 0 0,-1 0 0,10 0 0,-36 0 0,26 0 0,-36 0 0,8 0 0,-12 0 0,-3 0 0,10 0 0,-14 0 0,18 0 0,-17 0 0,9 0 0,-4-3 0,-3 2 0,7-2 0,5 3 0,-7-2 0,7 2 0,-13-2 0,17 2 0,-16-2 0,16 1 0,-20-1 0,15-1 0,-12 2 0,9-2 0,-7 1 0,0 0 0,4-2 0,-4 0 0,2 0 0,-2 1 0,1 1 0,3 1 0,-4-2 0,1 1 0,1-1 0,-2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3T10:43:48.907"/>
    </inkml:context>
    <inkml:brush xml:id="br0">
      <inkml:brushProperty name="width" value="0.3" units="cm"/>
      <inkml:brushProperty name="height" value="0.6" units="cm"/>
      <inkml:brushProperty name="color" value="#FF40FF"/>
      <inkml:brushProperty name="tip" value="rectangle"/>
      <inkml:brushProperty name="rasterOp" value="maskPen"/>
    </inkml:brush>
  </inkml:definitions>
  <inkml:trace contextRef="#ctx0" brushRef="#br0">1 0 16383,'95'0'0,"-15"0"0,1 4 0,-4 1 0,8 9 0,-21-6 0,2-1 0,-12 1 0,1-1 0,18 3 0,1-1 0,-16-3 0,-2-1 0,-2 2 0,-1 0 0,2-1 0,-1-2 0,37 1 0,-41-2 0,0-2 0,29-1 0,-28 0 0,0 0 0,31 0 0,-32-1 0,0-2 0,33-2 0,-11-4 0,-11 4 0,-12-2 0,-1 6 0,-9-5 0,-10 5 0,-4-3 0,-13 4 0,3 0 0,7 0 0,5 0 0,-6 0 0,9 0 0,-7 0 0,9 0 0,6 0 0,5 0 0,1 0 0,10-3 0,-13 2 0,25-7 0,-2 2 0,30 1 0,-18-3 0,24 7 0,-34-2 0,16 3 0,-21 0 0,-2 0 0,-9 0 0,-11 0 0,7 0 0,-12 0 0,15 0 0,-15 0 0,21 0 0,-18 0 0,7 0 0,1 0 0,-6 4 0,-4-3 0,21 2 0,-26 1 0,18-3 0,-11 5 0,1-1 0,-10-1 0,12 3 0,-11-6 0,19 6 0,-4-6 0,-10 2 0,16-3 0,-5 0 0,-3 0 0,24 0 0,-25 0 0,10 0 0,5 0 0,-31 0 0,26 0 0,-22 0 0,13 0 0,-9 0 0,9 0 0,-3 0 0,10 0 0,5 0 0,1 0 0,1 0 0,-2-3 0,0 2 0,-13-3 0,10 1 0,-12 2 0,10-7 0,-15 8 0,7-4 0,-14 4 0,-2 0 0,4 0 0,-19 0 0,7 0 0,-9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3T10:43:52.181"/>
    </inkml:context>
    <inkml:brush xml:id="br0">
      <inkml:brushProperty name="width" value="0.3" units="cm"/>
      <inkml:brushProperty name="height" value="0.6" units="cm"/>
      <inkml:brushProperty name="color" value="#FF40FF"/>
      <inkml:brushProperty name="tip" value="rectangle"/>
      <inkml:brushProperty name="rasterOp" value="maskPen"/>
    </inkml:brush>
  </inkml:definitions>
  <inkml:trace contextRef="#ctx0" brushRef="#br0">0 43 16383,'59'-14'0,"-4"1"0,-2 8 0,-11-1 0,26 5 0,-21-2 0,27 3 0,-16 0 0,18 0 0,-9 0 0,10 0 0,1 0 0,16 0 0,-42 2 0,2 0 0,7-1 0,2-1 0,0 2 0,-1 1 0,5-1 0,-1 0 0,-3 0 0,-2 1 0,4 4 0,-1 1 0,-8-3 0,-3 1 0,41 7 0,-3 1 0,-15-4 0,17 0 0,-9-6 0,-6-4 0,-1 0 0,-15 0 0,-8 0 0,-11 0 0,5 0 0,-3 0 0,20-4 0,-9 3 0,-10-3 0,14 4 0,-18 0 0,29 0 0,-20 0 0,17 0 0,-11 0 0,0 0 0,21 0 0,-34 0 0,40 0 0,-41 3 0,35 2 0,-40-1 0,34 5 0,-41-8 0,46 7 0,-38-7 0,44 3 0,-45-4 0,39 4 0,-39-3 0,11 1 0,2 0 0,-3-2 0,32 0 0,-17 0 0,2 0 0,-2 0 0,9 4 0,-10 2 0,-3-1 0,30-1 0,-40-4 0,46 0 0,-20 0 0,0 0 0,-22-2 0,-2-1 0,2 2 0,36-3 0,-8 0 0,-19 2 0,-5-2 0,1 0 0,10 3 0,-4-4 0,0 1 0,11 3 0,-13-2 0,2 1 0,25 2 0,2 0 0,9 0 0,-40 0 0,-10 0 0,2 0 0,33 4 0,13-3 0,-19 7 0,-18-3 0,-18-1 0,-6 3 0,1-6 0,0 2 0,-14-3 0,16 0 0,-14 0 0,6 0 0,9 0 0,3 0 0,-8 0 0,30 0 0,-40 0 0,46-8 0,-19 2 0,4-4 0,20-2 0,-38 10 0,44-11 0,-45 9 0,14 0 0,-11 1 0,-11 3 0,32-4 0,-30 3 0,46-3 0,-44 4 0,40 0 0,-49 0 0,15 0 0,-24 0 0,25 0 0,-21 0 0,20 0 0,-4 0 0,-6 0 0,37-4 0,-29 3 0,35-4 0,-31 5 0,36 0 0,-34 0 0,50 0 0,-44 0 0,45 0 0,-51 0 0,38 0 0,-49 0 0,24 0 0,6 0 0,13 0 0,-6 0 0,18 5 0,-35-4 0,3 3 0,16-4 0,-39 0 0,49 0 0,-48 0 0,38 0 0,-42 0 0,22 0 0,-28 0 0,21 0 0,-29 0 0,23 0 0,-24 0 0,7 0 0,2 0 0,-13 0 0,29 0 0,-27-2 0,16 1 0,3 0 0,-7-2 0,37-2 0,-15-3 0,3 3 0,12-3 0,-31 7 0,36-3 0,-10 4 0,1 0 0,15 0 0,-36 0 0,35 0 0,-8 0 0,-9 0 0,2 0 0,-41 0 0,1 0 0,-2-1 0,3-2 0,-5 1 0,11-2 0,-15 2 0,14 0 0,-6-2 0,1 3 0,-1-3 0,-7 2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3T10:43:55.993"/>
    </inkml:context>
    <inkml:brush xml:id="br0">
      <inkml:brushProperty name="width" value="0.3" units="cm"/>
      <inkml:brushProperty name="height" value="0.6" units="cm"/>
      <inkml:brushProperty name="color" value="#FF40FF"/>
      <inkml:brushProperty name="tip" value="rectangle"/>
      <inkml:brushProperty name="rasterOp" value="maskPen"/>
    </inkml:brush>
  </inkml:definitions>
  <inkml:trace contextRef="#ctx0" brushRef="#br0">1 28 16383,'84'-4'0,"-6"-4"0,-3 8 0,-11-4 0,22 4 0,-7 0 0,11 0 0,-31 0 0,1 0 0,-7 0 0,0 0 0,13-1 0,1 2 0,-5 1 0,-1 0 0,-2-2 0,1 1 0,2 4 0,-1-1 0,-10-3 0,0-1 0,8 4 0,1 1 0,-1-2 0,1-1 0,-2 1 0,0 0 0,0 1 0,-1 1 0,1-3 0,-2 1 0,29 2 0,-28-2 0,-1-1 0,23-2 0,10 4 0,-16-3 0,-7 3 0,-12-4 0,-10 0 0,4 0 0,-4 4 0,5-3 0,0 2 0,0-3 0,-15 0 0,17 0 0,-6 0 0,12 0 0,17 0 0,-16 0 0,23 0 0,-13 4 0,15-3 0,-10 3 0,-6-4 0,2 0 0,-12 0 0,29 0 0,-15 4 0,16-3 0,10 3 0,-18-4 0,18 4 0,-25-3 0,5 3 0,1-4 0,6 4 0,-6 1 0,-1 1 0,0-2 0,-19-4 0,16 0 0,-23 0 0,10 0 0,-7 0 0,-3 0 0,-7 0 0,-13 0 0,4 0 0,-21 0 0,32 0 0,-6 0 0,5-3 0,17 2 0,-31-2 0,41 3 0,-34 0 0,41 0 0,-37 0 0,37 0 0,-31 0 0,11-3 0,4 2 0,-25-3 0,29 4 0,-27 0 0,-1 0 0,1 0 0,-12 0 0,20-3 0,-13 2 0,6-3 0,-4 0 0,22-1 0,0 0 0,22-3 0,-9 3 0,2-4 0,-23 4 0,15 1 0,-30 4 0,29 0 0,-10 0 0,6 0 0,-16 0 0,17 0 0,-10 0 0,-1 0 0,11 0 0,-11 0 0,0 3 0,23-2 0,-6 2 0,1-3 0,21 0 0,-46 0 0,43 0 0,-53 0 0,33 0 0,-33 0 0,4 0 0,-7 0 0,0 0 0,-3 0 0,3 0 0,-9 0 0,14-3 0,-20 3 0,26-3 0,-18 3 0,1 0 0,9-4 0,-9 4 0,2-4 0,8 1 0,-17 2 0,27-6 0,11 6 0,8-7 0,7 7 0,-17-3 0,0 4 0,2 0 0,9-4 0,2 3 0,0-3 0,-1 1 0,-11 2 0,-5-3 0,-13 4 0,5 0 0,-13 0 0,12 0 0,2 0 0,2 0 0,20 0 0,29 4 0,-25-3 0,28 3 0,-42-4 0,-14 0 0,4 0 0,-18 0 0,11 0 0,0 0 0,-10 0 0,12 0 0,-11-4 0,3 4 0,-2-7 0,-16 7 0,10-6 0,-14 5 0,9-2 0,-2 3 0,-5 0 0,11 0 0,-11 0 0,5 0 0,7 0 0,-13 0 0,24 0 0,-4 0 0,-5 0 0,2 0 0,-17-2 0,0 1 0,10-1 0,-4 2 0,1 0 0,12 0 0,-10 0 0,15 0 0,-13 0 0,13 0 0,4 0 0,1 0 0,22 0 0,-5 0 0,1 0 0,15 0 0,-31 0 0,21 0 0,-13 0 0,-13 0 0,3 0 0,-34 0 0,6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12/1/22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Calibri" charset="0"/>
                <a:ea typeface="ＭＳ Ｐゴシック" charset="-128"/>
              </a:defRPr>
            </a:lvl1pPr>
            <a:lvl2pPr marL="742950" indent="-285750" defTabSz="911225">
              <a:spcBef>
                <a:spcPct val="30000"/>
              </a:spcBef>
              <a:defRPr sz="1200">
                <a:solidFill>
                  <a:schemeClr val="tx1"/>
                </a:solidFill>
                <a:latin typeface="Calibri" charset="0"/>
                <a:ea typeface="ＭＳ Ｐゴシック" charset="-128"/>
              </a:defRPr>
            </a:lvl2pPr>
            <a:lvl3pPr marL="1143000" indent="-228600" defTabSz="911225">
              <a:spcBef>
                <a:spcPct val="30000"/>
              </a:spcBef>
              <a:defRPr sz="1200">
                <a:solidFill>
                  <a:schemeClr val="tx1"/>
                </a:solidFill>
                <a:latin typeface="Calibri" charset="0"/>
                <a:ea typeface="ＭＳ Ｐゴシック" charset="-128"/>
              </a:defRPr>
            </a:lvl3pPr>
            <a:lvl4pPr marL="1600200" indent="-228600" defTabSz="911225">
              <a:spcBef>
                <a:spcPct val="30000"/>
              </a:spcBef>
              <a:defRPr sz="1200">
                <a:solidFill>
                  <a:schemeClr val="tx1"/>
                </a:solidFill>
                <a:latin typeface="Calibri" charset="0"/>
                <a:ea typeface="ＭＳ Ｐゴシック" charset="-128"/>
              </a:defRPr>
            </a:lvl4pPr>
            <a:lvl5pPr marL="2057400" indent="-228600" defTabSz="911225">
              <a:spcBef>
                <a:spcPct val="30000"/>
              </a:spcBef>
              <a:defRPr sz="1200">
                <a:solidFill>
                  <a:schemeClr val="tx1"/>
                </a:solidFill>
                <a:latin typeface="Calibri" charset="0"/>
                <a:ea typeface="ＭＳ Ｐゴシック" charset="-128"/>
              </a:defRPr>
            </a:lvl5pPr>
            <a:lvl6pPr marL="2514600" indent="-228600" defTabSz="911225"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911225"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911225"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911225" eaLnBrk="0" fontAlgn="base" hangingPunct="0">
              <a:spcBef>
                <a:spcPct val="30000"/>
              </a:spcBef>
              <a:spcAft>
                <a:spcPct val="0"/>
              </a:spcAft>
              <a:defRPr sz="1200">
                <a:solidFill>
                  <a:schemeClr val="tx1"/>
                </a:solidFill>
                <a:latin typeface="Calibri" charset="0"/>
                <a:ea typeface="ＭＳ Ｐゴシック" charset="-128"/>
              </a:defRPr>
            </a:lvl9pPr>
          </a:lstStyle>
          <a:p>
            <a:pPr marL="0" marR="0" lvl="0" indent="0" algn="r" defTabSz="911225" rtl="0" eaLnBrk="1" fontAlgn="auto" latinLnBrk="0" hangingPunct="1">
              <a:lnSpc>
                <a:spcPct val="100000"/>
              </a:lnSpc>
              <a:spcBef>
                <a:spcPct val="0"/>
              </a:spcBef>
              <a:spcAft>
                <a:spcPts val="0"/>
              </a:spcAft>
              <a:buClrTx/>
              <a:buSzTx/>
              <a:buFontTx/>
              <a:buNone/>
              <a:tabLst/>
              <a:defRPr/>
            </a:pPr>
            <a:fld id="{F8EB913B-253C-AD49-B9C4-8FBF00D4106C}" type="slidenum">
              <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1225" rtl="0" eaLnBrk="1" fontAlgn="auto" latinLnBrk="0" hangingPunct="1">
                <a:lnSpc>
                  <a:spcPct val="100000"/>
                </a:lnSpc>
                <a:spcBef>
                  <a:spcPct val="0"/>
                </a:spcBef>
                <a:spcAft>
                  <a:spcPts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972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9728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tLang="en-US">
              <a:latin typeface="Arial" charset="0"/>
              <a:ea typeface="ＭＳ Ｐゴシック" charset="-128"/>
            </a:endParaRPr>
          </a:p>
        </p:txBody>
      </p:sp>
    </p:spTree>
    <p:extLst>
      <p:ext uri="{BB962C8B-B14F-4D97-AF65-F5344CB8AC3E}">
        <p14:creationId xmlns:p14="http://schemas.microsoft.com/office/powerpoint/2010/main" val="31234033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Specialized accelerators</a:t>
            </a:r>
            <a:r>
              <a:rPr lang="en-US" baseline="0" dirty="0"/>
              <a:t> are now every where, and they are widely used to improve the performance and energy efficiency of computing systems. </a:t>
            </a:r>
            <a:br>
              <a:rPr lang="en-US" baseline="0" dirty="0"/>
            </a:b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At</a:t>
            </a:r>
            <a:r>
              <a:rPr lang="en-US" baseline="0" dirty="0"/>
              <a:t> the same time, </a:t>
            </a:r>
            <a:r>
              <a:rPr lang="en-US" dirty="0"/>
              <a:t>recent advancement in 3D-stacked technology enabled near</a:t>
            </a:r>
            <a:r>
              <a:rPr lang="en-US" baseline="0" dirty="0"/>
              <a:t> data </a:t>
            </a:r>
            <a:r>
              <a:rPr lang="en-US" baseline="0" dirty="0" err="1"/>
              <a:t>acceleartors</a:t>
            </a:r>
            <a:r>
              <a:rPr lang="en-US" baseline="0" dirty="0"/>
              <a:t>. These accelerators can further boost the benefits of specialized accelerator by moving computation close to data and getting rid of data movement.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37347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aseline="0" dirty="0"/>
              <a:t>However, one of the major system challenges for adopting near data </a:t>
            </a:r>
            <a:r>
              <a:rPr lang="en-US" baseline="0" dirty="0" err="1"/>
              <a:t>accelartors</a:t>
            </a:r>
            <a:r>
              <a:rPr lang="en-US" baseline="0" dirty="0"/>
              <a:t> into computing system is coherence. </a:t>
            </a:r>
            <a:r>
              <a:rPr lang="en-US" baseline="0" dirty="0" err="1"/>
              <a:t>Maintainig</a:t>
            </a:r>
            <a:r>
              <a:rPr lang="en-US" baseline="0" dirty="0"/>
              <a:t> coherence between NDAs and CPUs is very challenging because of two reasons: </a:t>
            </a:r>
            <a:r>
              <a:rPr lang="en-US" sz="1200" b="0" i="0" u="none" strike="noStrike" kern="1200" baseline="0" dirty="0">
                <a:solidFill>
                  <a:schemeClr val="tx1"/>
                </a:solidFill>
                <a:latin typeface="+mn-lt"/>
                <a:ea typeface="+mn-ea"/>
                <a:cs typeface="+mn-cs"/>
              </a:rPr>
              <a:t>First, the cost of off-chip communication between NDAs and CPUs is very high. Second, NDA applications typically have poor locality, and generate a large amount of off-chip data movement which leads to a large number of coherence misses. Because of these challenges, it is</a:t>
            </a:r>
          </a:p>
          <a:p>
            <a:r>
              <a:rPr lang="en-US" sz="1200" b="0" i="0" u="none" strike="noStrike" kern="1200" baseline="0" dirty="0">
                <a:solidFill>
                  <a:schemeClr val="tx1"/>
                </a:solidFill>
                <a:latin typeface="+mn-lt"/>
                <a:ea typeface="+mn-ea"/>
                <a:cs typeface="+mn-cs"/>
              </a:rPr>
              <a:t>Impractical use traditional coherence protocols for coherence, because  that leads to a large amount of off-chip coherence messages, which can eliminate a significant portion of NDA benefits</a:t>
            </a:r>
          </a:p>
          <a:p>
            <a:endParaRPr lang="en-US" baseline="0" dirty="0"/>
          </a:p>
          <a:p>
            <a:endParaRPr lang="en-US" baseline="0" dirty="0"/>
          </a:p>
          <a:p>
            <a:endParaRPr lang="en-US" baseline="0" dirty="0"/>
          </a:p>
          <a:p>
            <a:endParaRPr lang="en-US" baseline="0" dirty="0"/>
          </a:p>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1224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work,</a:t>
            </a:r>
            <a:r>
              <a:rPr lang="en-US" baseline="0" dirty="0"/>
              <a:t> We extensively study existing NDA coherence mechanisms and make three key observations: </a:t>
            </a:r>
          </a:p>
          <a:p>
            <a:r>
              <a:rPr lang="en-US" baseline="0" dirty="0"/>
              <a:t>First, these mechanisms eliminate a significant portion of NDA’s benefits </a:t>
            </a:r>
            <a:r>
              <a:rPr lang="en-US" sz="1200" b="0" i="0" u="none" strike="noStrike" kern="1200" baseline="0" dirty="0">
                <a:solidFill>
                  <a:schemeClr val="tx1"/>
                </a:solidFill>
                <a:latin typeface="+mn-lt"/>
                <a:ea typeface="+mn-ea"/>
                <a:cs typeface="+mn-cs"/>
              </a:rPr>
              <a:t>as they generate a large amount of off-chip coherence traffic,</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Second, </a:t>
            </a:r>
            <a:r>
              <a:rPr lang="mr-IN" sz="1200" b="0" i="0" u="none" strike="noStrike" kern="1200" baseline="0" dirty="0">
                <a:solidFill>
                  <a:schemeClr val="tx1"/>
                </a:solidFill>
                <a:latin typeface="+mn-lt"/>
                <a:ea typeface="+mn-ea"/>
                <a:cs typeface="+mn-cs"/>
              </a:rPr>
              <a:t>…</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Finally, we find that a significant portion of off-chip traffic can be eliminated if the coherence mechanism has insight into</a:t>
            </a:r>
          </a:p>
          <a:p>
            <a:r>
              <a:rPr lang="en-US" sz="1200" b="0" i="0" u="none" strike="noStrike" kern="1200" baseline="0" dirty="0">
                <a:solidFill>
                  <a:schemeClr val="tx1"/>
                </a:solidFill>
                <a:latin typeface="+mn-lt"/>
                <a:ea typeface="+mn-ea"/>
                <a:cs typeface="+mn-cs"/>
              </a:rPr>
              <a:t>which memory accesses actually require a coherence operation (what part of the shared data is actually accessed)</a:t>
            </a:r>
            <a:endParaRPr lang="en-US" baseline="0" dirty="0"/>
          </a:p>
          <a:p>
            <a:endParaRPr lang="en-US" baseline="0" dirty="0"/>
          </a:p>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06905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Based on these observations, we find that an optimistic approach to coherence can address the challenges of NDA coherence. </a:t>
            </a:r>
            <a:br>
              <a:rPr lang="en-US" sz="1200" b="0" i="0" u="none" strike="noStrike" kern="1200" baseline="0" dirty="0">
                <a:solidFill>
                  <a:schemeClr val="tx1"/>
                </a:solidFill>
                <a:latin typeface="+mn-lt"/>
                <a:ea typeface="+mn-ea"/>
                <a:cs typeface="+mn-cs"/>
              </a:rPr>
            </a:b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We find that  an optimistic execution model for NDA enables us to gain insight into the memory accesses before any coherence permissions are</a:t>
            </a:r>
          </a:p>
          <a:p>
            <a:r>
              <a:rPr lang="en-US" sz="1200" b="0" i="0" u="none" strike="noStrike" kern="1200" baseline="0" dirty="0">
                <a:solidFill>
                  <a:schemeClr val="tx1"/>
                </a:solidFill>
                <a:latin typeface="+mn-lt"/>
                <a:ea typeface="+mn-ea"/>
                <a:cs typeface="+mn-cs"/>
              </a:rPr>
              <a:t>checked, and as a result, enforce coherence with only the necessary data movement/coherence requests.</a:t>
            </a:r>
            <a:endParaRPr lang="en-US" baseline="0" dirty="0"/>
          </a:p>
          <a:p>
            <a:endParaRPr lang="en-US" baseline="0" dirty="0"/>
          </a:p>
          <a:p>
            <a:r>
              <a:rPr lang="en-US" sz="1200" b="0" i="0" u="none" strike="noStrike" kern="1200" baseline="0" dirty="0">
                <a:solidFill>
                  <a:schemeClr val="tx1"/>
                </a:solidFill>
                <a:latin typeface="+mn-lt"/>
                <a:ea typeface="+mn-ea"/>
                <a:cs typeface="+mn-cs"/>
              </a:rPr>
              <a:t>We propose </a:t>
            </a:r>
            <a:r>
              <a:rPr lang="en-US" sz="1200" b="0" i="0" u="none" strike="noStrike" kern="1200" baseline="0" dirty="0" err="1">
                <a:solidFill>
                  <a:schemeClr val="tx1"/>
                </a:solidFill>
                <a:latin typeface="+mn-lt"/>
                <a:ea typeface="+mn-ea"/>
                <a:cs typeface="+mn-cs"/>
              </a:rPr>
              <a:t>CoNDA</a:t>
            </a:r>
            <a:r>
              <a:rPr lang="en-US" sz="1200" b="0" i="0" u="none" strike="noStrike" kern="1200" baseline="0" dirty="0">
                <a:solidFill>
                  <a:schemeClr val="tx1"/>
                </a:solidFill>
                <a:latin typeface="+mn-lt"/>
                <a:ea typeface="+mn-ea"/>
                <a:cs typeface="+mn-cs"/>
              </a:rPr>
              <a:t>, a new coherence mechanism that optimistically executes code on an NDA to gather information on memory</a:t>
            </a:r>
          </a:p>
          <a:p>
            <a:r>
              <a:rPr lang="en-US" sz="1200" b="0" i="0" u="none" strike="noStrike" kern="1200" baseline="0" dirty="0">
                <a:solidFill>
                  <a:schemeClr val="tx1"/>
                </a:solidFill>
                <a:latin typeface="+mn-lt"/>
                <a:ea typeface="+mn-ea"/>
                <a:cs typeface="+mn-cs"/>
              </a:rPr>
              <a:t>accesses. Optimistic execution enables </a:t>
            </a:r>
            <a:r>
              <a:rPr lang="en-US" sz="1200" b="0" i="0" u="none" strike="noStrike" kern="1200" baseline="0" dirty="0" err="1">
                <a:solidFill>
                  <a:schemeClr val="tx1"/>
                </a:solidFill>
                <a:latin typeface="+mn-lt"/>
                <a:ea typeface="+mn-ea"/>
                <a:cs typeface="+mn-cs"/>
              </a:rPr>
              <a:t>CoNDA</a:t>
            </a:r>
            <a:r>
              <a:rPr lang="en-US" sz="1200" b="0" i="0" u="none" strike="noStrike" kern="1200" baseline="0" dirty="0">
                <a:solidFill>
                  <a:schemeClr val="tx1"/>
                </a:solidFill>
                <a:latin typeface="+mn-lt"/>
                <a:ea typeface="+mn-ea"/>
                <a:cs typeface="+mn-cs"/>
              </a:rPr>
              <a:t> to identify and avoid performing unnecessary coherence requests</a:t>
            </a:r>
            <a:endParaRPr lang="en-US" baseline="0" dirty="0"/>
          </a:p>
          <a:p>
            <a:endParaRPr lang="en-US" dirty="0"/>
          </a:p>
          <a:p>
            <a:r>
              <a:rPr lang="en-US" dirty="0"/>
              <a:t>Our evaluation shows that </a:t>
            </a:r>
            <a:r>
              <a:rPr lang="en-US" dirty="0" err="1"/>
              <a:t>CoNDA</a:t>
            </a:r>
            <a:r>
              <a:rPr lang="en-US" dirty="0"/>
              <a:t> consistency</a:t>
            </a:r>
            <a:r>
              <a:rPr lang="en-US" baseline="0" dirty="0"/>
              <a:t> retain the benefit of NDA across all of the workloads and </a:t>
            </a:r>
            <a:r>
              <a:rPr lang="mr-IN"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00116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jump into our</a:t>
            </a:r>
            <a:r>
              <a:rPr lang="en-US" baseline="0" dirty="0"/>
              <a:t> analysis, lets talk about </a:t>
            </a:r>
            <a:r>
              <a:rPr lang="mr-IN"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7128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jump into our</a:t>
            </a:r>
            <a:r>
              <a:rPr lang="en-US" baseline="0" dirty="0"/>
              <a:t> analysis, lets talk about </a:t>
            </a:r>
            <a:r>
              <a:rPr lang="mr-IN"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21135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jump into our</a:t>
            </a:r>
            <a:r>
              <a:rPr lang="en-US" baseline="0" dirty="0"/>
              <a:t> analysis, lets talk about </a:t>
            </a:r>
            <a:r>
              <a:rPr lang="mr-IN"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35619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Let me</a:t>
            </a:r>
            <a:r>
              <a:rPr lang="en-US" baseline="0" dirty="0"/>
              <a:t> </a:t>
            </a:r>
            <a:r>
              <a:rPr lang="en-US" baseline="0"/>
              <a:t>first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17898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In this</a:t>
            </a:r>
            <a:r>
              <a:rPr lang="en-US" baseline="0" dirty="0"/>
              <a:t> work we extensively analyzed two important class of applications: graph processing </a:t>
            </a:r>
            <a:r>
              <a:rPr lang="en-US" baseline="0" dirty="0" err="1"/>
              <a:t>framworks</a:t>
            </a:r>
            <a:r>
              <a:rPr lang="en-US" baseline="0" dirty="0"/>
              <a:t> and hybrid in memory data bases</a:t>
            </a:r>
          </a:p>
          <a:p>
            <a:endParaRPr lang="en-US" baseline="0" dirty="0"/>
          </a:p>
          <a:p>
            <a:r>
              <a:rPr lang="en-US" baseline="0" dirty="0"/>
              <a:t>We find that not all portions of applications benefit from NDA. While the memory intensive parts can significantly benefit from NDA, compute-intensive parts or those parts that are cache friendly should stay on CPU to maximize performance. We then make a key observation that those portions that run on CPU </a:t>
            </a:r>
            <a:r>
              <a:rPr lang="mr-IN" baseline="0" dirty="0"/>
              <a:t>…</a:t>
            </a:r>
            <a:endParaRPr lang="en-US" baseline="0" dirty="0"/>
          </a:p>
          <a:p>
            <a:endParaRPr lang="en-US" baseline="0" dirty="0"/>
          </a:p>
          <a:p>
            <a:r>
              <a:rPr lang="en-US" baseline="0" dirty="0"/>
              <a:t>In fact, an application benefit from NDA when the memory intensive parts are offloaded there, those parts that </a:t>
            </a:r>
            <a:r>
              <a:rPr lang="en-US" baseline="0" dirty="0" err="1"/>
              <a:t>geenrate</a:t>
            </a:r>
            <a:r>
              <a:rPr lang="en-US" baseline="0" dirty="0"/>
              <a:t> a lot of data movement and </a:t>
            </a:r>
            <a:r>
              <a:rPr lang="mr-IN" baseline="0" dirty="0"/>
              <a:t>…</a:t>
            </a:r>
            <a:r>
              <a:rPr lang="en-US" baseline="0" dirty="0"/>
              <a:t> parts of the application that are compute intensive should </a:t>
            </a:r>
            <a:r>
              <a:rPr lang="mr-IN"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1516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To understand data sharing more, we dig deeper and analyze the memory access patterns of the CPU threads and NDA </a:t>
            </a:r>
            <a:r>
              <a:rPr lang="nb-NO" sz="1200" b="0" i="0" u="none" strike="noStrike" kern="1200" baseline="0" dirty="0" err="1">
                <a:solidFill>
                  <a:schemeClr val="tx1"/>
                </a:solidFill>
                <a:latin typeface="+mn-lt"/>
                <a:ea typeface="+mn-ea"/>
                <a:cs typeface="+mn-cs"/>
              </a:rPr>
              <a:t>kernels</a:t>
            </a:r>
            <a:r>
              <a:rPr lang="nb-NO" sz="1200" b="0" i="0" u="none" strike="noStrike" kern="1200" baseline="0" dirty="0">
                <a:solidFill>
                  <a:schemeClr val="tx1"/>
                </a:solidFill>
                <a:latin typeface="+mn-lt"/>
                <a:ea typeface="+mn-ea"/>
                <a:cs typeface="+mn-cs"/>
              </a:rPr>
              <a:t>.</a:t>
            </a:r>
            <a:endParaRPr lang="en-US" baseline="0" dirty="0"/>
          </a:p>
          <a:p>
            <a:endParaRPr lang="en-US" baseline="0" dirty="0"/>
          </a:p>
          <a:p>
            <a:r>
              <a:rPr lang="en-US" sz="1200" b="0" i="0" u="none" strike="noStrike" kern="1200" baseline="0" dirty="0">
                <a:solidFill>
                  <a:schemeClr val="tx1"/>
                </a:solidFill>
                <a:latin typeface="+mn-lt"/>
                <a:ea typeface="+mn-ea"/>
                <a:cs typeface="+mn-cs"/>
              </a:rPr>
              <a:t>We make a second key observation: while CPU threads and NDA kernels share data structures, they often do not concurrently access the same elements</a:t>
            </a:r>
            <a:endParaRPr lang="en-US" baseline="0" dirty="0"/>
          </a:p>
          <a:p>
            <a:endParaRPr lang="en-US" baseline="0" dirty="0"/>
          </a:p>
          <a:p>
            <a:r>
              <a:rPr lang="en-US" sz="1200" b="0" i="0" u="none" strike="noStrike" kern="1200" baseline="0" dirty="0">
                <a:solidFill>
                  <a:schemeClr val="tx1"/>
                </a:solidFill>
                <a:latin typeface="+mn-lt"/>
                <a:ea typeface="+mn-ea"/>
                <a:cs typeface="+mn-cs"/>
              </a:rPr>
              <a:t>For example, when we analyze one of our graph applications, the Connected Components, we find that only 5.1% of the CPU accesses collide with accesses from the</a:t>
            </a:r>
          </a:p>
          <a:p>
            <a:pPr marL="0" marR="0" lvl="1" indent="0" algn="l" defTabSz="914400" rtl="0" eaLnBrk="1" fontAlgn="auto" latinLnBrk="0" hangingPunct="1">
              <a:lnSpc>
                <a:spcPct val="100000"/>
              </a:lnSpc>
              <a:spcBef>
                <a:spcPts val="0"/>
              </a:spcBef>
              <a:spcAft>
                <a:spcPts val="0"/>
              </a:spcAft>
              <a:buClrTx/>
              <a:buSzTx/>
              <a:buFontTx/>
              <a:buNone/>
              <a:tabLst/>
              <a:defRPr/>
            </a:pPr>
            <a:r>
              <a:rPr lang="da-DK" sz="1200" b="0" i="0" u="none" strike="noStrike" kern="1200" baseline="0" dirty="0">
                <a:solidFill>
                  <a:schemeClr val="tx1"/>
                </a:solidFill>
                <a:latin typeface="+mn-lt"/>
                <a:ea typeface="+mn-ea"/>
                <a:cs typeface="+mn-cs"/>
              </a:rPr>
              <a:t>NDA. In </a:t>
            </a:r>
            <a:r>
              <a:rPr lang="da-DK" sz="1200" b="0" i="0" u="none" strike="noStrike" kern="1200" baseline="0" dirty="0" err="1">
                <a:solidFill>
                  <a:schemeClr val="tx1"/>
                </a:solidFill>
                <a:latin typeface="+mn-lt"/>
                <a:ea typeface="+mn-ea"/>
                <a:cs typeface="+mn-cs"/>
              </a:rPr>
              <a:t>fact</a:t>
            </a:r>
            <a:r>
              <a:rPr lang="da-DK" sz="1200" b="0" i="0" u="none" strike="noStrike" kern="1200" baseline="0" dirty="0">
                <a:solidFill>
                  <a:schemeClr val="tx1"/>
                </a:solidFill>
                <a:latin typeface="+mn-lt"/>
                <a:ea typeface="+mn-ea"/>
                <a:cs typeface="+mn-cs"/>
              </a:rPr>
              <a:t>, </a:t>
            </a:r>
            <a:r>
              <a:rPr lang="da-DK" sz="1200" b="0" i="0" u="none" strike="noStrike" kern="1200" baseline="0" dirty="0" err="1">
                <a:solidFill>
                  <a:schemeClr val="tx1"/>
                </a:solidFill>
                <a:latin typeface="+mn-lt"/>
                <a:ea typeface="+mn-ea"/>
                <a:cs typeface="+mn-cs"/>
              </a:rPr>
              <a:t>we</a:t>
            </a:r>
            <a:r>
              <a:rPr lang="da-DK" sz="1200" b="0" i="0" u="none" strike="noStrike" kern="1200" baseline="0" dirty="0">
                <a:solidFill>
                  <a:schemeClr val="tx1"/>
                </a:solidFill>
                <a:latin typeface="+mn-lt"/>
                <a:ea typeface="+mn-ea"/>
                <a:cs typeface="+mn-cs"/>
              </a:rPr>
              <a:t> </a:t>
            </a:r>
            <a:r>
              <a:rPr lang="da-DK" sz="1200" b="0" i="0" u="none" strike="noStrike" kern="1200" baseline="0" dirty="0" err="1">
                <a:solidFill>
                  <a:schemeClr val="tx1"/>
                </a:solidFill>
                <a:latin typeface="+mn-lt"/>
                <a:ea typeface="+mn-ea"/>
                <a:cs typeface="+mn-cs"/>
              </a:rPr>
              <a:t>observe</a:t>
            </a:r>
            <a:r>
              <a:rPr lang="da-DK" sz="1200" b="0" i="0" u="none" strike="noStrike" kern="1200" baseline="0" dirty="0">
                <a:solidFill>
                  <a:schemeClr val="tx1"/>
                </a:solidFill>
                <a:latin typeface="+mn-lt"/>
                <a:ea typeface="+mn-ea"/>
                <a:cs typeface="+mn-cs"/>
              </a:rPr>
              <a:t> </a:t>
            </a:r>
            <a:r>
              <a:rPr lang="da-DK" sz="1200" b="0" i="0" u="none" strike="noStrike" kern="1200" baseline="0" dirty="0" err="1">
                <a:solidFill>
                  <a:schemeClr val="tx1"/>
                </a:solidFill>
                <a:latin typeface="+mn-lt"/>
                <a:ea typeface="+mn-ea"/>
                <a:cs typeface="+mn-cs"/>
              </a:rPr>
              <a:t>that</a:t>
            </a:r>
            <a:r>
              <a:rPr lang="da-DK"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CPU threads rarely update the same data that an NDA is actively working on  </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281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921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en-US" altLang="en-US">
              <a:ea typeface="ＭＳ Ｐゴシック" charset="-128"/>
            </a:endParaRPr>
          </a:p>
        </p:txBody>
      </p:sp>
      <p:sp>
        <p:nvSpPr>
          <p:cNvPr id="921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5E13D3BC-1E8E-4B45-8525-8D84BBCC7181}" type="slidenum">
              <a:rPr lang="en-US" altLang="en-US" sz="1200">
                <a:solidFill>
                  <a:srgbClr val="000000"/>
                </a:solidFill>
                <a:latin typeface="Calibri" charset="0"/>
              </a:rPr>
              <a:pPr eaLnBrk="1" hangingPunct="1"/>
              <a:t>15</a:t>
            </a:fld>
            <a:endParaRPr lang="en-US" altLang="en-US" sz="1200">
              <a:solidFill>
                <a:srgbClr val="000000"/>
              </a:solidFill>
              <a:latin typeface="Calibri" charset="0"/>
            </a:endParaRPr>
          </a:p>
        </p:txBody>
      </p:sp>
    </p:spTree>
    <p:extLst>
      <p:ext uri="{BB962C8B-B14F-4D97-AF65-F5344CB8AC3E}">
        <p14:creationId xmlns:p14="http://schemas.microsoft.com/office/powerpoint/2010/main" val="4294725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Now I’m </a:t>
            </a:r>
            <a:r>
              <a:rPr lang="en-US" dirty="0" err="1"/>
              <a:t>gonna</a:t>
            </a:r>
            <a:r>
              <a:rPr lang="en-US" dirty="0"/>
              <a:t> </a:t>
            </a:r>
            <a:r>
              <a:rPr lang="en-US" dirty="0" err="1"/>
              <a:t>tlak</a:t>
            </a:r>
            <a:r>
              <a:rPr lang="en-US" dirty="0"/>
              <a:t> about our</a:t>
            </a:r>
            <a:r>
              <a:rPr lang="en-US" baseline="0" dirty="0"/>
              <a:t> </a:t>
            </a:r>
            <a:r>
              <a:rPr lang="en-US" baseline="0" dirty="0" err="1"/>
              <a:t>analysus</a:t>
            </a:r>
            <a:r>
              <a:rPr lang="en-US" baseline="0" dirty="0"/>
              <a:t> of existing coherence mechanisms</a:t>
            </a:r>
          </a:p>
          <a:p>
            <a:endParaRPr lang="en-US" baseline="0" dirty="0"/>
          </a:p>
          <a:p>
            <a:r>
              <a:rPr lang="en-US" baseline="0" dirty="0"/>
              <a:t>After we did the application analysis, we start looking at existing coherence mechanism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99177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One approach to address the coherence problem is to mark the NDA data as non-cacheable. In such a case, we don’t need to worry about coherence as any CPU writes are immediately visible to the NDA. </a:t>
            </a:r>
            <a:endParaRPr lang="en-US" baseline="0" dirty="0"/>
          </a:p>
          <a:p>
            <a:endParaRPr lang="en-US" baseline="0" dirty="0"/>
          </a:p>
          <a:p>
            <a:r>
              <a:rPr lang="en-US" baseline="0" dirty="0"/>
              <a:t>While this approach works well if there is a limited number of accesses from CPU threads to NDA data, it performs very bad when CPU accesses NDA region frequently. For example, in the hybrid database example, transaction thread operates within the same database with </a:t>
            </a:r>
            <a:r>
              <a:rPr lang="en-US" baseline="0" dirty="0" err="1"/>
              <a:t>anaylitical</a:t>
            </a:r>
            <a:r>
              <a:rPr lang="en-US" baseline="0" dirty="0"/>
              <a:t> threads, and if you mark NDA data as non-cacheable, you end up having a large number of off-chip accesses to DRAM, which eliminate a significant portion of NDA benefit. . It also hurt </a:t>
            </a:r>
            <a:r>
              <a:rPr lang="en-US" baseline="0" dirty="0" err="1"/>
              <a:t>cpu</a:t>
            </a:r>
            <a:r>
              <a:rPr lang="en-US" baseline="0" dirty="0"/>
              <a:t> thread performance, because they no longer can benefit form their large caches</a:t>
            </a:r>
          </a:p>
          <a:p>
            <a:endParaRPr lang="en-US" baseline="0" dirty="0"/>
          </a:p>
          <a:p>
            <a:r>
              <a:rPr lang="en-US" baseline="0" dirty="0"/>
              <a:t>Our analysis shows that Non-cacheable approach fails to </a:t>
            </a:r>
            <a:r>
              <a:rPr lang="mr-IN" baseline="0" dirty="0"/>
              <a:t>…</a:t>
            </a:r>
            <a:endParaRPr lang="en-US" baseline="0" dirty="0"/>
          </a:p>
          <a:p>
            <a:endParaRPr lang="en-US" baseline="0" dirty="0"/>
          </a:p>
          <a:p>
            <a:r>
              <a:rPr lang="en-US" baseline="0" dirty="0"/>
              <a:t>Conclusion at the end of the slides (either as a banner, or just say it) </a:t>
            </a:r>
            <a:r>
              <a:rPr lang="en-US" baseline="0" dirty="0">
                <a:sym typeface="Wingdings"/>
              </a:rPr>
              <a:t> while NC </a:t>
            </a:r>
            <a:r>
              <a:rPr lang="en-US" sz="1200" b="0" i="0" u="none" strike="noStrike" kern="1200" baseline="0" dirty="0">
                <a:solidFill>
                  <a:schemeClr val="tx1"/>
                </a:solidFill>
                <a:latin typeface="+mn-lt"/>
                <a:ea typeface="+mn-ea"/>
                <a:cs typeface="+mn-cs"/>
              </a:rPr>
              <a:t>works well for</a:t>
            </a:r>
          </a:p>
          <a:p>
            <a:r>
              <a:rPr lang="en-US" sz="1200" b="0" i="0" u="none" strike="noStrike" kern="1200" baseline="0" dirty="0">
                <a:solidFill>
                  <a:schemeClr val="tx1"/>
                </a:solidFill>
                <a:latin typeface="+mn-lt"/>
                <a:ea typeface="+mn-ea"/>
                <a:cs typeface="+mn-cs"/>
              </a:rPr>
              <a:t>applications where the CPU rarely accesses the NDA data region, it performs poorly for many applications where the CPU accesses</a:t>
            </a:r>
          </a:p>
          <a:p>
            <a:r>
              <a:rPr lang="en-US" sz="1200" b="0" i="0" u="none" strike="noStrike" kern="1200" baseline="0" dirty="0">
                <a:solidFill>
                  <a:schemeClr val="tx1"/>
                </a:solidFill>
                <a:latin typeface="+mn-lt"/>
                <a:ea typeface="+mn-ea"/>
                <a:cs typeface="+mn-cs"/>
              </a:rPr>
              <a:t>the region often.</a:t>
            </a: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00857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One approach to address the coherence problem is to mark the NDA data as non-cacheable. In such a case, we don’t need to worry about coherence as any CPU writes are immediately visible to the NDA. </a:t>
            </a:r>
            <a:endParaRPr lang="en-US" baseline="0" dirty="0"/>
          </a:p>
          <a:p>
            <a:endParaRPr lang="en-US" baseline="0" dirty="0"/>
          </a:p>
          <a:p>
            <a:r>
              <a:rPr lang="en-US" baseline="0" dirty="0"/>
              <a:t>While this approach works well if there is a limited number of accesses from CPU threads to NDA data, it performs very bad when CPU accesses NDA region frequently. For example, in the hybrid database example, transaction thread operates within the same database with </a:t>
            </a:r>
            <a:r>
              <a:rPr lang="en-US" baseline="0" dirty="0" err="1"/>
              <a:t>anaylitical</a:t>
            </a:r>
            <a:r>
              <a:rPr lang="en-US" baseline="0" dirty="0"/>
              <a:t> threads, and if you mark NDA data as non-cacheable, you end up having a large number of off-chip accesses to DRAM, which eliminate a significant portion of NDA benefit. . It also hurt </a:t>
            </a:r>
            <a:r>
              <a:rPr lang="en-US" baseline="0" dirty="0" err="1"/>
              <a:t>cpu</a:t>
            </a:r>
            <a:r>
              <a:rPr lang="en-US" baseline="0" dirty="0"/>
              <a:t> thread performance, because they no longer can benefit form their large caches</a:t>
            </a:r>
          </a:p>
          <a:p>
            <a:endParaRPr lang="en-US" baseline="0" dirty="0"/>
          </a:p>
          <a:p>
            <a:r>
              <a:rPr lang="en-US" baseline="0" dirty="0"/>
              <a:t>Our analysis shows that Non-cacheable approach fails to </a:t>
            </a:r>
            <a:r>
              <a:rPr lang="mr-IN" baseline="0" dirty="0"/>
              <a:t>…</a:t>
            </a:r>
            <a:endParaRPr lang="en-US" baseline="0" dirty="0"/>
          </a:p>
          <a:p>
            <a:endParaRPr lang="en-US" baseline="0" dirty="0"/>
          </a:p>
          <a:p>
            <a:r>
              <a:rPr lang="en-US" baseline="0" dirty="0"/>
              <a:t>Conclusion at the end of the slides (either as a banner, or just say it) </a:t>
            </a:r>
            <a:r>
              <a:rPr lang="en-US" baseline="0" dirty="0">
                <a:sym typeface="Wingdings"/>
              </a:rPr>
              <a:t> while NC </a:t>
            </a:r>
            <a:r>
              <a:rPr lang="en-US" sz="1200" b="0" i="0" u="none" strike="noStrike" kern="1200" baseline="0" dirty="0">
                <a:solidFill>
                  <a:schemeClr val="tx1"/>
                </a:solidFill>
                <a:latin typeface="+mn-lt"/>
                <a:ea typeface="+mn-ea"/>
                <a:cs typeface="+mn-cs"/>
              </a:rPr>
              <a:t>works well for</a:t>
            </a:r>
          </a:p>
          <a:p>
            <a:r>
              <a:rPr lang="en-US" sz="1200" b="0" i="0" u="none" strike="noStrike" kern="1200" baseline="0" dirty="0">
                <a:solidFill>
                  <a:schemeClr val="tx1"/>
                </a:solidFill>
                <a:latin typeface="+mn-lt"/>
                <a:ea typeface="+mn-ea"/>
                <a:cs typeface="+mn-cs"/>
              </a:rPr>
              <a:t>applications where the CPU rarely accesses the NDA data region, it performs poorly for many applications where the CPU accesses</a:t>
            </a:r>
          </a:p>
          <a:p>
            <a:r>
              <a:rPr lang="en-US" sz="1200" b="0" i="0" u="none" strike="noStrike" kern="1200" baseline="0" dirty="0">
                <a:solidFill>
                  <a:schemeClr val="tx1"/>
                </a:solidFill>
                <a:latin typeface="+mn-lt"/>
                <a:ea typeface="+mn-ea"/>
                <a:cs typeface="+mn-cs"/>
              </a:rPr>
              <a:t>the region often.</a:t>
            </a: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49478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47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baseline="0" dirty="0"/>
              <a:t>Another potential approach is the CG approach. Instead of getting coherence permission per each </a:t>
            </a:r>
            <a:r>
              <a:rPr lang="en-US" sz="1200" b="0" baseline="0" dirty="0" err="1"/>
              <a:t>cacheline</a:t>
            </a:r>
            <a:r>
              <a:rPr lang="en-US" sz="1200" b="0" baseline="0" dirty="0"/>
              <a:t>, we can get it for an entire region. The coarse-grained </a:t>
            </a:r>
            <a:r>
              <a:rPr lang="en-US" sz="1200" b="0" baseline="0" dirty="0" err="1"/>
              <a:t>appraoch</a:t>
            </a:r>
            <a:r>
              <a:rPr lang="en-US" sz="1200" b="0" baseline="0" dirty="0"/>
              <a:t> helps to reduce off-chip coherence traffic. However, the issue with this approach is that</a:t>
            </a:r>
            <a:r>
              <a:rPr lang="en-US" sz="1200" b="0" i="0" u="none" strike="noStrike" kern="1200" baseline="0" dirty="0">
                <a:solidFill>
                  <a:schemeClr val="tx1"/>
                </a:solidFill>
                <a:latin typeface="+mn-lt"/>
                <a:ea typeface="+mn-ea"/>
                <a:cs typeface="+mn-cs"/>
              </a:rPr>
              <a:t>, every time an NDA wants to get coherence permissions for the region, the CPU must flush all dirty cache lines in the NDA data region  even if the NDA does not access most of the data in the region. And where is high amount of sharing, this results in a significant amount of unnecessary data movement, especially in pointer chasing application </a:t>
            </a:r>
            <a:r>
              <a:rPr lang="en-US" sz="1200" b="0" i="0" u="none" strike="noStrike" kern="1200" baseline="0" dirty="0" err="1">
                <a:solidFill>
                  <a:schemeClr val="tx1"/>
                </a:solidFill>
                <a:latin typeface="+mn-lt"/>
                <a:ea typeface="+mn-ea"/>
                <a:cs typeface="+mn-cs"/>
              </a:rPr>
              <a:t>thatwe</a:t>
            </a:r>
            <a:r>
              <a:rPr lang="en-US" sz="1200" b="0" i="0" u="none" strike="noStrike" kern="1200" baseline="0" dirty="0">
                <a:solidFill>
                  <a:schemeClr val="tx1"/>
                </a:solidFill>
                <a:latin typeface="+mn-lt"/>
                <a:ea typeface="+mn-ea"/>
                <a:cs typeface="+mn-cs"/>
              </a:rPr>
              <a:t> don’t know what part of shared data will be accessed by NDA.</a:t>
            </a:r>
            <a:endParaRPr lang="en-US" sz="1200" b="0" baseline="0" dirty="0"/>
          </a:p>
          <a:p>
            <a:endParaRPr lang="en-US" sz="1200" b="0" baseline="0" dirty="0"/>
          </a:p>
          <a:p>
            <a:r>
              <a:rPr lang="en-US" sz="2000" b="0" i="0" dirty="0"/>
              <a:t>Another issues with CG is that </a:t>
            </a:r>
            <a:r>
              <a:rPr lang="en-US" sz="1200" b="0" i="0" u="none" strike="noStrike" kern="1200" baseline="0" dirty="0">
                <a:solidFill>
                  <a:schemeClr val="tx1"/>
                </a:solidFill>
                <a:latin typeface="+mn-lt"/>
                <a:ea typeface="+mn-ea"/>
                <a:cs typeface="+mn-cs"/>
              </a:rPr>
              <a:t>some instances of coarse-grained coherence use coarse-grained locks to provide the CPU or NDA with exclusive access to a coarse- grained</a:t>
            </a:r>
          </a:p>
          <a:p>
            <a:r>
              <a:rPr lang="en-US" sz="1200" b="0" i="0" u="none" strike="noStrike" kern="1200" baseline="0" dirty="0">
                <a:solidFill>
                  <a:schemeClr val="tx1"/>
                </a:solidFill>
                <a:latin typeface="+mn-lt"/>
                <a:ea typeface="+mn-ea"/>
                <a:cs typeface="+mn-cs"/>
              </a:rPr>
              <a:t>region. And that actually </a:t>
            </a:r>
            <a:r>
              <a:rPr lang="en-US" sz="1200" b="0" i="0" u="none" strike="noStrike" kern="1200" baseline="0" dirty="0" err="1">
                <a:solidFill>
                  <a:schemeClr val="tx1"/>
                </a:solidFill>
                <a:latin typeface="+mn-lt"/>
                <a:ea typeface="+mn-ea"/>
                <a:cs typeface="+mn-cs"/>
              </a:rPr>
              <a:t>keepCPU</a:t>
            </a:r>
            <a:r>
              <a:rPr lang="en-US" sz="1200" b="0" i="0" u="none" strike="noStrike" kern="1200" baseline="0" dirty="0">
                <a:solidFill>
                  <a:schemeClr val="tx1"/>
                </a:solidFill>
                <a:latin typeface="+mn-lt"/>
                <a:ea typeface="+mn-ea"/>
                <a:cs typeface="+mn-cs"/>
              </a:rPr>
              <a:t> and NDA to concurrently access a region of data. Again, this works well when there is limited amount of sharing but </a:t>
            </a:r>
            <a:r>
              <a:rPr lang="en-US" sz="2000" b="0" i="0" baseline="0" dirty="0"/>
              <a:t>when there is a significant amount of sharing, each time </a:t>
            </a:r>
            <a:r>
              <a:rPr lang="en-US" sz="2000" b="0" i="0" baseline="0" dirty="0" err="1"/>
              <a:t>cpu</a:t>
            </a:r>
            <a:r>
              <a:rPr lang="en-US" sz="2000" b="0" i="0" baseline="0" dirty="0"/>
              <a:t> wants to access any of cache line in that region, it get blocked, basically it keeps NDA and CPU from concurrently executing. </a:t>
            </a:r>
            <a:endParaRPr lang="en-US" sz="2000" b="0" i="0" dirty="0"/>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2000" b="0" i="0" dirty="0"/>
          </a:p>
          <a:p>
            <a:pPr marL="0" marR="0" lvl="1" indent="0" algn="l" defTabSz="914400" rtl="0" eaLnBrk="1" fontAlgn="auto" latinLnBrk="0" hangingPunct="1">
              <a:lnSpc>
                <a:spcPct val="100000"/>
              </a:lnSpc>
              <a:spcBef>
                <a:spcPts val="0"/>
              </a:spcBef>
              <a:spcAft>
                <a:spcPts val="0"/>
              </a:spcAft>
              <a:buClrTx/>
              <a:buSzTx/>
              <a:buFontTx/>
              <a:buNone/>
              <a:tabLst/>
              <a:defRPr/>
            </a:pPr>
            <a:r>
              <a:rPr lang="en-US" sz="2000" b="0" i="0" dirty="0"/>
              <a:t>these works</a:t>
            </a:r>
            <a:r>
              <a:rPr lang="en-US" sz="2000" b="0" i="0" baseline="0" dirty="0"/>
              <a:t> don</a:t>
            </a:r>
            <a:r>
              <a:rPr lang="mr-IN" sz="2000" b="0" i="0" baseline="0" dirty="0"/>
              <a:t>’</a:t>
            </a:r>
            <a:r>
              <a:rPr lang="en-US" sz="2000" b="0" i="0" baseline="0" dirty="0"/>
              <a:t>t allow concurrent access from CPU to PIM, basically they lock that region while PIM is working. (</a:t>
            </a:r>
            <a:r>
              <a:rPr lang="en-US" sz="2000" b="0" i="0" baseline="0" dirty="0" err="1"/>
              <a:t>becuae</a:t>
            </a:r>
            <a:r>
              <a:rPr lang="en-US" sz="2000" b="0" i="0" baseline="0" dirty="0"/>
              <a:t> of that could lead to ping-ponging the coherence permission between </a:t>
            </a:r>
            <a:r>
              <a:rPr lang="en-US" sz="2000" b="0" i="0" baseline="0" dirty="0" err="1"/>
              <a:t>cpu</a:t>
            </a:r>
            <a:r>
              <a:rPr lang="en-US" sz="2000" b="0" i="0" baseline="0" dirty="0"/>
              <a:t> and </a:t>
            </a:r>
            <a:r>
              <a:rPr lang="en-US" sz="2000" b="0" i="0" baseline="0" dirty="0" err="1"/>
              <a:t>pim</a:t>
            </a:r>
            <a:r>
              <a:rPr lang="en-US" sz="2000" b="0" i="0" baseline="0" dirty="0"/>
              <a:t> </a:t>
            </a:r>
            <a:r>
              <a:rPr lang="en-US" sz="2000" b="0" i="0" dirty="0"/>
              <a:t>if </a:t>
            </a:r>
            <a:r>
              <a:rPr lang="en-US" sz="2000" b="0" i="0" dirty="0" err="1"/>
              <a:t>cpu</a:t>
            </a:r>
            <a:r>
              <a:rPr lang="en-US" sz="2000" b="0" i="0" baseline="0" dirty="0"/>
              <a:t> wants to access a </a:t>
            </a:r>
            <a:r>
              <a:rPr lang="en-US" sz="2000" b="0" i="0" baseline="0" dirty="0" err="1"/>
              <a:t>cacheline</a:t>
            </a:r>
            <a:r>
              <a:rPr lang="en-US" sz="2000" b="0" i="0" baseline="0" dirty="0"/>
              <a:t> in that region.) because they assume there is zero or limited sharing between CPU and PIM. But we showed that there is actually a significant amount of sharing in many data intensive applications, and as a result each time </a:t>
            </a:r>
            <a:r>
              <a:rPr lang="en-US" sz="2000" b="0" i="0" baseline="0" dirty="0" err="1"/>
              <a:t>cpu</a:t>
            </a:r>
            <a:r>
              <a:rPr lang="en-US" sz="2000" b="0" i="0" baseline="0" dirty="0"/>
              <a:t> wants to access any of cache line in that region, it get blocked. And effectively, it doesn’t allow concurrent execution between CPU and PIM, even if they don’t access the same piece of data. This gets even worse considering pointer-intensive data structure that </a:t>
            </a:r>
            <a:r>
              <a:rPr lang="en-US" sz="2000" b="0" i="0" baseline="0" dirty="0" err="1"/>
              <a:t>pim</a:t>
            </a:r>
            <a:r>
              <a:rPr lang="en-US" sz="2000" b="0" i="0" baseline="0" dirty="0"/>
              <a:t> lock the entire data structure, like graph. Stalling CPUs and flushing a large number of cache lines makes CG to perform even worse than CPU baseline and eliminate all PIM benefit. </a:t>
            </a:r>
            <a:endParaRPr lang="en-US" sz="2000" b="0" i="0" dirty="0"/>
          </a:p>
          <a:p>
            <a:endParaRPr lang="en-US" sz="1200" b="0" baseline="0" dirty="0"/>
          </a:p>
          <a:p>
            <a:endParaRPr lang="en-US" sz="1200" b="0" baseline="0" dirty="0"/>
          </a:p>
          <a:p>
            <a:endParaRPr lang="en-US" sz="1200" b="0" baseline="0" dirty="0"/>
          </a:p>
          <a:p>
            <a:endParaRPr lang="en-US" sz="1200" b="0" baseline="0" dirty="0"/>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this only works well when there is only limited amount of data sharing between the CPU threads and</a:t>
            </a:r>
          </a:p>
          <a:p>
            <a:r>
              <a:rPr lang="en-US" sz="1200" b="0" i="0" u="none" strike="noStrike" kern="1200" baseline="0" dirty="0">
                <a:solidFill>
                  <a:schemeClr val="tx1"/>
                </a:solidFill>
                <a:latin typeface="+mn-lt"/>
                <a:ea typeface="+mn-ea"/>
                <a:cs typeface="+mn-cs"/>
              </a:rPr>
              <a:t>the NDA kernel and the application can be well-partitioned between them. When there is a high amount of data sharing and there is no easy way to find what part</a:t>
            </a:r>
          </a:p>
          <a:p>
            <a:r>
              <a:rPr lang="en-US" sz="1200" b="0" i="0" u="none" strike="noStrike" kern="1200" baseline="0" dirty="0">
                <a:solidFill>
                  <a:schemeClr val="tx1"/>
                </a:solidFill>
                <a:latin typeface="+mn-lt"/>
                <a:ea typeface="+mn-ea"/>
                <a:cs typeface="+mn-cs"/>
              </a:rPr>
              <a:t>of the data will be accessed by the NDA, it generate a large amount of unnecessary data movement. </a:t>
            </a:r>
          </a:p>
          <a:p>
            <a:r>
              <a:rPr lang="en-US" sz="1200" b="0" i="0" u="none" strike="noStrike" kern="1200" baseline="0" dirty="0">
                <a:solidFill>
                  <a:schemeClr val="tx1"/>
                </a:solidFill>
                <a:latin typeface="+mn-lt"/>
                <a:ea typeface="+mn-ea"/>
                <a:cs typeface="+mn-cs"/>
              </a:rPr>
              <a:t>In fact, every time an NDA wants to get coherence permissions for the region, the CPU must flush all dirty cache lines in the NDA data region  even if the NDA does not access most of the data in the region. This results in a significant amount of unnecessary data movement.</a:t>
            </a:r>
            <a:endParaRPr lang="en-US" sz="1200" b="0" baseline="0" dirty="0"/>
          </a:p>
          <a:p>
            <a:endParaRPr lang="en-US" sz="1200" b="0" baseline="0" dirty="0"/>
          </a:p>
          <a:p>
            <a:endParaRPr lang="en-US" sz="1200" b="0" baseline="0" dirty="0"/>
          </a:p>
          <a:p>
            <a:endParaRPr lang="en-US" sz="1200" b="0" baseline="0" dirty="0"/>
          </a:p>
          <a:p>
            <a:endParaRPr lang="en-US" sz="1200" b="0" baseline="0" dirty="0"/>
          </a:p>
          <a:p>
            <a:r>
              <a:rPr lang="en-US" sz="1200" b="0" i="0" u="none" strike="noStrike" kern="1200" baseline="0" dirty="0">
                <a:solidFill>
                  <a:schemeClr val="tx1"/>
                </a:solidFill>
                <a:latin typeface="+mn-lt"/>
                <a:ea typeface="+mn-ea"/>
                <a:cs typeface="+mn-cs"/>
              </a:rPr>
              <a:t>Some instances of coarse-grained coherence use coarse-grained locks to provide the CPU or NDA with exclusive access to a coarse- grained</a:t>
            </a:r>
          </a:p>
          <a:p>
            <a:r>
              <a:rPr lang="en-US" sz="1200" b="0" i="0" u="none" strike="noStrike" kern="1200" baseline="0" dirty="0">
                <a:solidFill>
                  <a:schemeClr val="tx1"/>
                </a:solidFill>
                <a:latin typeface="+mn-lt"/>
                <a:ea typeface="+mn-ea"/>
                <a:cs typeface="+mn-cs"/>
              </a:rPr>
              <a:t>region. Without exclusive access, coherence permission can </a:t>
            </a:r>
            <a:r>
              <a:rPr lang="en-US" sz="1200" b="0" i="0" u="none" strike="noStrike" kern="1200" baseline="0" dirty="0" err="1">
                <a:solidFill>
                  <a:schemeClr val="tx1"/>
                </a:solidFill>
                <a:latin typeface="+mn-lt"/>
                <a:ea typeface="+mn-ea"/>
                <a:cs typeface="+mn-cs"/>
              </a:rPr>
              <a:t>ping-pong</a:t>
            </a:r>
            <a:r>
              <a:rPr lang="en-US" sz="1200" b="0" i="0" u="none" strike="noStrike" kern="1200" baseline="0" dirty="0">
                <a:solidFill>
                  <a:schemeClr val="tx1"/>
                </a:solidFill>
                <a:latin typeface="+mn-lt"/>
                <a:ea typeface="+mn-ea"/>
                <a:cs typeface="+mn-cs"/>
              </a:rPr>
              <a:t> between the CPU and the NDA when they concurrently access the</a:t>
            </a:r>
          </a:p>
          <a:p>
            <a:r>
              <a:rPr lang="en-US" sz="1200" b="0" i="0" u="none" strike="noStrike" kern="1200" baseline="0" dirty="0">
                <a:solidFill>
                  <a:schemeClr val="tx1"/>
                </a:solidFill>
                <a:latin typeface="+mn-lt"/>
                <a:ea typeface="+mn-ea"/>
                <a:cs typeface="+mn-cs"/>
              </a:rPr>
              <a:t>NDA data region. Coarse-grained locks avoid ping-ponging by having the NDA acquire exclusive access to</a:t>
            </a:r>
          </a:p>
          <a:p>
            <a:r>
              <a:rPr lang="en-US" sz="1200" b="0" i="0" u="none" strike="noStrike" kern="1200" baseline="0" dirty="0">
                <a:solidFill>
                  <a:schemeClr val="tx1"/>
                </a:solidFill>
                <a:latin typeface="+mn-lt"/>
                <a:ea typeface="+mn-ea"/>
                <a:cs typeface="+mn-cs"/>
              </a:rPr>
              <a:t>a region for the duration of the NDA kernel</a:t>
            </a:r>
            <a:endParaRPr lang="en-US" sz="1200" b="0" baseline="0" dirty="0"/>
          </a:p>
          <a:p>
            <a:endParaRPr lang="en-US" sz="1200" b="0" baseline="0" dirty="0"/>
          </a:p>
          <a:p>
            <a:r>
              <a:rPr lang="en-US" sz="1200" b="0" i="0" u="none" strike="noStrike" kern="1200" baseline="0" dirty="0">
                <a:solidFill>
                  <a:schemeClr val="tx1"/>
                </a:solidFill>
                <a:latin typeface="+mn-lt"/>
                <a:ea typeface="+mn-ea"/>
                <a:cs typeface="+mn-cs"/>
              </a:rPr>
              <a:t>Our analysis shows that coarse-grained locks significantly limit performance when there is data sharing between them, as it blocks CPU thread when they want to access NDA data region. </a:t>
            </a:r>
            <a:endParaRPr lang="en-US" sz="1200" b="0" baseline="0" dirty="0"/>
          </a:p>
          <a:p>
            <a:endParaRPr lang="en-US" sz="1200" b="0" baseline="0" dirty="0"/>
          </a:p>
          <a:p>
            <a:r>
              <a:rPr lang="en-US" sz="1200" b="0" i="0" u="none" strike="noStrike" kern="1200" baseline="0" dirty="0">
                <a:solidFill>
                  <a:schemeClr val="tx1"/>
                </a:solidFill>
                <a:latin typeface="+mn-lt"/>
                <a:ea typeface="+mn-ea"/>
                <a:cs typeface="+mn-cs"/>
              </a:rPr>
              <a:t>We conclude that while CG works well in some cases, it is not suitable for many important NDA applications</a:t>
            </a:r>
            <a:endParaRPr lang="en-US" sz="1200"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4624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final mechanism we analyzed was FG approach. Using FG has two benefits: First, it simplifies </a:t>
            </a:r>
            <a:r>
              <a:rPr lang="mr-IN" baseline="0" dirty="0"/>
              <a:t>…</a:t>
            </a:r>
            <a:r>
              <a:rPr lang="en-US" baseline="0" dirty="0"/>
              <a:t> because using FG the entire system behaves like a multithreaded programs. </a:t>
            </a:r>
          </a:p>
          <a:p>
            <a:r>
              <a:rPr lang="en-US" baseline="0" dirty="0"/>
              <a:t>(the system behave similar to what we expect from multithreaded programming)</a:t>
            </a:r>
            <a:endParaRPr lang="en-US" dirty="0"/>
          </a:p>
          <a:p>
            <a:endParaRPr lang="en-US" dirty="0"/>
          </a:p>
          <a:p>
            <a:r>
              <a:rPr lang="en-US" dirty="0"/>
              <a:t>Since NDA kernel has a high number of cache misses, FG </a:t>
            </a:r>
            <a:r>
              <a:rPr lang="en-US" sz="1200" b="0" i="0" u="none" strike="noStrike" kern="1200" baseline="0" dirty="0">
                <a:solidFill>
                  <a:schemeClr val="tx1"/>
                </a:solidFill>
                <a:latin typeface="+mn-lt"/>
                <a:ea typeface="+mn-ea"/>
                <a:cs typeface="+mn-cs"/>
              </a:rPr>
              <a:t>generates many off-chip coherence</a:t>
            </a:r>
          </a:p>
          <a:p>
            <a:r>
              <a:rPr lang="en-US" sz="1200" b="0" i="0" u="none" strike="noStrike" kern="1200" baseline="0" dirty="0">
                <a:solidFill>
                  <a:schemeClr val="tx1"/>
                </a:solidFill>
                <a:latin typeface="+mn-lt"/>
                <a:ea typeface="+mn-ea"/>
                <a:cs typeface="+mn-cs"/>
              </a:rPr>
              <a:t>requests;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Since NDA kernels are memory-intensive and exhibit poor temporal</a:t>
            </a:r>
          </a:p>
          <a:p>
            <a:r>
              <a:rPr lang="en-US" sz="1200" b="0" i="0" u="none" strike="noStrike" kern="1200" baseline="0" dirty="0">
                <a:solidFill>
                  <a:schemeClr val="tx1"/>
                </a:solidFill>
                <a:latin typeface="+mn-lt"/>
                <a:ea typeface="+mn-ea"/>
                <a:cs typeface="+mn-cs"/>
              </a:rPr>
              <a:t>locality, this fine-grained message exchange generates large</a:t>
            </a:r>
          </a:p>
          <a:p>
            <a:r>
              <a:rPr lang="en-US" sz="1200" b="0" i="0" u="none" strike="noStrike" kern="1200" baseline="0" dirty="0">
                <a:solidFill>
                  <a:schemeClr val="tx1"/>
                </a:solidFill>
                <a:latin typeface="+mn-lt"/>
                <a:ea typeface="+mn-ea"/>
                <a:cs typeface="+mn-cs"/>
              </a:rPr>
              <a:t>amounts of off-chip data movement. A large amount of those coherence</a:t>
            </a:r>
          </a:p>
          <a:p>
            <a:r>
              <a:rPr lang="en-US" sz="1200" b="0" i="0" u="none" strike="noStrike" kern="1200" baseline="0" dirty="0">
                <a:solidFill>
                  <a:schemeClr val="tx1"/>
                </a:solidFill>
                <a:latin typeface="+mn-lt"/>
                <a:ea typeface="+mn-ea"/>
                <a:cs typeface="+mn-cs"/>
              </a:rPr>
              <a:t>messages are unnecessary, as our analysis from Section 3.1</a:t>
            </a:r>
          </a:p>
          <a:p>
            <a:r>
              <a:rPr lang="en-US" sz="1200" b="0" i="0" u="none" strike="noStrike" kern="1200" baseline="0" dirty="0">
                <a:solidFill>
                  <a:schemeClr val="tx1"/>
                </a:solidFill>
                <a:latin typeface="+mn-lt"/>
                <a:ea typeface="+mn-ea"/>
                <a:cs typeface="+mn-cs"/>
              </a:rPr>
              <a:t>shows that the vast majority of NDA accesses do not collide with</a:t>
            </a:r>
          </a:p>
          <a:p>
            <a:r>
              <a:rPr lang="en-US" sz="1200" b="0" i="0" u="none" strike="noStrike" kern="1200" baseline="0" dirty="0">
                <a:solidFill>
                  <a:schemeClr val="tx1"/>
                </a:solidFill>
                <a:latin typeface="+mn-lt"/>
                <a:ea typeface="+mn-ea"/>
                <a:cs typeface="+mn-cs"/>
              </a:rPr>
              <a:t>CPU writes and, thus, do not need coherence.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Conclusion </a:t>
            </a:r>
            <a:r>
              <a:rPr lang="en-US" sz="1200" b="0" i="0" u="none" strike="noStrike" kern="1200" baseline="0" dirty="0">
                <a:solidFill>
                  <a:schemeClr val="tx1"/>
                </a:solidFill>
                <a:latin typeface="+mn-lt"/>
                <a:ea typeface="+mn-ea"/>
                <a:cs typeface="+mn-cs"/>
                <a:sym typeface="Wingdings"/>
              </a:rPr>
              <a:t> </a:t>
            </a:r>
            <a:r>
              <a:rPr lang="en-US" sz="1200" b="0" i="0" u="none" strike="noStrike" kern="1200" baseline="0" dirty="0">
                <a:solidFill>
                  <a:schemeClr val="tx1"/>
                </a:solidFill>
                <a:latin typeface="+mn-lt"/>
                <a:ea typeface="+mn-ea"/>
                <a:cs typeface="+mn-cs"/>
              </a:rPr>
              <a:t>while FG acquires permissions for only cache lines that are actually accessed, it still causes a lot of unnecessary</a:t>
            </a:r>
          </a:p>
          <a:p>
            <a:r>
              <a:rPr lang="en-US" sz="1200" b="0" i="0" u="none" strike="noStrike" kern="1200" baseline="0" dirty="0">
                <a:solidFill>
                  <a:schemeClr val="tx1"/>
                </a:solidFill>
                <a:latin typeface="+mn-lt"/>
                <a:ea typeface="+mn-ea"/>
                <a:cs typeface="+mn-cs"/>
              </a:rPr>
              <a:t>off-chip data movement.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14403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92500" lnSpcReduction="10000"/>
          </a:bodyPr>
          <a:lstStyle/>
          <a:p>
            <a:r>
              <a:rPr lang="en-US" dirty="0"/>
              <a:t>So</a:t>
            </a:r>
            <a:r>
              <a:rPr lang="en-US" baseline="0" dirty="0"/>
              <a:t> here, on the left, I’m showing you the speedup for different coherence mechanism across a subset of our applications, the average number I’m showing here is across all of our applications. Also I’m showing the result for the ideal-</a:t>
            </a:r>
            <a:r>
              <a:rPr lang="en-US" baseline="0" dirty="0" err="1"/>
              <a:t>nda</a:t>
            </a:r>
            <a:r>
              <a:rPr lang="en-US" baseline="0" dirty="0"/>
              <a:t> which we assume it has zero cost for coherence. And on the right, I’m showing you the average normalized energy across all of the applications</a:t>
            </a:r>
          </a:p>
          <a:p>
            <a:endParaRPr lang="en-US" baseline="0" dirty="0"/>
          </a:p>
          <a:p>
            <a:r>
              <a:rPr lang="en-US" baseline="0" dirty="0"/>
              <a:t>As you can see, all of the coherence </a:t>
            </a:r>
            <a:r>
              <a:rPr lang="en-US" baseline="0" dirty="0" err="1"/>
              <a:t>mchanisms</a:t>
            </a:r>
            <a:r>
              <a:rPr lang="en-US" baseline="0" dirty="0"/>
              <a:t> eliminate a </a:t>
            </a:r>
            <a:r>
              <a:rPr lang="en-US" baseline="0" dirty="0" err="1"/>
              <a:t>signifcant</a:t>
            </a:r>
            <a:r>
              <a:rPr lang="en-US" baseline="0" dirty="0"/>
              <a:t> portion of ..</a:t>
            </a:r>
          </a:p>
          <a:p>
            <a:endParaRPr lang="en-US" baseline="0" dirty="0"/>
          </a:p>
          <a:p>
            <a:r>
              <a:rPr lang="en-US" baseline="0" dirty="0"/>
              <a:t>So now lets take a look at each </a:t>
            </a:r>
            <a:r>
              <a:rPr lang="en-US" baseline="0" dirty="0" err="1"/>
              <a:t>inidividualy</a:t>
            </a:r>
            <a:r>
              <a:rPr lang="en-US" baseline="0" dirty="0"/>
              <a:t>. </a:t>
            </a:r>
          </a:p>
          <a:p>
            <a:r>
              <a:rPr lang="en-US" baseline="0" dirty="0"/>
              <a:t>In case of non-</a:t>
            </a:r>
            <a:r>
              <a:rPr lang="en-US" baseline="0" dirty="0" err="1"/>
              <a:t>acheable</a:t>
            </a:r>
            <a:r>
              <a:rPr lang="en-US" baseline="0" dirty="0"/>
              <a:t>, we can see that if fails to provide any energy saving and even performs worse than CPU-only baseline. This is because when there is high amount of sharing, it suffers from large number of accesses to DRAM from CPU threads.</a:t>
            </a:r>
          </a:p>
          <a:p>
            <a:endParaRPr lang="en-US" baseline="0" dirty="0"/>
          </a:p>
          <a:p>
            <a:r>
              <a:rPr lang="en-US" baseline="0" dirty="0"/>
              <a:t>For the coarse-grained approach, we find that it eliminate a </a:t>
            </a:r>
            <a:r>
              <a:rPr lang="en-US" baseline="0" dirty="0" err="1"/>
              <a:t>signifcant</a:t>
            </a:r>
            <a:r>
              <a:rPr lang="en-US" baseline="0" dirty="0"/>
              <a:t> portion of energy benefit, and it performs .4% worse than CPU-only. The reason is that, </a:t>
            </a:r>
            <a:r>
              <a:rPr lang="en-US" baseline="0" dirty="0" err="1"/>
              <a:t>everytime</a:t>
            </a:r>
            <a:r>
              <a:rPr lang="en-US" baseline="0" dirty="0"/>
              <a:t> NDA wants to get coherence permission, the </a:t>
            </a:r>
            <a:r>
              <a:rPr lang="en-US" baseline="0" dirty="0" err="1"/>
              <a:t>cpu</a:t>
            </a:r>
            <a:r>
              <a:rPr lang="en-US" baseline="0" dirty="0"/>
              <a:t> has to flush every dirty data in the region back to DRAM, </a:t>
            </a:r>
            <a:r>
              <a:rPr lang="en-US" baseline="0" dirty="0" err="1"/>
              <a:t>eventhough</a:t>
            </a:r>
            <a:r>
              <a:rPr lang="en-US" baseline="0" dirty="0"/>
              <a:t> NDA might not access all of them. And That leads to a large amount of unnecessary coherence traffic. The other problem with CG is that, it uses coarse-grained locks to provide exclusive access to NDA and CPU. Those coarse grained keep CPU and NDA from concurrently executing because when there is high amount of sharing, every time CPU access NDA region, it gets blocked</a:t>
            </a:r>
            <a:br>
              <a:rPr lang="en-US" baseline="0" dirty="0"/>
            </a:br>
            <a:br>
              <a:rPr lang="en-US" baseline="0" dirty="0"/>
            </a:br>
            <a:r>
              <a:rPr lang="en-US" baseline="0" dirty="0"/>
              <a:t>For the FG, even though it performs better than the tow other approaches, it still loses a significant portion of energy and performance benefits. The reason is </a:t>
            </a:r>
            <a:r>
              <a:rPr lang="en-US" baseline="0" dirty="0" err="1"/>
              <a:t>thatthese</a:t>
            </a:r>
            <a:r>
              <a:rPr lang="en-US" baseline="0" dirty="0"/>
              <a:t> application generate a large number of coherence misses, </a:t>
            </a:r>
            <a:r>
              <a:rPr lang="en-US" baseline="0" dirty="0" err="1"/>
              <a:t>everytime</a:t>
            </a:r>
            <a:r>
              <a:rPr lang="en-US" baseline="0" dirty="0"/>
              <a:t> a coherence miss happens, FG </a:t>
            </a:r>
            <a:r>
              <a:rPr lang="en-US" baseline="0" dirty="0" err="1"/>
              <a:t>genreates</a:t>
            </a:r>
            <a:r>
              <a:rPr lang="en-US" baseline="0" dirty="0"/>
              <a:t> an off-chip coherence message. And we already showed that most of them are unnecessary.</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90848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42263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jump into our</a:t>
            </a:r>
            <a:r>
              <a:rPr lang="en-US" baseline="0" dirty="0"/>
              <a:t> analysis, lets talk about </a:t>
            </a:r>
            <a:r>
              <a:rPr lang="mr-IN"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21515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92500" lnSpcReduction="10000"/>
          </a:bodyPr>
          <a:lstStyle/>
          <a:p>
            <a:r>
              <a:rPr lang="en-US" sz="1200" b="0" i="0" u="none" strike="noStrike" kern="1200" baseline="0" dirty="0">
                <a:solidFill>
                  <a:schemeClr val="tx1"/>
                </a:solidFill>
                <a:latin typeface="+mn-lt"/>
                <a:ea typeface="+mn-ea"/>
                <a:cs typeface="+mn-cs"/>
              </a:rPr>
              <a:t>We </a:t>
            </a:r>
            <a:r>
              <a:rPr lang="en-US" sz="1200" b="0" i="0" u="none" strike="noStrike" kern="1200" baseline="0" dirty="0" err="1">
                <a:solidFill>
                  <a:schemeClr val="tx1"/>
                </a:solidFill>
                <a:latin typeface="+mn-lt"/>
                <a:ea typeface="+mn-ea"/>
                <a:cs typeface="+mn-cs"/>
              </a:rPr>
              <a:t>levergae</a:t>
            </a:r>
            <a:r>
              <a:rPr lang="en-US" sz="1200" b="0" i="0" u="none" strike="noStrike" kern="1200" baseline="0" dirty="0">
                <a:solidFill>
                  <a:schemeClr val="tx1"/>
                </a:solidFill>
                <a:latin typeface="+mn-lt"/>
                <a:ea typeface="+mn-ea"/>
                <a:cs typeface="+mn-cs"/>
              </a:rPr>
              <a:t> to key observations: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lets the NDA optimistically</a:t>
            </a:r>
          </a:p>
          <a:p>
            <a:r>
              <a:rPr lang="en-US" sz="1200" b="0" i="0" u="none" strike="noStrike" kern="1200" baseline="0" dirty="0">
                <a:solidFill>
                  <a:schemeClr val="tx1"/>
                </a:solidFill>
                <a:latin typeface="+mn-lt"/>
                <a:ea typeface="+mn-ea"/>
                <a:cs typeface="+mn-cs"/>
              </a:rPr>
              <a:t>start execution assuming that it has coherence permissions, without</a:t>
            </a:r>
          </a:p>
          <a:p>
            <a:r>
              <a:rPr lang="en-US" sz="1200" b="0" i="0" u="none" strike="noStrike" kern="1200" baseline="0" dirty="0">
                <a:solidFill>
                  <a:schemeClr val="tx1"/>
                </a:solidFill>
                <a:latin typeface="+mn-lt"/>
                <a:ea typeface="+mn-ea"/>
                <a:cs typeface="+mn-cs"/>
              </a:rPr>
              <a:t>issuing any coherence messages off-chip.</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pPr marL="228600" indent="-228600">
              <a:buAutoNum type="arabicParenR"/>
            </a:pPr>
            <a:r>
              <a:rPr lang="en-US" sz="1200" b="0" i="0" u="none" strike="noStrike" kern="1200" baseline="0" dirty="0">
                <a:solidFill>
                  <a:schemeClr val="tx1"/>
                </a:solidFill>
                <a:latin typeface="+mn-lt"/>
                <a:ea typeface="+mn-ea"/>
                <a:cs typeface="+mn-cs"/>
              </a:rPr>
              <a:t>Majority is unnecessary since they don</a:t>
            </a:r>
            <a:r>
              <a:rPr lang="mr-IN" sz="1200" b="0" i="0" u="none" strike="noStrike" kern="1200" baseline="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t collide in the same cache line</a:t>
            </a:r>
          </a:p>
          <a:p>
            <a:pPr marL="228600" indent="-228600">
              <a:buAutoNum type="arabicParenR"/>
            </a:pPr>
            <a:r>
              <a:rPr lang="en-US" sz="1200" b="0" i="0" u="none" strike="noStrike" kern="1200" baseline="0" dirty="0">
                <a:solidFill>
                  <a:schemeClr val="tx1"/>
                </a:solidFill>
                <a:latin typeface="+mn-lt"/>
                <a:ea typeface="+mn-ea"/>
                <a:cs typeface="+mn-cs"/>
              </a:rPr>
              <a:t>With insight ahead of time, we can eliminate that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Based on our observations from our </a:t>
            </a:r>
            <a:r>
              <a:rPr lang="en-US" sz="1200" b="0" i="0" u="none" strike="noStrike" kern="1200" baseline="0" dirty="0" err="1">
                <a:solidFill>
                  <a:schemeClr val="tx1"/>
                </a:solidFill>
                <a:latin typeface="+mn-lt"/>
                <a:ea typeface="+mn-ea"/>
                <a:cs typeface="+mn-cs"/>
              </a:rPr>
              <a:t>anaysis</a:t>
            </a:r>
            <a:r>
              <a:rPr lang="en-US" sz="1200" b="0" i="0" u="none" strike="noStrike" kern="1200" baseline="0" dirty="0">
                <a:solidFill>
                  <a:schemeClr val="tx1"/>
                </a:solidFill>
                <a:latin typeface="+mn-lt"/>
                <a:ea typeface="+mn-ea"/>
                <a:cs typeface="+mn-cs"/>
              </a:rPr>
              <a:t>, we propose to use optimistic</a:t>
            </a:r>
          </a:p>
          <a:p>
            <a:r>
              <a:rPr lang="en-US" sz="1200" b="0" i="0" u="none" strike="noStrike" kern="1200" baseline="0" dirty="0">
                <a:solidFill>
                  <a:schemeClr val="tx1"/>
                </a:solidFill>
                <a:latin typeface="+mn-lt"/>
                <a:ea typeface="+mn-ea"/>
                <a:cs typeface="+mn-cs"/>
              </a:rPr>
              <a:t>execution for NDAs. </a:t>
            </a:r>
            <a:r>
              <a:rPr lang="en-US" sz="1200" b="0" i="0" u="none" strike="noStrike" kern="1200" baseline="0" dirty="0" err="1">
                <a:solidFill>
                  <a:schemeClr val="tx1"/>
                </a:solidFill>
                <a:latin typeface="+mn-lt"/>
                <a:ea typeface="+mn-ea"/>
                <a:cs typeface="+mn-cs"/>
              </a:rPr>
              <a:t>Bascially</a:t>
            </a:r>
            <a:r>
              <a:rPr lang="en-US" sz="1200" b="0" i="0" u="none" strike="noStrike" kern="1200" baseline="0" dirty="0">
                <a:solidFill>
                  <a:schemeClr val="tx1"/>
                </a:solidFill>
                <a:latin typeface="+mn-lt"/>
                <a:ea typeface="+mn-ea"/>
                <a:cs typeface="+mn-cs"/>
              </a:rPr>
              <a:t>, we assume that NDA executes in optimistic mode and during that mode </a:t>
            </a:r>
          </a:p>
          <a:p>
            <a:r>
              <a:rPr lang="en-US" sz="1200" b="0" i="0" u="none" strike="noStrike" kern="1200" baseline="0" dirty="0">
                <a:solidFill>
                  <a:schemeClr val="tx1"/>
                </a:solidFill>
                <a:latin typeface="+mn-lt"/>
                <a:ea typeface="+mn-ea"/>
                <a:cs typeface="+mn-cs"/>
              </a:rPr>
              <a:t>it gains insight into its memory accesses by tracking the</a:t>
            </a:r>
          </a:p>
          <a:p>
            <a:r>
              <a:rPr lang="en-US" sz="1200" b="0" i="0" u="none" strike="noStrike" kern="1200" baseline="0" dirty="0">
                <a:solidFill>
                  <a:schemeClr val="tx1"/>
                </a:solidFill>
                <a:latin typeface="+mn-lt"/>
                <a:ea typeface="+mn-ea"/>
                <a:cs typeface="+mn-cs"/>
              </a:rPr>
              <a:t>accesses without issuing any coherence requests.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When optimistic</a:t>
            </a:r>
          </a:p>
          <a:p>
            <a:r>
              <a:rPr lang="en-US" sz="1200" b="0" i="0" u="none" strike="noStrike" kern="1200" baseline="0" dirty="0">
                <a:solidFill>
                  <a:schemeClr val="tx1"/>
                </a:solidFill>
                <a:latin typeface="+mn-lt"/>
                <a:ea typeface="+mn-ea"/>
                <a:cs typeface="+mn-cs"/>
              </a:rPr>
              <a:t>execution is done, the NDA uses the tracking information to perform</a:t>
            </a:r>
          </a:p>
          <a:p>
            <a:r>
              <a:rPr lang="en-US" sz="1200" b="0" i="0" u="none" strike="noStrike" kern="1200" baseline="0" dirty="0">
                <a:solidFill>
                  <a:schemeClr val="tx1"/>
                </a:solidFill>
                <a:latin typeface="+mn-lt"/>
                <a:ea typeface="+mn-ea"/>
                <a:cs typeface="+mn-cs"/>
              </a:rPr>
              <a:t>necessary coherence requests for only the parts of the shared</a:t>
            </a:r>
          </a:p>
          <a:p>
            <a:r>
              <a:rPr lang="en-US" sz="1200" b="0" i="0" u="none" strike="noStrike" kern="1200" baseline="0" dirty="0">
                <a:solidFill>
                  <a:schemeClr val="tx1"/>
                </a:solidFill>
                <a:latin typeface="+mn-lt"/>
                <a:ea typeface="+mn-ea"/>
                <a:cs typeface="+mn-cs"/>
              </a:rPr>
              <a:t>data that were actually accessed during execution, which minimizes</a:t>
            </a:r>
          </a:p>
          <a:p>
            <a:r>
              <a:rPr lang="en-US" sz="1200" b="0" i="0" u="none" strike="noStrike" kern="1200" baseline="0" dirty="0">
                <a:solidFill>
                  <a:schemeClr val="tx1"/>
                </a:solidFill>
                <a:latin typeface="+mn-lt"/>
                <a:ea typeface="+mn-ea"/>
                <a:cs typeface="+mn-cs"/>
              </a:rPr>
              <a:t>coherence-related data movement.</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This behavior leads to a very low</a:t>
            </a:r>
          </a:p>
          <a:p>
            <a:r>
              <a:rPr lang="en-US" sz="1200" b="0" i="0" u="none" strike="noStrike" kern="1200" baseline="0" dirty="0">
                <a:solidFill>
                  <a:schemeClr val="tx1"/>
                </a:solidFill>
                <a:latin typeface="+mn-lt"/>
                <a:ea typeface="+mn-ea"/>
                <a:cs typeface="+mn-cs"/>
              </a:rPr>
              <a:t>re-execution rate of NDA kernels, which is one of our key motivations</a:t>
            </a:r>
          </a:p>
          <a:p>
            <a:r>
              <a:rPr lang="en-US" sz="1200" b="0" i="0" u="none" strike="noStrike" kern="1200" baseline="0" dirty="0">
                <a:solidFill>
                  <a:schemeClr val="tx1"/>
                </a:solidFill>
                <a:latin typeface="+mn-lt"/>
                <a:ea typeface="+mn-ea"/>
                <a:cs typeface="+mn-cs"/>
              </a:rPr>
              <a:t>behind adopting an optimistic execution model for NDA</a:t>
            </a:r>
          </a:p>
          <a:p>
            <a:r>
              <a:rPr lang="en-US" sz="1200" b="0" i="0" u="none" strike="noStrike" kern="1200" baseline="0" dirty="0">
                <a:solidFill>
                  <a:schemeClr val="tx1"/>
                </a:solidFill>
                <a:latin typeface="+mn-lt"/>
                <a:ea typeface="+mn-ea"/>
                <a:cs typeface="+mn-cs"/>
              </a:rPr>
              <a:t>coherence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35737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lnSpcReduction="10000"/>
          </a:bodyPr>
          <a:lstStyle/>
          <a:p>
            <a:r>
              <a:rPr lang="en-US" dirty="0"/>
              <a:t>Here is a high-level overview of our optimistic execution model. </a:t>
            </a:r>
          </a:p>
          <a:p>
            <a:endParaRPr lang="en-US" dirty="0"/>
          </a:p>
          <a:p>
            <a:r>
              <a:rPr lang="en-US" sz="1200" b="0" i="0" u="none" strike="noStrike" kern="1200" baseline="0" dirty="0">
                <a:solidFill>
                  <a:schemeClr val="tx1"/>
                </a:solidFill>
                <a:latin typeface="+mn-lt"/>
                <a:ea typeface="+mn-ea"/>
                <a:cs typeface="+mn-cs"/>
              </a:rPr>
              <a:t>An application is running on the CPU and then it can issue a call to start executing the kernel on an NDA. When the NDA starts executing, the CPU</a:t>
            </a:r>
          </a:p>
          <a:p>
            <a:r>
              <a:rPr lang="en-US" sz="1200" b="0" i="0" u="none" strike="noStrike" kern="1200" baseline="0" dirty="0">
                <a:solidFill>
                  <a:schemeClr val="tx1"/>
                </a:solidFill>
                <a:latin typeface="+mn-lt"/>
                <a:ea typeface="+mn-ea"/>
                <a:cs typeface="+mn-cs"/>
              </a:rPr>
              <a:t>continue execution in parallel. The NDA executes in optimistic mode, which means that it assumes that it always has coherence permissions on the cache lines that it uses, without checking the CPU coherence directory. This means that there is no off-chip coherence request during execution.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When optimistic execution stops, we use the insight to check if any coherence violation happened and perform the necessary coherence request.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we check if any coherence requests should have been issued to guarantee correctness, using the insight we gathered </a:t>
            </a:r>
            <a:r>
              <a:rPr lang="en-US" sz="1200" b="0" i="0" u="none" strike="noStrike" kern="1200" baseline="0" dirty="0" err="1">
                <a:solidFill>
                  <a:schemeClr val="tx1"/>
                </a:solidFill>
                <a:latin typeface="+mn-lt"/>
                <a:ea typeface="+mn-ea"/>
                <a:cs typeface="+mn-cs"/>
              </a:rPr>
              <a:t>duriong</a:t>
            </a:r>
            <a:r>
              <a:rPr lang="en-US" sz="1200" b="0" i="0" u="none" strike="noStrike" kern="1200" baseline="0" dirty="0">
                <a:solidFill>
                  <a:schemeClr val="tx1"/>
                </a:solidFill>
                <a:latin typeface="+mn-lt"/>
                <a:ea typeface="+mn-ea"/>
                <a:cs typeface="+mn-cs"/>
              </a:rPr>
              <a:t> optimistic mode. </a:t>
            </a:r>
          </a:p>
          <a:p>
            <a:r>
              <a:rPr lang="en-US" sz="1200" b="0" i="0" u="none" strike="noStrike" kern="1200" baseline="0" dirty="0">
                <a:solidFill>
                  <a:schemeClr val="tx1"/>
                </a:solidFill>
                <a:latin typeface="+mn-lt"/>
                <a:ea typeface="+mn-ea"/>
                <a:cs typeface="+mn-cs"/>
              </a:rPr>
              <a:t>If find out that there is no violation of coherence, the NDA data updates are committed and become visible to the rest of the system. Otherwise, the NDA must resolve any violations by performing only the necessary coherence operations, and re-execute the optimistically-executed code. </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Because CPU threads and NDA kernels rarely access the same cache lines during concurrent execution (see Section 3.1), re-execution happens rarely, as we show in Section 7.2, making optimistic execution efficient.</a:t>
            </a:r>
            <a:endParaRPr lang="en-US" dirty="0"/>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9084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921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en-US" altLang="en-US">
              <a:ea typeface="ＭＳ Ｐゴシック" charset="-128"/>
            </a:endParaRPr>
          </a:p>
        </p:txBody>
      </p:sp>
      <p:sp>
        <p:nvSpPr>
          <p:cNvPr id="921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8FF509AD-9AE8-1942-816B-5CEF4E08D461}" type="slidenum">
              <a:rPr lang="en-US" altLang="en-US" sz="1200">
                <a:solidFill>
                  <a:srgbClr val="000000"/>
                </a:solidFill>
                <a:latin typeface="Calibri" charset="0"/>
              </a:rPr>
              <a:pPr eaLnBrk="1" hangingPunct="1"/>
              <a:t>40</a:t>
            </a:fld>
            <a:endParaRPr lang="en-US" altLang="en-US" sz="1200">
              <a:solidFill>
                <a:srgbClr val="000000"/>
              </a:solidFill>
              <a:latin typeface="Calibri" charset="0"/>
            </a:endParaRPr>
          </a:p>
        </p:txBody>
      </p:sp>
    </p:spTree>
    <p:extLst>
      <p:ext uri="{BB962C8B-B14F-4D97-AF65-F5344CB8AC3E}">
        <p14:creationId xmlns:p14="http://schemas.microsoft.com/office/powerpoint/2010/main" val="27207381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So, based on the execution model I just explained, </a:t>
            </a:r>
            <a:r>
              <a:rPr lang="en-US" baseline="0" dirty="0"/>
              <a:t>we propose a coherence mechanism, which uses that execution model to avoid unnecessary coherence traffic. </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Basically, in </a:t>
            </a:r>
            <a:r>
              <a:rPr lang="en-US" baseline="0" dirty="0" err="1"/>
              <a:t>Conda</a:t>
            </a:r>
            <a:r>
              <a:rPr lang="en-US" baseline="0" dirty="0"/>
              <a:t>, CPU offload the kernel to NDA. NDA starts executing in optimistic mode. </a:t>
            </a:r>
            <a:r>
              <a:rPr lang="en-US" sz="1200" b="0" i="0" u="none" strike="noStrike" kern="1200" baseline="0" dirty="0">
                <a:solidFill>
                  <a:schemeClr val="tx1"/>
                </a:solidFill>
                <a:latin typeface="+mn-lt"/>
                <a:ea typeface="+mn-ea"/>
                <a:cs typeface="+mn-cs"/>
              </a:rPr>
              <a:t>During optimistic execution</a:t>
            </a:r>
          </a:p>
          <a:p>
            <a:r>
              <a:rPr lang="en-US" baseline="0" dirty="0"/>
              <a:t>  </a:t>
            </a:r>
            <a:r>
              <a:rPr lang="en-US" sz="1200" b="0" i="0" u="none" strike="noStrike" kern="1200" baseline="0" dirty="0" err="1">
                <a:solidFill>
                  <a:schemeClr val="tx1"/>
                </a:solidFill>
                <a:latin typeface="+mn-lt"/>
                <a:ea typeface="+mn-ea"/>
                <a:cs typeface="+mn-cs"/>
              </a:rPr>
              <a:t>CoNDA</a:t>
            </a:r>
            <a:r>
              <a:rPr lang="en-US" sz="1200" b="0" i="0" u="none" strike="noStrike" kern="1200" baseline="0" dirty="0">
                <a:solidFill>
                  <a:schemeClr val="tx1"/>
                </a:solidFill>
                <a:latin typeface="+mn-lt"/>
                <a:ea typeface="+mn-ea"/>
                <a:cs typeface="+mn-cs"/>
              </a:rPr>
              <a:t> efficiently tracks the addresses of all NDA reads, NDA writes, and CPU write using compressed signatures. When optimistic mode is done, NDA send these </a:t>
            </a:r>
            <a:r>
              <a:rPr lang="en-US" sz="1200" b="0" i="0" u="none" strike="noStrike" kern="1200" baseline="0" dirty="0" err="1">
                <a:solidFill>
                  <a:schemeClr val="tx1"/>
                </a:solidFill>
                <a:latin typeface="+mn-lt"/>
                <a:ea typeface="+mn-ea"/>
                <a:cs typeface="+mn-cs"/>
              </a:rPr>
              <a:t>signaturs</a:t>
            </a:r>
            <a:r>
              <a:rPr lang="en-US" sz="1200" b="0" i="0" u="none" strike="noStrike" kern="1200" baseline="0" dirty="0">
                <a:solidFill>
                  <a:schemeClr val="tx1"/>
                </a:solidFill>
                <a:latin typeface="+mn-lt"/>
                <a:ea typeface="+mn-ea"/>
                <a:cs typeface="+mn-cs"/>
              </a:rPr>
              <a:t> to CPU and </a:t>
            </a:r>
            <a:r>
              <a:rPr lang="en-US" sz="1200" b="0" i="0" u="none" strike="noStrike" kern="1200" baseline="0" dirty="0" err="1">
                <a:solidFill>
                  <a:schemeClr val="tx1"/>
                </a:solidFill>
                <a:latin typeface="+mn-lt"/>
                <a:ea typeface="+mn-ea"/>
                <a:cs typeface="+mn-cs"/>
              </a:rPr>
              <a:t>CoNDA</a:t>
            </a:r>
            <a:r>
              <a:rPr lang="en-US" sz="1200" b="0" i="0" u="none" strike="noStrike" kern="1200" baseline="0" dirty="0">
                <a:solidFill>
                  <a:schemeClr val="tx1"/>
                </a:solidFill>
                <a:latin typeface="+mn-lt"/>
                <a:ea typeface="+mn-ea"/>
                <a:cs typeface="+mn-cs"/>
              </a:rPr>
              <a:t> use these signatures to resolve coherence violations.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If </a:t>
            </a:r>
            <a:r>
              <a:rPr lang="en-US" sz="1200" b="0" i="0" u="none" strike="noStrike" kern="1200" baseline="0" dirty="0" err="1">
                <a:solidFill>
                  <a:schemeClr val="tx1"/>
                </a:solidFill>
                <a:latin typeface="+mn-lt"/>
                <a:ea typeface="+mn-ea"/>
                <a:cs typeface="+mn-cs"/>
              </a:rPr>
              <a:t>CoNDA</a:t>
            </a:r>
            <a:r>
              <a:rPr lang="en-US" sz="1200" b="0" i="0" u="none" strike="noStrike" kern="1200" baseline="0" dirty="0">
                <a:solidFill>
                  <a:schemeClr val="tx1"/>
                </a:solidFill>
                <a:latin typeface="+mn-lt"/>
                <a:ea typeface="+mn-ea"/>
                <a:cs typeface="+mn-cs"/>
              </a:rPr>
              <a:t> detects any coherence violation (1) the NDA invalidates all</a:t>
            </a:r>
          </a:p>
          <a:p>
            <a:r>
              <a:rPr lang="en-US" sz="1200" b="0" i="0" u="none" strike="noStrike" kern="1200" baseline="0" dirty="0">
                <a:solidFill>
                  <a:schemeClr val="tx1"/>
                </a:solidFill>
                <a:latin typeface="+mn-lt"/>
                <a:ea typeface="+mn-ea"/>
                <a:cs typeface="+mn-cs"/>
              </a:rPr>
              <a:t>Of updates; (2) the CPU resolves the coherence</a:t>
            </a:r>
          </a:p>
          <a:p>
            <a:r>
              <a:rPr lang="en-US" sz="1200" b="0" i="0" u="none" strike="noStrike" kern="1200" baseline="0" dirty="0">
                <a:solidFill>
                  <a:schemeClr val="tx1"/>
                </a:solidFill>
                <a:latin typeface="+mn-lt"/>
                <a:ea typeface="+mn-ea"/>
                <a:cs typeface="+mn-cs"/>
              </a:rPr>
              <a:t>requests, performing only the necessary coherence operations (including</a:t>
            </a:r>
          </a:p>
          <a:p>
            <a:r>
              <a:rPr lang="en-US" sz="1200" b="0" i="0" u="none" strike="noStrike" kern="1200" baseline="0" dirty="0">
                <a:solidFill>
                  <a:schemeClr val="tx1"/>
                </a:solidFill>
                <a:latin typeface="+mn-lt"/>
                <a:ea typeface="+mn-ea"/>
                <a:cs typeface="+mn-cs"/>
              </a:rPr>
              <a:t>any cache line updates); and (3) the NDA re-executes the</a:t>
            </a:r>
          </a:p>
          <a:p>
            <a:r>
              <a:rPr lang="en-US" sz="1200" b="0" i="0" u="none" strike="noStrike" kern="1200" baseline="0" dirty="0">
                <a:solidFill>
                  <a:schemeClr val="tx1"/>
                </a:solidFill>
                <a:latin typeface="+mn-lt"/>
                <a:ea typeface="+mn-ea"/>
                <a:cs typeface="+mn-cs"/>
              </a:rPr>
              <a:t>uncommitted portion of the kernel.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Otherwise, </a:t>
            </a:r>
            <a:r>
              <a:rPr lang="en-US" sz="1200" b="0" i="0" u="none" strike="noStrike" kern="1200" baseline="0" dirty="0" err="1">
                <a:solidFill>
                  <a:schemeClr val="tx1"/>
                </a:solidFill>
                <a:latin typeface="+mn-lt"/>
                <a:ea typeface="+mn-ea"/>
                <a:cs typeface="+mn-cs"/>
              </a:rPr>
              <a:t>CoNDA</a:t>
            </a:r>
            <a:r>
              <a:rPr lang="en-US" sz="1200" b="0" i="0" u="none" strike="noStrike" kern="1200" baseline="0" dirty="0">
                <a:solidFill>
                  <a:schemeClr val="tx1"/>
                </a:solidFill>
                <a:latin typeface="+mn-lt"/>
                <a:ea typeface="+mn-ea"/>
                <a:cs typeface="+mn-cs"/>
              </a:rPr>
              <a:t> performs the necessary coherence operations, clears the uncommitted flag</a:t>
            </a:r>
          </a:p>
          <a:p>
            <a:r>
              <a:rPr lang="en-US" sz="1200" b="0" i="0" u="none" strike="noStrike" kern="1200" baseline="0" dirty="0">
                <a:solidFill>
                  <a:schemeClr val="tx1"/>
                </a:solidFill>
                <a:latin typeface="+mn-lt"/>
                <a:ea typeface="+mn-ea"/>
                <a:cs typeface="+mn-cs"/>
              </a:rPr>
              <a:t>for all data updates in the NDA L1 cache, and resumes optimistic execution if</a:t>
            </a:r>
          </a:p>
          <a:p>
            <a:r>
              <a:rPr lang="en-US" sz="1200" b="0" i="0" u="none" strike="noStrike" kern="1200" baseline="0" dirty="0">
                <a:solidFill>
                  <a:schemeClr val="tx1"/>
                </a:solidFill>
                <a:latin typeface="+mn-lt"/>
                <a:ea typeface="+mn-ea"/>
                <a:cs typeface="+mn-cs"/>
              </a:rPr>
              <a:t>the NDA kernel is not finished.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470018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So now lets how we actually identify the necessary coherence request during coherence</a:t>
            </a:r>
            <a:r>
              <a:rPr lang="en-US" baseline="0" dirty="0"/>
              <a:t> resolution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42922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A </a:t>
            </a:r>
            <a:r>
              <a:rPr lang="en-US" dirty="0" err="1"/>
              <a:t>coherecne</a:t>
            </a:r>
            <a:r>
              <a:rPr lang="en-US" dirty="0"/>
              <a:t> request is necessary</a:t>
            </a:r>
            <a:r>
              <a:rPr lang="en-US" baseline="0" dirty="0"/>
              <a:t> of both NDA and CPU access a cache line and at least one of them, updates it. </a:t>
            </a:r>
          </a:p>
          <a:p>
            <a:endParaRPr lang="en-US" baseline="0" dirty="0"/>
          </a:p>
          <a:p>
            <a:r>
              <a:rPr lang="en-US" baseline="0" dirty="0"/>
              <a:t>A coherence violation happens if we don</a:t>
            </a:r>
            <a:r>
              <a:rPr lang="mr-IN" baseline="0" dirty="0"/>
              <a:t>’</a:t>
            </a:r>
            <a:r>
              <a:rPr lang="en-US" baseline="0" dirty="0"/>
              <a:t>t do a necessary coherence request. </a:t>
            </a:r>
            <a:br>
              <a:rPr lang="en-US" baseline="0" dirty="0"/>
            </a:br>
            <a:br>
              <a:rPr lang="en-US" baseline="0" dirty="0"/>
            </a:br>
            <a:r>
              <a:rPr lang="en-US" baseline="0" dirty="0"/>
              <a:t>So to explain coherence violations, here I discuss three ... And </a:t>
            </a:r>
            <a:r>
              <a:rPr lang="en-US" sz="1200" b="0" i="0" u="none" strike="noStrike" kern="1200" baseline="0" dirty="0">
                <a:solidFill>
                  <a:schemeClr val="tx1"/>
                </a:solidFill>
                <a:latin typeface="+mn-lt"/>
                <a:ea typeface="+mn-ea"/>
                <a:cs typeface="+mn-cs"/>
              </a:rPr>
              <a:t>show that only one of the </a:t>
            </a:r>
            <a:r>
              <a:rPr lang="en-US" sz="1200" b="0" i="0" u="none" strike="noStrike" kern="1200" baseline="0" dirty="0" err="1">
                <a:solidFill>
                  <a:schemeClr val="tx1"/>
                </a:solidFill>
                <a:latin typeface="+mn-lt"/>
                <a:ea typeface="+mn-ea"/>
                <a:cs typeface="+mn-cs"/>
              </a:rPr>
              <a:t>interleavings</a:t>
            </a:r>
            <a:r>
              <a:rPr lang="en-US" sz="1200" b="0" i="0" u="none" strike="noStrike" kern="1200" baseline="0" dirty="0">
                <a:solidFill>
                  <a:schemeClr val="tx1"/>
                </a:solidFill>
                <a:latin typeface="+mn-lt"/>
                <a:ea typeface="+mn-ea"/>
                <a:cs typeface="+mn-cs"/>
              </a:rPr>
              <a:t> leads to a violation</a:t>
            </a:r>
          </a:p>
          <a:p>
            <a:r>
              <a:rPr lang="en-US" sz="1200" b="0" i="0" u="none" strike="noStrike" kern="1200" baseline="0" dirty="0">
                <a:solidFill>
                  <a:schemeClr val="tx1"/>
                </a:solidFill>
                <a:latin typeface="+mn-lt"/>
                <a:ea typeface="+mn-ea"/>
                <a:cs typeface="+mn-cs"/>
              </a:rPr>
              <a:t>and requires NDA re-execution to ensure correct execution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35516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85000" lnSpcReduction="20000"/>
          </a:bodyPr>
          <a:lstStyle/>
          <a:p>
            <a:r>
              <a:rPr lang="en-US" baseline="0" dirty="0"/>
              <a:t>Here I’m showing you an example where CPU is executing a bunch of instructions. And we also have NDA kernel that is running concurrently. Here we are considering a case where CPU is updating a cache line and NDA is reading the same </a:t>
            </a:r>
            <a:r>
              <a:rPr lang="en-US" baseline="0" dirty="0" err="1"/>
              <a:t>cacheline</a:t>
            </a:r>
            <a:r>
              <a:rPr lang="en-US" baseline="0" dirty="0"/>
              <a:t>. In this case, CPU updates cache line Z and NDA kernel reads from </a:t>
            </a:r>
            <a:r>
              <a:rPr lang="en-US" baseline="0" dirty="0" err="1"/>
              <a:t>cacheline</a:t>
            </a:r>
            <a:r>
              <a:rPr lang="en-US" baseline="0" dirty="0"/>
              <a:t> z. </a:t>
            </a:r>
          </a:p>
          <a:p>
            <a:endParaRPr lang="en-US" baseline="0" dirty="0"/>
          </a:p>
          <a:p>
            <a:r>
              <a:rPr lang="en-US" baseline="0" dirty="0"/>
              <a:t>Because we don’t do any coherence lookup or update during NDA kernel execution, NDA ends up reading old values of Z from DRAM. That’s a coherence violation, because CPU write has happened before NDA read, and we need to guarantee writes </a:t>
            </a:r>
            <a:r>
              <a:rPr lang="en-US" baseline="0" dirty="0" err="1"/>
              <a:t>bcome</a:t>
            </a:r>
            <a:r>
              <a:rPr lang="en-US" baseline="0" dirty="0"/>
              <a:t> visible right away. and In that case, we need to flush Z to DRAM and re-execute the NDA kernel. So the next time NDA kernel see the updated value.  the effective ordering becomes like this. </a:t>
            </a:r>
          </a:p>
          <a:p>
            <a:endParaRPr lang="en-US" baseline="0" dirty="0"/>
          </a:p>
          <a:p>
            <a:r>
              <a:rPr lang="en-US" baseline="0" dirty="0"/>
              <a:t>Now lets consider another case. This time, while NDA is writing to cache line Y, </a:t>
            </a:r>
            <a:r>
              <a:rPr lang="en-US" baseline="0" dirty="0" err="1"/>
              <a:t>cpu</a:t>
            </a:r>
            <a:r>
              <a:rPr lang="en-US" baseline="0" dirty="0"/>
              <a:t> also write and read to same cache line. Neither of these cause coherence violation. The reason is that NDA makes its update </a:t>
            </a:r>
            <a:r>
              <a:rPr lang="en-US" baseline="0" dirty="0" err="1"/>
              <a:t>visibile</a:t>
            </a:r>
            <a:r>
              <a:rPr lang="en-US" baseline="0" dirty="0"/>
              <a:t> to the system at the end of optimistic mode execution. All of the updates are happen at the end of NDA kernel when we ensure there is no coherence violation. As a result, any write and read from CPU during NDA kernel execution, effectively order before the NDA write. </a:t>
            </a:r>
          </a:p>
          <a:p>
            <a:endParaRPr lang="en-US" baseline="0" dirty="0"/>
          </a:p>
          <a:p>
            <a:r>
              <a:rPr lang="en-US" baseline="0" dirty="0"/>
              <a:t>Some one might ask, what if we want this </a:t>
            </a:r>
            <a:r>
              <a:rPr lang="en-US" baseline="0" dirty="0" err="1"/>
              <a:t>cpu</a:t>
            </a:r>
            <a:r>
              <a:rPr lang="en-US" baseline="0" dirty="0"/>
              <a:t> to read the value PIM is updating. In that case, like any normal multi-threaded </a:t>
            </a:r>
            <a:r>
              <a:rPr lang="en-US" baseline="0" dirty="0" err="1"/>
              <a:t>environemnt</a:t>
            </a:r>
            <a:r>
              <a:rPr lang="en-US" baseline="0" dirty="0"/>
              <a:t>, we need to use </a:t>
            </a:r>
            <a:r>
              <a:rPr lang="en-US" baseline="0" dirty="0" err="1"/>
              <a:t>synchroniztion</a:t>
            </a:r>
            <a:r>
              <a:rPr lang="en-US" baseline="0" dirty="0"/>
              <a:t> </a:t>
            </a:r>
            <a:r>
              <a:rPr lang="en-US" baseline="0" dirty="0" err="1"/>
              <a:t>primitves</a:t>
            </a:r>
            <a:r>
              <a:rPr lang="en-US" baseline="0" dirty="0"/>
              <a:t> like semaphore or memory barrier, to make sure CPU read order before PIM write. </a:t>
            </a:r>
          </a:p>
          <a:p>
            <a:endParaRPr lang="en-US" baseline="0" dirty="0"/>
          </a:p>
          <a:p>
            <a:r>
              <a:rPr lang="en-US" baseline="0" dirty="0"/>
              <a:t>So as we said, when we send the signature back, no conflict will be detected, and </a:t>
            </a:r>
            <a:r>
              <a:rPr lang="en-US" baseline="0" dirty="0" err="1"/>
              <a:t>pim</a:t>
            </a:r>
            <a:r>
              <a:rPr lang="en-US" baseline="0" dirty="0"/>
              <a:t> core commit its update. So to summarize, if there is a write from CPU to a </a:t>
            </a:r>
            <a:r>
              <a:rPr lang="en-US" baseline="0" dirty="0" err="1"/>
              <a:t>cacheline</a:t>
            </a:r>
            <a:r>
              <a:rPr lang="en-US" baseline="0" dirty="0"/>
              <a:t> that PIM is reading that is a conflict. If there is a read from CPU to a </a:t>
            </a:r>
            <a:r>
              <a:rPr lang="en-US" baseline="0" dirty="0" err="1"/>
              <a:t>cacheline</a:t>
            </a:r>
            <a:r>
              <a:rPr lang="en-US" baseline="0" dirty="0"/>
              <a:t> PIM is writing to, that read orders before that write, and as a result, it doesn’t create any conflict. </a:t>
            </a:r>
          </a:p>
          <a:p>
            <a:endParaRPr lang="en-US" baseline="0" dirty="0"/>
          </a:p>
          <a:p>
            <a:endParaRPr lang="en-US" baseline="0" dirty="0"/>
          </a:p>
          <a:p>
            <a:endParaRPr lang="en-US" baseline="0" dirty="0"/>
          </a:p>
          <a:p>
            <a:r>
              <a:rPr lang="en-US" baseline="0" dirty="0"/>
              <a:t>Basically there are three possible conflicts: 1) processor update, </a:t>
            </a:r>
            <a:r>
              <a:rPr lang="en-US" baseline="0" dirty="0" err="1"/>
              <a:t>pim</a:t>
            </a:r>
            <a:r>
              <a:rPr lang="en-US" baseline="0" dirty="0"/>
              <a:t> read, 2) </a:t>
            </a:r>
            <a:r>
              <a:rPr lang="en-US" baseline="0" dirty="0" err="1"/>
              <a:t>pim</a:t>
            </a:r>
            <a:r>
              <a:rPr lang="en-US" baseline="0" dirty="0"/>
              <a:t> update something processor read, and both processor and </a:t>
            </a:r>
            <a:r>
              <a:rPr lang="en-US" baseline="0" dirty="0" err="1"/>
              <a:t>pim</a:t>
            </a:r>
            <a:r>
              <a:rPr lang="en-US" baseline="0" dirty="0"/>
              <a:t> update.</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87674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jump into our</a:t>
            </a:r>
            <a:r>
              <a:rPr lang="en-US" baseline="0" dirty="0"/>
              <a:t> analysis, lets talk about </a:t>
            </a:r>
            <a:r>
              <a:rPr lang="mr-IN"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23448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75000"/>
                    <a:lumOff val="25000"/>
                  </a:schemeClr>
                </a:solidFill>
              </a:rPr>
              <a:t>Here</a:t>
            </a:r>
            <a:r>
              <a:rPr lang="en-US" sz="1200" b="0" baseline="0" dirty="0">
                <a:solidFill>
                  <a:schemeClr val="tx1">
                    <a:lumMod val="75000"/>
                    <a:lumOff val="25000"/>
                  </a:schemeClr>
                </a:solidFill>
              </a:rPr>
              <a:t> we have the </a:t>
            </a:r>
            <a:r>
              <a:rPr lang="en-US" sz="1200" b="0" baseline="0" dirty="0" err="1">
                <a:solidFill>
                  <a:schemeClr val="tx1">
                    <a:lumMod val="75000"/>
                    <a:lumOff val="25000"/>
                  </a:schemeClr>
                </a:solidFill>
              </a:rPr>
              <a:t>overal</a:t>
            </a:r>
            <a:r>
              <a:rPr lang="en-US" sz="1200" b="0" baseline="0" dirty="0">
                <a:solidFill>
                  <a:schemeClr val="tx1">
                    <a:lumMod val="75000"/>
                    <a:lumOff val="25000"/>
                  </a:schemeClr>
                </a:solidFill>
              </a:rPr>
              <a:t> architecture of </a:t>
            </a:r>
            <a:r>
              <a:rPr lang="en-US" sz="1200" b="0" baseline="0" dirty="0" err="1">
                <a:solidFill>
                  <a:schemeClr val="tx1">
                    <a:lumMod val="75000"/>
                    <a:lumOff val="25000"/>
                  </a:schemeClr>
                </a:solidFill>
              </a:rPr>
              <a:t>CoNDA</a:t>
            </a:r>
            <a:r>
              <a:rPr lang="en-US" sz="1200" b="0" baseline="0" dirty="0">
                <a:solidFill>
                  <a:schemeClr val="tx1">
                    <a:lumMod val="75000"/>
                    <a:lumOff val="25000"/>
                  </a:schemeClr>
                </a:solidFill>
              </a:rPr>
              <a:t>. </a:t>
            </a:r>
            <a:r>
              <a:rPr lang="en-US" baseline="0" dirty="0"/>
              <a:t>The parts I </a:t>
            </a:r>
            <a:r>
              <a:rPr lang="en-US" baseline="0" dirty="0" err="1"/>
              <a:t>highlited</a:t>
            </a:r>
            <a:r>
              <a:rPr lang="en-US" baseline="0" dirty="0"/>
              <a:t> with blue, are the components we add to baseline architecture to support our mechanism. </a:t>
            </a:r>
            <a:endParaRPr lang="en-US" sz="1200" b="1" dirty="0">
              <a:solidFill>
                <a:schemeClr val="tx1">
                  <a:lumMod val="75000"/>
                  <a:lumOff val="2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75000"/>
                    <a:lumOff val="25000"/>
                  </a:schemeClr>
                </a:solidFill>
              </a:rPr>
              <a:t>I </a:t>
            </a:r>
            <a:r>
              <a:rPr lang="en-US" sz="1200" b="0" dirty="0" err="1">
                <a:solidFill>
                  <a:schemeClr val="tx1">
                    <a:lumMod val="75000"/>
                    <a:lumOff val="25000"/>
                  </a:schemeClr>
                </a:solidFill>
              </a:rPr>
              <a:t>wanna</a:t>
            </a:r>
            <a:r>
              <a:rPr lang="en-US" sz="1200" b="0" baseline="0" dirty="0">
                <a:solidFill>
                  <a:schemeClr val="tx1">
                    <a:lumMod val="75000"/>
                    <a:lumOff val="25000"/>
                  </a:schemeClr>
                </a:solidFill>
              </a:rPr>
              <a:t> discuss about the hardware support we provide to support optimistic execution , and coherence resolution. Basically I’d like to answer these three questions</a:t>
            </a:r>
            <a:endParaRPr lang="en-US" sz="1200" b="0" dirty="0">
              <a:solidFill>
                <a:schemeClr val="tx1">
                  <a:lumMod val="75000"/>
                  <a:lumOff val="25000"/>
                </a:schemeClr>
              </a:solidFill>
            </a:endParaRPr>
          </a:p>
          <a:p>
            <a:endParaRPr lang="en-US" dirty="0"/>
          </a:p>
          <a:p>
            <a:r>
              <a:rPr lang="en-US" dirty="0"/>
              <a:t>When you talk about blue</a:t>
            </a:r>
            <a:r>
              <a:rPr lang="en-US" baseline="0" dirty="0"/>
              <a:t> components you added, you can briefly introduce each one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5435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So we start with</a:t>
            </a:r>
            <a:r>
              <a:rPr lang="en-US" baseline="0" dirty="0"/>
              <a:t> Optimistic mode execution. </a:t>
            </a:r>
            <a:r>
              <a:rPr lang="en-US" dirty="0"/>
              <a:t>On the left</a:t>
            </a:r>
            <a:r>
              <a:rPr lang="en-US" baseline="0" dirty="0"/>
              <a:t>, we have the CPU-side, and on the right, we have the </a:t>
            </a:r>
            <a:r>
              <a:rPr lang="en-US" baseline="0" dirty="0" err="1"/>
              <a:t>NDAside</a:t>
            </a:r>
            <a:r>
              <a:rPr lang="en-US" baseline="0" dirty="0"/>
              <a:t>. </a:t>
            </a:r>
            <a:r>
              <a:rPr lang="en-US" dirty="0"/>
              <a:t>As</a:t>
            </a:r>
            <a:r>
              <a:rPr lang="en-US" baseline="0" dirty="0"/>
              <a:t> I said before, NDA executes the NDA kernel in optimistic mode assuming it has the required coherence permission. It first makes a checkpoint at starting pc in case a rollback is required later and then start executing the NDA kernel. We </a:t>
            </a:r>
            <a:r>
              <a:rPr lang="en-US" sz="1200" b="0" i="0" u="none" strike="noStrike" kern="1200" baseline="0" dirty="0">
                <a:solidFill>
                  <a:schemeClr val="tx1"/>
                </a:solidFill>
                <a:latin typeface="+mn-lt"/>
                <a:ea typeface="+mn-ea"/>
                <a:cs typeface="+mn-cs"/>
              </a:rPr>
              <a:t>add a per-word dirty bit mask to each cache line, to mark all</a:t>
            </a:r>
          </a:p>
          <a:p>
            <a:r>
              <a:rPr lang="en-US" sz="1200" b="0" i="0" u="none" strike="noStrike" kern="1200" baseline="0" dirty="0">
                <a:solidFill>
                  <a:schemeClr val="tx1"/>
                </a:solidFill>
                <a:latin typeface="+mn-lt"/>
                <a:ea typeface="+mn-ea"/>
                <a:cs typeface="+mn-cs"/>
              </a:rPr>
              <a:t>uncommitted data updates.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a:t>
            </a:r>
            <a:r>
              <a:rPr lang="en-US" sz="1200" b="0" i="0" u="none" strike="noStrike" kern="1200" baseline="0" dirty="0" err="1">
                <a:solidFill>
                  <a:schemeClr val="tx1"/>
                </a:solidFill>
                <a:latin typeface="+mn-lt"/>
                <a:ea typeface="+mn-ea"/>
                <a:cs typeface="+mn-cs"/>
              </a:rPr>
              <a:t>CPUWriteSet</a:t>
            </a:r>
            <a:r>
              <a:rPr lang="en-US" sz="1200" b="0" i="0" u="none" strike="noStrike" kern="1200" baseline="0" dirty="0">
                <a:solidFill>
                  <a:schemeClr val="tx1"/>
                </a:solidFill>
                <a:latin typeface="+mn-lt"/>
                <a:ea typeface="+mn-ea"/>
                <a:cs typeface="+mn-cs"/>
              </a:rPr>
              <a:t> records the addresses of all cache lines in the NDA data region that (1) a CPU thread writes to during optimistic execution, or (2) have dirty copies in a CPU cache before an NDA </a:t>
            </a:r>
            <a:r>
              <a:rPr lang="nb-NO" sz="1200" b="0" i="0" u="none" strike="noStrike" kern="1200" baseline="0" dirty="0" err="1">
                <a:solidFill>
                  <a:schemeClr val="tx1"/>
                </a:solidFill>
                <a:latin typeface="+mn-lt"/>
                <a:ea typeface="+mn-ea"/>
                <a:cs typeface="+mn-cs"/>
              </a:rPr>
              <a:t>kernel</a:t>
            </a:r>
            <a:r>
              <a:rPr lang="nb-NO" sz="1200" b="0" i="0" u="none" strike="noStrike" kern="1200" baseline="0" dirty="0">
                <a:solidFill>
                  <a:schemeClr val="tx1"/>
                </a:solidFill>
                <a:latin typeface="+mn-lt"/>
                <a:ea typeface="+mn-ea"/>
                <a:cs typeface="+mn-cs"/>
              </a:rPr>
              <a:t> starts.</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a:t>CoNDA</a:t>
            </a:r>
            <a:r>
              <a:rPr lang="en-US" baseline="0" dirty="0"/>
              <a:t> use signatures to track the memory addresses during the optimistic execution to identify necessary coherence requests.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 We use three sets of signatures. A </a:t>
            </a:r>
            <a:r>
              <a:rPr lang="en-US" baseline="0" dirty="0" err="1"/>
              <a:t>NDAreadsets</a:t>
            </a:r>
            <a:r>
              <a:rPr lang="en-US" baseline="0" dirty="0"/>
              <a:t>, which tracks all of the reads by NDA, a </a:t>
            </a:r>
            <a:r>
              <a:rPr lang="en-US" baseline="0" dirty="0" err="1"/>
              <a:t>NDAwrite</a:t>
            </a:r>
            <a:r>
              <a:rPr lang="en-US" baseline="0" dirty="0"/>
              <a:t> set, which records all of the writes by the NDA, and </a:t>
            </a:r>
            <a:r>
              <a:rPr lang="en-US" baseline="0" dirty="0" err="1"/>
              <a:t>CPUwriteset</a:t>
            </a:r>
            <a:r>
              <a:rPr lang="en-US" baseline="0" dirty="0"/>
              <a:t>, which has all of the writes from CPU to NDA data. We also record all dirty cache lines in NDA data region that are still in CPU cache into </a:t>
            </a:r>
            <a:r>
              <a:rPr lang="en-US" baseline="0" dirty="0" err="1"/>
              <a:t>CPUWriteSet</a:t>
            </a:r>
            <a:r>
              <a:rPr lang="en-US" baseline="0" dirty="0"/>
              <a:t>. When NDA kernel execution finished, we use these three to identify necessary </a:t>
            </a:r>
            <a:r>
              <a:rPr lang="en-US" baseline="0" dirty="0" err="1"/>
              <a:t>coherecne</a:t>
            </a:r>
            <a:r>
              <a:rPr lang="en-US" baseline="0" dirty="0"/>
              <a:t> requests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3334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To implement compressed signatures, we use </a:t>
            </a:r>
            <a:r>
              <a:rPr lang="en-US" sz="1200" kern="1200" dirty="0">
                <a:solidFill>
                  <a:schemeClr val="tx1"/>
                </a:solidFill>
                <a:effectLst/>
                <a:latin typeface="+mn-lt"/>
                <a:ea typeface="+mn-ea"/>
                <a:cs typeface="+mn-cs"/>
              </a:rPr>
              <a:t>fixed-length parallel Bloom filter. The signatures store data by partitioning each signature into </a:t>
            </a:r>
            <a:r>
              <a:rPr lang="en-US" sz="1200" i="1" kern="1200" dirty="0">
                <a:solidFill>
                  <a:schemeClr val="tx1"/>
                </a:solidFill>
                <a:effectLst/>
                <a:latin typeface="+mn-lt"/>
                <a:ea typeface="+mn-ea"/>
                <a:cs typeface="+mn-cs"/>
              </a:rPr>
              <a:t>multiple fixed-size </a:t>
            </a:r>
            <a:r>
              <a:rPr lang="en-US" sz="1200" kern="1200" dirty="0">
                <a:solidFill>
                  <a:schemeClr val="tx1"/>
                </a:solidFill>
                <a:effectLst/>
                <a:latin typeface="+mn-lt"/>
                <a:ea typeface="+mn-ea"/>
                <a:cs typeface="+mn-cs"/>
              </a:rPr>
              <a:t>segments. Each time we want to add an address into the signature, we use a unique hash function that maps the address to a single bit for each segment.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kern="1200" dirty="0">
                <a:solidFill>
                  <a:schemeClr val="tx1"/>
                </a:solidFill>
                <a:effectLst/>
                <a:latin typeface="+mn-lt"/>
                <a:ea typeface="+mn-ea"/>
                <a:cs typeface="+mn-cs"/>
              </a:rPr>
              <a:t>Using parallel Bloom filters we can easily figure out if any coherence violation happened. We can quickly generate the intersection of two signatures by taking the bitwise AND of the two signatures. If we find that any of the </a:t>
            </a:r>
            <a:r>
              <a:rPr lang="en-US" sz="1200" i="1" kern="1200" dirty="0">
                <a:solidFill>
                  <a:schemeClr val="tx1"/>
                </a:solidFill>
                <a:effectLst/>
                <a:latin typeface="+mn-lt"/>
                <a:ea typeface="+mn-ea"/>
                <a:cs typeface="+mn-cs"/>
              </a:rPr>
              <a:t>M </a:t>
            </a:r>
            <a:r>
              <a:rPr lang="en-US" sz="1200" kern="1200" dirty="0">
                <a:solidFill>
                  <a:schemeClr val="tx1"/>
                </a:solidFill>
                <a:effectLst/>
                <a:latin typeface="+mn-lt"/>
                <a:ea typeface="+mn-ea"/>
                <a:cs typeface="+mn-cs"/>
              </a:rPr>
              <a:t>segments in the intersection are empty, no conflicts exist between the two signatures. Otherwise, the intersection contains the hashed values of all ad- dresses that might exist in both signatures (including potential false positives).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56040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we explain how we do</a:t>
            </a:r>
            <a:r>
              <a:rPr lang="en-US" baseline="0" dirty="0"/>
              <a:t> coherence resolution and identify necessary coherence requests. </a:t>
            </a:r>
            <a:br>
              <a:rPr lang="en-US" baseline="0" dirty="0"/>
            </a:br>
            <a:br>
              <a:rPr lang="en-US" baseline="0" dirty="0"/>
            </a:br>
            <a:r>
              <a:rPr lang="en-US" baseline="0" dirty="0"/>
              <a:t>As I explained before, </a:t>
            </a:r>
            <a:r>
              <a:rPr lang="en-US" dirty="0"/>
              <a:t>when optimistic execution is</a:t>
            </a:r>
            <a:r>
              <a:rPr lang="en-US" baseline="0" dirty="0"/>
              <a:t> done</a:t>
            </a:r>
            <a:r>
              <a:rPr lang="en-US" dirty="0"/>
              <a:t>, </a:t>
            </a:r>
            <a:r>
              <a:rPr lang="en-US" sz="1200" kern="1200" dirty="0">
                <a:solidFill>
                  <a:schemeClr val="tx1"/>
                </a:solidFill>
                <a:effectLst/>
                <a:latin typeface="+mn-lt"/>
                <a:ea typeface="+mn-ea"/>
                <a:cs typeface="+mn-cs"/>
              </a:rPr>
              <a:t>both the </a:t>
            </a:r>
            <a:r>
              <a:rPr lang="en-US" sz="1200" kern="1200" dirty="0" err="1">
                <a:solidFill>
                  <a:schemeClr val="tx1"/>
                </a:solidFill>
                <a:effectLst/>
                <a:latin typeface="+mn-lt"/>
                <a:ea typeface="+mn-ea"/>
                <a:cs typeface="+mn-cs"/>
              </a:rPr>
              <a:t>NDAReadSet</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NDAWriteset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are sent back to the coherence resolution</a:t>
            </a:r>
            <a:r>
              <a:rPr lang="en-US" sz="1200" kern="1200" baseline="0" dirty="0">
                <a:solidFill>
                  <a:schemeClr val="tx1"/>
                </a:solidFill>
                <a:effectLst/>
                <a:latin typeface="+mn-lt"/>
                <a:ea typeface="+mn-ea"/>
                <a:cs typeface="+mn-cs"/>
              </a:rPr>
              <a:t> logic on CPU side</a:t>
            </a:r>
            <a:r>
              <a:rPr lang="en-US" sz="1200" kern="1200" dirty="0">
                <a:solidFill>
                  <a:schemeClr val="tx1"/>
                </a:solidFill>
                <a:effectLst/>
                <a:latin typeface="+mn-lt"/>
                <a:ea typeface="+mn-ea"/>
                <a:cs typeface="+mn-cs"/>
              </a:rPr>
              <a:t>. We then compute the intersection of the </a:t>
            </a:r>
            <a:r>
              <a:rPr lang="en-US" sz="1200" kern="1200" dirty="0" err="1">
                <a:solidFill>
                  <a:schemeClr val="tx1"/>
                </a:solidFill>
                <a:effectLst/>
                <a:latin typeface="+mn-lt"/>
                <a:ea typeface="+mn-ea"/>
                <a:cs typeface="+mn-cs"/>
              </a:rPr>
              <a:t>NDAReadSet</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CPUWriteSet</a:t>
            </a:r>
            <a:r>
              <a:rPr lang="en-US" sz="1200" kern="1200" dirty="0">
                <a:solidFill>
                  <a:schemeClr val="tx1"/>
                </a:solidFill>
                <a:effectLst/>
                <a:latin typeface="+mn-lt"/>
                <a:ea typeface="+mn-ea"/>
                <a:cs typeface="+mn-cs"/>
              </a:rPr>
              <a:t> to determine if any addresses exist in both signatures. </a:t>
            </a:r>
          </a:p>
          <a:p>
            <a:endParaRPr lang="en-US" dirty="0"/>
          </a:p>
          <a:p>
            <a:r>
              <a:rPr lang="en-US" dirty="0"/>
              <a:t>No conflict: if no match, means that there is no coherence</a:t>
            </a:r>
            <a:r>
              <a:rPr lang="en-US" baseline="0" dirty="0"/>
              <a:t> violation. In that case, we invalidate any clean cache line </a:t>
            </a:r>
            <a:r>
              <a:rPr lang="mr-IN" baseline="0" dirty="0"/>
              <a:t>…</a:t>
            </a:r>
            <a:r>
              <a:rPr lang="en-US" baseline="0" dirty="0"/>
              <a:t> . NDA also </a:t>
            </a:r>
            <a:r>
              <a:rPr lang="mr-IN" baseline="0" dirty="0"/>
              <a:t>…</a:t>
            </a:r>
            <a:endParaRPr lang="en-US" dirty="0"/>
          </a:p>
          <a:p>
            <a:endParaRPr lang="en-US" dirty="0"/>
          </a:p>
          <a:p>
            <a:r>
              <a:rPr lang="en-US" dirty="0"/>
              <a:t>Conflict: If there</a:t>
            </a:r>
            <a:r>
              <a:rPr lang="en-US" baseline="0" dirty="0"/>
              <a:t> is a match, this means that </a:t>
            </a:r>
            <a:r>
              <a:rPr lang="en-US" sz="1200" b="0" i="0" u="none" strike="noStrike" kern="1200" baseline="0" dirty="0">
                <a:solidFill>
                  <a:schemeClr val="tx1"/>
                </a:solidFill>
                <a:latin typeface="+mn-lt"/>
                <a:ea typeface="+mn-ea"/>
                <a:cs typeface="+mn-cs"/>
              </a:rPr>
              <a:t>a coherence violation may have happened. In that case, </a:t>
            </a:r>
            <a:r>
              <a:rPr lang="en-US" sz="1200" b="0" i="0" u="none" strike="noStrike" kern="1200" baseline="0" dirty="0" err="1">
                <a:solidFill>
                  <a:schemeClr val="tx1"/>
                </a:solidFill>
                <a:latin typeface="+mn-lt"/>
                <a:ea typeface="+mn-ea"/>
                <a:cs typeface="+mn-cs"/>
              </a:rPr>
              <a:t>CoNDA</a:t>
            </a:r>
            <a:r>
              <a:rPr lang="en-US" sz="1200" b="0" i="0" u="none" strike="noStrike" kern="1200" baseline="0" dirty="0">
                <a:solidFill>
                  <a:schemeClr val="tx1"/>
                </a:solidFill>
                <a:latin typeface="+mn-lt"/>
                <a:ea typeface="+mn-ea"/>
                <a:cs typeface="+mn-cs"/>
              </a:rPr>
              <a:t> has to perform the necessary coherence and re-execute the NDA kernel. To do so, the CPU flushes any </a:t>
            </a:r>
            <a:r>
              <a:rPr lang="en-US" sz="1200" b="0" i="0" u="none" strike="noStrike" kern="1200" baseline="0">
                <a:solidFill>
                  <a:schemeClr val="tx1"/>
                </a:solidFill>
                <a:latin typeface="+mn-lt"/>
                <a:ea typeface="+mn-ea"/>
                <a:cs typeface="+mn-cs"/>
              </a:rPr>
              <a:t>dirty cache lines </a:t>
            </a:r>
            <a:r>
              <a:rPr lang="en-US" sz="1200" b="0" i="0" u="none" strike="noStrike" kern="1200" baseline="0" dirty="0">
                <a:solidFill>
                  <a:schemeClr val="tx1"/>
                </a:solidFill>
                <a:latin typeface="+mn-lt"/>
                <a:ea typeface="+mn-ea"/>
                <a:cs typeface="+mn-cs"/>
              </a:rPr>
              <a:t>that match addresses in the </a:t>
            </a:r>
            <a:r>
              <a:rPr lang="en-US" sz="1200" b="0" i="0" u="none" strike="noStrike" kern="1200" baseline="0" dirty="0" err="1">
                <a:solidFill>
                  <a:schemeClr val="tx1"/>
                </a:solidFill>
                <a:latin typeface="+mn-lt"/>
                <a:ea typeface="+mn-ea"/>
                <a:cs typeface="+mn-cs"/>
              </a:rPr>
              <a:t>NDAReadSet</a:t>
            </a:r>
            <a:r>
              <a:rPr lang="en-US" sz="1200" b="0" i="0" u="none" strike="noStrike" kern="1200" baseline="0" dirty="0">
                <a:solidFill>
                  <a:schemeClr val="tx1"/>
                </a:solidFill>
                <a:latin typeface="+mn-lt"/>
                <a:ea typeface="+mn-ea"/>
                <a:cs typeface="+mn-cs"/>
              </a:rPr>
              <a:t> to DRAM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49180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jump into our</a:t>
            </a:r>
            <a:r>
              <a:rPr lang="en-US" baseline="0" dirty="0"/>
              <a:t> analysis, lets talk about </a:t>
            </a:r>
            <a:r>
              <a:rPr lang="mr-IN"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1738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962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en-US" altLang="en-US">
              <a:ea typeface="ＭＳ Ｐゴシック" charset="-128"/>
            </a:endParaRPr>
          </a:p>
        </p:txBody>
      </p:sp>
      <p:sp>
        <p:nvSpPr>
          <p:cNvPr id="962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32F57EA7-DD2D-4240-9539-E55C4C136C2A}" type="slidenum">
              <a:rPr lang="en-US" altLang="en-US" sz="1200">
                <a:solidFill>
                  <a:srgbClr val="000000"/>
                </a:solidFill>
                <a:latin typeface="Calibri" charset="0"/>
              </a:rPr>
              <a:pPr eaLnBrk="1" hangingPunct="1"/>
              <a:t>44</a:t>
            </a:fld>
            <a:endParaRPr lang="en-US" altLang="en-US" sz="1200">
              <a:solidFill>
                <a:srgbClr val="000000"/>
              </a:solidFill>
              <a:latin typeface="Calibri" charset="0"/>
            </a:endParaRPr>
          </a:p>
        </p:txBody>
      </p:sp>
    </p:spTree>
    <p:extLst>
      <p:ext uri="{BB962C8B-B14F-4D97-AF65-F5344CB8AC3E}">
        <p14:creationId xmlns:p14="http://schemas.microsoft.com/office/powerpoint/2010/main" val="7334137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47830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We study two classes of applications that are </a:t>
            </a:r>
            <a:r>
              <a:rPr lang="en-US" sz="1200" b="0" i="0" u="none" strike="noStrike" kern="1200" baseline="0" dirty="0" err="1">
                <a:solidFill>
                  <a:schemeClr val="tx1"/>
                </a:solidFill>
                <a:latin typeface="+mn-lt"/>
                <a:ea typeface="+mn-ea"/>
                <a:cs typeface="+mn-cs"/>
              </a:rPr>
              <a:t>wellsuited</a:t>
            </a:r>
            <a:r>
              <a:rPr lang="en-US" sz="1200" b="0" i="0" u="none" strike="noStrike" kern="1200" baseline="0" dirty="0">
                <a:solidFill>
                  <a:schemeClr val="tx1"/>
                </a:solidFill>
                <a:latin typeface="+mn-lt"/>
                <a:ea typeface="+mn-ea"/>
                <a:cs typeface="+mn-cs"/>
              </a:rPr>
              <a:t> </a:t>
            </a:r>
            <a:r>
              <a:rPr lang="nb-NO" sz="1200" b="0" i="0" u="none" strike="noStrike" kern="1200" baseline="0" dirty="0">
                <a:solidFill>
                  <a:schemeClr val="tx1"/>
                </a:solidFill>
                <a:latin typeface="+mn-lt"/>
                <a:ea typeface="+mn-ea"/>
                <a:cs typeface="+mn-cs"/>
              </a:rPr>
              <a:t>for NDA</a:t>
            </a:r>
          </a:p>
          <a:p>
            <a:endParaRPr lang="nb-NO"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We evaluate three graph applications from </a:t>
            </a:r>
            <a:r>
              <a:rPr lang="en-US" sz="1200" b="0" i="0" u="none" strike="noStrike" kern="1200" baseline="0" dirty="0" err="1">
                <a:solidFill>
                  <a:schemeClr val="tx1"/>
                </a:solidFill>
                <a:latin typeface="+mn-lt"/>
                <a:ea typeface="+mn-ea"/>
                <a:cs typeface="+mn-cs"/>
              </a:rPr>
              <a:t>Ligra</a:t>
            </a:r>
            <a:r>
              <a:rPr lang="en-US" sz="1200" b="0" i="0" u="none" strike="noStrike" kern="1200" baseline="0" dirty="0">
                <a:solidFill>
                  <a:schemeClr val="tx1"/>
                </a:solidFill>
                <a:latin typeface="+mn-lt"/>
                <a:ea typeface="+mn-ea"/>
                <a:cs typeface="+mn-cs"/>
              </a:rPr>
              <a:t> which is </a:t>
            </a:r>
            <a:r>
              <a:rPr lang="en-US" sz="1200" b="0" i="0" u="none" strike="noStrike" kern="1200" baseline="0" dirty="0" err="1">
                <a:solidFill>
                  <a:schemeClr val="tx1"/>
                </a:solidFill>
                <a:latin typeface="+mn-lt"/>
                <a:ea typeface="+mn-ea"/>
                <a:cs typeface="+mn-cs"/>
              </a:rPr>
              <a:t>multhreaded</a:t>
            </a:r>
            <a:r>
              <a:rPr lang="en-US" sz="1200" b="0" i="0" u="none" strike="noStrike" kern="1200" baseline="0" dirty="0">
                <a:solidFill>
                  <a:schemeClr val="tx1"/>
                </a:solidFill>
                <a:latin typeface="+mn-lt"/>
                <a:ea typeface="+mn-ea"/>
                <a:cs typeface="+mn-cs"/>
              </a:rPr>
              <a:t> graph processing </a:t>
            </a:r>
            <a:r>
              <a:rPr lang="mr-IN" sz="1200" b="0" i="0" u="none" strike="noStrike" kern="1200" baseline="0" dirty="0">
                <a:solidFill>
                  <a:schemeClr val="tx1"/>
                </a:solidFill>
                <a:latin typeface="+mn-lt"/>
                <a:ea typeface="+mn-ea"/>
                <a:cs typeface="+mn-cs"/>
              </a:rPr>
              <a:t>…</a:t>
            </a:r>
            <a:endParaRPr lang="en-US" sz="1200" b="0" i="0" u="none" strike="noStrike" kern="1200" baseline="0" dirty="0">
              <a:solidFill>
                <a:schemeClr val="tx1"/>
              </a:solidFill>
              <a:latin typeface="+mn-lt"/>
              <a:ea typeface="+mn-ea"/>
              <a:cs typeface="+mn-cs"/>
            </a:endParaRPr>
          </a:p>
          <a:p>
            <a:endParaRPr lang="en-US" dirty="0"/>
          </a:p>
          <a:p>
            <a:r>
              <a:rPr lang="en-US" sz="1200" b="0" i="0" u="none" strike="noStrike" kern="1200" baseline="0" dirty="0">
                <a:solidFill>
                  <a:schemeClr val="tx1"/>
                </a:solidFill>
                <a:latin typeface="+mn-lt"/>
                <a:ea typeface="+mn-ea"/>
                <a:cs typeface="+mn-cs"/>
              </a:rPr>
              <a:t>We also evaluate an in-house prototype of an in-memory database</a:t>
            </a:r>
          </a:p>
          <a:p>
            <a:r>
              <a:rPr lang="en-US" sz="1200" b="0" i="0" u="none" strike="noStrike" kern="1200" baseline="0" dirty="0">
                <a:solidFill>
                  <a:schemeClr val="tx1"/>
                </a:solidFill>
                <a:latin typeface="+mn-lt"/>
                <a:ea typeface="+mn-ea"/>
                <a:cs typeface="+mn-cs"/>
              </a:rPr>
              <a:t>(IMDB) that supports HTAP workload</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56557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be</a:t>
            </a:r>
            <a:r>
              <a:rPr lang="en-US" baseline="0" dirty="0"/>
              <a:t> a banner at the end of last slide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04768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be</a:t>
            </a:r>
            <a:r>
              <a:rPr lang="en-US" baseline="0" dirty="0"/>
              <a:t> a banner at the end of last slide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02524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Points:</a:t>
            </a:r>
          </a:p>
          <a:p>
            <a:endParaRPr lang="en-US" sz="1200" b="0" i="0" u="none" strike="noStrike" kern="1200" baseline="0" dirty="0">
              <a:solidFill>
                <a:schemeClr val="tx1"/>
              </a:solidFill>
              <a:latin typeface="+mn-lt"/>
              <a:ea typeface="+mn-ea"/>
              <a:cs typeface="+mn-cs"/>
            </a:endParaRPr>
          </a:p>
          <a:p>
            <a:pPr marL="171450" indent="-171450">
              <a:buFontTx/>
              <a:buChar char="-"/>
            </a:pPr>
            <a:r>
              <a:rPr lang="en-US" sz="1200" b="0" i="0" u="none" strike="noStrike" kern="1200" baseline="0" dirty="0">
                <a:solidFill>
                  <a:schemeClr val="tx1"/>
                </a:solidFill>
                <a:latin typeface="+mn-lt"/>
                <a:ea typeface="+mn-ea"/>
                <a:cs typeface="+mn-cs"/>
              </a:rPr>
              <a:t>Poor handling of coherence eliminate </a:t>
            </a:r>
            <a:r>
              <a:rPr lang="mr-IN" sz="1200" b="0" i="0" u="none" strike="noStrike" kern="1200" baseline="0" dirty="0">
                <a:solidFill>
                  <a:schemeClr val="tx1"/>
                </a:solidFill>
                <a:latin typeface="+mn-lt"/>
                <a:ea typeface="+mn-ea"/>
                <a:cs typeface="+mn-cs"/>
              </a:rPr>
              <a:t>…</a:t>
            </a:r>
            <a:endParaRPr lang="en-US" sz="1200" b="0" i="0" u="none" strike="noStrike" kern="1200" baseline="0" dirty="0">
              <a:solidFill>
                <a:schemeClr val="tx1"/>
              </a:solidFill>
              <a:latin typeface="+mn-lt"/>
              <a:ea typeface="+mn-ea"/>
              <a:cs typeface="+mn-cs"/>
            </a:endParaRPr>
          </a:p>
          <a:p>
            <a:pPr marL="171450" indent="-171450">
              <a:buFontTx/>
              <a:buChar char="-"/>
            </a:pPr>
            <a:r>
              <a:rPr lang="en-US" sz="1200" b="0" i="0" u="none" strike="noStrike" kern="1200" baseline="0" dirty="0">
                <a:solidFill>
                  <a:schemeClr val="tx1"/>
                </a:solidFill>
                <a:latin typeface="+mn-lt"/>
                <a:ea typeface="+mn-ea"/>
                <a:cs typeface="+mn-cs"/>
              </a:rPr>
              <a:t>Specifically, CG generates a large number of unnecessary flushes, and it also keeps them from working concurrently</a:t>
            </a:r>
          </a:p>
          <a:p>
            <a:pPr marL="171450" indent="-171450">
              <a:buFontTx/>
              <a:buChar char="-"/>
            </a:pPr>
            <a:r>
              <a:rPr lang="en-US" sz="1200" b="0" i="0" u="none" strike="noStrike" kern="1200" baseline="0" dirty="0">
                <a:solidFill>
                  <a:schemeClr val="tx1"/>
                </a:solidFill>
                <a:latin typeface="+mn-lt"/>
                <a:ea typeface="+mn-ea"/>
                <a:cs typeface="+mn-cs"/>
              </a:rPr>
              <a:t>FG generate a large number of unnecessary messages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06230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more result in the paper.</a:t>
            </a:r>
            <a:br>
              <a:rPr lang="en-US" dirty="0"/>
            </a:br>
            <a:br>
              <a:rPr lang="en-US" dirty="0"/>
            </a:br>
            <a:r>
              <a:rPr lang="en-US" dirty="0"/>
              <a:t>We</a:t>
            </a:r>
            <a:r>
              <a:rPr lang="en-US" baseline="0" dirty="0"/>
              <a:t> have result for larger data sets. We also have </a:t>
            </a:r>
            <a:r>
              <a:rPr lang="en-US" baseline="0" dirty="0" err="1"/>
              <a:t>serveral</a:t>
            </a:r>
            <a:r>
              <a:rPr lang="en-US" baseline="0" dirty="0"/>
              <a:t> </a:t>
            </a:r>
            <a:r>
              <a:rPr lang="en-US" baseline="0" dirty="0" err="1"/>
              <a:t>sensityivty</a:t>
            </a:r>
            <a:r>
              <a:rPr lang="en-US" baseline="0" dirty="0"/>
              <a:t> analysis as well as hardware overhead analysis. Please refer to paper for more details.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96366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jump into our</a:t>
            </a:r>
            <a:r>
              <a:rPr lang="en-US" baseline="0" dirty="0"/>
              <a:t> analysis, lets talk about </a:t>
            </a:r>
            <a:r>
              <a:rPr lang="mr-IN"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81106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jump into our</a:t>
            </a:r>
            <a:r>
              <a:rPr lang="en-US" baseline="0" dirty="0"/>
              <a:t> analysis, lets talk about </a:t>
            </a:r>
            <a:r>
              <a:rPr lang="mr-IN"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58933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Calibri" charset="0"/>
                <a:ea typeface="ＭＳ Ｐゴシック" charset="-128"/>
              </a:defRPr>
            </a:lvl1pPr>
            <a:lvl2pPr marL="742950" indent="-285750" defTabSz="911225">
              <a:spcBef>
                <a:spcPct val="30000"/>
              </a:spcBef>
              <a:defRPr sz="1200">
                <a:solidFill>
                  <a:schemeClr val="tx1"/>
                </a:solidFill>
                <a:latin typeface="Calibri" charset="0"/>
                <a:ea typeface="ＭＳ Ｐゴシック" charset="-128"/>
              </a:defRPr>
            </a:lvl2pPr>
            <a:lvl3pPr marL="1143000" indent="-228600" defTabSz="911225">
              <a:spcBef>
                <a:spcPct val="30000"/>
              </a:spcBef>
              <a:defRPr sz="1200">
                <a:solidFill>
                  <a:schemeClr val="tx1"/>
                </a:solidFill>
                <a:latin typeface="Calibri" charset="0"/>
                <a:ea typeface="ＭＳ Ｐゴシック" charset="-128"/>
              </a:defRPr>
            </a:lvl3pPr>
            <a:lvl4pPr marL="1600200" indent="-228600" defTabSz="911225">
              <a:spcBef>
                <a:spcPct val="30000"/>
              </a:spcBef>
              <a:defRPr sz="1200">
                <a:solidFill>
                  <a:schemeClr val="tx1"/>
                </a:solidFill>
                <a:latin typeface="Calibri" charset="0"/>
                <a:ea typeface="ＭＳ Ｐゴシック" charset="-128"/>
              </a:defRPr>
            </a:lvl4pPr>
            <a:lvl5pPr marL="2057400" indent="-228600" defTabSz="911225">
              <a:spcBef>
                <a:spcPct val="30000"/>
              </a:spcBef>
              <a:defRPr sz="1200">
                <a:solidFill>
                  <a:schemeClr val="tx1"/>
                </a:solidFill>
                <a:latin typeface="Calibri" charset="0"/>
                <a:ea typeface="ＭＳ Ｐゴシック" charset="-128"/>
              </a:defRPr>
            </a:lvl5pPr>
            <a:lvl6pPr marL="2514600" indent="-228600" defTabSz="911225"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911225"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911225"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911225" eaLnBrk="0" fontAlgn="base" hangingPunct="0">
              <a:spcBef>
                <a:spcPct val="30000"/>
              </a:spcBef>
              <a:spcAft>
                <a:spcPct val="0"/>
              </a:spcAft>
              <a:defRPr sz="1200">
                <a:solidFill>
                  <a:schemeClr val="tx1"/>
                </a:solidFill>
                <a:latin typeface="Calibri" charset="0"/>
                <a:ea typeface="ＭＳ Ｐゴシック" charset="-128"/>
              </a:defRPr>
            </a:lvl9pPr>
          </a:lstStyle>
          <a:p>
            <a:pPr marL="0" marR="0" lvl="0" indent="0" algn="r" defTabSz="911225" rtl="0" eaLnBrk="1" fontAlgn="auto" latinLnBrk="0" hangingPunct="1">
              <a:lnSpc>
                <a:spcPct val="100000"/>
              </a:lnSpc>
              <a:spcBef>
                <a:spcPct val="0"/>
              </a:spcBef>
              <a:spcAft>
                <a:spcPts val="0"/>
              </a:spcAft>
              <a:buClrTx/>
              <a:buSzTx/>
              <a:buFontTx/>
              <a:buNone/>
              <a:tabLst/>
              <a:defRPr/>
            </a:pPr>
            <a:fld id="{F8EB913B-253C-AD49-B9C4-8FBF00D4106C}" type="slidenum">
              <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1225" rtl="0" eaLnBrk="1" fontAlgn="auto" latinLnBrk="0" hangingPunct="1">
                <a:lnSpc>
                  <a:spcPct val="100000"/>
                </a:lnSpc>
                <a:spcBef>
                  <a:spcPct val="0"/>
                </a:spcBef>
                <a:spcAft>
                  <a:spcPts val="0"/>
                </a:spcAft>
                <a:buClrTx/>
                <a:buSzTx/>
                <a:buFontTx/>
                <a:buNone/>
                <a:tabLst/>
                <a:defRPr/>
              </a:pPr>
              <a:t>132</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972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9728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tLang="en-US">
              <a:latin typeface="Arial" charset="0"/>
              <a:ea typeface="ＭＳ Ｐゴシック" charset="-128"/>
            </a:endParaRPr>
          </a:p>
        </p:txBody>
      </p:sp>
    </p:spTree>
    <p:extLst>
      <p:ext uri="{BB962C8B-B14F-4D97-AF65-F5344CB8AC3E}">
        <p14:creationId xmlns:p14="http://schemas.microsoft.com/office/powerpoint/2010/main" val="19123216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charset="-128"/>
              </a:defRPr>
            </a:lvl1pPr>
            <a:lvl2pPr marL="742950" indent="-285750" defTabSz="911225" eaLnBrk="0" hangingPunct="0">
              <a:defRPr sz="2400">
                <a:solidFill>
                  <a:schemeClr val="tx1"/>
                </a:solidFill>
                <a:latin typeface="Arial" charset="0"/>
                <a:ea typeface="ＭＳ Ｐゴシック" charset="-128"/>
              </a:defRPr>
            </a:lvl2pPr>
            <a:lvl3pPr marL="1143000" indent="-228600" defTabSz="911225" eaLnBrk="0" hangingPunct="0">
              <a:defRPr sz="2400">
                <a:solidFill>
                  <a:schemeClr val="tx1"/>
                </a:solidFill>
                <a:latin typeface="Arial" charset="0"/>
                <a:ea typeface="ＭＳ Ｐゴシック" charset="-128"/>
              </a:defRPr>
            </a:lvl3pPr>
            <a:lvl4pPr marL="1600200" indent="-228600" defTabSz="911225" eaLnBrk="0" hangingPunct="0">
              <a:defRPr sz="2400">
                <a:solidFill>
                  <a:schemeClr val="tx1"/>
                </a:solidFill>
                <a:latin typeface="Arial" charset="0"/>
                <a:ea typeface="ＭＳ Ｐゴシック" charset="-128"/>
              </a:defRPr>
            </a:lvl4pPr>
            <a:lvl5pPr marL="2057400" indent="-228600" defTabSz="911225" eaLnBrk="0" hangingPunct="0">
              <a:defRPr sz="2400">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1225" rtl="0" eaLnBrk="1" fontAlgn="auto" latinLnBrk="0" hangingPunct="1">
              <a:lnSpc>
                <a:spcPct val="100000"/>
              </a:lnSpc>
              <a:spcBef>
                <a:spcPts val="0"/>
              </a:spcBef>
              <a:spcAft>
                <a:spcPts val="0"/>
              </a:spcAft>
              <a:buClrTx/>
              <a:buSzTx/>
              <a:buFontTx/>
              <a:buNone/>
              <a:tabLst/>
              <a:defRPr/>
            </a:pPr>
            <a:fld id="{49075D92-772B-0E40-884D-92D11D391533}" type="slidenum">
              <a:rPr kumimoji="0" lang="en-US" altLang="en-US" sz="12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911225" rtl="0" eaLnBrk="1" fontAlgn="auto" latinLnBrk="0" hangingPunct="1">
                <a:lnSpc>
                  <a:spcPct val="100000"/>
                </a:lnSpc>
                <a:spcBef>
                  <a:spcPts val="0"/>
                </a:spcBef>
                <a:spcAft>
                  <a:spcPts val="0"/>
                </a:spcAft>
                <a:buClrTx/>
                <a:buSzTx/>
                <a:buFontTx/>
                <a:buNone/>
                <a:tabLst/>
                <a:defRPr/>
              </a:pPr>
              <a:t>133</a:t>
            </a:fld>
            <a:endParaRPr kumimoji="0" lang="en-US" alt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30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301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a:latin typeface="Arial" charset="0"/>
              <a:ea typeface="ＭＳ Ｐゴシック" charset="-128"/>
            </a:endParaRPr>
          </a:p>
        </p:txBody>
      </p:sp>
    </p:spTree>
    <p:extLst>
      <p:ext uri="{BB962C8B-B14F-4D97-AF65-F5344CB8AC3E}">
        <p14:creationId xmlns:p14="http://schemas.microsoft.com/office/powerpoint/2010/main" val="2964386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003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en-US" altLang="en-US">
              <a:ea typeface="ＭＳ Ｐゴシック" charset="-128"/>
            </a:endParaRPr>
          </a:p>
        </p:txBody>
      </p:sp>
      <p:sp>
        <p:nvSpPr>
          <p:cNvPr id="1003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4094C54A-9B24-3042-AF54-375C60B67720}" type="slidenum">
              <a:rPr lang="en-US" altLang="en-US" sz="1200">
                <a:solidFill>
                  <a:srgbClr val="000000"/>
                </a:solidFill>
                <a:latin typeface="Calibri" charset="0"/>
              </a:rPr>
              <a:pPr eaLnBrk="1" hangingPunct="1"/>
              <a:t>47</a:t>
            </a:fld>
            <a:endParaRPr lang="en-US" altLang="en-US" sz="1200">
              <a:solidFill>
                <a:srgbClr val="000000"/>
              </a:solidFill>
              <a:latin typeface="Calibri" charset="0"/>
            </a:endParaRPr>
          </a:p>
        </p:txBody>
      </p:sp>
    </p:spTree>
    <p:extLst>
      <p:ext uri="{BB962C8B-B14F-4D97-AF65-F5344CB8AC3E}">
        <p14:creationId xmlns:p14="http://schemas.microsoft.com/office/powerpoint/2010/main" val="6472999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charset="-128"/>
              </a:defRPr>
            </a:lvl1pPr>
            <a:lvl2pPr marL="742950" indent="-285750" defTabSz="911225" eaLnBrk="0" hangingPunct="0">
              <a:defRPr sz="2400">
                <a:solidFill>
                  <a:schemeClr val="tx1"/>
                </a:solidFill>
                <a:latin typeface="Arial" charset="0"/>
                <a:ea typeface="ＭＳ Ｐゴシック" charset="-128"/>
              </a:defRPr>
            </a:lvl2pPr>
            <a:lvl3pPr marL="1143000" indent="-228600" defTabSz="911225" eaLnBrk="0" hangingPunct="0">
              <a:defRPr sz="2400">
                <a:solidFill>
                  <a:schemeClr val="tx1"/>
                </a:solidFill>
                <a:latin typeface="Arial" charset="0"/>
                <a:ea typeface="ＭＳ Ｐゴシック" charset="-128"/>
              </a:defRPr>
            </a:lvl3pPr>
            <a:lvl4pPr marL="1600200" indent="-228600" defTabSz="911225" eaLnBrk="0" hangingPunct="0">
              <a:defRPr sz="2400">
                <a:solidFill>
                  <a:schemeClr val="tx1"/>
                </a:solidFill>
                <a:latin typeface="Arial" charset="0"/>
                <a:ea typeface="ＭＳ Ｐゴシック" charset="-128"/>
              </a:defRPr>
            </a:lvl4pPr>
            <a:lvl5pPr marL="2057400" indent="-228600" defTabSz="911225" eaLnBrk="0" hangingPunct="0">
              <a:defRPr sz="2400">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1225" rtl="0" eaLnBrk="1" fontAlgn="auto" latinLnBrk="0" hangingPunct="1">
              <a:lnSpc>
                <a:spcPct val="100000"/>
              </a:lnSpc>
              <a:spcBef>
                <a:spcPts val="0"/>
              </a:spcBef>
              <a:spcAft>
                <a:spcPts val="0"/>
              </a:spcAft>
              <a:buClrTx/>
              <a:buSzTx/>
              <a:buFontTx/>
              <a:buNone/>
              <a:tabLst/>
              <a:defRPr/>
            </a:pPr>
            <a:fld id="{49075D92-772B-0E40-884D-92D11D391533}" type="slidenum">
              <a:rPr kumimoji="0" lang="en-US" altLang="en-US" sz="12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911225" rtl="0" eaLnBrk="1" fontAlgn="auto" latinLnBrk="0" hangingPunct="1">
                <a:lnSpc>
                  <a:spcPct val="100000"/>
                </a:lnSpc>
                <a:spcBef>
                  <a:spcPts val="0"/>
                </a:spcBef>
                <a:spcAft>
                  <a:spcPts val="0"/>
                </a:spcAft>
                <a:buClrTx/>
                <a:buSzTx/>
                <a:buFontTx/>
                <a:buNone/>
                <a:tabLst/>
                <a:defRPr/>
              </a:pPr>
              <a:t>143</a:t>
            </a:fld>
            <a:endParaRPr kumimoji="0" lang="en-US" alt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30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301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a:latin typeface="Arial" charset="0"/>
              <a:ea typeface="ＭＳ Ｐゴシック" charset="-128"/>
            </a:endParaRPr>
          </a:p>
        </p:txBody>
      </p:sp>
    </p:spTree>
    <p:extLst>
      <p:ext uri="{BB962C8B-B14F-4D97-AF65-F5344CB8AC3E}">
        <p14:creationId xmlns:p14="http://schemas.microsoft.com/office/powerpoint/2010/main" val="15661097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more result in the paper.</a:t>
            </a:r>
            <a:br>
              <a:rPr lang="en-US" dirty="0"/>
            </a:br>
            <a:br>
              <a:rPr lang="en-US" dirty="0"/>
            </a:br>
            <a:r>
              <a:rPr lang="en-US" dirty="0"/>
              <a:t>We</a:t>
            </a:r>
            <a:r>
              <a:rPr lang="en-US" baseline="0" dirty="0"/>
              <a:t> have result for larger data sets. We also have </a:t>
            </a:r>
            <a:r>
              <a:rPr lang="en-US" baseline="0" dirty="0" err="1"/>
              <a:t>serveral</a:t>
            </a:r>
            <a:r>
              <a:rPr lang="en-US" baseline="0" dirty="0"/>
              <a:t> </a:t>
            </a:r>
            <a:r>
              <a:rPr lang="en-US" baseline="0" dirty="0" err="1"/>
              <a:t>sensityivty</a:t>
            </a:r>
            <a:r>
              <a:rPr lang="en-US" baseline="0" dirty="0"/>
              <a:t> analysis as well as hardware overhead analysis. Please refer to paper for more details.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5000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model the sum of the energy consumption that takes place within the DRAM, off-chip interconnects, and all caches. We model DRAM energy as the energy consumed per bit, lever- aging estimates from prior work </a:t>
            </a:r>
            <a:endParaRPr lang="en-US" dirty="0"/>
          </a:p>
          <a:p>
            <a:endParaRPr lang="ar-IQ" dirty="0"/>
          </a:p>
          <a:p>
            <a:pPr marL="0" marR="0" indent="0" algn="l" defTabSz="914400" rtl="0" eaLnBrk="1" fontAlgn="auto" latinLnBrk="0" hangingPunct="1">
              <a:lnSpc>
                <a:spcPct val="100000"/>
              </a:lnSpc>
              <a:spcBef>
                <a:spcPts val="0"/>
              </a:spcBef>
              <a:spcAft>
                <a:spcPts val="0"/>
              </a:spcAft>
              <a:buClrTx/>
              <a:buSzTx/>
              <a:buFontTx/>
              <a:buNone/>
              <a:tabLst/>
              <a:defRPr/>
            </a:pPr>
            <a:r>
              <a:rPr lang="ar-IQ"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The energy consumption of NC suffers greatly from the large number of memory operations that are redirected from the processor caches to DRAM.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ar-IQ"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CG has a large number of </a:t>
            </a:r>
            <a:r>
              <a:rPr lang="en-US" sz="1200" kern="1200" dirty="0" err="1">
                <a:solidFill>
                  <a:schemeClr val="tx1"/>
                </a:solidFill>
                <a:effectLst/>
                <a:latin typeface="+mn-lt"/>
                <a:ea typeface="+mn-ea"/>
                <a:cs typeface="+mn-cs"/>
              </a:rPr>
              <a:t>writebacks</a:t>
            </a:r>
            <a:r>
              <a:rPr lang="en-US" sz="1200" kern="1200" dirty="0">
                <a:solidFill>
                  <a:schemeClr val="tx1"/>
                </a:solidFill>
                <a:effectLst/>
                <a:latin typeface="+mn-lt"/>
                <a:ea typeface="+mn-ea"/>
                <a:cs typeface="+mn-cs"/>
              </a:rPr>
              <a:t>, which leads to increased L1 and L2 cache lookups and a large amount of traffic sending dirty data back to DRAM preemptively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ar-IQ" dirty="0"/>
              <a:t>-</a:t>
            </a:r>
            <a:r>
              <a:rPr lang="en-US" sz="1200" kern="1200" dirty="0">
                <a:solidFill>
                  <a:schemeClr val="tx1"/>
                </a:solidFill>
                <a:effectLst/>
                <a:latin typeface="+mn-lt"/>
                <a:ea typeface="+mn-ea"/>
                <a:cs typeface="+mn-cs"/>
              </a:rPr>
              <a:t>The main energy improvement for </a:t>
            </a:r>
            <a:r>
              <a:rPr lang="en-US" sz="1200" kern="1200" dirty="0" err="1">
                <a:solidFill>
                  <a:schemeClr val="tx1"/>
                </a:solidFill>
                <a:effectLst/>
                <a:latin typeface="+mn-lt"/>
                <a:ea typeface="+mn-ea"/>
                <a:cs typeface="+mn-cs"/>
              </a:rPr>
              <a:t>LazyPIM</a:t>
            </a:r>
            <a:r>
              <a:rPr lang="en-US" sz="1200" kern="1200" dirty="0">
                <a:solidFill>
                  <a:schemeClr val="tx1"/>
                </a:solidFill>
                <a:effectLst/>
                <a:latin typeface="+mn-lt"/>
                <a:ea typeface="+mn-ea"/>
                <a:cs typeface="+mn-cs"/>
              </a:rPr>
              <a:t> over CPU-only comes from a reduction in interconnect and memory utilization, as </a:t>
            </a:r>
            <a:r>
              <a:rPr lang="en-US" sz="1200" kern="1200" dirty="0" err="1">
                <a:solidFill>
                  <a:schemeClr val="tx1"/>
                </a:solidFill>
                <a:effectLst/>
                <a:latin typeface="+mn-lt"/>
                <a:ea typeface="+mn-ea"/>
                <a:cs typeface="+mn-cs"/>
              </a:rPr>
              <a:t>LazyPIM</a:t>
            </a:r>
            <a:r>
              <a:rPr lang="en-US" sz="1200" kern="1200" dirty="0">
                <a:solidFill>
                  <a:schemeClr val="tx1"/>
                </a:solidFill>
                <a:effectLst/>
                <a:latin typeface="+mn-lt"/>
                <a:ea typeface="+mn-ea"/>
                <a:cs typeface="+mn-cs"/>
              </a:rPr>
              <a:t> successfully reduces data movement across the off-chip channel. </a:t>
            </a:r>
            <a:endParaRPr lang="en-US" dirty="0"/>
          </a:p>
          <a:p>
            <a:endParaRPr lang="en-US" dirty="0"/>
          </a:p>
          <a:p>
            <a:r>
              <a:rPr lang="en-US" sz="1200" dirty="0"/>
              <a:t>, and significantly </a:t>
            </a:r>
            <a:r>
              <a:rPr lang="en-US" sz="1200" b="1" dirty="0"/>
              <a:t>reduces energy consumption</a:t>
            </a:r>
            <a:r>
              <a:rPr lang="en-US" sz="1200" dirty="0"/>
              <a:t>, by an average of  </a:t>
            </a:r>
            <a:r>
              <a:rPr lang="en-US" sz="1200" u="sng" dirty="0">
                <a:solidFill>
                  <a:srgbClr val="0000FF"/>
                </a:solidFill>
              </a:rPr>
              <a:t>35.5%</a:t>
            </a:r>
            <a:r>
              <a:rPr lang="en-US" sz="1200" dirty="0"/>
              <a:t> over</a:t>
            </a:r>
            <a:r>
              <a:rPr lang="en-US" sz="1200" dirty="0">
                <a:solidFill>
                  <a:srgbClr val="0000FF"/>
                </a:solidFill>
              </a:rPr>
              <a:t> </a:t>
            </a:r>
            <a:r>
              <a:rPr lang="en-US" sz="1200" b="1" dirty="0"/>
              <a:t>FG</a:t>
            </a:r>
            <a:r>
              <a:rPr lang="en-US" sz="1200" dirty="0"/>
              <a:t>, </a:t>
            </a:r>
            <a:r>
              <a:rPr lang="en-US" sz="1200" u="sng" dirty="0">
                <a:solidFill>
                  <a:srgbClr val="0000FF"/>
                </a:solidFill>
              </a:rPr>
              <a:t>18.0%</a:t>
            </a:r>
            <a:r>
              <a:rPr lang="en-US" sz="1200" u="sng" dirty="0"/>
              <a:t> </a:t>
            </a:r>
            <a:r>
              <a:rPr lang="en-US" sz="1200" dirty="0"/>
              <a:t>over </a:t>
            </a:r>
            <a:r>
              <a:rPr lang="en-US" sz="1200" b="1" dirty="0">
                <a:solidFill>
                  <a:srgbClr val="000000"/>
                </a:solidFill>
              </a:rPr>
              <a:t>CG</a:t>
            </a:r>
            <a:r>
              <a:rPr lang="en-US" sz="1200" dirty="0"/>
              <a:t>, </a:t>
            </a:r>
            <a:r>
              <a:rPr lang="en-US" sz="1200" u="sng" dirty="0">
                <a:solidFill>
                  <a:srgbClr val="0000FF"/>
                </a:solidFill>
              </a:rPr>
              <a:t>62.2% </a:t>
            </a:r>
            <a:r>
              <a:rPr lang="en-US" sz="1200" dirty="0"/>
              <a:t>over </a:t>
            </a:r>
            <a:r>
              <a:rPr lang="en-US" sz="1200" b="1" dirty="0">
                <a:solidFill>
                  <a:srgbClr val="000000"/>
                </a:solidFill>
              </a:rPr>
              <a:t>NC</a:t>
            </a:r>
            <a:r>
              <a:rPr lang="en-US" sz="1200" dirty="0"/>
              <a:t>, and </a:t>
            </a:r>
            <a:r>
              <a:rPr lang="en-US" sz="1200" u="sng" dirty="0">
                <a:solidFill>
                  <a:srgbClr val="0000FF"/>
                </a:solidFill>
              </a:rPr>
              <a:t>43.7%</a:t>
            </a:r>
            <a:r>
              <a:rPr lang="en-US" sz="1200" dirty="0"/>
              <a:t> over </a:t>
            </a:r>
            <a:r>
              <a:rPr lang="en-US" sz="1200" b="1" dirty="0">
                <a:solidFill>
                  <a:srgbClr val="000000"/>
                </a:solidFill>
              </a:rPr>
              <a:t>CPU-only</a:t>
            </a:r>
            <a:r>
              <a:rPr lang="en-US" sz="120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85161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a:t>
            </a:r>
            <a:r>
              <a:rPr lang="en-US" baseline="0" dirty="0"/>
              <a:t> we show normalized speedup for different coherence mechanism (fine-grained, coarse-grained, non-cacheable, </a:t>
            </a:r>
            <a:r>
              <a:rPr lang="en-US" baseline="0" dirty="0" err="1"/>
              <a:t>etc</a:t>
            </a:r>
            <a:r>
              <a:rPr lang="en-US" baseline="0" dirty="0"/>
              <a:t>) across all of the workloads. The result is normalized to CPU-only baseline. We also show </a:t>
            </a:r>
            <a:r>
              <a:rPr lang="en-US" sz="1200" kern="1200" dirty="0">
                <a:solidFill>
                  <a:schemeClr val="tx1"/>
                </a:solidFill>
                <a:effectLst/>
                <a:latin typeface="+mn-lt"/>
                <a:ea typeface="+mn-ea"/>
                <a:cs typeface="+mn-cs"/>
              </a:rPr>
              <a:t>the performance of an </a:t>
            </a:r>
            <a:r>
              <a:rPr lang="en-US" sz="1200" i="1" kern="1200" dirty="0">
                <a:solidFill>
                  <a:schemeClr val="tx1"/>
                </a:solidFill>
                <a:effectLst/>
                <a:latin typeface="+mn-lt"/>
                <a:ea typeface="+mn-ea"/>
                <a:cs typeface="+mn-cs"/>
              </a:rPr>
              <a:t>ideal </a:t>
            </a:r>
            <a:r>
              <a:rPr lang="en-US" sz="1200" kern="1200" dirty="0">
                <a:solidFill>
                  <a:schemeClr val="tx1"/>
                </a:solidFill>
                <a:effectLst/>
                <a:latin typeface="+mn-lt"/>
                <a:ea typeface="+mn-ea"/>
                <a:cs typeface="+mn-cs"/>
              </a:rPr>
              <a:t>mechanism where there is no performance penalty for coherence.</a:t>
            </a:r>
            <a:r>
              <a:rPr lang="en-US" sz="1200" kern="1200" baseline="0" dirty="0">
                <a:solidFill>
                  <a:schemeClr val="tx1"/>
                </a:solidFill>
                <a:effectLst/>
                <a:latin typeface="+mn-lt"/>
                <a:ea typeface="+mn-ea"/>
                <a:cs typeface="+mn-cs"/>
              </a:rPr>
              <a:t> It basically shows if coherence is magically solved and there is no penalty for that, how much upper bound improvement we can get.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Without any coherence overhead, the ideal NDA mechanism significantly outperforms CPU-only across all applications, showing the potential of PIM execution on these workloads.</a:t>
            </a:r>
            <a:r>
              <a:rPr lang="en-US" sz="1200" kern="1200" baseline="0" dirty="0">
                <a:solidFill>
                  <a:schemeClr val="tx1"/>
                </a:solidFill>
                <a:effectLst/>
                <a:latin typeface="+mn-lt"/>
                <a:ea typeface="+mn-ea"/>
                <a:cs typeface="+mn-cs"/>
              </a:rPr>
              <a:t> On the other hand, </a:t>
            </a:r>
            <a:r>
              <a:rPr lang="en-US" sz="1200" kern="1200" dirty="0">
                <a:solidFill>
                  <a:schemeClr val="tx1"/>
                </a:solidFill>
                <a:effectLst/>
                <a:latin typeface="+mn-lt"/>
                <a:ea typeface="+mn-ea"/>
                <a:cs typeface="+mn-cs"/>
              </a:rPr>
              <a:t>poor handling of coherence by CG and NC leads to drastic performance losses compared to Ideal-PIM.</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With NC, the processor threads incur a large penalty for going to DRAM frequently to access the PIM data region. CG suffers greatly due to (1) flushing dirty cache lines, and (2) blocking all processor threads that access PIM data during execution. In fact, pro- </a:t>
            </a:r>
            <a:r>
              <a:rPr lang="en-US" sz="1200" kern="1200" dirty="0" err="1">
                <a:solidFill>
                  <a:schemeClr val="tx1"/>
                </a:solidFill>
                <a:effectLst/>
                <a:latin typeface="+mn-lt"/>
                <a:ea typeface="+mn-ea"/>
                <a:cs typeface="+mn-cs"/>
              </a:rPr>
              <a:t>cessor</a:t>
            </a:r>
            <a:r>
              <a:rPr lang="en-US" sz="1200" kern="1200" dirty="0">
                <a:solidFill>
                  <a:schemeClr val="tx1"/>
                </a:solidFill>
                <a:effectLst/>
                <a:latin typeface="+mn-lt"/>
                <a:ea typeface="+mn-ea"/>
                <a:cs typeface="+mn-cs"/>
              </a:rPr>
              <a:t> threads are blocked for up to 73.1% of the total exe- </a:t>
            </a:r>
            <a:r>
              <a:rPr lang="en-US" sz="1200" kern="1200" dirty="0" err="1">
                <a:solidFill>
                  <a:schemeClr val="tx1"/>
                </a:solidFill>
                <a:effectLst/>
                <a:latin typeface="+mn-lt"/>
                <a:ea typeface="+mn-ea"/>
                <a:cs typeface="+mn-cs"/>
              </a:rPr>
              <a:t>cution</a:t>
            </a:r>
            <a:r>
              <a:rPr lang="en-US" sz="1200" kern="1200" dirty="0">
                <a:solidFill>
                  <a:schemeClr val="tx1"/>
                </a:solidFill>
                <a:effectLst/>
                <a:latin typeface="+mn-lt"/>
                <a:ea typeface="+mn-ea"/>
                <a:cs typeface="+mn-cs"/>
              </a:rPr>
              <a:t> time with CG. </a:t>
            </a:r>
            <a:r>
              <a:rPr lang="en-US" sz="1200" kern="1200" baseline="0" dirty="0">
                <a:solidFill>
                  <a:schemeClr val="tx1"/>
                </a:solidFill>
                <a:effectLst/>
                <a:latin typeface="+mn-lt"/>
                <a:ea typeface="+mn-ea"/>
                <a:cs typeface="+mn-cs"/>
              </a:rPr>
              <a:t>In fact, on average, they perform worse than CPU-only execution. FG also performs worse than CPU-only. Mostly because many off-chip messages This shows an </a:t>
            </a:r>
            <a:r>
              <a:rPr lang="en-US" sz="1200" kern="1200" dirty="0">
                <a:solidFill>
                  <a:schemeClr val="tx1"/>
                </a:solidFill>
                <a:effectLst/>
                <a:latin typeface="+mn-lt"/>
                <a:ea typeface="+mn-ea"/>
                <a:cs typeface="+mn-cs"/>
              </a:rPr>
              <a:t>efficient coherence mechanism is essential for PIM performance.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In contrast, </a:t>
            </a:r>
            <a:r>
              <a:rPr lang="en-US" sz="1200" kern="1200" dirty="0" err="1">
                <a:solidFill>
                  <a:schemeClr val="tx1"/>
                </a:solidFill>
                <a:effectLst/>
                <a:latin typeface="+mn-lt"/>
                <a:ea typeface="+mn-ea"/>
                <a:cs typeface="+mn-cs"/>
              </a:rPr>
              <a:t>LazyPIM</a:t>
            </a:r>
            <a:r>
              <a:rPr lang="en-US" sz="1200" kern="1200" dirty="0">
                <a:solidFill>
                  <a:schemeClr val="tx1"/>
                </a:solidFill>
                <a:effectLst/>
                <a:latin typeface="+mn-lt"/>
                <a:ea typeface="+mn-ea"/>
                <a:cs typeface="+mn-cs"/>
              </a:rPr>
              <a:t> consistently retains most of Ideal-PIM’s benefits for all applications, coming within 11.4% of the Ideal-PIM performance, on average.</a:t>
            </a:r>
            <a:r>
              <a:rPr lang="en-US" sz="1200" kern="1200" baseline="0" dirty="0">
                <a:solidFill>
                  <a:schemeClr val="tx1"/>
                </a:solidFill>
                <a:effectLst/>
                <a:latin typeface="+mn-lt"/>
                <a:ea typeface="+mn-ea"/>
                <a:cs typeface="+mn-cs"/>
              </a:rPr>
              <a:t> It also significantly improve performance compare to other approaches.</a:t>
            </a:r>
            <a:endParaRPr lang="en-US" dirty="0"/>
          </a:p>
          <a:p>
            <a:endParaRPr lang="en-US" dirty="0"/>
          </a:p>
          <a:p>
            <a:endParaRPr lang="en-US" dirty="0"/>
          </a:p>
          <a:p>
            <a:r>
              <a:rPr lang="en-US" sz="1200" b="0" i="0" u="none" strike="noStrike" kern="1200" baseline="0" dirty="0">
                <a:solidFill>
                  <a:schemeClr val="tx1"/>
                </a:solidFill>
                <a:latin typeface="+mn-lt"/>
                <a:ea typeface="+mn-ea"/>
                <a:cs typeface="+mn-cs"/>
              </a:rPr>
              <a:t>The reason is that the NDA cannot afford to incorporate</a:t>
            </a:r>
          </a:p>
          <a:p>
            <a:r>
              <a:rPr lang="en-US" sz="1200" b="0" i="0" u="none" strike="noStrike" kern="1200" baseline="0" dirty="0">
                <a:solidFill>
                  <a:schemeClr val="tx1"/>
                </a:solidFill>
                <a:latin typeface="+mn-lt"/>
                <a:ea typeface="+mn-ea"/>
                <a:cs typeface="+mn-cs"/>
              </a:rPr>
              <a:t>complicated logic and large caches due to power and area</a:t>
            </a:r>
          </a:p>
          <a:p>
            <a:r>
              <a:rPr lang="en-US" sz="1200" b="0" i="0" u="none" strike="noStrike" kern="1200" baseline="0" dirty="0">
                <a:solidFill>
                  <a:schemeClr val="tx1"/>
                </a:solidFill>
                <a:latin typeface="+mn-lt"/>
                <a:ea typeface="+mn-ea"/>
                <a:cs typeface="+mn-cs"/>
              </a:rPr>
              <a:t>constraints [13, 21, 27], which, for NDA-only, significantly slows</a:t>
            </a:r>
          </a:p>
          <a:p>
            <a:r>
              <a:rPr lang="en-US" sz="1200" b="0" i="0" u="none" strike="noStrike" kern="1200" baseline="0" dirty="0">
                <a:solidFill>
                  <a:schemeClr val="tx1"/>
                </a:solidFill>
                <a:latin typeface="+mn-lt"/>
                <a:ea typeface="+mn-ea"/>
                <a:cs typeface="+mn-cs"/>
              </a:rPr>
              <a:t>down the parts of the application that are better suited for CPU</a:t>
            </a:r>
          </a:p>
          <a:p>
            <a:r>
              <a:rPr lang="pt-BR" sz="1200" b="0" i="0" u="none" strike="noStrike" kern="1200" baseline="0" dirty="0" err="1">
                <a:solidFill>
                  <a:schemeClr val="tx1"/>
                </a:solidFill>
                <a:latin typeface="+mn-lt"/>
                <a:ea typeface="+mn-ea"/>
                <a:cs typeface="+mn-cs"/>
              </a:rPr>
              <a:t>execution</a:t>
            </a:r>
            <a:r>
              <a:rPr lang="pt-BR" sz="1200" b="0" i="0" u="none" strike="noStrike" kern="1200" baseline="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45654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Points:</a:t>
            </a:r>
          </a:p>
          <a:p>
            <a:endParaRPr lang="en-US" sz="1200" b="0" i="0" u="none" strike="noStrike" kern="1200" baseline="0" dirty="0">
              <a:solidFill>
                <a:schemeClr val="tx1"/>
              </a:solidFill>
              <a:latin typeface="+mn-lt"/>
              <a:ea typeface="+mn-ea"/>
              <a:cs typeface="+mn-cs"/>
            </a:endParaRPr>
          </a:p>
          <a:p>
            <a:pPr marL="171450" indent="-171450">
              <a:buFontTx/>
              <a:buChar char="-"/>
            </a:pPr>
            <a:r>
              <a:rPr lang="en-US" sz="1200" b="0" i="0" u="none" strike="noStrike" kern="1200" baseline="0" dirty="0">
                <a:solidFill>
                  <a:schemeClr val="tx1"/>
                </a:solidFill>
                <a:latin typeface="+mn-lt"/>
                <a:ea typeface="+mn-ea"/>
                <a:cs typeface="+mn-cs"/>
              </a:rPr>
              <a:t>Poor handling of coherence eliminate </a:t>
            </a:r>
            <a:r>
              <a:rPr lang="mr-IN" sz="1200" b="0" i="0" u="none" strike="noStrike" kern="1200" baseline="0" dirty="0">
                <a:solidFill>
                  <a:schemeClr val="tx1"/>
                </a:solidFill>
                <a:latin typeface="+mn-lt"/>
                <a:ea typeface="+mn-ea"/>
                <a:cs typeface="+mn-cs"/>
              </a:rPr>
              <a:t>…</a:t>
            </a:r>
            <a:endParaRPr lang="en-US" sz="1200" b="0" i="0" u="none" strike="noStrike" kern="1200" baseline="0" dirty="0">
              <a:solidFill>
                <a:schemeClr val="tx1"/>
              </a:solidFill>
              <a:latin typeface="+mn-lt"/>
              <a:ea typeface="+mn-ea"/>
              <a:cs typeface="+mn-cs"/>
            </a:endParaRPr>
          </a:p>
          <a:p>
            <a:pPr marL="171450" indent="-171450">
              <a:buFontTx/>
              <a:buChar char="-"/>
            </a:pPr>
            <a:r>
              <a:rPr lang="en-US" sz="1200" b="0" i="0" u="none" strike="noStrike" kern="1200" baseline="0" dirty="0">
                <a:solidFill>
                  <a:schemeClr val="tx1"/>
                </a:solidFill>
                <a:latin typeface="+mn-lt"/>
                <a:ea typeface="+mn-ea"/>
                <a:cs typeface="+mn-cs"/>
              </a:rPr>
              <a:t>Specifically, CG generates a large number of unnecessary flushes, and it also keeps them from working concurrently</a:t>
            </a:r>
          </a:p>
          <a:p>
            <a:pPr marL="171450" indent="-171450">
              <a:buFontTx/>
              <a:buChar char="-"/>
            </a:pPr>
            <a:r>
              <a:rPr lang="en-US" sz="1200" b="0" i="0" u="none" strike="noStrike" kern="1200" baseline="0" dirty="0">
                <a:solidFill>
                  <a:schemeClr val="tx1"/>
                </a:solidFill>
                <a:latin typeface="+mn-lt"/>
                <a:ea typeface="+mn-ea"/>
                <a:cs typeface="+mn-cs"/>
              </a:rPr>
              <a:t>FG generate a large number of unnecessary messages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08706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Points:</a:t>
            </a:r>
          </a:p>
          <a:p>
            <a:endParaRPr lang="en-US" sz="1200" b="0" i="0" u="none" strike="noStrike" kern="1200" baseline="0" dirty="0">
              <a:solidFill>
                <a:schemeClr val="tx1"/>
              </a:solidFill>
              <a:latin typeface="+mn-lt"/>
              <a:ea typeface="+mn-ea"/>
              <a:cs typeface="+mn-cs"/>
            </a:endParaRPr>
          </a:p>
          <a:p>
            <a:pPr marL="171450" indent="-171450">
              <a:buFontTx/>
              <a:buChar char="-"/>
            </a:pPr>
            <a:r>
              <a:rPr lang="en-US" sz="1200" b="0" i="0" u="none" strike="noStrike" kern="1200" baseline="0" dirty="0">
                <a:solidFill>
                  <a:schemeClr val="tx1"/>
                </a:solidFill>
                <a:latin typeface="+mn-lt"/>
                <a:ea typeface="+mn-ea"/>
                <a:cs typeface="+mn-cs"/>
              </a:rPr>
              <a:t>Poor handling of coherence eliminate </a:t>
            </a:r>
            <a:r>
              <a:rPr lang="mr-IN" sz="1200" b="0" i="0" u="none" strike="noStrike" kern="1200" baseline="0" dirty="0">
                <a:solidFill>
                  <a:schemeClr val="tx1"/>
                </a:solidFill>
                <a:latin typeface="+mn-lt"/>
                <a:ea typeface="+mn-ea"/>
                <a:cs typeface="+mn-cs"/>
              </a:rPr>
              <a:t>…</a:t>
            </a:r>
            <a:endParaRPr lang="en-US" sz="1200" b="0" i="0" u="none" strike="noStrike" kern="1200" baseline="0" dirty="0">
              <a:solidFill>
                <a:schemeClr val="tx1"/>
              </a:solidFill>
              <a:latin typeface="+mn-lt"/>
              <a:ea typeface="+mn-ea"/>
              <a:cs typeface="+mn-cs"/>
            </a:endParaRPr>
          </a:p>
          <a:p>
            <a:pPr marL="171450" indent="-171450">
              <a:buFontTx/>
              <a:buChar char="-"/>
            </a:pPr>
            <a:r>
              <a:rPr lang="en-US" sz="1200" b="0" i="0" u="none" strike="noStrike" kern="1200" baseline="0" dirty="0">
                <a:solidFill>
                  <a:schemeClr val="tx1"/>
                </a:solidFill>
                <a:latin typeface="+mn-lt"/>
                <a:ea typeface="+mn-ea"/>
                <a:cs typeface="+mn-cs"/>
              </a:rPr>
              <a:t>Specifically, CG generates a large number of unnecessary flushes, and it also keeps them from working concurrently</a:t>
            </a:r>
          </a:p>
          <a:p>
            <a:pPr marL="171450" indent="-171450">
              <a:buFontTx/>
              <a:buChar char="-"/>
            </a:pPr>
            <a:r>
              <a:rPr lang="en-US" sz="1200" b="0" i="0" u="none" strike="noStrike" kern="1200" baseline="0" dirty="0">
                <a:solidFill>
                  <a:schemeClr val="tx1"/>
                </a:solidFill>
                <a:latin typeface="+mn-lt"/>
                <a:ea typeface="+mn-ea"/>
                <a:cs typeface="+mn-cs"/>
              </a:rPr>
              <a:t>FG generate a large number of unnecessary messages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35820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Points:</a:t>
            </a:r>
          </a:p>
          <a:p>
            <a:endParaRPr lang="en-US" sz="1200" b="0" i="0" u="none" strike="noStrike" kern="1200" baseline="0" dirty="0">
              <a:solidFill>
                <a:schemeClr val="tx1"/>
              </a:solidFill>
              <a:latin typeface="+mn-lt"/>
              <a:ea typeface="+mn-ea"/>
              <a:cs typeface="+mn-cs"/>
            </a:endParaRPr>
          </a:p>
          <a:p>
            <a:pPr marL="171450" indent="-171450">
              <a:buFontTx/>
              <a:buChar char="-"/>
            </a:pPr>
            <a:r>
              <a:rPr lang="en-US" sz="1200" b="0" i="0" u="none" strike="noStrike" kern="1200" baseline="0" dirty="0">
                <a:solidFill>
                  <a:schemeClr val="tx1"/>
                </a:solidFill>
                <a:latin typeface="+mn-lt"/>
                <a:ea typeface="+mn-ea"/>
                <a:cs typeface="+mn-cs"/>
              </a:rPr>
              <a:t>Poor handling of coherence eliminate </a:t>
            </a:r>
            <a:r>
              <a:rPr lang="mr-IN" sz="1200" b="0" i="0" u="none" strike="noStrike" kern="1200" baseline="0" dirty="0">
                <a:solidFill>
                  <a:schemeClr val="tx1"/>
                </a:solidFill>
                <a:latin typeface="+mn-lt"/>
                <a:ea typeface="+mn-ea"/>
                <a:cs typeface="+mn-cs"/>
              </a:rPr>
              <a:t>…</a:t>
            </a:r>
            <a:endParaRPr lang="en-US" sz="1200" b="0" i="0" u="none" strike="noStrike" kern="1200" baseline="0" dirty="0">
              <a:solidFill>
                <a:schemeClr val="tx1"/>
              </a:solidFill>
              <a:latin typeface="+mn-lt"/>
              <a:ea typeface="+mn-ea"/>
              <a:cs typeface="+mn-cs"/>
            </a:endParaRPr>
          </a:p>
          <a:p>
            <a:pPr marL="171450" indent="-171450">
              <a:buFontTx/>
              <a:buChar char="-"/>
            </a:pPr>
            <a:r>
              <a:rPr lang="en-US" sz="1200" b="0" i="0" u="none" strike="noStrike" kern="1200" baseline="0" dirty="0">
                <a:solidFill>
                  <a:schemeClr val="tx1"/>
                </a:solidFill>
                <a:latin typeface="+mn-lt"/>
                <a:ea typeface="+mn-ea"/>
                <a:cs typeface="+mn-cs"/>
              </a:rPr>
              <a:t>Specifically, CG generates a large number of unnecessary flushes, and it also keeps them from working concurrently</a:t>
            </a:r>
          </a:p>
          <a:p>
            <a:pPr marL="171450" indent="-171450">
              <a:buFontTx/>
              <a:buChar char="-"/>
            </a:pPr>
            <a:r>
              <a:rPr lang="en-US" sz="1200" b="0" i="0" u="none" strike="noStrike" kern="1200" baseline="0" dirty="0">
                <a:solidFill>
                  <a:schemeClr val="tx1"/>
                </a:solidFill>
                <a:latin typeface="+mn-lt"/>
                <a:ea typeface="+mn-ea"/>
                <a:cs typeface="+mn-cs"/>
              </a:rPr>
              <a:t>FG generate a large number of unnecessary messages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81291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85000" lnSpcReduction="20000"/>
          </a:bodyPr>
          <a:lstStyle/>
          <a:p>
            <a:r>
              <a:rPr lang="en-US" baseline="0" dirty="0"/>
              <a:t>Here I’m showing you an example where CPU is executing a bunch of instructions. And we also have NDA kernel that is running concurrently. Here we are considering a case where CPU is updating a cache line and NDA is reading the same </a:t>
            </a:r>
            <a:r>
              <a:rPr lang="en-US" baseline="0" dirty="0" err="1"/>
              <a:t>cacheline</a:t>
            </a:r>
            <a:r>
              <a:rPr lang="en-US" baseline="0" dirty="0"/>
              <a:t>. In this case, CPU updates cache line Z and NDA kernel reads from </a:t>
            </a:r>
            <a:r>
              <a:rPr lang="en-US" baseline="0" dirty="0" err="1"/>
              <a:t>cacheline</a:t>
            </a:r>
            <a:r>
              <a:rPr lang="en-US" baseline="0" dirty="0"/>
              <a:t> z. </a:t>
            </a:r>
          </a:p>
          <a:p>
            <a:endParaRPr lang="en-US" baseline="0" dirty="0"/>
          </a:p>
          <a:p>
            <a:r>
              <a:rPr lang="en-US" baseline="0" dirty="0"/>
              <a:t>Because we don’t do any coherence lookup or update during NDA kernel execution, NDA ends up reading old values of Z from DRAM. That’s a coherence violation, because CPU write has happened before NDA read, and we need to guarantee writes </a:t>
            </a:r>
            <a:r>
              <a:rPr lang="en-US" baseline="0" dirty="0" err="1"/>
              <a:t>bcome</a:t>
            </a:r>
            <a:r>
              <a:rPr lang="en-US" baseline="0" dirty="0"/>
              <a:t> visible right away. and In that case, we need to flush Z to DRAM and re-execute the NDA kernel. So the next time NDA kernel see the updated value.  the effective ordering becomes like this. </a:t>
            </a:r>
          </a:p>
          <a:p>
            <a:endParaRPr lang="en-US" baseline="0" dirty="0"/>
          </a:p>
          <a:p>
            <a:r>
              <a:rPr lang="en-US" baseline="0" dirty="0"/>
              <a:t>Now lets consider another case. This time, while NDA is writing to cache line Y, </a:t>
            </a:r>
            <a:r>
              <a:rPr lang="en-US" baseline="0" dirty="0" err="1"/>
              <a:t>cpu</a:t>
            </a:r>
            <a:r>
              <a:rPr lang="en-US" baseline="0" dirty="0"/>
              <a:t> also write and read to same cache line. Neither of these cause coherence violation. The reason is that NDA makes its update </a:t>
            </a:r>
            <a:r>
              <a:rPr lang="en-US" baseline="0" dirty="0" err="1"/>
              <a:t>visibile</a:t>
            </a:r>
            <a:r>
              <a:rPr lang="en-US" baseline="0" dirty="0"/>
              <a:t> to the system at the end of optimistic mode execution. All of the updates are happen at the end of NDA kernel when we ensure there is no coherence violation. As a result, any write and read from CPU during NDA kernel execution, effectively order before the NDA write. </a:t>
            </a:r>
          </a:p>
          <a:p>
            <a:endParaRPr lang="en-US" baseline="0" dirty="0"/>
          </a:p>
          <a:p>
            <a:r>
              <a:rPr lang="en-US" baseline="0" dirty="0"/>
              <a:t>Some one might ask, what if we want this </a:t>
            </a:r>
            <a:r>
              <a:rPr lang="en-US" baseline="0" dirty="0" err="1"/>
              <a:t>cpu</a:t>
            </a:r>
            <a:r>
              <a:rPr lang="en-US" baseline="0" dirty="0"/>
              <a:t> to read the value PIM is updating. In that case, like any normal multi-threaded </a:t>
            </a:r>
            <a:r>
              <a:rPr lang="en-US" baseline="0" dirty="0" err="1"/>
              <a:t>environemnt</a:t>
            </a:r>
            <a:r>
              <a:rPr lang="en-US" baseline="0" dirty="0"/>
              <a:t>, we need to use </a:t>
            </a:r>
            <a:r>
              <a:rPr lang="en-US" baseline="0" dirty="0" err="1"/>
              <a:t>synchroniztion</a:t>
            </a:r>
            <a:r>
              <a:rPr lang="en-US" baseline="0" dirty="0"/>
              <a:t> </a:t>
            </a:r>
            <a:r>
              <a:rPr lang="en-US" baseline="0" dirty="0" err="1"/>
              <a:t>primitves</a:t>
            </a:r>
            <a:r>
              <a:rPr lang="en-US" baseline="0" dirty="0"/>
              <a:t> like semaphore or memory barrier, to make sure CPU read order before PIM write. </a:t>
            </a:r>
          </a:p>
          <a:p>
            <a:endParaRPr lang="en-US" baseline="0" dirty="0"/>
          </a:p>
          <a:p>
            <a:r>
              <a:rPr lang="en-US" baseline="0" dirty="0"/>
              <a:t>So as we said, when we send the signature back, no conflict will be detected, and </a:t>
            </a:r>
            <a:r>
              <a:rPr lang="en-US" baseline="0" dirty="0" err="1"/>
              <a:t>pim</a:t>
            </a:r>
            <a:r>
              <a:rPr lang="en-US" baseline="0" dirty="0"/>
              <a:t> core commit its update. So to summarize, if there is a write from CPU to a </a:t>
            </a:r>
            <a:r>
              <a:rPr lang="en-US" baseline="0" dirty="0" err="1"/>
              <a:t>cacheline</a:t>
            </a:r>
            <a:r>
              <a:rPr lang="en-US" baseline="0" dirty="0"/>
              <a:t> that PIM is reading that is a conflict. If there is a read from CPU to a </a:t>
            </a:r>
            <a:r>
              <a:rPr lang="en-US" baseline="0" dirty="0" err="1"/>
              <a:t>cacheline</a:t>
            </a:r>
            <a:r>
              <a:rPr lang="en-US" baseline="0" dirty="0"/>
              <a:t> PIM is writing to, that read orders before that write, and as a result, it doesn’t create any conflict. </a:t>
            </a:r>
          </a:p>
          <a:p>
            <a:endParaRPr lang="en-US" baseline="0" dirty="0"/>
          </a:p>
          <a:p>
            <a:endParaRPr lang="en-US" baseline="0" dirty="0"/>
          </a:p>
          <a:p>
            <a:endParaRPr lang="en-US" baseline="0" dirty="0"/>
          </a:p>
          <a:p>
            <a:r>
              <a:rPr lang="en-US" baseline="0" dirty="0"/>
              <a:t>Basically there are three possible conflicts: 1) processor update, </a:t>
            </a:r>
            <a:r>
              <a:rPr lang="en-US" baseline="0" dirty="0" err="1"/>
              <a:t>pim</a:t>
            </a:r>
            <a:r>
              <a:rPr lang="en-US" baseline="0" dirty="0"/>
              <a:t> read, 2) </a:t>
            </a:r>
            <a:r>
              <a:rPr lang="en-US" baseline="0" dirty="0" err="1"/>
              <a:t>pim</a:t>
            </a:r>
            <a:r>
              <a:rPr lang="en-US" baseline="0" dirty="0"/>
              <a:t> update something processor read, and both processor and </a:t>
            </a:r>
            <a:r>
              <a:rPr lang="en-US" baseline="0" dirty="0" err="1"/>
              <a:t>pim</a:t>
            </a:r>
            <a:r>
              <a:rPr lang="en-US" baseline="0" dirty="0"/>
              <a:t> update.</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80081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a:t>
            </a:r>
            <a:r>
              <a:rPr lang="en-US" baseline="0" dirty="0"/>
              <a:t> now lets look at one of the applications we analyzed as an example. </a:t>
            </a:r>
          </a:p>
          <a:p>
            <a:pPr marL="0" marR="0" indent="0" algn="l" defTabSz="914400" rtl="0" eaLnBrk="1" fontAlgn="auto" latinLnBrk="0" hangingPunct="1">
              <a:lnSpc>
                <a:spcPct val="100000"/>
              </a:lnSpc>
              <a:spcBef>
                <a:spcPts val="0"/>
              </a:spcBef>
              <a:spcAft>
                <a:spcPts val="0"/>
              </a:spcAft>
              <a:buClrTx/>
              <a:buSzTx/>
              <a:buFontTx/>
              <a:buNone/>
              <a:tabLst/>
              <a:defRPr/>
            </a:pPr>
            <a:endParaRPr lang="ar-IQ" dirty="0"/>
          </a:p>
          <a:p>
            <a:r>
              <a:rPr lang="en-US" dirty="0"/>
              <a:t>Our</a:t>
            </a:r>
            <a:r>
              <a:rPr lang="en-US" baseline="0" dirty="0"/>
              <a:t> first case study is a hybrid in-memory databases. </a:t>
            </a:r>
            <a:r>
              <a:rPr lang="en-US" dirty="0"/>
              <a:t>Today, because we</a:t>
            </a:r>
            <a:r>
              <a:rPr lang="en-US" baseline="0" dirty="0"/>
              <a:t> need to perform real-time analytical processing, </a:t>
            </a:r>
            <a:r>
              <a:rPr lang="en-US" dirty="0"/>
              <a:t>many industrial</a:t>
            </a:r>
            <a:r>
              <a:rPr lang="en-US" baseline="0" dirty="0"/>
              <a:t> and academic databases, combine the transactional and analytical behavior into one single hybrid database, and because of that, you can perform both transactions and analytical queries on the same database (these two used to be separate). </a:t>
            </a:r>
            <a:br>
              <a:rPr lang="en-US" baseline="0" dirty="0"/>
            </a:br>
            <a:br>
              <a:rPr lang="en-US" baseline="0" dirty="0"/>
            </a:br>
            <a:r>
              <a:rPr lang="en-US" baseline="0" dirty="0"/>
              <a:t>When we analyzed this application, we observe that , analytical queries are a good fit for NDA </a:t>
            </a:r>
            <a:r>
              <a:rPr lang="en-US" sz="1200" b="0" i="0" u="none" strike="noStrike" kern="1200" baseline="0" dirty="0">
                <a:solidFill>
                  <a:schemeClr val="tx1"/>
                </a:solidFill>
                <a:latin typeface="+mn-lt"/>
                <a:ea typeface="+mn-ea"/>
                <a:cs typeface="+mn-cs"/>
              </a:rPr>
              <a:t>as they generate a large amount of random memory accesses and data movement</a:t>
            </a:r>
            <a:endParaRPr lang="en-US" baseline="0" dirty="0"/>
          </a:p>
          <a:p>
            <a:endParaRPr lang="en-US" baseline="0" dirty="0"/>
          </a:p>
          <a:p>
            <a:r>
              <a:rPr lang="en-US" sz="1200" b="0" i="0" u="none" strike="noStrike" kern="1200" baseline="0" dirty="0">
                <a:solidFill>
                  <a:schemeClr val="tx1"/>
                </a:solidFill>
                <a:latin typeface="+mn-lt"/>
                <a:ea typeface="+mn-ea"/>
                <a:cs typeface="+mn-cs"/>
              </a:rPr>
              <a:t>In contrast, even though transactional queries access the same data, they perform better if they stay on the CPU, as they have short execution times, are</a:t>
            </a:r>
          </a:p>
          <a:p>
            <a:r>
              <a:rPr lang="en-US" sz="1200" b="0" i="0" u="none" strike="noStrike" kern="1200" baseline="0" dirty="0">
                <a:solidFill>
                  <a:schemeClr val="tx1"/>
                </a:solidFill>
                <a:latin typeface="+mn-lt"/>
                <a:ea typeface="+mn-ea"/>
                <a:cs typeface="+mn-cs"/>
              </a:rPr>
              <a:t>latency-sensitive, and have cache-friendly access patterns.</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 </a:t>
            </a: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then In such workloads, when we</a:t>
            </a:r>
            <a:r>
              <a:rPr lang="en-US" sz="1200" kern="1200" baseline="0" dirty="0">
                <a:solidFill>
                  <a:schemeClr val="tx1"/>
                </a:solidFill>
                <a:effectLst/>
                <a:latin typeface="+mn-lt"/>
                <a:ea typeface="+mn-ea"/>
                <a:cs typeface="+mn-cs"/>
              </a:rPr>
              <a:t> offload analytical threads to NDA</a:t>
            </a:r>
            <a:r>
              <a:rPr lang="en-US" sz="1200" kern="1200" dirty="0">
                <a:solidFill>
                  <a:schemeClr val="tx1"/>
                </a:solidFill>
                <a:effectLst/>
                <a:latin typeface="+mn-lt"/>
                <a:ea typeface="+mn-ea"/>
                <a:cs typeface="+mn-cs"/>
              </a:rPr>
              <a:t>, because they are both operating within</a:t>
            </a:r>
            <a:r>
              <a:rPr lang="en-US" sz="1200" kern="1200" baseline="0" dirty="0">
                <a:solidFill>
                  <a:schemeClr val="tx1"/>
                </a:solidFill>
                <a:effectLst/>
                <a:latin typeface="+mn-lt"/>
                <a:ea typeface="+mn-ea"/>
                <a:cs typeface="+mn-cs"/>
              </a:rPr>
              <a:t> the same database and share many data structures. </a:t>
            </a:r>
            <a:r>
              <a:rPr lang="en-US" sz="1200" kern="1200" dirty="0">
                <a:solidFill>
                  <a:schemeClr val="tx1"/>
                </a:solidFill>
                <a:effectLst/>
                <a:latin typeface="+mn-lt"/>
                <a:ea typeface="+mn-ea"/>
                <a:cs typeface="+mn-cs"/>
              </a:rPr>
              <a:t>data sharing</a:t>
            </a:r>
            <a:r>
              <a:rPr lang="en-US" sz="1200" kern="1200" baseline="0" dirty="0">
                <a:solidFill>
                  <a:schemeClr val="tx1"/>
                </a:solidFill>
                <a:effectLst/>
                <a:latin typeface="+mn-lt"/>
                <a:ea typeface="+mn-ea"/>
                <a:cs typeface="+mn-cs"/>
              </a:rPr>
              <a:t> and </a:t>
            </a:r>
            <a:r>
              <a:rPr lang="en-US" sz="1200" kern="1200" dirty="0">
                <a:solidFill>
                  <a:schemeClr val="tx1"/>
                </a:solidFill>
                <a:effectLst/>
                <a:latin typeface="+mn-lt"/>
                <a:ea typeface="+mn-ea"/>
                <a:cs typeface="+mn-cs"/>
              </a:rPr>
              <a:t>concurrent accesses from both NDA kernels and CPU threads can not be avoided. </a:t>
            </a:r>
          </a:p>
          <a:p>
            <a:endParaRPr lang="en-US" baseline="0" dirty="0"/>
          </a:p>
          <a:p>
            <a:endParaRPr lang="en-US" baseline="0" dirty="0"/>
          </a:p>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1360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054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en-US" altLang="en-US">
              <a:ea typeface="ＭＳ Ｐゴシック" charset="-128"/>
            </a:endParaRPr>
          </a:p>
        </p:txBody>
      </p:sp>
      <p:sp>
        <p:nvSpPr>
          <p:cNvPr id="1054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0CDC8FCF-AA5A-E44A-BA1A-DD7CE981700D}" type="slidenum">
              <a:rPr lang="en-US" altLang="en-US" sz="1200">
                <a:solidFill>
                  <a:srgbClr val="000000"/>
                </a:solidFill>
                <a:latin typeface="Calibri" charset="0"/>
              </a:rPr>
              <a:pPr eaLnBrk="1" hangingPunct="1"/>
              <a:t>51</a:t>
            </a:fld>
            <a:endParaRPr lang="en-US" altLang="en-US" sz="1200">
              <a:solidFill>
                <a:srgbClr val="000000"/>
              </a:solidFill>
              <a:latin typeface="Calibri" charset="0"/>
            </a:endParaRPr>
          </a:p>
        </p:txBody>
      </p:sp>
    </p:spTree>
    <p:extLst>
      <p:ext uri="{BB962C8B-B14F-4D97-AF65-F5344CB8AC3E}">
        <p14:creationId xmlns:p14="http://schemas.microsoft.com/office/powerpoint/2010/main" val="2847980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116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ea typeface="ＭＳ Ｐゴシック" charset="-128"/>
              </a:rPr>
              <a:t>Make reference to SGI Origin paper</a:t>
            </a:r>
          </a:p>
        </p:txBody>
      </p:sp>
      <p:sp>
        <p:nvSpPr>
          <p:cNvPr id="1116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946F5278-8F1E-8047-9129-A7ED2CF6CC60}" type="slidenum">
              <a:rPr lang="en-US" altLang="en-US" sz="1200">
                <a:solidFill>
                  <a:srgbClr val="000000"/>
                </a:solidFill>
                <a:latin typeface="Calibri" charset="0"/>
              </a:rPr>
              <a:pPr eaLnBrk="1" hangingPunct="1"/>
              <a:t>56</a:t>
            </a:fld>
            <a:endParaRPr lang="en-US" altLang="en-US" sz="1200">
              <a:solidFill>
                <a:srgbClr val="000000"/>
              </a:solidFill>
              <a:latin typeface="Calibri" charset="0"/>
            </a:endParaRPr>
          </a:p>
        </p:txBody>
      </p:sp>
    </p:spTree>
    <p:extLst>
      <p:ext uri="{BB962C8B-B14F-4D97-AF65-F5344CB8AC3E}">
        <p14:creationId xmlns:p14="http://schemas.microsoft.com/office/powerpoint/2010/main" val="1637377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167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en-US" altLang="en-US">
              <a:ea typeface="ＭＳ Ｐゴシック" charset="-128"/>
            </a:endParaRPr>
          </a:p>
        </p:txBody>
      </p:sp>
      <p:sp>
        <p:nvSpPr>
          <p:cNvPr id="1167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F635ED32-E35B-FD47-905D-DB4C3D160644}" type="slidenum">
              <a:rPr lang="en-US" altLang="en-US" sz="1200">
                <a:solidFill>
                  <a:srgbClr val="000000"/>
                </a:solidFill>
                <a:latin typeface="Calibri" charset="0"/>
              </a:rPr>
              <a:pPr eaLnBrk="1" hangingPunct="1"/>
              <a:t>60</a:t>
            </a:fld>
            <a:endParaRPr lang="en-US" altLang="en-US" sz="1200">
              <a:solidFill>
                <a:srgbClr val="000000"/>
              </a:solidFill>
              <a:latin typeface="Calibri" charset="0"/>
            </a:endParaRPr>
          </a:p>
        </p:txBody>
      </p:sp>
    </p:spTree>
    <p:extLst>
      <p:ext uri="{BB962C8B-B14F-4D97-AF65-F5344CB8AC3E}">
        <p14:creationId xmlns:p14="http://schemas.microsoft.com/office/powerpoint/2010/main" val="331755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218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ea typeface="ＭＳ Ｐゴシック" charset="-128"/>
              </a:rPr>
              <a:t>Why speculative reply? Allows silent eviction of E (clean exclusive) block. Otherwise, have to make another roundtrip to home node to get data for requestor.</a:t>
            </a:r>
          </a:p>
        </p:txBody>
      </p:sp>
      <p:sp>
        <p:nvSpPr>
          <p:cNvPr id="1218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72DCB733-ED50-0D40-BA5E-5D9977F872CA}" type="slidenum">
              <a:rPr lang="en-US" altLang="en-US" sz="1200">
                <a:solidFill>
                  <a:srgbClr val="000000"/>
                </a:solidFill>
                <a:latin typeface="Calibri" charset="0"/>
              </a:rPr>
              <a:pPr eaLnBrk="1" hangingPunct="1"/>
              <a:t>64</a:t>
            </a:fld>
            <a:endParaRPr lang="en-US" altLang="en-US" sz="1200">
              <a:solidFill>
                <a:srgbClr val="000000"/>
              </a:solidFill>
              <a:latin typeface="Calibri" charset="0"/>
            </a:endParaRPr>
          </a:p>
        </p:txBody>
      </p:sp>
    </p:spTree>
    <p:extLst>
      <p:ext uri="{BB962C8B-B14F-4D97-AF65-F5344CB8AC3E}">
        <p14:creationId xmlns:p14="http://schemas.microsoft.com/office/powerpoint/2010/main" val="1752393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2" Type="http://schemas.openxmlformats.org/officeDocument/2006/relationships/slideMaster" Target="../slideMasters/slideMaster23.xml"/><Relationship Id="rId1" Type="http://schemas.openxmlformats.org/officeDocument/2006/relationships/themeOverride" Target="../theme/themeOverride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6.xml"/><Relationship Id="rId4" Type="http://schemas.openxmlformats.org/officeDocument/2006/relationships/image" Target="../media/image4.emf"/></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7917564"/>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1408409"/>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556509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7835645"/>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98724"/>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18503535"/>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5944712"/>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0599233"/>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9775469"/>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750989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59690849"/>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02582132"/>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745083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369" tIns="45685" rIns="91369" bIns="45685"/>
          <a:lstStyle/>
          <a:p>
            <a:pPr defTabSz="913696"/>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369" tIns="45685" rIns="91369" bIns="45685"/>
          <a:lstStyle/>
          <a:p>
            <a:pPr defTabSz="913696">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369" tIns="45685" rIns="91369" bIns="45685"/>
          <a:lstStyle/>
          <a:p>
            <a:pPr defTabSz="913696">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369" tIns="45685" rIns="91369" bIns="45685" numCol="1" anchor="b" anchorCtr="0" compatLnSpc="1">
            <a:prstTxWarp prst="textNoShape">
              <a:avLst/>
            </a:prstTxWarp>
          </a:bodyPr>
          <a:lstStyle>
            <a:lvl1pPr>
              <a:defRPr sz="1200">
                <a:latin typeface="Garamond" pitchFamily="18" charset="0"/>
              </a:defRPr>
            </a:lvl1pPr>
          </a:lstStyle>
          <a:p>
            <a:pPr defTabSz="913696"/>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8246886"/>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510762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lvl1pPr>
            <a:lvl2pPr marL="456846" indent="0">
              <a:buNone/>
              <a:defRPr sz="1800"/>
            </a:lvl2pPr>
            <a:lvl3pPr marL="913696" indent="0">
              <a:buNone/>
              <a:defRPr sz="1600"/>
            </a:lvl3pPr>
            <a:lvl4pPr marL="1370550" indent="0">
              <a:buNone/>
              <a:defRPr sz="1400"/>
            </a:lvl4pPr>
            <a:lvl5pPr marL="1827398" indent="0">
              <a:buNone/>
              <a:defRPr sz="1400"/>
            </a:lvl5pPr>
            <a:lvl6pPr marL="2284245" indent="0">
              <a:buNone/>
              <a:defRPr sz="1400"/>
            </a:lvl6pPr>
            <a:lvl7pPr marL="2741098" indent="0">
              <a:buNone/>
              <a:defRPr sz="1400"/>
            </a:lvl7pPr>
            <a:lvl8pPr marL="3197941" indent="0">
              <a:buNone/>
              <a:defRPr sz="1400"/>
            </a:lvl8pPr>
            <a:lvl9pPr marL="365479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2097242"/>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8791397"/>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0491561"/>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4259371"/>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0706900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0209199"/>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46" indent="0">
              <a:buNone/>
              <a:defRPr sz="2800"/>
            </a:lvl2pPr>
            <a:lvl3pPr marL="913696" indent="0">
              <a:buNone/>
              <a:defRPr sz="2400"/>
            </a:lvl3pPr>
            <a:lvl4pPr marL="1370550" indent="0">
              <a:buNone/>
              <a:defRPr sz="2000"/>
            </a:lvl4pPr>
            <a:lvl5pPr marL="1827398" indent="0">
              <a:buNone/>
              <a:defRPr sz="2000"/>
            </a:lvl5pPr>
            <a:lvl6pPr marL="2284245" indent="0">
              <a:buNone/>
              <a:defRPr sz="2000"/>
            </a:lvl6pPr>
            <a:lvl7pPr marL="2741098" indent="0">
              <a:buNone/>
              <a:defRPr sz="2000"/>
            </a:lvl7pPr>
            <a:lvl8pPr marL="3197941" indent="0">
              <a:buNone/>
              <a:defRPr sz="2000"/>
            </a:lvl8pPr>
            <a:lvl9pPr marL="365479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86249338"/>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9069085"/>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0823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914400 h 1000"/>
              <a:gd name="T2" fmla="*/ 0 w 1000"/>
              <a:gd name="T3" fmla="*/ 0 h 1000"/>
              <a:gd name="T4" fmla="*/ 82296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BF129586-08AE-6F47-AC40-42971C091E94}" type="slidenum">
              <a:rPr lang="en-US" altLang="en-US"/>
              <a:pPr>
                <a:defRPr/>
              </a:pPr>
              <a:t>‹#›</a:t>
            </a:fld>
            <a:endParaRPr lang="en-US" altLang="en-US"/>
          </a:p>
        </p:txBody>
      </p:sp>
    </p:spTree>
    <p:extLst>
      <p:ext uri="{BB962C8B-B14F-4D97-AF65-F5344CB8AC3E}">
        <p14:creationId xmlns:p14="http://schemas.microsoft.com/office/powerpoint/2010/main" val="1338490987"/>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082EEEB-CAE1-9D42-80F3-08555E478FEE}" type="slidenum">
              <a:rPr lang="en-US" altLang="en-US"/>
              <a:pPr>
                <a:defRPr/>
              </a:pPr>
              <a:t>‹#›</a:t>
            </a:fld>
            <a:endParaRPr lang="en-US" altLang="en-US"/>
          </a:p>
        </p:txBody>
      </p:sp>
    </p:spTree>
    <p:extLst>
      <p:ext uri="{BB962C8B-B14F-4D97-AF65-F5344CB8AC3E}">
        <p14:creationId xmlns:p14="http://schemas.microsoft.com/office/powerpoint/2010/main" val="340398164"/>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63EB114-84BD-D84E-A045-3368407B11DA}" type="slidenum">
              <a:rPr lang="en-US" altLang="en-US"/>
              <a:pPr>
                <a:defRPr/>
              </a:pPr>
              <a:t>‹#›</a:t>
            </a:fld>
            <a:endParaRPr lang="en-US" altLang="en-US"/>
          </a:p>
        </p:txBody>
      </p:sp>
    </p:spTree>
    <p:extLst>
      <p:ext uri="{BB962C8B-B14F-4D97-AF65-F5344CB8AC3E}">
        <p14:creationId xmlns:p14="http://schemas.microsoft.com/office/powerpoint/2010/main" val="3293634263"/>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776E826-88E8-9343-B8CE-14D360A83D78}" type="slidenum">
              <a:rPr lang="en-US" altLang="en-US"/>
              <a:pPr>
                <a:defRPr/>
              </a:pPr>
              <a:t>‹#›</a:t>
            </a:fld>
            <a:endParaRPr lang="en-US" altLang="en-US"/>
          </a:p>
        </p:txBody>
      </p:sp>
    </p:spTree>
    <p:extLst>
      <p:ext uri="{BB962C8B-B14F-4D97-AF65-F5344CB8AC3E}">
        <p14:creationId xmlns:p14="http://schemas.microsoft.com/office/powerpoint/2010/main" val="460283220"/>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CC300DD-50E9-B241-B672-B3ED614A01F6}" type="slidenum">
              <a:rPr lang="en-US" altLang="en-US"/>
              <a:pPr>
                <a:defRPr/>
              </a:pPr>
              <a:t>‹#›</a:t>
            </a:fld>
            <a:endParaRPr lang="en-US" altLang="en-US"/>
          </a:p>
        </p:txBody>
      </p:sp>
    </p:spTree>
    <p:extLst>
      <p:ext uri="{BB962C8B-B14F-4D97-AF65-F5344CB8AC3E}">
        <p14:creationId xmlns:p14="http://schemas.microsoft.com/office/powerpoint/2010/main" val="194556474"/>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92E28BF-E5C2-9440-84A9-1C5C4EC3BB51}" type="slidenum">
              <a:rPr lang="en-US" altLang="en-US"/>
              <a:pPr>
                <a:defRPr/>
              </a:pPr>
              <a:t>‹#›</a:t>
            </a:fld>
            <a:endParaRPr lang="en-US" altLang="en-US"/>
          </a:p>
        </p:txBody>
      </p:sp>
    </p:spTree>
    <p:extLst>
      <p:ext uri="{BB962C8B-B14F-4D97-AF65-F5344CB8AC3E}">
        <p14:creationId xmlns:p14="http://schemas.microsoft.com/office/powerpoint/2010/main" val="34322834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2AB4768A-0B31-1341-95B8-ACCC602AC1ED}" type="slidenum">
              <a:rPr lang="en-US" altLang="en-US"/>
              <a:pPr>
                <a:defRPr/>
              </a:pPr>
              <a:t>‹#›</a:t>
            </a:fld>
            <a:endParaRPr lang="en-US" altLang="en-US"/>
          </a:p>
        </p:txBody>
      </p:sp>
    </p:spTree>
    <p:extLst>
      <p:ext uri="{BB962C8B-B14F-4D97-AF65-F5344CB8AC3E}">
        <p14:creationId xmlns:p14="http://schemas.microsoft.com/office/powerpoint/2010/main" val="2388469560"/>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091C9E0C-1943-654E-A858-D0B1037B7159}" type="slidenum">
              <a:rPr lang="en-US" altLang="en-US"/>
              <a:pPr>
                <a:defRPr/>
              </a:pPr>
              <a:t>‹#›</a:t>
            </a:fld>
            <a:endParaRPr lang="en-US" altLang="en-US"/>
          </a:p>
        </p:txBody>
      </p:sp>
    </p:spTree>
    <p:extLst>
      <p:ext uri="{BB962C8B-B14F-4D97-AF65-F5344CB8AC3E}">
        <p14:creationId xmlns:p14="http://schemas.microsoft.com/office/powerpoint/2010/main" val="395658825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34EAAF7E-5FC7-BF48-85B4-17B208F57909}" type="slidenum">
              <a:rPr lang="en-US" altLang="en-US"/>
              <a:pPr>
                <a:defRPr/>
              </a:pPr>
              <a:t>‹#›</a:t>
            </a:fld>
            <a:endParaRPr lang="en-US" altLang="en-US"/>
          </a:p>
        </p:txBody>
      </p:sp>
    </p:spTree>
    <p:extLst>
      <p:ext uri="{BB962C8B-B14F-4D97-AF65-F5344CB8AC3E}">
        <p14:creationId xmlns:p14="http://schemas.microsoft.com/office/powerpoint/2010/main" val="75430745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1539E80-CD55-B742-8023-B2B43C669C6C}" type="slidenum">
              <a:rPr lang="en-US" altLang="en-US"/>
              <a:pPr>
                <a:defRPr/>
              </a:pPr>
              <a:t>‹#›</a:t>
            </a:fld>
            <a:endParaRPr lang="en-US" altLang="en-US"/>
          </a:p>
        </p:txBody>
      </p:sp>
    </p:spTree>
    <p:extLst>
      <p:ext uri="{BB962C8B-B14F-4D97-AF65-F5344CB8AC3E}">
        <p14:creationId xmlns:p14="http://schemas.microsoft.com/office/powerpoint/2010/main" val="261802425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DE05FA7-E32E-224D-877F-442C3328AE5B}" type="slidenum">
              <a:rPr lang="en-US" altLang="en-US"/>
              <a:pPr>
                <a:defRPr/>
              </a:pPr>
              <a:t>‹#›</a:t>
            </a:fld>
            <a:endParaRPr lang="en-US" altLang="en-US"/>
          </a:p>
        </p:txBody>
      </p:sp>
    </p:spTree>
    <p:extLst>
      <p:ext uri="{BB962C8B-B14F-4D97-AF65-F5344CB8AC3E}">
        <p14:creationId xmlns:p14="http://schemas.microsoft.com/office/powerpoint/2010/main" val="2498337972"/>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2794427"/>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2562715"/>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937537"/>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5162539"/>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30880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6980890"/>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3988946"/>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8647741"/>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1201208"/>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5527571"/>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9288646"/>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Garamond"/>
              </a:rPr>
              <a:t>Efficient Runahead Execution</a:t>
            </a: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A805D39-8A99-3244-8F9A-372BEEBCCD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2952734"/>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87035"/>
            <a:ext cx="8610600" cy="1066800"/>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Garamond"/>
              </a:rPr>
              <a:t>Efficient Runahead Execution</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B529F8-9DA9-694E-B83F-60BEDEBD4A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0815042"/>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Garamond"/>
              </a:rPr>
              <a:t>Efficient Runahead Execution</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141F8A-872E-3646-89B6-55BA95B3FC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2935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Garamond"/>
              </a:rPr>
              <a:t>Efficient Runahead Execution</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C0E43D1-58FC-C14A-A9F0-BDD7AF0437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9677301"/>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Garamond"/>
              </a:rPr>
              <a:t>Efficient Runahead Execution</a:t>
            </a: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F46380-4E56-A244-BA59-54B74623B8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8392996"/>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Garamond"/>
              </a:rPr>
              <a:t>Efficient Runahead Execution</a:t>
            </a: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C1D5ED1-33F2-2645-AF95-92848C0557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6877022"/>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Garamond"/>
              </a:rPr>
              <a:t>Efficient Runahead Execution</a:t>
            </a: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EC164A4-5DB4-2D45-ADFF-1E3FBB6A1F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3434297"/>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Garamond"/>
              </a:rPr>
              <a:t>Efficient Runahead Execution</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2178E3-A4E9-8C44-9376-46FFDE548E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3007563"/>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Garamond"/>
              </a:rPr>
              <a:t>Efficient Runahead Execution</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299267F-2B60-1142-AD94-1D907EA9F2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8587792"/>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Garamond"/>
              </a:rPr>
              <a:t>Efficient Runahead Execution</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1BE77B-E84C-FA4C-AF81-38E30AF71D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663478"/>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Garamond"/>
              </a:rPr>
              <a:t>Efficient Runahead Execution</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B27964-A99D-DB4D-8E5A-4012C28607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3640648"/>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6B4C4BB4-B804-0A46-91EB-1C5EA2C8E2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2875859"/>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60169019-BB41-6245-A1FF-2891AF1467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6382570"/>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0409D90B-F346-3C42-AD18-18315DB002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649904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1B757EB-4A8B-1044-BBB4-CE4A4AF139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5319953"/>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5A9F90F7-73ED-7745-B383-3C29FF1DE0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1196806"/>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BDCCB94D-0191-4749-BCBF-0FEB50E6ED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9098777"/>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E5D36DF0-1835-D14D-9D16-04855C8F5B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6210223"/>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94D1BA1E-770A-6D4D-A1FD-36213ED27A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8150526"/>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D341FD7C-1AE1-0545-9494-DFC5ABA6D8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2430744"/>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DDD92E9B-C169-A540-8BBA-E3CEA95B47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7136022"/>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FE53C06E-1BA5-454B-AA9A-B7A05D87FB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466803"/>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8716A9FA-F86C-8242-A499-74AAE05886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3084447"/>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211300933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842257355"/>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3814249059"/>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2433839088"/>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12622870"/>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208761617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2646255053"/>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835305242"/>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220416740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360247609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70609367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r>
              <a:rPr lang="en-US"/>
              <a:t>Efficient Runahead Execution</a:t>
            </a:r>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0CAF0C4-D837-6C46-94E3-5BC8E6610C9A}" type="slidenum">
              <a:rPr lang="en-US"/>
              <a:pPr>
                <a:defRPr/>
              </a:pPr>
              <a:t>‹#›</a:t>
            </a:fld>
            <a:endParaRPr lang="en-US"/>
          </a:p>
        </p:txBody>
      </p:sp>
    </p:spTree>
    <p:extLst>
      <p:ext uri="{BB962C8B-B14F-4D97-AF65-F5344CB8AC3E}">
        <p14:creationId xmlns:p14="http://schemas.microsoft.com/office/powerpoint/2010/main" val="1822636505"/>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87035"/>
            <a:ext cx="8610600" cy="1066800"/>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t>Efficient Runahead Execution</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40BA29-F9EE-E949-A023-5C86A1DB6E97}" type="slidenum">
              <a:rPr lang="en-US"/>
              <a:pPr>
                <a:defRPr/>
              </a:pPr>
              <a:t>‹#›</a:t>
            </a:fld>
            <a:endParaRPr lang="en-US"/>
          </a:p>
        </p:txBody>
      </p:sp>
    </p:spTree>
    <p:extLst>
      <p:ext uri="{BB962C8B-B14F-4D97-AF65-F5344CB8AC3E}">
        <p14:creationId xmlns:p14="http://schemas.microsoft.com/office/powerpoint/2010/main" val="475746241"/>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t>Efficient Runahead Execution</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AC4AF8-F565-FA4E-8274-2B4BC4F93B5A}" type="slidenum">
              <a:rPr lang="en-US"/>
              <a:pPr>
                <a:defRPr/>
              </a:pPr>
              <a:t>‹#›</a:t>
            </a:fld>
            <a:endParaRPr lang="en-US"/>
          </a:p>
        </p:txBody>
      </p:sp>
    </p:spTree>
    <p:extLst>
      <p:ext uri="{BB962C8B-B14F-4D97-AF65-F5344CB8AC3E}">
        <p14:creationId xmlns:p14="http://schemas.microsoft.com/office/powerpoint/2010/main" val="258181590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r>
              <a:rPr lang="en-US"/>
              <a:t>Efficient Runahead Execution</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7BD23F-ECFE-0D4D-B2E6-436DBE557B89}" type="slidenum">
              <a:rPr lang="en-US"/>
              <a:pPr>
                <a:defRPr/>
              </a:pPr>
              <a:t>‹#›</a:t>
            </a:fld>
            <a:endParaRPr lang="en-US"/>
          </a:p>
        </p:txBody>
      </p:sp>
    </p:spTree>
    <p:extLst>
      <p:ext uri="{BB962C8B-B14F-4D97-AF65-F5344CB8AC3E}">
        <p14:creationId xmlns:p14="http://schemas.microsoft.com/office/powerpoint/2010/main" val="1716858017"/>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r>
              <a:rPr lang="en-US"/>
              <a:t>Efficient Runahead Execution</a:t>
            </a:r>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B1B8958-2976-E04C-95F2-F7BA9969FBF0}" type="slidenum">
              <a:rPr lang="en-US"/>
              <a:pPr>
                <a:defRPr/>
              </a:pPr>
              <a:t>‹#›</a:t>
            </a:fld>
            <a:endParaRPr lang="en-US"/>
          </a:p>
        </p:txBody>
      </p:sp>
    </p:spTree>
    <p:extLst>
      <p:ext uri="{BB962C8B-B14F-4D97-AF65-F5344CB8AC3E}">
        <p14:creationId xmlns:p14="http://schemas.microsoft.com/office/powerpoint/2010/main" val="230427979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r>
              <a:rPr lang="en-US"/>
              <a:t>Efficient Runahead Execution</a:t>
            </a:r>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B7DA203-5F4A-D242-BFFC-E67BEF3CFE7E}" type="slidenum">
              <a:rPr lang="en-US"/>
              <a:pPr>
                <a:defRPr/>
              </a:pPr>
              <a:t>‹#›</a:t>
            </a:fld>
            <a:endParaRPr lang="en-US"/>
          </a:p>
        </p:txBody>
      </p:sp>
    </p:spTree>
    <p:extLst>
      <p:ext uri="{BB962C8B-B14F-4D97-AF65-F5344CB8AC3E}">
        <p14:creationId xmlns:p14="http://schemas.microsoft.com/office/powerpoint/2010/main" val="2528364278"/>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t>Efficient Runahead Execution</a:t>
            </a:r>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A497C03-D1F7-7649-B25E-C69A9A058DFB}" type="slidenum">
              <a:rPr lang="en-US"/>
              <a:pPr>
                <a:defRPr/>
              </a:pPr>
              <a:t>‹#›</a:t>
            </a:fld>
            <a:endParaRPr lang="en-US"/>
          </a:p>
        </p:txBody>
      </p:sp>
    </p:spTree>
    <p:extLst>
      <p:ext uri="{BB962C8B-B14F-4D97-AF65-F5344CB8AC3E}">
        <p14:creationId xmlns:p14="http://schemas.microsoft.com/office/powerpoint/2010/main" val="1398082797"/>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Efficient Runahead Execution</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C9D415-29BD-5044-BE0B-B5623DC50F46}" type="slidenum">
              <a:rPr lang="en-US"/>
              <a:pPr>
                <a:defRPr/>
              </a:pPr>
              <a:t>‹#›</a:t>
            </a:fld>
            <a:endParaRPr lang="en-US"/>
          </a:p>
        </p:txBody>
      </p:sp>
    </p:spTree>
    <p:extLst>
      <p:ext uri="{BB962C8B-B14F-4D97-AF65-F5344CB8AC3E}">
        <p14:creationId xmlns:p14="http://schemas.microsoft.com/office/powerpoint/2010/main" val="1392563092"/>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Efficient Runahead Execution</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684EE9C-08F4-D945-A98A-16C395F1E5D2}" type="slidenum">
              <a:rPr lang="en-US"/>
              <a:pPr>
                <a:defRPr/>
              </a:pPr>
              <a:t>‹#›</a:t>
            </a:fld>
            <a:endParaRPr lang="en-US"/>
          </a:p>
        </p:txBody>
      </p:sp>
    </p:spTree>
    <p:extLst>
      <p:ext uri="{BB962C8B-B14F-4D97-AF65-F5344CB8AC3E}">
        <p14:creationId xmlns:p14="http://schemas.microsoft.com/office/powerpoint/2010/main" val="307006657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t>Efficient Runahead Execution</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E85E11-9A4B-6843-BC27-2F8F67338CE2}" type="slidenum">
              <a:rPr lang="en-US"/>
              <a:pPr>
                <a:defRPr/>
              </a:pPr>
              <a:t>‹#›</a:t>
            </a:fld>
            <a:endParaRPr lang="en-US"/>
          </a:p>
        </p:txBody>
      </p:sp>
    </p:spTree>
    <p:extLst>
      <p:ext uri="{BB962C8B-B14F-4D97-AF65-F5344CB8AC3E}">
        <p14:creationId xmlns:p14="http://schemas.microsoft.com/office/powerpoint/2010/main" val="298836429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t>Efficient Runahead Execution</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44EFA6-DAD4-8B47-9894-0243E5AC196B}" type="slidenum">
              <a:rPr lang="en-US"/>
              <a:pPr>
                <a:defRPr/>
              </a:pPr>
              <a:t>‹#›</a:t>
            </a:fld>
            <a:endParaRPr lang="en-US"/>
          </a:p>
        </p:txBody>
      </p:sp>
    </p:spTree>
    <p:extLst>
      <p:ext uri="{BB962C8B-B14F-4D97-AF65-F5344CB8AC3E}">
        <p14:creationId xmlns:p14="http://schemas.microsoft.com/office/powerpoint/2010/main" val="982126204"/>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27DA41EA-6AD8-A84E-A074-C1AD0F61773B}" type="slidenum">
              <a:rPr lang="en-US"/>
              <a:pPr>
                <a:defRPr/>
              </a:pPr>
              <a:t>‹#›</a:t>
            </a:fld>
            <a:endParaRPr lang="en-US"/>
          </a:p>
        </p:txBody>
      </p:sp>
    </p:spTree>
    <p:extLst>
      <p:ext uri="{BB962C8B-B14F-4D97-AF65-F5344CB8AC3E}">
        <p14:creationId xmlns:p14="http://schemas.microsoft.com/office/powerpoint/2010/main" val="1264077334"/>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55EF769A-21AF-414A-93C1-6CCCC861D6AA}" type="slidenum">
              <a:rPr lang="en-US"/>
              <a:pPr>
                <a:defRPr/>
              </a:pPr>
              <a:t>‹#›</a:t>
            </a:fld>
            <a:endParaRPr lang="en-US"/>
          </a:p>
        </p:txBody>
      </p:sp>
    </p:spTree>
    <p:extLst>
      <p:ext uri="{BB962C8B-B14F-4D97-AF65-F5344CB8AC3E}">
        <p14:creationId xmlns:p14="http://schemas.microsoft.com/office/powerpoint/2010/main" val="2427296815"/>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6BBDD30-43F7-E347-81C9-5ABCA823DB5D}" type="slidenum">
              <a:rPr lang="en-US"/>
              <a:pPr>
                <a:defRPr/>
              </a:pPr>
              <a:t>‹#›</a:t>
            </a:fld>
            <a:endParaRPr lang="en-US"/>
          </a:p>
        </p:txBody>
      </p:sp>
    </p:spTree>
    <p:extLst>
      <p:ext uri="{BB962C8B-B14F-4D97-AF65-F5344CB8AC3E}">
        <p14:creationId xmlns:p14="http://schemas.microsoft.com/office/powerpoint/2010/main" val="3225436272"/>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A5BDAD92-39C3-FC48-BB61-090AABD77ABA}" type="slidenum">
              <a:rPr lang="en-US"/>
              <a:pPr>
                <a:defRPr/>
              </a:pPr>
              <a:t>‹#›</a:t>
            </a:fld>
            <a:endParaRPr lang="en-US"/>
          </a:p>
        </p:txBody>
      </p:sp>
    </p:spTree>
    <p:extLst>
      <p:ext uri="{BB962C8B-B14F-4D97-AF65-F5344CB8AC3E}">
        <p14:creationId xmlns:p14="http://schemas.microsoft.com/office/powerpoint/2010/main" val="2215902296"/>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A685A976-F99D-A54B-B526-B3E0C403CB9C}" type="slidenum">
              <a:rPr lang="en-US"/>
              <a:pPr>
                <a:defRPr/>
              </a:pPr>
              <a:t>‹#›</a:t>
            </a:fld>
            <a:endParaRPr lang="en-US"/>
          </a:p>
        </p:txBody>
      </p:sp>
    </p:spTree>
    <p:extLst>
      <p:ext uri="{BB962C8B-B14F-4D97-AF65-F5344CB8AC3E}">
        <p14:creationId xmlns:p14="http://schemas.microsoft.com/office/powerpoint/2010/main" val="3266292550"/>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D8132F35-3FFB-6045-A749-9F10694F9456}" type="slidenum">
              <a:rPr lang="en-US"/>
              <a:pPr>
                <a:defRPr/>
              </a:pPr>
              <a:t>‹#›</a:t>
            </a:fld>
            <a:endParaRPr lang="en-US"/>
          </a:p>
        </p:txBody>
      </p:sp>
    </p:spTree>
    <p:extLst>
      <p:ext uri="{BB962C8B-B14F-4D97-AF65-F5344CB8AC3E}">
        <p14:creationId xmlns:p14="http://schemas.microsoft.com/office/powerpoint/2010/main" val="1075629130"/>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CCD07EBC-6480-9A4A-85D2-A7E2CCF9BF77}" type="slidenum">
              <a:rPr lang="en-US"/>
              <a:pPr>
                <a:defRPr/>
              </a:pPr>
              <a:t>‹#›</a:t>
            </a:fld>
            <a:endParaRPr lang="en-US"/>
          </a:p>
        </p:txBody>
      </p:sp>
    </p:spTree>
    <p:extLst>
      <p:ext uri="{BB962C8B-B14F-4D97-AF65-F5344CB8AC3E}">
        <p14:creationId xmlns:p14="http://schemas.microsoft.com/office/powerpoint/2010/main" val="4053648270"/>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1D442D9-2A93-3048-AD6E-812CC59C86E7}" type="slidenum">
              <a:rPr lang="en-US"/>
              <a:pPr>
                <a:defRPr/>
              </a:pPr>
              <a:t>‹#›</a:t>
            </a:fld>
            <a:endParaRPr lang="en-US"/>
          </a:p>
        </p:txBody>
      </p:sp>
    </p:spTree>
    <p:extLst>
      <p:ext uri="{BB962C8B-B14F-4D97-AF65-F5344CB8AC3E}">
        <p14:creationId xmlns:p14="http://schemas.microsoft.com/office/powerpoint/2010/main" val="3387434085"/>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7BC29692-427A-D044-9850-338DF4B6D8DA}" type="slidenum">
              <a:rPr lang="en-US"/>
              <a:pPr>
                <a:defRPr/>
              </a:pPr>
              <a:t>‹#›</a:t>
            </a:fld>
            <a:endParaRPr lang="en-US"/>
          </a:p>
        </p:txBody>
      </p:sp>
    </p:spTree>
    <p:extLst>
      <p:ext uri="{BB962C8B-B14F-4D97-AF65-F5344CB8AC3E}">
        <p14:creationId xmlns:p14="http://schemas.microsoft.com/office/powerpoint/2010/main" val="40429399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5C302519-7011-7742-869E-263EBCE94EBC}" type="slidenum">
              <a:rPr lang="en-US"/>
              <a:pPr>
                <a:defRPr/>
              </a:pPr>
              <a:t>‹#›</a:t>
            </a:fld>
            <a:endParaRPr lang="en-US"/>
          </a:p>
        </p:txBody>
      </p:sp>
    </p:spTree>
    <p:extLst>
      <p:ext uri="{BB962C8B-B14F-4D97-AF65-F5344CB8AC3E}">
        <p14:creationId xmlns:p14="http://schemas.microsoft.com/office/powerpoint/2010/main" val="4066888386"/>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AF9E09C-CCCB-F34D-8B3D-3514A7054822}" type="slidenum">
              <a:rPr lang="en-US"/>
              <a:pPr>
                <a:defRPr/>
              </a:pPr>
              <a:t>‹#›</a:t>
            </a:fld>
            <a:endParaRPr lang="en-US"/>
          </a:p>
        </p:txBody>
      </p:sp>
    </p:spTree>
    <p:extLst>
      <p:ext uri="{BB962C8B-B14F-4D97-AF65-F5344CB8AC3E}">
        <p14:creationId xmlns:p14="http://schemas.microsoft.com/office/powerpoint/2010/main" val="1448884862"/>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6392D6-2602-0A4F-9B74-B323EC70C69E}" type="slidenum">
              <a:rPr lang="en-US"/>
              <a:pPr>
                <a:defRPr/>
              </a:pPr>
              <a:t>‹#›</a:t>
            </a:fld>
            <a:endParaRPr lang="en-US"/>
          </a:p>
        </p:txBody>
      </p:sp>
    </p:spTree>
    <p:extLst>
      <p:ext uri="{BB962C8B-B14F-4D97-AF65-F5344CB8AC3E}">
        <p14:creationId xmlns:p14="http://schemas.microsoft.com/office/powerpoint/2010/main" val="4075772528"/>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EE72C9BE-E5F4-4C4D-A2E6-8C0248ACC5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0380503"/>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6FF26340-CDE4-4E4A-9420-2A87E5020C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595100"/>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31BF67AA-AE81-C945-8601-06951EFA2B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7209278"/>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CC518F6D-66A9-7548-8FEA-3AAEA8ABAE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659031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DB0DABC3-D591-1741-A3C4-2DCAC7BE96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4963445"/>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4240C5D0-DE20-F44C-9199-26925A0CD7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0130493"/>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394E95E8-6B2D-E046-9715-7EB4F7541B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89435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C178BC5-7996-F840-84FA-40F1399D13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8255533"/>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9298E289-7A6A-0649-AE32-846A55D9B9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8824946"/>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01855882-CF79-A248-88C2-2F45B3B28F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0487409"/>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5FE53D0-0C84-884F-9305-71FBD63281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6029969"/>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3A4E8666-F172-8746-A4D3-B4623EB79F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119164"/>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5" name="Date Placeholder 5"/>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AAD4463F-F2C4-BD43-9CF4-0EC14BFDF8D4}" type="datetime1">
              <a:rPr lang="en-US"/>
              <a:pPr>
                <a:defRPr/>
              </a:pPr>
              <a:t>12/1/22</a:t>
            </a:fld>
            <a:endParaRPr lang="en-US"/>
          </a:p>
        </p:txBody>
      </p:sp>
      <p:sp>
        <p:nvSpPr>
          <p:cNvPr id="6" name="Footer Placeholder 9"/>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10"/>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7460E46-E011-CA4B-B460-87BF7D156767}" type="slidenum">
              <a:rPr lang="en-US"/>
              <a:pPr>
                <a:defRPr/>
              </a:pPr>
              <a:t>‹#›</a:t>
            </a:fld>
            <a:endParaRPr lang="en-US" dirty="0"/>
          </a:p>
        </p:txBody>
      </p:sp>
    </p:spTree>
    <p:extLst>
      <p:ext uri="{BB962C8B-B14F-4D97-AF65-F5344CB8AC3E}">
        <p14:creationId xmlns:p14="http://schemas.microsoft.com/office/powerpoint/2010/main" val="3531343851"/>
      </p:ext>
    </p:extLst>
  </p:cSld>
  <p:clrMapOvr>
    <a:overrideClrMapping bg1="lt1" tx1="dk1" bg2="lt2" tx2="dk2" accent1="accent1" accent2="accent2" accent3="accent3" accent4="accent4" accent5="accent5" accent6="accent6" hlink="hlink" folHlink="folHlink"/>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4" name="Rectangle 3"/>
          <p:cNvSpPr/>
          <p:nvPr userDrawn="1"/>
        </p:nvSpPr>
        <p:spPr>
          <a:xfrm>
            <a:off x="0" y="6543675"/>
            <a:ext cx="1196975" cy="3143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5" name="Footer Placeholder 5"/>
          <p:cNvSpPr>
            <a:spLocks noGrp="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9"/>
          <p:cNvSpPr>
            <a:spLocks noGrp="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6FFB184-0EDF-4F42-861F-5CC2C08EEC50}" type="slidenum">
              <a:rPr lang="en-US"/>
              <a:pPr>
                <a:defRPr/>
              </a:pPr>
              <a:t>‹#›</a:t>
            </a:fld>
            <a:endParaRPr lang="en-US" dirty="0"/>
          </a:p>
        </p:txBody>
      </p:sp>
      <p:sp>
        <p:nvSpPr>
          <p:cNvPr id="7" name="Date Placeholder 4"/>
          <p:cNvSpPr>
            <a:spLocks noGrp="1"/>
          </p:cNvSpPr>
          <p:nvPr>
            <p:ph type="dt" sz="half" idx="12"/>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9F810F96-B0A2-3A4B-A5C0-B349BC103730}" type="datetime1">
              <a:rPr lang="en-US"/>
              <a:pPr>
                <a:defRPr/>
              </a:pPr>
              <a:t>12/1/22</a:t>
            </a:fld>
            <a:endParaRPr lang="en-US"/>
          </a:p>
        </p:txBody>
      </p:sp>
    </p:spTree>
    <p:extLst>
      <p:ext uri="{BB962C8B-B14F-4D97-AF65-F5344CB8AC3E}">
        <p14:creationId xmlns:p14="http://schemas.microsoft.com/office/powerpoint/2010/main" val="1998813599"/>
      </p:ext>
    </p:extLst>
  </p:cSld>
  <p:clrMapOvr>
    <a:overrideClrMapping bg1="lt1" tx1="dk1" bg2="lt2" tx2="dk2" accent1="accent1" accent2="accent2" accent3="accent3" accent4="accent4" accent5="accent5" accent6="accent6" hlink="hlink" folHlink="folHlink"/>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1371600" y="0"/>
            <a:ext cx="7772399" cy="1085850"/>
          </a:xfrm>
          <a:prstGeom prst="rect">
            <a:avLst/>
          </a:prstGeom>
        </p:spPr>
        <p:txBody>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normAutofit/>
          </a:bodyPr>
          <a:lstStyle>
            <a:lvl1pPr>
              <a:defRPr sz="3600">
                <a:solidFill>
                  <a:schemeClr val="tx1"/>
                </a:solidFill>
                <a:latin typeface="+mj-lt"/>
              </a:defRPr>
            </a:lvl1pPr>
            <a:lvl2pPr>
              <a:defRPr sz="3200">
                <a:solidFill>
                  <a:schemeClr val="tx1"/>
                </a:solidFill>
                <a:latin typeface="+mj-lt"/>
              </a:defRPr>
            </a:lvl2pPr>
            <a:lvl3pPr>
              <a:defRPr sz="2800">
                <a:solidFill>
                  <a:schemeClr val="tx1"/>
                </a:solidFill>
                <a:latin typeface="+mj-lt"/>
              </a:defRPr>
            </a:lvl3pPr>
            <a:lvl4pPr>
              <a:defRPr sz="2400">
                <a:solidFill>
                  <a:schemeClr val="tx1"/>
                </a:solidFill>
                <a:latin typeface="+mj-lt"/>
              </a:defRPr>
            </a:lvl4pPr>
            <a:lvl5pPr>
              <a:defRPr sz="2400">
                <a:solidFill>
                  <a:schemeClr val="tx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4"/>
          <p:cNvSpPr>
            <a:spLocks noGrp="1"/>
          </p:cNvSpPr>
          <p:nvPr>
            <p:ph type="dt" sz="half" idx="12"/>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D47AB44D-F518-5846-A0F3-D23C485E1DC1}" type="datetime1">
              <a:rPr lang="en-US"/>
              <a:pPr>
                <a:defRPr/>
              </a:pPr>
              <a:t>12/1/22</a:t>
            </a:fld>
            <a:endParaRPr lang="en-US"/>
          </a:p>
        </p:txBody>
      </p:sp>
      <p:sp>
        <p:nvSpPr>
          <p:cNvPr id="5" name="Footer Placeholder 5"/>
          <p:cNvSpPr>
            <a:spLocks noGrp="1"/>
          </p:cNvSpPr>
          <p:nvPr>
            <p:ph type="ftr" sz="quarter" idx="13"/>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6"/>
          <p:cNvSpPr>
            <a:spLocks noGrp="1"/>
          </p:cNvSpPr>
          <p:nvPr>
            <p:ph type="sldNum" sz="quarter" idx="14"/>
          </p:nvPr>
        </p:nvSpPr>
        <p:spPr/>
        <p:txBody>
          <a:bodyPr/>
          <a:lstStyle>
            <a:lvl1pPr fontAlgn="base">
              <a:spcBef>
                <a:spcPct val="0"/>
              </a:spcBef>
              <a:spcAft>
                <a:spcPct val="0"/>
              </a:spcAft>
              <a:defRPr>
                <a:ea typeface="ＭＳ Ｐゴシック" charset="0"/>
                <a:cs typeface="ＭＳ Ｐゴシック" charset="0"/>
              </a:defRPr>
            </a:lvl1pPr>
          </a:lstStyle>
          <a:p>
            <a:pPr>
              <a:defRPr/>
            </a:pPr>
            <a:fld id="{F6D417AC-0B7D-1544-9519-92C9BC378595}" type="slidenum">
              <a:rPr lang="en-US"/>
              <a:pPr>
                <a:defRPr/>
              </a:pPr>
              <a:t>‹#›</a:t>
            </a:fld>
            <a:endParaRPr lang="en-US" dirty="0"/>
          </a:p>
        </p:txBody>
      </p:sp>
    </p:spTree>
    <p:extLst>
      <p:ext uri="{BB962C8B-B14F-4D97-AF65-F5344CB8AC3E}">
        <p14:creationId xmlns:p14="http://schemas.microsoft.com/office/powerpoint/2010/main" val="301050025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userDrawn="1"/>
        </p:nvSpPr>
        <p:spPr>
          <a:xfrm>
            <a:off x="0" y="6651625"/>
            <a:ext cx="849313" cy="20637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2" name="Title 1"/>
          <p:cNvSpPr>
            <a:spLocks noGrp="1"/>
          </p:cNvSpPr>
          <p:nvPr>
            <p:ph type="title"/>
          </p:nvPr>
        </p:nvSpPr>
        <p:spPr>
          <a:xfrm>
            <a:off x="452628" y="767419"/>
            <a:ext cx="8085582" cy="3355848"/>
          </a:xfrm>
          <a:solidFill>
            <a:schemeClr val="bg1"/>
          </a:solidFill>
        </p:spPr>
        <p:txBody>
          <a:bodyPr anchor="b"/>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837C38E7-792E-C949-BA89-014185BDF33F}" type="datetime1">
              <a:rPr lang="en-US"/>
              <a:pPr>
                <a:defRPr/>
              </a:pPr>
              <a:t>12/1/22</a:t>
            </a:fld>
            <a:endParaRPr lang="en-US"/>
          </a:p>
        </p:txBody>
      </p:sp>
      <p:sp>
        <p:nvSpPr>
          <p:cNvPr id="6"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691DE03-51FF-8143-BDE1-430BD10E2E4A}" type="slidenum">
              <a:rPr lang="en-US"/>
              <a:pPr>
                <a:defRPr/>
              </a:pPr>
              <a:t>‹#›</a:t>
            </a:fld>
            <a:endParaRPr lang="en-US" dirty="0"/>
          </a:p>
        </p:txBody>
      </p:sp>
    </p:spTree>
    <p:extLst>
      <p:ext uri="{BB962C8B-B14F-4D97-AF65-F5344CB8AC3E}">
        <p14:creationId xmlns:p14="http://schemas.microsoft.com/office/powerpoint/2010/main" val="83267182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CEBD8585-0863-9E4E-905D-9CEF8FDAD9EB}" type="datetime1">
              <a:rPr lang="en-US"/>
              <a:pPr>
                <a:defRPr/>
              </a:pPr>
              <a:t>12/1/22</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9"/>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320E52D-6757-584F-B7E7-785E1A237AA2}" type="slidenum">
              <a:rPr lang="en-US"/>
              <a:pPr>
                <a:defRPr/>
              </a:pPr>
              <a:t>‹#›</a:t>
            </a:fld>
            <a:endParaRPr lang="en-US" dirty="0"/>
          </a:p>
        </p:txBody>
      </p:sp>
    </p:spTree>
    <p:extLst>
      <p:ext uri="{BB962C8B-B14F-4D97-AF65-F5344CB8AC3E}">
        <p14:creationId xmlns:p14="http://schemas.microsoft.com/office/powerpoint/2010/main" val="36929329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1"/>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5056110C-D3FC-4B48-8CE3-9E44AE1FE741}" type="datetime1">
              <a:rPr lang="en-US"/>
              <a:pPr>
                <a:defRPr/>
              </a:pPr>
              <a:t>12/1/22</a:t>
            </a:fld>
            <a:endParaRPr lang="en-US"/>
          </a:p>
        </p:txBody>
      </p:sp>
      <p:sp>
        <p:nvSpPr>
          <p:cNvPr id="8" name="Footer Placeholder 6"/>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7"/>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666AD99-BF79-9947-A208-847908387E11}" type="slidenum">
              <a:rPr lang="en-US"/>
              <a:pPr>
                <a:defRPr/>
              </a:pPr>
              <a:t>‹#›</a:t>
            </a:fld>
            <a:endParaRPr lang="en-US" dirty="0"/>
          </a:p>
        </p:txBody>
      </p:sp>
    </p:spTree>
    <p:extLst>
      <p:ext uri="{BB962C8B-B14F-4D97-AF65-F5344CB8AC3E}">
        <p14:creationId xmlns:p14="http://schemas.microsoft.com/office/powerpoint/2010/main" val="299955321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1"/>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DF1868F6-D38B-C741-AF2B-0305D9AF5E8E}" type="datetime1">
              <a:rPr lang="en-US"/>
              <a:pPr>
                <a:defRPr/>
              </a:pPr>
              <a:t>12/1/22</a:t>
            </a:fld>
            <a:endParaRPr lang="en-US"/>
          </a:p>
        </p:txBody>
      </p:sp>
      <p:sp>
        <p:nvSpPr>
          <p:cNvPr id="4" name="Footer Placeholder 6"/>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7"/>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923E1AA0-5084-1342-BC23-437787FE5398}" type="slidenum">
              <a:rPr lang="en-US"/>
              <a:pPr>
                <a:defRPr/>
              </a:pPr>
              <a:t>‹#›</a:t>
            </a:fld>
            <a:endParaRPr lang="en-US" dirty="0"/>
          </a:p>
        </p:txBody>
      </p:sp>
    </p:spTree>
    <p:extLst>
      <p:ext uri="{BB962C8B-B14F-4D97-AF65-F5344CB8AC3E}">
        <p14:creationId xmlns:p14="http://schemas.microsoft.com/office/powerpoint/2010/main" val="259647315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4"/>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5CB047CC-DA7E-AE44-B7FA-AED6F144CC9D}" type="datetime1">
              <a:rPr lang="en-US"/>
              <a:pPr>
                <a:defRPr/>
              </a:pPr>
              <a:t>12/1/22</a:t>
            </a:fld>
            <a:endParaRPr lang="en-US"/>
          </a:p>
        </p:txBody>
      </p:sp>
      <p:sp>
        <p:nvSpPr>
          <p:cNvPr id="3"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56EB2A5-1CF7-C040-B3E4-57206D0ACC63}" type="slidenum">
              <a:rPr lang="en-US"/>
              <a:pPr>
                <a:defRPr/>
              </a:pPr>
              <a:t>‹#›</a:t>
            </a:fld>
            <a:endParaRPr lang="en-US" dirty="0"/>
          </a:p>
        </p:txBody>
      </p:sp>
    </p:spTree>
    <p:extLst>
      <p:ext uri="{BB962C8B-B14F-4D97-AF65-F5344CB8AC3E}">
        <p14:creationId xmlns:p14="http://schemas.microsoft.com/office/powerpoint/2010/main" val="5079207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7"/>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FAF63276-CF76-854C-BB3C-81762C11F6D2}" type="datetime1">
              <a:rPr lang="en-US"/>
              <a:pPr>
                <a:defRPr/>
              </a:pPr>
              <a:t>12/1/22</a:t>
            </a:fld>
            <a:endParaRPr lang="en-US"/>
          </a:p>
        </p:txBody>
      </p:sp>
      <p:sp>
        <p:nvSpPr>
          <p:cNvPr id="7" name="Footer Placeholder 9"/>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8" name="Slide Number Placeholder 10"/>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B95DBBC-6EC3-AF4F-8A21-F3C5BF793469}" type="slidenum">
              <a:rPr lang="en-US"/>
              <a:pPr>
                <a:defRPr/>
              </a:pPr>
              <a:t>‹#›</a:t>
            </a:fld>
            <a:endParaRPr lang="en-US" dirty="0"/>
          </a:p>
        </p:txBody>
      </p:sp>
    </p:spTree>
    <p:extLst>
      <p:ext uri="{BB962C8B-B14F-4D97-AF65-F5344CB8AC3E}">
        <p14:creationId xmlns:p14="http://schemas.microsoft.com/office/powerpoint/2010/main" val="391394721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rtlCol="0">
            <a:normAutofit/>
          </a:bodyPr>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7"/>
          <p:cNvSpPr>
            <a:spLocks noGrp="1"/>
          </p:cNvSpPr>
          <p:nvPr>
            <p:ph type="dt" sz="half" idx="10"/>
          </p:nvPr>
        </p:nvSpPr>
        <p:spPr/>
        <p:txBody>
          <a:bodyPr/>
          <a:lstStyle>
            <a:lvl1pPr fontAlgn="base">
              <a:spcBef>
                <a:spcPct val="0"/>
              </a:spcBef>
              <a:spcAft>
                <a:spcPct val="0"/>
              </a:spcAft>
              <a:defRPr sz="950">
                <a:solidFill>
                  <a:prstClr val="white">
                    <a:lumMod val="65000"/>
                    <a:lumOff val="35000"/>
                    <a:alpha val="75000"/>
                  </a:prstClr>
                </a:solidFill>
                <a:ea typeface="ＭＳ Ｐゴシック" charset="0"/>
                <a:cs typeface="ＭＳ Ｐゴシック" charset="0"/>
              </a:defRPr>
            </a:lvl1pPr>
          </a:lstStyle>
          <a:p>
            <a:pPr>
              <a:defRPr/>
            </a:pPr>
            <a:fld id="{6C7C023C-D4B5-1643-94F9-F6C8C94697C0}" type="datetime1">
              <a:rPr lang="en-US"/>
              <a:pPr>
                <a:defRPr/>
              </a:pPr>
              <a:t>12/1/22</a:t>
            </a:fld>
            <a:endParaRPr lang="en-US"/>
          </a:p>
        </p:txBody>
      </p:sp>
      <p:sp>
        <p:nvSpPr>
          <p:cNvPr id="6" name="Footer Placeholder 8"/>
          <p:cNvSpPr>
            <a:spLocks noGrp="1"/>
          </p:cNvSpPr>
          <p:nvPr>
            <p:ph type="ftr" sz="quarter" idx="11"/>
          </p:nvPr>
        </p:nvSpPr>
        <p:spPr/>
        <p:txBody>
          <a:bodyPr/>
          <a:lstStyle>
            <a:lvl1pPr fontAlgn="base">
              <a:spcBef>
                <a:spcPct val="0"/>
              </a:spcBef>
              <a:spcAft>
                <a:spcPct val="0"/>
              </a:spcAft>
              <a:defRPr>
                <a:solidFill>
                  <a:prstClr val="white">
                    <a:alpha val="75000"/>
                  </a:prstClr>
                </a:solidFill>
                <a:ea typeface="ＭＳ Ｐゴシック" charset="0"/>
                <a:cs typeface="ＭＳ Ｐゴシック" charset="0"/>
              </a:defRPr>
            </a:lvl1pPr>
          </a:lstStyle>
          <a:p>
            <a:pPr>
              <a:defRPr/>
            </a:pPr>
            <a:endParaRPr lang="en-US"/>
          </a:p>
        </p:txBody>
      </p:sp>
      <p:sp>
        <p:nvSpPr>
          <p:cNvPr id="7" name="Slide Number Placeholder 9"/>
          <p:cNvSpPr>
            <a:spLocks noGrp="1"/>
          </p:cNvSpPr>
          <p:nvPr>
            <p:ph type="sldNum" sz="quarter" idx="12"/>
          </p:nvPr>
        </p:nvSpPr>
        <p:spPr/>
        <p:txBody>
          <a:bodyPr/>
          <a:lstStyle>
            <a:lvl1pPr fontAlgn="base">
              <a:spcBef>
                <a:spcPct val="0"/>
              </a:spcBef>
              <a:spcAft>
                <a:spcPct val="0"/>
              </a:spcAft>
              <a:defRPr>
                <a:solidFill>
                  <a:prstClr val="white">
                    <a:lumMod val="65000"/>
                    <a:lumOff val="35000"/>
                  </a:prstClr>
                </a:solidFill>
                <a:ea typeface="ＭＳ Ｐゴシック" charset="0"/>
                <a:cs typeface="ＭＳ Ｐゴシック" charset="0"/>
              </a:defRPr>
            </a:lvl1pPr>
          </a:lstStyle>
          <a:p>
            <a:pPr>
              <a:defRPr/>
            </a:pPr>
            <a:fld id="{68A0FFF1-7861-B740-AFE3-7C12C3BB2EA0}" type="slidenum">
              <a:rPr lang="en-US"/>
              <a:pPr>
                <a:defRPr/>
              </a:pPr>
              <a:t>‹#›</a:t>
            </a:fld>
            <a:endParaRPr lang="en-US" dirty="0"/>
          </a:p>
        </p:txBody>
      </p:sp>
    </p:spTree>
    <p:extLst>
      <p:ext uri="{BB962C8B-B14F-4D97-AF65-F5344CB8AC3E}">
        <p14:creationId xmlns:p14="http://schemas.microsoft.com/office/powerpoint/2010/main" val="1338581692"/>
      </p:ext>
    </p:extLst>
  </p:cSld>
  <p:clrMapOvr>
    <a:overrideClrMapping bg1="dk1" tx1="lt1" bg2="dk2" tx2="lt2" accent1="accent1" accent2="accent2" accent3="accent3" accent4="accent4" accent5="accent5" accent6="accent6" hlink="hlink" folHlink="folHlink"/>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6"/>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A367E4A7-226F-9141-A6D7-949194224FE7}" type="datetime1">
              <a:rPr lang="en-US"/>
              <a:pPr>
                <a:defRPr/>
              </a:pPr>
              <a:t>12/1/22</a:t>
            </a:fld>
            <a:endParaRPr lang="en-US"/>
          </a:p>
        </p:txBody>
      </p:sp>
      <p:sp>
        <p:nvSpPr>
          <p:cNvPr id="5"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C43F04D-B50A-994F-9979-39A435F6C493}" type="slidenum">
              <a:rPr lang="en-US"/>
              <a:pPr>
                <a:defRPr/>
              </a:pPr>
              <a:t>‹#›</a:t>
            </a:fld>
            <a:endParaRPr lang="en-US" dirty="0"/>
          </a:p>
        </p:txBody>
      </p:sp>
    </p:spTree>
    <p:extLst>
      <p:ext uri="{BB962C8B-B14F-4D97-AF65-F5344CB8AC3E}">
        <p14:creationId xmlns:p14="http://schemas.microsoft.com/office/powerpoint/2010/main" val="228830710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6"/>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DB921374-CE6E-B44D-9CC1-EBE6EF70217F}" type="datetime1">
              <a:rPr lang="en-US"/>
              <a:pPr>
                <a:defRPr/>
              </a:pPr>
              <a:t>12/1/22</a:t>
            </a:fld>
            <a:endParaRPr lang="en-US"/>
          </a:p>
        </p:txBody>
      </p:sp>
      <p:sp>
        <p:nvSpPr>
          <p:cNvPr id="5"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B1CBC36-8413-5444-B2AE-E8AB8CC5A05B}" type="slidenum">
              <a:rPr lang="en-US"/>
              <a:pPr>
                <a:defRPr/>
              </a:pPr>
              <a:t>‹#›</a:t>
            </a:fld>
            <a:endParaRPr lang="en-US" dirty="0"/>
          </a:p>
        </p:txBody>
      </p:sp>
    </p:spTree>
    <p:extLst>
      <p:ext uri="{BB962C8B-B14F-4D97-AF65-F5344CB8AC3E}">
        <p14:creationId xmlns:p14="http://schemas.microsoft.com/office/powerpoint/2010/main" val="189541014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910401414"/>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2271565500"/>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4061413240"/>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341532989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84820860"/>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462954300"/>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3997556402"/>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450409029"/>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986696970"/>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3255745669"/>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47096865"/>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12/1/22</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23056395"/>
      </p:ext>
    </p:extLst>
  </p:cSld>
  <p:clrMapOvr>
    <a:overrideClrMapping bg1="lt1" tx1="dk1" bg2="lt2" tx2="dk2" accent1="accent1" accent2="accent2" accent3="accent3" accent4="accent4" accent5="accent5" accent6="accent6" hlink="hlink" folHlink="folHlink"/>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12/1/22</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77343429"/>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12/1/22</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15153018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12/1/22</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52417640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12/1/22</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366857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12/1/22</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75172150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12/1/22</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5378600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12/1/22</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15979863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12/1/22</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55678682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12/1/22</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482478250"/>
      </p:ext>
    </p:extLst>
  </p:cSld>
  <p:clrMapOvr>
    <a:overrideClrMapping bg1="dk1" tx1="lt1" bg2="dk2" tx2="lt2" accent1="accent1" accent2="accent2" accent3="accent3" accent4="accent4" accent5="accent5" accent6="accent6" hlink="hlink" folHlink="folHlink"/>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12/1/22</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15737390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12/1/22</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251721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0251693"/>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04158899"/>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8775639"/>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25850057"/>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691211"/>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20266693"/>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2769685"/>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4507824"/>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87053466"/>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3723087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65272617"/>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dirty="0" smtClean="0">
                <a:ea typeface="ＭＳ Ｐゴシック" charset="0"/>
                <a:cs typeface="ＭＳ Ｐゴシック" charset="0"/>
              </a:defRPr>
            </a:lvl1pPr>
          </a:lstStyle>
          <a:p>
            <a:pPr>
              <a:defRPr/>
            </a:pPr>
            <a:r>
              <a:rPr lang="en-US" altLang="en-US"/>
              <a:t>CHIPPER: HPCA 2011</a:t>
            </a:r>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124643D9-7DBF-4349-8C4A-B18C766C3A62}" type="slidenum">
              <a:rPr lang="en-US" altLang="en-US"/>
              <a:pPr>
                <a:defRPr/>
              </a:pPr>
              <a:t>‹#›</a:t>
            </a:fld>
            <a:endParaRPr lang="en-US" altLang="en-US"/>
          </a:p>
        </p:txBody>
      </p:sp>
    </p:spTree>
    <p:extLst>
      <p:ext uri="{BB962C8B-B14F-4D97-AF65-F5344CB8AC3E}">
        <p14:creationId xmlns:p14="http://schemas.microsoft.com/office/powerpoint/2010/main" val="3871638956"/>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288"/>
          </a:xfrm>
        </p:spPr>
        <p:txBody>
          <a:bodyPr/>
          <a:lstStyle>
            <a:lvl1pPr fontAlgn="base">
              <a:spcBef>
                <a:spcPct val="0"/>
              </a:spcBef>
              <a:spcAft>
                <a:spcPct val="0"/>
              </a:spcAft>
              <a:defRPr dirty="0" smtClean="0">
                <a:ea typeface="ＭＳ Ｐゴシック" charset="0"/>
                <a:cs typeface="ＭＳ Ｐゴシック" charset="0"/>
              </a:defRPr>
            </a:lvl1pPr>
          </a:lstStyle>
          <a:p>
            <a:pPr>
              <a:defRPr/>
            </a:pPr>
            <a:r>
              <a:rPr lang="en-US" altLang="en-US"/>
              <a:t>CHIPPER: HPCA 2011</a:t>
            </a:r>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EE2FFEB-30C7-B648-A7A2-0178013571B1}" type="slidenum">
              <a:rPr lang="en-US" altLang="en-US"/>
              <a:pPr>
                <a:defRPr/>
              </a:pPr>
              <a:t>‹#›</a:t>
            </a:fld>
            <a:endParaRPr lang="en-US" altLang="en-US"/>
          </a:p>
        </p:txBody>
      </p:sp>
    </p:spTree>
    <p:extLst>
      <p:ext uri="{BB962C8B-B14F-4D97-AF65-F5344CB8AC3E}">
        <p14:creationId xmlns:p14="http://schemas.microsoft.com/office/powerpoint/2010/main" val="569830665"/>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dirty="0" smtClean="0">
                <a:ea typeface="ＭＳ Ｐゴシック" charset="0"/>
                <a:cs typeface="ＭＳ Ｐゴシック" charset="0"/>
              </a:defRPr>
            </a:lvl1pPr>
          </a:lstStyle>
          <a:p>
            <a:pPr>
              <a:defRPr/>
            </a:pPr>
            <a:r>
              <a:rPr lang="en-US" altLang="en-US"/>
              <a:t>CHIPPER: HPCA 2011</a:t>
            </a:r>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2BE8596-0A61-E54A-8134-E3F0233EF292}" type="slidenum">
              <a:rPr lang="en-US" altLang="en-US"/>
              <a:pPr>
                <a:defRPr/>
              </a:pPr>
              <a:t>‹#›</a:t>
            </a:fld>
            <a:endParaRPr lang="en-US" altLang="en-US"/>
          </a:p>
        </p:txBody>
      </p:sp>
    </p:spTree>
    <p:extLst>
      <p:ext uri="{BB962C8B-B14F-4D97-AF65-F5344CB8AC3E}">
        <p14:creationId xmlns:p14="http://schemas.microsoft.com/office/powerpoint/2010/main" val="897534637"/>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dirty="0" smtClean="0">
                <a:ea typeface="ＭＳ Ｐゴシック" charset="0"/>
                <a:cs typeface="ＭＳ Ｐゴシック" charset="0"/>
              </a:defRPr>
            </a:lvl1pPr>
          </a:lstStyle>
          <a:p>
            <a:pPr>
              <a:defRPr/>
            </a:pPr>
            <a:r>
              <a:rPr lang="en-US" altLang="en-US"/>
              <a:t>CHIPPER: HPCA 2011</a:t>
            </a:r>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C65F02E-DC6D-594C-9230-EF9386D72664}" type="slidenum">
              <a:rPr lang="en-US" altLang="en-US"/>
              <a:pPr>
                <a:defRPr/>
              </a:pPr>
              <a:t>‹#›</a:t>
            </a:fld>
            <a:endParaRPr lang="en-US" altLang="en-US"/>
          </a:p>
        </p:txBody>
      </p:sp>
    </p:spTree>
    <p:extLst>
      <p:ext uri="{BB962C8B-B14F-4D97-AF65-F5344CB8AC3E}">
        <p14:creationId xmlns:p14="http://schemas.microsoft.com/office/powerpoint/2010/main" val="3500166571"/>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dirty="0" smtClean="0">
                <a:ea typeface="ＭＳ Ｐゴシック" charset="0"/>
                <a:cs typeface="ＭＳ Ｐゴシック" charset="0"/>
              </a:defRPr>
            </a:lvl1pPr>
          </a:lstStyle>
          <a:p>
            <a:pPr>
              <a:defRPr/>
            </a:pPr>
            <a:r>
              <a:rPr lang="en-US" altLang="en-US"/>
              <a:t>CHIPPER: HPCA 2011</a:t>
            </a:r>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27DB2D45-D713-744D-B5F2-A7C564DD3727}" type="slidenum">
              <a:rPr lang="en-US" altLang="en-US"/>
              <a:pPr>
                <a:defRPr/>
              </a:pPr>
              <a:t>‹#›</a:t>
            </a:fld>
            <a:endParaRPr lang="en-US" altLang="en-US"/>
          </a:p>
        </p:txBody>
      </p:sp>
    </p:spTree>
    <p:extLst>
      <p:ext uri="{BB962C8B-B14F-4D97-AF65-F5344CB8AC3E}">
        <p14:creationId xmlns:p14="http://schemas.microsoft.com/office/powerpoint/2010/main" val="2791124876"/>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27376A1-3544-7A4B-AFEB-DB6B31B02F10}" type="slidenum">
              <a:rPr lang="en-US" altLang="en-US"/>
              <a:pPr>
                <a:defRPr/>
              </a:pPr>
              <a:t>‹#›</a:t>
            </a:fld>
            <a:endParaRPr lang="en-US" altLang="en-US"/>
          </a:p>
        </p:txBody>
      </p:sp>
    </p:spTree>
    <p:extLst>
      <p:ext uri="{BB962C8B-B14F-4D97-AF65-F5344CB8AC3E}">
        <p14:creationId xmlns:p14="http://schemas.microsoft.com/office/powerpoint/2010/main" val="2338189154"/>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5DF251-893C-F443-934D-EA2ECA5F7075}" type="slidenum">
              <a:rPr lang="en-US" altLang="en-US"/>
              <a:pPr>
                <a:defRPr/>
              </a:pPr>
              <a:t>‹#›</a:t>
            </a:fld>
            <a:endParaRPr lang="en-US" altLang="en-US"/>
          </a:p>
        </p:txBody>
      </p:sp>
    </p:spTree>
    <p:extLst>
      <p:ext uri="{BB962C8B-B14F-4D97-AF65-F5344CB8AC3E}">
        <p14:creationId xmlns:p14="http://schemas.microsoft.com/office/powerpoint/2010/main" val="1788855596"/>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013A049-FD30-8D4D-B0D2-E8675CEC8055}" type="slidenum">
              <a:rPr lang="en-US" altLang="en-US"/>
              <a:pPr>
                <a:defRPr/>
              </a:pPr>
              <a:t>‹#›</a:t>
            </a:fld>
            <a:endParaRPr lang="en-US" altLang="en-US"/>
          </a:p>
        </p:txBody>
      </p:sp>
    </p:spTree>
    <p:extLst>
      <p:ext uri="{BB962C8B-B14F-4D97-AF65-F5344CB8AC3E}">
        <p14:creationId xmlns:p14="http://schemas.microsoft.com/office/powerpoint/2010/main" val="2234386852"/>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5B5850D-0EC3-144C-A96C-2707D9FAD1A1}" type="slidenum">
              <a:rPr lang="en-US" altLang="en-US"/>
              <a:pPr>
                <a:defRPr/>
              </a:pPr>
              <a:t>‹#›</a:t>
            </a:fld>
            <a:endParaRPr lang="en-US" altLang="en-US"/>
          </a:p>
        </p:txBody>
      </p:sp>
    </p:spTree>
    <p:extLst>
      <p:ext uri="{BB962C8B-B14F-4D97-AF65-F5344CB8AC3E}">
        <p14:creationId xmlns:p14="http://schemas.microsoft.com/office/powerpoint/2010/main" val="2638483720"/>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9531D4C-558B-D041-82CF-B8A67F8172CA}" type="slidenum">
              <a:rPr lang="en-US" altLang="en-US"/>
              <a:pPr>
                <a:defRPr/>
              </a:pPr>
              <a:t>‹#›</a:t>
            </a:fld>
            <a:endParaRPr lang="en-US" altLang="en-US"/>
          </a:p>
        </p:txBody>
      </p:sp>
    </p:spTree>
    <p:extLst>
      <p:ext uri="{BB962C8B-B14F-4D97-AF65-F5344CB8AC3E}">
        <p14:creationId xmlns:p14="http://schemas.microsoft.com/office/powerpoint/2010/main" val="1468671551"/>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03970D0-C71E-F548-84A0-90BDB89A54D0}" type="slidenum">
              <a:rPr lang="en-US" altLang="en-US"/>
              <a:pPr>
                <a:defRPr/>
              </a:pPr>
              <a:t>‹#›</a:t>
            </a:fld>
            <a:endParaRPr lang="en-US" altLang="en-US"/>
          </a:p>
        </p:txBody>
      </p:sp>
    </p:spTree>
    <p:extLst>
      <p:ext uri="{BB962C8B-B14F-4D97-AF65-F5344CB8AC3E}">
        <p14:creationId xmlns:p14="http://schemas.microsoft.com/office/powerpoint/2010/main" val="2528938712"/>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89429222"/>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2119351"/>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55860252"/>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12688072"/>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99708716"/>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60881767"/>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3155994"/>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3572118"/>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33144910"/>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23348027"/>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06491512"/>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70467682"/>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9748041"/>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3843159"/>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1865428"/>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582711"/>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4813152"/>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58639719"/>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27053107"/>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3657027"/>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24029206"/>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22488"/>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E72574C7-B75B-7A44-806C-F61984A10FF3}" type="slidenum">
              <a:rPr lang="en-US" altLang="en-US"/>
              <a:pPr>
                <a:defRPr/>
              </a:pPr>
              <a:t>‹#›</a:t>
            </a:fld>
            <a:endParaRPr lang="en-US" altLang="en-US"/>
          </a:p>
        </p:txBody>
      </p:sp>
    </p:spTree>
    <p:extLst>
      <p:ext uri="{BB962C8B-B14F-4D97-AF65-F5344CB8AC3E}">
        <p14:creationId xmlns:p14="http://schemas.microsoft.com/office/powerpoint/2010/main" val="3724063864"/>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E940992-BFCE-4446-B3D2-3C722F9CE15C}" type="slidenum">
              <a:rPr lang="en-US" altLang="en-US"/>
              <a:pPr>
                <a:defRPr/>
              </a:pPr>
              <a:t>‹#›</a:t>
            </a:fld>
            <a:endParaRPr lang="en-US" altLang="en-US"/>
          </a:p>
        </p:txBody>
      </p:sp>
    </p:spTree>
    <p:extLst>
      <p:ext uri="{BB962C8B-B14F-4D97-AF65-F5344CB8AC3E}">
        <p14:creationId xmlns:p14="http://schemas.microsoft.com/office/powerpoint/2010/main" val="1999370282"/>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FF975979-8182-0742-B56E-BDD7C5BC32CA}" type="slidenum">
              <a:rPr lang="en-US" altLang="en-US"/>
              <a:pPr>
                <a:defRPr/>
              </a:pPr>
              <a:t>‹#›</a:t>
            </a:fld>
            <a:endParaRPr lang="en-US" altLang="en-US"/>
          </a:p>
        </p:txBody>
      </p:sp>
    </p:spTree>
    <p:extLst>
      <p:ext uri="{BB962C8B-B14F-4D97-AF65-F5344CB8AC3E}">
        <p14:creationId xmlns:p14="http://schemas.microsoft.com/office/powerpoint/2010/main" val="622533668"/>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CEE9290-381B-2A40-BA1F-915E7F98B28C}" type="slidenum">
              <a:rPr lang="en-US" altLang="en-US"/>
              <a:pPr>
                <a:defRPr/>
              </a:pPr>
              <a:t>‹#›</a:t>
            </a:fld>
            <a:endParaRPr lang="en-US" altLang="en-US"/>
          </a:p>
        </p:txBody>
      </p:sp>
    </p:spTree>
    <p:extLst>
      <p:ext uri="{BB962C8B-B14F-4D97-AF65-F5344CB8AC3E}">
        <p14:creationId xmlns:p14="http://schemas.microsoft.com/office/powerpoint/2010/main" val="825471967"/>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32596D-B85C-B04E-BED5-F085E5781F26}" type="slidenum">
              <a:rPr lang="en-US" altLang="en-US"/>
              <a:pPr>
                <a:defRPr/>
              </a:pPr>
              <a:t>‹#›</a:t>
            </a:fld>
            <a:endParaRPr lang="en-US" altLang="en-US"/>
          </a:p>
        </p:txBody>
      </p:sp>
    </p:spTree>
    <p:extLst>
      <p:ext uri="{BB962C8B-B14F-4D97-AF65-F5344CB8AC3E}">
        <p14:creationId xmlns:p14="http://schemas.microsoft.com/office/powerpoint/2010/main" val="2729806901"/>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4743AD7-8253-BB44-BF51-57F3BBA93455}" type="slidenum">
              <a:rPr lang="en-US" altLang="en-US"/>
              <a:pPr>
                <a:defRPr/>
              </a:pPr>
              <a:t>‹#›</a:t>
            </a:fld>
            <a:endParaRPr lang="en-US" altLang="en-US"/>
          </a:p>
        </p:txBody>
      </p:sp>
    </p:spTree>
    <p:extLst>
      <p:ext uri="{BB962C8B-B14F-4D97-AF65-F5344CB8AC3E}">
        <p14:creationId xmlns:p14="http://schemas.microsoft.com/office/powerpoint/2010/main" val="394445219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FE219CD9-BC96-4943-A7D3-3FBF1F9C451A}" type="slidenum">
              <a:rPr lang="en-US" altLang="en-US"/>
              <a:pPr>
                <a:defRPr/>
              </a:pPr>
              <a:t>‹#›</a:t>
            </a:fld>
            <a:endParaRPr lang="en-US" altLang="en-US"/>
          </a:p>
        </p:txBody>
      </p:sp>
    </p:spTree>
    <p:extLst>
      <p:ext uri="{BB962C8B-B14F-4D97-AF65-F5344CB8AC3E}">
        <p14:creationId xmlns:p14="http://schemas.microsoft.com/office/powerpoint/2010/main" val="2522849503"/>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9F8638D-95F8-2947-A06C-530F6F63D4D9}" type="slidenum">
              <a:rPr lang="en-US" altLang="en-US"/>
              <a:pPr>
                <a:defRPr/>
              </a:pPr>
              <a:t>‹#›</a:t>
            </a:fld>
            <a:endParaRPr lang="en-US" altLang="en-US"/>
          </a:p>
        </p:txBody>
      </p:sp>
    </p:spTree>
    <p:extLst>
      <p:ext uri="{BB962C8B-B14F-4D97-AF65-F5344CB8AC3E}">
        <p14:creationId xmlns:p14="http://schemas.microsoft.com/office/powerpoint/2010/main" val="2836190431"/>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2036AB12-8354-1343-A9DA-92B791D237E9}" type="slidenum">
              <a:rPr lang="en-US" altLang="en-US"/>
              <a:pPr>
                <a:defRPr/>
              </a:pPr>
              <a:t>‹#›</a:t>
            </a:fld>
            <a:endParaRPr lang="en-US" altLang="en-US"/>
          </a:p>
        </p:txBody>
      </p:sp>
    </p:spTree>
    <p:extLst>
      <p:ext uri="{BB962C8B-B14F-4D97-AF65-F5344CB8AC3E}">
        <p14:creationId xmlns:p14="http://schemas.microsoft.com/office/powerpoint/2010/main" val="3509463989"/>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79CC551-FC0D-724B-ABD6-A27659EF69B4}" type="slidenum">
              <a:rPr lang="en-US" altLang="en-US"/>
              <a:pPr>
                <a:defRPr/>
              </a:pPr>
              <a:t>‹#›</a:t>
            </a:fld>
            <a:endParaRPr lang="en-US" altLang="en-US"/>
          </a:p>
        </p:txBody>
      </p:sp>
    </p:spTree>
    <p:extLst>
      <p:ext uri="{BB962C8B-B14F-4D97-AF65-F5344CB8AC3E}">
        <p14:creationId xmlns:p14="http://schemas.microsoft.com/office/powerpoint/2010/main" val="2537985272"/>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A435373-EA4D-0F4E-8CDF-6F7A4A9F244A}" type="slidenum">
              <a:rPr lang="en-US" altLang="en-US"/>
              <a:pPr>
                <a:defRPr/>
              </a:pPr>
              <a:t>‹#›</a:t>
            </a:fld>
            <a:endParaRPr lang="en-US" altLang="en-US"/>
          </a:p>
        </p:txBody>
      </p:sp>
    </p:spTree>
    <p:extLst>
      <p:ext uri="{BB962C8B-B14F-4D97-AF65-F5344CB8AC3E}">
        <p14:creationId xmlns:p14="http://schemas.microsoft.com/office/powerpoint/2010/main" val="1602355841"/>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r>
              <a:rPr lang="en-US" altLang="en-US"/>
              <a:t>CHIPPER: HPCA 2011</a:t>
            </a:r>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98EEF7C4-8639-2A41-8560-B69FAEA96AAD}" type="slidenum">
              <a:rPr lang="en-US" altLang="en-US"/>
              <a:pPr>
                <a:defRPr/>
              </a:pPr>
              <a:t>‹#›</a:t>
            </a:fld>
            <a:endParaRPr lang="en-US" altLang="en-US"/>
          </a:p>
        </p:txBody>
      </p:sp>
    </p:spTree>
    <p:extLst>
      <p:ext uri="{BB962C8B-B14F-4D97-AF65-F5344CB8AC3E}">
        <p14:creationId xmlns:p14="http://schemas.microsoft.com/office/powerpoint/2010/main" val="345815041"/>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288"/>
          </a:xfrm>
        </p:spPr>
        <p:txBody>
          <a:bodyPr/>
          <a:lstStyle>
            <a:lvl1pPr fontAlgn="base">
              <a:spcBef>
                <a:spcPct val="0"/>
              </a:spcBef>
              <a:spcAft>
                <a:spcPct val="0"/>
              </a:spcAft>
              <a:defRPr>
                <a:ea typeface="ＭＳ Ｐゴシック" charset="0"/>
                <a:cs typeface="ＭＳ Ｐゴシック" charset="0"/>
              </a:defRPr>
            </a:lvl1pPr>
          </a:lstStyle>
          <a:p>
            <a:pPr>
              <a:defRPr/>
            </a:pPr>
            <a:r>
              <a:rPr lang="en-US" altLang="en-US"/>
              <a:t>CHIPPER: HPCA 2011</a:t>
            </a:r>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47506E6-4811-C243-B068-1C22F879B5EB}" type="slidenum">
              <a:rPr lang="en-US" altLang="en-US"/>
              <a:pPr>
                <a:defRPr/>
              </a:pPr>
              <a:t>‹#›</a:t>
            </a:fld>
            <a:endParaRPr lang="en-US" altLang="en-US"/>
          </a:p>
        </p:txBody>
      </p:sp>
    </p:spTree>
    <p:extLst>
      <p:ext uri="{BB962C8B-B14F-4D97-AF65-F5344CB8AC3E}">
        <p14:creationId xmlns:p14="http://schemas.microsoft.com/office/powerpoint/2010/main" val="311938420"/>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altLang="en-US"/>
              <a:t>CHIPPER: HPCA 2011</a:t>
            </a:r>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38B4C424-1346-DB4F-9A30-10CB0F10C150}" type="slidenum">
              <a:rPr lang="en-US" altLang="en-US"/>
              <a:pPr>
                <a:defRPr/>
              </a:pPr>
              <a:t>‹#›</a:t>
            </a:fld>
            <a:endParaRPr lang="en-US" altLang="en-US"/>
          </a:p>
        </p:txBody>
      </p:sp>
    </p:spTree>
    <p:extLst>
      <p:ext uri="{BB962C8B-B14F-4D97-AF65-F5344CB8AC3E}">
        <p14:creationId xmlns:p14="http://schemas.microsoft.com/office/powerpoint/2010/main" val="2186689109"/>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altLang="en-US"/>
              <a:t>CHIPPER: HPCA 2011</a:t>
            </a:r>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F363379-2E1B-194A-A935-B9CA6C9D2292}" type="slidenum">
              <a:rPr lang="en-US" altLang="en-US"/>
              <a:pPr>
                <a:defRPr/>
              </a:pPr>
              <a:t>‹#›</a:t>
            </a:fld>
            <a:endParaRPr lang="en-US" altLang="en-US"/>
          </a:p>
        </p:txBody>
      </p:sp>
    </p:spTree>
    <p:extLst>
      <p:ext uri="{BB962C8B-B14F-4D97-AF65-F5344CB8AC3E}">
        <p14:creationId xmlns:p14="http://schemas.microsoft.com/office/powerpoint/2010/main" val="334400032"/>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altLang="en-US"/>
              <a:t>CHIPPER: HPCA 2011</a:t>
            </a:r>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200B3B8-9CE1-A748-88C4-F70AEB676C69}" type="slidenum">
              <a:rPr lang="en-US" altLang="en-US"/>
              <a:pPr>
                <a:defRPr/>
              </a:pPr>
              <a:t>‹#›</a:t>
            </a:fld>
            <a:endParaRPr lang="en-US" altLang="en-US"/>
          </a:p>
        </p:txBody>
      </p:sp>
    </p:spTree>
    <p:extLst>
      <p:ext uri="{BB962C8B-B14F-4D97-AF65-F5344CB8AC3E}">
        <p14:creationId xmlns:p14="http://schemas.microsoft.com/office/powerpoint/2010/main" val="734203731"/>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36A616A1-66FE-B444-A7DE-A149919AEF3F}" type="slidenum">
              <a:rPr lang="en-US" altLang="en-US"/>
              <a:pPr>
                <a:defRPr/>
              </a:pPr>
              <a:t>‹#›</a:t>
            </a:fld>
            <a:endParaRPr lang="en-US" altLang="en-US"/>
          </a:p>
        </p:txBody>
      </p:sp>
    </p:spTree>
    <p:extLst>
      <p:ext uri="{BB962C8B-B14F-4D97-AF65-F5344CB8AC3E}">
        <p14:creationId xmlns:p14="http://schemas.microsoft.com/office/powerpoint/2010/main" val="742050896"/>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8D5EE94-2E8B-DF4A-A741-273F856EA7CA}" type="slidenum">
              <a:rPr lang="en-US" altLang="en-US"/>
              <a:pPr>
                <a:defRPr/>
              </a:pPr>
              <a:t>‹#›</a:t>
            </a:fld>
            <a:endParaRPr lang="en-US" altLang="en-US"/>
          </a:p>
        </p:txBody>
      </p:sp>
    </p:spTree>
    <p:extLst>
      <p:ext uri="{BB962C8B-B14F-4D97-AF65-F5344CB8AC3E}">
        <p14:creationId xmlns:p14="http://schemas.microsoft.com/office/powerpoint/2010/main" val="2899411558"/>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AF60A44-9973-8A42-A7CE-64C25789A6C5}" type="slidenum">
              <a:rPr lang="en-US" altLang="en-US"/>
              <a:pPr>
                <a:defRPr/>
              </a:pPr>
              <a:t>‹#›</a:t>
            </a:fld>
            <a:endParaRPr lang="en-US" altLang="en-US"/>
          </a:p>
        </p:txBody>
      </p:sp>
    </p:spTree>
    <p:extLst>
      <p:ext uri="{BB962C8B-B14F-4D97-AF65-F5344CB8AC3E}">
        <p14:creationId xmlns:p14="http://schemas.microsoft.com/office/powerpoint/2010/main" val="1250922883"/>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FC2F4507-DA6C-9946-A2EF-C08AE28388C6}" type="slidenum">
              <a:rPr lang="en-US" altLang="en-US"/>
              <a:pPr>
                <a:defRPr/>
              </a:pPr>
              <a:t>‹#›</a:t>
            </a:fld>
            <a:endParaRPr lang="en-US" altLang="en-US"/>
          </a:p>
        </p:txBody>
      </p:sp>
    </p:spTree>
    <p:extLst>
      <p:ext uri="{BB962C8B-B14F-4D97-AF65-F5344CB8AC3E}">
        <p14:creationId xmlns:p14="http://schemas.microsoft.com/office/powerpoint/2010/main" val="1123932826"/>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AE047FA-4A2A-4844-8ED4-11ACCF7A2F5A}" type="slidenum">
              <a:rPr lang="en-US" altLang="en-US"/>
              <a:pPr>
                <a:defRPr/>
              </a:pPr>
              <a:t>‹#›</a:t>
            </a:fld>
            <a:endParaRPr lang="en-US" altLang="en-US"/>
          </a:p>
        </p:txBody>
      </p:sp>
    </p:spTree>
    <p:extLst>
      <p:ext uri="{BB962C8B-B14F-4D97-AF65-F5344CB8AC3E}">
        <p14:creationId xmlns:p14="http://schemas.microsoft.com/office/powerpoint/2010/main" val="1982920292"/>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9475FFB-8285-EB45-A043-A8BB7D2CF4F6}" type="slidenum">
              <a:rPr lang="en-US" altLang="en-US"/>
              <a:pPr>
                <a:defRPr/>
              </a:pPr>
              <a:t>‹#›</a:t>
            </a:fld>
            <a:endParaRPr lang="en-US" altLang="en-US"/>
          </a:p>
        </p:txBody>
      </p:sp>
    </p:spTree>
    <p:extLst>
      <p:ext uri="{BB962C8B-B14F-4D97-AF65-F5344CB8AC3E}">
        <p14:creationId xmlns:p14="http://schemas.microsoft.com/office/powerpoint/2010/main" val="1257898793"/>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8C91B7C-767C-9149-80FF-8B9ECEFA9732}" type="slidenum">
              <a:rPr lang="en-US"/>
              <a:pPr>
                <a:defRPr/>
              </a:pPr>
              <a:t>‹#›</a:t>
            </a:fld>
            <a:endParaRPr lang="en-US"/>
          </a:p>
        </p:txBody>
      </p:sp>
    </p:spTree>
    <p:extLst>
      <p:ext uri="{BB962C8B-B14F-4D97-AF65-F5344CB8AC3E}">
        <p14:creationId xmlns:p14="http://schemas.microsoft.com/office/powerpoint/2010/main" val="2940051279"/>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61650826"/>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46595121"/>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5899193"/>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9928660"/>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2192944"/>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0496276"/>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2397665"/>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68497501"/>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43716786"/>
      </p:ext>
    </p:extLst>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63368770"/>
      </p:ext>
    </p:extLst>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23302571"/>
      </p:ext>
    </p:extLst>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914400 h 1000"/>
              <a:gd name="T2" fmla="*/ 0 w 1000"/>
              <a:gd name="T3" fmla="*/ 0 h 1000"/>
              <a:gd name="T4" fmla="*/ 82296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8AF35FDA-6C19-7A45-81EB-EB76F4E93B5D}" type="slidenum">
              <a:rPr lang="en-US" altLang="en-US"/>
              <a:pPr>
                <a:defRPr/>
              </a:pPr>
              <a:t>‹#›</a:t>
            </a:fld>
            <a:endParaRPr lang="en-US" altLang="en-US"/>
          </a:p>
        </p:txBody>
      </p:sp>
    </p:spTree>
    <p:extLst>
      <p:ext uri="{BB962C8B-B14F-4D97-AF65-F5344CB8AC3E}">
        <p14:creationId xmlns:p14="http://schemas.microsoft.com/office/powerpoint/2010/main" val="1749245031"/>
      </p:ext>
    </p:extLst>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8CEC23-8BA2-2140-B3CD-6A2F5EB2BF0C}" type="slidenum">
              <a:rPr lang="en-US" altLang="en-US"/>
              <a:pPr>
                <a:defRPr/>
              </a:pPr>
              <a:t>‹#›</a:t>
            </a:fld>
            <a:endParaRPr lang="en-US" altLang="en-US"/>
          </a:p>
        </p:txBody>
      </p:sp>
    </p:spTree>
    <p:extLst>
      <p:ext uri="{BB962C8B-B14F-4D97-AF65-F5344CB8AC3E}">
        <p14:creationId xmlns:p14="http://schemas.microsoft.com/office/powerpoint/2010/main" val="3879128573"/>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xfrm>
            <a:off x="3124200" y="6248400"/>
            <a:ext cx="2895600" cy="457200"/>
          </a:xfrm>
          <a:prstGeom prst="rect">
            <a:avLst/>
          </a:prstGeom>
        </p:spPr>
        <p:txBody>
          <a:bodyPr/>
          <a:lstStyle>
            <a:lvl1pPr fontAlgn="base">
              <a:spcBef>
                <a:spcPct val="0"/>
              </a:spcBef>
              <a:spcAft>
                <a:spcPct val="0"/>
              </a:spcAft>
              <a:defRPr>
                <a:ea typeface="ＭＳ Ｐゴシック" charset="0"/>
                <a:cs typeface="ＭＳ Ｐゴシック" charset="0"/>
              </a:defRPr>
            </a:lvl1pPr>
          </a:lstStyle>
          <a:p>
            <a:pPr>
              <a:defRPr/>
            </a:pPr>
            <a:r>
              <a:rPr lang="en-US" altLang="en-US">
                <a:solidFill>
                  <a:srgbClr val="000000"/>
                </a:solidFill>
                <a:latin typeface="Arial" charset="0"/>
              </a:rPr>
              <a:t>CHIPPER: HPCA 2011</a:t>
            </a:r>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512DADA-BBBE-4649-B084-2211D281199C}" type="slidenum">
              <a:rPr lang="en-US" altLang="en-US"/>
              <a:pPr>
                <a:defRPr/>
              </a:pPr>
              <a:t>‹#›</a:t>
            </a:fld>
            <a:endParaRPr lang="en-US" altLang="en-US"/>
          </a:p>
        </p:txBody>
      </p:sp>
    </p:spTree>
    <p:extLst>
      <p:ext uri="{BB962C8B-B14F-4D97-AF65-F5344CB8AC3E}">
        <p14:creationId xmlns:p14="http://schemas.microsoft.com/office/powerpoint/2010/main" val="1699611938"/>
      </p:ext>
    </p:extLst>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xfrm>
            <a:off x="3124200" y="6248400"/>
            <a:ext cx="2895600" cy="457200"/>
          </a:xfrm>
          <a:prstGeom prst="rect">
            <a:avLst/>
          </a:prstGeom>
        </p:spPr>
        <p:txBody>
          <a:bodyPr/>
          <a:lstStyle>
            <a:lvl1pPr fontAlgn="base">
              <a:spcBef>
                <a:spcPct val="0"/>
              </a:spcBef>
              <a:spcAft>
                <a:spcPct val="0"/>
              </a:spcAft>
              <a:defRPr>
                <a:ea typeface="ＭＳ Ｐゴシック" charset="0"/>
                <a:cs typeface="ＭＳ Ｐゴシック" charset="0"/>
              </a:defRPr>
            </a:lvl1pPr>
          </a:lstStyle>
          <a:p>
            <a:pPr>
              <a:defRPr/>
            </a:pPr>
            <a:r>
              <a:rPr lang="en-US" altLang="en-US">
                <a:solidFill>
                  <a:srgbClr val="000000"/>
                </a:solidFill>
                <a:latin typeface="Arial" charset="0"/>
              </a:rPr>
              <a:t>CHIPPER: HPCA 2011</a:t>
            </a:r>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59F86A5-913C-AE45-8D98-D3E2FFD90DD7}" type="slidenum">
              <a:rPr lang="en-US" altLang="en-US"/>
              <a:pPr>
                <a:defRPr/>
              </a:pPr>
              <a:t>‹#›</a:t>
            </a:fld>
            <a:endParaRPr lang="en-US" altLang="en-US"/>
          </a:p>
        </p:txBody>
      </p:sp>
    </p:spTree>
    <p:extLst>
      <p:ext uri="{BB962C8B-B14F-4D97-AF65-F5344CB8AC3E}">
        <p14:creationId xmlns:p14="http://schemas.microsoft.com/office/powerpoint/2010/main" val="4172766280"/>
      </p:ext>
    </p:extLst>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xfrm>
            <a:off x="3124200" y="6248400"/>
            <a:ext cx="2895600" cy="457200"/>
          </a:xfrm>
          <a:prstGeom prst="rect">
            <a:avLst/>
          </a:prstGeom>
        </p:spPr>
        <p:txBody>
          <a:bodyPr/>
          <a:lstStyle>
            <a:lvl1pPr fontAlgn="base">
              <a:spcBef>
                <a:spcPct val="0"/>
              </a:spcBef>
              <a:spcAft>
                <a:spcPct val="0"/>
              </a:spcAft>
              <a:defRPr>
                <a:ea typeface="ＭＳ Ｐゴシック" charset="0"/>
                <a:cs typeface="ＭＳ Ｐゴシック" charset="0"/>
              </a:defRPr>
            </a:lvl1pPr>
          </a:lstStyle>
          <a:p>
            <a:pPr>
              <a:defRPr/>
            </a:pPr>
            <a:r>
              <a:rPr lang="en-US" altLang="en-US">
                <a:solidFill>
                  <a:srgbClr val="000000"/>
                </a:solidFill>
                <a:latin typeface="Arial" charset="0"/>
              </a:rPr>
              <a:t>CHIPPER: HPCA 2011</a:t>
            </a:r>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240FC33-2BC8-D446-BBDF-4910B452F921}" type="slidenum">
              <a:rPr lang="en-US" altLang="en-US"/>
              <a:pPr>
                <a:defRPr/>
              </a:pPr>
              <a:t>‹#›</a:t>
            </a:fld>
            <a:endParaRPr lang="en-US" altLang="en-US"/>
          </a:p>
        </p:txBody>
      </p:sp>
    </p:spTree>
    <p:extLst>
      <p:ext uri="{BB962C8B-B14F-4D97-AF65-F5344CB8AC3E}">
        <p14:creationId xmlns:p14="http://schemas.microsoft.com/office/powerpoint/2010/main" val="2802806549"/>
      </p:ext>
    </p:extLst>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solidFill>
                <a:srgbClr val="000000"/>
              </a:solidFill>
              <a:latin typeface="Arial" charset="0"/>
            </a:endParaRPr>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72184A1-A6F1-2A4F-9E84-D4F5AA33EE10}" type="slidenum">
              <a:rPr lang="en-US" altLang="en-US"/>
              <a:pPr>
                <a:defRPr/>
              </a:pPr>
              <a:t>‹#›</a:t>
            </a:fld>
            <a:endParaRPr lang="en-US" altLang="en-US"/>
          </a:p>
        </p:txBody>
      </p:sp>
    </p:spTree>
    <p:extLst>
      <p:ext uri="{BB962C8B-B14F-4D97-AF65-F5344CB8AC3E}">
        <p14:creationId xmlns:p14="http://schemas.microsoft.com/office/powerpoint/2010/main" val="188911813"/>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solidFill>
                <a:srgbClr val="000000"/>
              </a:solidFill>
              <a:latin typeface="Arial" charset="0"/>
            </a:endParaRPr>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C10ED23-3F4C-8F4D-8C50-75EDFDA34AD0}" type="slidenum">
              <a:rPr lang="en-US" altLang="en-US"/>
              <a:pPr>
                <a:defRPr/>
              </a:pPr>
              <a:t>‹#›</a:t>
            </a:fld>
            <a:endParaRPr lang="en-US" altLang="en-US"/>
          </a:p>
        </p:txBody>
      </p:sp>
    </p:spTree>
    <p:extLst>
      <p:ext uri="{BB962C8B-B14F-4D97-AF65-F5344CB8AC3E}">
        <p14:creationId xmlns:p14="http://schemas.microsoft.com/office/powerpoint/2010/main" val="3181102526"/>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solidFill>
                <a:srgbClr val="000000"/>
              </a:solidFill>
              <a:latin typeface="Arial" charset="0"/>
            </a:endParaRPr>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FD6B469C-6F4C-6946-AB52-7C8EA265FE4B}" type="slidenum">
              <a:rPr lang="en-US" altLang="en-US"/>
              <a:pPr>
                <a:defRPr/>
              </a:pPr>
              <a:t>‹#›</a:t>
            </a:fld>
            <a:endParaRPr lang="en-US" altLang="en-US"/>
          </a:p>
        </p:txBody>
      </p:sp>
    </p:spTree>
    <p:extLst>
      <p:ext uri="{BB962C8B-B14F-4D97-AF65-F5344CB8AC3E}">
        <p14:creationId xmlns:p14="http://schemas.microsoft.com/office/powerpoint/2010/main" val="2608016282"/>
      </p:ext>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solidFill>
                <a:srgbClr val="000000"/>
              </a:solidFill>
              <a:latin typeface="Arial" charset="0"/>
            </a:endParaRPr>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C32CB1F-9362-2D43-92F2-0C89BEE38A8A}" type="slidenum">
              <a:rPr lang="en-US" altLang="en-US"/>
              <a:pPr>
                <a:defRPr/>
              </a:pPr>
              <a:t>‹#›</a:t>
            </a:fld>
            <a:endParaRPr lang="en-US" altLang="en-US"/>
          </a:p>
        </p:txBody>
      </p:sp>
    </p:spTree>
    <p:extLst>
      <p:ext uri="{BB962C8B-B14F-4D97-AF65-F5344CB8AC3E}">
        <p14:creationId xmlns:p14="http://schemas.microsoft.com/office/powerpoint/2010/main" val="2844632091"/>
      </p:ext>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solidFill>
                <a:srgbClr val="000000"/>
              </a:solidFill>
              <a:latin typeface="Arial" charset="0"/>
            </a:endParaRPr>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B5F5B98-49E4-7C42-9716-BCB57E39F210}" type="slidenum">
              <a:rPr lang="en-US" altLang="en-US"/>
              <a:pPr>
                <a:defRPr/>
              </a:pPr>
              <a:t>‹#›</a:t>
            </a:fld>
            <a:endParaRPr lang="en-US" altLang="en-US"/>
          </a:p>
        </p:txBody>
      </p:sp>
    </p:spTree>
    <p:extLst>
      <p:ext uri="{BB962C8B-B14F-4D97-AF65-F5344CB8AC3E}">
        <p14:creationId xmlns:p14="http://schemas.microsoft.com/office/powerpoint/2010/main" val="3243225058"/>
      </p:ext>
    </p:extLst>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solidFill>
                <a:srgbClr val="000000"/>
              </a:solidFill>
              <a:latin typeface="Arial" charset="0"/>
            </a:endParaRPr>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2C4B17-4517-9347-BFAC-1B3D2BB35356}" type="slidenum">
              <a:rPr lang="en-US" altLang="en-US"/>
              <a:pPr>
                <a:defRPr/>
              </a:pPr>
              <a:t>‹#›</a:t>
            </a:fld>
            <a:endParaRPr lang="en-US" altLang="en-US"/>
          </a:p>
        </p:txBody>
      </p:sp>
    </p:spTree>
    <p:extLst>
      <p:ext uri="{BB962C8B-B14F-4D97-AF65-F5344CB8AC3E}">
        <p14:creationId xmlns:p14="http://schemas.microsoft.com/office/powerpoint/2010/main" val="48375097"/>
      </p:ext>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914400 h 1000"/>
              <a:gd name="T2" fmla="*/ 0 w 1000"/>
              <a:gd name="T3" fmla="*/ 0 h 1000"/>
              <a:gd name="T4" fmla="*/ 82296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a:prstGeom prst="rect">
            <a:avLst/>
          </a:prstGeom>
        </p:spPr>
        <p:txBody>
          <a:bodyPr/>
          <a:lstStyle>
            <a:lvl1pPr fontAlgn="base">
              <a:spcBef>
                <a:spcPct val="0"/>
              </a:spcBef>
              <a:spcAft>
                <a:spcPct val="0"/>
              </a:spcAft>
              <a:defRPr>
                <a:ea typeface="ＭＳ Ｐゴシック" charset="0"/>
                <a:cs typeface="ＭＳ Ｐゴシック" charset="0"/>
              </a:defRPr>
            </a:lvl1pPr>
          </a:lstStyle>
          <a:p>
            <a:pPr>
              <a:defRPr/>
            </a:pPr>
            <a:r>
              <a:rPr lang="en-US" altLang="en-US">
                <a:solidFill>
                  <a:srgbClr val="000000"/>
                </a:solidFill>
                <a:latin typeface="Arial" charset="0"/>
              </a:rPr>
              <a:t>CHIPPER: HPCA 2011</a:t>
            </a:r>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83835BBF-FF98-3E4E-9E8E-31972EBBB19D}" type="slidenum">
              <a:rPr lang="en-US" altLang="en-US"/>
              <a:pPr>
                <a:defRPr/>
              </a:pPr>
              <a:t>‹#›</a:t>
            </a:fld>
            <a:endParaRPr lang="en-US" altLang="en-US"/>
          </a:p>
        </p:txBody>
      </p:sp>
    </p:spTree>
    <p:extLst>
      <p:ext uri="{BB962C8B-B14F-4D97-AF65-F5344CB8AC3E}">
        <p14:creationId xmlns:p14="http://schemas.microsoft.com/office/powerpoint/2010/main" val="1253729762"/>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288"/>
          </a:xfrm>
          <a:prstGeom prst="rect">
            <a:avLst/>
          </a:prstGeom>
        </p:spPr>
        <p:txBody>
          <a:bodyPr/>
          <a:lstStyle>
            <a:lvl1pPr fontAlgn="base">
              <a:spcBef>
                <a:spcPct val="0"/>
              </a:spcBef>
              <a:spcAft>
                <a:spcPct val="0"/>
              </a:spcAft>
              <a:defRPr>
                <a:ea typeface="ＭＳ Ｐゴシック" charset="0"/>
                <a:cs typeface="ＭＳ Ｐゴシック" charset="0"/>
              </a:defRPr>
            </a:lvl1pPr>
          </a:lstStyle>
          <a:p>
            <a:pPr>
              <a:defRPr/>
            </a:pPr>
            <a:r>
              <a:rPr lang="en-US" altLang="en-US">
                <a:solidFill>
                  <a:srgbClr val="000000"/>
                </a:solidFill>
                <a:latin typeface="Arial" charset="0"/>
              </a:rPr>
              <a:t>CHIPPER: HPCA 2011</a:t>
            </a:r>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8315DFD-10F0-C747-834B-CEECD8E0E747}" type="slidenum">
              <a:rPr lang="en-US" altLang="en-US"/>
              <a:pPr>
                <a:defRPr/>
              </a:pPr>
              <a:t>‹#›</a:t>
            </a:fld>
            <a:endParaRPr lang="en-US" altLang="en-US"/>
          </a:p>
        </p:txBody>
      </p:sp>
    </p:spTree>
    <p:extLst>
      <p:ext uri="{BB962C8B-B14F-4D97-AF65-F5344CB8AC3E}">
        <p14:creationId xmlns:p14="http://schemas.microsoft.com/office/powerpoint/2010/main" val="925311562"/>
      </p:ext>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xfrm>
            <a:off x="3124200" y="6248400"/>
            <a:ext cx="2895600" cy="457200"/>
          </a:xfrm>
          <a:prstGeom prst="rect">
            <a:avLst/>
          </a:prstGeom>
        </p:spPr>
        <p:txBody>
          <a:bodyPr/>
          <a:lstStyle>
            <a:lvl1pPr fontAlgn="base">
              <a:spcBef>
                <a:spcPct val="0"/>
              </a:spcBef>
              <a:spcAft>
                <a:spcPct val="0"/>
              </a:spcAft>
              <a:defRPr>
                <a:ea typeface="ＭＳ Ｐゴシック" charset="0"/>
                <a:cs typeface="ＭＳ Ｐゴシック" charset="0"/>
              </a:defRPr>
            </a:lvl1pPr>
          </a:lstStyle>
          <a:p>
            <a:pPr>
              <a:defRPr/>
            </a:pPr>
            <a:r>
              <a:rPr lang="en-US" altLang="en-US">
                <a:solidFill>
                  <a:srgbClr val="000000"/>
                </a:solidFill>
                <a:latin typeface="Arial" charset="0"/>
              </a:rPr>
              <a:t>CHIPPER: HPCA 2011</a:t>
            </a:r>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EE3F55F-617B-7247-B758-B02CC29FAF57}" type="slidenum">
              <a:rPr lang="en-US" altLang="en-US"/>
              <a:pPr>
                <a:defRPr/>
              </a:pPr>
              <a:t>‹#›</a:t>
            </a:fld>
            <a:endParaRPr lang="en-US" altLang="en-US"/>
          </a:p>
        </p:txBody>
      </p:sp>
    </p:spTree>
    <p:extLst>
      <p:ext uri="{BB962C8B-B14F-4D97-AF65-F5344CB8AC3E}">
        <p14:creationId xmlns:p14="http://schemas.microsoft.com/office/powerpoint/2010/main" val="2803544089"/>
      </p:ext>
    </p:extLst>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xfrm>
            <a:off x="3124200" y="6248400"/>
            <a:ext cx="2895600" cy="457200"/>
          </a:xfrm>
          <a:prstGeom prst="rect">
            <a:avLst/>
          </a:prstGeom>
        </p:spPr>
        <p:txBody>
          <a:bodyPr/>
          <a:lstStyle>
            <a:lvl1pPr fontAlgn="base">
              <a:spcBef>
                <a:spcPct val="0"/>
              </a:spcBef>
              <a:spcAft>
                <a:spcPct val="0"/>
              </a:spcAft>
              <a:defRPr>
                <a:ea typeface="ＭＳ Ｐゴシック" charset="0"/>
                <a:cs typeface="ＭＳ Ｐゴシック" charset="0"/>
              </a:defRPr>
            </a:lvl1pPr>
          </a:lstStyle>
          <a:p>
            <a:pPr>
              <a:defRPr/>
            </a:pPr>
            <a:r>
              <a:rPr lang="en-US" altLang="en-US">
                <a:solidFill>
                  <a:srgbClr val="000000"/>
                </a:solidFill>
                <a:latin typeface="Arial" charset="0"/>
              </a:rPr>
              <a:t>CHIPPER: HPCA 2011</a:t>
            </a:r>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AEEC460-D0BE-0840-9C55-13960116AD0E}" type="slidenum">
              <a:rPr lang="en-US" altLang="en-US"/>
              <a:pPr>
                <a:defRPr/>
              </a:pPr>
              <a:t>‹#›</a:t>
            </a:fld>
            <a:endParaRPr lang="en-US" altLang="en-US"/>
          </a:p>
        </p:txBody>
      </p:sp>
    </p:spTree>
    <p:extLst>
      <p:ext uri="{BB962C8B-B14F-4D97-AF65-F5344CB8AC3E}">
        <p14:creationId xmlns:p14="http://schemas.microsoft.com/office/powerpoint/2010/main" val="1235192481"/>
      </p:ext>
    </p:extLst>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xfrm>
            <a:off x="3124200" y="6248400"/>
            <a:ext cx="2895600" cy="457200"/>
          </a:xfrm>
          <a:prstGeom prst="rect">
            <a:avLst/>
          </a:prstGeom>
        </p:spPr>
        <p:txBody>
          <a:bodyPr/>
          <a:lstStyle>
            <a:lvl1pPr fontAlgn="base">
              <a:spcBef>
                <a:spcPct val="0"/>
              </a:spcBef>
              <a:spcAft>
                <a:spcPct val="0"/>
              </a:spcAft>
              <a:defRPr>
                <a:ea typeface="ＭＳ Ｐゴシック" charset="0"/>
                <a:cs typeface="ＭＳ Ｐゴシック" charset="0"/>
              </a:defRPr>
            </a:lvl1pPr>
          </a:lstStyle>
          <a:p>
            <a:pPr>
              <a:defRPr/>
            </a:pPr>
            <a:r>
              <a:rPr lang="en-US" altLang="en-US">
                <a:solidFill>
                  <a:srgbClr val="000000"/>
                </a:solidFill>
                <a:latin typeface="Arial" charset="0"/>
              </a:rPr>
              <a:t>CHIPPER: HPCA 2011</a:t>
            </a:r>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AFA4E-BD43-B142-B10A-D2B2348795B0}" type="slidenum">
              <a:rPr lang="en-US" altLang="en-US"/>
              <a:pPr>
                <a:defRPr/>
              </a:pPr>
              <a:t>‹#›</a:t>
            </a:fld>
            <a:endParaRPr lang="en-US" altLang="en-US"/>
          </a:p>
        </p:txBody>
      </p:sp>
    </p:spTree>
    <p:extLst>
      <p:ext uri="{BB962C8B-B14F-4D97-AF65-F5344CB8AC3E}">
        <p14:creationId xmlns:p14="http://schemas.microsoft.com/office/powerpoint/2010/main" val="3291239156"/>
      </p:ext>
    </p:extLst>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solidFill>
                <a:srgbClr val="000000"/>
              </a:solidFill>
              <a:latin typeface="Arial" charset="0"/>
            </a:endParaRPr>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D010A0-9AC6-5144-971A-FE84034C22EA}" type="slidenum">
              <a:rPr lang="en-US" altLang="en-US"/>
              <a:pPr>
                <a:defRPr/>
              </a:pPr>
              <a:t>‹#›</a:t>
            </a:fld>
            <a:endParaRPr lang="en-US" altLang="en-US"/>
          </a:p>
        </p:txBody>
      </p:sp>
    </p:spTree>
    <p:extLst>
      <p:ext uri="{BB962C8B-B14F-4D97-AF65-F5344CB8AC3E}">
        <p14:creationId xmlns:p14="http://schemas.microsoft.com/office/powerpoint/2010/main" val="3240807511"/>
      </p:ext>
    </p:extLst>
  </p:cSld>
  <p:clrMapOvr>
    <a:masterClrMapping/>
  </p:clrMapOvr>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solidFill>
                <a:srgbClr val="000000"/>
              </a:solidFill>
              <a:latin typeface="Arial" charset="0"/>
            </a:endParaRPr>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222E5D7D-3E63-274F-923E-EE51D160C976}" type="slidenum">
              <a:rPr lang="en-US" altLang="en-US"/>
              <a:pPr>
                <a:defRPr/>
              </a:pPr>
              <a:t>‹#›</a:t>
            </a:fld>
            <a:endParaRPr lang="en-US" altLang="en-US"/>
          </a:p>
        </p:txBody>
      </p:sp>
    </p:spTree>
    <p:extLst>
      <p:ext uri="{BB962C8B-B14F-4D97-AF65-F5344CB8AC3E}">
        <p14:creationId xmlns:p14="http://schemas.microsoft.com/office/powerpoint/2010/main" val="3227471965"/>
      </p:ext>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solidFill>
                <a:srgbClr val="000000"/>
              </a:solidFill>
              <a:latin typeface="Arial" charset="0"/>
            </a:endParaRPr>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5D856C5-A87F-0D42-91C8-15E381FA51BC}" type="slidenum">
              <a:rPr lang="en-US" altLang="en-US"/>
              <a:pPr>
                <a:defRPr/>
              </a:pPr>
              <a:t>‹#›</a:t>
            </a:fld>
            <a:endParaRPr lang="en-US" altLang="en-US"/>
          </a:p>
        </p:txBody>
      </p:sp>
    </p:spTree>
    <p:extLst>
      <p:ext uri="{BB962C8B-B14F-4D97-AF65-F5344CB8AC3E}">
        <p14:creationId xmlns:p14="http://schemas.microsoft.com/office/powerpoint/2010/main" val="982825117"/>
      </p:ext>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solidFill>
                <a:srgbClr val="000000"/>
              </a:solidFill>
              <a:latin typeface="Arial" charset="0"/>
            </a:endParaRPr>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069A20AB-E584-5941-B622-B683A7847F16}" type="slidenum">
              <a:rPr lang="en-US" altLang="en-US"/>
              <a:pPr>
                <a:defRPr/>
              </a:pPr>
              <a:t>‹#›</a:t>
            </a:fld>
            <a:endParaRPr lang="en-US" altLang="en-US"/>
          </a:p>
        </p:txBody>
      </p:sp>
    </p:spTree>
    <p:extLst>
      <p:ext uri="{BB962C8B-B14F-4D97-AF65-F5344CB8AC3E}">
        <p14:creationId xmlns:p14="http://schemas.microsoft.com/office/powerpoint/2010/main" val="2560284566"/>
      </p:ext>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solidFill>
                <a:srgbClr val="000000"/>
              </a:solidFill>
              <a:latin typeface="Arial" charset="0"/>
            </a:endParaRPr>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BE4CA89-FED5-2A4B-9D46-2598C09E7000}" type="slidenum">
              <a:rPr lang="en-US" altLang="en-US"/>
              <a:pPr>
                <a:defRPr/>
              </a:pPr>
              <a:t>‹#›</a:t>
            </a:fld>
            <a:endParaRPr lang="en-US" altLang="en-US"/>
          </a:p>
        </p:txBody>
      </p:sp>
    </p:spTree>
    <p:extLst>
      <p:ext uri="{BB962C8B-B14F-4D97-AF65-F5344CB8AC3E}">
        <p14:creationId xmlns:p14="http://schemas.microsoft.com/office/powerpoint/2010/main" val="4057150401"/>
      </p:ext>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solidFill>
                <a:srgbClr val="000000"/>
              </a:solidFill>
              <a:latin typeface="Arial" charset="0"/>
            </a:endParaRPr>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0C6C545-8DCC-2B44-8C0A-5AEEA75CC2F9}" type="slidenum">
              <a:rPr lang="en-US" altLang="en-US"/>
              <a:pPr>
                <a:defRPr/>
              </a:pPr>
              <a:t>‹#›</a:t>
            </a:fld>
            <a:endParaRPr lang="en-US" altLang="en-US"/>
          </a:p>
        </p:txBody>
      </p:sp>
    </p:spTree>
    <p:extLst>
      <p:ext uri="{BB962C8B-B14F-4D97-AF65-F5344CB8AC3E}">
        <p14:creationId xmlns:p14="http://schemas.microsoft.com/office/powerpoint/2010/main" val="2523622388"/>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xfrm>
            <a:off x="3124200" y="6248400"/>
            <a:ext cx="2895600" cy="457200"/>
          </a:xfrm>
          <a:prstGeom prst="rect">
            <a:avLst/>
          </a:prstGeo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solidFill>
                <a:srgbClr val="000000"/>
              </a:solidFill>
              <a:latin typeface="Arial" charset="0"/>
            </a:endParaRPr>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39A9C44A-E8EA-3942-B90D-508DE08D5C8C}" type="slidenum">
              <a:rPr lang="en-US"/>
              <a:pPr>
                <a:defRPr/>
              </a:pPr>
              <a:t>‹#›</a:t>
            </a:fld>
            <a:endParaRPr lang="en-US"/>
          </a:p>
        </p:txBody>
      </p:sp>
    </p:spTree>
    <p:extLst>
      <p:ext uri="{BB962C8B-B14F-4D97-AF65-F5344CB8AC3E}">
        <p14:creationId xmlns:p14="http://schemas.microsoft.com/office/powerpoint/2010/main" val="4100576661"/>
      </p:ext>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171609803"/>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0571658"/>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07284462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779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779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980179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4312921"/>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32218311"/>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6515270"/>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72096384"/>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243819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228096"/>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58039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6705600" cy="5803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0583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a:t>Click to edit Master title style</a:t>
            </a:r>
          </a:p>
        </p:txBody>
      </p:sp>
      <p:sp>
        <p:nvSpPr>
          <p:cNvPr id="3" name="Text Placeholder 2"/>
          <p:cNvSpPr>
            <a:spLocks noGrp="1"/>
          </p:cNvSpPr>
          <p:nvPr>
            <p:ph type="body" sz="half" idx="1"/>
          </p:nvPr>
        </p:nvSpPr>
        <p:spPr>
          <a:xfrm>
            <a:off x="457200" y="1277938"/>
            <a:ext cx="4038600" cy="4525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77938"/>
            <a:ext cx="4038600" cy="2185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616325"/>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30719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a:t>Click to edit Master title style</a:t>
            </a:r>
          </a:p>
        </p:txBody>
      </p:sp>
      <p:sp>
        <p:nvSpPr>
          <p:cNvPr id="3" name="Text Placeholder 2"/>
          <p:cNvSpPr>
            <a:spLocks noGrp="1"/>
          </p:cNvSpPr>
          <p:nvPr>
            <p:ph type="body" sz="half" idx="1"/>
          </p:nvPr>
        </p:nvSpPr>
        <p:spPr>
          <a:xfrm>
            <a:off x="457200" y="1277938"/>
            <a:ext cx="4038600" cy="4525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77938"/>
            <a:ext cx="4038600" cy="4525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4659751"/>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a:t>Click to edit Master title style</a:t>
            </a:r>
          </a:p>
        </p:txBody>
      </p:sp>
      <p:sp>
        <p:nvSpPr>
          <p:cNvPr id="3" name="Content Placeholder 2"/>
          <p:cNvSpPr>
            <a:spLocks noGrp="1"/>
          </p:cNvSpPr>
          <p:nvPr>
            <p:ph sz="half" idx="1"/>
          </p:nvPr>
        </p:nvSpPr>
        <p:spPr>
          <a:xfrm>
            <a:off x="457200" y="1277938"/>
            <a:ext cx="4038600" cy="4525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77938"/>
            <a:ext cx="4038600" cy="2185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616325"/>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3094621"/>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a:t>Click to edit Master title style</a:t>
            </a:r>
          </a:p>
        </p:txBody>
      </p:sp>
      <p:sp>
        <p:nvSpPr>
          <p:cNvPr id="3" name="Table Placeholder 2"/>
          <p:cNvSpPr>
            <a:spLocks noGrp="1"/>
          </p:cNvSpPr>
          <p:nvPr>
            <p:ph type="tbl" idx="1"/>
          </p:nvPr>
        </p:nvSpPr>
        <p:spPr>
          <a:xfrm>
            <a:off x="457200" y="1277938"/>
            <a:ext cx="8229600" cy="4525962"/>
          </a:xfrm>
        </p:spPr>
        <p:txBody>
          <a:bodyPr/>
          <a:lstStyle/>
          <a:p>
            <a:pPr lvl="0"/>
            <a:endParaRPr lang="en-US" noProof="0"/>
          </a:p>
        </p:txBody>
      </p:sp>
    </p:spTree>
    <p:extLst>
      <p:ext uri="{BB962C8B-B14F-4D97-AF65-F5344CB8AC3E}">
        <p14:creationId xmlns:p14="http://schemas.microsoft.com/office/powerpoint/2010/main" val="1453574153"/>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914400 h 1000"/>
              <a:gd name="T2" fmla="*/ 0 w 1000"/>
              <a:gd name="T3" fmla="*/ 0 h 1000"/>
              <a:gd name="T4" fmla="*/ 82296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a:prstGeom prst="rect">
            <a:avLst/>
          </a:prstGeom>
        </p:spPr>
        <p:txBody>
          <a:bodyPr/>
          <a:lstStyle>
            <a:lvl1pPr fontAlgn="base">
              <a:spcBef>
                <a:spcPct val="0"/>
              </a:spcBef>
              <a:spcAft>
                <a:spcPct val="0"/>
              </a:spcAft>
              <a:defRPr>
                <a:ea typeface="ＭＳ Ｐゴシック" charset="0"/>
                <a:cs typeface="ＭＳ Ｐゴシック" charset="0"/>
              </a:defRPr>
            </a:lvl1pPr>
          </a:lstStyle>
          <a:p>
            <a:pPr>
              <a:defRPr/>
            </a:pPr>
            <a:r>
              <a:rPr lang="en-US" altLang="en-US">
                <a:solidFill>
                  <a:srgbClr val="000000"/>
                </a:solidFill>
                <a:latin typeface="Arial" charset="0"/>
              </a:rPr>
              <a:t>CHIPPER: HPCA 2011</a:t>
            </a:r>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E38E836F-34FB-CA4E-893D-A180F231EABD}" type="slidenum">
              <a:rPr lang="en-US" altLang="en-US"/>
              <a:pPr>
                <a:defRPr/>
              </a:pPr>
              <a:t>‹#›</a:t>
            </a:fld>
            <a:endParaRPr lang="en-US" altLang="en-US"/>
          </a:p>
        </p:txBody>
      </p:sp>
    </p:spTree>
    <p:extLst>
      <p:ext uri="{BB962C8B-B14F-4D97-AF65-F5344CB8AC3E}">
        <p14:creationId xmlns:p14="http://schemas.microsoft.com/office/powerpoint/2010/main" val="2746643309"/>
      </p:ext>
    </p:extLst>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288"/>
          </a:xfrm>
          <a:prstGeom prst="rect">
            <a:avLst/>
          </a:prstGeom>
        </p:spPr>
        <p:txBody>
          <a:bodyPr/>
          <a:lstStyle>
            <a:lvl1pPr fontAlgn="base">
              <a:spcBef>
                <a:spcPct val="0"/>
              </a:spcBef>
              <a:spcAft>
                <a:spcPct val="0"/>
              </a:spcAft>
              <a:defRPr>
                <a:ea typeface="ＭＳ Ｐゴシック" charset="0"/>
                <a:cs typeface="ＭＳ Ｐゴシック" charset="0"/>
              </a:defRPr>
            </a:lvl1pPr>
          </a:lstStyle>
          <a:p>
            <a:pPr>
              <a:defRPr/>
            </a:pPr>
            <a:r>
              <a:rPr lang="en-US" altLang="en-US">
                <a:solidFill>
                  <a:srgbClr val="000000"/>
                </a:solidFill>
                <a:latin typeface="Arial" charset="0"/>
              </a:rPr>
              <a:t>CHIPPER: HPCA 2011</a:t>
            </a:r>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0582A8C0-7759-EF4C-AD54-436059D1F945}" type="slidenum">
              <a:rPr lang="en-US" altLang="en-US"/>
              <a:pPr>
                <a:defRPr/>
              </a:pPr>
              <a:t>‹#›</a:t>
            </a:fld>
            <a:endParaRPr lang="en-US" altLang="en-US"/>
          </a:p>
        </p:txBody>
      </p:sp>
    </p:spTree>
    <p:extLst>
      <p:ext uri="{BB962C8B-B14F-4D97-AF65-F5344CB8AC3E}">
        <p14:creationId xmlns:p14="http://schemas.microsoft.com/office/powerpoint/2010/main" val="3399024037"/>
      </p:ext>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xfrm>
            <a:off x="3124200" y="6248400"/>
            <a:ext cx="2895600" cy="457200"/>
          </a:xfrm>
          <a:prstGeom prst="rect">
            <a:avLst/>
          </a:prstGeom>
        </p:spPr>
        <p:txBody>
          <a:bodyPr/>
          <a:lstStyle>
            <a:lvl1pPr fontAlgn="base">
              <a:spcBef>
                <a:spcPct val="0"/>
              </a:spcBef>
              <a:spcAft>
                <a:spcPct val="0"/>
              </a:spcAft>
              <a:defRPr>
                <a:ea typeface="ＭＳ Ｐゴシック" charset="0"/>
                <a:cs typeface="ＭＳ Ｐゴシック" charset="0"/>
              </a:defRPr>
            </a:lvl1pPr>
          </a:lstStyle>
          <a:p>
            <a:pPr>
              <a:defRPr/>
            </a:pPr>
            <a:r>
              <a:rPr lang="en-US" altLang="en-US">
                <a:solidFill>
                  <a:srgbClr val="000000"/>
                </a:solidFill>
                <a:latin typeface="Arial" charset="0"/>
              </a:rPr>
              <a:t>CHIPPER: HPCA 2011</a:t>
            </a:r>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BBB8F4A-4BC7-FB45-B2F9-F3E319F33C2A}" type="slidenum">
              <a:rPr lang="en-US" altLang="en-US"/>
              <a:pPr>
                <a:defRPr/>
              </a:pPr>
              <a:t>‹#›</a:t>
            </a:fld>
            <a:endParaRPr lang="en-US" altLang="en-US"/>
          </a:p>
        </p:txBody>
      </p:sp>
    </p:spTree>
    <p:extLst>
      <p:ext uri="{BB962C8B-B14F-4D97-AF65-F5344CB8AC3E}">
        <p14:creationId xmlns:p14="http://schemas.microsoft.com/office/powerpoint/2010/main" val="2348951819"/>
      </p:ext>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xfrm>
            <a:off x="3124200" y="6248400"/>
            <a:ext cx="2895600" cy="457200"/>
          </a:xfrm>
          <a:prstGeom prst="rect">
            <a:avLst/>
          </a:prstGeom>
        </p:spPr>
        <p:txBody>
          <a:bodyPr/>
          <a:lstStyle>
            <a:lvl1pPr fontAlgn="base">
              <a:spcBef>
                <a:spcPct val="0"/>
              </a:spcBef>
              <a:spcAft>
                <a:spcPct val="0"/>
              </a:spcAft>
              <a:defRPr>
                <a:ea typeface="ＭＳ Ｐゴシック" charset="0"/>
                <a:cs typeface="ＭＳ Ｐゴシック" charset="0"/>
              </a:defRPr>
            </a:lvl1pPr>
          </a:lstStyle>
          <a:p>
            <a:pPr>
              <a:defRPr/>
            </a:pPr>
            <a:r>
              <a:rPr lang="en-US" altLang="en-US">
                <a:solidFill>
                  <a:srgbClr val="000000"/>
                </a:solidFill>
                <a:latin typeface="Arial" charset="0"/>
              </a:rPr>
              <a:t>CHIPPER: HPCA 2011</a:t>
            </a:r>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39F1C362-8C1A-3648-B661-5CE74A88A579}" type="slidenum">
              <a:rPr lang="en-US" altLang="en-US"/>
              <a:pPr>
                <a:defRPr/>
              </a:pPr>
              <a:t>‹#›</a:t>
            </a:fld>
            <a:endParaRPr lang="en-US" altLang="en-US"/>
          </a:p>
        </p:txBody>
      </p:sp>
    </p:spTree>
    <p:extLst>
      <p:ext uri="{BB962C8B-B14F-4D97-AF65-F5344CB8AC3E}">
        <p14:creationId xmlns:p14="http://schemas.microsoft.com/office/powerpoint/2010/main" val="241185643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xfrm>
            <a:off x="3124200" y="6248400"/>
            <a:ext cx="2895600" cy="457200"/>
          </a:xfrm>
          <a:prstGeom prst="rect">
            <a:avLst/>
          </a:prstGeom>
        </p:spPr>
        <p:txBody>
          <a:bodyPr/>
          <a:lstStyle>
            <a:lvl1pPr fontAlgn="base">
              <a:spcBef>
                <a:spcPct val="0"/>
              </a:spcBef>
              <a:spcAft>
                <a:spcPct val="0"/>
              </a:spcAft>
              <a:defRPr>
                <a:ea typeface="ＭＳ Ｐゴシック" charset="0"/>
                <a:cs typeface="ＭＳ Ｐゴシック" charset="0"/>
              </a:defRPr>
            </a:lvl1pPr>
          </a:lstStyle>
          <a:p>
            <a:pPr>
              <a:defRPr/>
            </a:pPr>
            <a:r>
              <a:rPr lang="en-US" altLang="en-US">
                <a:solidFill>
                  <a:srgbClr val="000000"/>
                </a:solidFill>
                <a:latin typeface="Arial" charset="0"/>
              </a:rPr>
              <a:t>CHIPPER: HPCA 2011</a:t>
            </a:r>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34E61EDF-A685-FE4A-9010-883DD711DE64}" type="slidenum">
              <a:rPr lang="en-US" altLang="en-US"/>
              <a:pPr>
                <a:defRPr/>
              </a:pPr>
              <a:t>‹#›</a:t>
            </a:fld>
            <a:endParaRPr lang="en-US" altLang="en-US"/>
          </a:p>
        </p:txBody>
      </p:sp>
    </p:spTree>
    <p:extLst>
      <p:ext uri="{BB962C8B-B14F-4D97-AF65-F5344CB8AC3E}">
        <p14:creationId xmlns:p14="http://schemas.microsoft.com/office/powerpoint/2010/main" val="3489593052"/>
      </p:ext>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solidFill>
                <a:srgbClr val="000000"/>
              </a:solidFill>
              <a:latin typeface="Arial" charset="0"/>
            </a:endParaRPr>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F3EBC434-A13A-014A-BB40-7788B7160619}" type="slidenum">
              <a:rPr lang="en-US" altLang="en-US"/>
              <a:pPr>
                <a:defRPr/>
              </a:pPr>
              <a:t>‹#›</a:t>
            </a:fld>
            <a:endParaRPr lang="en-US" altLang="en-US"/>
          </a:p>
        </p:txBody>
      </p:sp>
    </p:spTree>
    <p:extLst>
      <p:ext uri="{BB962C8B-B14F-4D97-AF65-F5344CB8AC3E}">
        <p14:creationId xmlns:p14="http://schemas.microsoft.com/office/powerpoint/2010/main" val="2055688657"/>
      </p:ext>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solidFill>
                <a:srgbClr val="000000"/>
              </a:solidFill>
              <a:latin typeface="Arial" charset="0"/>
            </a:endParaRPr>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48A310-997A-1248-A594-E339141E32EA}" type="slidenum">
              <a:rPr lang="en-US" altLang="en-US"/>
              <a:pPr>
                <a:defRPr/>
              </a:pPr>
              <a:t>‹#›</a:t>
            </a:fld>
            <a:endParaRPr lang="en-US" altLang="en-US"/>
          </a:p>
        </p:txBody>
      </p:sp>
    </p:spTree>
    <p:extLst>
      <p:ext uri="{BB962C8B-B14F-4D97-AF65-F5344CB8AC3E}">
        <p14:creationId xmlns:p14="http://schemas.microsoft.com/office/powerpoint/2010/main" val="889601851"/>
      </p:ext>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solidFill>
                <a:srgbClr val="000000"/>
              </a:solidFill>
              <a:latin typeface="Arial" charset="0"/>
            </a:endParaRPr>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0F412F4D-30DD-1446-A93B-41275FB70B8D}" type="slidenum">
              <a:rPr lang="en-US" altLang="en-US"/>
              <a:pPr>
                <a:defRPr/>
              </a:pPr>
              <a:t>‹#›</a:t>
            </a:fld>
            <a:endParaRPr lang="en-US" altLang="en-US"/>
          </a:p>
        </p:txBody>
      </p:sp>
    </p:spTree>
    <p:extLst>
      <p:ext uri="{BB962C8B-B14F-4D97-AF65-F5344CB8AC3E}">
        <p14:creationId xmlns:p14="http://schemas.microsoft.com/office/powerpoint/2010/main" val="3552182582"/>
      </p:ext>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solidFill>
                <a:srgbClr val="000000"/>
              </a:solidFill>
              <a:latin typeface="Arial" charset="0"/>
            </a:endParaRPr>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2DFAE138-39FB-2B41-851E-981CEB1FEC49}" type="slidenum">
              <a:rPr lang="en-US" altLang="en-US"/>
              <a:pPr>
                <a:defRPr/>
              </a:pPr>
              <a:t>‹#›</a:t>
            </a:fld>
            <a:endParaRPr lang="en-US" altLang="en-US"/>
          </a:p>
        </p:txBody>
      </p:sp>
    </p:spTree>
    <p:extLst>
      <p:ext uri="{BB962C8B-B14F-4D97-AF65-F5344CB8AC3E}">
        <p14:creationId xmlns:p14="http://schemas.microsoft.com/office/powerpoint/2010/main" val="3244195118"/>
      </p:ext>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solidFill>
                <a:srgbClr val="000000"/>
              </a:solidFill>
              <a:latin typeface="Arial" charset="0"/>
            </a:endParaRPr>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F97B234C-858F-4F4F-B039-1B42104BA3AC}" type="slidenum">
              <a:rPr lang="en-US" altLang="en-US"/>
              <a:pPr>
                <a:defRPr/>
              </a:pPr>
              <a:t>‹#›</a:t>
            </a:fld>
            <a:endParaRPr lang="en-US" altLang="en-US"/>
          </a:p>
        </p:txBody>
      </p:sp>
    </p:spTree>
    <p:extLst>
      <p:ext uri="{BB962C8B-B14F-4D97-AF65-F5344CB8AC3E}">
        <p14:creationId xmlns:p14="http://schemas.microsoft.com/office/powerpoint/2010/main" val="981792695"/>
      </p:ext>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solidFill>
                <a:srgbClr val="000000"/>
              </a:solidFill>
              <a:latin typeface="Arial" charset="0"/>
            </a:endParaRPr>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3823FC11-1476-8142-942F-C63ED330DFFF}" type="slidenum">
              <a:rPr lang="en-US" altLang="en-US"/>
              <a:pPr>
                <a:defRPr/>
              </a:pPr>
              <a:t>‹#›</a:t>
            </a:fld>
            <a:endParaRPr lang="en-US" altLang="en-US"/>
          </a:p>
        </p:txBody>
      </p:sp>
    </p:spTree>
    <p:extLst>
      <p:ext uri="{BB962C8B-B14F-4D97-AF65-F5344CB8AC3E}">
        <p14:creationId xmlns:p14="http://schemas.microsoft.com/office/powerpoint/2010/main" val="3444886940"/>
      </p:ext>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xfrm>
            <a:off x="3124200" y="6248400"/>
            <a:ext cx="2895600" cy="457200"/>
          </a:xfrm>
          <a:prstGeom prst="rect">
            <a:avLst/>
          </a:prstGeo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solidFill>
                <a:srgbClr val="000000"/>
              </a:solidFill>
              <a:latin typeface="Arial" charset="0"/>
            </a:endParaRPr>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492A56E-0E71-BA44-8CEA-DD5CB1EFBB1F}" type="slidenum">
              <a:rPr lang="en-US"/>
              <a:pPr>
                <a:defRPr/>
              </a:pPr>
              <a:t>‹#›</a:t>
            </a:fld>
            <a:endParaRPr lang="en-US"/>
          </a:p>
        </p:txBody>
      </p:sp>
    </p:spTree>
    <p:extLst>
      <p:ext uri="{BB962C8B-B14F-4D97-AF65-F5344CB8AC3E}">
        <p14:creationId xmlns:p14="http://schemas.microsoft.com/office/powerpoint/2010/main" val="223064804"/>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914400 h 1000"/>
              <a:gd name="T2" fmla="*/ 0 w 1000"/>
              <a:gd name="T3" fmla="*/ 0 h 1000"/>
              <a:gd name="T4" fmla="*/ 82296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r>
              <a:rPr lang="en-US" altLang="en-US"/>
              <a:t>CHIPPER: HPCA 2011</a:t>
            </a:r>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D5417A14-EFCD-8641-9C53-79DD5258A8C5}" type="slidenum">
              <a:rPr lang="en-US" altLang="en-US"/>
              <a:pPr>
                <a:defRPr/>
              </a:pPr>
              <a:t>‹#›</a:t>
            </a:fld>
            <a:endParaRPr lang="en-US" altLang="en-US"/>
          </a:p>
        </p:txBody>
      </p:sp>
    </p:spTree>
    <p:extLst>
      <p:ext uri="{BB962C8B-B14F-4D97-AF65-F5344CB8AC3E}">
        <p14:creationId xmlns:p14="http://schemas.microsoft.com/office/powerpoint/2010/main" val="1190748171"/>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288"/>
          </a:xfrm>
        </p:spPr>
        <p:txBody>
          <a:bodyPr/>
          <a:lstStyle>
            <a:lvl1pPr fontAlgn="base">
              <a:spcBef>
                <a:spcPct val="0"/>
              </a:spcBef>
              <a:spcAft>
                <a:spcPct val="0"/>
              </a:spcAft>
              <a:defRPr>
                <a:ea typeface="ＭＳ Ｐゴシック" charset="0"/>
                <a:cs typeface="ＭＳ Ｐゴシック" charset="0"/>
              </a:defRPr>
            </a:lvl1pPr>
          </a:lstStyle>
          <a:p>
            <a:pPr>
              <a:defRPr/>
            </a:pPr>
            <a:r>
              <a:rPr lang="en-US" altLang="en-US"/>
              <a:t>CHIPPER: HPCA 2011</a:t>
            </a:r>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01C0B881-ADF0-D941-8783-8619E5158EE1}" type="slidenum">
              <a:rPr lang="en-US" altLang="en-US"/>
              <a:pPr>
                <a:defRPr/>
              </a:pPr>
              <a:t>‹#›</a:t>
            </a:fld>
            <a:endParaRPr lang="en-US" altLang="en-US"/>
          </a:p>
        </p:txBody>
      </p:sp>
    </p:spTree>
    <p:extLst>
      <p:ext uri="{BB962C8B-B14F-4D97-AF65-F5344CB8AC3E}">
        <p14:creationId xmlns:p14="http://schemas.microsoft.com/office/powerpoint/2010/main" val="2302589845"/>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altLang="en-US"/>
              <a:t>CHIPPER: HPCA 2011</a:t>
            </a:r>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23B12D68-DD68-D242-92E6-DCB0F47E7712}" type="slidenum">
              <a:rPr lang="en-US" altLang="en-US"/>
              <a:pPr>
                <a:defRPr/>
              </a:pPr>
              <a:t>‹#›</a:t>
            </a:fld>
            <a:endParaRPr lang="en-US" altLang="en-US"/>
          </a:p>
        </p:txBody>
      </p:sp>
    </p:spTree>
    <p:extLst>
      <p:ext uri="{BB962C8B-B14F-4D97-AF65-F5344CB8AC3E}">
        <p14:creationId xmlns:p14="http://schemas.microsoft.com/office/powerpoint/2010/main" val="2886428770"/>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altLang="en-US"/>
              <a:t>CHIPPER: HPCA 2011</a:t>
            </a:r>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CDDC27D-967E-9E4D-9CD9-601FC5D39D73}" type="slidenum">
              <a:rPr lang="en-US" altLang="en-US"/>
              <a:pPr>
                <a:defRPr/>
              </a:pPr>
              <a:t>‹#›</a:t>
            </a:fld>
            <a:endParaRPr lang="en-US" altLang="en-US"/>
          </a:p>
        </p:txBody>
      </p:sp>
    </p:spTree>
    <p:extLst>
      <p:ext uri="{BB962C8B-B14F-4D97-AF65-F5344CB8AC3E}">
        <p14:creationId xmlns:p14="http://schemas.microsoft.com/office/powerpoint/2010/main" val="1655881090"/>
      </p:ext>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altLang="en-US"/>
              <a:t>CHIPPER: HPCA 2011</a:t>
            </a:r>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262F07F-B11A-3B41-8BFD-060598624637}" type="slidenum">
              <a:rPr lang="en-US" altLang="en-US"/>
              <a:pPr>
                <a:defRPr/>
              </a:pPr>
              <a:t>‹#›</a:t>
            </a:fld>
            <a:endParaRPr lang="en-US" altLang="en-US"/>
          </a:p>
        </p:txBody>
      </p:sp>
    </p:spTree>
    <p:extLst>
      <p:ext uri="{BB962C8B-B14F-4D97-AF65-F5344CB8AC3E}">
        <p14:creationId xmlns:p14="http://schemas.microsoft.com/office/powerpoint/2010/main" val="3941119098"/>
      </p:ext>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F7D810D3-DF3C-0241-909A-84DA7F52683D}" type="slidenum">
              <a:rPr lang="en-US" altLang="en-US"/>
              <a:pPr>
                <a:defRPr/>
              </a:pPr>
              <a:t>‹#›</a:t>
            </a:fld>
            <a:endParaRPr lang="en-US" altLang="en-US"/>
          </a:p>
        </p:txBody>
      </p:sp>
    </p:spTree>
    <p:extLst>
      <p:ext uri="{BB962C8B-B14F-4D97-AF65-F5344CB8AC3E}">
        <p14:creationId xmlns:p14="http://schemas.microsoft.com/office/powerpoint/2010/main" val="2818752613"/>
      </p:ext>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88C1F4F-E6A7-C54F-B63C-C0D8CC850004}" type="slidenum">
              <a:rPr lang="en-US" altLang="en-US"/>
              <a:pPr>
                <a:defRPr/>
              </a:pPr>
              <a:t>‹#›</a:t>
            </a:fld>
            <a:endParaRPr lang="en-US" altLang="en-US"/>
          </a:p>
        </p:txBody>
      </p:sp>
    </p:spTree>
    <p:extLst>
      <p:ext uri="{BB962C8B-B14F-4D97-AF65-F5344CB8AC3E}">
        <p14:creationId xmlns:p14="http://schemas.microsoft.com/office/powerpoint/2010/main" val="2262202464"/>
      </p:ext>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639D9A9-5645-BC43-907C-D307833F4CDD}" type="slidenum">
              <a:rPr lang="en-US" altLang="en-US"/>
              <a:pPr>
                <a:defRPr/>
              </a:pPr>
              <a:t>‹#›</a:t>
            </a:fld>
            <a:endParaRPr lang="en-US" altLang="en-US"/>
          </a:p>
        </p:txBody>
      </p:sp>
    </p:spTree>
    <p:extLst>
      <p:ext uri="{BB962C8B-B14F-4D97-AF65-F5344CB8AC3E}">
        <p14:creationId xmlns:p14="http://schemas.microsoft.com/office/powerpoint/2010/main" val="3556549518"/>
      </p:ext>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EBB1593-3F10-4D4D-A50A-FDC966AB9013}" type="slidenum">
              <a:rPr lang="en-US" altLang="en-US"/>
              <a:pPr>
                <a:defRPr/>
              </a:pPr>
              <a:t>‹#›</a:t>
            </a:fld>
            <a:endParaRPr lang="en-US" altLang="en-US"/>
          </a:p>
        </p:txBody>
      </p:sp>
    </p:spTree>
    <p:extLst>
      <p:ext uri="{BB962C8B-B14F-4D97-AF65-F5344CB8AC3E}">
        <p14:creationId xmlns:p14="http://schemas.microsoft.com/office/powerpoint/2010/main" val="61923559"/>
      </p:ext>
    </p:extLst>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12E0A3A-9546-5443-AC95-6893F5F3D931}" type="slidenum">
              <a:rPr lang="en-US" altLang="en-US"/>
              <a:pPr>
                <a:defRPr/>
              </a:pPr>
              <a:t>‹#›</a:t>
            </a:fld>
            <a:endParaRPr lang="en-US" altLang="en-US"/>
          </a:p>
        </p:txBody>
      </p:sp>
    </p:spTree>
    <p:extLst>
      <p:ext uri="{BB962C8B-B14F-4D97-AF65-F5344CB8AC3E}">
        <p14:creationId xmlns:p14="http://schemas.microsoft.com/office/powerpoint/2010/main" val="4001004056"/>
      </p:ext>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8CDCC48-AEB4-4540-A651-B4F0BA76FFEE}" type="slidenum">
              <a:rPr lang="en-US" altLang="en-US"/>
              <a:pPr>
                <a:defRPr/>
              </a:pPr>
              <a:t>‹#›</a:t>
            </a:fld>
            <a:endParaRPr lang="en-US" altLang="en-US"/>
          </a:p>
        </p:txBody>
      </p:sp>
    </p:spTree>
    <p:extLst>
      <p:ext uri="{BB962C8B-B14F-4D97-AF65-F5344CB8AC3E}">
        <p14:creationId xmlns:p14="http://schemas.microsoft.com/office/powerpoint/2010/main" val="1234851955"/>
      </p:ext>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A4302E1-84E4-AB42-B47B-A093AE09B720}" type="slidenum">
              <a:rPr lang="en-US"/>
              <a:pPr>
                <a:defRPr/>
              </a:pPr>
              <a:t>‹#›</a:t>
            </a:fld>
            <a:endParaRPr lang="en-US"/>
          </a:p>
        </p:txBody>
      </p:sp>
    </p:spTree>
    <p:extLst>
      <p:ext uri="{BB962C8B-B14F-4D97-AF65-F5344CB8AC3E}">
        <p14:creationId xmlns:p14="http://schemas.microsoft.com/office/powerpoint/2010/main" val="762489288"/>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914400 h 1000"/>
              <a:gd name="T2" fmla="*/ 0 w 1000"/>
              <a:gd name="T3" fmla="*/ 0 h 1000"/>
              <a:gd name="T4" fmla="*/ 82296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r>
              <a:rPr lang="en-US" altLang="en-US"/>
              <a:t>CHIPPER: HPCA 2011</a:t>
            </a:r>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DE872B39-7DE0-E048-A597-C2F23B8D4433}" type="slidenum">
              <a:rPr lang="en-US" altLang="en-US"/>
              <a:pPr>
                <a:defRPr/>
              </a:pPr>
              <a:t>‹#›</a:t>
            </a:fld>
            <a:endParaRPr lang="en-US" altLang="en-US"/>
          </a:p>
        </p:txBody>
      </p:sp>
    </p:spTree>
    <p:extLst>
      <p:ext uri="{BB962C8B-B14F-4D97-AF65-F5344CB8AC3E}">
        <p14:creationId xmlns:p14="http://schemas.microsoft.com/office/powerpoint/2010/main" val="2025625362"/>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288"/>
          </a:xfrm>
        </p:spPr>
        <p:txBody>
          <a:bodyPr/>
          <a:lstStyle>
            <a:lvl1pPr fontAlgn="base">
              <a:spcBef>
                <a:spcPct val="0"/>
              </a:spcBef>
              <a:spcAft>
                <a:spcPct val="0"/>
              </a:spcAft>
              <a:defRPr>
                <a:ea typeface="ＭＳ Ｐゴシック" charset="0"/>
                <a:cs typeface="ＭＳ Ｐゴシック" charset="0"/>
              </a:defRPr>
            </a:lvl1pPr>
          </a:lstStyle>
          <a:p>
            <a:pPr>
              <a:defRPr/>
            </a:pPr>
            <a:r>
              <a:rPr lang="en-US" altLang="en-US"/>
              <a:t>CHIPPER: HPCA 2011</a:t>
            </a:r>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0019D519-B001-7544-9924-EFFC16FCB3EE}" type="slidenum">
              <a:rPr lang="en-US" altLang="en-US"/>
              <a:pPr>
                <a:defRPr/>
              </a:pPr>
              <a:t>‹#›</a:t>
            </a:fld>
            <a:endParaRPr lang="en-US" altLang="en-US"/>
          </a:p>
        </p:txBody>
      </p:sp>
    </p:spTree>
    <p:extLst>
      <p:ext uri="{BB962C8B-B14F-4D97-AF65-F5344CB8AC3E}">
        <p14:creationId xmlns:p14="http://schemas.microsoft.com/office/powerpoint/2010/main" val="2013276269"/>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altLang="en-US"/>
              <a:t>CHIPPER: HPCA 2011</a:t>
            </a:r>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07564FC0-BC0F-D04F-BB6D-9A0EDAFEC3C6}" type="slidenum">
              <a:rPr lang="en-US" altLang="en-US"/>
              <a:pPr>
                <a:defRPr/>
              </a:pPr>
              <a:t>‹#›</a:t>
            </a:fld>
            <a:endParaRPr lang="en-US" altLang="en-US"/>
          </a:p>
        </p:txBody>
      </p:sp>
    </p:spTree>
    <p:extLst>
      <p:ext uri="{BB962C8B-B14F-4D97-AF65-F5344CB8AC3E}">
        <p14:creationId xmlns:p14="http://schemas.microsoft.com/office/powerpoint/2010/main" val="2952658099"/>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altLang="en-US"/>
              <a:t>CHIPPER: HPCA 2011</a:t>
            </a:r>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2C5F66AA-59F3-924C-96BB-AD77FC2D9808}" type="slidenum">
              <a:rPr lang="en-US" altLang="en-US"/>
              <a:pPr>
                <a:defRPr/>
              </a:pPr>
              <a:t>‹#›</a:t>
            </a:fld>
            <a:endParaRPr lang="en-US" altLang="en-US"/>
          </a:p>
        </p:txBody>
      </p:sp>
    </p:spTree>
    <p:extLst>
      <p:ext uri="{BB962C8B-B14F-4D97-AF65-F5344CB8AC3E}">
        <p14:creationId xmlns:p14="http://schemas.microsoft.com/office/powerpoint/2010/main" val="421277961"/>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altLang="en-US"/>
              <a:t>CHIPPER: HPCA 2011</a:t>
            </a:r>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35770266-F248-CF4F-8CDB-2C156D393948}" type="slidenum">
              <a:rPr lang="en-US" altLang="en-US"/>
              <a:pPr>
                <a:defRPr/>
              </a:pPr>
              <a:t>‹#›</a:t>
            </a:fld>
            <a:endParaRPr lang="en-US" altLang="en-US"/>
          </a:p>
        </p:txBody>
      </p:sp>
    </p:spTree>
    <p:extLst>
      <p:ext uri="{BB962C8B-B14F-4D97-AF65-F5344CB8AC3E}">
        <p14:creationId xmlns:p14="http://schemas.microsoft.com/office/powerpoint/2010/main" val="1082680186"/>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2249D3E8-05BF-6B4E-BCA3-4AFE2CBD4A7A}" type="slidenum">
              <a:rPr lang="en-US" altLang="en-US"/>
              <a:pPr>
                <a:defRPr/>
              </a:pPr>
              <a:t>‹#›</a:t>
            </a:fld>
            <a:endParaRPr lang="en-US" altLang="en-US"/>
          </a:p>
        </p:txBody>
      </p:sp>
    </p:spTree>
    <p:extLst>
      <p:ext uri="{BB962C8B-B14F-4D97-AF65-F5344CB8AC3E}">
        <p14:creationId xmlns:p14="http://schemas.microsoft.com/office/powerpoint/2010/main" val="3697485713"/>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969DD7C-1B7B-DE4C-B998-CF4DD9BD3D0D}" type="slidenum">
              <a:rPr lang="en-US" altLang="en-US"/>
              <a:pPr>
                <a:defRPr/>
              </a:pPr>
              <a:t>‹#›</a:t>
            </a:fld>
            <a:endParaRPr lang="en-US" altLang="en-US"/>
          </a:p>
        </p:txBody>
      </p:sp>
    </p:spTree>
    <p:extLst>
      <p:ext uri="{BB962C8B-B14F-4D97-AF65-F5344CB8AC3E}">
        <p14:creationId xmlns:p14="http://schemas.microsoft.com/office/powerpoint/2010/main" val="686392854"/>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F03100D-AEAD-234F-A611-8E6D42A5B68B}" type="slidenum">
              <a:rPr lang="en-US" altLang="en-US"/>
              <a:pPr>
                <a:defRPr/>
              </a:pPr>
              <a:t>‹#›</a:t>
            </a:fld>
            <a:endParaRPr lang="en-US" altLang="en-US"/>
          </a:p>
        </p:txBody>
      </p:sp>
    </p:spTree>
    <p:extLst>
      <p:ext uri="{BB962C8B-B14F-4D97-AF65-F5344CB8AC3E}">
        <p14:creationId xmlns:p14="http://schemas.microsoft.com/office/powerpoint/2010/main" val="2104004716"/>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22B52BAA-51B0-F34B-8170-982B0CC02581}" type="slidenum">
              <a:rPr lang="en-US" altLang="en-US"/>
              <a:pPr>
                <a:defRPr/>
              </a:pPr>
              <a:t>‹#›</a:t>
            </a:fld>
            <a:endParaRPr lang="en-US" altLang="en-US"/>
          </a:p>
        </p:txBody>
      </p:sp>
    </p:spTree>
    <p:extLst>
      <p:ext uri="{BB962C8B-B14F-4D97-AF65-F5344CB8AC3E}">
        <p14:creationId xmlns:p14="http://schemas.microsoft.com/office/powerpoint/2010/main" val="586504656"/>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0BBBF96-6CD6-064B-8DFA-402F71ED7AC7}" type="slidenum">
              <a:rPr lang="en-US" altLang="en-US"/>
              <a:pPr>
                <a:defRPr/>
              </a:pPr>
              <a:t>‹#›</a:t>
            </a:fld>
            <a:endParaRPr lang="en-US" altLang="en-US"/>
          </a:p>
        </p:txBody>
      </p:sp>
    </p:spTree>
    <p:extLst>
      <p:ext uri="{BB962C8B-B14F-4D97-AF65-F5344CB8AC3E}">
        <p14:creationId xmlns:p14="http://schemas.microsoft.com/office/powerpoint/2010/main" val="359706767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3267A1A0-7F04-1541-BA09-D1F9FE258D42}" type="slidenum">
              <a:rPr lang="en-US" altLang="en-US"/>
              <a:pPr>
                <a:defRPr/>
              </a:pPr>
              <a:t>‹#›</a:t>
            </a:fld>
            <a:endParaRPr lang="en-US" altLang="en-US"/>
          </a:p>
        </p:txBody>
      </p:sp>
    </p:spTree>
    <p:extLst>
      <p:ext uri="{BB962C8B-B14F-4D97-AF65-F5344CB8AC3E}">
        <p14:creationId xmlns:p14="http://schemas.microsoft.com/office/powerpoint/2010/main" val="635384738"/>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4953807-4147-934A-A49C-EE6FBDE301EE}" type="slidenum">
              <a:rPr lang="en-US"/>
              <a:pPr>
                <a:defRPr/>
              </a:pPr>
              <a:t>‹#›</a:t>
            </a:fld>
            <a:endParaRPr lang="en-US"/>
          </a:p>
        </p:txBody>
      </p:sp>
    </p:spTree>
    <p:extLst>
      <p:ext uri="{BB962C8B-B14F-4D97-AF65-F5344CB8AC3E}">
        <p14:creationId xmlns:p14="http://schemas.microsoft.com/office/powerpoint/2010/main" val="904785784"/>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914400 h 1000"/>
              <a:gd name="T2" fmla="*/ 0 w 1000"/>
              <a:gd name="T3" fmla="*/ 0 h 1000"/>
              <a:gd name="T4" fmla="*/ 82296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r>
              <a:rPr lang="en-US" altLang="en-US"/>
              <a:t>CHIPPER: HPCA 2011</a:t>
            </a:r>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D5076903-FD6D-404B-BB95-C921C97D8FD0}" type="slidenum">
              <a:rPr lang="en-US" altLang="en-US"/>
              <a:pPr>
                <a:defRPr/>
              </a:pPr>
              <a:t>‹#›</a:t>
            </a:fld>
            <a:endParaRPr lang="en-US" altLang="en-US"/>
          </a:p>
        </p:txBody>
      </p:sp>
    </p:spTree>
    <p:extLst>
      <p:ext uri="{BB962C8B-B14F-4D97-AF65-F5344CB8AC3E}">
        <p14:creationId xmlns:p14="http://schemas.microsoft.com/office/powerpoint/2010/main" val="3081883722"/>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288"/>
          </a:xfrm>
        </p:spPr>
        <p:txBody>
          <a:bodyPr/>
          <a:lstStyle>
            <a:lvl1pPr fontAlgn="base">
              <a:spcBef>
                <a:spcPct val="0"/>
              </a:spcBef>
              <a:spcAft>
                <a:spcPct val="0"/>
              </a:spcAft>
              <a:defRPr>
                <a:ea typeface="ＭＳ Ｐゴシック" charset="0"/>
                <a:cs typeface="ＭＳ Ｐゴシック" charset="0"/>
              </a:defRPr>
            </a:lvl1pPr>
          </a:lstStyle>
          <a:p>
            <a:pPr>
              <a:defRPr/>
            </a:pPr>
            <a:r>
              <a:rPr lang="en-US" altLang="en-US"/>
              <a:t>CHIPPER: HPCA 2011</a:t>
            </a:r>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F6A4D95-3C55-0F45-9E9D-FA1A54484573}" type="slidenum">
              <a:rPr lang="en-US" altLang="en-US"/>
              <a:pPr>
                <a:defRPr/>
              </a:pPr>
              <a:t>‹#›</a:t>
            </a:fld>
            <a:endParaRPr lang="en-US" altLang="en-US"/>
          </a:p>
        </p:txBody>
      </p:sp>
    </p:spTree>
    <p:extLst>
      <p:ext uri="{BB962C8B-B14F-4D97-AF65-F5344CB8AC3E}">
        <p14:creationId xmlns:p14="http://schemas.microsoft.com/office/powerpoint/2010/main" val="552859611"/>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altLang="en-US"/>
              <a:t>CHIPPER: HPCA 2011</a:t>
            </a:r>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CAE4859-E51D-D544-B4DE-6F17025ABAB5}" type="slidenum">
              <a:rPr lang="en-US" altLang="en-US"/>
              <a:pPr>
                <a:defRPr/>
              </a:pPr>
              <a:t>‹#›</a:t>
            </a:fld>
            <a:endParaRPr lang="en-US" altLang="en-US"/>
          </a:p>
        </p:txBody>
      </p:sp>
    </p:spTree>
    <p:extLst>
      <p:ext uri="{BB962C8B-B14F-4D97-AF65-F5344CB8AC3E}">
        <p14:creationId xmlns:p14="http://schemas.microsoft.com/office/powerpoint/2010/main" val="2590351228"/>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altLang="en-US"/>
              <a:t>CHIPPER: HPCA 2011</a:t>
            </a:r>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9979566-1FFD-B946-9AD9-C549C6860D3A}" type="slidenum">
              <a:rPr lang="en-US" altLang="en-US"/>
              <a:pPr>
                <a:defRPr/>
              </a:pPr>
              <a:t>‹#›</a:t>
            </a:fld>
            <a:endParaRPr lang="en-US" altLang="en-US"/>
          </a:p>
        </p:txBody>
      </p:sp>
    </p:spTree>
    <p:extLst>
      <p:ext uri="{BB962C8B-B14F-4D97-AF65-F5344CB8AC3E}">
        <p14:creationId xmlns:p14="http://schemas.microsoft.com/office/powerpoint/2010/main" val="2010911893"/>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altLang="en-US"/>
              <a:t>CHIPPER: HPCA 2011</a:t>
            </a:r>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7E6776C-3C0C-3647-B428-E5CDEB85B7F2}" type="slidenum">
              <a:rPr lang="en-US" altLang="en-US"/>
              <a:pPr>
                <a:defRPr/>
              </a:pPr>
              <a:t>‹#›</a:t>
            </a:fld>
            <a:endParaRPr lang="en-US" altLang="en-US"/>
          </a:p>
        </p:txBody>
      </p:sp>
    </p:spTree>
    <p:extLst>
      <p:ext uri="{BB962C8B-B14F-4D97-AF65-F5344CB8AC3E}">
        <p14:creationId xmlns:p14="http://schemas.microsoft.com/office/powerpoint/2010/main" val="1095375105"/>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AAFDE9-BD1F-BF48-83B3-03D36883ED1F}" type="slidenum">
              <a:rPr lang="en-US" altLang="en-US"/>
              <a:pPr>
                <a:defRPr/>
              </a:pPr>
              <a:t>‹#›</a:t>
            </a:fld>
            <a:endParaRPr lang="en-US" altLang="en-US"/>
          </a:p>
        </p:txBody>
      </p:sp>
    </p:spTree>
    <p:extLst>
      <p:ext uri="{BB962C8B-B14F-4D97-AF65-F5344CB8AC3E}">
        <p14:creationId xmlns:p14="http://schemas.microsoft.com/office/powerpoint/2010/main" val="4070983040"/>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5C5B125-DD0A-0B44-AF19-095DF3AB90B8}" type="slidenum">
              <a:rPr lang="en-US" altLang="en-US"/>
              <a:pPr>
                <a:defRPr/>
              </a:pPr>
              <a:t>‹#›</a:t>
            </a:fld>
            <a:endParaRPr lang="en-US" altLang="en-US"/>
          </a:p>
        </p:txBody>
      </p:sp>
    </p:spTree>
    <p:extLst>
      <p:ext uri="{BB962C8B-B14F-4D97-AF65-F5344CB8AC3E}">
        <p14:creationId xmlns:p14="http://schemas.microsoft.com/office/powerpoint/2010/main" val="1214051373"/>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9FB9A72-6337-8246-993E-EA51F6CA5EEC}" type="slidenum">
              <a:rPr lang="en-US" altLang="en-US"/>
              <a:pPr>
                <a:defRPr/>
              </a:pPr>
              <a:t>‹#›</a:t>
            </a:fld>
            <a:endParaRPr lang="en-US" altLang="en-US"/>
          </a:p>
        </p:txBody>
      </p:sp>
    </p:spTree>
    <p:extLst>
      <p:ext uri="{BB962C8B-B14F-4D97-AF65-F5344CB8AC3E}">
        <p14:creationId xmlns:p14="http://schemas.microsoft.com/office/powerpoint/2010/main" val="3644964193"/>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E302EDE-7187-3547-AD0E-950033356140}" type="slidenum">
              <a:rPr lang="en-US" altLang="en-US"/>
              <a:pPr>
                <a:defRPr/>
              </a:pPr>
              <a:t>‹#›</a:t>
            </a:fld>
            <a:endParaRPr lang="en-US" altLang="en-US"/>
          </a:p>
        </p:txBody>
      </p:sp>
    </p:spTree>
    <p:extLst>
      <p:ext uri="{BB962C8B-B14F-4D97-AF65-F5344CB8AC3E}">
        <p14:creationId xmlns:p14="http://schemas.microsoft.com/office/powerpoint/2010/main" val="1528195954"/>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54A0AA4-E6E8-A241-9424-D4769A753EA1}" type="slidenum">
              <a:rPr lang="en-US" altLang="en-US"/>
              <a:pPr>
                <a:defRPr/>
              </a:pPr>
              <a:t>‹#›</a:t>
            </a:fld>
            <a:endParaRPr lang="en-US" altLang="en-US"/>
          </a:p>
        </p:txBody>
      </p:sp>
    </p:spTree>
    <p:extLst>
      <p:ext uri="{BB962C8B-B14F-4D97-AF65-F5344CB8AC3E}">
        <p14:creationId xmlns:p14="http://schemas.microsoft.com/office/powerpoint/2010/main" val="2552892353"/>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0DD29B0-14B9-BA4A-BE8E-538D3F939DBF}" type="slidenum">
              <a:rPr lang="en-US" altLang="en-US"/>
              <a:pPr>
                <a:defRPr/>
              </a:pPr>
              <a:t>‹#›</a:t>
            </a:fld>
            <a:endParaRPr lang="en-US" altLang="en-US"/>
          </a:p>
        </p:txBody>
      </p:sp>
    </p:spTree>
    <p:extLst>
      <p:ext uri="{BB962C8B-B14F-4D97-AF65-F5344CB8AC3E}">
        <p14:creationId xmlns:p14="http://schemas.microsoft.com/office/powerpoint/2010/main" val="2947692219"/>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1F06B77A-E106-6F45-A98B-32502AD6FD6C}" type="slidenum">
              <a:rPr lang="en-US" altLang="en-US"/>
              <a:pPr>
                <a:defRPr/>
              </a:pPr>
              <a:t>‹#›</a:t>
            </a:fld>
            <a:endParaRPr lang="en-US" altLang="en-US"/>
          </a:p>
        </p:txBody>
      </p:sp>
    </p:spTree>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FD930BB-AD26-2C48-AF8C-E1BF73EB73BC}" type="slidenum">
              <a:rPr lang="en-US" altLang="en-US"/>
              <a:pPr>
                <a:defRPr/>
              </a:pPr>
              <a:t>‹#›</a:t>
            </a:fld>
            <a:endParaRPr lang="en-US" altLang="en-US"/>
          </a:p>
        </p:txBody>
      </p:sp>
    </p:spTree>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20BDC4A-43C4-3F44-8487-469192DEEAFF}" type="slidenum">
              <a:rPr lang="en-US" altLang="en-US"/>
              <a:pPr>
                <a:defRPr/>
              </a:pPr>
              <a:t>‹#›</a:t>
            </a:fld>
            <a:endParaRPr lang="en-US" altLang="en-US"/>
          </a:p>
        </p:txBody>
      </p:sp>
    </p:spTree>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98C0071F-E0AB-AE4F-9B22-B483EE53E54F}" type="slidenum">
              <a:rPr lang="en-US" altLang="en-US"/>
              <a:pPr>
                <a:defRPr/>
              </a:pPr>
              <a:t>‹#›</a:t>
            </a:fld>
            <a:endParaRPr lang="en-US" altLang="en-US"/>
          </a:p>
        </p:txBody>
      </p:sp>
    </p:spTree>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2DEAF9F4-3DA5-6341-A6BF-70A132512067}" type="slidenum">
              <a:rPr lang="en-US" altLang="en-US"/>
              <a:pPr>
                <a:defRPr/>
              </a:pPr>
              <a:t>‹#›</a:t>
            </a:fld>
            <a:endParaRPr lang="en-US" altLang="en-US"/>
          </a:p>
        </p:txBody>
      </p:sp>
    </p:spTree>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DA14A479-7669-F34C-B465-8F92DC6094F9}" type="slidenum">
              <a:rPr lang="en-US" altLang="en-US"/>
              <a:pPr>
                <a:defRPr/>
              </a:pPr>
              <a:t>‹#›</a:t>
            </a:fld>
            <a:endParaRPr lang="en-US" altLang="en-US"/>
          </a:p>
        </p:txBody>
      </p:sp>
    </p:spTree>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82B8AD63-067C-CB4C-A624-3B5A1EC043B3}" type="slidenum">
              <a:rPr lang="en-US" altLang="en-US"/>
              <a:pPr>
                <a:defRPr/>
              </a:pPr>
              <a:t>‹#›</a:t>
            </a:fld>
            <a:endParaRPr lang="en-US" altLang="en-US"/>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77BEA5F1-A4EF-2942-94D1-FBA5332008C3}" type="slidenum">
              <a:rPr lang="en-US" altLang="en-US"/>
              <a:pPr>
                <a:defRPr/>
              </a:pPr>
              <a:t>‹#›</a:t>
            </a:fld>
            <a:endParaRPr lang="en-US" altLang="en-US"/>
          </a:p>
        </p:txBody>
      </p:sp>
    </p:spTree>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8B91A747-713C-864B-BF86-EC1FD938DA1F}" type="slidenum">
              <a:rPr lang="en-US" altLang="en-US"/>
              <a:pPr>
                <a:defRPr/>
              </a:pPr>
              <a:t>‹#›</a:t>
            </a:fld>
            <a:endParaRPr lang="en-US" altLang="en-US"/>
          </a:p>
        </p:txBody>
      </p:sp>
    </p:spTree>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ECE137BB-ED14-FE4D-A877-90D513740374}" type="slidenum">
              <a:rPr lang="en-US" altLang="en-US"/>
              <a:pPr>
                <a:defRPr/>
              </a:pPr>
              <a:t>‹#›</a:t>
            </a:fld>
            <a:endParaRPr lang="en-US" altLang="en-US"/>
          </a:p>
        </p:txBody>
      </p:sp>
    </p:spTree>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31BAB59-0B37-E744-B4B5-51E8CF51E598}" type="slidenum">
              <a:rPr lang="en-US" altLang="en-US"/>
              <a:pPr>
                <a:defRPr/>
              </a:pPr>
              <a:t>‹#›</a:t>
            </a:fld>
            <a:endParaRPr lang="en-US" altLang="en-US"/>
          </a:p>
        </p:txBody>
      </p:sp>
    </p:spTree>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5846E0E-DB91-8143-BB5D-4E44299E8C7A}" type="slidenum">
              <a:rPr lang="en-US" altLang="en-US"/>
              <a:pPr>
                <a:defRPr/>
              </a:pPr>
              <a:t>‹#›</a:t>
            </a:fld>
            <a:endParaRPr lang="en-US" altLang="en-US"/>
          </a:p>
        </p:txBody>
      </p:sp>
    </p:spTree>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914400 h 1000"/>
              <a:gd name="T2" fmla="*/ 0 w 1000"/>
              <a:gd name="T3" fmla="*/ 0 h 1000"/>
              <a:gd name="T4" fmla="*/ 82296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defRPr>
            </a:lvl1pPr>
          </a:lstStyle>
          <a:p>
            <a:pPr>
              <a:defRPr/>
            </a:pPr>
            <a:endParaRPr lang="en-US" altLang="en-US">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lvl1pPr>
          </a:lstStyle>
          <a:p>
            <a:pPr>
              <a:defRPr/>
            </a:pPr>
            <a:r>
              <a:rPr lang="en-US" altLang="en-US"/>
              <a:t>CHIPPER: HPCA 2011</a:t>
            </a:r>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lvl1pPr>
          </a:lstStyle>
          <a:p>
            <a:pPr>
              <a:defRPr/>
            </a:pPr>
            <a:fld id="{61590E65-07EE-3343-9D5E-3D77CE62793C}" type="slidenum">
              <a:rPr lang="en-US" altLang="en-US"/>
              <a:pPr>
                <a:defRPr/>
              </a:pPr>
              <a:t>‹#›</a:t>
            </a:fld>
            <a:endParaRPr lang="en-US" altLang="en-US"/>
          </a:p>
        </p:txBody>
      </p:sp>
    </p:spTree>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288"/>
          </a:xfrm>
        </p:spPr>
        <p:txBody>
          <a:bodyPr/>
          <a:lstStyle>
            <a:lvl1pPr fontAlgn="base">
              <a:spcBef>
                <a:spcPct val="0"/>
              </a:spcBef>
              <a:spcAft>
                <a:spcPct val="0"/>
              </a:spcAft>
              <a:defRPr/>
            </a:lvl1pPr>
          </a:lstStyle>
          <a:p>
            <a:pPr>
              <a:defRPr/>
            </a:pPr>
            <a:r>
              <a:rPr lang="en-US" altLang="en-US"/>
              <a:t>CHIPPER: HPCA 2011</a:t>
            </a:r>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lvl1pPr>
          </a:lstStyle>
          <a:p>
            <a:pPr>
              <a:defRPr/>
            </a:pPr>
            <a:fld id="{E63D00EA-EC4F-364A-995B-6A1B3FD75CB9}" type="slidenum">
              <a:rPr lang="en-US" altLang="en-US"/>
              <a:pPr>
                <a:defRPr/>
              </a:pPr>
              <a:t>‹#›</a:t>
            </a:fld>
            <a:endParaRPr lang="en-US" altLang="en-US"/>
          </a:p>
        </p:txBody>
      </p:sp>
    </p:spTree>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lvl1pPr>
          </a:lstStyle>
          <a:p>
            <a:pPr>
              <a:defRPr/>
            </a:pPr>
            <a:r>
              <a:rPr lang="en-US" altLang="en-US"/>
              <a:t>CHIPPER: HPCA 2011</a:t>
            </a:r>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lvl1pPr>
          </a:lstStyle>
          <a:p>
            <a:pPr>
              <a:defRPr/>
            </a:pPr>
            <a:fld id="{7BB9F876-4AEB-064A-B153-4BD58FB506BE}" type="slidenum">
              <a:rPr lang="en-US" altLang="en-US"/>
              <a:pPr>
                <a:defRPr/>
              </a:pPr>
              <a:t>‹#›</a:t>
            </a:fld>
            <a:endParaRPr lang="en-US" altLang="en-US"/>
          </a:p>
        </p:txBody>
      </p:sp>
    </p:spTree>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lvl1pPr>
          </a:lstStyle>
          <a:p>
            <a:pPr>
              <a:defRPr/>
            </a:pPr>
            <a:r>
              <a:rPr lang="en-US" altLang="en-US"/>
              <a:t>CHIPPER: HPCA 2011</a:t>
            </a:r>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lvl1pPr>
          </a:lstStyle>
          <a:p>
            <a:pPr>
              <a:defRPr/>
            </a:pPr>
            <a:fld id="{A8043B79-ED33-554C-A188-D3DFE8641D2A}" type="slidenum">
              <a:rPr lang="en-US" altLang="en-US"/>
              <a:pPr>
                <a:defRPr/>
              </a:pPr>
              <a:t>‹#›</a:t>
            </a:fld>
            <a:endParaRPr lang="en-US" altLang="en-US"/>
          </a:p>
        </p:txBody>
      </p:sp>
    </p:spTree>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lvl1pPr>
          </a:lstStyle>
          <a:p>
            <a:pPr>
              <a:defRPr/>
            </a:pPr>
            <a:r>
              <a:rPr lang="en-US" altLang="en-US"/>
              <a:t>CHIPPER: HPCA 2011</a:t>
            </a:r>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lvl1pPr>
          </a:lstStyle>
          <a:p>
            <a:pPr>
              <a:defRPr/>
            </a:pPr>
            <a:fld id="{D36F7D21-1128-754C-A107-2B9714E6E52B}" type="slidenum">
              <a:rPr lang="en-US" altLang="en-US"/>
              <a:pPr>
                <a:defRPr/>
              </a:pPr>
              <a:t>‹#›</a:t>
            </a:fld>
            <a:endParaRPr lang="en-US" altLang="en-US"/>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lvl1pPr>
          </a:lstStyle>
          <a:p>
            <a:pPr>
              <a:defRPr/>
            </a:pPr>
            <a:fld id="{AD514895-1EAB-8041-96B5-239CC3C5CB7C}" type="slidenum">
              <a:rPr lang="en-US" altLang="en-US"/>
              <a:pPr>
                <a:defRPr/>
              </a:pPr>
              <a:t>‹#›</a:t>
            </a:fld>
            <a:endParaRPr lang="en-US" altLang="en-US"/>
          </a:p>
        </p:txBody>
      </p:sp>
    </p:spTree>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lvl1pPr>
          </a:lstStyle>
          <a:p>
            <a:pPr>
              <a:defRPr/>
            </a:pPr>
            <a:fld id="{D3713840-92D2-3243-9523-E5C8955258FA}" type="slidenum">
              <a:rPr lang="en-US" altLang="en-US"/>
              <a:pPr>
                <a:defRPr/>
              </a:pPr>
              <a:t>‹#›</a:t>
            </a:fld>
            <a:endParaRPr lang="en-US" altLang="en-US"/>
          </a:p>
        </p:txBody>
      </p:sp>
    </p:spTree>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lvl1pPr>
          </a:lstStyle>
          <a:p>
            <a:pPr>
              <a:defRPr/>
            </a:pPr>
            <a:fld id="{5FEE8551-035B-C54A-8469-CE601B4581EB}" type="slidenum">
              <a:rPr lang="en-US" altLang="en-US"/>
              <a:pPr>
                <a:defRPr/>
              </a:pPr>
              <a:t>‹#›</a:t>
            </a:fld>
            <a:endParaRPr lang="en-US" altLang="en-US"/>
          </a:p>
        </p:txBody>
      </p:sp>
    </p:spTree>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lvl1pPr>
          </a:lstStyle>
          <a:p>
            <a:pPr>
              <a:defRPr/>
            </a:pPr>
            <a:fld id="{7DAE3683-ABD6-344D-9B50-10DD0983A1CC}" type="slidenum">
              <a:rPr lang="en-US" altLang="en-US"/>
              <a:pPr>
                <a:defRPr/>
              </a:pPr>
              <a:t>‹#›</a:t>
            </a:fld>
            <a:endParaRPr lang="en-US" altLang="en-US"/>
          </a:p>
        </p:txBody>
      </p:sp>
    </p:spTree>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lvl1pPr>
          </a:lstStyle>
          <a:p>
            <a:pPr>
              <a:defRPr/>
            </a:pPr>
            <a:fld id="{9C86942E-6191-B743-8B78-A89F806C09E6}" type="slidenum">
              <a:rPr lang="en-US" altLang="en-US"/>
              <a:pPr>
                <a:defRPr/>
              </a:pPr>
              <a:t>‹#›</a:t>
            </a:fld>
            <a:endParaRPr lang="en-US" altLang="en-US"/>
          </a:p>
        </p:txBody>
      </p:sp>
    </p:spTree>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lvl1pPr>
          </a:lstStyle>
          <a:p>
            <a:pPr>
              <a:defRPr/>
            </a:pPr>
            <a:fld id="{395B5A38-DE2A-BF4C-8ADC-BE44806C5F90}" type="slidenum">
              <a:rPr lang="en-US" altLang="en-US"/>
              <a:pPr>
                <a:defRPr/>
              </a:pPr>
              <a:t>‹#›</a:t>
            </a:fld>
            <a:endParaRPr lang="en-US" altLang="en-US"/>
          </a:p>
        </p:txBody>
      </p:sp>
    </p:spTree>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lvl1pPr>
          </a:lstStyle>
          <a:p>
            <a:pPr>
              <a:defRPr/>
            </a:pPr>
            <a:fld id="{54EF5D99-07A6-BC45-898C-BD41A03F2D55}" type="slidenum">
              <a:rPr lang="en-US"/>
              <a:pPr>
                <a:defRPr/>
              </a:pPr>
              <a:t>‹#›</a:t>
            </a:fld>
            <a:endParaRPr lang="en-US"/>
          </a:p>
        </p:txBody>
      </p:sp>
    </p:spTree>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914400 h 1000"/>
              <a:gd name="T2" fmla="*/ 0 w 1000"/>
              <a:gd name="T3" fmla="*/ 0 h 1000"/>
              <a:gd name="T4" fmla="*/ 82296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a:prstGeom prst="rect">
            <a:avLst/>
          </a:prstGeom>
        </p:spPr>
        <p:txBody>
          <a:bodyPr/>
          <a:lstStyle>
            <a:lvl1pPr fontAlgn="base">
              <a:spcBef>
                <a:spcPct val="0"/>
              </a:spcBef>
              <a:spcAft>
                <a:spcPct val="0"/>
              </a:spcAft>
              <a:defRPr>
                <a:ea typeface="ＭＳ Ｐゴシック" charset="0"/>
                <a:cs typeface="ＭＳ Ｐゴシック" charset="0"/>
              </a:defRPr>
            </a:lvl1pPr>
          </a:lstStyle>
          <a:p>
            <a:pPr>
              <a:defRPr/>
            </a:pPr>
            <a:r>
              <a:rPr lang="en-US" altLang="en-US">
                <a:solidFill>
                  <a:srgbClr val="000000"/>
                </a:solidFill>
                <a:latin typeface="Arial" charset="0"/>
              </a:rPr>
              <a:t>CHIPPER: HPCA 2011</a:t>
            </a:r>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9555BB6E-D8CE-5C46-B0EF-D984ADFEFFAB}" type="slidenum">
              <a:rPr lang="en-US" altLang="en-US"/>
              <a:pPr>
                <a:defRPr/>
              </a:pPr>
              <a:t>‹#›</a:t>
            </a:fld>
            <a:endParaRPr lang="en-US" altLang="en-US"/>
          </a:p>
        </p:txBody>
      </p:sp>
    </p:spTree>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288"/>
          </a:xfrm>
          <a:prstGeom prst="rect">
            <a:avLst/>
          </a:prstGeom>
        </p:spPr>
        <p:txBody>
          <a:bodyPr/>
          <a:lstStyle>
            <a:lvl1pPr fontAlgn="base">
              <a:spcBef>
                <a:spcPct val="0"/>
              </a:spcBef>
              <a:spcAft>
                <a:spcPct val="0"/>
              </a:spcAft>
              <a:defRPr>
                <a:ea typeface="ＭＳ Ｐゴシック" charset="0"/>
                <a:cs typeface="ＭＳ Ｐゴシック" charset="0"/>
              </a:defRPr>
            </a:lvl1pPr>
          </a:lstStyle>
          <a:p>
            <a:pPr>
              <a:defRPr/>
            </a:pPr>
            <a:r>
              <a:rPr lang="en-US" altLang="en-US">
                <a:solidFill>
                  <a:srgbClr val="000000"/>
                </a:solidFill>
                <a:latin typeface="Arial" charset="0"/>
              </a:rPr>
              <a:t>CHIPPER: HPCA 2011</a:t>
            </a:r>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F57E0EB4-6252-BC4A-BC5B-C0877F3F85FC}" type="slidenum">
              <a:rPr lang="en-US" altLang="en-US"/>
              <a:pPr>
                <a:defRPr/>
              </a:pPr>
              <a:t>‹#›</a:t>
            </a:fld>
            <a:endParaRPr lang="en-US" altLang="en-US"/>
          </a:p>
        </p:txBody>
      </p:sp>
    </p:spTree>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xfrm>
            <a:off x="3124200" y="6248400"/>
            <a:ext cx="2895600" cy="457200"/>
          </a:xfrm>
          <a:prstGeom prst="rect">
            <a:avLst/>
          </a:prstGeom>
        </p:spPr>
        <p:txBody>
          <a:bodyPr/>
          <a:lstStyle>
            <a:lvl1pPr fontAlgn="base">
              <a:spcBef>
                <a:spcPct val="0"/>
              </a:spcBef>
              <a:spcAft>
                <a:spcPct val="0"/>
              </a:spcAft>
              <a:defRPr>
                <a:ea typeface="ＭＳ Ｐゴシック" charset="0"/>
                <a:cs typeface="ＭＳ Ｐゴシック" charset="0"/>
              </a:defRPr>
            </a:lvl1pPr>
          </a:lstStyle>
          <a:p>
            <a:pPr>
              <a:defRPr/>
            </a:pPr>
            <a:r>
              <a:rPr lang="en-US" altLang="en-US">
                <a:solidFill>
                  <a:srgbClr val="000000"/>
                </a:solidFill>
                <a:latin typeface="Arial" charset="0"/>
              </a:rPr>
              <a:t>CHIPPER: HPCA 2011</a:t>
            </a:r>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F8F8B89-D313-3A44-B71A-6C926E784BC0}" type="slidenum">
              <a:rPr lang="en-US" altLang="en-US"/>
              <a:pPr>
                <a:defRPr/>
              </a:pPr>
              <a:t>‹#›</a:t>
            </a:fld>
            <a:endParaRPr lang="en-US" alt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xfrm>
            <a:off x="3124200" y="6248400"/>
            <a:ext cx="2895600" cy="457200"/>
          </a:xfrm>
          <a:prstGeom prst="rect">
            <a:avLst/>
          </a:prstGeom>
        </p:spPr>
        <p:txBody>
          <a:bodyPr/>
          <a:lstStyle>
            <a:lvl1pPr fontAlgn="base">
              <a:spcBef>
                <a:spcPct val="0"/>
              </a:spcBef>
              <a:spcAft>
                <a:spcPct val="0"/>
              </a:spcAft>
              <a:defRPr>
                <a:ea typeface="ＭＳ Ｐゴシック" charset="0"/>
                <a:cs typeface="ＭＳ Ｐゴシック" charset="0"/>
              </a:defRPr>
            </a:lvl1pPr>
          </a:lstStyle>
          <a:p>
            <a:pPr>
              <a:defRPr/>
            </a:pPr>
            <a:r>
              <a:rPr lang="en-US" altLang="en-US">
                <a:solidFill>
                  <a:srgbClr val="000000"/>
                </a:solidFill>
                <a:latin typeface="Arial" charset="0"/>
              </a:rPr>
              <a:t>CHIPPER: HPCA 2011</a:t>
            </a:r>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BD78679-5452-664F-8E1C-8FDC272D0C99}" type="slidenum">
              <a:rPr lang="en-US" altLang="en-US"/>
              <a:pPr>
                <a:defRPr/>
              </a:pPr>
              <a:t>‹#›</a:t>
            </a:fld>
            <a:endParaRPr lang="en-US" altLang="en-US"/>
          </a:p>
        </p:txBody>
      </p:sp>
    </p:spTree>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xfrm>
            <a:off x="3124200" y="6248400"/>
            <a:ext cx="2895600" cy="457200"/>
          </a:xfrm>
          <a:prstGeom prst="rect">
            <a:avLst/>
          </a:prstGeom>
        </p:spPr>
        <p:txBody>
          <a:bodyPr/>
          <a:lstStyle>
            <a:lvl1pPr fontAlgn="base">
              <a:spcBef>
                <a:spcPct val="0"/>
              </a:spcBef>
              <a:spcAft>
                <a:spcPct val="0"/>
              </a:spcAft>
              <a:defRPr>
                <a:ea typeface="ＭＳ Ｐゴシック" charset="0"/>
                <a:cs typeface="ＭＳ Ｐゴシック" charset="0"/>
              </a:defRPr>
            </a:lvl1pPr>
          </a:lstStyle>
          <a:p>
            <a:pPr>
              <a:defRPr/>
            </a:pPr>
            <a:r>
              <a:rPr lang="en-US" altLang="en-US">
                <a:solidFill>
                  <a:srgbClr val="000000"/>
                </a:solidFill>
                <a:latin typeface="Arial" charset="0"/>
              </a:rPr>
              <a:t>CHIPPER: HPCA 2011</a:t>
            </a:r>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5E4B91F-0A42-3D44-B196-AEC9CDDC5B81}" type="slidenum">
              <a:rPr lang="en-US" altLang="en-US"/>
              <a:pPr>
                <a:defRPr/>
              </a:pPr>
              <a:t>‹#›</a:t>
            </a:fld>
            <a:endParaRPr lang="en-US" altLang="en-US"/>
          </a:p>
        </p:txBody>
      </p:sp>
    </p:spTree>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solidFill>
                <a:srgbClr val="000000"/>
              </a:solidFill>
              <a:latin typeface="Arial" charset="0"/>
            </a:endParaRPr>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1C7FD-08EB-1D40-898B-AA7EDCDD29F3}" type="slidenum">
              <a:rPr lang="en-US" altLang="en-US"/>
              <a:pPr>
                <a:defRPr/>
              </a:pPr>
              <a:t>‹#›</a:t>
            </a:fld>
            <a:endParaRPr lang="en-US" altLang="en-US"/>
          </a:p>
        </p:txBody>
      </p:sp>
    </p:spTree>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solidFill>
                <a:srgbClr val="000000"/>
              </a:solidFill>
              <a:latin typeface="Arial" charset="0"/>
            </a:endParaRPr>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D14668-8662-9B46-9E5C-F3240D7DA69F}" type="slidenum">
              <a:rPr lang="en-US" altLang="en-US"/>
              <a:pPr>
                <a:defRPr/>
              </a:pPr>
              <a:t>‹#›</a:t>
            </a:fld>
            <a:endParaRPr lang="en-US" altLang="en-US"/>
          </a:p>
        </p:txBody>
      </p:sp>
    </p:spTree>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solidFill>
                <a:srgbClr val="000000"/>
              </a:solidFill>
              <a:latin typeface="Arial" charset="0"/>
            </a:endParaRPr>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BC026DB-C46D-5544-8191-4498E9DA7700}" type="slidenum">
              <a:rPr lang="en-US" altLang="en-US"/>
              <a:pPr>
                <a:defRPr/>
              </a:pPr>
              <a:t>‹#›</a:t>
            </a:fld>
            <a:endParaRPr lang="en-US" altLang="en-US"/>
          </a:p>
        </p:txBody>
      </p:sp>
    </p:spTree>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solidFill>
                <a:srgbClr val="000000"/>
              </a:solidFill>
              <a:latin typeface="Arial" charset="0"/>
            </a:endParaRPr>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9B5C369-F7AC-3041-9785-1FFDF5C8F1DC}" type="slidenum">
              <a:rPr lang="en-US" altLang="en-US"/>
              <a:pPr>
                <a:defRPr/>
              </a:pPr>
              <a:t>‹#›</a:t>
            </a:fld>
            <a:endParaRPr lang="en-US" altLang="en-US"/>
          </a:p>
        </p:txBody>
      </p:sp>
    </p:spTree>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solidFill>
                <a:srgbClr val="000000"/>
              </a:solidFill>
              <a:latin typeface="Arial" charset="0"/>
            </a:endParaRPr>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0B7E9580-1F5B-ED48-9C7E-CB8A8B1319EF}" type="slidenum">
              <a:rPr lang="en-US" altLang="en-US"/>
              <a:pPr>
                <a:defRPr/>
              </a:pPr>
              <a:t>‹#›</a:t>
            </a:fld>
            <a:endParaRPr lang="en-US" altLang="en-US"/>
          </a:p>
        </p:txBody>
      </p:sp>
    </p:spTree>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solidFill>
                <a:srgbClr val="000000"/>
              </a:solidFill>
              <a:latin typeface="Arial" charset="0"/>
            </a:endParaRPr>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05333422-9571-8544-9C7F-9D28CC1786CA}" type="slidenum">
              <a:rPr lang="en-US" altLang="en-US"/>
              <a:pPr>
                <a:defRPr/>
              </a:pPr>
              <a:t>‹#›</a:t>
            </a:fld>
            <a:endParaRPr lang="en-US" altLang="en-US"/>
          </a:p>
        </p:txBody>
      </p:sp>
    </p:spTree>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383" tIns="45692" rIns="91383" bIns="45692"/>
          <a:lstStyle/>
          <a:p>
            <a:pPr defTabSz="913836"/>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383" tIns="45692" rIns="91383" bIns="45692"/>
          <a:lstStyle/>
          <a:p>
            <a:pPr defTabSz="913836">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383" tIns="45692" rIns="91383" bIns="45692"/>
          <a:lstStyle/>
          <a:p>
            <a:pPr defTabSz="913836">
              <a:defRPr/>
            </a:pPr>
            <a:endParaRPr lang="en-US">
              <a:solidFill>
                <a:srgbClr val="000000"/>
              </a:solidFill>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383" tIns="45692" rIns="91383" bIns="45692" numCol="1" anchor="b" anchorCtr="0" compatLnSpc="1">
            <a:prstTxWarp prst="textNoShape">
              <a:avLst/>
            </a:prstTxWarp>
          </a:bodyPr>
          <a:lstStyle>
            <a:lvl1pPr>
              <a:defRPr sz="1200">
                <a:latin typeface="Garamond" pitchFamily="18" charset="0"/>
              </a:defRPr>
            </a:lvl1pPr>
          </a:lstStyle>
          <a:p>
            <a:pPr defTabSz="913836"/>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5"/>
            <a:ext cx="7772400" cy="1500187"/>
          </a:xfrm>
        </p:spPr>
        <p:txBody>
          <a:bodyPr anchor="b"/>
          <a:lstStyle>
            <a:lvl1pPr marL="0" indent="0">
              <a:buNone/>
              <a:defRPr sz="2000"/>
            </a:lvl1pPr>
            <a:lvl2pPr marL="456917" indent="0">
              <a:buNone/>
              <a:defRPr sz="1800"/>
            </a:lvl2pPr>
            <a:lvl3pPr marL="913836" indent="0">
              <a:buNone/>
              <a:defRPr sz="1600"/>
            </a:lvl3pPr>
            <a:lvl4pPr marL="1370760" indent="0">
              <a:buNone/>
              <a:defRPr sz="1400"/>
            </a:lvl4pPr>
            <a:lvl5pPr marL="1827678" indent="0">
              <a:buNone/>
              <a:defRPr sz="1400"/>
            </a:lvl5pPr>
            <a:lvl6pPr marL="2284596" indent="0">
              <a:buNone/>
              <a:defRPr sz="1400"/>
            </a:lvl6pPr>
            <a:lvl7pPr marL="2741518" indent="0">
              <a:buNone/>
              <a:defRPr sz="1400"/>
            </a:lvl7pPr>
            <a:lvl8pPr marL="3198432" indent="0">
              <a:buNone/>
              <a:defRPr sz="1400"/>
            </a:lvl8pPr>
            <a:lvl9pPr marL="3655356"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17" indent="0">
              <a:buNone/>
              <a:defRPr sz="2000" b="1"/>
            </a:lvl2pPr>
            <a:lvl3pPr marL="913836" indent="0">
              <a:buNone/>
              <a:defRPr sz="1800" b="1"/>
            </a:lvl3pPr>
            <a:lvl4pPr marL="1370760" indent="0">
              <a:buNone/>
              <a:defRPr sz="1600" b="1"/>
            </a:lvl4pPr>
            <a:lvl5pPr marL="1827678" indent="0">
              <a:buNone/>
              <a:defRPr sz="1600" b="1"/>
            </a:lvl5pPr>
            <a:lvl6pPr marL="2284596" indent="0">
              <a:buNone/>
              <a:defRPr sz="1600" b="1"/>
            </a:lvl6pPr>
            <a:lvl7pPr marL="2741518" indent="0">
              <a:buNone/>
              <a:defRPr sz="1600" b="1"/>
            </a:lvl7pPr>
            <a:lvl8pPr marL="3198432" indent="0">
              <a:buNone/>
              <a:defRPr sz="1600" b="1"/>
            </a:lvl8pPr>
            <a:lvl9pPr marL="365535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917" indent="0">
              <a:buNone/>
              <a:defRPr sz="2000" b="1"/>
            </a:lvl2pPr>
            <a:lvl3pPr marL="913836" indent="0">
              <a:buNone/>
              <a:defRPr sz="1800" b="1"/>
            </a:lvl3pPr>
            <a:lvl4pPr marL="1370760" indent="0">
              <a:buNone/>
              <a:defRPr sz="1600" b="1"/>
            </a:lvl4pPr>
            <a:lvl5pPr marL="1827678" indent="0">
              <a:buNone/>
              <a:defRPr sz="1600" b="1"/>
            </a:lvl5pPr>
            <a:lvl6pPr marL="2284596" indent="0">
              <a:buNone/>
              <a:defRPr sz="1600" b="1"/>
            </a:lvl6pPr>
            <a:lvl7pPr marL="2741518" indent="0">
              <a:buNone/>
              <a:defRPr sz="1600" b="1"/>
            </a:lvl7pPr>
            <a:lvl8pPr marL="3198432" indent="0">
              <a:buNone/>
              <a:defRPr sz="1600" b="1"/>
            </a:lvl8pPr>
            <a:lvl9pPr marL="365535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917" indent="0">
              <a:buNone/>
              <a:defRPr sz="1200"/>
            </a:lvl2pPr>
            <a:lvl3pPr marL="913836" indent="0">
              <a:buNone/>
              <a:defRPr sz="1000"/>
            </a:lvl3pPr>
            <a:lvl4pPr marL="1370760" indent="0">
              <a:buNone/>
              <a:defRPr sz="900"/>
            </a:lvl4pPr>
            <a:lvl5pPr marL="1827678" indent="0">
              <a:buNone/>
              <a:defRPr sz="900"/>
            </a:lvl5pPr>
            <a:lvl6pPr marL="2284596" indent="0">
              <a:buNone/>
              <a:defRPr sz="900"/>
            </a:lvl6pPr>
            <a:lvl7pPr marL="2741518" indent="0">
              <a:buNone/>
              <a:defRPr sz="900"/>
            </a:lvl7pPr>
            <a:lvl8pPr marL="3198432" indent="0">
              <a:buNone/>
              <a:defRPr sz="900"/>
            </a:lvl8pPr>
            <a:lvl9pPr marL="3655356"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7" indent="0">
              <a:buNone/>
              <a:defRPr sz="2800"/>
            </a:lvl2pPr>
            <a:lvl3pPr marL="913836" indent="0">
              <a:buNone/>
              <a:defRPr sz="2400"/>
            </a:lvl3pPr>
            <a:lvl4pPr marL="1370760" indent="0">
              <a:buNone/>
              <a:defRPr sz="2000"/>
            </a:lvl4pPr>
            <a:lvl5pPr marL="1827678" indent="0">
              <a:buNone/>
              <a:defRPr sz="2000"/>
            </a:lvl5pPr>
            <a:lvl6pPr marL="2284596" indent="0">
              <a:buNone/>
              <a:defRPr sz="2000"/>
            </a:lvl6pPr>
            <a:lvl7pPr marL="2741518" indent="0">
              <a:buNone/>
              <a:defRPr sz="2000"/>
            </a:lvl7pPr>
            <a:lvl8pPr marL="3198432" indent="0">
              <a:buNone/>
              <a:defRPr sz="2000"/>
            </a:lvl8pPr>
            <a:lvl9pPr marL="365535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17" indent="0">
              <a:buNone/>
              <a:defRPr sz="1200"/>
            </a:lvl2pPr>
            <a:lvl3pPr marL="913836" indent="0">
              <a:buNone/>
              <a:defRPr sz="1000"/>
            </a:lvl3pPr>
            <a:lvl4pPr marL="1370760" indent="0">
              <a:buNone/>
              <a:defRPr sz="900"/>
            </a:lvl4pPr>
            <a:lvl5pPr marL="1827678" indent="0">
              <a:buNone/>
              <a:defRPr sz="900"/>
            </a:lvl5pPr>
            <a:lvl6pPr marL="2284596" indent="0">
              <a:buNone/>
              <a:defRPr sz="900"/>
            </a:lvl6pPr>
            <a:lvl7pPr marL="2741518" indent="0">
              <a:buNone/>
              <a:defRPr sz="900"/>
            </a:lvl7pPr>
            <a:lvl8pPr marL="3198432" indent="0">
              <a:buNone/>
              <a:defRPr sz="900"/>
            </a:lvl8pPr>
            <a:lvl9pPr marL="3655356"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a:t>Click to edit Master title style</a:t>
            </a:r>
          </a:p>
        </p:txBody>
      </p:sp>
      <p:sp>
        <p:nvSpPr>
          <p:cNvPr id="3" name="Subtitle 2"/>
          <p:cNvSpPr>
            <a:spLocks noGrp="1"/>
          </p:cNvSpPr>
          <p:nvPr>
            <p:ph type="subTitle" idx="1"/>
          </p:nvPr>
        </p:nvSpPr>
        <p:spPr>
          <a:xfrm>
            <a:off x="1371824" y="3886661"/>
            <a:ext cx="6400354" cy="1752451"/>
          </a:xfrm>
        </p:spPr>
        <p:txBody>
          <a:bodyPr/>
          <a:lstStyle>
            <a:lvl1pPr marL="0" indent="0" algn="ctr">
              <a:buNone/>
              <a:defRPr/>
            </a:lvl1pPr>
            <a:lvl2pPr marL="321225" indent="0" algn="ctr">
              <a:buNone/>
              <a:defRPr/>
            </a:lvl2pPr>
            <a:lvl3pPr marL="642453" indent="0" algn="ctr">
              <a:buNone/>
              <a:defRPr/>
            </a:lvl3pPr>
            <a:lvl4pPr marL="963678" indent="0" algn="ctr">
              <a:buNone/>
              <a:defRPr/>
            </a:lvl4pPr>
            <a:lvl5pPr marL="1284908" indent="0" algn="ctr">
              <a:buNone/>
              <a:defRPr/>
            </a:lvl5pPr>
            <a:lvl6pPr marL="1606134" indent="0" algn="ctr">
              <a:buNone/>
              <a:defRPr/>
            </a:lvl6pPr>
            <a:lvl7pPr marL="1927362" indent="0" algn="ctr">
              <a:buNone/>
              <a:defRPr/>
            </a:lvl7pPr>
            <a:lvl8pPr marL="2248591" indent="0" algn="ctr">
              <a:buNone/>
              <a:defRPr/>
            </a:lvl8pPr>
            <a:lvl9pPr marL="2569817"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5C337B3E-5984-AE49-8992-6CEE161CCF1D}" type="slidenum">
              <a:rPr lang="en-US">
                <a:solidFill>
                  <a:srgbClr val="000000"/>
                </a:solidFill>
              </a:rPr>
              <a:pPr>
                <a:defRPr/>
              </a:pPr>
              <a:t>‹#›</a:t>
            </a:fld>
            <a:endParaRPr lang="en-US">
              <a:solidFill>
                <a:srgbClr val="000000"/>
              </a:solidFill>
            </a:endParaRPr>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1C7D8A52-8E6B-E641-9853-ACCDC0E5FB2F}" type="slidenum">
              <a:rPr lang="en-US">
                <a:solidFill>
                  <a:srgbClr val="000000"/>
                </a:solidFill>
              </a:rPr>
              <a:pPr>
                <a:defRPr/>
              </a:pPr>
              <a:t>‹#›</a:t>
            </a:fld>
            <a:endParaRPr lang="en-US">
              <a:solidFill>
                <a:srgbClr val="000000"/>
              </a:solidFill>
            </a:endParaRPr>
          </a:p>
        </p:txBody>
      </p:sp>
    </p:spTree>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225" indent="0">
              <a:buNone/>
              <a:defRPr sz="1300"/>
            </a:lvl2pPr>
            <a:lvl3pPr marL="642453" indent="0">
              <a:buNone/>
              <a:defRPr sz="1100"/>
            </a:lvl3pPr>
            <a:lvl4pPr marL="963678" indent="0">
              <a:buNone/>
              <a:defRPr sz="1000"/>
            </a:lvl4pPr>
            <a:lvl5pPr marL="1284908" indent="0">
              <a:buNone/>
              <a:defRPr sz="1000"/>
            </a:lvl5pPr>
            <a:lvl6pPr marL="1606134" indent="0">
              <a:buNone/>
              <a:defRPr sz="1000"/>
            </a:lvl6pPr>
            <a:lvl7pPr marL="1927362" indent="0">
              <a:buNone/>
              <a:defRPr sz="1000"/>
            </a:lvl7pPr>
            <a:lvl8pPr marL="2248591" indent="0">
              <a:buNone/>
              <a:defRPr sz="1000"/>
            </a:lvl8pPr>
            <a:lvl9pPr marL="2569817" indent="0">
              <a:buNone/>
              <a:defRPr sz="10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30FD9891-E166-CB45-B292-A2CDE9B95EFC}" type="slidenum">
              <a:rPr lang="en-US">
                <a:solidFill>
                  <a:srgbClr val="000000"/>
                </a:solidFill>
              </a:rPr>
              <a:pPr>
                <a:defRPr/>
              </a:pPr>
              <a:t>‹#›</a:t>
            </a:fld>
            <a:endParaRPr lang="en-US">
              <a:solidFill>
                <a:srgbClr val="000000"/>
              </a:solidFill>
            </a:endParaRPr>
          </a:p>
        </p:txBody>
      </p:sp>
    </p:spTree>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65919" y="1446623"/>
            <a:ext cx="3946922" cy="5411391"/>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9997" y="1446623"/>
            <a:ext cx="3946922" cy="5411391"/>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75B337AE-4DE3-BD41-BF0F-32AD3D14196D}" type="slidenum">
              <a:rPr lang="en-US">
                <a:solidFill>
                  <a:srgbClr val="000000"/>
                </a:solidFill>
              </a:rPr>
              <a:pPr>
                <a:defRPr/>
              </a:pPr>
              <a:t>‹#›</a:t>
            </a:fld>
            <a:endParaRPr lang="en-US">
              <a:solidFill>
                <a:srgbClr val="000000"/>
              </a:solidFill>
            </a:endParaRPr>
          </a:p>
        </p:txBody>
      </p:sp>
    </p:spTree>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225" indent="0">
              <a:buNone/>
              <a:defRPr sz="1400" b="1"/>
            </a:lvl2pPr>
            <a:lvl3pPr marL="642453" indent="0">
              <a:buNone/>
              <a:defRPr sz="1300" b="1"/>
            </a:lvl3pPr>
            <a:lvl4pPr marL="963678" indent="0">
              <a:buNone/>
              <a:defRPr sz="1100" b="1"/>
            </a:lvl4pPr>
            <a:lvl5pPr marL="1284908" indent="0">
              <a:buNone/>
              <a:defRPr sz="1100" b="1"/>
            </a:lvl5pPr>
            <a:lvl6pPr marL="1606134" indent="0">
              <a:buNone/>
              <a:defRPr sz="1100" b="1"/>
            </a:lvl6pPr>
            <a:lvl7pPr marL="1927362" indent="0">
              <a:buNone/>
              <a:defRPr sz="1100" b="1"/>
            </a:lvl7pPr>
            <a:lvl8pPr marL="2248591" indent="0">
              <a:buNone/>
              <a:defRPr sz="1100" b="1"/>
            </a:lvl8pPr>
            <a:lvl9pPr marL="2569817" indent="0">
              <a:buNone/>
              <a:defRPr sz="1100" b="1"/>
            </a:lvl9pPr>
          </a:lstStyle>
          <a:p>
            <a:pPr lvl="0"/>
            <a:r>
              <a:rPr lang="en-US"/>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225" indent="0">
              <a:buNone/>
              <a:defRPr sz="1400" b="1"/>
            </a:lvl2pPr>
            <a:lvl3pPr marL="642453" indent="0">
              <a:buNone/>
              <a:defRPr sz="1300" b="1"/>
            </a:lvl3pPr>
            <a:lvl4pPr marL="963678" indent="0">
              <a:buNone/>
              <a:defRPr sz="1100" b="1"/>
            </a:lvl4pPr>
            <a:lvl5pPr marL="1284908" indent="0">
              <a:buNone/>
              <a:defRPr sz="1100" b="1"/>
            </a:lvl5pPr>
            <a:lvl6pPr marL="1606134" indent="0">
              <a:buNone/>
              <a:defRPr sz="1100" b="1"/>
            </a:lvl6pPr>
            <a:lvl7pPr marL="1927362" indent="0">
              <a:buNone/>
              <a:defRPr sz="1100" b="1"/>
            </a:lvl7pPr>
            <a:lvl8pPr marL="2248591" indent="0">
              <a:buNone/>
              <a:defRPr sz="1100" b="1"/>
            </a:lvl8pPr>
            <a:lvl9pPr marL="2569817"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36DE5110-9778-ED4E-B653-CBF28C1F469E}" type="slidenum">
              <a:rPr lang="en-US">
                <a:solidFill>
                  <a:srgbClr val="000000"/>
                </a:solidFill>
              </a:rPr>
              <a:pPr>
                <a:defRPr/>
              </a:pPr>
              <a:t>‹#›</a:t>
            </a:fld>
            <a:endParaRPr lang="en-US">
              <a:solidFill>
                <a:srgbClr val="000000"/>
              </a:solidFill>
            </a:endParaRPr>
          </a:p>
        </p:txBody>
      </p:sp>
    </p:spTree>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64B02C88-826D-514C-8790-1832A55E08C2}" type="slidenum">
              <a:rPr lang="en-US">
                <a:solidFill>
                  <a:srgbClr val="000000"/>
                </a:solidFill>
              </a:rPr>
              <a:pPr>
                <a:defRPr/>
              </a:pPr>
              <a:t>‹#›</a:t>
            </a:fld>
            <a:endParaRPr lang="en-US">
              <a:solidFill>
                <a:srgbClr val="000000"/>
              </a:solidFill>
            </a:endParaRPr>
          </a:p>
        </p:txBody>
      </p:sp>
    </p:spTree>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863F6C40-701F-494D-A566-0A799C16EA54}" type="slidenum">
              <a:rPr lang="en-US">
                <a:solidFill>
                  <a:srgbClr val="000000"/>
                </a:solidFill>
              </a:rPr>
              <a:pPr>
                <a:defRPr/>
              </a:pPr>
              <a:t>‹#›</a:t>
            </a:fld>
            <a:endParaRPr lang="en-US">
              <a:solidFill>
                <a:srgbClr val="000000"/>
              </a:solidFill>
            </a:endParaRPr>
          </a:p>
        </p:txBody>
      </p:sp>
    </p:spTree>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61" y="273487"/>
            <a:ext cx="3008189" cy="1161975"/>
          </a:xfrm>
        </p:spPr>
        <p:txBody>
          <a:bodyPr/>
          <a:lstStyle>
            <a:lvl1pPr algn="l">
              <a:defRPr sz="1400" b="1"/>
            </a:lvl1pPr>
          </a:lstStyle>
          <a:p>
            <a:r>
              <a:rPr lang="en-US"/>
              <a:t>Click to edit Master title style</a:t>
            </a:r>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661" y="1435448"/>
            <a:ext cx="3008189" cy="4690318"/>
          </a:xfrm>
        </p:spPr>
        <p:txBody>
          <a:bodyPr/>
          <a:lstStyle>
            <a:lvl1pPr marL="0" indent="0">
              <a:buNone/>
              <a:defRPr sz="1000"/>
            </a:lvl1pPr>
            <a:lvl2pPr marL="321225" indent="0">
              <a:buNone/>
              <a:defRPr sz="800"/>
            </a:lvl2pPr>
            <a:lvl3pPr marL="642453" indent="0">
              <a:buNone/>
              <a:defRPr sz="700"/>
            </a:lvl3pPr>
            <a:lvl4pPr marL="963678" indent="0">
              <a:buNone/>
              <a:defRPr sz="600"/>
            </a:lvl4pPr>
            <a:lvl5pPr marL="1284908" indent="0">
              <a:buNone/>
              <a:defRPr sz="600"/>
            </a:lvl5pPr>
            <a:lvl6pPr marL="1606134" indent="0">
              <a:buNone/>
              <a:defRPr sz="600"/>
            </a:lvl6pPr>
            <a:lvl7pPr marL="1927362" indent="0">
              <a:buNone/>
              <a:defRPr sz="600"/>
            </a:lvl7pPr>
            <a:lvl8pPr marL="2248591" indent="0">
              <a:buNone/>
              <a:defRPr sz="600"/>
            </a:lvl8pPr>
            <a:lvl9pPr marL="2569817" indent="0">
              <a:buNone/>
              <a:defRPr sz="6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8AE19A17-E5A7-674E-A929-0000C1C46340}" type="slidenum">
              <a:rPr lang="en-US">
                <a:solidFill>
                  <a:srgbClr val="000000"/>
                </a:solidFill>
              </a:rPr>
              <a:pPr>
                <a:defRPr/>
              </a:pPr>
              <a:t>‹#›</a:t>
            </a:fld>
            <a:endParaRPr lang="en-US">
              <a:solidFill>
                <a:srgbClr val="000000"/>
              </a:solidFill>
            </a:endParaRPr>
          </a:p>
        </p:txBody>
      </p:sp>
    </p:spTree>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49" y="4800824"/>
            <a:ext cx="5486177" cy="567035"/>
          </a:xfrm>
        </p:spPr>
        <p:txBody>
          <a:bodyPr/>
          <a:lstStyle>
            <a:lvl1pPr algn="l">
              <a:defRPr sz="1400" b="1"/>
            </a:lvl1pPr>
          </a:lstStyle>
          <a:p>
            <a:r>
              <a:rPr lang="en-US"/>
              <a:t>Click to edit Master title style</a:t>
            </a:r>
          </a:p>
        </p:txBody>
      </p:sp>
      <p:sp>
        <p:nvSpPr>
          <p:cNvPr id="3" name="Picture Placeholder 2"/>
          <p:cNvSpPr>
            <a:spLocks noGrp="1"/>
          </p:cNvSpPr>
          <p:nvPr>
            <p:ph type="pic" idx="1"/>
          </p:nvPr>
        </p:nvSpPr>
        <p:spPr>
          <a:xfrm>
            <a:off x="1792649" y="612800"/>
            <a:ext cx="5486177" cy="4114354"/>
          </a:xfrm>
        </p:spPr>
        <p:txBody>
          <a:bodyPr/>
          <a:lstStyle>
            <a:lvl1pPr marL="0" indent="0">
              <a:buNone/>
              <a:defRPr sz="2200"/>
            </a:lvl1pPr>
            <a:lvl2pPr marL="321225" indent="0">
              <a:buNone/>
              <a:defRPr sz="2000"/>
            </a:lvl2pPr>
            <a:lvl3pPr marL="642453" indent="0">
              <a:buNone/>
              <a:defRPr sz="1700"/>
            </a:lvl3pPr>
            <a:lvl4pPr marL="963678" indent="0">
              <a:buNone/>
              <a:defRPr sz="1400"/>
            </a:lvl4pPr>
            <a:lvl5pPr marL="1284908" indent="0">
              <a:buNone/>
              <a:defRPr sz="1400"/>
            </a:lvl5pPr>
            <a:lvl6pPr marL="1606134" indent="0">
              <a:buNone/>
              <a:defRPr sz="1400"/>
            </a:lvl6pPr>
            <a:lvl7pPr marL="1927362" indent="0">
              <a:buNone/>
              <a:defRPr sz="1400"/>
            </a:lvl7pPr>
            <a:lvl8pPr marL="2248591" indent="0">
              <a:buNone/>
              <a:defRPr sz="1400"/>
            </a:lvl8pPr>
            <a:lvl9pPr marL="2569817" indent="0">
              <a:buNone/>
              <a:defRPr sz="1400"/>
            </a:lvl9pPr>
          </a:lstStyle>
          <a:p>
            <a:pPr lvl="0"/>
            <a:endParaRPr lang="en-US" noProof="0">
              <a:sym typeface="Verdana" charset="0"/>
            </a:endParaRPr>
          </a:p>
        </p:txBody>
      </p:sp>
      <p:sp>
        <p:nvSpPr>
          <p:cNvPr id="4" name="Text Placeholder 3"/>
          <p:cNvSpPr>
            <a:spLocks noGrp="1"/>
          </p:cNvSpPr>
          <p:nvPr>
            <p:ph type="body" sz="half" idx="2"/>
          </p:nvPr>
        </p:nvSpPr>
        <p:spPr>
          <a:xfrm>
            <a:off x="1792649" y="5367860"/>
            <a:ext cx="5486177" cy="804788"/>
          </a:xfrm>
        </p:spPr>
        <p:txBody>
          <a:bodyPr/>
          <a:lstStyle>
            <a:lvl1pPr marL="0" indent="0">
              <a:buNone/>
              <a:defRPr sz="1000"/>
            </a:lvl1pPr>
            <a:lvl2pPr marL="321225" indent="0">
              <a:buNone/>
              <a:defRPr sz="800"/>
            </a:lvl2pPr>
            <a:lvl3pPr marL="642453" indent="0">
              <a:buNone/>
              <a:defRPr sz="700"/>
            </a:lvl3pPr>
            <a:lvl4pPr marL="963678" indent="0">
              <a:buNone/>
              <a:defRPr sz="600"/>
            </a:lvl4pPr>
            <a:lvl5pPr marL="1284908" indent="0">
              <a:buNone/>
              <a:defRPr sz="600"/>
            </a:lvl5pPr>
            <a:lvl6pPr marL="1606134" indent="0">
              <a:buNone/>
              <a:defRPr sz="600"/>
            </a:lvl6pPr>
            <a:lvl7pPr marL="1927362" indent="0">
              <a:buNone/>
              <a:defRPr sz="600"/>
            </a:lvl7pPr>
            <a:lvl8pPr marL="2248591" indent="0">
              <a:buNone/>
              <a:defRPr sz="600"/>
            </a:lvl8pPr>
            <a:lvl9pPr marL="2569817" indent="0">
              <a:buNone/>
              <a:defRPr sz="6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57949B5D-D932-584A-8473-B74749903F40}" type="slidenum">
              <a:rPr lang="en-US">
                <a:solidFill>
                  <a:srgbClr val="000000"/>
                </a:solidFill>
              </a:rPr>
              <a:pPr>
                <a:defRPr/>
              </a:pPr>
              <a:t>‹#›</a:t>
            </a:fld>
            <a:endParaRPr lang="en-US">
              <a:solidFill>
                <a:srgbClr val="000000"/>
              </a:solidFill>
            </a:endParaRPr>
          </a:p>
        </p:txBody>
      </p:sp>
    </p:spTree>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175423AD-16A7-DD45-891E-7AEDA14463C7}" type="slidenum">
              <a:rPr lang="en-US">
                <a:solidFill>
                  <a:srgbClr val="000000"/>
                </a:solidFill>
              </a:rPr>
              <a:pPr>
                <a:defRPr/>
              </a:pPr>
              <a:t>‹#›</a:t>
            </a:fld>
            <a:endParaRPr lang="en-US">
              <a:solidFill>
                <a:srgbClr val="000000"/>
              </a:solidFill>
            </a:endParaRPr>
          </a:p>
        </p:txBody>
      </p:sp>
    </p:spTree>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3368" y="0"/>
            <a:ext cx="2001366"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65934" y="0"/>
            <a:ext cx="5900291"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FCFDB7C8-A9EF-1241-B4B9-6B71675E4B6A}" type="slidenum">
              <a:rPr lang="en-US">
                <a:solidFill>
                  <a:srgbClr val="000000"/>
                </a:solidFill>
              </a:rPr>
              <a:pPr>
                <a:defRPr/>
              </a:pPr>
              <a:t>‹#›</a:t>
            </a:fld>
            <a:endParaRPr lang="en-US">
              <a:solidFill>
                <a:srgbClr val="000000"/>
              </a:solidFill>
            </a:endParaRPr>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a:t>Click to edit Master title style</a:t>
            </a:r>
          </a:p>
        </p:txBody>
      </p:sp>
      <p:sp>
        <p:nvSpPr>
          <p:cNvPr id="3" name="Subtitle 2"/>
          <p:cNvSpPr>
            <a:spLocks noGrp="1"/>
          </p:cNvSpPr>
          <p:nvPr>
            <p:ph type="subTitle" idx="1"/>
          </p:nvPr>
        </p:nvSpPr>
        <p:spPr>
          <a:xfrm>
            <a:off x="1371824" y="3886655"/>
            <a:ext cx="6400354" cy="1752451"/>
          </a:xfrm>
        </p:spPr>
        <p:txBody>
          <a:bodyPr/>
          <a:lstStyle>
            <a:lvl1pPr marL="0" indent="0" algn="ctr">
              <a:buNone/>
              <a:defRPr/>
            </a:lvl1pPr>
            <a:lvl2pPr marL="321324" indent="0" algn="ctr">
              <a:buNone/>
              <a:defRPr/>
            </a:lvl2pPr>
            <a:lvl3pPr marL="642651" indent="0" algn="ctr">
              <a:buNone/>
              <a:defRPr/>
            </a:lvl3pPr>
            <a:lvl4pPr marL="963975" indent="0" algn="ctr">
              <a:buNone/>
              <a:defRPr/>
            </a:lvl4pPr>
            <a:lvl5pPr marL="1285302" indent="0" algn="ctr">
              <a:buNone/>
              <a:defRPr/>
            </a:lvl5pPr>
            <a:lvl6pPr marL="1606628" indent="0" algn="ctr">
              <a:buNone/>
              <a:defRPr/>
            </a:lvl6pPr>
            <a:lvl7pPr marL="1927954" indent="0" algn="ctr">
              <a:buNone/>
              <a:defRPr/>
            </a:lvl7pPr>
            <a:lvl8pPr marL="2249281" indent="0" algn="ctr">
              <a:buNone/>
              <a:defRPr/>
            </a:lvl8pPr>
            <a:lvl9pPr marL="2570607"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5C337B3E-5984-AE49-8992-6CEE161CCF1D}" type="slidenum">
              <a:rPr lang="en-US">
                <a:solidFill>
                  <a:srgbClr val="000000"/>
                </a:solidFill>
              </a:rPr>
              <a:pPr>
                <a:defRPr/>
              </a:pPr>
              <a:t>‹#›</a:t>
            </a:fld>
            <a:endParaRPr lang="en-US">
              <a:solidFill>
                <a:srgbClr val="000000"/>
              </a:solidFill>
            </a:endParaRPr>
          </a:p>
        </p:txBody>
      </p:sp>
    </p:spTree>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1C7D8A52-8E6B-E641-9853-ACCDC0E5FB2F}" type="slidenum">
              <a:rPr lang="en-US">
                <a:solidFill>
                  <a:srgbClr val="000000"/>
                </a:solidFill>
              </a:rPr>
              <a:pPr>
                <a:defRPr/>
              </a:pPr>
              <a:t>‹#›</a:t>
            </a:fld>
            <a:endParaRPr lang="en-US">
              <a:solidFill>
                <a:srgbClr val="000000"/>
              </a:solidFill>
            </a:endParaRPr>
          </a:p>
        </p:txBody>
      </p:sp>
    </p:spTree>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324" indent="0">
              <a:buNone/>
              <a:defRPr sz="1300"/>
            </a:lvl2pPr>
            <a:lvl3pPr marL="642651" indent="0">
              <a:buNone/>
              <a:defRPr sz="1100"/>
            </a:lvl3pPr>
            <a:lvl4pPr marL="963975" indent="0">
              <a:buNone/>
              <a:defRPr sz="1000"/>
            </a:lvl4pPr>
            <a:lvl5pPr marL="1285302" indent="0">
              <a:buNone/>
              <a:defRPr sz="1000"/>
            </a:lvl5pPr>
            <a:lvl6pPr marL="1606628" indent="0">
              <a:buNone/>
              <a:defRPr sz="1000"/>
            </a:lvl6pPr>
            <a:lvl7pPr marL="1927954" indent="0">
              <a:buNone/>
              <a:defRPr sz="1000"/>
            </a:lvl7pPr>
            <a:lvl8pPr marL="2249281" indent="0">
              <a:buNone/>
              <a:defRPr sz="1000"/>
            </a:lvl8pPr>
            <a:lvl9pPr marL="2570607" indent="0">
              <a:buNone/>
              <a:defRPr sz="10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30FD9891-E166-CB45-B292-A2CDE9B95EFC}" type="slidenum">
              <a:rPr lang="en-US">
                <a:solidFill>
                  <a:srgbClr val="000000"/>
                </a:solidFill>
              </a:rPr>
              <a:pPr>
                <a:defRPr/>
              </a:pPr>
              <a:t>‹#›</a:t>
            </a:fld>
            <a:endParaRPr lang="en-US">
              <a:solidFill>
                <a:srgbClr val="000000"/>
              </a:solidFill>
            </a:endParaRPr>
          </a:p>
        </p:txBody>
      </p:sp>
    </p:spTree>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65919" y="1446617"/>
            <a:ext cx="3946922" cy="5411391"/>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9997" y="1446617"/>
            <a:ext cx="3946922" cy="5411391"/>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75B337AE-4DE3-BD41-BF0F-32AD3D14196D}" type="slidenum">
              <a:rPr lang="en-US">
                <a:solidFill>
                  <a:srgbClr val="000000"/>
                </a:solidFill>
              </a:rPr>
              <a:pPr>
                <a:defRPr/>
              </a:pPr>
              <a:t>‹#›</a:t>
            </a:fld>
            <a:endParaRPr lang="en-US">
              <a:solidFill>
                <a:srgbClr val="000000"/>
              </a:solidFill>
            </a:endParaRPr>
          </a:p>
        </p:txBody>
      </p:sp>
    </p:spTree>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324" indent="0">
              <a:buNone/>
              <a:defRPr sz="1400" b="1"/>
            </a:lvl2pPr>
            <a:lvl3pPr marL="642651" indent="0">
              <a:buNone/>
              <a:defRPr sz="1300" b="1"/>
            </a:lvl3pPr>
            <a:lvl4pPr marL="963975" indent="0">
              <a:buNone/>
              <a:defRPr sz="1100" b="1"/>
            </a:lvl4pPr>
            <a:lvl5pPr marL="1285302" indent="0">
              <a:buNone/>
              <a:defRPr sz="1100" b="1"/>
            </a:lvl5pPr>
            <a:lvl6pPr marL="1606628" indent="0">
              <a:buNone/>
              <a:defRPr sz="1100" b="1"/>
            </a:lvl6pPr>
            <a:lvl7pPr marL="1927954" indent="0">
              <a:buNone/>
              <a:defRPr sz="1100" b="1"/>
            </a:lvl7pPr>
            <a:lvl8pPr marL="2249281" indent="0">
              <a:buNone/>
              <a:defRPr sz="1100" b="1"/>
            </a:lvl8pPr>
            <a:lvl9pPr marL="2570607" indent="0">
              <a:buNone/>
              <a:defRPr sz="1100" b="1"/>
            </a:lvl9pPr>
          </a:lstStyle>
          <a:p>
            <a:pPr lvl="0"/>
            <a:r>
              <a:rPr lang="en-US"/>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324" indent="0">
              <a:buNone/>
              <a:defRPr sz="1400" b="1"/>
            </a:lvl2pPr>
            <a:lvl3pPr marL="642651" indent="0">
              <a:buNone/>
              <a:defRPr sz="1300" b="1"/>
            </a:lvl3pPr>
            <a:lvl4pPr marL="963975" indent="0">
              <a:buNone/>
              <a:defRPr sz="1100" b="1"/>
            </a:lvl4pPr>
            <a:lvl5pPr marL="1285302" indent="0">
              <a:buNone/>
              <a:defRPr sz="1100" b="1"/>
            </a:lvl5pPr>
            <a:lvl6pPr marL="1606628" indent="0">
              <a:buNone/>
              <a:defRPr sz="1100" b="1"/>
            </a:lvl6pPr>
            <a:lvl7pPr marL="1927954" indent="0">
              <a:buNone/>
              <a:defRPr sz="1100" b="1"/>
            </a:lvl7pPr>
            <a:lvl8pPr marL="2249281" indent="0">
              <a:buNone/>
              <a:defRPr sz="1100" b="1"/>
            </a:lvl8pPr>
            <a:lvl9pPr marL="2570607"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36DE5110-9778-ED4E-B653-CBF28C1F469E}" type="slidenum">
              <a:rPr lang="en-US">
                <a:solidFill>
                  <a:srgbClr val="000000"/>
                </a:solidFill>
              </a:rPr>
              <a:pPr>
                <a:defRPr/>
              </a:pPr>
              <a:t>‹#›</a:t>
            </a:fld>
            <a:endParaRPr lang="en-US">
              <a:solidFill>
                <a:srgbClr val="000000"/>
              </a:solidFill>
            </a:endParaRPr>
          </a:p>
        </p:txBody>
      </p:sp>
    </p:spTree>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64B02C88-826D-514C-8790-1832A55E08C2}" type="slidenum">
              <a:rPr lang="en-US">
                <a:solidFill>
                  <a:srgbClr val="000000"/>
                </a:solidFill>
              </a:rPr>
              <a:pPr>
                <a:defRPr/>
              </a:pPr>
              <a:t>‹#›</a:t>
            </a:fld>
            <a:endParaRPr lang="en-US">
              <a:solidFill>
                <a:srgbClr val="000000"/>
              </a:solidFill>
            </a:endParaRPr>
          </a:p>
        </p:txBody>
      </p:sp>
    </p:spTree>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863F6C40-701F-494D-A566-0A799C16EA54}" type="slidenum">
              <a:rPr lang="en-US">
                <a:solidFill>
                  <a:srgbClr val="000000"/>
                </a:solidFill>
              </a:rPr>
              <a:pPr>
                <a:defRPr/>
              </a:pPr>
              <a:t>‹#›</a:t>
            </a:fld>
            <a:endParaRPr lang="en-US">
              <a:solidFill>
                <a:srgbClr val="000000"/>
              </a:solidFill>
            </a:endParaRPr>
          </a:p>
        </p:txBody>
      </p:sp>
    </p:spTree>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55" y="273481"/>
            <a:ext cx="3008189" cy="1161975"/>
          </a:xfrm>
        </p:spPr>
        <p:txBody>
          <a:bodyPr/>
          <a:lstStyle>
            <a:lvl1pPr algn="l">
              <a:defRPr sz="1400" b="1"/>
            </a:lvl1pPr>
          </a:lstStyle>
          <a:p>
            <a:r>
              <a:rPr lang="en-US"/>
              <a:t>Click to edit Master title style</a:t>
            </a:r>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655" y="1435448"/>
            <a:ext cx="3008189" cy="4690318"/>
          </a:xfrm>
        </p:spPr>
        <p:txBody>
          <a:bodyPr/>
          <a:lstStyle>
            <a:lvl1pPr marL="0" indent="0">
              <a:buNone/>
              <a:defRPr sz="1000"/>
            </a:lvl1pPr>
            <a:lvl2pPr marL="321324" indent="0">
              <a:buNone/>
              <a:defRPr sz="800"/>
            </a:lvl2pPr>
            <a:lvl3pPr marL="642651" indent="0">
              <a:buNone/>
              <a:defRPr sz="700"/>
            </a:lvl3pPr>
            <a:lvl4pPr marL="963975" indent="0">
              <a:buNone/>
              <a:defRPr sz="600"/>
            </a:lvl4pPr>
            <a:lvl5pPr marL="1285302" indent="0">
              <a:buNone/>
              <a:defRPr sz="600"/>
            </a:lvl5pPr>
            <a:lvl6pPr marL="1606628" indent="0">
              <a:buNone/>
              <a:defRPr sz="600"/>
            </a:lvl6pPr>
            <a:lvl7pPr marL="1927954" indent="0">
              <a:buNone/>
              <a:defRPr sz="600"/>
            </a:lvl7pPr>
            <a:lvl8pPr marL="2249281" indent="0">
              <a:buNone/>
              <a:defRPr sz="600"/>
            </a:lvl8pPr>
            <a:lvl9pPr marL="2570607" indent="0">
              <a:buNone/>
              <a:defRPr sz="6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8AE19A17-E5A7-674E-A929-0000C1C46340}" type="slidenum">
              <a:rPr lang="en-US">
                <a:solidFill>
                  <a:srgbClr val="000000"/>
                </a:solidFill>
              </a:rPr>
              <a:pPr>
                <a:defRPr/>
              </a:pPr>
              <a:t>‹#›</a:t>
            </a:fld>
            <a:endParaRPr lang="en-US">
              <a:solidFill>
                <a:srgbClr val="000000"/>
              </a:solidFill>
            </a:endParaRPr>
          </a:p>
        </p:txBody>
      </p:sp>
    </p:spTree>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43" y="4800824"/>
            <a:ext cx="5486177" cy="567035"/>
          </a:xfrm>
        </p:spPr>
        <p:txBody>
          <a:bodyPr/>
          <a:lstStyle>
            <a:lvl1pPr algn="l">
              <a:defRPr sz="1400" b="1"/>
            </a:lvl1pPr>
          </a:lstStyle>
          <a:p>
            <a:r>
              <a:rPr lang="en-US"/>
              <a:t>Click to edit Master title style</a:t>
            </a:r>
          </a:p>
        </p:txBody>
      </p:sp>
      <p:sp>
        <p:nvSpPr>
          <p:cNvPr id="3" name="Picture Placeholder 2"/>
          <p:cNvSpPr>
            <a:spLocks noGrp="1"/>
          </p:cNvSpPr>
          <p:nvPr>
            <p:ph type="pic" idx="1"/>
          </p:nvPr>
        </p:nvSpPr>
        <p:spPr>
          <a:xfrm>
            <a:off x="1792643" y="612800"/>
            <a:ext cx="5486177" cy="4114354"/>
          </a:xfrm>
        </p:spPr>
        <p:txBody>
          <a:bodyPr/>
          <a:lstStyle>
            <a:lvl1pPr marL="0" indent="0">
              <a:buNone/>
              <a:defRPr sz="2200"/>
            </a:lvl1pPr>
            <a:lvl2pPr marL="321324" indent="0">
              <a:buNone/>
              <a:defRPr sz="2000"/>
            </a:lvl2pPr>
            <a:lvl3pPr marL="642651" indent="0">
              <a:buNone/>
              <a:defRPr sz="1700"/>
            </a:lvl3pPr>
            <a:lvl4pPr marL="963975" indent="0">
              <a:buNone/>
              <a:defRPr sz="1400"/>
            </a:lvl4pPr>
            <a:lvl5pPr marL="1285302" indent="0">
              <a:buNone/>
              <a:defRPr sz="1400"/>
            </a:lvl5pPr>
            <a:lvl6pPr marL="1606628" indent="0">
              <a:buNone/>
              <a:defRPr sz="1400"/>
            </a:lvl6pPr>
            <a:lvl7pPr marL="1927954" indent="0">
              <a:buNone/>
              <a:defRPr sz="1400"/>
            </a:lvl7pPr>
            <a:lvl8pPr marL="2249281" indent="0">
              <a:buNone/>
              <a:defRPr sz="1400"/>
            </a:lvl8pPr>
            <a:lvl9pPr marL="2570607" indent="0">
              <a:buNone/>
              <a:defRPr sz="1400"/>
            </a:lvl9pPr>
          </a:lstStyle>
          <a:p>
            <a:pPr lvl="0"/>
            <a:endParaRPr lang="en-US" noProof="0">
              <a:sym typeface="Verdana" charset="0"/>
            </a:endParaRPr>
          </a:p>
        </p:txBody>
      </p:sp>
      <p:sp>
        <p:nvSpPr>
          <p:cNvPr id="4" name="Text Placeholder 3"/>
          <p:cNvSpPr>
            <a:spLocks noGrp="1"/>
          </p:cNvSpPr>
          <p:nvPr>
            <p:ph type="body" sz="half" idx="2"/>
          </p:nvPr>
        </p:nvSpPr>
        <p:spPr>
          <a:xfrm>
            <a:off x="1792643" y="5367860"/>
            <a:ext cx="5486177" cy="804788"/>
          </a:xfrm>
        </p:spPr>
        <p:txBody>
          <a:bodyPr/>
          <a:lstStyle>
            <a:lvl1pPr marL="0" indent="0">
              <a:buNone/>
              <a:defRPr sz="1000"/>
            </a:lvl1pPr>
            <a:lvl2pPr marL="321324" indent="0">
              <a:buNone/>
              <a:defRPr sz="800"/>
            </a:lvl2pPr>
            <a:lvl3pPr marL="642651" indent="0">
              <a:buNone/>
              <a:defRPr sz="700"/>
            </a:lvl3pPr>
            <a:lvl4pPr marL="963975" indent="0">
              <a:buNone/>
              <a:defRPr sz="600"/>
            </a:lvl4pPr>
            <a:lvl5pPr marL="1285302" indent="0">
              <a:buNone/>
              <a:defRPr sz="600"/>
            </a:lvl5pPr>
            <a:lvl6pPr marL="1606628" indent="0">
              <a:buNone/>
              <a:defRPr sz="600"/>
            </a:lvl6pPr>
            <a:lvl7pPr marL="1927954" indent="0">
              <a:buNone/>
              <a:defRPr sz="600"/>
            </a:lvl7pPr>
            <a:lvl8pPr marL="2249281" indent="0">
              <a:buNone/>
              <a:defRPr sz="600"/>
            </a:lvl8pPr>
            <a:lvl9pPr marL="2570607" indent="0">
              <a:buNone/>
              <a:defRPr sz="6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57949B5D-D932-584A-8473-B74749903F40}" type="slidenum">
              <a:rPr lang="en-US">
                <a:solidFill>
                  <a:srgbClr val="000000"/>
                </a:solidFill>
              </a:rPr>
              <a:pPr>
                <a:defRPr/>
              </a:pPr>
              <a:t>‹#›</a:t>
            </a:fld>
            <a:endParaRPr lang="en-US">
              <a:solidFill>
                <a:srgbClr val="000000"/>
              </a:solidFill>
            </a:endParaRPr>
          </a:p>
        </p:txBody>
      </p:sp>
    </p:spTree>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175423AD-16A7-DD45-891E-7AEDA14463C7}" type="slidenum">
              <a:rPr lang="en-US">
                <a:solidFill>
                  <a:srgbClr val="000000"/>
                </a:solidFill>
              </a:rPr>
              <a:pPr>
                <a:defRPr/>
              </a:pPr>
              <a:t>‹#›</a:t>
            </a:fld>
            <a:endParaRPr lang="en-US">
              <a:solidFill>
                <a:srgbClr val="000000"/>
              </a:solidFill>
            </a:endParaRPr>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3368" y="0"/>
            <a:ext cx="2001366"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65928" y="0"/>
            <a:ext cx="5900291"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FCFDB7C8-A9EF-1241-B4B9-6B71675E4B6A}" type="slidenum">
              <a:rPr lang="en-US">
                <a:solidFill>
                  <a:srgbClr val="000000"/>
                </a:solidFill>
              </a:rPr>
              <a:pPr>
                <a:defRPr/>
              </a:pPr>
              <a:t>‹#›</a:t>
            </a:fld>
            <a:endParaRPr lang="en-US">
              <a:solidFill>
                <a:srgbClr val="000000"/>
              </a:solidFill>
            </a:endParaRPr>
          </a:p>
        </p:txBody>
      </p:sp>
    </p:spTree>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fld id="{349AE89F-0D16-0A41-80AE-2AEB90AE7549}" type="datetime1">
              <a:rPr lang="en-US">
                <a:solidFill>
                  <a:srgbClr val="FFFFFF"/>
                </a:solidFill>
              </a:rPr>
              <a:pPr>
                <a:defRPr/>
              </a:pPr>
              <a:t>12/1/22</a:t>
            </a:fld>
            <a:endParaRPr lang="en-US" altLang="ko-KR">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387A7180-78EC-6540-94FA-FCB26DEB1215}" type="slidenum">
              <a:rPr lang="en-US" altLang="ko-KR">
                <a:solidFill>
                  <a:srgbClr val="FFFFFF"/>
                </a:solidFill>
              </a:rPr>
              <a:pPr/>
              <a:t>‹#›</a:t>
            </a:fld>
            <a:endParaRPr lang="en-US" altLang="ko-KR">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ko-KR">
              <a:solidFill>
                <a:srgbClr val="FFFFFF"/>
              </a:solidFill>
            </a:endParaRPr>
          </a:p>
        </p:txBody>
      </p:sp>
    </p:spTree>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fld id="{A3E57DB7-170A-384E-A792-DC7670841340}" type="datetime1">
              <a:rPr lang="en-US">
                <a:solidFill>
                  <a:srgbClr val="FFFFFF"/>
                </a:solidFill>
              </a:rPr>
              <a:pPr>
                <a:defRPr/>
              </a:pPr>
              <a:t>12/1/22</a:t>
            </a:fld>
            <a:endParaRPr lang="en-US" altLang="ko-KR">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F1B56421-775C-1042-8306-E86A2ABFFBBA}" type="slidenum">
              <a:rPr lang="en-US" altLang="ko-KR">
                <a:solidFill>
                  <a:srgbClr val="FFFFFF"/>
                </a:solidFill>
              </a:rPr>
              <a:pPr/>
              <a:t>‹#›</a:t>
            </a:fld>
            <a:endParaRPr lang="en-US" altLang="ko-KR">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ko-KR">
              <a:solidFill>
                <a:srgbClr val="FFFFFF"/>
              </a:solidFill>
            </a:endParaRPr>
          </a:p>
        </p:txBody>
      </p:sp>
    </p:spTree>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fld id="{24240A8E-0310-C740-90A6-8247A2615E11}" type="datetime1">
              <a:rPr lang="en-US">
                <a:solidFill>
                  <a:srgbClr val="FFFFFF"/>
                </a:solidFill>
              </a:rPr>
              <a:pPr>
                <a:defRPr/>
              </a:pPr>
              <a:t>12/1/22</a:t>
            </a:fld>
            <a:endParaRPr lang="en-US" altLang="ko-KR">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A10FB022-FF8E-4F48-AAA8-B06B48CFCB2D}" type="slidenum">
              <a:rPr lang="en-US" altLang="ko-KR">
                <a:solidFill>
                  <a:srgbClr val="FFFFFF"/>
                </a:solidFill>
              </a:rPr>
              <a:pPr/>
              <a:t>‹#›</a:t>
            </a:fld>
            <a:endParaRPr lang="en-US" altLang="ko-KR">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ko-KR">
              <a:solidFill>
                <a:srgbClr val="FFFFFF"/>
              </a:solidFill>
            </a:endParaRPr>
          </a:p>
        </p:txBody>
      </p:sp>
    </p:spTree>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fld id="{874970BC-F7DD-B040-8F6C-9C918BD25EDF}" type="datetime1">
              <a:rPr lang="en-US">
                <a:solidFill>
                  <a:srgbClr val="FFFFFF"/>
                </a:solidFill>
              </a:rPr>
              <a:pPr>
                <a:defRPr/>
              </a:pPr>
              <a:t>12/1/22</a:t>
            </a:fld>
            <a:endParaRPr lang="en-US" altLang="ko-KR">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fld id="{62370ACC-1744-634D-9CC4-8604F7E26025}" type="slidenum">
              <a:rPr lang="en-US" altLang="ko-KR">
                <a:solidFill>
                  <a:srgbClr val="FFFFFF"/>
                </a:solidFill>
              </a:rPr>
              <a:pPr/>
              <a:t>‹#›</a:t>
            </a:fld>
            <a:endParaRPr lang="en-US" altLang="ko-KR">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ltLang="ko-KR">
              <a:solidFill>
                <a:srgbClr val="FFFFFF"/>
              </a:solidFill>
            </a:endParaRPr>
          </a:p>
        </p:txBody>
      </p:sp>
    </p:spTree>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fld id="{4DEC53D5-91A8-E94E-8600-FBA2BC99307E}" type="datetime1">
              <a:rPr lang="en-US">
                <a:solidFill>
                  <a:srgbClr val="FFFFFF"/>
                </a:solidFill>
              </a:rPr>
              <a:pPr>
                <a:defRPr/>
              </a:pPr>
              <a:t>12/1/22</a:t>
            </a:fld>
            <a:endParaRPr lang="en-US" altLang="ko-KR">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fld id="{829EF66B-8AD4-D442-A75B-737BE417B551}" type="slidenum">
              <a:rPr lang="en-US" altLang="ko-KR">
                <a:solidFill>
                  <a:srgbClr val="FFFFFF"/>
                </a:solidFill>
              </a:rPr>
              <a:pPr/>
              <a:t>‹#›</a:t>
            </a:fld>
            <a:endParaRPr lang="en-US" altLang="ko-KR">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ltLang="ko-KR">
              <a:solidFill>
                <a:srgbClr val="FFFFFF"/>
              </a:solidFill>
            </a:endParaRPr>
          </a:p>
        </p:txBody>
      </p:sp>
    </p:spTree>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fld id="{F4F8361C-2E65-0B4F-96DE-6EFEB18F2D05}" type="datetime1">
              <a:rPr lang="en-US">
                <a:solidFill>
                  <a:srgbClr val="FFFFFF"/>
                </a:solidFill>
              </a:rPr>
              <a:pPr>
                <a:defRPr/>
              </a:pPr>
              <a:t>12/1/22</a:t>
            </a:fld>
            <a:endParaRPr lang="en-US" altLang="ko-KR">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fld id="{E6D380F1-9C27-FC4A-A4C3-F35E12BF8B0D}" type="slidenum">
              <a:rPr lang="en-US" altLang="ko-KR">
                <a:solidFill>
                  <a:srgbClr val="FFFFFF"/>
                </a:solidFill>
              </a:rPr>
              <a:pPr/>
              <a:t>‹#›</a:t>
            </a:fld>
            <a:endParaRPr lang="en-US" altLang="ko-KR">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ltLang="ko-KR">
              <a:solidFill>
                <a:srgbClr val="FFFFFF"/>
              </a:solidFill>
            </a:endParaRPr>
          </a:p>
        </p:txBody>
      </p:sp>
    </p:spTree>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fld id="{F1857B24-6C30-9446-9D4D-C5243DC53A49}" type="datetime1">
              <a:rPr lang="en-US">
                <a:solidFill>
                  <a:srgbClr val="FFFFFF"/>
                </a:solidFill>
              </a:rPr>
              <a:pPr>
                <a:defRPr/>
              </a:pPr>
              <a:t>12/1/22</a:t>
            </a:fld>
            <a:endParaRPr lang="en-US" altLang="ko-KR">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D81FF96A-CA71-4D45-8D56-65A483C9564A}" type="slidenum">
              <a:rPr lang="en-US" altLang="ko-KR">
                <a:solidFill>
                  <a:srgbClr val="FFFFFF"/>
                </a:solidFill>
              </a:rPr>
              <a:pPr/>
              <a:t>‹#›</a:t>
            </a:fld>
            <a:endParaRPr lang="en-US" altLang="ko-KR">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ko-KR">
              <a:solidFill>
                <a:srgbClr val="FFFFFF"/>
              </a:solidFill>
            </a:endParaRPr>
          </a:p>
        </p:txBody>
      </p:sp>
    </p:spTree>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fld id="{CD9E86A8-C776-7D4F-8B48-943DB9AD7638}" type="datetime1">
              <a:rPr lang="en-US">
                <a:solidFill>
                  <a:srgbClr val="FFFFFF"/>
                </a:solidFill>
              </a:rPr>
              <a:pPr>
                <a:defRPr/>
              </a:pPr>
              <a:t>12/1/22</a:t>
            </a:fld>
            <a:endParaRPr lang="en-US" altLang="ko-KR">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8890E0EE-80F3-004A-A4FF-B7AF93B198D9}" type="slidenum">
              <a:rPr lang="en-US" altLang="ko-KR">
                <a:solidFill>
                  <a:srgbClr val="FFFFFF"/>
                </a:solidFill>
              </a:rPr>
              <a:pPr/>
              <a:t>‹#›</a:t>
            </a:fld>
            <a:endParaRPr lang="en-US" altLang="ko-KR">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ko-KR">
              <a:solidFill>
                <a:srgbClr val="FFFFFF"/>
              </a:solidFill>
            </a:endParaRPr>
          </a:p>
        </p:txBody>
      </p:sp>
    </p:spTree>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fld id="{FC00B839-A907-6642-A3E4-3FE9D10402AA}" type="datetime1">
              <a:rPr lang="en-US">
                <a:solidFill>
                  <a:srgbClr val="FFFFFF"/>
                </a:solidFill>
              </a:rPr>
              <a:pPr>
                <a:defRPr/>
              </a:pPr>
              <a:t>12/1/22</a:t>
            </a:fld>
            <a:endParaRPr lang="en-US" altLang="ko-KR">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15E04485-4381-F44E-B94E-5D24C6C8D92C}" type="slidenum">
              <a:rPr lang="en-US" altLang="ko-KR">
                <a:solidFill>
                  <a:srgbClr val="FFFFFF"/>
                </a:solidFill>
              </a:rPr>
              <a:pPr/>
              <a:t>‹#›</a:t>
            </a:fld>
            <a:endParaRPr lang="en-US" altLang="ko-KR">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ko-KR">
              <a:solidFill>
                <a:srgbClr val="FFFFFF"/>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fld id="{FB85D918-7464-5D4D-B116-C05E6A25CEDB}" type="datetime1">
              <a:rPr lang="en-US">
                <a:solidFill>
                  <a:srgbClr val="FFFFFF"/>
                </a:solidFill>
              </a:rPr>
              <a:pPr>
                <a:defRPr/>
              </a:pPr>
              <a:t>12/1/22</a:t>
            </a:fld>
            <a:endParaRPr lang="en-US" altLang="ko-KR">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6274D204-C78E-B840-88E7-D8F120387DB3}" type="slidenum">
              <a:rPr lang="en-US" altLang="ko-KR">
                <a:solidFill>
                  <a:srgbClr val="FFFFFF"/>
                </a:solidFill>
              </a:rPr>
              <a:pPr/>
              <a:t>‹#›</a:t>
            </a:fld>
            <a:endParaRPr lang="en-US" altLang="ko-KR">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ko-KR">
              <a:solidFill>
                <a:srgbClr val="FFFFFF"/>
              </a:solidFill>
            </a:endParaRPr>
          </a:p>
        </p:txBody>
      </p:sp>
    </p:spTree>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fld id="{D424F7AE-27D2-5E43-BF99-3A69BECB64D6}" type="datetime1">
              <a:rPr lang="en-US">
                <a:solidFill>
                  <a:srgbClr val="FFFFFF"/>
                </a:solidFill>
              </a:rPr>
              <a:pPr>
                <a:defRPr/>
              </a:pPr>
              <a:t>12/1/22</a:t>
            </a:fld>
            <a:endParaRPr lang="en-US" altLang="ko-KR">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4BCCB94D-91EE-0E49-9B93-8D282A83503C}" type="slidenum">
              <a:rPr lang="en-US" altLang="ko-KR">
                <a:solidFill>
                  <a:srgbClr val="FFFFFF"/>
                </a:solidFill>
              </a:rPr>
              <a:pPr/>
              <a:t>‹#›</a:t>
            </a:fld>
            <a:endParaRPr lang="en-US" altLang="ko-KR">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ko-KR">
              <a:solidFill>
                <a:srgbClr val="FFFFFF"/>
              </a:solidFill>
            </a:endParaRPr>
          </a:p>
        </p:txBody>
      </p:sp>
    </p:spTree>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2"/>
          <p:cNvSpPr>
            <a:spLocks noGrp="1" noChangeArrowheads="1"/>
          </p:cNvSpPr>
          <p:nvPr>
            <p:ph type="dt" sz="half" idx="10"/>
          </p:nvPr>
        </p:nvSpPr>
        <p:spPr>
          <a:ln/>
        </p:spPr>
        <p:txBody>
          <a:bodyPr/>
          <a:lstStyle>
            <a:lvl1pPr>
              <a:defRPr/>
            </a:lvl1pPr>
          </a:lstStyle>
          <a:p>
            <a:pPr>
              <a:defRPr/>
            </a:pPr>
            <a:fld id="{6957A07C-214F-964B-A9FB-60CBA593FAA8}" type="datetime1">
              <a:rPr lang="en-US">
                <a:solidFill>
                  <a:srgbClr val="FFFFFF"/>
                </a:solidFill>
              </a:rPr>
              <a:pPr>
                <a:defRPr/>
              </a:pPr>
              <a:t>12/1/22</a:t>
            </a:fld>
            <a:endParaRPr lang="en-US" altLang="ko-KR">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880965D8-51EB-CC4A-B56B-745F4EA50A4E}" type="slidenum">
              <a:rPr lang="en-US" altLang="ko-KR">
                <a:solidFill>
                  <a:srgbClr val="FFFFFF"/>
                </a:solidFill>
              </a:rPr>
              <a:pPr/>
              <a:t>‹#›</a:t>
            </a:fld>
            <a:endParaRPr lang="en-US" altLang="ko-KR">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ko-KR">
              <a:solidFill>
                <a:srgbClr val="FFFFFF"/>
              </a:solidFill>
            </a:endParaRPr>
          </a:p>
        </p:txBody>
      </p:sp>
    </p:spTree>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fld id="{B83FCC61-4B87-AB4C-8CFF-885FAAC811D8}" type="slidenum">
              <a:rPr lang="en-US" altLang="en-US"/>
              <a:pPr/>
              <a:t>‹#›</a:t>
            </a:fld>
            <a:endParaRPr lang="en-US" altLang="en-US"/>
          </a:p>
        </p:txBody>
      </p:sp>
    </p:spTree>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70AE726A-E58B-F348-AFE8-8E758D918561}" type="slidenum">
              <a:rPr lang="en-US" altLang="en-US"/>
              <a:pPr/>
              <a:t>‹#›</a:t>
            </a:fld>
            <a:endParaRPr lang="en-US" altLang="en-US"/>
          </a:p>
        </p:txBody>
      </p:sp>
    </p:spTree>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7CAB8120-7BE8-1646-82F1-87D6D6593A7B}" type="slidenum">
              <a:rPr lang="en-US" altLang="en-US"/>
              <a:pPr/>
              <a:t>‹#›</a:t>
            </a:fld>
            <a:endParaRPr lang="en-US" altLang="en-US"/>
          </a:p>
        </p:txBody>
      </p:sp>
    </p:spTree>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0F598457-F2AF-5642-8568-B194DCD11FC7}" type="slidenum">
              <a:rPr lang="en-US" altLang="en-US"/>
              <a:pPr/>
              <a:t>‹#›</a:t>
            </a:fld>
            <a:endParaRPr lang="en-US" altLang="en-US"/>
          </a:p>
        </p:txBody>
      </p:sp>
    </p:spTree>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EF5EC3EF-F419-4C4A-80EB-49D8207AEA83}" type="slidenum">
              <a:rPr lang="en-US" altLang="en-US"/>
              <a:pPr/>
              <a:t>‹#›</a:t>
            </a:fld>
            <a:endParaRPr lang="en-US" altLang="en-US"/>
          </a:p>
        </p:txBody>
      </p:sp>
    </p:spTree>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AC2B5F6E-C0B7-6A47-A6C5-C921A6B45A47}" type="slidenum">
              <a:rPr lang="en-US" altLang="en-US"/>
              <a:pPr/>
              <a:t>‹#›</a:t>
            </a:fld>
            <a:endParaRPr lang="en-US" altLang="en-US"/>
          </a:p>
        </p:txBody>
      </p:sp>
    </p:spTree>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A1CB7EBA-2110-394E-909B-C314EBAE9622}" type="slidenum">
              <a:rPr lang="en-US" altLang="en-US"/>
              <a:pPr/>
              <a:t>‹#›</a:t>
            </a:fld>
            <a:endParaRPr lang="en-US"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2DE0B401-FF74-F249-AECE-D27786BDFACB}" type="slidenum">
              <a:rPr lang="en-US" altLang="en-US"/>
              <a:pPr/>
              <a:t>‹#›</a:t>
            </a:fld>
            <a:endParaRPr lang="en-US" altLang="en-US"/>
          </a:p>
        </p:txBody>
      </p:sp>
    </p:spTree>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C76ACA92-08C4-574F-92B6-F6E2D1FD557F}" type="slidenum">
              <a:rPr lang="en-US" altLang="en-US"/>
              <a:pPr/>
              <a:t>‹#›</a:t>
            </a:fld>
            <a:endParaRPr lang="en-US" altLang="en-US"/>
          </a:p>
        </p:txBody>
      </p:sp>
    </p:spTree>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B232DBB-60A4-A549-94D6-E89D51F1F93F}" type="slidenum">
              <a:rPr lang="en-US" altLang="en-US"/>
              <a:pPr/>
              <a:t>‹#›</a:t>
            </a:fld>
            <a:endParaRPr lang="en-US" altLang="en-US"/>
          </a:p>
        </p:txBody>
      </p:sp>
    </p:spTree>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F886BC7-1C5A-4343-9502-58A4CA5A58A1}" type="slidenum">
              <a:rPr lang="en-US" altLang="en-US"/>
              <a:pPr/>
              <a:t>‹#›</a:t>
            </a:fld>
            <a:endParaRPr lang="en-US" altLang="en-US"/>
          </a:p>
        </p:txBody>
      </p:sp>
    </p:spTree>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A651F7F5-D84C-3749-9543-62E47283D0D8}" type="slidenum">
              <a:rPr lang="en-US" altLang="en-US"/>
              <a:pPr/>
              <a:t>‹#›</a:t>
            </a:fld>
            <a:endParaRPr lang="en-US" altLang="en-US"/>
          </a:p>
        </p:txBody>
      </p:sp>
    </p:spTree>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9299AED6-79BC-4446-BC9E-2F1AC7B3839D}" type="slidenum">
              <a:rPr lang="en-US" altLang="en-US"/>
              <a:pPr/>
              <a:t>‹#›</a:t>
            </a:fld>
            <a:endParaRPr lang="en-US" altLang="en-US"/>
          </a:p>
        </p:txBody>
      </p:sp>
    </p:spTree>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fld id="{198C375A-5227-0144-9C68-C314CEC44D94}" type="slidenum">
              <a:rPr lang="en-US" altLang="en-US"/>
              <a:pPr/>
              <a:t>‹#›</a:t>
            </a:fld>
            <a:endParaRPr lang="en-US" altLang="en-US"/>
          </a:p>
        </p:txBody>
      </p:sp>
    </p:spTree>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solidFill>
                <a:srgbClr val="000000"/>
              </a:solidFill>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FC1DB089-97B4-2046-8D7C-F4D94ADA0BD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50752397"/>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solidFill>
                <a:srgbClr val="000000"/>
              </a:solidFill>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388624F3-751C-E346-8E01-12CC3D0703D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86352363"/>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solidFill>
                <a:srgbClr val="000000"/>
              </a:solidFill>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4551D0AE-58C3-1543-9095-61DB7BB7AC7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2662811"/>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solidFill>
                <a:srgbClr val="000000"/>
              </a:solidFill>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1FA95A37-C6E2-AC4C-84CF-A0DEFC8325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37629397"/>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solidFill>
                <a:srgbClr val="000000"/>
              </a:solidFill>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35C52A64-9888-DF4F-91D9-36BE629553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61797005"/>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solidFill>
                <a:srgbClr val="000000"/>
              </a:solidFill>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960CA1EC-6007-6C40-B104-4459A36C11C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3931778"/>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solidFill>
                <a:srgbClr val="000000"/>
              </a:solidFill>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80A24083-828B-B946-988D-C8A54567F84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6852236"/>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solidFill>
                <a:srgbClr val="000000"/>
              </a:solidFill>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4892AC1C-61DF-E642-A945-41F64907889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7431049"/>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solidFill>
                <a:srgbClr val="000000"/>
              </a:solidFill>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FFF1CA2-A9D4-E14A-9B1B-B2B107497F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11939241"/>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solidFill>
                <a:srgbClr val="000000"/>
              </a:solidFill>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DAD3130C-BC7B-2740-8A2C-D2EB6DCA87E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8482652"/>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solidFill>
                <a:srgbClr val="000000"/>
              </a:solidFill>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F1BC0E45-B36B-8E47-8D8B-001E393455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9139540"/>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solidFill>
                <a:srgbClr val="000000"/>
              </a:solidFill>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471D7760-C683-B945-A77A-E3E5BA34C2C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7072936"/>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3602728"/>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4513828"/>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0880521"/>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1114622"/>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8034063"/>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3564098"/>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23017365"/>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51956822"/>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0849382"/>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527313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3961338"/>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12/1/22</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237991700"/>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12/1/22</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366526426"/>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12/1/22</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848164918"/>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12/1/22</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117283544"/>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12/1/22</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4067261316"/>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12/1/22</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490697241"/>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12/1/22</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947401369"/>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12/1/22</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472296852"/>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12/1/22</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6639494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12/1/22</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598768606"/>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12/1/22</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4228307161"/>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fld id="{CFC59F4D-83CF-A94C-B7A1-FC4D9ED2EBD8}" type="slidenum">
              <a:rPr lang="en-US" altLang="en-US"/>
              <a:pPr/>
              <a:t>‹#›</a:t>
            </a:fld>
            <a:endParaRPr lang="en-US" altLang="en-US"/>
          </a:p>
        </p:txBody>
      </p:sp>
    </p:spTree>
    <p:extLst>
      <p:ext uri="{BB962C8B-B14F-4D97-AF65-F5344CB8AC3E}">
        <p14:creationId xmlns:p14="http://schemas.microsoft.com/office/powerpoint/2010/main" val="4063653838"/>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17B12DFC-CCC2-FB4A-BF88-618361367E46}" type="slidenum">
              <a:rPr lang="en-US" altLang="en-US"/>
              <a:pPr/>
              <a:t>‹#›</a:t>
            </a:fld>
            <a:endParaRPr lang="en-US" altLang="en-US"/>
          </a:p>
        </p:txBody>
      </p:sp>
    </p:spTree>
    <p:extLst>
      <p:ext uri="{BB962C8B-B14F-4D97-AF65-F5344CB8AC3E}">
        <p14:creationId xmlns:p14="http://schemas.microsoft.com/office/powerpoint/2010/main" val="2785625187"/>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B67CFE7D-3999-1143-9652-4709171EFD6A}" type="slidenum">
              <a:rPr lang="en-US" altLang="en-US"/>
              <a:pPr/>
              <a:t>‹#›</a:t>
            </a:fld>
            <a:endParaRPr lang="en-US" altLang="en-US"/>
          </a:p>
        </p:txBody>
      </p:sp>
    </p:spTree>
    <p:extLst>
      <p:ext uri="{BB962C8B-B14F-4D97-AF65-F5344CB8AC3E}">
        <p14:creationId xmlns:p14="http://schemas.microsoft.com/office/powerpoint/2010/main" val="3965816317"/>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A4087AED-B4BB-2D4F-8C55-FAF0927C3380}" type="slidenum">
              <a:rPr lang="en-US" altLang="en-US"/>
              <a:pPr/>
              <a:t>‹#›</a:t>
            </a:fld>
            <a:endParaRPr lang="en-US" altLang="en-US"/>
          </a:p>
        </p:txBody>
      </p:sp>
    </p:spTree>
    <p:extLst>
      <p:ext uri="{BB962C8B-B14F-4D97-AF65-F5344CB8AC3E}">
        <p14:creationId xmlns:p14="http://schemas.microsoft.com/office/powerpoint/2010/main" val="6028170"/>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71354C50-49CF-6241-BE95-876FB1D03AF4}" type="slidenum">
              <a:rPr lang="en-US" altLang="en-US"/>
              <a:pPr/>
              <a:t>‹#›</a:t>
            </a:fld>
            <a:endParaRPr lang="en-US" altLang="en-US"/>
          </a:p>
        </p:txBody>
      </p:sp>
    </p:spTree>
    <p:extLst>
      <p:ext uri="{BB962C8B-B14F-4D97-AF65-F5344CB8AC3E}">
        <p14:creationId xmlns:p14="http://schemas.microsoft.com/office/powerpoint/2010/main" val="480319827"/>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EE63E01B-6926-AD48-BA4E-1413404B7DA4}" type="slidenum">
              <a:rPr lang="en-US" altLang="en-US"/>
              <a:pPr/>
              <a:t>‹#›</a:t>
            </a:fld>
            <a:endParaRPr lang="en-US" altLang="en-US"/>
          </a:p>
        </p:txBody>
      </p:sp>
    </p:spTree>
    <p:extLst>
      <p:ext uri="{BB962C8B-B14F-4D97-AF65-F5344CB8AC3E}">
        <p14:creationId xmlns:p14="http://schemas.microsoft.com/office/powerpoint/2010/main" val="3537459448"/>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1D1A23FC-D9A1-8F48-841C-1287312820CD}" type="slidenum">
              <a:rPr lang="en-US" altLang="en-US"/>
              <a:pPr/>
              <a:t>‹#›</a:t>
            </a:fld>
            <a:endParaRPr lang="en-US" altLang="en-US"/>
          </a:p>
        </p:txBody>
      </p:sp>
    </p:spTree>
    <p:extLst>
      <p:ext uri="{BB962C8B-B14F-4D97-AF65-F5344CB8AC3E}">
        <p14:creationId xmlns:p14="http://schemas.microsoft.com/office/powerpoint/2010/main" val="1150983058"/>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0238E789-887C-5A40-B57B-86015C3206EE}" type="slidenum">
              <a:rPr lang="en-US" altLang="en-US"/>
              <a:pPr/>
              <a:t>‹#›</a:t>
            </a:fld>
            <a:endParaRPr lang="en-US" altLang="en-US"/>
          </a:p>
        </p:txBody>
      </p:sp>
    </p:spTree>
    <p:extLst>
      <p:ext uri="{BB962C8B-B14F-4D97-AF65-F5344CB8AC3E}">
        <p14:creationId xmlns:p14="http://schemas.microsoft.com/office/powerpoint/2010/main" val="2108247275"/>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428278D7-73C4-0247-9609-6B434028F718}" type="slidenum">
              <a:rPr lang="en-US" altLang="en-US"/>
              <a:pPr/>
              <a:t>‹#›</a:t>
            </a:fld>
            <a:endParaRPr lang="en-US" altLang="en-US"/>
          </a:p>
        </p:txBody>
      </p:sp>
    </p:spTree>
    <p:extLst>
      <p:ext uri="{BB962C8B-B14F-4D97-AF65-F5344CB8AC3E}">
        <p14:creationId xmlns:p14="http://schemas.microsoft.com/office/powerpoint/2010/main" val="2612284806"/>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B92499F-5E1B-FB43-98C5-06185C62A726}" type="slidenum">
              <a:rPr lang="en-US" altLang="en-US"/>
              <a:pPr/>
              <a:t>‹#›</a:t>
            </a:fld>
            <a:endParaRPr lang="en-US" altLang="en-US"/>
          </a:p>
        </p:txBody>
      </p:sp>
    </p:spTree>
    <p:extLst>
      <p:ext uri="{BB962C8B-B14F-4D97-AF65-F5344CB8AC3E}">
        <p14:creationId xmlns:p14="http://schemas.microsoft.com/office/powerpoint/2010/main" val="1071391264"/>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94A09693-8364-374B-80F5-61180FAACE38}" type="slidenum">
              <a:rPr lang="en-US" altLang="en-US"/>
              <a:pPr/>
              <a:t>‹#›</a:t>
            </a:fld>
            <a:endParaRPr lang="en-US" altLang="en-US"/>
          </a:p>
        </p:txBody>
      </p:sp>
    </p:spTree>
    <p:extLst>
      <p:ext uri="{BB962C8B-B14F-4D97-AF65-F5344CB8AC3E}">
        <p14:creationId xmlns:p14="http://schemas.microsoft.com/office/powerpoint/2010/main" val="2691427326"/>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59BC1C37-397B-194C-8B78-0B9A4B4D60DA}" type="slidenum">
              <a:rPr lang="en-US" altLang="en-US"/>
              <a:pPr/>
              <a:t>‹#›</a:t>
            </a:fld>
            <a:endParaRPr lang="en-US" altLang="en-US"/>
          </a:p>
        </p:txBody>
      </p:sp>
    </p:spTree>
    <p:extLst>
      <p:ext uri="{BB962C8B-B14F-4D97-AF65-F5344CB8AC3E}">
        <p14:creationId xmlns:p14="http://schemas.microsoft.com/office/powerpoint/2010/main" val="872601392"/>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29A85402-F210-C746-90A5-847E63AAC751}"/>
              </a:ext>
            </a:extLst>
          </p:cNvPr>
          <p:cNvSpPr>
            <a:spLocks noChangeArrowheads="1"/>
          </p:cNvSpPr>
          <p:nvPr/>
        </p:nvSpPr>
        <p:spPr bwMode="auto">
          <a:xfrm>
            <a:off x="457200" y="1123950"/>
            <a:ext cx="8229600" cy="914400"/>
          </a:xfrm>
          <a:custGeom>
            <a:avLst/>
            <a:gdLst>
              <a:gd name="T0" fmla="*/ 0 w 1000"/>
              <a:gd name="T1" fmla="*/ 914400 h 1000"/>
              <a:gd name="T2" fmla="*/ 0 w 1000"/>
              <a:gd name="T3" fmla="*/ 0 h 1000"/>
              <a:gd name="T4" fmla="*/ 82296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20FC785C-980C-4D45-8F49-64E779607E27}"/>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1DECAC38-4A65-AB48-95B4-7A81D2935E55}"/>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F52DE796-02EF-AB4E-8A69-060829662AC8}"/>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DE755F54-EC9B-D744-A156-E727F40BBBF1}"/>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AC5C3D80-D1E6-6E44-B34E-A1B319D0FA66}"/>
              </a:ext>
            </a:extLst>
          </p:cNvPr>
          <p:cNvSpPr>
            <a:spLocks noGrp="1" noChangeArrowheads="1"/>
          </p:cNvSpPr>
          <p:nvPr>
            <p:ph type="sldNum" sz="quarter" idx="12"/>
          </p:nvPr>
        </p:nvSpPr>
        <p:spPr/>
        <p:txBody>
          <a:bodyPr/>
          <a:lstStyle>
            <a:lvl1pPr>
              <a:defRPr sz="1200"/>
            </a:lvl1pPr>
          </a:lstStyle>
          <a:p>
            <a:fld id="{4F943FC9-FC70-A44A-892E-A003497F193A}" type="slidenum">
              <a:rPr lang="en-US" altLang="en-US"/>
              <a:pPr/>
              <a:t>‹#›</a:t>
            </a:fld>
            <a:endParaRPr lang="en-US" altLang="en-US"/>
          </a:p>
        </p:txBody>
      </p:sp>
    </p:spTree>
    <p:extLst>
      <p:ext uri="{BB962C8B-B14F-4D97-AF65-F5344CB8AC3E}">
        <p14:creationId xmlns:p14="http://schemas.microsoft.com/office/powerpoint/2010/main" val="2006019614"/>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D1F26C7A-8D65-FE41-9B9D-B3FAE4A605D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992C4494-83DF-BD47-ABB3-C1E2B95E20BE}"/>
              </a:ext>
            </a:extLst>
          </p:cNvPr>
          <p:cNvSpPr>
            <a:spLocks noGrp="1" noChangeArrowheads="1"/>
          </p:cNvSpPr>
          <p:nvPr>
            <p:ph type="sldNum" sz="quarter" idx="11"/>
          </p:nvPr>
        </p:nvSpPr>
        <p:spPr>
          <a:ln/>
        </p:spPr>
        <p:txBody>
          <a:bodyPr/>
          <a:lstStyle>
            <a:lvl1pPr>
              <a:defRPr/>
            </a:lvl1pPr>
          </a:lstStyle>
          <a:p>
            <a:fld id="{9CDD3F5A-94DA-2B4B-96B2-E0E620A2B692}" type="slidenum">
              <a:rPr lang="en-US" altLang="en-US"/>
              <a:pPr/>
              <a:t>‹#›</a:t>
            </a:fld>
            <a:endParaRPr lang="en-US" altLang="en-US"/>
          </a:p>
        </p:txBody>
      </p:sp>
    </p:spTree>
    <p:extLst>
      <p:ext uri="{BB962C8B-B14F-4D97-AF65-F5344CB8AC3E}">
        <p14:creationId xmlns:p14="http://schemas.microsoft.com/office/powerpoint/2010/main" val="146829783"/>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EC371FE0-2C7F-3547-B49C-5E60D911F4B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48709455-F395-0546-9F4D-5F0984FDC3D9}"/>
              </a:ext>
            </a:extLst>
          </p:cNvPr>
          <p:cNvSpPr>
            <a:spLocks noGrp="1" noChangeArrowheads="1"/>
          </p:cNvSpPr>
          <p:nvPr>
            <p:ph type="sldNum" sz="quarter" idx="11"/>
          </p:nvPr>
        </p:nvSpPr>
        <p:spPr>
          <a:ln/>
        </p:spPr>
        <p:txBody>
          <a:bodyPr/>
          <a:lstStyle>
            <a:lvl1pPr>
              <a:defRPr/>
            </a:lvl1pPr>
          </a:lstStyle>
          <a:p>
            <a:fld id="{9712F634-16D5-3D43-A3C3-20338589091A}" type="slidenum">
              <a:rPr lang="en-US" altLang="en-US"/>
              <a:pPr/>
              <a:t>‹#›</a:t>
            </a:fld>
            <a:endParaRPr lang="en-US" altLang="en-US"/>
          </a:p>
        </p:txBody>
      </p:sp>
    </p:spTree>
    <p:extLst>
      <p:ext uri="{BB962C8B-B14F-4D97-AF65-F5344CB8AC3E}">
        <p14:creationId xmlns:p14="http://schemas.microsoft.com/office/powerpoint/2010/main" val="2378804195"/>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CE67A161-A167-8740-B389-3F8CEC33E05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85202CD3-8A74-8C4E-AA26-5FB2F881067F}"/>
              </a:ext>
            </a:extLst>
          </p:cNvPr>
          <p:cNvSpPr>
            <a:spLocks noGrp="1" noChangeArrowheads="1"/>
          </p:cNvSpPr>
          <p:nvPr>
            <p:ph type="sldNum" sz="quarter" idx="11"/>
          </p:nvPr>
        </p:nvSpPr>
        <p:spPr>
          <a:ln/>
        </p:spPr>
        <p:txBody>
          <a:bodyPr/>
          <a:lstStyle>
            <a:lvl1pPr>
              <a:defRPr/>
            </a:lvl1pPr>
          </a:lstStyle>
          <a:p>
            <a:fld id="{F7A6868E-A04B-FF47-A10E-EAE682416B7E}" type="slidenum">
              <a:rPr lang="en-US" altLang="en-US"/>
              <a:pPr/>
              <a:t>‹#›</a:t>
            </a:fld>
            <a:endParaRPr lang="en-US" altLang="en-US"/>
          </a:p>
        </p:txBody>
      </p:sp>
    </p:spTree>
    <p:extLst>
      <p:ext uri="{BB962C8B-B14F-4D97-AF65-F5344CB8AC3E}">
        <p14:creationId xmlns:p14="http://schemas.microsoft.com/office/powerpoint/2010/main" val="3772352171"/>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96291E95-1440-A445-83C4-40E04FCC2F7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1A881EB8-8993-BD4E-A43C-CF720EF21AB6}"/>
              </a:ext>
            </a:extLst>
          </p:cNvPr>
          <p:cNvSpPr>
            <a:spLocks noGrp="1" noChangeArrowheads="1"/>
          </p:cNvSpPr>
          <p:nvPr>
            <p:ph type="sldNum" sz="quarter" idx="11"/>
          </p:nvPr>
        </p:nvSpPr>
        <p:spPr>
          <a:ln/>
        </p:spPr>
        <p:txBody>
          <a:bodyPr/>
          <a:lstStyle>
            <a:lvl1pPr>
              <a:defRPr/>
            </a:lvl1pPr>
          </a:lstStyle>
          <a:p>
            <a:fld id="{CCA01D74-689B-0A43-A8E8-A4D07A1B331D}" type="slidenum">
              <a:rPr lang="en-US" altLang="en-US"/>
              <a:pPr/>
              <a:t>‹#›</a:t>
            </a:fld>
            <a:endParaRPr lang="en-US" altLang="en-US"/>
          </a:p>
        </p:txBody>
      </p:sp>
    </p:spTree>
    <p:extLst>
      <p:ext uri="{BB962C8B-B14F-4D97-AF65-F5344CB8AC3E}">
        <p14:creationId xmlns:p14="http://schemas.microsoft.com/office/powerpoint/2010/main" val="2852140601"/>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B7B46054-54B9-224F-8325-FE42AB6648E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C0C07F16-76E8-C343-AEEC-281E41F7E523}"/>
              </a:ext>
            </a:extLst>
          </p:cNvPr>
          <p:cNvSpPr>
            <a:spLocks noGrp="1" noChangeArrowheads="1"/>
          </p:cNvSpPr>
          <p:nvPr>
            <p:ph type="sldNum" sz="quarter" idx="11"/>
          </p:nvPr>
        </p:nvSpPr>
        <p:spPr>
          <a:ln/>
        </p:spPr>
        <p:txBody>
          <a:bodyPr/>
          <a:lstStyle>
            <a:lvl1pPr>
              <a:defRPr/>
            </a:lvl1pPr>
          </a:lstStyle>
          <a:p>
            <a:fld id="{EF77A028-4177-014A-A235-04B9A41DF49E}" type="slidenum">
              <a:rPr lang="en-US" altLang="en-US"/>
              <a:pPr/>
              <a:t>‹#›</a:t>
            </a:fld>
            <a:endParaRPr lang="en-US" altLang="en-US"/>
          </a:p>
        </p:txBody>
      </p:sp>
    </p:spTree>
    <p:extLst>
      <p:ext uri="{BB962C8B-B14F-4D97-AF65-F5344CB8AC3E}">
        <p14:creationId xmlns:p14="http://schemas.microsoft.com/office/powerpoint/2010/main" val="3838560889"/>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81E4C3E4-96D8-7848-9212-6CFF83D1138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0CB808E4-6652-4F4A-8575-8886A4E7A9A2}"/>
              </a:ext>
            </a:extLst>
          </p:cNvPr>
          <p:cNvSpPr>
            <a:spLocks noGrp="1" noChangeArrowheads="1"/>
          </p:cNvSpPr>
          <p:nvPr>
            <p:ph type="sldNum" sz="quarter" idx="11"/>
          </p:nvPr>
        </p:nvSpPr>
        <p:spPr>
          <a:ln/>
        </p:spPr>
        <p:txBody>
          <a:bodyPr/>
          <a:lstStyle>
            <a:lvl1pPr>
              <a:defRPr/>
            </a:lvl1pPr>
          </a:lstStyle>
          <a:p>
            <a:fld id="{79F42BE3-87E0-A249-82AF-3075C350087D}" type="slidenum">
              <a:rPr lang="en-US" altLang="en-US"/>
              <a:pPr/>
              <a:t>‹#›</a:t>
            </a:fld>
            <a:endParaRPr lang="en-US" altLang="en-US"/>
          </a:p>
        </p:txBody>
      </p:sp>
    </p:spTree>
    <p:extLst>
      <p:ext uri="{BB962C8B-B14F-4D97-AF65-F5344CB8AC3E}">
        <p14:creationId xmlns:p14="http://schemas.microsoft.com/office/powerpoint/2010/main" val="3478832947"/>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CBF3F0BB-EFD5-0243-A1E1-887A2521E6B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75214ABA-910B-A147-A2E5-EFC2AA76F633}"/>
              </a:ext>
            </a:extLst>
          </p:cNvPr>
          <p:cNvSpPr>
            <a:spLocks noGrp="1" noChangeArrowheads="1"/>
          </p:cNvSpPr>
          <p:nvPr>
            <p:ph type="sldNum" sz="quarter" idx="11"/>
          </p:nvPr>
        </p:nvSpPr>
        <p:spPr>
          <a:ln/>
        </p:spPr>
        <p:txBody>
          <a:bodyPr/>
          <a:lstStyle>
            <a:lvl1pPr>
              <a:defRPr/>
            </a:lvl1pPr>
          </a:lstStyle>
          <a:p>
            <a:fld id="{742B065B-5189-E942-9D1A-67533988EA18}" type="slidenum">
              <a:rPr lang="en-US" altLang="en-US"/>
              <a:pPr/>
              <a:t>‹#›</a:t>
            </a:fld>
            <a:endParaRPr lang="en-US" altLang="en-US"/>
          </a:p>
        </p:txBody>
      </p:sp>
    </p:spTree>
    <p:extLst>
      <p:ext uri="{BB962C8B-B14F-4D97-AF65-F5344CB8AC3E}">
        <p14:creationId xmlns:p14="http://schemas.microsoft.com/office/powerpoint/2010/main" val="3173407628"/>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22BB4B24-C6A1-0F44-B4BD-FA1B97B3F12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D5F29475-68AF-1F45-AF9E-710C5DF77F49}"/>
              </a:ext>
            </a:extLst>
          </p:cNvPr>
          <p:cNvSpPr>
            <a:spLocks noGrp="1" noChangeArrowheads="1"/>
          </p:cNvSpPr>
          <p:nvPr>
            <p:ph type="sldNum" sz="quarter" idx="11"/>
          </p:nvPr>
        </p:nvSpPr>
        <p:spPr>
          <a:ln/>
        </p:spPr>
        <p:txBody>
          <a:bodyPr/>
          <a:lstStyle>
            <a:lvl1pPr>
              <a:defRPr/>
            </a:lvl1pPr>
          </a:lstStyle>
          <a:p>
            <a:fld id="{EB81B980-F3C9-FE43-BD04-C462771B17C7}" type="slidenum">
              <a:rPr lang="en-US" altLang="en-US"/>
              <a:pPr/>
              <a:t>‹#›</a:t>
            </a:fld>
            <a:endParaRPr lang="en-US" altLang="en-US"/>
          </a:p>
        </p:txBody>
      </p:sp>
    </p:spTree>
    <p:extLst>
      <p:ext uri="{BB962C8B-B14F-4D97-AF65-F5344CB8AC3E}">
        <p14:creationId xmlns:p14="http://schemas.microsoft.com/office/powerpoint/2010/main" val="755663560"/>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5552728F-B54B-E744-B900-6DE000B47AB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3890A89E-46CB-964E-80FD-3A9209449AF6}"/>
              </a:ext>
            </a:extLst>
          </p:cNvPr>
          <p:cNvSpPr>
            <a:spLocks noGrp="1" noChangeArrowheads="1"/>
          </p:cNvSpPr>
          <p:nvPr>
            <p:ph type="sldNum" sz="quarter" idx="11"/>
          </p:nvPr>
        </p:nvSpPr>
        <p:spPr>
          <a:ln/>
        </p:spPr>
        <p:txBody>
          <a:bodyPr/>
          <a:lstStyle>
            <a:lvl1pPr>
              <a:defRPr/>
            </a:lvl1pPr>
          </a:lstStyle>
          <a:p>
            <a:fld id="{05A4CCF5-E22A-F641-9BCD-8D0B21D2CA4D}" type="slidenum">
              <a:rPr lang="en-US" altLang="en-US"/>
              <a:pPr/>
              <a:t>‹#›</a:t>
            </a:fld>
            <a:endParaRPr lang="en-US" altLang="en-US"/>
          </a:p>
        </p:txBody>
      </p:sp>
    </p:spTree>
    <p:extLst>
      <p:ext uri="{BB962C8B-B14F-4D97-AF65-F5344CB8AC3E}">
        <p14:creationId xmlns:p14="http://schemas.microsoft.com/office/powerpoint/2010/main" val="2057004159"/>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D66770BA-7BEF-CC4D-9411-861B2A1C28D8}"/>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32464566-9C25-7744-8566-03E7422DD35B}"/>
              </a:ext>
            </a:extLst>
          </p:cNvPr>
          <p:cNvSpPr>
            <a:spLocks noGrp="1" noChangeArrowheads="1"/>
          </p:cNvSpPr>
          <p:nvPr>
            <p:ph type="sldNum" sz="quarter" idx="11"/>
          </p:nvPr>
        </p:nvSpPr>
        <p:spPr>
          <a:ln/>
        </p:spPr>
        <p:txBody>
          <a:bodyPr/>
          <a:lstStyle>
            <a:lvl1pPr>
              <a:defRPr/>
            </a:lvl1pPr>
          </a:lstStyle>
          <a:p>
            <a:fld id="{5F0A6E8E-DE61-EF44-BDD5-45CC73C422DA}" type="slidenum">
              <a:rPr lang="en-US" altLang="en-US"/>
              <a:pPr/>
              <a:t>‹#›</a:t>
            </a:fld>
            <a:endParaRPr lang="en-US" altLang="en-US"/>
          </a:p>
        </p:txBody>
      </p:sp>
    </p:spTree>
    <p:extLst>
      <p:ext uri="{BB962C8B-B14F-4D97-AF65-F5344CB8AC3E}">
        <p14:creationId xmlns:p14="http://schemas.microsoft.com/office/powerpoint/2010/main" val="1895972190"/>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EE9BB7D4-487F-D648-8D75-0F252BD244B8}"/>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727D05EF-6F82-244E-8ABD-5EDFE1F4182E}"/>
              </a:ext>
            </a:extLst>
          </p:cNvPr>
          <p:cNvSpPr>
            <a:spLocks noGrp="1" noChangeArrowheads="1"/>
          </p:cNvSpPr>
          <p:nvPr>
            <p:ph type="sldNum" sz="quarter" idx="11"/>
          </p:nvPr>
        </p:nvSpPr>
        <p:spPr>
          <a:ln/>
        </p:spPr>
        <p:txBody>
          <a:bodyPr/>
          <a:lstStyle>
            <a:lvl1pPr>
              <a:defRPr/>
            </a:lvl1pPr>
          </a:lstStyle>
          <a:p>
            <a:fld id="{107EA281-6E6D-EC4C-9706-57D245388F15}" type="slidenum">
              <a:rPr lang="en-US" altLang="en-US"/>
              <a:pPr/>
              <a:t>‹#›</a:t>
            </a:fld>
            <a:endParaRPr lang="en-US" altLang="en-US"/>
          </a:p>
        </p:txBody>
      </p:sp>
    </p:spTree>
    <p:extLst>
      <p:ext uri="{BB962C8B-B14F-4D97-AF65-F5344CB8AC3E}">
        <p14:creationId xmlns:p14="http://schemas.microsoft.com/office/powerpoint/2010/main" val="1668136092"/>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01217AA9-0416-AA4D-98EE-6C06D27646FE}"/>
              </a:ext>
            </a:extLst>
          </p:cNvPr>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BFFA4027-0959-E140-8642-AE7AA7DA18E7}"/>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02399683-1AB0-9544-BA1B-5EE6F87BBA19}"/>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9C9D7497-CBA1-704A-A7D3-FD23D767B6C9}"/>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7EF53112-F329-2F4B-8D79-A1EC848C7E30}"/>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72C7220D-796E-5549-AFB6-AD64FD2B709D}"/>
              </a:ext>
            </a:extLst>
          </p:cNvPr>
          <p:cNvSpPr>
            <a:spLocks noGrp="1" noChangeArrowheads="1"/>
          </p:cNvSpPr>
          <p:nvPr>
            <p:ph type="sldNum" sz="quarter" idx="12"/>
          </p:nvPr>
        </p:nvSpPr>
        <p:spPr/>
        <p:txBody>
          <a:bodyPr/>
          <a:lstStyle>
            <a:lvl1pPr>
              <a:defRPr sz="1200"/>
            </a:lvl1pPr>
          </a:lstStyle>
          <a:p>
            <a:fld id="{5D46AEBA-3371-5F46-B8A4-C56CD2F1819A}" type="slidenum">
              <a:rPr lang="en-US" altLang="en-US"/>
              <a:pPr/>
              <a:t>‹#›</a:t>
            </a:fld>
            <a:endParaRPr lang="en-US" altLang="en-US"/>
          </a:p>
        </p:txBody>
      </p:sp>
    </p:spTree>
    <p:extLst>
      <p:ext uri="{BB962C8B-B14F-4D97-AF65-F5344CB8AC3E}">
        <p14:creationId xmlns:p14="http://schemas.microsoft.com/office/powerpoint/2010/main" val="1051703783"/>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A443EE83-F455-2A4E-BE14-C59134DBC24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1F8DE74-241F-3045-A316-0C459F003C0C}"/>
              </a:ext>
            </a:extLst>
          </p:cNvPr>
          <p:cNvSpPr>
            <a:spLocks noGrp="1" noChangeArrowheads="1"/>
          </p:cNvSpPr>
          <p:nvPr>
            <p:ph type="sldNum" sz="quarter" idx="11"/>
          </p:nvPr>
        </p:nvSpPr>
        <p:spPr>
          <a:ln/>
        </p:spPr>
        <p:txBody>
          <a:bodyPr/>
          <a:lstStyle>
            <a:lvl1pPr>
              <a:defRPr/>
            </a:lvl1pPr>
          </a:lstStyle>
          <a:p>
            <a:fld id="{B29954A0-C956-5144-9783-54EE38494857}" type="slidenum">
              <a:rPr lang="en-US" altLang="en-US"/>
              <a:pPr/>
              <a:t>‹#›</a:t>
            </a:fld>
            <a:endParaRPr lang="en-US" altLang="en-US"/>
          </a:p>
        </p:txBody>
      </p:sp>
    </p:spTree>
    <p:extLst>
      <p:ext uri="{BB962C8B-B14F-4D97-AF65-F5344CB8AC3E}">
        <p14:creationId xmlns:p14="http://schemas.microsoft.com/office/powerpoint/2010/main" val="522162737"/>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808D6111-E65C-BD44-B69C-0415E580BD3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4F84A52-F66C-8B40-AA93-B2AE118EDF71}"/>
              </a:ext>
            </a:extLst>
          </p:cNvPr>
          <p:cNvSpPr>
            <a:spLocks noGrp="1" noChangeArrowheads="1"/>
          </p:cNvSpPr>
          <p:nvPr>
            <p:ph type="sldNum" sz="quarter" idx="11"/>
          </p:nvPr>
        </p:nvSpPr>
        <p:spPr>
          <a:ln/>
        </p:spPr>
        <p:txBody>
          <a:bodyPr/>
          <a:lstStyle>
            <a:lvl1pPr>
              <a:defRPr/>
            </a:lvl1pPr>
          </a:lstStyle>
          <a:p>
            <a:fld id="{26DE2C50-F4C7-4549-90CA-770EAA713C68}" type="slidenum">
              <a:rPr lang="en-US" altLang="en-US"/>
              <a:pPr/>
              <a:t>‹#›</a:t>
            </a:fld>
            <a:endParaRPr lang="en-US" altLang="en-US"/>
          </a:p>
        </p:txBody>
      </p:sp>
    </p:spTree>
    <p:extLst>
      <p:ext uri="{BB962C8B-B14F-4D97-AF65-F5344CB8AC3E}">
        <p14:creationId xmlns:p14="http://schemas.microsoft.com/office/powerpoint/2010/main" val="529310965"/>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9B791258-5DF1-5E49-A1D3-DFDD2FCC297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84E4B267-83AE-264B-85AB-83EE0DA14476}"/>
              </a:ext>
            </a:extLst>
          </p:cNvPr>
          <p:cNvSpPr>
            <a:spLocks noGrp="1" noChangeArrowheads="1"/>
          </p:cNvSpPr>
          <p:nvPr>
            <p:ph type="sldNum" sz="quarter" idx="11"/>
          </p:nvPr>
        </p:nvSpPr>
        <p:spPr>
          <a:ln/>
        </p:spPr>
        <p:txBody>
          <a:bodyPr/>
          <a:lstStyle>
            <a:lvl1pPr>
              <a:defRPr/>
            </a:lvl1pPr>
          </a:lstStyle>
          <a:p>
            <a:fld id="{2370F85F-F60F-9C48-9AAA-274463500C03}" type="slidenum">
              <a:rPr lang="en-US" altLang="en-US"/>
              <a:pPr/>
              <a:t>‹#›</a:t>
            </a:fld>
            <a:endParaRPr lang="en-US" altLang="en-US"/>
          </a:p>
        </p:txBody>
      </p:sp>
    </p:spTree>
    <p:extLst>
      <p:ext uri="{BB962C8B-B14F-4D97-AF65-F5344CB8AC3E}">
        <p14:creationId xmlns:p14="http://schemas.microsoft.com/office/powerpoint/2010/main" val="2284226862"/>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5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D33A701A-6978-F047-935A-0EB16C6FA0E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B7B112DF-BE8B-054F-915B-BAD3A5502F42}"/>
              </a:ext>
            </a:extLst>
          </p:cNvPr>
          <p:cNvSpPr>
            <a:spLocks noGrp="1" noChangeArrowheads="1"/>
          </p:cNvSpPr>
          <p:nvPr>
            <p:ph type="sldNum" sz="quarter" idx="11"/>
          </p:nvPr>
        </p:nvSpPr>
        <p:spPr>
          <a:ln/>
        </p:spPr>
        <p:txBody>
          <a:bodyPr/>
          <a:lstStyle>
            <a:lvl1pPr>
              <a:defRPr/>
            </a:lvl1pPr>
          </a:lstStyle>
          <a:p>
            <a:fld id="{084EAA68-1160-B445-891E-F40221729AD7}" type="slidenum">
              <a:rPr lang="en-US" altLang="en-US"/>
              <a:pPr/>
              <a:t>‹#›</a:t>
            </a:fld>
            <a:endParaRPr lang="en-US" altLang="en-US"/>
          </a:p>
        </p:txBody>
      </p:sp>
    </p:spTree>
    <p:extLst>
      <p:ext uri="{BB962C8B-B14F-4D97-AF65-F5344CB8AC3E}">
        <p14:creationId xmlns:p14="http://schemas.microsoft.com/office/powerpoint/2010/main" val="1742248587"/>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4BD16237-6B00-F248-B8B4-CE8BE2802D0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A69EE5B4-AD5A-DF4E-A803-6272A17AC999}"/>
              </a:ext>
            </a:extLst>
          </p:cNvPr>
          <p:cNvSpPr>
            <a:spLocks noGrp="1" noChangeArrowheads="1"/>
          </p:cNvSpPr>
          <p:nvPr>
            <p:ph type="sldNum" sz="quarter" idx="11"/>
          </p:nvPr>
        </p:nvSpPr>
        <p:spPr>
          <a:ln/>
        </p:spPr>
        <p:txBody>
          <a:bodyPr/>
          <a:lstStyle>
            <a:lvl1pPr>
              <a:defRPr/>
            </a:lvl1pPr>
          </a:lstStyle>
          <a:p>
            <a:fld id="{22E4665F-C861-AC43-8233-5DAE7D4F82AF}" type="slidenum">
              <a:rPr lang="en-US" altLang="en-US"/>
              <a:pPr/>
              <a:t>‹#›</a:t>
            </a:fld>
            <a:endParaRPr lang="en-US" altLang="en-US"/>
          </a:p>
        </p:txBody>
      </p:sp>
    </p:spTree>
    <p:extLst>
      <p:ext uri="{BB962C8B-B14F-4D97-AF65-F5344CB8AC3E}">
        <p14:creationId xmlns:p14="http://schemas.microsoft.com/office/powerpoint/2010/main" val="1468404774"/>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56465CA7-B105-6449-88F2-D7DEB4CCBE2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2C065462-BCFB-0A4E-9BEE-526085D6A56A}"/>
              </a:ext>
            </a:extLst>
          </p:cNvPr>
          <p:cNvSpPr>
            <a:spLocks noGrp="1" noChangeArrowheads="1"/>
          </p:cNvSpPr>
          <p:nvPr>
            <p:ph type="sldNum" sz="quarter" idx="11"/>
          </p:nvPr>
        </p:nvSpPr>
        <p:spPr>
          <a:ln/>
        </p:spPr>
        <p:txBody>
          <a:bodyPr/>
          <a:lstStyle>
            <a:lvl1pPr>
              <a:defRPr/>
            </a:lvl1pPr>
          </a:lstStyle>
          <a:p>
            <a:fld id="{E5FF8680-062D-1C45-84EE-0CFAAC177566}" type="slidenum">
              <a:rPr lang="en-US" altLang="en-US"/>
              <a:pPr/>
              <a:t>‹#›</a:t>
            </a:fld>
            <a:endParaRPr lang="en-US" altLang="en-US"/>
          </a:p>
        </p:txBody>
      </p:sp>
    </p:spTree>
    <p:extLst>
      <p:ext uri="{BB962C8B-B14F-4D97-AF65-F5344CB8AC3E}">
        <p14:creationId xmlns:p14="http://schemas.microsoft.com/office/powerpoint/2010/main" val="4047919233"/>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94C4338E-1590-DF48-B282-F9A2F3EDDC7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6398AED5-8571-9F40-837A-D2D6B1082293}"/>
              </a:ext>
            </a:extLst>
          </p:cNvPr>
          <p:cNvSpPr>
            <a:spLocks noGrp="1" noChangeArrowheads="1"/>
          </p:cNvSpPr>
          <p:nvPr>
            <p:ph type="sldNum" sz="quarter" idx="11"/>
          </p:nvPr>
        </p:nvSpPr>
        <p:spPr>
          <a:ln/>
        </p:spPr>
        <p:txBody>
          <a:bodyPr/>
          <a:lstStyle>
            <a:lvl1pPr>
              <a:defRPr/>
            </a:lvl1pPr>
          </a:lstStyle>
          <a:p>
            <a:fld id="{F8577068-ADE1-4E48-905E-4D2EA7764150}" type="slidenum">
              <a:rPr lang="en-US" altLang="en-US"/>
              <a:pPr/>
              <a:t>‹#›</a:t>
            </a:fld>
            <a:endParaRPr lang="en-US" altLang="en-US"/>
          </a:p>
        </p:txBody>
      </p:sp>
    </p:spTree>
    <p:extLst>
      <p:ext uri="{BB962C8B-B14F-4D97-AF65-F5344CB8AC3E}">
        <p14:creationId xmlns:p14="http://schemas.microsoft.com/office/powerpoint/2010/main" val="1804732008"/>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E81B0906-4A87-404A-98F5-813CE245691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263F931-8E69-334F-B592-8DB2461715AA}"/>
              </a:ext>
            </a:extLst>
          </p:cNvPr>
          <p:cNvSpPr>
            <a:spLocks noGrp="1" noChangeArrowheads="1"/>
          </p:cNvSpPr>
          <p:nvPr>
            <p:ph type="sldNum" sz="quarter" idx="11"/>
          </p:nvPr>
        </p:nvSpPr>
        <p:spPr>
          <a:ln/>
        </p:spPr>
        <p:txBody>
          <a:bodyPr/>
          <a:lstStyle>
            <a:lvl1pPr>
              <a:defRPr/>
            </a:lvl1pPr>
          </a:lstStyle>
          <a:p>
            <a:fld id="{91AC3DE7-6C51-3A49-8BD0-17BAB9C119F0}" type="slidenum">
              <a:rPr lang="en-US" altLang="en-US"/>
              <a:pPr/>
              <a:t>‹#›</a:t>
            </a:fld>
            <a:endParaRPr lang="en-US" altLang="en-US"/>
          </a:p>
        </p:txBody>
      </p:sp>
    </p:spTree>
    <p:extLst>
      <p:ext uri="{BB962C8B-B14F-4D97-AF65-F5344CB8AC3E}">
        <p14:creationId xmlns:p14="http://schemas.microsoft.com/office/powerpoint/2010/main" val="137958607"/>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7A4A3911-1E7F-3042-A190-0F2A9798AA82}"/>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C6A48E8A-3412-024A-91AE-8A4E712FEC20}"/>
              </a:ext>
            </a:extLst>
          </p:cNvPr>
          <p:cNvSpPr>
            <a:spLocks noGrp="1" noChangeArrowheads="1"/>
          </p:cNvSpPr>
          <p:nvPr>
            <p:ph type="sldNum" sz="quarter" idx="11"/>
          </p:nvPr>
        </p:nvSpPr>
        <p:spPr>
          <a:ln/>
        </p:spPr>
        <p:txBody>
          <a:bodyPr/>
          <a:lstStyle>
            <a:lvl1pPr>
              <a:defRPr/>
            </a:lvl1pPr>
          </a:lstStyle>
          <a:p>
            <a:fld id="{D1567AC7-489F-374A-9A14-A925FC40212B}" type="slidenum">
              <a:rPr lang="en-US" altLang="en-US"/>
              <a:pPr/>
              <a:t>‹#›</a:t>
            </a:fld>
            <a:endParaRPr lang="en-US" altLang="en-US"/>
          </a:p>
        </p:txBody>
      </p:sp>
    </p:spTree>
    <p:extLst>
      <p:ext uri="{BB962C8B-B14F-4D97-AF65-F5344CB8AC3E}">
        <p14:creationId xmlns:p14="http://schemas.microsoft.com/office/powerpoint/2010/main" val="3569449082"/>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12297549-F023-7A4F-947C-8154E2BF4FB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1AF34684-C00F-AC4E-8A9D-1E7E2DAEAFB4}"/>
              </a:ext>
            </a:extLst>
          </p:cNvPr>
          <p:cNvSpPr>
            <a:spLocks noGrp="1" noChangeArrowheads="1"/>
          </p:cNvSpPr>
          <p:nvPr>
            <p:ph type="sldNum" sz="quarter" idx="11"/>
          </p:nvPr>
        </p:nvSpPr>
        <p:spPr>
          <a:ln/>
        </p:spPr>
        <p:txBody>
          <a:bodyPr/>
          <a:lstStyle>
            <a:lvl1pPr>
              <a:defRPr/>
            </a:lvl1pPr>
          </a:lstStyle>
          <a:p>
            <a:fld id="{92F4E76A-FDC8-A043-B06A-12495511FCD9}" type="slidenum">
              <a:rPr lang="en-US" altLang="en-US"/>
              <a:pPr/>
              <a:t>‹#›</a:t>
            </a:fld>
            <a:endParaRPr lang="en-US" altLang="en-US"/>
          </a:p>
        </p:txBody>
      </p:sp>
    </p:spTree>
    <p:extLst>
      <p:ext uri="{BB962C8B-B14F-4D97-AF65-F5344CB8AC3E}">
        <p14:creationId xmlns:p14="http://schemas.microsoft.com/office/powerpoint/2010/main" val="3201577680"/>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B7DECF24-07E3-7840-8F11-E7FFFF9F3E9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11AD43CD-7EBE-BF48-BD6D-86B055F0E8E5}"/>
              </a:ext>
            </a:extLst>
          </p:cNvPr>
          <p:cNvSpPr>
            <a:spLocks noGrp="1" noChangeArrowheads="1"/>
          </p:cNvSpPr>
          <p:nvPr>
            <p:ph type="sldNum" sz="quarter" idx="11"/>
          </p:nvPr>
        </p:nvSpPr>
        <p:spPr>
          <a:ln/>
        </p:spPr>
        <p:txBody>
          <a:bodyPr/>
          <a:lstStyle>
            <a:lvl1pPr>
              <a:defRPr/>
            </a:lvl1pPr>
          </a:lstStyle>
          <a:p>
            <a:fld id="{AB5AB165-BB56-C145-8887-FABB4595ECCF}" type="slidenum">
              <a:rPr lang="en-US" altLang="en-US"/>
              <a:pPr/>
              <a:t>‹#›</a:t>
            </a:fld>
            <a:endParaRPr lang="en-US" altLang="en-US"/>
          </a:p>
        </p:txBody>
      </p:sp>
    </p:spTree>
    <p:extLst>
      <p:ext uri="{BB962C8B-B14F-4D97-AF65-F5344CB8AC3E}">
        <p14:creationId xmlns:p14="http://schemas.microsoft.com/office/powerpoint/2010/main" val="1625544693"/>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1483885534"/>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026118817"/>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5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71820497"/>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56759546"/>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805443295"/>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064212631"/>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1725814789"/>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867426566"/>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909356465"/>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158527981"/>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222406402"/>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90674388-8C4D-C74E-B89F-E5E6D15DB72E}" type="slidenum">
              <a:rPr lang="en-US"/>
              <a:pPr>
                <a:defRPr/>
              </a:pPr>
              <a:t>‹#›</a:t>
            </a:fld>
            <a:endParaRPr lang="en-US"/>
          </a:p>
        </p:txBody>
      </p:sp>
    </p:spTree>
    <p:extLst>
      <p:ext uri="{BB962C8B-B14F-4D97-AF65-F5344CB8AC3E}">
        <p14:creationId xmlns:p14="http://schemas.microsoft.com/office/powerpoint/2010/main" val="274044537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6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665AF79F-3648-AA41-90AE-8333A1802DA3}" type="slidenum">
              <a:rPr lang="en-US"/>
              <a:pPr>
                <a:defRPr/>
              </a:pPr>
              <a:t>‹#›</a:t>
            </a:fld>
            <a:endParaRPr lang="en-US"/>
          </a:p>
        </p:txBody>
      </p:sp>
    </p:spTree>
    <p:extLst>
      <p:ext uri="{BB962C8B-B14F-4D97-AF65-F5344CB8AC3E}">
        <p14:creationId xmlns:p14="http://schemas.microsoft.com/office/powerpoint/2010/main" val="2202166035"/>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26A40FE8-800E-BA4C-81A0-9FB381FF7546}" type="slidenum">
              <a:rPr lang="en-US"/>
              <a:pPr>
                <a:defRPr/>
              </a:pPr>
              <a:t>‹#›</a:t>
            </a:fld>
            <a:endParaRPr lang="en-US"/>
          </a:p>
        </p:txBody>
      </p:sp>
    </p:spTree>
    <p:extLst>
      <p:ext uri="{BB962C8B-B14F-4D97-AF65-F5344CB8AC3E}">
        <p14:creationId xmlns:p14="http://schemas.microsoft.com/office/powerpoint/2010/main" val="4258131622"/>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1DA4EDFF-E61A-1B40-B8F9-DC74D7AAF7E3}" type="slidenum">
              <a:rPr lang="en-US"/>
              <a:pPr>
                <a:defRPr/>
              </a:pPr>
              <a:t>‹#›</a:t>
            </a:fld>
            <a:endParaRPr lang="en-US"/>
          </a:p>
        </p:txBody>
      </p:sp>
    </p:spTree>
    <p:extLst>
      <p:ext uri="{BB962C8B-B14F-4D97-AF65-F5344CB8AC3E}">
        <p14:creationId xmlns:p14="http://schemas.microsoft.com/office/powerpoint/2010/main" val="968085714"/>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15FC1DE7-0D1D-7A46-9AD2-33881BCEB0A3}" type="slidenum">
              <a:rPr lang="en-US"/>
              <a:pPr>
                <a:defRPr/>
              </a:pPr>
              <a:t>‹#›</a:t>
            </a:fld>
            <a:endParaRPr lang="en-US"/>
          </a:p>
        </p:txBody>
      </p:sp>
    </p:spTree>
    <p:extLst>
      <p:ext uri="{BB962C8B-B14F-4D97-AF65-F5344CB8AC3E}">
        <p14:creationId xmlns:p14="http://schemas.microsoft.com/office/powerpoint/2010/main" val="1640022192"/>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13794C2F-2A13-FC41-B459-B5726C178E13}" type="slidenum">
              <a:rPr lang="en-US"/>
              <a:pPr>
                <a:defRPr/>
              </a:pPr>
              <a:t>‹#›</a:t>
            </a:fld>
            <a:endParaRPr lang="en-US"/>
          </a:p>
        </p:txBody>
      </p:sp>
    </p:spTree>
    <p:extLst>
      <p:ext uri="{BB962C8B-B14F-4D97-AF65-F5344CB8AC3E}">
        <p14:creationId xmlns:p14="http://schemas.microsoft.com/office/powerpoint/2010/main" val="3937599237"/>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7CAC1748-4A4F-5A47-9E06-E2D6E490E623}" type="slidenum">
              <a:rPr lang="en-US"/>
              <a:pPr>
                <a:defRPr/>
              </a:pPr>
              <a:t>‹#›</a:t>
            </a:fld>
            <a:endParaRPr lang="en-US"/>
          </a:p>
        </p:txBody>
      </p:sp>
    </p:spTree>
    <p:extLst>
      <p:ext uri="{BB962C8B-B14F-4D97-AF65-F5344CB8AC3E}">
        <p14:creationId xmlns:p14="http://schemas.microsoft.com/office/powerpoint/2010/main" val="3557624379"/>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12FAC6C1-CC34-D04A-A1FA-61806F0C8E7C}" type="slidenum">
              <a:rPr lang="en-US"/>
              <a:pPr>
                <a:defRPr/>
              </a:pPr>
              <a:t>‹#›</a:t>
            </a:fld>
            <a:endParaRPr lang="en-US"/>
          </a:p>
        </p:txBody>
      </p:sp>
    </p:spTree>
    <p:extLst>
      <p:ext uri="{BB962C8B-B14F-4D97-AF65-F5344CB8AC3E}">
        <p14:creationId xmlns:p14="http://schemas.microsoft.com/office/powerpoint/2010/main" val="2242133540"/>
      </p:ext>
    </p:extLst>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E789455-72E6-0E4C-9D5E-AAAE0490DF53}" type="slidenum">
              <a:rPr lang="en-US"/>
              <a:pPr>
                <a:defRPr/>
              </a:pPr>
              <a:t>‹#›</a:t>
            </a:fld>
            <a:endParaRPr lang="en-US"/>
          </a:p>
        </p:txBody>
      </p:sp>
    </p:spTree>
    <p:extLst>
      <p:ext uri="{BB962C8B-B14F-4D97-AF65-F5344CB8AC3E}">
        <p14:creationId xmlns:p14="http://schemas.microsoft.com/office/powerpoint/2010/main" val="2053780325"/>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6132F86D-F736-1344-90E6-C1547D0A0B4D}" type="slidenum">
              <a:rPr lang="en-US"/>
              <a:pPr>
                <a:defRPr/>
              </a:pPr>
              <a:t>‹#›</a:t>
            </a:fld>
            <a:endParaRPr lang="en-US"/>
          </a:p>
        </p:txBody>
      </p:sp>
    </p:spTree>
    <p:extLst>
      <p:ext uri="{BB962C8B-B14F-4D97-AF65-F5344CB8AC3E}">
        <p14:creationId xmlns:p14="http://schemas.microsoft.com/office/powerpoint/2010/main" val="156836930"/>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F3F3E6D0-3AE0-2F4E-A422-651734398236}" type="slidenum">
              <a:rPr lang="en-US"/>
              <a:pPr>
                <a:defRPr/>
              </a:pPr>
              <a:t>‹#›</a:t>
            </a:fld>
            <a:endParaRPr lang="en-US"/>
          </a:p>
        </p:txBody>
      </p:sp>
    </p:spTree>
    <p:extLst>
      <p:ext uri="{BB962C8B-B14F-4D97-AF65-F5344CB8AC3E}">
        <p14:creationId xmlns:p14="http://schemas.microsoft.com/office/powerpoint/2010/main" val="3601887923"/>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61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8E322C40-92FA-8D47-853F-9D5BD5D688DA}" type="slidenum">
              <a:rPr lang="en-US"/>
              <a:pPr>
                <a:defRPr/>
              </a:pPr>
              <a:t>‹#›</a:t>
            </a:fld>
            <a:endParaRPr lang="en-US"/>
          </a:p>
        </p:txBody>
      </p:sp>
    </p:spTree>
    <p:extLst>
      <p:ext uri="{BB962C8B-B14F-4D97-AF65-F5344CB8AC3E}">
        <p14:creationId xmlns:p14="http://schemas.microsoft.com/office/powerpoint/2010/main" val="3652228682"/>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30907315"/>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0176643"/>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7827062"/>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794115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3912523"/>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330063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63576646"/>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6429744"/>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074327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theme" Target="../theme/theme16.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7.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8.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theme" Target="../theme/theme19.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slideLayout" Target="../slideLayouts/slideLayout202.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theme" Target="../theme/theme2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slideLayout" Target="../slideLayouts/slideLayout214.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 Id="rId14" Type="http://schemas.openxmlformats.org/officeDocument/2006/relationships/image" Target="../media/image6.jpeg"/></Relationships>
</file>

<file path=ppt/slideMasters/_rels/slideMaster21.xml.rels><?xml version="1.0" encoding="UTF-8" standalone="yes"?>
<Relationships xmlns="http://schemas.openxmlformats.org/package/2006/relationships"><Relationship Id="rId1"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1"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2.xml"/><Relationship Id="rId13" Type="http://schemas.openxmlformats.org/officeDocument/2006/relationships/theme" Target="../theme/theme23.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slideLayout" Target="../slideLayouts/slideLayout226.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 Id="rId14" Type="http://schemas.openxmlformats.org/officeDocument/2006/relationships/image" Target="../media/image7.pn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4.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theme" Target="../theme/theme24.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5.xml"/><Relationship Id="rId13" Type="http://schemas.openxmlformats.org/officeDocument/2006/relationships/theme" Target="../theme/theme25.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slideLayout" Target="../slideLayouts/slideLayout249.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7.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theme" Target="../theme/theme26.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68.xml"/><Relationship Id="rId13" Type="http://schemas.openxmlformats.org/officeDocument/2006/relationships/image" Target="../media/image8.png"/><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theme" Target="../theme/theme27.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79.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theme" Target="../theme/theme28.xml"/><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90.xml"/><Relationship Id="rId13" Type="http://schemas.openxmlformats.org/officeDocument/2006/relationships/image" Target="../media/image8.png"/><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theme" Target="../theme/theme29.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01.xml"/><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theme" Target="../theme/theme30.xml"/><Relationship Id="rId2" Type="http://schemas.openxmlformats.org/officeDocument/2006/relationships/slideLayout" Target="../slideLayouts/slideLayout295.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12.xml"/><Relationship Id="rId13" Type="http://schemas.openxmlformats.org/officeDocument/2006/relationships/theme" Target="../theme/theme31.xml"/><Relationship Id="rId3" Type="http://schemas.openxmlformats.org/officeDocument/2006/relationships/slideLayout" Target="../slideLayouts/slideLayout307.xml"/><Relationship Id="rId7" Type="http://schemas.openxmlformats.org/officeDocument/2006/relationships/slideLayout" Target="../slideLayouts/slideLayout311.xml"/><Relationship Id="rId12" Type="http://schemas.openxmlformats.org/officeDocument/2006/relationships/slideLayout" Target="../slideLayouts/slideLayout316.xml"/><Relationship Id="rId2" Type="http://schemas.openxmlformats.org/officeDocument/2006/relationships/slideLayout" Target="../slideLayouts/slideLayout306.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0" Type="http://schemas.openxmlformats.org/officeDocument/2006/relationships/slideLayout" Target="../slideLayouts/slideLayout314.xml"/><Relationship Id="rId4" Type="http://schemas.openxmlformats.org/officeDocument/2006/relationships/slideLayout" Target="../slideLayouts/slideLayout308.xml"/><Relationship Id="rId9" Type="http://schemas.openxmlformats.org/officeDocument/2006/relationships/slideLayout" Target="../slideLayouts/slideLayout313.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24.xml"/><Relationship Id="rId3" Type="http://schemas.openxmlformats.org/officeDocument/2006/relationships/slideLayout" Target="../slideLayouts/slideLayout319.xml"/><Relationship Id="rId7" Type="http://schemas.openxmlformats.org/officeDocument/2006/relationships/slideLayout" Target="../slideLayouts/slideLayout323.xml"/><Relationship Id="rId12" Type="http://schemas.openxmlformats.org/officeDocument/2006/relationships/theme" Target="../theme/theme32.xml"/><Relationship Id="rId2" Type="http://schemas.openxmlformats.org/officeDocument/2006/relationships/slideLayout" Target="../slideLayouts/slideLayout318.xml"/><Relationship Id="rId1" Type="http://schemas.openxmlformats.org/officeDocument/2006/relationships/slideLayout" Target="../slideLayouts/slideLayout317.xml"/><Relationship Id="rId6" Type="http://schemas.openxmlformats.org/officeDocument/2006/relationships/slideLayout" Target="../slideLayouts/slideLayout322.xml"/><Relationship Id="rId11" Type="http://schemas.openxmlformats.org/officeDocument/2006/relationships/slideLayout" Target="../slideLayouts/slideLayout327.xml"/><Relationship Id="rId5" Type="http://schemas.openxmlformats.org/officeDocument/2006/relationships/slideLayout" Target="../slideLayouts/slideLayout321.xml"/><Relationship Id="rId10" Type="http://schemas.openxmlformats.org/officeDocument/2006/relationships/slideLayout" Target="../slideLayouts/slideLayout326.xml"/><Relationship Id="rId4" Type="http://schemas.openxmlformats.org/officeDocument/2006/relationships/slideLayout" Target="../slideLayouts/slideLayout320.xml"/><Relationship Id="rId9" Type="http://schemas.openxmlformats.org/officeDocument/2006/relationships/slideLayout" Target="../slideLayouts/slideLayout325.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35.xml"/><Relationship Id="rId3" Type="http://schemas.openxmlformats.org/officeDocument/2006/relationships/slideLayout" Target="../slideLayouts/slideLayout330.xml"/><Relationship Id="rId7" Type="http://schemas.openxmlformats.org/officeDocument/2006/relationships/slideLayout" Target="../slideLayouts/slideLayout334.xml"/><Relationship Id="rId12" Type="http://schemas.openxmlformats.org/officeDocument/2006/relationships/theme" Target="../theme/theme33.xml"/><Relationship Id="rId2" Type="http://schemas.openxmlformats.org/officeDocument/2006/relationships/slideLayout" Target="../slideLayouts/slideLayout329.xml"/><Relationship Id="rId1" Type="http://schemas.openxmlformats.org/officeDocument/2006/relationships/slideLayout" Target="../slideLayouts/slideLayout328.xml"/><Relationship Id="rId6" Type="http://schemas.openxmlformats.org/officeDocument/2006/relationships/slideLayout" Target="../slideLayouts/slideLayout333.xml"/><Relationship Id="rId11" Type="http://schemas.openxmlformats.org/officeDocument/2006/relationships/slideLayout" Target="../slideLayouts/slideLayout338.xml"/><Relationship Id="rId5" Type="http://schemas.openxmlformats.org/officeDocument/2006/relationships/slideLayout" Target="../slideLayouts/slideLayout332.xml"/><Relationship Id="rId10" Type="http://schemas.openxmlformats.org/officeDocument/2006/relationships/slideLayout" Target="../slideLayouts/slideLayout337.xml"/><Relationship Id="rId4" Type="http://schemas.openxmlformats.org/officeDocument/2006/relationships/slideLayout" Target="../slideLayouts/slideLayout331.xml"/><Relationship Id="rId9" Type="http://schemas.openxmlformats.org/officeDocument/2006/relationships/slideLayout" Target="../slideLayouts/slideLayout336.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46.xml"/><Relationship Id="rId13" Type="http://schemas.openxmlformats.org/officeDocument/2006/relationships/theme" Target="../theme/theme34.xml"/><Relationship Id="rId3" Type="http://schemas.openxmlformats.org/officeDocument/2006/relationships/slideLayout" Target="../slideLayouts/slideLayout341.xml"/><Relationship Id="rId7" Type="http://schemas.openxmlformats.org/officeDocument/2006/relationships/slideLayout" Target="../slideLayouts/slideLayout345.xml"/><Relationship Id="rId12" Type="http://schemas.openxmlformats.org/officeDocument/2006/relationships/slideLayout" Target="../slideLayouts/slideLayout350.xml"/><Relationship Id="rId2" Type="http://schemas.openxmlformats.org/officeDocument/2006/relationships/slideLayout" Target="../slideLayouts/slideLayout340.xml"/><Relationship Id="rId1" Type="http://schemas.openxmlformats.org/officeDocument/2006/relationships/slideLayout" Target="../slideLayouts/slideLayout339.xml"/><Relationship Id="rId6" Type="http://schemas.openxmlformats.org/officeDocument/2006/relationships/slideLayout" Target="../slideLayouts/slideLayout344.xml"/><Relationship Id="rId11" Type="http://schemas.openxmlformats.org/officeDocument/2006/relationships/slideLayout" Target="../slideLayouts/slideLayout349.xml"/><Relationship Id="rId5" Type="http://schemas.openxmlformats.org/officeDocument/2006/relationships/slideLayout" Target="../slideLayouts/slideLayout343.xml"/><Relationship Id="rId10" Type="http://schemas.openxmlformats.org/officeDocument/2006/relationships/slideLayout" Target="../slideLayouts/slideLayout348.xml"/><Relationship Id="rId4" Type="http://schemas.openxmlformats.org/officeDocument/2006/relationships/slideLayout" Target="../slideLayouts/slideLayout342.xml"/><Relationship Id="rId9" Type="http://schemas.openxmlformats.org/officeDocument/2006/relationships/slideLayout" Target="../slideLayouts/slideLayout347.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58.xml"/><Relationship Id="rId13" Type="http://schemas.openxmlformats.org/officeDocument/2006/relationships/slideLayout" Target="../slideLayouts/slideLayout363.xml"/><Relationship Id="rId3" Type="http://schemas.openxmlformats.org/officeDocument/2006/relationships/slideLayout" Target="../slideLayouts/slideLayout353.xml"/><Relationship Id="rId7" Type="http://schemas.openxmlformats.org/officeDocument/2006/relationships/slideLayout" Target="../slideLayouts/slideLayout357.xml"/><Relationship Id="rId12" Type="http://schemas.openxmlformats.org/officeDocument/2006/relationships/slideLayout" Target="../slideLayouts/slideLayout362.xml"/><Relationship Id="rId2" Type="http://schemas.openxmlformats.org/officeDocument/2006/relationships/slideLayout" Target="../slideLayouts/slideLayout352.xml"/><Relationship Id="rId16" Type="http://schemas.openxmlformats.org/officeDocument/2006/relationships/theme" Target="../theme/theme35.xml"/><Relationship Id="rId1" Type="http://schemas.openxmlformats.org/officeDocument/2006/relationships/slideLayout" Target="../slideLayouts/slideLayout351.xml"/><Relationship Id="rId6" Type="http://schemas.openxmlformats.org/officeDocument/2006/relationships/slideLayout" Target="../slideLayouts/slideLayout356.xml"/><Relationship Id="rId11" Type="http://schemas.openxmlformats.org/officeDocument/2006/relationships/slideLayout" Target="../slideLayouts/slideLayout361.xml"/><Relationship Id="rId5" Type="http://schemas.openxmlformats.org/officeDocument/2006/relationships/slideLayout" Target="../slideLayouts/slideLayout355.xml"/><Relationship Id="rId15" Type="http://schemas.openxmlformats.org/officeDocument/2006/relationships/slideLayout" Target="../slideLayouts/slideLayout365.xml"/><Relationship Id="rId10" Type="http://schemas.openxmlformats.org/officeDocument/2006/relationships/slideLayout" Target="../slideLayouts/slideLayout360.xml"/><Relationship Id="rId4" Type="http://schemas.openxmlformats.org/officeDocument/2006/relationships/slideLayout" Target="../slideLayouts/slideLayout354.xml"/><Relationship Id="rId9" Type="http://schemas.openxmlformats.org/officeDocument/2006/relationships/slideLayout" Target="../slideLayouts/slideLayout359.xml"/><Relationship Id="rId14" Type="http://schemas.openxmlformats.org/officeDocument/2006/relationships/slideLayout" Target="../slideLayouts/slideLayout364.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73.xml"/><Relationship Id="rId13" Type="http://schemas.openxmlformats.org/officeDocument/2006/relationships/theme" Target="../theme/theme36.xml"/><Relationship Id="rId3" Type="http://schemas.openxmlformats.org/officeDocument/2006/relationships/slideLayout" Target="../slideLayouts/slideLayout368.xml"/><Relationship Id="rId7" Type="http://schemas.openxmlformats.org/officeDocument/2006/relationships/slideLayout" Target="../slideLayouts/slideLayout372.xml"/><Relationship Id="rId12" Type="http://schemas.openxmlformats.org/officeDocument/2006/relationships/slideLayout" Target="../slideLayouts/slideLayout377.xml"/><Relationship Id="rId2" Type="http://schemas.openxmlformats.org/officeDocument/2006/relationships/slideLayout" Target="../slideLayouts/slideLayout367.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0" Type="http://schemas.openxmlformats.org/officeDocument/2006/relationships/slideLayout" Target="../slideLayouts/slideLayout375.xml"/><Relationship Id="rId4" Type="http://schemas.openxmlformats.org/officeDocument/2006/relationships/slideLayout" Target="../slideLayouts/slideLayout369.xml"/><Relationship Id="rId9" Type="http://schemas.openxmlformats.org/officeDocument/2006/relationships/slideLayout" Target="../slideLayouts/slideLayout374.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85.xml"/><Relationship Id="rId13" Type="http://schemas.openxmlformats.org/officeDocument/2006/relationships/theme" Target="../theme/theme37.xml"/><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slideLayout" Target="../slideLayouts/slideLayout389.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97.xml"/><Relationship Id="rId13" Type="http://schemas.openxmlformats.org/officeDocument/2006/relationships/theme" Target="../theme/theme38.xml"/><Relationship Id="rId3" Type="http://schemas.openxmlformats.org/officeDocument/2006/relationships/slideLayout" Target="../slideLayouts/slideLayout392.xml"/><Relationship Id="rId7" Type="http://schemas.openxmlformats.org/officeDocument/2006/relationships/slideLayout" Target="../slideLayouts/slideLayout396.xml"/><Relationship Id="rId12" Type="http://schemas.openxmlformats.org/officeDocument/2006/relationships/slideLayout" Target="../slideLayouts/slideLayout401.xml"/><Relationship Id="rId2" Type="http://schemas.openxmlformats.org/officeDocument/2006/relationships/slideLayout" Target="../slideLayouts/slideLayout391.xml"/><Relationship Id="rId1" Type="http://schemas.openxmlformats.org/officeDocument/2006/relationships/slideLayout" Target="../slideLayouts/slideLayout390.xml"/><Relationship Id="rId6" Type="http://schemas.openxmlformats.org/officeDocument/2006/relationships/slideLayout" Target="../slideLayouts/slideLayout395.xml"/><Relationship Id="rId11" Type="http://schemas.openxmlformats.org/officeDocument/2006/relationships/slideLayout" Target="../slideLayouts/slideLayout400.xml"/><Relationship Id="rId5" Type="http://schemas.openxmlformats.org/officeDocument/2006/relationships/slideLayout" Target="../slideLayouts/slideLayout394.xml"/><Relationship Id="rId10" Type="http://schemas.openxmlformats.org/officeDocument/2006/relationships/slideLayout" Target="../slideLayouts/slideLayout399.xml"/><Relationship Id="rId4" Type="http://schemas.openxmlformats.org/officeDocument/2006/relationships/slideLayout" Target="../slideLayouts/slideLayout393.xml"/><Relationship Id="rId9" Type="http://schemas.openxmlformats.org/officeDocument/2006/relationships/slideLayout" Target="../slideLayouts/slideLayout39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09.xml"/><Relationship Id="rId3" Type="http://schemas.openxmlformats.org/officeDocument/2006/relationships/slideLayout" Target="../slideLayouts/slideLayout404.xml"/><Relationship Id="rId7" Type="http://schemas.openxmlformats.org/officeDocument/2006/relationships/slideLayout" Target="../slideLayouts/slideLayout408.xml"/><Relationship Id="rId12" Type="http://schemas.openxmlformats.org/officeDocument/2006/relationships/theme" Target="../theme/theme39.xml"/><Relationship Id="rId2" Type="http://schemas.openxmlformats.org/officeDocument/2006/relationships/slideLayout" Target="../slideLayouts/slideLayout403.xml"/><Relationship Id="rId1" Type="http://schemas.openxmlformats.org/officeDocument/2006/relationships/slideLayout" Target="../slideLayouts/slideLayout402.xml"/><Relationship Id="rId6" Type="http://schemas.openxmlformats.org/officeDocument/2006/relationships/slideLayout" Target="../slideLayouts/slideLayout407.xml"/><Relationship Id="rId11" Type="http://schemas.openxmlformats.org/officeDocument/2006/relationships/slideLayout" Target="../slideLayouts/slideLayout412.xml"/><Relationship Id="rId5" Type="http://schemas.openxmlformats.org/officeDocument/2006/relationships/slideLayout" Target="../slideLayouts/slideLayout406.xml"/><Relationship Id="rId10" Type="http://schemas.openxmlformats.org/officeDocument/2006/relationships/slideLayout" Target="../slideLayouts/slideLayout411.xml"/><Relationship Id="rId4" Type="http://schemas.openxmlformats.org/officeDocument/2006/relationships/slideLayout" Target="../slideLayouts/slideLayout405.xml"/><Relationship Id="rId9" Type="http://schemas.openxmlformats.org/officeDocument/2006/relationships/slideLayout" Target="../slideLayouts/slideLayout41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0.xml"/><Relationship Id="rId13" Type="http://schemas.openxmlformats.org/officeDocument/2006/relationships/theme" Target="../theme/theme40.xml"/><Relationship Id="rId3" Type="http://schemas.openxmlformats.org/officeDocument/2006/relationships/slideLayout" Target="../slideLayouts/slideLayout415.xml"/><Relationship Id="rId7" Type="http://schemas.openxmlformats.org/officeDocument/2006/relationships/slideLayout" Target="../slideLayouts/slideLayout419.xml"/><Relationship Id="rId12" Type="http://schemas.openxmlformats.org/officeDocument/2006/relationships/slideLayout" Target="../slideLayouts/slideLayout424.xml"/><Relationship Id="rId2" Type="http://schemas.openxmlformats.org/officeDocument/2006/relationships/slideLayout" Target="../slideLayouts/slideLayout414.xml"/><Relationship Id="rId1" Type="http://schemas.openxmlformats.org/officeDocument/2006/relationships/slideLayout" Target="../slideLayouts/slideLayout413.xml"/><Relationship Id="rId6" Type="http://schemas.openxmlformats.org/officeDocument/2006/relationships/slideLayout" Target="../slideLayouts/slideLayout418.xml"/><Relationship Id="rId11" Type="http://schemas.openxmlformats.org/officeDocument/2006/relationships/slideLayout" Target="../slideLayouts/slideLayout423.xml"/><Relationship Id="rId5" Type="http://schemas.openxmlformats.org/officeDocument/2006/relationships/slideLayout" Target="../slideLayouts/slideLayout417.xml"/><Relationship Id="rId10" Type="http://schemas.openxmlformats.org/officeDocument/2006/relationships/slideLayout" Target="../slideLayouts/slideLayout422.xml"/><Relationship Id="rId4" Type="http://schemas.openxmlformats.org/officeDocument/2006/relationships/slideLayout" Target="../slideLayouts/slideLayout416.xml"/><Relationship Id="rId9" Type="http://schemas.openxmlformats.org/officeDocument/2006/relationships/slideLayout" Target="../slideLayouts/slideLayout421.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32.xml"/><Relationship Id="rId13" Type="http://schemas.openxmlformats.org/officeDocument/2006/relationships/theme" Target="../theme/theme41.xml"/><Relationship Id="rId3" Type="http://schemas.openxmlformats.org/officeDocument/2006/relationships/slideLayout" Target="../slideLayouts/slideLayout427.xml"/><Relationship Id="rId7" Type="http://schemas.openxmlformats.org/officeDocument/2006/relationships/slideLayout" Target="../slideLayouts/slideLayout431.xml"/><Relationship Id="rId12" Type="http://schemas.openxmlformats.org/officeDocument/2006/relationships/slideLayout" Target="../slideLayouts/slideLayout436.xml"/><Relationship Id="rId2" Type="http://schemas.openxmlformats.org/officeDocument/2006/relationships/slideLayout" Target="../slideLayouts/slideLayout426.xml"/><Relationship Id="rId1" Type="http://schemas.openxmlformats.org/officeDocument/2006/relationships/slideLayout" Target="../slideLayouts/slideLayout425.xml"/><Relationship Id="rId6" Type="http://schemas.openxmlformats.org/officeDocument/2006/relationships/slideLayout" Target="../slideLayouts/slideLayout430.xml"/><Relationship Id="rId11" Type="http://schemas.openxmlformats.org/officeDocument/2006/relationships/slideLayout" Target="../slideLayouts/slideLayout435.xml"/><Relationship Id="rId5" Type="http://schemas.openxmlformats.org/officeDocument/2006/relationships/slideLayout" Target="../slideLayouts/slideLayout429.xml"/><Relationship Id="rId10" Type="http://schemas.openxmlformats.org/officeDocument/2006/relationships/slideLayout" Target="../slideLayouts/slideLayout434.xml"/><Relationship Id="rId4" Type="http://schemas.openxmlformats.org/officeDocument/2006/relationships/slideLayout" Target="../slideLayouts/slideLayout428.xml"/><Relationship Id="rId9" Type="http://schemas.openxmlformats.org/officeDocument/2006/relationships/slideLayout" Target="../slideLayouts/slideLayout433.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44.xml"/><Relationship Id="rId3" Type="http://schemas.openxmlformats.org/officeDocument/2006/relationships/slideLayout" Target="../slideLayouts/slideLayout439.xml"/><Relationship Id="rId7" Type="http://schemas.openxmlformats.org/officeDocument/2006/relationships/slideLayout" Target="../slideLayouts/slideLayout443.xml"/><Relationship Id="rId12" Type="http://schemas.openxmlformats.org/officeDocument/2006/relationships/theme" Target="../theme/theme42.xml"/><Relationship Id="rId2" Type="http://schemas.openxmlformats.org/officeDocument/2006/relationships/slideLayout" Target="../slideLayouts/slideLayout438.xml"/><Relationship Id="rId1" Type="http://schemas.openxmlformats.org/officeDocument/2006/relationships/slideLayout" Target="../slideLayouts/slideLayout437.xml"/><Relationship Id="rId6" Type="http://schemas.openxmlformats.org/officeDocument/2006/relationships/slideLayout" Target="../slideLayouts/slideLayout442.xml"/><Relationship Id="rId11" Type="http://schemas.openxmlformats.org/officeDocument/2006/relationships/slideLayout" Target="../slideLayouts/slideLayout447.xml"/><Relationship Id="rId5" Type="http://schemas.openxmlformats.org/officeDocument/2006/relationships/slideLayout" Target="../slideLayouts/slideLayout441.xml"/><Relationship Id="rId10" Type="http://schemas.openxmlformats.org/officeDocument/2006/relationships/slideLayout" Target="../slideLayouts/slideLayout446.xml"/><Relationship Id="rId4" Type="http://schemas.openxmlformats.org/officeDocument/2006/relationships/slideLayout" Target="../slideLayouts/slideLayout440.xml"/><Relationship Id="rId9" Type="http://schemas.openxmlformats.org/officeDocument/2006/relationships/slideLayout" Target="../slideLayouts/slideLayout445.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55.xml"/><Relationship Id="rId13" Type="http://schemas.openxmlformats.org/officeDocument/2006/relationships/image" Target="../media/image8.png"/><Relationship Id="rId3" Type="http://schemas.openxmlformats.org/officeDocument/2006/relationships/slideLayout" Target="../slideLayouts/slideLayout450.xml"/><Relationship Id="rId7" Type="http://schemas.openxmlformats.org/officeDocument/2006/relationships/slideLayout" Target="../slideLayouts/slideLayout454.xml"/><Relationship Id="rId12" Type="http://schemas.openxmlformats.org/officeDocument/2006/relationships/theme" Target="../theme/theme43.xml"/><Relationship Id="rId2" Type="http://schemas.openxmlformats.org/officeDocument/2006/relationships/slideLayout" Target="../slideLayouts/slideLayout449.xml"/><Relationship Id="rId1" Type="http://schemas.openxmlformats.org/officeDocument/2006/relationships/slideLayout" Target="../slideLayouts/slideLayout448.xml"/><Relationship Id="rId6" Type="http://schemas.openxmlformats.org/officeDocument/2006/relationships/slideLayout" Target="../slideLayouts/slideLayout453.xml"/><Relationship Id="rId11" Type="http://schemas.openxmlformats.org/officeDocument/2006/relationships/slideLayout" Target="../slideLayouts/slideLayout458.xml"/><Relationship Id="rId5" Type="http://schemas.openxmlformats.org/officeDocument/2006/relationships/slideLayout" Target="../slideLayouts/slideLayout452.xml"/><Relationship Id="rId10" Type="http://schemas.openxmlformats.org/officeDocument/2006/relationships/slideLayout" Target="../slideLayouts/slideLayout457.xml"/><Relationship Id="rId4" Type="http://schemas.openxmlformats.org/officeDocument/2006/relationships/slideLayout" Target="../slideLayouts/slideLayout451.xml"/><Relationship Id="rId9" Type="http://schemas.openxmlformats.org/officeDocument/2006/relationships/slideLayout" Target="../slideLayouts/slideLayout456.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66.xml"/><Relationship Id="rId3" Type="http://schemas.openxmlformats.org/officeDocument/2006/relationships/slideLayout" Target="../slideLayouts/slideLayout461.xml"/><Relationship Id="rId7" Type="http://schemas.openxmlformats.org/officeDocument/2006/relationships/slideLayout" Target="../slideLayouts/slideLayout465.xml"/><Relationship Id="rId12" Type="http://schemas.openxmlformats.org/officeDocument/2006/relationships/theme" Target="../theme/theme44.xml"/><Relationship Id="rId2" Type="http://schemas.openxmlformats.org/officeDocument/2006/relationships/slideLayout" Target="../slideLayouts/slideLayout460.xml"/><Relationship Id="rId1" Type="http://schemas.openxmlformats.org/officeDocument/2006/relationships/slideLayout" Target="../slideLayouts/slideLayout459.xml"/><Relationship Id="rId6" Type="http://schemas.openxmlformats.org/officeDocument/2006/relationships/slideLayout" Target="../slideLayouts/slideLayout464.xml"/><Relationship Id="rId11" Type="http://schemas.openxmlformats.org/officeDocument/2006/relationships/slideLayout" Target="../slideLayouts/slideLayout469.xml"/><Relationship Id="rId5" Type="http://schemas.openxmlformats.org/officeDocument/2006/relationships/slideLayout" Target="../slideLayouts/slideLayout463.xml"/><Relationship Id="rId10" Type="http://schemas.openxmlformats.org/officeDocument/2006/relationships/slideLayout" Target="../slideLayouts/slideLayout468.xml"/><Relationship Id="rId4" Type="http://schemas.openxmlformats.org/officeDocument/2006/relationships/slideLayout" Target="../slideLayouts/slideLayout462.xml"/><Relationship Id="rId9" Type="http://schemas.openxmlformats.org/officeDocument/2006/relationships/slideLayout" Target="../slideLayouts/slideLayout467.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77.xml"/><Relationship Id="rId3" Type="http://schemas.openxmlformats.org/officeDocument/2006/relationships/slideLayout" Target="../slideLayouts/slideLayout472.xml"/><Relationship Id="rId7" Type="http://schemas.openxmlformats.org/officeDocument/2006/relationships/slideLayout" Target="../slideLayouts/slideLayout476.xml"/><Relationship Id="rId12" Type="http://schemas.openxmlformats.org/officeDocument/2006/relationships/theme" Target="../theme/theme45.xml"/><Relationship Id="rId2" Type="http://schemas.openxmlformats.org/officeDocument/2006/relationships/slideLayout" Target="../slideLayouts/slideLayout471.xml"/><Relationship Id="rId1" Type="http://schemas.openxmlformats.org/officeDocument/2006/relationships/slideLayout" Target="../slideLayouts/slideLayout470.xml"/><Relationship Id="rId6" Type="http://schemas.openxmlformats.org/officeDocument/2006/relationships/slideLayout" Target="../slideLayouts/slideLayout475.xml"/><Relationship Id="rId11" Type="http://schemas.openxmlformats.org/officeDocument/2006/relationships/slideLayout" Target="../slideLayouts/slideLayout480.xml"/><Relationship Id="rId5" Type="http://schemas.openxmlformats.org/officeDocument/2006/relationships/slideLayout" Target="../slideLayouts/slideLayout474.xml"/><Relationship Id="rId10" Type="http://schemas.openxmlformats.org/officeDocument/2006/relationships/slideLayout" Target="../slideLayouts/slideLayout479.xml"/><Relationship Id="rId4" Type="http://schemas.openxmlformats.org/officeDocument/2006/relationships/slideLayout" Target="../slideLayouts/slideLayout473.xml"/><Relationship Id="rId9" Type="http://schemas.openxmlformats.org/officeDocument/2006/relationships/slideLayout" Target="../slideLayouts/slideLayout478.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88.xml"/><Relationship Id="rId13" Type="http://schemas.openxmlformats.org/officeDocument/2006/relationships/theme" Target="../theme/theme46.xml"/><Relationship Id="rId3" Type="http://schemas.openxmlformats.org/officeDocument/2006/relationships/slideLayout" Target="../slideLayouts/slideLayout483.xml"/><Relationship Id="rId7" Type="http://schemas.openxmlformats.org/officeDocument/2006/relationships/slideLayout" Target="../slideLayouts/slideLayout487.xml"/><Relationship Id="rId12" Type="http://schemas.openxmlformats.org/officeDocument/2006/relationships/slideLayout" Target="../slideLayouts/slideLayout492.xml"/><Relationship Id="rId2" Type="http://schemas.openxmlformats.org/officeDocument/2006/relationships/slideLayout" Target="../slideLayouts/slideLayout482.xml"/><Relationship Id="rId1" Type="http://schemas.openxmlformats.org/officeDocument/2006/relationships/slideLayout" Target="../slideLayouts/slideLayout481.xml"/><Relationship Id="rId6" Type="http://schemas.openxmlformats.org/officeDocument/2006/relationships/slideLayout" Target="../slideLayouts/slideLayout486.xml"/><Relationship Id="rId11" Type="http://schemas.openxmlformats.org/officeDocument/2006/relationships/slideLayout" Target="../slideLayouts/slideLayout491.xml"/><Relationship Id="rId5" Type="http://schemas.openxmlformats.org/officeDocument/2006/relationships/slideLayout" Target="../slideLayouts/slideLayout485.xml"/><Relationship Id="rId10" Type="http://schemas.openxmlformats.org/officeDocument/2006/relationships/slideLayout" Target="../slideLayouts/slideLayout490.xml"/><Relationship Id="rId4" Type="http://schemas.openxmlformats.org/officeDocument/2006/relationships/slideLayout" Target="../slideLayouts/slideLayout484.xml"/><Relationship Id="rId9" Type="http://schemas.openxmlformats.org/officeDocument/2006/relationships/slideLayout" Target="../slideLayouts/slideLayout489.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0.xml"/><Relationship Id="rId13" Type="http://schemas.openxmlformats.org/officeDocument/2006/relationships/theme" Target="../theme/theme47.xml"/><Relationship Id="rId3" Type="http://schemas.openxmlformats.org/officeDocument/2006/relationships/slideLayout" Target="../slideLayouts/slideLayout495.xml"/><Relationship Id="rId7" Type="http://schemas.openxmlformats.org/officeDocument/2006/relationships/slideLayout" Target="../slideLayouts/slideLayout499.xml"/><Relationship Id="rId12" Type="http://schemas.openxmlformats.org/officeDocument/2006/relationships/slideLayout" Target="../slideLayouts/slideLayout504.xml"/><Relationship Id="rId2" Type="http://schemas.openxmlformats.org/officeDocument/2006/relationships/slideLayout" Target="../slideLayouts/slideLayout494.xml"/><Relationship Id="rId1" Type="http://schemas.openxmlformats.org/officeDocument/2006/relationships/slideLayout" Target="../slideLayouts/slideLayout493.xml"/><Relationship Id="rId6" Type="http://schemas.openxmlformats.org/officeDocument/2006/relationships/slideLayout" Target="../slideLayouts/slideLayout498.xml"/><Relationship Id="rId11" Type="http://schemas.openxmlformats.org/officeDocument/2006/relationships/slideLayout" Target="../slideLayouts/slideLayout503.xml"/><Relationship Id="rId5" Type="http://schemas.openxmlformats.org/officeDocument/2006/relationships/slideLayout" Target="../slideLayouts/slideLayout497.xml"/><Relationship Id="rId10" Type="http://schemas.openxmlformats.org/officeDocument/2006/relationships/slideLayout" Target="../slideLayouts/slideLayout502.xml"/><Relationship Id="rId4" Type="http://schemas.openxmlformats.org/officeDocument/2006/relationships/slideLayout" Target="../slideLayouts/slideLayout496.xml"/><Relationship Id="rId9" Type="http://schemas.openxmlformats.org/officeDocument/2006/relationships/slideLayout" Target="../slideLayouts/slideLayout501.xml"/></Relationships>
</file>

<file path=ppt/slideMasters/_rels/slideMaster48.xml.rels><?xml version="1.0" encoding="UTF-8" standalone="yes"?>
<Relationships xmlns="http://schemas.openxmlformats.org/package/2006/relationships"><Relationship Id="rId3" Type="http://schemas.openxmlformats.org/officeDocument/2006/relationships/theme" Target="../theme/theme48.xml"/><Relationship Id="rId2" Type="http://schemas.openxmlformats.org/officeDocument/2006/relationships/slideLayout" Target="../slideLayouts/slideLayout506.xml"/><Relationship Id="rId1" Type="http://schemas.openxmlformats.org/officeDocument/2006/relationships/slideLayout" Target="../slideLayouts/slideLayout505.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14.xml"/><Relationship Id="rId13" Type="http://schemas.openxmlformats.org/officeDocument/2006/relationships/image" Target="../media/image8.png"/><Relationship Id="rId3" Type="http://schemas.openxmlformats.org/officeDocument/2006/relationships/slideLayout" Target="../slideLayouts/slideLayout509.xml"/><Relationship Id="rId7" Type="http://schemas.openxmlformats.org/officeDocument/2006/relationships/slideLayout" Target="../slideLayouts/slideLayout513.xml"/><Relationship Id="rId12" Type="http://schemas.openxmlformats.org/officeDocument/2006/relationships/theme" Target="../theme/theme49.xml"/><Relationship Id="rId2" Type="http://schemas.openxmlformats.org/officeDocument/2006/relationships/slideLayout" Target="../slideLayouts/slideLayout508.xml"/><Relationship Id="rId1" Type="http://schemas.openxmlformats.org/officeDocument/2006/relationships/slideLayout" Target="../slideLayouts/slideLayout507.xml"/><Relationship Id="rId6" Type="http://schemas.openxmlformats.org/officeDocument/2006/relationships/slideLayout" Target="../slideLayouts/slideLayout512.xml"/><Relationship Id="rId11" Type="http://schemas.openxmlformats.org/officeDocument/2006/relationships/slideLayout" Target="../slideLayouts/slideLayout517.xml"/><Relationship Id="rId5" Type="http://schemas.openxmlformats.org/officeDocument/2006/relationships/slideLayout" Target="../slideLayouts/slideLayout511.xml"/><Relationship Id="rId10" Type="http://schemas.openxmlformats.org/officeDocument/2006/relationships/slideLayout" Target="../slideLayouts/slideLayout516.xml"/><Relationship Id="rId4" Type="http://schemas.openxmlformats.org/officeDocument/2006/relationships/slideLayout" Target="../slideLayouts/slideLayout510.xml"/><Relationship Id="rId9" Type="http://schemas.openxmlformats.org/officeDocument/2006/relationships/slideLayout" Target="../slideLayouts/slideLayout51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25.xml"/><Relationship Id="rId13" Type="http://schemas.openxmlformats.org/officeDocument/2006/relationships/theme" Target="../theme/theme50.xml"/><Relationship Id="rId3" Type="http://schemas.openxmlformats.org/officeDocument/2006/relationships/slideLayout" Target="../slideLayouts/slideLayout520.xml"/><Relationship Id="rId7" Type="http://schemas.openxmlformats.org/officeDocument/2006/relationships/slideLayout" Target="../slideLayouts/slideLayout524.xml"/><Relationship Id="rId12" Type="http://schemas.openxmlformats.org/officeDocument/2006/relationships/slideLayout" Target="../slideLayouts/slideLayout529.xml"/><Relationship Id="rId2" Type="http://schemas.openxmlformats.org/officeDocument/2006/relationships/slideLayout" Target="../slideLayouts/slideLayout519.xml"/><Relationship Id="rId1" Type="http://schemas.openxmlformats.org/officeDocument/2006/relationships/slideLayout" Target="../slideLayouts/slideLayout518.xml"/><Relationship Id="rId6" Type="http://schemas.openxmlformats.org/officeDocument/2006/relationships/slideLayout" Target="../slideLayouts/slideLayout523.xml"/><Relationship Id="rId11" Type="http://schemas.openxmlformats.org/officeDocument/2006/relationships/slideLayout" Target="../slideLayouts/slideLayout528.xml"/><Relationship Id="rId5" Type="http://schemas.openxmlformats.org/officeDocument/2006/relationships/slideLayout" Target="../slideLayouts/slideLayout522.xml"/><Relationship Id="rId10" Type="http://schemas.openxmlformats.org/officeDocument/2006/relationships/slideLayout" Target="../slideLayouts/slideLayout527.xml"/><Relationship Id="rId4" Type="http://schemas.openxmlformats.org/officeDocument/2006/relationships/slideLayout" Target="../slideLayouts/slideLayout521.xml"/><Relationship Id="rId9" Type="http://schemas.openxmlformats.org/officeDocument/2006/relationships/slideLayout" Target="../slideLayouts/slideLayout526.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37.xml"/><Relationship Id="rId13" Type="http://schemas.openxmlformats.org/officeDocument/2006/relationships/image" Target="../media/image8.png"/><Relationship Id="rId3" Type="http://schemas.openxmlformats.org/officeDocument/2006/relationships/slideLayout" Target="../slideLayouts/slideLayout532.xml"/><Relationship Id="rId7" Type="http://schemas.openxmlformats.org/officeDocument/2006/relationships/slideLayout" Target="../slideLayouts/slideLayout536.xml"/><Relationship Id="rId12" Type="http://schemas.openxmlformats.org/officeDocument/2006/relationships/theme" Target="../theme/theme51.xml"/><Relationship Id="rId2" Type="http://schemas.openxmlformats.org/officeDocument/2006/relationships/slideLayout" Target="../slideLayouts/slideLayout531.xml"/><Relationship Id="rId1" Type="http://schemas.openxmlformats.org/officeDocument/2006/relationships/slideLayout" Target="../slideLayouts/slideLayout530.xml"/><Relationship Id="rId6" Type="http://schemas.openxmlformats.org/officeDocument/2006/relationships/slideLayout" Target="../slideLayouts/slideLayout535.xml"/><Relationship Id="rId11" Type="http://schemas.openxmlformats.org/officeDocument/2006/relationships/slideLayout" Target="../slideLayouts/slideLayout540.xml"/><Relationship Id="rId5" Type="http://schemas.openxmlformats.org/officeDocument/2006/relationships/slideLayout" Target="../slideLayouts/slideLayout534.xml"/><Relationship Id="rId10" Type="http://schemas.openxmlformats.org/officeDocument/2006/relationships/slideLayout" Target="../slideLayouts/slideLayout539.xml"/><Relationship Id="rId4" Type="http://schemas.openxmlformats.org/officeDocument/2006/relationships/slideLayout" Target="../slideLayouts/slideLayout533.xml"/><Relationship Id="rId9" Type="http://schemas.openxmlformats.org/officeDocument/2006/relationships/slideLayout" Target="../slideLayouts/slideLayout538.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48.xml"/><Relationship Id="rId3" Type="http://schemas.openxmlformats.org/officeDocument/2006/relationships/slideLayout" Target="../slideLayouts/slideLayout543.xml"/><Relationship Id="rId7" Type="http://schemas.openxmlformats.org/officeDocument/2006/relationships/slideLayout" Target="../slideLayouts/slideLayout547.xml"/><Relationship Id="rId12" Type="http://schemas.openxmlformats.org/officeDocument/2006/relationships/theme" Target="../theme/theme52.xml"/><Relationship Id="rId2" Type="http://schemas.openxmlformats.org/officeDocument/2006/relationships/slideLayout" Target="../slideLayouts/slideLayout542.xml"/><Relationship Id="rId1" Type="http://schemas.openxmlformats.org/officeDocument/2006/relationships/slideLayout" Target="../slideLayouts/slideLayout541.xml"/><Relationship Id="rId6" Type="http://schemas.openxmlformats.org/officeDocument/2006/relationships/slideLayout" Target="../slideLayouts/slideLayout546.xml"/><Relationship Id="rId11" Type="http://schemas.openxmlformats.org/officeDocument/2006/relationships/slideLayout" Target="../slideLayouts/slideLayout551.xml"/><Relationship Id="rId5" Type="http://schemas.openxmlformats.org/officeDocument/2006/relationships/slideLayout" Target="../slideLayouts/slideLayout545.xml"/><Relationship Id="rId10" Type="http://schemas.openxmlformats.org/officeDocument/2006/relationships/slideLayout" Target="../slideLayouts/slideLayout550.xml"/><Relationship Id="rId4" Type="http://schemas.openxmlformats.org/officeDocument/2006/relationships/slideLayout" Target="../slideLayouts/slideLayout544.xml"/><Relationship Id="rId9" Type="http://schemas.openxmlformats.org/officeDocument/2006/relationships/slideLayout" Target="../slideLayouts/slideLayout549.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59.xml"/><Relationship Id="rId13" Type="http://schemas.openxmlformats.org/officeDocument/2006/relationships/theme" Target="../theme/theme53.xml"/><Relationship Id="rId3" Type="http://schemas.openxmlformats.org/officeDocument/2006/relationships/slideLayout" Target="../slideLayouts/slideLayout554.xml"/><Relationship Id="rId7" Type="http://schemas.openxmlformats.org/officeDocument/2006/relationships/slideLayout" Target="../slideLayouts/slideLayout558.xml"/><Relationship Id="rId12" Type="http://schemas.openxmlformats.org/officeDocument/2006/relationships/slideLayout" Target="../slideLayouts/slideLayout563.xml"/><Relationship Id="rId2" Type="http://schemas.openxmlformats.org/officeDocument/2006/relationships/slideLayout" Target="../slideLayouts/slideLayout553.xml"/><Relationship Id="rId1" Type="http://schemas.openxmlformats.org/officeDocument/2006/relationships/slideLayout" Target="../slideLayouts/slideLayout552.xml"/><Relationship Id="rId6" Type="http://schemas.openxmlformats.org/officeDocument/2006/relationships/slideLayout" Target="../slideLayouts/slideLayout557.xml"/><Relationship Id="rId11" Type="http://schemas.openxmlformats.org/officeDocument/2006/relationships/slideLayout" Target="../slideLayouts/slideLayout562.xml"/><Relationship Id="rId5" Type="http://schemas.openxmlformats.org/officeDocument/2006/relationships/slideLayout" Target="../slideLayouts/slideLayout556.xml"/><Relationship Id="rId10" Type="http://schemas.openxmlformats.org/officeDocument/2006/relationships/slideLayout" Target="../slideLayouts/slideLayout561.xml"/><Relationship Id="rId4" Type="http://schemas.openxmlformats.org/officeDocument/2006/relationships/slideLayout" Target="../slideLayouts/slideLayout555.xml"/><Relationship Id="rId9" Type="http://schemas.openxmlformats.org/officeDocument/2006/relationships/slideLayout" Target="../slideLayouts/slideLayout560.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71.xml"/><Relationship Id="rId13" Type="http://schemas.openxmlformats.org/officeDocument/2006/relationships/theme" Target="../theme/theme54.xml"/><Relationship Id="rId3" Type="http://schemas.openxmlformats.org/officeDocument/2006/relationships/slideLayout" Target="../slideLayouts/slideLayout566.xml"/><Relationship Id="rId7" Type="http://schemas.openxmlformats.org/officeDocument/2006/relationships/slideLayout" Target="../slideLayouts/slideLayout570.xml"/><Relationship Id="rId12" Type="http://schemas.openxmlformats.org/officeDocument/2006/relationships/slideLayout" Target="../slideLayouts/slideLayout575.xml"/><Relationship Id="rId2" Type="http://schemas.openxmlformats.org/officeDocument/2006/relationships/slideLayout" Target="../slideLayouts/slideLayout565.xml"/><Relationship Id="rId1" Type="http://schemas.openxmlformats.org/officeDocument/2006/relationships/slideLayout" Target="../slideLayouts/slideLayout564.xml"/><Relationship Id="rId6" Type="http://schemas.openxmlformats.org/officeDocument/2006/relationships/slideLayout" Target="../slideLayouts/slideLayout569.xml"/><Relationship Id="rId11" Type="http://schemas.openxmlformats.org/officeDocument/2006/relationships/slideLayout" Target="../slideLayouts/slideLayout574.xml"/><Relationship Id="rId5" Type="http://schemas.openxmlformats.org/officeDocument/2006/relationships/slideLayout" Target="../slideLayouts/slideLayout568.xml"/><Relationship Id="rId10" Type="http://schemas.openxmlformats.org/officeDocument/2006/relationships/slideLayout" Target="../slideLayouts/slideLayout573.xml"/><Relationship Id="rId4" Type="http://schemas.openxmlformats.org/officeDocument/2006/relationships/slideLayout" Target="../slideLayouts/slideLayout567.xml"/><Relationship Id="rId9" Type="http://schemas.openxmlformats.org/officeDocument/2006/relationships/slideLayout" Target="../slideLayouts/slideLayout572.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83.xml"/><Relationship Id="rId13" Type="http://schemas.openxmlformats.org/officeDocument/2006/relationships/theme" Target="../theme/theme55.xml"/><Relationship Id="rId3" Type="http://schemas.openxmlformats.org/officeDocument/2006/relationships/slideLayout" Target="../slideLayouts/slideLayout578.xml"/><Relationship Id="rId7" Type="http://schemas.openxmlformats.org/officeDocument/2006/relationships/slideLayout" Target="../slideLayouts/slideLayout582.xml"/><Relationship Id="rId12" Type="http://schemas.openxmlformats.org/officeDocument/2006/relationships/slideLayout" Target="../slideLayouts/slideLayout587.xml"/><Relationship Id="rId2" Type="http://schemas.openxmlformats.org/officeDocument/2006/relationships/slideLayout" Target="../slideLayouts/slideLayout577.xml"/><Relationship Id="rId1" Type="http://schemas.openxmlformats.org/officeDocument/2006/relationships/slideLayout" Target="../slideLayouts/slideLayout576.xml"/><Relationship Id="rId6" Type="http://schemas.openxmlformats.org/officeDocument/2006/relationships/slideLayout" Target="../slideLayouts/slideLayout581.xml"/><Relationship Id="rId11" Type="http://schemas.openxmlformats.org/officeDocument/2006/relationships/slideLayout" Target="../slideLayouts/slideLayout586.xml"/><Relationship Id="rId5" Type="http://schemas.openxmlformats.org/officeDocument/2006/relationships/slideLayout" Target="../slideLayouts/slideLayout580.xml"/><Relationship Id="rId10" Type="http://schemas.openxmlformats.org/officeDocument/2006/relationships/slideLayout" Target="../slideLayouts/slideLayout585.xml"/><Relationship Id="rId4" Type="http://schemas.openxmlformats.org/officeDocument/2006/relationships/slideLayout" Target="../slideLayouts/slideLayout579.xml"/><Relationship Id="rId9" Type="http://schemas.openxmlformats.org/officeDocument/2006/relationships/slideLayout" Target="../slideLayouts/slideLayout584.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95.xml"/><Relationship Id="rId13" Type="http://schemas.openxmlformats.org/officeDocument/2006/relationships/image" Target="../media/image8.png"/><Relationship Id="rId3" Type="http://schemas.openxmlformats.org/officeDocument/2006/relationships/slideLayout" Target="../slideLayouts/slideLayout590.xml"/><Relationship Id="rId7" Type="http://schemas.openxmlformats.org/officeDocument/2006/relationships/slideLayout" Target="../slideLayouts/slideLayout594.xml"/><Relationship Id="rId12" Type="http://schemas.openxmlformats.org/officeDocument/2006/relationships/theme" Target="../theme/theme56.xml"/><Relationship Id="rId2" Type="http://schemas.openxmlformats.org/officeDocument/2006/relationships/slideLayout" Target="../slideLayouts/slideLayout589.xml"/><Relationship Id="rId1" Type="http://schemas.openxmlformats.org/officeDocument/2006/relationships/slideLayout" Target="../slideLayouts/slideLayout588.xml"/><Relationship Id="rId6" Type="http://schemas.openxmlformats.org/officeDocument/2006/relationships/slideLayout" Target="../slideLayouts/slideLayout593.xml"/><Relationship Id="rId11" Type="http://schemas.openxmlformats.org/officeDocument/2006/relationships/slideLayout" Target="../slideLayouts/slideLayout598.xml"/><Relationship Id="rId5" Type="http://schemas.openxmlformats.org/officeDocument/2006/relationships/slideLayout" Target="../slideLayouts/slideLayout592.xml"/><Relationship Id="rId10" Type="http://schemas.openxmlformats.org/officeDocument/2006/relationships/slideLayout" Target="../slideLayouts/slideLayout597.xml"/><Relationship Id="rId4" Type="http://schemas.openxmlformats.org/officeDocument/2006/relationships/slideLayout" Target="../slideLayouts/slideLayout591.xml"/><Relationship Id="rId9" Type="http://schemas.openxmlformats.org/officeDocument/2006/relationships/slideLayout" Target="../slideLayouts/slideLayout596.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06.xml"/><Relationship Id="rId13" Type="http://schemas.openxmlformats.org/officeDocument/2006/relationships/theme" Target="../theme/theme57.xml"/><Relationship Id="rId3" Type="http://schemas.openxmlformats.org/officeDocument/2006/relationships/slideLayout" Target="../slideLayouts/slideLayout601.xml"/><Relationship Id="rId7" Type="http://schemas.openxmlformats.org/officeDocument/2006/relationships/slideLayout" Target="../slideLayouts/slideLayout605.xml"/><Relationship Id="rId12" Type="http://schemas.openxmlformats.org/officeDocument/2006/relationships/slideLayout" Target="../slideLayouts/slideLayout610.xml"/><Relationship Id="rId2" Type="http://schemas.openxmlformats.org/officeDocument/2006/relationships/slideLayout" Target="../slideLayouts/slideLayout600.xml"/><Relationship Id="rId1" Type="http://schemas.openxmlformats.org/officeDocument/2006/relationships/slideLayout" Target="../slideLayouts/slideLayout599.xml"/><Relationship Id="rId6" Type="http://schemas.openxmlformats.org/officeDocument/2006/relationships/slideLayout" Target="../slideLayouts/slideLayout604.xml"/><Relationship Id="rId11" Type="http://schemas.openxmlformats.org/officeDocument/2006/relationships/slideLayout" Target="../slideLayouts/slideLayout609.xml"/><Relationship Id="rId5" Type="http://schemas.openxmlformats.org/officeDocument/2006/relationships/slideLayout" Target="../slideLayouts/slideLayout603.xml"/><Relationship Id="rId10" Type="http://schemas.openxmlformats.org/officeDocument/2006/relationships/slideLayout" Target="../slideLayouts/slideLayout608.xml"/><Relationship Id="rId4" Type="http://schemas.openxmlformats.org/officeDocument/2006/relationships/slideLayout" Target="../slideLayouts/slideLayout602.xml"/><Relationship Id="rId9" Type="http://schemas.openxmlformats.org/officeDocument/2006/relationships/slideLayout" Target="../slideLayouts/slideLayout60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image" Target="../media/image4.emf"/><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image" Target="../media/image3.png"/><Relationship Id="rId2" Type="http://schemas.openxmlformats.org/officeDocument/2006/relationships/slideLayout" Target="../slideLayouts/slideLayout46.xml"/><Relationship Id="rId16" Type="http://schemas.openxmlformats.org/officeDocument/2006/relationships/image" Target="../media/image2.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1.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494392997"/>
      </p:ext>
    </p:extLst>
  </p:cSld>
  <p:clrMap bg1="lt1" tx1="dk1" bg2="lt2" tx2="dk2" accent1="accent1" accent2="accent2" accent3="accent3" accent4="accent4" accent5="accent5" accent6="accent6" hlink="hlink" folHlink="folHlink"/>
  <p:sldLayoutIdLst>
    <p:sldLayoutId id="2147484451" r:id="rId1"/>
    <p:sldLayoutId id="2147484452" r:id="rId2"/>
    <p:sldLayoutId id="2147484453" r:id="rId3"/>
    <p:sldLayoutId id="2147484454" r:id="rId4"/>
    <p:sldLayoutId id="2147484455" r:id="rId5"/>
    <p:sldLayoutId id="2147484456" r:id="rId6"/>
    <p:sldLayoutId id="2147484457" r:id="rId7"/>
    <p:sldLayoutId id="2147484458" r:id="rId8"/>
    <p:sldLayoutId id="2147484459" r:id="rId9"/>
    <p:sldLayoutId id="2147484460" r:id="rId10"/>
    <p:sldLayoutId id="214748446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84451837"/>
      </p:ext>
    </p:extLst>
  </p:cSld>
  <p:clrMap bg1="lt1" tx1="dk1" bg2="lt2" tx2="dk2" accent1="accent1" accent2="accent2" accent3="accent3" accent4="accent4" accent5="accent5" accent6="accent6" hlink="hlink" folHlink="folHlink"/>
  <p:sldLayoutIdLst>
    <p:sldLayoutId id="2147484547" r:id="rId1"/>
    <p:sldLayoutId id="2147484548" r:id="rId2"/>
    <p:sldLayoutId id="2147484549" r:id="rId3"/>
    <p:sldLayoutId id="2147484550" r:id="rId4"/>
    <p:sldLayoutId id="2147484551" r:id="rId5"/>
    <p:sldLayoutId id="2147484552" r:id="rId6"/>
    <p:sldLayoutId id="2147484553" r:id="rId7"/>
    <p:sldLayoutId id="2147484554" r:id="rId8"/>
    <p:sldLayoutId id="2147484555" r:id="rId9"/>
    <p:sldLayoutId id="2147484556" r:id="rId10"/>
    <p:sldLayoutId id="214748455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369" tIns="45685" rIns="91369" bIns="45685"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369" tIns="45685" rIns="91369" bIns="4568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69" tIns="45685" rIns="91369" bIns="45685" numCol="1" anchor="b" anchorCtr="0" compatLnSpc="1">
            <a:prstTxWarp prst="textNoShape">
              <a:avLst/>
            </a:prstTxWarp>
          </a:bodyPr>
          <a:lstStyle>
            <a:lvl1pPr algn="ctr">
              <a:defRPr sz="1200">
                <a:latin typeface="Garamond" pitchFamily="18" charset="0"/>
              </a:defRPr>
            </a:lvl1pPr>
          </a:lstStyle>
          <a:p>
            <a:pPr defTabSz="913696"/>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369" tIns="45685" rIns="91369" bIns="45685" numCol="1" anchor="b" anchorCtr="0" compatLnSpc="1">
            <a:prstTxWarp prst="textNoShape">
              <a:avLst/>
            </a:prstTxWarp>
          </a:bodyPr>
          <a:lstStyle>
            <a:lvl1pPr algn="r">
              <a:defRPr sz="1600">
                <a:latin typeface="Garamond" pitchFamily="18" charset="0"/>
              </a:defRPr>
            </a:lvl1pPr>
          </a:lstStyle>
          <a:p>
            <a:pPr defTabSz="913696"/>
            <a:fld id="{6F400BD0-49BF-48FC-8114-37C1D4F5AB3D}" type="slidenum">
              <a:rPr lang="en-US" altLang="en-US">
                <a:solidFill>
                  <a:srgbClr val="000000"/>
                </a:solidFill>
              </a:rPr>
              <a:pPr defTabSz="913696"/>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369" tIns="45685" rIns="91369" bIns="45685"/>
          <a:lstStyle/>
          <a:p>
            <a:pPr defTabSz="913696">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369" tIns="45685" rIns="91369" bIns="45685"/>
          <a:lstStyle/>
          <a:p>
            <a:pPr defTabSz="913696">
              <a:defRPr/>
            </a:pPr>
            <a:endParaRPr lang="en-US">
              <a:solidFill>
                <a:srgbClr val="000000"/>
              </a:solidFill>
              <a:latin typeface="Tahoma"/>
            </a:endParaRPr>
          </a:p>
        </p:txBody>
      </p:sp>
    </p:spTree>
    <p:extLst>
      <p:ext uri="{BB962C8B-B14F-4D97-AF65-F5344CB8AC3E}">
        <p14:creationId xmlns:p14="http://schemas.microsoft.com/office/powerpoint/2010/main" val="2828045625"/>
      </p:ext>
    </p:extLst>
  </p:cSld>
  <p:clrMap bg1="lt1" tx1="dk1" bg2="lt2" tx2="dk2" accent1="accent1" accent2="accent2" accent3="accent3" accent4="accent4" accent5="accent5" accent6="accent6" hlink="hlink" folHlink="folHlink"/>
  <p:sldLayoutIdLst>
    <p:sldLayoutId id="2147484705" r:id="rId1"/>
    <p:sldLayoutId id="2147484706" r:id="rId2"/>
    <p:sldLayoutId id="2147484707" r:id="rId3"/>
    <p:sldLayoutId id="2147484708" r:id="rId4"/>
    <p:sldLayoutId id="2147484709" r:id="rId5"/>
    <p:sldLayoutId id="2147484710" r:id="rId6"/>
    <p:sldLayoutId id="2147484711" r:id="rId7"/>
    <p:sldLayoutId id="2147484712" r:id="rId8"/>
    <p:sldLayoutId id="2147484713" r:id="rId9"/>
    <p:sldLayoutId id="2147484714" r:id="rId10"/>
    <p:sldLayoutId id="214748471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6846" algn="l" rtl="0" fontAlgn="base">
        <a:spcBef>
          <a:spcPct val="0"/>
        </a:spcBef>
        <a:spcAft>
          <a:spcPct val="0"/>
        </a:spcAft>
        <a:defRPr sz="4000">
          <a:solidFill>
            <a:schemeClr val="tx2"/>
          </a:solidFill>
          <a:latin typeface="Garamond" pitchFamily="18" charset="0"/>
        </a:defRPr>
      </a:lvl6pPr>
      <a:lvl7pPr marL="913696" algn="l" rtl="0" fontAlgn="base">
        <a:spcBef>
          <a:spcPct val="0"/>
        </a:spcBef>
        <a:spcAft>
          <a:spcPct val="0"/>
        </a:spcAft>
        <a:defRPr sz="4000">
          <a:solidFill>
            <a:schemeClr val="tx2"/>
          </a:solidFill>
          <a:latin typeface="Garamond" pitchFamily="18" charset="0"/>
        </a:defRPr>
      </a:lvl7pPr>
      <a:lvl8pPr marL="1370550" algn="l" rtl="0" fontAlgn="base">
        <a:spcBef>
          <a:spcPct val="0"/>
        </a:spcBef>
        <a:spcAft>
          <a:spcPct val="0"/>
        </a:spcAft>
        <a:defRPr sz="4000">
          <a:solidFill>
            <a:schemeClr val="tx2"/>
          </a:solidFill>
          <a:latin typeface="Garamond" pitchFamily="18" charset="0"/>
        </a:defRPr>
      </a:lvl8pPr>
      <a:lvl9pPr marL="1827398" algn="l" rtl="0" fontAlgn="base">
        <a:spcBef>
          <a:spcPct val="0"/>
        </a:spcBef>
        <a:spcAft>
          <a:spcPct val="0"/>
        </a:spcAft>
        <a:defRPr sz="4000">
          <a:solidFill>
            <a:schemeClr val="tx2"/>
          </a:solidFill>
          <a:latin typeface="Garamond" pitchFamily="18" charset="0"/>
        </a:defRPr>
      </a:lvl9pPr>
    </p:titleStyle>
    <p:bodyStyle>
      <a:lvl1pPr marL="342640" indent="-34264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411" indent="-325189"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568" indent="-35056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8821" indent="-31567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79873" indent="-339466"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6728" indent="-339466"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3569" indent="-339466"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0421" indent="-339466"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7263" indent="-339466"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3696" rtl="0" eaLnBrk="1" latinLnBrk="0" hangingPunct="1">
        <a:defRPr sz="1800" kern="1200">
          <a:solidFill>
            <a:schemeClr val="tx1"/>
          </a:solidFill>
          <a:latin typeface="+mn-lt"/>
          <a:ea typeface="+mn-ea"/>
          <a:cs typeface="+mn-cs"/>
        </a:defRPr>
      </a:lvl1pPr>
      <a:lvl2pPr marL="456846" algn="l" defTabSz="913696" rtl="0" eaLnBrk="1" latinLnBrk="0" hangingPunct="1">
        <a:defRPr sz="1800" kern="1200">
          <a:solidFill>
            <a:schemeClr val="tx1"/>
          </a:solidFill>
          <a:latin typeface="+mn-lt"/>
          <a:ea typeface="+mn-ea"/>
          <a:cs typeface="+mn-cs"/>
        </a:defRPr>
      </a:lvl2pPr>
      <a:lvl3pPr marL="913696" algn="l" defTabSz="913696" rtl="0" eaLnBrk="1" latinLnBrk="0" hangingPunct="1">
        <a:defRPr sz="1800" kern="1200">
          <a:solidFill>
            <a:schemeClr val="tx1"/>
          </a:solidFill>
          <a:latin typeface="+mn-lt"/>
          <a:ea typeface="+mn-ea"/>
          <a:cs typeface="+mn-cs"/>
        </a:defRPr>
      </a:lvl3pPr>
      <a:lvl4pPr marL="1370550" algn="l" defTabSz="913696" rtl="0" eaLnBrk="1" latinLnBrk="0" hangingPunct="1">
        <a:defRPr sz="1800" kern="1200">
          <a:solidFill>
            <a:schemeClr val="tx1"/>
          </a:solidFill>
          <a:latin typeface="+mn-lt"/>
          <a:ea typeface="+mn-ea"/>
          <a:cs typeface="+mn-cs"/>
        </a:defRPr>
      </a:lvl4pPr>
      <a:lvl5pPr marL="1827398" algn="l" defTabSz="913696" rtl="0" eaLnBrk="1" latinLnBrk="0" hangingPunct="1">
        <a:defRPr sz="1800" kern="1200">
          <a:solidFill>
            <a:schemeClr val="tx1"/>
          </a:solidFill>
          <a:latin typeface="+mn-lt"/>
          <a:ea typeface="+mn-ea"/>
          <a:cs typeface="+mn-cs"/>
        </a:defRPr>
      </a:lvl5pPr>
      <a:lvl6pPr marL="2284245" algn="l" defTabSz="913696" rtl="0" eaLnBrk="1" latinLnBrk="0" hangingPunct="1">
        <a:defRPr sz="1800" kern="1200">
          <a:solidFill>
            <a:schemeClr val="tx1"/>
          </a:solidFill>
          <a:latin typeface="+mn-lt"/>
          <a:ea typeface="+mn-ea"/>
          <a:cs typeface="+mn-cs"/>
        </a:defRPr>
      </a:lvl6pPr>
      <a:lvl7pPr marL="2741098" algn="l" defTabSz="913696" rtl="0" eaLnBrk="1" latinLnBrk="0" hangingPunct="1">
        <a:defRPr sz="1800" kern="1200">
          <a:solidFill>
            <a:schemeClr val="tx1"/>
          </a:solidFill>
          <a:latin typeface="+mn-lt"/>
          <a:ea typeface="+mn-ea"/>
          <a:cs typeface="+mn-cs"/>
        </a:defRPr>
      </a:lvl7pPr>
      <a:lvl8pPr marL="3197941" algn="l" defTabSz="913696" rtl="0" eaLnBrk="1" latinLnBrk="0" hangingPunct="1">
        <a:defRPr sz="1800" kern="1200">
          <a:solidFill>
            <a:schemeClr val="tx1"/>
          </a:solidFill>
          <a:latin typeface="+mn-lt"/>
          <a:ea typeface="+mn-ea"/>
          <a:cs typeface="+mn-cs"/>
        </a:defRPr>
      </a:lvl8pPr>
      <a:lvl9pPr marL="3654795" algn="l" defTabSz="913696"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6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662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2DDFB6AD-FE1B-B34C-B1D2-58136F130176}" type="slidenum">
              <a:rPr lang="en-US" altLang="en-US"/>
              <a:pPr>
                <a:defRPr/>
              </a:pPr>
              <a:t>‹#›</a:t>
            </a:fld>
            <a:endParaRPr lang="en-US" altLang="en-US"/>
          </a:p>
        </p:txBody>
      </p:sp>
      <p:sp>
        <p:nvSpPr>
          <p:cNvPr id="2663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663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24285788"/>
      </p:ext>
    </p:extLst>
  </p:cSld>
  <p:clrMap bg1="lt1" tx1="dk1" bg2="lt2" tx2="dk2" accent1="accent1" accent2="accent2" accent3="accent3" accent4="accent4" accent5="accent5" accent6="accent6" hlink="hlink" folHlink="folHlink"/>
  <p:sldLayoutIdLst>
    <p:sldLayoutId id="2147484769" r:id="rId1"/>
    <p:sldLayoutId id="2147484770" r:id="rId2"/>
    <p:sldLayoutId id="2147484771" r:id="rId3"/>
    <p:sldLayoutId id="2147484772" r:id="rId4"/>
    <p:sldLayoutId id="2147484773" r:id="rId5"/>
    <p:sldLayoutId id="2147484774" r:id="rId6"/>
    <p:sldLayoutId id="2147484775" r:id="rId7"/>
    <p:sldLayoutId id="2147484776" r:id="rId8"/>
    <p:sldLayoutId id="2147484777" r:id="rId9"/>
    <p:sldLayoutId id="2147484778" r:id="rId10"/>
    <p:sldLayoutId id="214748477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endParaRPr lang="en-US" altLang="en-US" dirty="0"/>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395893746"/>
      </p:ext>
    </p:extLst>
  </p:cSld>
  <p:clrMap bg1="lt1" tx1="dk1" bg2="lt2" tx2="dk2" accent1="accent1" accent2="accent2" accent3="accent3" accent4="accent4" accent5="accent5" accent6="accent6" hlink="hlink" folHlink="folHlink"/>
  <p:sldLayoutIdLst>
    <p:sldLayoutId id="2147484805" r:id="rId1"/>
    <p:sldLayoutId id="2147484806" r:id="rId2"/>
    <p:sldLayoutId id="2147484807" r:id="rId3"/>
    <p:sldLayoutId id="2147484808" r:id="rId4"/>
    <p:sldLayoutId id="2147484809" r:id="rId5"/>
    <p:sldLayoutId id="2147484810" r:id="rId6"/>
    <p:sldLayoutId id="2147484811" r:id="rId7"/>
    <p:sldLayoutId id="2147484812" r:id="rId8"/>
    <p:sldLayoutId id="2147484813" r:id="rId9"/>
    <p:sldLayoutId id="2147484814" r:id="rId10"/>
    <p:sldLayoutId id="2147484815" r:id="rId11"/>
  </p:sldLayoutIdLst>
  <p:transition/>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8" name="Freeform 7"/>
          <p:cNvSpPr>
            <a:spLocks noChangeArrowheads="1"/>
          </p:cNvSpPr>
          <p:nvPr/>
        </p:nvSpPr>
        <p:spPr bwMode="auto">
          <a:xfrm>
            <a:off x="457200" y="500063"/>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9"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0"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1"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42"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4"/>
          <p:cNvSpPr>
            <a:spLocks noGrp="1" noChangeArrowheads="1"/>
          </p:cNvSpPr>
          <p:nvPr>
            <p:ph type="dt" sz="half" idx="2"/>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mj-lt"/>
                <a:ea typeface="+mn-ea"/>
                <a:cs typeface="+mn-cs"/>
              </a:defRPr>
            </a:lvl1pPr>
          </a:lstStyle>
          <a:p>
            <a:pPr fontAlgn="base">
              <a:spcBef>
                <a:spcPct val="0"/>
              </a:spcBef>
              <a:spcAft>
                <a:spcPct val="0"/>
              </a:spcAft>
              <a:defRPr/>
            </a:pPr>
            <a:r>
              <a:rPr lang="en-US">
                <a:solidFill>
                  <a:srgbClr val="000000"/>
                </a:solidFill>
                <a:latin typeface="Garamond"/>
              </a:rPr>
              <a:t>Efficient Runahead Execution</a:t>
            </a:r>
          </a:p>
        </p:txBody>
      </p:sp>
      <p:sp>
        <p:nvSpPr>
          <p:cNvPr id="12" name="Rectangle 5"/>
          <p:cNvSpPr>
            <a:spLocks noGrp="1" noChangeArrowheads="1"/>
          </p:cNvSpPr>
          <p:nvPr>
            <p:ph type="ftr" sz="quarter" idx="3"/>
          </p:nvPr>
        </p:nvSpPr>
        <p:spPr bwMode="auto">
          <a:xfrm>
            <a:off x="3124200" y="6243638"/>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3" name="Rectangle 6"/>
          <p:cNvSpPr>
            <a:spLocks noGrp="1" noChangeArrowheads="1"/>
          </p:cNvSpPr>
          <p:nvPr>
            <p:ph type="sldNum" sz="quarter" idx="4"/>
          </p:nvPr>
        </p:nvSpPr>
        <p:spPr bwMode="auto">
          <a:xfrm>
            <a:off x="6553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a:defRPr sz="1200">
                <a:latin typeface="Garamond" charset="0"/>
              </a:defRPr>
            </a:lvl1pPr>
          </a:lstStyle>
          <a:p>
            <a:pPr fontAlgn="base">
              <a:spcBef>
                <a:spcPct val="0"/>
              </a:spcBef>
              <a:spcAft>
                <a:spcPct val="0"/>
              </a:spcAft>
              <a:defRPr/>
            </a:pPr>
            <a:fld id="{777C48D1-0A2D-6448-BAD7-D50BFB3AECB5}"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83198966"/>
      </p:ext>
    </p:extLst>
  </p:cSld>
  <p:clrMap bg1="lt1" tx1="dk1" bg2="lt2" tx2="dk2" accent1="accent1" accent2="accent2" accent3="accent3" accent4="accent4" accent5="accent5" accent6="accent6" hlink="hlink" folHlink="folHlink"/>
  <p:sldLayoutIdLst>
    <p:sldLayoutId id="2147484829" r:id="rId1"/>
    <p:sldLayoutId id="2147484830" r:id="rId2"/>
    <p:sldLayoutId id="2147484831" r:id="rId3"/>
    <p:sldLayoutId id="2147484832" r:id="rId4"/>
    <p:sldLayoutId id="2147484833" r:id="rId5"/>
    <p:sldLayoutId id="2147484834" r:id="rId6"/>
    <p:sldLayoutId id="2147484835" r:id="rId7"/>
    <p:sldLayoutId id="2147484836" r:id="rId8"/>
    <p:sldLayoutId id="2147484837" r:id="rId9"/>
    <p:sldLayoutId id="2147484838" r:id="rId10"/>
    <p:sldLayoutId id="214748483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EEEC5A93-40C1-004C-AC49-AA5A1C7A8159}"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915649295"/>
      </p:ext>
    </p:extLst>
  </p:cSld>
  <p:clrMap bg1="lt1" tx1="dk1" bg2="lt2" tx2="dk2" accent1="accent1" accent2="accent2" accent3="accent3" accent4="accent4" accent5="accent5" accent6="accent6" hlink="hlink" folHlink="folHlink"/>
  <p:sldLayoutIdLst>
    <p:sldLayoutId id="2147484841" r:id="rId1"/>
    <p:sldLayoutId id="2147484842" r:id="rId2"/>
    <p:sldLayoutId id="2147484843" r:id="rId3"/>
    <p:sldLayoutId id="2147484844" r:id="rId4"/>
    <p:sldLayoutId id="2147484845" r:id="rId5"/>
    <p:sldLayoutId id="2147484846" r:id="rId6"/>
    <p:sldLayoutId id="2147484847" r:id="rId7"/>
    <p:sldLayoutId id="2147484848" r:id="rId8"/>
    <p:sldLayoutId id="2147484849" r:id="rId9"/>
    <p:sldLayoutId id="2147484850" r:id="rId10"/>
    <p:sldLayoutId id="2147484851" r:id="rId11"/>
    <p:sldLayoutId id="214748485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158581855"/>
      </p:ext>
    </p:extLst>
  </p:cSld>
  <p:clrMap bg1="lt1" tx1="dk1" bg2="lt2" tx2="dk2" accent1="accent1" accent2="accent2" accent3="accent3" accent4="accent4" accent5="accent5" accent6="accent6" hlink="hlink" folHlink="folHlink"/>
  <p:sldLayoutIdLst>
    <p:sldLayoutId id="2147484854" r:id="rId1"/>
    <p:sldLayoutId id="2147484855" r:id="rId2"/>
    <p:sldLayoutId id="2147484856" r:id="rId3"/>
    <p:sldLayoutId id="2147484857" r:id="rId4"/>
    <p:sldLayoutId id="2147484858" r:id="rId5"/>
    <p:sldLayoutId id="2147484859" r:id="rId6"/>
    <p:sldLayoutId id="2147484860" r:id="rId7"/>
    <p:sldLayoutId id="2147484861" r:id="rId8"/>
    <p:sldLayoutId id="2147484862" r:id="rId9"/>
    <p:sldLayoutId id="2147484863" r:id="rId10"/>
    <p:sldLayoutId id="214748486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5586" name="Freeform 7"/>
          <p:cNvSpPr>
            <a:spLocks noChangeArrowheads="1"/>
          </p:cNvSpPr>
          <p:nvPr/>
        </p:nvSpPr>
        <p:spPr bwMode="auto">
          <a:xfrm>
            <a:off x="457200" y="500063"/>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95587"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95588"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95589"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95590"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4"/>
          <p:cNvSpPr>
            <a:spLocks noGrp="1" noChangeArrowheads="1"/>
          </p:cNvSpPr>
          <p:nvPr>
            <p:ph type="dt" sz="half" idx="2"/>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a:ea typeface="+mn-ea"/>
                <a:cs typeface="+mn-cs"/>
              </a:defRPr>
            </a:lvl1pPr>
          </a:lstStyle>
          <a:p>
            <a:pPr fontAlgn="base">
              <a:spcBef>
                <a:spcPct val="0"/>
              </a:spcBef>
              <a:spcAft>
                <a:spcPct val="0"/>
              </a:spcAft>
              <a:defRPr/>
            </a:pPr>
            <a:r>
              <a:rPr lang="en-US"/>
              <a:t>Efficient Runahead Execution</a:t>
            </a:r>
          </a:p>
        </p:txBody>
      </p:sp>
      <p:sp>
        <p:nvSpPr>
          <p:cNvPr id="12" name="Rectangle 5"/>
          <p:cNvSpPr>
            <a:spLocks noGrp="1" noChangeArrowheads="1"/>
          </p:cNvSpPr>
          <p:nvPr>
            <p:ph type="ftr" sz="quarter" idx="3"/>
          </p:nvPr>
        </p:nvSpPr>
        <p:spPr bwMode="auto">
          <a:xfrm>
            <a:off x="3124200" y="6243638"/>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3" name="Rectangle 6"/>
          <p:cNvSpPr>
            <a:spLocks noGrp="1" noChangeArrowheads="1"/>
          </p:cNvSpPr>
          <p:nvPr>
            <p:ph type="sldNum" sz="quarter" idx="4"/>
          </p:nvPr>
        </p:nvSpPr>
        <p:spPr bwMode="auto">
          <a:xfrm>
            <a:off x="6553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a:defRPr sz="1200">
                <a:solidFill>
                  <a:srgbClr val="000000"/>
                </a:solidFill>
                <a:latin typeface="Garamond" charset="0"/>
              </a:defRPr>
            </a:lvl1pPr>
          </a:lstStyle>
          <a:p>
            <a:pPr fontAlgn="base">
              <a:spcBef>
                <a:spcPct val="0"/>
              </a:spcBef>
              <a:spcAft>
                <a:spcPct val="0"/>
              </a:spcAft>
              <a:defRPr/>
            </a:pPr>
            <a:fld id="{4CAB802D-25DB-1149-B44D-EAC195EDF7D4}"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092468080"/>
      </p:ext>
    </p:extLst>
  </p:cSld>
  <p:clrMap bg1="lt1" tx1="dk1" bg2="lt2" tx2="dk2" accent1="accent1" accent2="accent2" accent3="accent3" accent4="accent4" accent5="accent5" accent6="accent6" hlink="hlink" folHlink="folHlink"/>
  <p:sldLayoutIdLst>
    <p:sldLayoutId id="2147484866" r:id="rId1"/>
    <p:sldLayoutId id="2147484867" r:id="rId2"/>
    <p:sldLayoutId id="2147484868" r:id="rId3"/>
    <p:sldLayoutId id="2147484869" r:id="rId4"/>
    <p:sldLayoutId id="2147484870" r:id="rId5"/>
    <p:sldLayoutId id="2147484871" r:id="rId6"/>
    <p:sldLayoutId id="2147484872" r:id="rId7"/>
    <p:sldLayoutId id="2147484873" r:id="rId8"/>
    <p:sldLayoutId id="2147484874" r:id="rId9"/>
    <p:sldLayoutId id="2147484875" r:id="rId10"/>
    <p:sldLayoutId id="21474848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82B7CA05-D08B-324A-B21A-98259EFDA3FC}"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23100842"/>
      </p:ext>
    </p:extLst>
  </p:cSld>
  <p:clrMap bg1="lt1" tx1="dk1" bg2="lt2" tx2="dk2" accent1="accent1" accent2="accent2" accent3="accent3" accent4="accent4" accent5="accent5" accent6="accent6" hlink="hlink" folHlink="folHlink"/>
  <p:sldLayoutIdLst>
    <p:sldLayoutId id="2147484878" r:id="rId1"/>
    <p:sldLayoutId id="2147484879" r:id="rId2"/>
    <p:sldLayoutId id="2147484880" r:id="rId3"/>
    <p:sldLayoutId id="2147484881" r:id="rId4"/>
    <p:sldLayoutId id="2147484882" r:id="rId5"/>
    <p:sldLayoutId id="2147484883" r:id="rId6"/>
    <p:sldLayoutId id="2147484884" r:id="rId7"/>
    <p:sldLayoutId id="2147484885" r:id="rId8"/>
    <p:sldLayoutId id="2147484886" r:id="rId9"/>
    <p:sldLayoutId id="2147484887" r:id="rId10"/>
    <p:sldLayoutId id="2147484888" r:id="rId11"/>
    <p:sldLayoutId id="2147484889"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5" descr="Burgundy_CMU_JPG_Logo.jp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7162800" y="6488113"/>
            <a:ext cx="1549400" cy="55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Title Placeholder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8" name="Text Placeholder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2690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3603C470-0343-5644-A9B5-95349323097B}"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1" name="Line 1032"/>
          <p:cNvSpPr>
            <a:spLocks noChangeShapeType="1"/>
          </p:cNvSpPr>
          <p:nvPr/>
        </p:nvSpPr>
        <p:spPr bwMode="auto">
          <a:xfrm>
            <a:off x="228600" y="6248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2"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856795042"/>
      </p:ext>
    </p:extLst>
  </p:cSld>
  <p:clrMap bg1="lt1" tx1="dk1" bg2="lt2" tx2="dk2" accent1="accent1" accent2="accent2" accent3="accent3" accent4="accent4" accent5="accent5" accent6="accent6" hlink="hlink" folHlink="folHlink"/>
  <p:sldLayoutIdLst>
    <p:sldLayoutId id="2147484904" r:id="rId1"/>
    <p:sldLayoutId id="2147484905" r:id="rId2"/>
    <p:sldLayoutId id="2147484906" r:id="rId3"/>
    <p:sldLayoutId id="2147484907" r:id="rId4"/>
    <p:sldLayoutId id="2147484908" r:id="rId5"/>
    <p:sldLayoutId id="2147484909" r:id="rId6"/>
    <p:sldLayoutId id="2147484910" r:id="rId7"/>
    <p:sldLayoutId id="2147484911" r:id="rId8"/>
    <p:sldLayoutId id="2147484912" r:id="rId9"/>
    <p:sldLayoutId id="2147484913" r:id="rId10"/>
    <p:sldLayoutId id="2147484914" r:id="rId11"/>
    <p:sldLayoutId id="2147484915"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3490"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3491"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3492"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3493"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63494"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4"/>
          <p:cNvSpPr>
            <a:spLocks noGrp="1" noChangeArrowheads="1"/>
          </p:cNvSpPr>
          <p:nvPr>
            <p:ph type="dt" sz="half" idx="2"/>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a:ea typeface="+mn-ea"/>
                <a:cs typeface="+mn-cs"/>
              </a:defRPr>
            </a:lvl1pPr>
          </a:lstStyle>
          <a:p>
            <a:pPr fontAlgn="base">
              <a:spcBef>
                <a:spcPct val="0"/>
              </a:spcBef>
              <a:spcAft>
                <a:spcPct val="0"/>
              </a:spcAft>
              <a:defRPr/>
            </a:pPr>
            <a:r>
              <a:rPr lang="en-US"/>
              <a:t>Efficient Runahead Execution</a:t>
            </a:r>
          </a:p>
        </p:txBody>
      </p:sp>
      <p:sp>
        <p:nvSpPr>
          <p:cNvPr id="12" name="Rectangle 5"/>
          <p:cNvSpPr>
            <a:spLocks noGrp="1" noChangeArrowheads="1"/>
          </p:cNvSpPr>
          <p:nvPr>
            <p:ph type="ftr" sz="quarter" idx="3"/>
          </p:nvPr>
        </p:nvSpPr>
        <p:spPr bwMode="auto">
          <a:xfrm>
            <a:off x="3124200" y="6243638"/>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3" name="Rectangle 6"/>
          <p:cNvSpPr>
            <a:spLocks noGrp="1" noChangeArrowheads="1"/>
          </p:cNvSpPr>
          <p:nvPr>
            <p:ph type="sldNum" sz="quarter" idx="4"/>
          </p:nvPr>
        </p:nvSpPr>
        <p:spPr bwMode="auto">
          <a:xfrm>
            <a:off x="6553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a:defRPr sz="1200">
                <a:solidFill>
                  <a:srgbClr val="000000"/>
                </a:solidFill>
                <a:latin typeface="Garamond" charset="0"/>
              </a:defRPr>
            </a:lvl1pPr>
          </a:lstStyle>
          <a:p>
            <a:pPr fontAlgn="base">
              <a:spcBef>
                <a:spcPct val="0"/>
              </a:spcBef>
              <a:spcAft>
                <a:spcPct val="0"/>
              </a:spcAft>
              <a:defRPr/>
            </a:pPr>
            <a:fld id="{559D6C4E-5E10-8D45-B291-D2068DCF206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021410924"/>
      </p:ext>
    </p:extLst>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50"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7651"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7652"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7653"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7654"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4"/>
          <p:cNvSpPr>
            <a:spLocks noGrp="1" noChangeArrowheads="1"/>
          </p:cNvSpPr>
          <p:nvPr>
            <p:ph type="dt" sz="half" idx="2"/>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mj-lt"/>
                <a:ea typeface="+mn-ea"/>
                <a:cs typeface="+mn-cs"/>
              </a:defRPr>
            </a:lvl1pPr>
          </a:lstStyle>
          <a:p>
            <a:pPr fontAlgn="base">
              <a:spcBef>
                <a:spcPct val="0"/>
              </a:spcBef>
              <a:spcAft>
                <a:spcPct val="0"/>
              </a:spcAft>
              <a:defRPr/>
            </a:pPr>
            <a:r>
              <a:rPr lang="en-US">
                <a:latin typeface="Garamond"/>
              </a:rPr>
              <a:t>Efficient Runahead Execution</a:t>
            </a:r>
          </a:p>
        </p:txBody>
      </p:sp>
      <p:sp>
        <p:nvSpPr>
          <p:cNvPr id="12" name="Rectangle 5"/>
          <p:cNvSpPr>
            <a:spLocks noGrp="1" noChangeArrowheads="1"/>
          </p:cNvSpPr>
          <p:nvPr>
            <p:ph type="ftr" sz="quarter" idx="3"/>
          </p:nvPr>
        </p:nvSpPr>
        <p:spPr bwMode="auto">
          <a:xfrm>
            <a:off x="3124200" y="6243638"/>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3" name="Rectangle 6"/>
          <p:cNvSpPr>
            <a:spLocks noGrp="1" noChangeArrowheads="1"/>
          </p:cNvSpPr>
          <p:nvPr>
            <p:ph type="sldNum" sz="quarter" idx="4"/>
          </p:nvPr>
        </p:nvSpPr>
        <p:spPr bwMode="auto">
          <a:xfrm>
            <a:off x="6553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a:defRPr sz="1200">
                <a:solidFill>
                  <a:srgbClr val="000000"/>
                </a:solidFill>
                <a:latin typeface="Garamond" charset="0"/>
              </a:defRPr>
            </a:lvl1pPr>
          </a:lstStyle>
          <a:p>
            <a:pPr fontAlgn="base">
              <a:spcBef>
                <a:spcPct val="0"/>
              </a:spcBef>
              <a:spcAft>
                <a:spcPct val="0"/>
              </a:spcAft>
              <a:defRPr/>
            </a:pPr>
            <a:fld id="{52D48118-C85A-8346-A308-D7686941111E}"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80278531"/>
      </p:ext>
    </p:extLst>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66825" y="0"/>
            <a:ext cx="7877175" cy="1085850"/>
          </a:xfrm>
          <a:prstGeom prst="rect">
            <a:avLst/>
          </a:prstGeom>
          <a:noFill/>
        </p:spPr>
        <p:txBody>
          <a:bodyPr vert="horz" lIns="91440" tIns="45720" rIns="91440" bIns="45720" rtlCol="0" anchor="ctr">
            <a:normAutofit/>
          </a:bodyPr>
          <a:lstStyle/>
          <a:p>
            <a:r>
              <a:rPr lang="en-US" dirty="0"/>
              <a:t>Click to edit Master title style</a:t>
            </a:r>
          </a:p>
        </p:txBody>
      </p:sp>
      <p:sp>
        <p:nvSpPr>
          <p:cNvPr id="225283" name="Text Placeholder 2"/>
          <p:cNvSpPr>
            <a:spLocks noGrp="1"/>
          </p:cNvSpPr>
          <p:nvPr>
            <p:ph type="body" idx="1"/>
          </p:nvPr>
        </p:nvSpPr>
        <p:spPr bwMode="auto">
          <a:xfrm>
            <a:off x="123825" y="1250950"/>
            <a:ext cx="8897938" cy="52228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3825" y="6543675"/>
            <a:ext cx="1820863" cy="228600"/>
          </a:xfrm>
          <a:prstGeom prst="rect">
            <a:avLst/>
          </a:prstGeom>
        </p:spPr>
        <p:txBody>
          <a:bodyPr vert="horz" lIns="91440" tIns="45720" rIns="91440" bIns="45720" rtlCol="0" anchor="ctr"/>
          <a:lstStyle>
            <a:lvl1pPr algn="l" fontAlgn="auto">
              <a:spcBef>
                <a:spcPts val="0"/>
              </a:spcBef>
              <a:spcAft>
                <a:spcPts val="0"/>
              </a:spcAft>
              <a:defRPr sz="900">
                <a:solidFill>
                  <a:prstClr val="black">
                    <a:lumMod val="65000"/>
                    <a:lumOff val="35000"/>
                    <a:alpha val="75000"/>
                  </a:prstClr>
                </a:solidFill>
                <a:latin typeface="Calibri"/>
                <a:ea typeface="+mn-ea"/>
                <a:cs typeface="+mn-cs"/>
              </a:defRPr>
            </a:lvl1pPr>
          </a:lstStyle>
          <a:p>
            <a:pPr>
              <a:defRPr/>
            </a:pPr>
            <a:fld id="{B1AC335E-35A0-FD4D-BCD5-54BB91F67C51}" type="datetime1">
              <a:rPr lang="en-US"/>
              <a:pPr>
                <a:defRPr/>
              </a:pPr>
              <a:t>12/1/22</a:t>
            </a:fld>
            <a:endParaRPr lang="en-US" dirty="0"/>
          </a:p>
        </p:txBody>
      </p:sp>
      <p:sp>
        <p:nvSpPr>
          <p:cNvPr id="5" name="Footer Placeholder 4"/>
          <p:cNvSpPr>
            <a:spLocks noGrp="1"/>
          </p:cNvSpPr>
          <p:nvPr>
            <p:ph type="ftr" sz="quarter" idx="3"/>
          </p:nvPr>
        </p:nvSpPr>
        <p:spPr>
          <a:xfrm>
            <a:off x="2549525" y="6543675"/>
            <a:ext cx="3771900" cy="228600"/>
          </a:xfrm>
          <a:prstGeom prst="rect">
            <a:avLst/>
          </a:prstGeom>
        </p:spPr>
        <p:txBody>
          <a:bodyPr vert="horz" lIns="91440" tIns="45720" rIns="91440" bIns="45720" rtlCol="0" anchor="ctr"/>
          <a:lstStyle>
            <a:lvl1pPr algn="l" fontAlgn="auto">
              <a:spcBef>
                <a:spcPts val="0"/>
              </a:spcBef>
              <a:spcAft>
                <a:spcPts val="0"/>
              </a:spcAft>
              <a:defRPr sz="950" cap="all" baseline="0">
                <a:solidFill>
                  <a:prstClr val="black">
                    <a:alpha val="75000"/>
                  </a:prstClr>
                </a:solidFill>
                <a:latin typeface="Calibri"/>
                <a:ea typeface="+mn-ea"/>
                <a:cs typeface="+mn-cs"/>
              </a:defRPr>
            </a:lvl1pPr>
          </a:lstStyle>
          <a:p>
            <a:pPr>
              <a:defRPr/>
            </a:pPr>
            <a:endParaRPr lang="en-US"/>
          </a:p>
        </p:txBody>
      </p:sp>
      <p:sp>
        <p:nvSpPr>
          <p:cNvPr id="8" name="Slide Number Placeholder 7"/>
          <p:cNvSpPr>
            <a:spLocks noGrp="1"/>
          </p:cNvSpPr>
          <p:nvPr>
            <p:ph type="sldNum" sz="quarter" idx="4"/>
          </p:nvPr>
        </p:nvSpPr>
        <p:spPr>
          <a:xfrm>
            <a:off x="6924675" y="6456363"/>
            <a:ext cx="2057400" cy="365125"/>
          </a:xfrm>
          <a:prstGeom prst="rect">
            <a:avLst/>
          </a:prstGeom>
        </p:spPr>
        <p:txBody>
          <a:bodyPr vert="horz" lIns="91440" tIns="45720" rIns="91440" bIns="45720" rtlCol="0" anchor="ctr"/>
          <a:lstStyle>
            <a:lvl1pPr algn="r" fontAlgn="auto">
              <a:spcBef>
                <a:spcPts val="0"/>
              </a:spcBef>
              <a:spcAft>
                <a:spcPts val="0"/>
              </a:spcAft>
              <a:defRPr sz="1600">
                <a:solidFill>
                  <a:prstClr val="black">
                    <a:lumMod val="65000"/>
                    <a:lumOff val="35000"/>
                  </a:prstClr>
                </a:solidFill>
                <a:latin typeface="Calibri"/>
                <a:ea typeface="+mn-ea"/>
                <a:cs typeface="+mn-cs"/>
              </a:defRPr>
            </a:lvl1pPr>
          </a:lstStyle>
          <a:p>
            <a:pPr>
              <a:defRPr/>
            </a:pPr>
            <a:fld id="{BFCEF44F-023C-3C4F-B2E3-6DD80F318BEB}" type="slidenum">
              <a:rPr lang="en-US"/>
              <a:pPr>
                <a:defRPr/>
              </a:pPr>
              <a:t>‹#›</a:t>
            </a:fld>
            <a:endParaRPr lang="en-US" dirty="0"/>
          </a:p>
        </p:txBody>
      </p:sp>
      <p:pic>
        <p:nvPicPr>
          <p:cNvPr id="225287" name="Picture 6" descr="FMS_logo_lightbluematte_3C5CAE.gif"/>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23825" y="0"/>
            <a:ext cx="1143000" cy="658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45058083"/>
      </p:ext>
    </p:extLst>
  </p:cSld>
  <p:clrMap bg1="lt1" tx1="dk1" bg2="lt2" tx2="dk2" accent1="accent1" accent2="accent2" accent3="accent3" accent4="accent4" accent5="accent5" accent6="accent6" hlink="hlink" folHlink="folHlink"/>
  <p:sldLayoutIdLst>
    <p:sldLayoutId id="2147485015" r:id="rId1"/>
    <p:sldLayoutId id="2147485016" r:id="rId2"/>
    <p:sldLayoutId id="2147485017" r:id="rId3"/>
    <p:sldLayoutId id="2147485018" r:id="rId4"/>
    <p:sldLayoutId id="2147485019" r:id="rId5"/>
    <p:sldLayoutId id="2147485020" r:id="rId6"/>
    <p:sldLayoutId id="2147485021" r:id="rId7"/>
    <p:sldLayoutId id="2147485022" r:id="rId8"/>
    <p:sldLayoutId id="2147485023" r:id="rId9"/>
    <p:sldLayoutId id="2147485024" r:id="rId10"/>
    <p:sldLayoutId id="2147485025" r:id="rId11"/>
    <p:sldLayoutId id="2147485026" r:id="rId12"/>
  </p:sldLayoutIdLst>
  <p:hf hdr="0" ftr="0" dt="0"/>
  <p:txStyles>
    <p:titleStyle>
      <a:lvl1pPr algn="ctr" rtl="0" eaLnBrk="0" fontAlgn="base" hangingPunct="0">
        <a:lnSpc>
          <a:spcPct val="90000"/>
        </a:lnSpc>
        <a:spcBef>
          <a:spcPct val="0"/>
        </a:spcBef>
        <a:spcAft>
          <a:spcPct val="0"/>
        </a:spcAft>
        <a:defRPr sz="4800" kern="1200" spc="-120">
          <a:solidFill>
            <a:schemeClr val="tx1"/>
          </a:solidFill>
          <a:latin typeface="+mj-lt"/>
          <a:ea typeface="ＭＳ Ｐゴシック" charset="0"/>
          <a:cs typeface="ＭＳ Ｐゴシック" charset="0"/>
        </a:defRPr>
      </a:lvl1pPr>
      <a:lvl2pPr algn="ctr" rtl="0" eaLnBrk="0" fontAlgn="base" hangingPunct="0">
        <a:lnSpc>
          <a:spcPct val="90000"/>
        </a:lnSpc>
        <a:spcBef>
          <a:spcPct val="0"/>
        </a:spcBef>
        <a:spcAft>
          <a:spcPct val="0"/>
        </a:spcAft>
        <a:defRPr sz="4800">
          <a:solidFill>
            <a:schemeClr val="tx1"/>
          </a:solidFill>
          <a:latin typeface="Calibri" charset="0"/>
          <a:ea typeface="ＭＳ Ｐゴシック" charset="0"/>
          <a:cs typeface="ＭＳ Ｐゴシック" charset="0"/>
        </a:defRPr>
      </a:lvl2pPr>
      <a:lvl3pPr algn="ctr" rtl="0" eaLnBrk="0" fontAlgn="base" hangingPunct="0">
        <a:lnSpc>
          <a:spcPct val="90000"/>
        </a:lnSpc>
        <a:spcBef>
          <a:spcPct val="0"/>
        </a:spcBef>
        <a:spcAft>
          <a:spcPct val="0"/>
        </a:spcAft>
        <a:defRPr sz="4800">
          <a:solidFill>
            <a:schemeClr val="tx1"/>
          </a:solidFill>
          <a:latin typeface="Calibri" charset="0"/>
          <a:ea typeface="ＭＳ Ｐゴシック" charset="0"/>
          <a:cs typeface="ＭＳ Ｐゴシック" charset="0"/>
        </a:defRPr>
      </a:lvl3pPr>
      <a:lvl4pPr algn="ctr" rtl="0" eaLnBrk="0" fontAlgn="base" hangingPunct="0">
        <a:lnSpc>
          <a:spcPct val="90000"/>
        </a:lnSpc>
        <a:spcBef>
          <a:spcPct val="0"/>
        </a:spcBef>
        <a:spcAft>
          <a:spcPct val="0"/>
        </a:spcAft>
        <a:defRPr sz="4800">
          <a:solidFill>
            <a:schemeClr val="tx1"/>
          </a:solidFill>
          <a:latin typeface="Calibri" charset="0"/>
          <a:ea typeface="ＭＳ Ｐゴシック" charset="0"/>
          <a:cs typeface="ＭＳ Ｐゴシック" charset="0"/>
        </a:defRPr>
      </a:lvl4pPr>
      <a:lvl5pPr algn="ctr" rtl="0" eaLnBrk="0" fontAlgn="base" hangingPunct="0">
        <a:lnSpc>
          <a:spcPct val="90000"/>
        </a:lnSpc>
        <a:spcBef>
          <a:spcPct val="0"/>
        </a:spcBef>
        <a:spcAft>
          <a:spcPct val="0"/>
        </a:spcAft>
        <a:defRPr sz="4800">
          <a:solidFill>
            <a:schemeClr val="tx1"/>
          </a:solidFill>
          <a:latin typeface="Calibri" charset="0"/>
          <a:ea typeface="ＭＳ Ｐゴシック" charset="0"/>
          <a:cs typeface="ＭＳ Ｐゴシック" charset="0"/>
        </a:defRPr>
      </a:lvl5pPr>
      <a:lvl6pPr marL="457200" algn="ctr" rtl="0" fontAlgn="base">
        <a:lnSpc>
          <a:spcPct val="90000"/>
        </a:lnSpc>
        <a:spcBef>
          <a:spcPct val="0"/>
        </a:spcBef>
        <a:spcAft>
          <a:spcPct val="0"/>
        </a:spcAft>
        <a:defRPr sz="4800">
          <a:solidFill>
            <a:schemeClr val="tx1"/>
          </a:solidFill>
          <a:latin typeface="Calibri" charset="0"/>
          <a:ea typeface="ＭＳ Ｐゴシック" charset="0"/>
          <a:cs typeface="ＭＳ Ｐゴシック" charset="0"/>
        </a:defRPr>
      </a:lvl6pPr>
      <a:lvl7pPr marL="914400" algn="ctr" rtl="0" fontAlgn="base">
        <a:lnSpc>
          <a:spcPct val="90000"/>
        </a:lnSpc>
        <a:spcBef>
          <a:spcPct val="0"/>
        </a:spcBef>
        <a:spcAft>
          <a:spcPct val="0"/>
        </a:spcAft>
        <a:defRPr sz="4800">
          <a:solidFill>
            <a:schemeClr val="tx1"/>
          </a:solidFill>
          <a:latin typeface="Calibri" charset="0"/>
          <a:ea typeface="ＭＳ Ｐゴシック" charset="0"/>
          <a:cs typeface="ＭＳ Ｐゴシック" charset="0"/>
        </a:defRPr>
      </a:lvl7pPr>
      <a:lvl8pPr marL="1371600" algn="ctr" rtl="0" fontAlgn="base">
        <a:lnSpc>
          <a:spcPct val="90000"/>
        </a:lnSpc>
        <a:spcBef>
          <a:spcPct val="0"/>
        </a:spcBef>
        <a:spcAft>
          <a:spcPct val="0"/>
        </a:spcAft>
        <a:defRPr sz="4800">
          <a:solidFill>
            <a:schemeClr val="tx1"/>
          </a:solidFill>
          <a:latin typeface="Calibri" charset="0"/>
          <a:ea typeface="ＭＳ Ｐゴシック" charset="0"/>
          <a:cs typeface="ＭＳ Ｐゴシック" charset="0"/>
        </a:defRPr>
      </a:lvl8pPr>
      <a:lvl9pPr marL="1828800" algn="ctr" rtl="0" fontAlgn="base">
        <a:lnSpc>
          <a:spcPct val="90000"/>
        </a:lnSpc>
        <a:spcBef>
          <a:spcPct val="0"/>
        </a:spcBef>
        <a:spcAft>
          <a:spcPct val="0"/>
        </a:spcAft>
        <a:defRPr sz="4800">
          <a:solidFill>
            <a:schemeClr val="tx1"/>
          </a:solidFill>
          <a:latin typeface="Calibri" charset="0"/>
          <a:ea typeface="ＭＳ Ｐゴシック" charset="0"/>
          <a:cs typeface="ＭＳ Ｐゴシック" charset="0"/>
        </a:defRPr>
      </a:lvl9pPr>
    </p:titleStyle>
    <p:bodyStyle>
      <a:lvl1pPr marL="182563" indent="-182563" algn="l" rtl="0" eaLnBrk="0" fontAlgn="base" hangingPunct="0">
        <a:lnSpc>
          <a:spcPct val="85000"/>
        </a:lnSpc>
        <a:spcBef>
          <a:spcPts val="1300"/>
        </a:spcBef>
        <a:spcAft>
          <a:spcPct val="0"/>
        </a:spcAft>
        <a:buFont typeface="Arial" charset="0"/>
        <a:buChar char="•"/>
        <a:defRPr sz="2800" i="1" kern="1200">
          <a:solidFill>
            <a:schemeClr val="tx1"/>
          </a:solidFill>
          <a:latin typeface="+mn-lt"/>
          <a:ea typeface="ＭＳ Ｐゴシック" charset="0"/>
          <a:cs typeface="ＭＳ Ｐゴシック" charset="0"/>
        </a:defRPr>
      </a:lvl1pPr>
      <a:lvl2pPr marL="365125" indent="-182563" algn="l" rtl="0" eaLnBrk="0" fontAlgn="base" hangingPunct="0">
        <a:lnSpc>
          <a:spcPct val="85000"/>
        </a:lnSpc>
        <a:spcBef>
          <a:spcPts val="600"/>
        </a:spcBef>
        <a:spcAft>
          <a:spcPct val="0"/>
        </a:spcAft>
        <a:buFont typeface="Calibri" charset="0"/>
        <a:buChar char="‐"/>
        <a:defRPr sz="2400" kern="1200">
          <a:solidFill>
            <a:schemeClr val="tx1"/>
          </a:solidFill>
          <a:latin typeface="+mn-lt"/>
          <a:ea typeface="ＭＳ Ｐゴシック" charset="0"/>
          <a:cs typeface="+mn-cs"/>
        </a:defRPr>
      </a:lvl2pPr>
      <a:lvl3pPr marL="547688" indent="-182563" algn="l" rtl="0" eaLnBrk="0" fontAlgn="base" hangingPunct="0">
        <a:lnSpc>
          <a:spcPct val="85000"/>
        </a:lnSpc>
        <a:spcBef>
          <a:spcPts val="600"/>
        </a:spcBef>
        <a:spcAft>
          <a:spcPct val="0"/>
        </a:spcAft>
        <a:buFont typeface="Arial" charset="0"/>
        <a:buChar char="•"/>
        <a:defRPr sz="2000" i="1" kern="1200">
          <a:solidFill>
            <a:schemeClr val="tx1"/>
          </a:solidFill>
          <a:latin typeface="+mn-lt"/>
          <a:ea typeface="ＭＳ Ｐゴシック" charset="0"/>
          <a:cs typeface="+mn-cs"/>
        </a:defRPr>
      </a:lvl3pPr>
      <a:lvl4pPr marL="730250" indent="-182563" algn="l" rtl="0" eaLnBrk="0" fontAlgn="base" hangingPunct="0">
        <a:lnSpc>
          <a:spcPct val="85000"/>
        </a:lnSpc>
        <a:spcBef>
          <a:spcPts val="600"/>
        </a:spcBef>
        <a:spcAft>
          <a:spcPct val="0"/>
        </a:spcAft>
        <a:buFont typeface="Arial" charset="0"/>
        <a:buChar char="•"/>
        <a:defRPr kern="1200">
          <a:solidFill>
            <a:schemeClr val="tx1"/>
          </a:solidFill>
          <a:latin typeface="+mn-lt"/>
          <a:ea typeface="ＭＳ Ｐゴシック" charset="0"/>
          <a:cs typeface="+mn-cs"/>
        </a:defRPr>
      </a:lvl4pPr>
      <a:lvl5pPr marL="914400" indent="-182563" algn="l" rtl="0" eaLnBrk="0" fontAlgn="base" hangingPunct="0">
        <a:lnSpc>
          <a:spcPct val="85000"/>
        </a:lnSpc>
        <a:spcBef>
          <a:spcPts val="600"/>
        </a:spcBef>
        <a:spcAft>
          <a:spcPct val="0"/>
        </a:spcAft>
        <a:buFont typeface="Arial" charset="0"/>
        <a:buChar char="•"/>
        <a:defRPr kern="1200">
          <a:solidFill>
            <a:schemeClr val="tx1"/>
          </a:solidFill>
          <a:latin typeface="+mn-lt"/>
          <a:ea typeface="ＭＳ Ｐゴシック" charset="0"/>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792399763"/>
      </p:ext>
    </p:extLst>
  </p:cSld>
  <p:clrMap bg1="lt1" tx1="dk1" bg2="lt2" tx2="dk2" accent1="accent1" accent2="accent2" accent3="accent3" accent4="accent4" accent5="accent5" accent6="accent6" hlink="hlink" folHlink="folHlink"/>
  <p:sldLayoutIdLst>
    <p:sldLayoutId id="2147485028" r:id="rId1"/>
    <p:sldLayoutId id="2147485029" r:id="rId2"/>
    <p:sldLayoutId id="2147485030" r:id="rId3"/>
    <p:sldLayoutId id="2147485031" r:id="rId4"/>
    <p:sldLayoutId id="2147485032" r:id="rId5"/>
    <p:sldLayoutId id="2147485033" r:id="rId6"/>
    <p:sldLayoutId id="2147485034" r:id="rId7"/>
    <p:sldLayoutId id="2147485035" r:id="rId8"/>
    <p:sldLayoutId id="2147485036" r:id="rId9"/>
    <p:sldLayoutId id="2147485037" r:id="rId10"/>
    <p:sldLayoutId id="214748503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12/1/22</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55499545"/>
      </p:ext>
    </p:extLst>
  </p:cSld>
  <p:clrMap bg1="lt1" tx1="dk1" bg2="lt2" tx2="dk2" accent1="accent1" accent2="accent2" accent3="accent3" accent4="accent4" accent5="accent5" accent6="accent6" hlink="hlink" folHlink="folHlink"/>
  <p:sldLayoutIdLst>
    <p:sldLayoutId id="2147485200" r:id="rId1"/>
    <p:sldLayoutId id="2147485201" r:id="rId2"/>
    <p:sldLayoutId id="2147485202" r:id="rId3"/>
    <p:sldLayoutId id="2147485203" r:id="rId4"/>
    <p:sldLayoutId id="2147485204" r:id="rId5"/>
    <p:sldLayoutId id="2147485205" r:id="rId6"/>
    <p:sldLayoutId id="2147485206" r:id="rId7"/>
    <p:sldLayoutId id="2147485207" r:id="rId8"/>
    <p:sldLayoutId id="2147485208" r:id="rId9"/>
    <p:sldLayoutId id="2147485209" r:id="rId10"/>
    <p:sldLayoutId id="2147485210" r:id="rId11"/>
    <p:sldLayoutId id="2147485211"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Tree>
    <p:extLst>
      <p:ext uri="{BB962C8B-B14F-4D97-AF65-F5344CB8AC3E}">
        <p14:creationId xmlns:p14="http://schemas.microsoft.com/office/powerpoint/2010/main" val="1973232708"/>
      </p:ext>
    </p:extLst>
  </p:cSld>
  <p:clrMap bg1="lt1" tx1="dk1" bg2="lt2" tx2="dk2" accent1="accent1" accent2="accent2" accent3="accent3" accent4="accent4" accent5="accent5" accent6="accent6" hlink="hlink" folHlink="folHlink"/>
  <p:sldLayoutIdLst>
    <p:sldLayoutId id="2147485225" r:id="rId1"/>
    <p:sldLayoutId id="2147485226" r:id="rId2"/>
    <p:sldLayoutId id="2147485227" r:id="rId3"/>
    <p:sldLayoutId id="2147485228" r:id="rId4"/>
    <p:sldLayoutId id="2147485229" r:id="rId5"/>
    <p:sldLayoutId id="2147485230" r:id="rId6"/>
    <p:sldLayoutId id="2147485231" r:id="rId7"/>
    <p:sldLayoutId id="2147485232" r:id="rId8"/>
    <p:sldLayoutId id="2147485233" r:id="rId9"/>
    <p:sldLayoutId id="2147485234" r:id="rId10"/>
    <p:sldLayoutId id="21474852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0466" name="Rectangle 1026"/>
          <p:cNvSpPr>
            <a:spLocks noGrp="1" noChangeArrowheads="1"/>
          </p:cNvSpPr>
          <p:nvPr>
            <p:ph type="title"/>
          </p:nvPr>
        </p:nvSpPr>
        <p:spPr bwMode="auto">
          <a:xfrm>
            <a:off x="228600" y="152400"/>
            <a:ext cx="8610600" cy="75565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90467" name="Rectangle 1027"/>
          <p:cNvSpPr>
            <a:spLocks noGrp="1" noChangeArrowheads="1"/>
          </p:cNvSpPr>
          <p:nvPr>
            <p:ph type="body" idx="1"/>
          </p:nvPr>
        </p:nvSpPr>
        <p:spPr bwMode="auto">
          <a:xfrm>
            <a:off x="228600" y="908050"/>
            <a:ext cx="8610600" cy="534035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dirty="0" smtClean="0">
                <a:solidFill>
                  <a:srgbClr val="000000"/>
                </a:solidFill>
                <a:latin typeface="Garamond" pitchFamily="18" charset="0"/>
                <a:ea typeface="+mn-ea"/>
                <a:cs typeface="+mn-cs"/>
              </a:defRPr>
            </a:lvl1pPr>
          </a:lstStyle>
          <a:p>
            <a:pPr>
              <a:defRPr/>
            </a:pPr>
            <a:r>
              <a:rPr lang="en-US" altLang="en-US"/>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63C4F264-F51C-7143-BC1C-59CFD03C29FE}" type="slidenum">
              <a:rPr lang="en-US" altLang="en-US"/>
              <a:pPr>
                <a:defRPr/>
              </a:pPr>
              <a:t>‹#›</a:t>
            </a:fld>
            <a:endParaRPr lang="en-US" altLang="en-US"/>
          </a:p>
        </p:txBody>
      </p:sp>
      <p:sp>
        <p:nvSpPr>
          <p:cNvPr id="190470" name="Line 1032"/>
          <p:cNvSpPr>
            <a:spLocks noChangeShapeType="1"/>
          </p:cNvSpPr>
          <p:nvPr/>
        </p:nvSpPr>
        <p:spPr bwMode="auto">
          <a:xfrm>
            <a:off x="228600" y="6248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9047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90472" name="Picture 7" descr="safari.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76213" y="6357938"/>
            <a:ext cx="1347787"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67922284"/>
      </p:ext>
    </p:extLst>
  </p:cSld>
  <p:clrMap bg1="lt1" tx1="dk1" bg2="lt2" tx2="dk2" accent1="accent1" accent2="accent2" accent3="accent3" accent4="accent4" accent5="accent5" accent6="accent6" hlink="hlink" folHlink="folHlink"/>
  <p:sldLayoutIdLst>
    <p:sldLayoutId id="2147485237" r:id="rId1"/>
    <p:sldLayoutId id="2147485238" r:id="rId2"/>
    <p:sldLayoutId id="2147485239" r:id="rId3"/>
    <p:sldLayoutId id="2147485240" r:id="rId4"/>
    <p:sldLayoutId id="2147485241" r:id="rId5"/>
    <p:sldLayoutId id="2147485242" r:id="rId6"/>
    <p:sldLayoutId id="2147485243" r:id="rId7"/>
    <p:sldLayoutId id="2147485244" r:id="rId8"/>
    <p:sldLayoutId id="2147485245" r:id="rId9"/>
    <p:sldLayoutId id="2147485246" r:id="rId10"/>
    <p:sldLayoutId id="21474852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ea typeface="ＭＳ Ｐゴシック" charset="0"/>
                <a:cs typeface="ＭＳ Ｐゴシック" charset="0"/>
              </a:rPr>
              <a:pPr/>
              <a:t>‹#›</a:t>
            </a:fld>
            <a:endParaRPr lang="en-US" altLang="en-US">
              <a:solidFill>
                <a:srgbClr val="000000"/>
              </a:solidFill>
              <a:ea typeface="ＭＳ Ｐゴシック" charset="0"/>
              <a:cs typeface="ＭＳ Ｐゴシック" charset="0"/>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a typeface="ＭＳ Ｐゴシック" charset="0"/>
              <a:cs typeface="ＭＳ Ｐゴシック" charset="0"/>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a typeface="ＭＳ Ｐゴシック" charset="0"/>
              <a:cs typeface="ＭＳ Ｐゴシック" charset="0"/>
            </a:endParaRPr>
          </a:p>
        </p:txBody>
      </p:sp>
    </p:spTree>
    <p:extLst>
      <p:ext uri="{BB962C8B-B14F-4D97-AF65-F5344CB8AC3E}">
        <p14:creationId xmlns:p14="http://schemas.microsoft.com/office/powerpoint/2010/main" val="603877772"/>
      </p:ext>
    </p:extLst>
  </p:cSld>
  <p:clrMap bg1="lt1" tx1="dk1" bg2="lt2" tx2="dk2" accent1="accent1" accent2="accent2" accent3="accent3" accent4="accent4" accent5="accent5" accent6="accent6" hlink="hlink" folHlink="folHlink"/>
  <p:sldLayoutIdLst>
    <p:sldLayoutId id="2147485274" r:id="rId1"/>
    <p:sldLayoutId id="2147485275" r:id="rId2"/>
    <p:sldLayoutId id="2147485276" r:id="rId3"/>
    <p:sldLayoutId id="2147485277" r:id="rId4"/>
    <p:sldLayoutId id="2147485278" r:id="rId5"/>
    <p:sldLayoutId id="2147485279" r:id="rId6"/>
    <p:sldLayoutId id="2147485280" r:id="rId7"/>
    <p:sldLayoutId id="2147485281" r:id="rId8"/>
    <p:sldLayoutId id="2147485282" r:id="rId9"/>
    <p:sldLayoutId id="2147485283" r:id="rId10"/>
    <p:sldLayoutId id="21474852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913728618"/>
      </p:ext>
    </p:extLst>
  </p:cSld>
  <p:clrMap bg1="lt1" tx1="dk1" bg2="lt2" tx2="dk2" accent1="accent1" accent2="accent2" accent3="accent3" accent4="accent4" accent5="accent5" accent6="accent6" hlink="hlink" folHlink="folHlink"/>
  <p:sldLayoutIdLst>
    <p:sldLayoutId id="2147485298" r:id="rId1"/>
    <p:sldLayoutId id="2147485299" r:id="rId2"/>
    <p:sldLayoutId id="2147485300" r:id="rId3"/>
    <p:sldLayoutId id="2147485301" r:id="rId4"/>
    <p:sldLayoutId id="2147485302" r:id="rId5"/>
    <p:sldLayoutId id="2147485303" r:id="rId6"/>
    <p:sldLayoutId id="2147485304" r:id="rId7"/>
    <p:sldLayoutId id="2147485305" r:id="rId8"/>
    <p:sldLayoutId id="2147485306" r:id="rId9"/>
    <p:sldLayoutId id="2147485307" r:id="rId10"/>
    <p:sldLayoutId id="21474853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8722" name="Rectangle 1026"/>
          <p:cNvSpPr>
            <a:spLocks noGrp="1" noChangeArrowheads="1"/>
          </p:cNvSpPr>
          <p:nvPr>
            <p:ph type="title"/>
          </p:nvPr>
        </p:nvSpPr>
        <p:spPr bwMode="auto">
          <a:xfrm>
            <a:off x="228600" y="152400"/>
            <a:ext cx="8610600" cy="75565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58723" name="Rectangle 1027"/>
          <p:cNvSpPr>
            <a:spLocks noGrp="1" noChangeArrowheads="1"/>
          </p:cNvSpPr>
          <p:nvPr>
            <p:ph type="body" idx="1"/>
          </p:nvPr>
        </p:nvSpPr>
        <p:spPr bwMode="auto">
          <a:xfrm>
            <a:off x="228600" y="908050"/>
            <a:ext cx="8610600" cy="534035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2AE1F618-3605-084B-B1A7-646F1746DE74}" type="slidenum">
              <a:rPr lang="en-US" altLang="en-US"/>
              <a:pPr>
                <a:defRPr/>
              </a:pPr>
              <a:t>‹#›</a:t>
            </a:fld>
            <a:endParaRPr lang="en-US" altLang="en-US"/>
          </a:p>
        </p:txBody>
      </p:sp>
      <p:sp>
        <p:nvSpPr>
          <p:cNvPr id="158726" name="Line 1032"/>
          <p:cNvSpPr>
            <a:spLocks noChangeShapeType="1"/>
          </p:cNvSpPr>
          <p:nvPr/>
        </p:nvSpPr>
        <p:spPr bwMode="auto">
          <a:xfrm>
            <a:off x="228600" y="6248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58727"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668329321"/>
      </p:ext>
    </p:extLst>
  </p:cSld>
  <p:clrMap bg1="lt1" tx1="dk1" bg2="lt2" tx2="dk2" accent1="accent1" accent2="accent2" accent3="accent3" accent4="accent4" accent5="accent5" accent6="accent6" hlink="hlink" folHlink="folHlink"/>
  <p:sldLayoutIdLst>
    <p:sldLayoutId id="2147485313" r:id="rId1"/>
    <p:sldLayoutId id="2147485314" r:id="rId2"/>
    <p:sldLayoutId id="2147485315" r:id="rId3"/>
    <p:sldLayoutId id="2147485316" r:id="rId4"/>
    <p:sldLayoutId id="2147485317" r:id="rId5"/>
    <p:sldLayoutId id="2147485318" r:id="rId6"/>
    <p:sldLayoutId id="2147485319" r:id="rId7"/>
    <p:sldLayoutId id="2147485320" r:id="rId8"/>
    <p:sldLayoutId id="2147485321" r:id="rId9"/>
    <p:sldLayoutId id="2147485322" r:id="rId10"/>
    <p:sldLayoutId id="21474853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80226" name="Rectangle 1026"/>
          <p:cNvSpPr>
            <a:spLocks noGrp="1" noChangeArrowheads="1"/>
          </p:cNvSpPr>
          <p:nvPr>
            <p:ph type="title"/>
          </p:nvPr>
        </p:nvSpPr>
        <p:spPr bwMode="auto">
          <a:xfrm>
            <a:off x="228600" y="152400"/>
            <a:ext cx="8610600" cy="75565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80227" name="Rectangle 1027"/>
          <p:cNvSpPr>
            <a:spLocks noGrp="1" noChangeArrowheads="1"/>
          </p:cNvSpPr>
          <p:nvPr>
            <p:ph type="body" idx="1"/>
          </p:nvPr>
        </p:nvSpPr>
        <p:spPr bwMode="auto">
          <a:xfrm>
            <a:off x="228600" y="908050"/>
            <a:ext cx="8610600" cy="534035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r>
              <a:rPr lang="en-US" altLang="en-US"/>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326214A4-BEFE-B64F-8EDD-BB4D1617A9A5}" type="slidenum">
              <a:rPr lang="en-US" altLang="en-US"/>
              <a:pPr>
                <a:defRPr/>
              </a:pPr>
              <a:t>‹#›</a:t>
            </a:fld>
            <a:endParaRPr lang="en-US" altLang="en-US"/>
          </a:p>
        </p:txBody>
      </p:sp>
      <p:sp>
        <p:nvSpPr>
          <p:cNvPr id="180230" name="Line 1032"/>
          <p:cNvSpPr>
            <a:spLocks noChangeShapeType="1"/>
          </p:cNvSpPr>
          <p:nvPr/>
        </p:nvSpPr>
        <p:spPr bwMode="auto">
          <a:xfrm>
            <a:off x="228600" y="6248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8023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843061476"/>
      </p:ext>
    </p:extLst>
  </p:cSld>
  <p:clrMap bg1="lt1" tx1="dk1" bg2="lt2" tx2="dk2" accent1="accent1" accent2="accent2" accent3="accent3" accent4="accent4" accent5="accent5" accent6="accent6" hlink="hlink" folHlink="folHlink"/>
  <p:sldLayoutIdLst>
    <p:sldLayoutId id="2147485325" r:id="rId1"/>
    <p:sldLayoutId id="2147485326" r:id="rId2"/>
    <p:sldLayoutId id="2147485327" r:id="rId3"/>
    <p:sldLayoutId id="2147485328" r:id="rId4"/>
    <p:sldLayoutId id="2147485329" r:id="rId5"/>
    <p:sldLayoutId id="2147485330" r:id="rId6"/>
    <p:sldLayoutId id="2147485331" r:id="rId7"/>
    <p:sldLayoutId id="2147485332" r:id="rId8"/>
    <p:sldLayoutId id="2147485333" r:id="rId9"/>
    <p:sldLayoutId id="2147485334" r:id="rId10"/>
    <p:sldLayoutId id="2147485335" r:id="rId11"/>
    <p:sldLayoutId id="214748533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ea typeface="ＭＳ Ｐゴシック" charset="0"/>
                <a:cs typeface="ＭＳ Ｐゴシック" charset="0"/>
              </a:rPr>
              <a:pPr/>
              <a:t>‹#›</a:t>
            </a:fld>
            <a:endParaRPr lang="en-US" altLang="en-US">
              <a:solidFill>
                <a:srgbClr val="000000"/>
              </a:solidFill>
              <a:ea typeface="ＭＳ Ｐゴシック" charset="0"/>
              <a:cs typeface="ＭＳ Ｐゴシック" charset="0"/>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a typeface="ＭＳ Ｐゴシック" charset="0"/>
              <a:cs typeface="ＭＳ Ｐゴシック" charset="0"/>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a typeface="ＭＳ Ｐゴシック" charset="0"/>
              <a:cs typeface="ＭＳ Ｐゴシック" charset="0"/>
            </a:endParaRPr>
          </a:p>
        </p:txBody>
      </p:sp>
    </p:spTree>
    <p:extLst>
      <p:ext uri="{BB962C8B-B14F-4D97-AF65-F5344CB8AC3E}">
        <p14:creationId xmlns:p14="http://schemas.microsoft.com/office/powerpoint/2010/main" val="1857272246"/>
      </p:ext>
    </p:extLst>
  </p:cSld>
  <p:clrMap bg1="lt1" tx1="dk1" bg2="lt2" tx2="dk2" accent1="accent1" accent2="accent2" accent3="accent3" accent4="accent4" accent5="accent5" accent6="accent6" hlink="hlink" folHlink="folHlink"/>
  <p:sldLayoutIdLst>
    <p:sldLayoutId id="2147485338" r:id="rId1"/>
    <p:sldLayoutId id="2147485339" r:id="rId2"/>
    <p:sldLayoutId id="2147485340" r:id="rId3"/>
    <p:sldLayoutId id="2147485341" r:id="rId4"/>
    <p:sldLayoutId id="2147485342" r:id="rId5"/>
    <p:sldLayoutId id="2147485343" r:id="rId6"/>
    <p:sldLayoutId id="2147485344" r:id="rId7"/>
    <p:sldLayoutId id="2147485345" r:id="rId8"/>
    <p:sldLayoutId id="2147485346" r:id="rId9"/>
    <p:sldLayoutId id="2147485347" r:id="rId10"/>
    <p:sldLayoutId id="21474853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682" name="Rectangle 1026"/>
          <p:cNvSpPr>
            <a:spLocks noGrp="1" noChangeArrowheads="1"/>
          </p:cNvSpPr>
          <p:nvPr>
            <p:ph type="title"/>
          </p:nvPr>
        </p:nvSpPr>
        <p:spPr bwMode="auto">
          <a:xfrm>
            <a:off x="228600" y="152400"/>
            <a:ext cx="8610600" cy="75565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71683" name="Rectangle 1027"/>
          <p:cNvSpPr>
            <a:spLocks noGrp="1" noChangeArrowheads="1"/>
          </p:cNvSpPr>
          <p:nvPr>
            <p:ph type="body" idx="1"/>
          </p:nvPr>
        </p:nvSpPr>
        <p:spPr bwMode="auto">
          <a:xfrm>
            <a:off x="228600" y="908050"/>
            <a:ext cx="8610600" cy="534035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D7144B6-3A41-EA4A-9B12-C85BB250E559}" type="slidenum">
              <a:rPr lang="en-US" altLang="en-US"/>
              <a:pPr>
                <a:defRPr/>
              </a:pPr>
              <a:t>‹#›</a:t>
            </a:fld>
            <a:endParaRPr lang="en-US" altLang="en-US"/>
          </a:p>
        </p:txBody>
      </p:sp>
      <p:sp>
        <p:nvSpPr>
          <p:cNvPr id="71686" name="Line 1032"/>
          <p:cNvSpPr>
            <a:spLocks noChangeShapeType="1"/>
          </p:cNvSpPr>
          <p:nvPr/>
        </p:nvSpPr>
        <p:spPr bwMode="auto">
          <a:xfrm>
            <a:off x="228600" y="6248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71687"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773141953"/>
      </p:ext>
    </p:extLst>
  </p:cSld>
  <p:clrMap bg1="lt1" tx1="dk1" bg2="lt2" tx2="dk2" accent1="accent1" accent2="accent2" accent3="accent3" accent4="accent4" accent5="accent5" accent6="accent6" hlink="hlink" folHlink="folHlink"/>
  <p:sldLayoutIdLst>
    <p:sldLayoutId id="2147485365" r:id="rId1"/>
    <p:sldLayoutId id="2147485366" r:id="rId2"/>
    <p:sldLayoutId id="2147485367" r:id="rId3"/>
    <p:sldLayoutId id="2147485368" r:id="rId4"/>
    <p:sldLayoutId id="2147485369" r:id="rId5"/>
    <p:sldLayoutId id="2147485370" r:id="rId6"/>
    <p:sldLayoutId id="2147485371" r:id="rId7"/>
    <p:sldLayoutId id="2147485372" r:id="rId8"/>
    <p:sldLayoutId id="2147485373" r:id="rId9"/>
    <p:sldLayoutId id="2147485374" r:id="rId10"/>
    <p:sldLayoutId id="214748537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3970" name="Rectangle 1026"/>
          <p:cNvSpPr>
            <a:spLocks noGrp="1" noChangeArrowheads="1"/>
          </p:cNvSpPr>
          <p:nvPr>
            <p:ph type="title"/>
          </p:nvPr>
        </p:nvSpPr>
        <p:spPr bwMode="auto">
          <a:xfrm>
            <a:off x="228600" y="152400"/>
            <a:ext cx="8610600" cy="75565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83971" name="Rectangle 1027"/>
          <p:cNvSpPr>
            <a:spLocks noGrp="1" noChangeArrowheads="1"/>
          </p:cNvSpPr>
          <p:nvPr>
            <p:ph type="body" idx="1"/>
          </p:nvPr>
        </p:nvSpPr>
        <p:spPr bwMode="auto">
          <a:xfrm>
            <a:off x="228600" y="908050"/>
            <a:ext cx="8610600" cy="534035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121DFC2F-AF9F-D749-9EE1-3EC9386BBA80}" type="slidenum">
              <a:rPr lang="en-US" altLang="en-US"/>
              <a:pPr>
                <a:defRPr/>
              </a:pPr>
              <a:t>‹#›</a:t>
            </a:fld>
            <a:endParaRPr lang="en-US" altLang="en-US"/>
          </a:p>
        </p:txBody>
      </p:sp>
      <p:sp>
        <p:nvSpPr>
          <p:cNvPr id="83974" name="Line 1032"/>
          <p:cNvSpPr>
            <a:spLocks noChangeShapeType="1"/>
          </p:cNvSpPr>
          <p:nvPr/>
        </p:nvSpPr>
        <p:spPr bwMode="auto">
          <a:xfrm>
            <a:off x="228600" y="6248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83975"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121474195"/>
      </p:ext>
    </p:extLst>
  </p:cSld>
  <p:clrMap bg1="lt1" tx1="dk1" bg2="lt2" tx2="dk2" accent1="accent1" accent2="accent2" accent3="accent3" accent4="accent4" accent5="accent5" accent6="accent6" hlink="hlink" folHlink="folHlink"/>
  <p:sldLayoutIdLst>
    <p:sldLayoutId id="2147485377" r:id="rId1"/>
    <p:sldLayoutId id="2147485378" r:id="rId2"/>
    <p:sldLayoutId id="2147485379" r:id="rId3"/>
    <p:sldLayoutId id="2147485380" r:id="rId4"/>
    <p:sldLayoutId id="2147485381" r:id="rId5"/>
    <p:sldLayoutId id="2147485382" r:id="rId6"/>
    <p:sldLayoutId id="2147485383" r:id="rId7"/>
    <p:sldLayoutId id="2147485384" r:id="rId8"/>
    <p:sldLayoutId id="2147485385" r:id="rId9"/>
    <p:sldLayoutId id="2147485386" r:id="rId10"/>
    <p:sldLayoutId id="2147485387" r:id="rId11"/>
    <p:sldLayoutId id="2147485388"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0" y="0"/>
            <a:ext cx="91440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299" name="Rectangle 3"/>
          <p:cNvSpPr>
            <a:spLocks noGrp="1" noChangeArrowheads="1"/>
          </p:cNvSpPr>
          <p:nvPr>
            <p:ph type="body" idx="1"/>
          </p:nvPr>
        </p:nvSpPr>
        <p:spPr bwMode="auto">
          <a:xfrm>
            <a:off x="457200" y="1277938"/>
            <a:ext cx="8229600" cy="4525962"/>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300" name="Line 7"/>
          <p:cNvSpPr>
            <a:spLocks noChangeShapeType="1"/>
          </p:cNvSpPr>
          <p:nvPr/>
        </p:nvSpPr>
        <p:spPr bwMode="auto">
          <a:xfrm>
            <a:off x="0" y="6400800"/>
            <a:ext cx="9144000" cy="0"/>
          </a:xfrm>
          <a:prstGeom prst="line">
            <a:avLst/>
          </a:prstGeom>
          <a:noFill/>
          <a:ln w="38100">
            <a:solidFill>
              <a:srgbClr val="DC5900"/>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40965" name="Text Box 5"/>
          <p:cNvSpPr txBox="1">
            <a:spLocks noChangeArrowheads="1"/>
          </p:cNvSpPr>
          <p:nvPr/>
        </p:nvSpPr>
        <p:spPr bwMode="auto">
          <a:xfrm>
            <a:off x="152400" y="1752600"/>
            <a:ext cx="83058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50000"/>
              </a:spcBef>
              <a:spcAft>
                <a:spcPct val="0"/>
              </a:spcAft>
              <a:defRPr/>
            </a:pPr>
            <a:endParaRPr lang="en-US" sz="1800">
              <a:solidFill>
                <a:srgbClr val="000000"/>
              </a:solidFill>
            </a:endParaRPr>
          </a:p>
        </p:txBody>
      </p:sp>
      <p:sp>
        <p:nvSpPr>
          <p:cNvPr id="55303" name="Line 7"/>
          <p:cNvSpPr>
            <a:spLocks noChangeShapeType="1"/>
          </p:cNvSpPr>
          <p:nvPr/>
        </p:nvSpPr>
        <p:spPr bwMode="auto">
          <a:xfrm>
            <a:off x="0" y="1143000"/>
            <a:ext cx="9144000" cy="0"/>
          </a:xfrm>
          <a:prstGeom prst="line">
            <a:avLst/>
          </a:prstGeom>
          <a:noFill/>
          <a:ln w="38100">
            <a:solidFill>
              <a:srgbClr val="DC5900"/>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302073960"/>
      </p:ext>
    </p:extLst>
  </p:cSld>
  <p:clrMap bg1="lt1" tx1="dk1" bg2="lt2" tx2="dk2" accent1="accent1" accent2="accent2" accent3="accent3" accent4="accent4" accent5="accent5" accent6="accent6" hlink="hlink" folHlink="folHlink"/>
  <p:sldLayoutIdLst>
    <p:sldLayoutId id="2147485403" r:id="rId1"/>
    <p:sldLayoutId id="2147485404" r:id="rId2"/>
    <p:sldLayoutId id="2147485405" r:id="rId3"/>
    <p:sldLayoutId id="2147485406" r:id="rId4"/>
    <p:sldLayoutId id="2147485407" r:id="rId5"/>
    <p:sldLayoutId id="2147485408" r:id="rId6"/>
    <p:sldLayoutId id="2147485409" r:id="rId7"/>
    <p:sldLayoutId id="2147485410" r:id="rId8"/>
    <p:sldLayoutId id="2147485411" r:id="rId9"/>
    <p:sldLayoutId id="2147485412" r:id="rId10"/>
    <p:sldLayoutId id="2147485413" r:id="rId11"/>
    <p:sldLayoutId id="2147485414" r:id="rId12"/>
    <p:sldLayoutId id="2147485415" r:id="rId13"/>
    <p:sldLayoutId id="2147485416" r:id="rId14"/>
    <p:sldLayoutId id="2147485417" r:id="rId15"/>
  </p:sldLayoutIdLst>
  <p:hf hdr="0" ftr="0" dt="0"/>
  <p:txStyles>
    <p:titleStyle>
      <a:lvl1pPr algn="l" rtl="0" eaLnBrk="0" fontAlgn="base" hangingPunct="0">
        <a:spcBef>
          <a:spcPct val="0"/>
        </a:spcBef>
        <a:spcAft>
          <a:spcPct val="0"/>
        </a:spcAft>
        <a:defRPr sz="3600">
          <a:solidFill>
            <a:srgbClr val="DC5900"/>
          </a:solidFill>
          <a:latin typeface="+mj-lt"/>
          <a:ea typeface="ＭＳ Ｐゴシック" charset="0"/>
          <a:cs typeface="ＭＳ Ｐゴシック" charset="0"/>
        </a:defRPr>
      </a:lvl1pPr>
      <a:lvl2pPr algn="l" rtl="0" eaLnBrk="0" fontAlgn="base" hangingPunct="0">
        <a:spcBef>
          <a:spcPct val="0"/>
        </a:spcBef>
        <a:spcAft>
          <a:spcPct val="0"/>
        </a:spcAft>
        <a:defRPr sz="3600">
          <a:solidFill>
            <a:srgbClr val="DC5900"/>
          </a:solidFill>
          <a:latin typeface="Arial" charset="0"/>
          <a:ea typeface="ＭＳ Ｐゴシック" charset="0"/>
          <a:cs typeface="ＭＳ Ｐゴシック" charset="0"/>
        </a:defRPr>
      </a:lvl2pPr>
      <a:lvl3pPr algn="l" rtl="0" eaLnBrk="0" fontAlgn="base" hangingPunct="0">
        <a:spcBef>
          <a:spcPct val="0"/>
        </a:spcBef>
        <a:spcAft>
          <a:spcPct val="0"/>
        </a:spcAft>
        <a:defRPr sz="3600">
          <a:solidFill>
            <a:srgbClr val="DC5900"/>
          </a:solidFill>
          <a:latin typeface="Arial" charset="0"/>
          <a:ea typeface="ＭＳ Ｐゴシック" charset="0"/>
          <a:cs typeface="ＭＳ Ｐゴシック" charset="0"/>
        </a:defRPr>
      </a:lvl3pPr>
      <a:lvl4pPr algn="l" rtl="0" eaLnBrk="0" fontAlgn="base" hangingPunct="0">
        <a:spcBef>
          <a:spcPct val="0"/>
        </a:spcBef>
        <a:spcAft>
          <a:spcPct val="0"/>
        </a:spcAft>
        <a:defRPr sz="3600">
          <a:solidFill>
            <a:srgbClr val="DC5900"/>
          </a:solidFill>
          <a:latin typeface="Arial" charset="0"/>
          <a:ea typeface="ＭＳ Ｐゴシック" charset="0"/>
          <a:cs typeface="ＭＳ Ｐゴシック" charset="0"/>
        </a:defRPr>
      </a:lvl4pPr>
      <a:lvl5pPr algn="l" rtl="0" eaLnBrk="0" fontAlgn="base" hangingPunct="0">
        <a:spcBef>
          <a:spcPct val="0"/>
        </a:spcBef>
        <a:spcAft>
          <a:spcPct val="0"/>
        </a:spcAft>
        <a:defRPr sz="3600">
          <a:solidFill>
            <a:srgbClr val="DC5900"/>
          </a:solidFill>
          <a:latin typeface="Arial" charset="0"/>
          <a:ea typeface="ＭＳ Ｐゴシック" charset="0"/>
          <a:cs typeface="ＭＳ Ｐゴシック" charset="0"/>
        </a:defRPr>
      </a:lvl5pPr>
      <a:lvl6pPr marL="457200" algn="l" rtl="0" fontAlgn="base">
        <a:spcBef>
          <a:spcPct val="0"/>
        </a:spcBef>
        <a:spcAft>
          <a:spcPct val="0"/>
        </a:spcAft>
        <a:defRPr sz="3600">
          <a:solidFill>
            <a:srgbClr val="DC5900"/>
          </a:solidFill>
          <a:latin typeface="Arial" charset="0"/>
        </a:defRPr>
      </a:lvl6pPr>
      <a:lvl7pPr marL="914400" algn="l" rtl="0" fontAlgn="base">
        <a:spcBef>
          <a:spcPct val="0"/>
        </a:spcBef>
        <a:spcAft>
          <a:spcPct val="0"/>
        </a:spcAft>
        <a:defRPr sz="3600">
          <a:solidFill>
            <a:srgbClr val="DC5900"/>
          </a:solidFill>
          <a:latin typeface="Arial" charset="0"/>
        </a:defRPr>
      </a:lvl7pPr>
      <a:lvl8pPr marL="1371600" algn="l" rtl="0" fontAlgn="base">
        <a:spcBef>
          <a:spcPct val="0"/>
        </a:spcBef>
        <a:spcAft>
          <a:spcPct val="0"/>
        </a:spcAft>
        <a:defRPr sz="3600">
          <a:solidFill>
            <a:srgbClr val="DC5900"/>
          </a:solidFill>
          <a:latin typeface="Arial" charset="0"/>
        </a:defRPr>
      </a:lvl8pPr>
      <a:lvl9pPr marL="1828800" algn="l" rtl="0" fontAlgn="base">
        <a:spcBef>
          <a:spcPct val="0"/>
        </a:spcBef>
        <a:spcAft>
          <a:spcPct val="0"/>
        </a:spcAft>
        <a:defRPr sz="3600">
          <a:solidFill>
            <a:srgbClr val="DC5900"/>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a:solidFill>
            <a:schemeClr val="tx1"/>
          </a:solidFill>
          <a:latin typeface="+mn-lt"/>
          <a:ea typeface="ＭＳ Ｐゴシック" charset="-128"/>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7282" name="Rectangle 1026"/>
          <p:cNvSpPr>
            <a:spLocks noGrp="1" noChangeArrowheads="1"/>
          </p:cNvSpPr>
          <p:nvPr>
            <p:ph type="title"/>
          </p:nvPr>
        </p:nvSpPr>
        <p:spPr bwMode="auto">
          <a:xfrm>
            <a:off x="228600" y="152400"/>
            <a:ext cx="8610600" cy="75565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97283" name="Rectangle 1027"/>
          <p:cNvSpPr>
            <a:spLocks noGrp="1" noChangeArrowheads="1"/>
          </p:cNvSpPr>
          <p:nvPr>
            <p:ph type="body" idx="1"/>
          </p:nvPr>
        </p:nvSpPr>
        <p:spPr bwMode="auto">
          <a:xfrm>
            <a:off x="228600" y="908050"/>
            <a:ext cx="8610600" cy="534035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56484F88-EF82-2D47-8CC3-5B6E56CAAB92}" type="slidenum">
              <a:rPr lang="en-US" altLang="en-US"/>
              <a:pPr>
                <a:defRPr/>
              </a:pPr>
              <a:t>‹#›</a:t>
            </a:fld>
            <a:endParaRPr lang="en-US" altLang="en-US"/>
          </a:p>
        </p:txBody>
      </p:sp>
      <p:sp>
        <p:nvSpPr>
          <p:cNvPr id="97286" name="Line 1032"/>
          <p:cNvSpPr>
            <a:spLocks noChangeShapeType="1"/>
          </p:cNvSpPr>
          <p:nvPr/>
        </p:nvSpPr>
        <p:spPr bwMode="auto">
          <a:xfrm>
            <a:off x="228600" y="6248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97287"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45882977"/>
      </p:ext>
    </p:extLst>
  </p:cSld>
  <p:clrMap bg1="lt1" tx1="dk1" bg2="lt2" tx2="dk2" accent1="accent1" accent2="accent2" accent3="accent3" accent4="accent4" accent5="accent5" accent6="accent6" hlink="hlink" folHlink="folHlink"/>
  <p:sldLayoutIdLst>
    <p:sldLayoutId id="2147485419" r:id="rId1"/>
    <p:sldLayoutId id="2147485420" r:id="rId2"/>
    <p:sldLayoutId id="2147485421" r:id="rId3"/>
    <p:sldLayoutId id="2147485422" r:id="rId4"/>
    <p:sldLayoutId id="2147485423" r:id="rId5"/>
    <p:sldLayoutId id="2147485424" r:id="rId6"/>
    <p:sldLayoutId id="2147485425" r:id="rId7"/>
    <p:sldLayoutId id="2147485426" r:id="rId8"/>
    <p:sldLayoutId id="2147485427" r:id="rId9"/>
    <p:sldLayoutId id="2147485428" r:id="rId10"/>
    <p:sldLayoutId id="2147485429" r:id="rId11"/>
    <p:sldLayoutId id="2147485430"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0594" name="Rectangle 1026"/>
          <p:cNvSpPr>
            <a:spLocks noGrp="1" noChangeArrowheads="1"/>
          </p:cNvSpPr>
          <p:nvPr>
            <p:ph type="title"/>
          </p:nvPr>
        </p:nvSpPr>
        <p:spPr bwMode="auto">
          <a:xfrm>
            <a:off x="228600" y="152400"/>
            <a:ext cx="8610600" cy="75565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10595" name="Rectangle 1027"/>
          <p:cNvSpPr>
            <a:spLocks noGrp="1" noChangeArrowheads="1"/>
          </p:cNvSpPr>
          <p:nvPr>
            <p:ph type="body" idx="1"/>
          </p:nvPr>
        </p:nvSpPr>
        <p:spPr bwMode="auto">
          <a:xfrm>
            <a:off x="228600" y="908050"/>
            <a:ext cx="8610600" cy="534035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r>
              <a:rPr lang="en-US" altLang="en-US"/>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2D97C151-2FB7-D445-B560-E7F09E5FC56B}" type="slidenum">
              <a:rPr lang="en-US" altLang="en-US"/>
              <a:pPr>
                <a:defRPr/>
              </a:pPr>
              <a:t>‹#›</a:t>
            </a:fld>
            <a:endParaRPr lang="en-US" altLang="en-US"/>
          </a:p>
        </p:txBody>
      </p:sp>
      <p:sp>
        <p:nvSpPr>
          <p:cNvPr id="110598" name="Line 1032"/>
          <p:cNvSpPr>
            <a:spLocks noChangeShapeType="1"/>
          </p:cNvSpPr>
          <p:nvPr/>
        </p:nvSpPr>
        <p:spPr bwMode="auto">
          <a:xfrm>
            <a:off x="228600" y="6248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1059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739880526"/>
      </p:ext>
    </p:extLst>
  </p:cSld>
  <p:clrMap bg1="lt1" tx1="dk1" bg2="lt2" tx2="dk2" accent1="accent1" accent2="accent2" accent3="accent3" accent4="accent4" accent5="accent5" accent6="accent6" hlink="hlink" folHlink="folHlink"/>
  <p:sldLayoutIdLst>
    <p:sldLayoutId id="2147485432" r:id="rId1"/>
    <p:sldLayoutId id="2147485433" r:id="rId2"/>
    <p:sldLayoutId id="2147485434" r:id="rId3"/>
    <p:sldLayoutId id="2147485435" r:id="rId4"/>
    <p:sldLayoutId id="2147485436" r:id="rId5"/>
    <p:sldLayoutId id="2147485437" r:id="rId6"/>
    <p:sldLayoutId id="2147485438" r:id="rId7"/>
    <p:sldLayoutId id="2147485439" r:id="rId8"/>
    <p:sldLayoutId id="2147485440" r:id="rId9"/>
    <p:sldLayoutId id="2147485441" r:id="rId10"/>
    <p:sldLayoutId id="2147485442" r:id="rId11"/>
    <p:sldLayoutId id="214748544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3906" name="Rectangle 1026"/>
          <p:cNvSpPr>
            <a:spLocks noGrp="1" noChangeArrowheads="1"/>
          </p:cNvSpPr>
          <p:nvPr>
            <p:ph type="title"/>
          </p:nvPr>
        </p:nvSpPr>
        <p:spPr bwMode="auto">
          <a:xfrm>
            <a:off x="228600" y="152400"/>
            <a:ext cx="8610600" cy="75565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23907" name="Rectangle 1027"/>
          <p:cNvSpPr>
            <a:spLocks noGrp="1" noChangeArrowheads="1"/>
          </p:cNvSpPr>
          <p:nvPr>
            <p:ph type="body" idx="1"/>
          </p:nvPr>
        </p:nvSpPr>
        <p:spPr bwMode="auto">
          <a:xfrm>
            <a:off x="228600" y="908050"/>
            <a:ext cx="8610600" cy="534035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r>
              <a:rPr lang="en-US" altLang="en-US"/>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3753F71C-2419-A94F-BAE4-6D87C3F8BE78}" type="slidenum">
              <a:rPr lang="en-US" altLang="en-US"/>
              <a:pPr>
                <a:defRPr/>
              </a:pPr>
              <a:t>‹#›</a:t>
            </a:fld>
            <a:endParaRPr lang="en-US" altLang="en-US"/>
          </a:p>
        </p:txBody>
      </p:sp>
      <p:sp>
        <p:nvSpPr>
          <p:cNvPr id="123910" name="Line 1032"/>
          <p:cNvSpPr>
            <a:spLocks noChangeShapeType="1"/>
          </p:cNvSpPr>
          <p:nvPr/>
        </p:nvSpPr>
        <p:spPr bwMode="auto">
          <a:xfrm>
            <a:off x="228600" y="6248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2391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53046459"/>
      </p:ext>
    </p:extLst>
  </p:cSld>
  <p:clrMap bg1="lt1" tx1="dk1" bg2="lt2" tx2="dk2" accent1="accent1" accent2="accent2" accent3="accent3" accent4="accent4" accent5="accent5" accent6="accent6" hlink="hlink" folHlink="folHlink"/>
  <p:sldLayoutIdLst>
    <p:sldLayoutId id="2147485445" r:id="rId1"/>
    <p:sldLayoutId id="2147485446" r:id="rId2"/>
    <p:sldLayoutId id="2147485447" r:id="rId3"/>
    <p:sldLayoutId id="2147485448" r:id="rId4"/>
    <p:sldLayoutId id="2147485449" r:id="rId5"/>
    <p:sldLayoutId id="2147485450" r:id="rId6"/>
    <p:sldLayoutId id="2147485451" r:id="rId7"/>
    <p:sldLayoutId id="2147485452" r:id="rId8"/>
    <p:sldLayoutId id="2147485453" r:id="rId9"/>
    <p:sldLayoutId id="2147485454" r:id="rId10"/>
    <p:sldLayoutId id="2147485455" r:id="rId11"/>
    <p:sldLayoutId id="214748545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7218" name="Rectangle 1026"/>
          <p:cNvSpPr>
            <a:spLocks noGrp="1" noChangeArrowheads="1"/>
          </p:cNvSpPr>
          <p:nvPr>
            <p:ph type="title"/>
          </p:nvPr>
        </p:nvSpPr>
        <p:spPr bwMode="auto">
          <a:xfrm>
            <a:off x="228600" y="152400"/>
            <a:ext cx="8610600" cy="75565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7219" name="Rectangle 1027"/>
          <p:cNvSpPr>
            <a:spLocks noGrp="1" noChangeArrowheads="1"/>
          </p:cNvSpPr>
          <p:nvPr>
            <p:ph type="body" idx="1"/>
          </p:nvPr>
        </p:nvSpPr>
        <p:spPr bwMode="auto">
          <a:xfrm>
            <a:off x="228600" y="908050"/>
            <a:ext cx="8610600" cy="534035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r>
              <a:rPr lang="en-US" altLang="en-US"/>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0200D35-475D-0848-9303-6961C08984E2}" type="slidenum">
              <a:rPr lang="en-US" altLang="en-US"/>
              <a:pPr>
                <a:defRPr/>
              </a:pPr>
              <a:t>‹#›</a:t>
            </a:fld>
            <a:endParaRPr lang="en-US" altLang="en-US"/>
          </a:p>
        </p:txBody>
      </p:sp>
      <p:sp>
        <p:nvSpPr>
          <p:cNvPr id="137222" name="Line 1032"/>
          <p:cNvSpPr>
            <a:spLocks noChangeShapeType="1"/>
          </p:cNvSpPr>
          <p:nvPr/>
        </p:nvSpPr>
        <p:spPr bwMode="auto">
          <a:xfrm>
            <a:off x="228600" y="6248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7223"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6354900"/>
      </p:ext>
    </p:extLst>
  </p:cSld>
  <p:clrMap bg1="lt1" tx1="dk1" bg2="lt2" tx2="dk2" accent1="accent1" accent2="accent2" accent3="accent3" accent4="accent4" accent5="accent5" accent6="accent6" hlink="hlink" folHlink="folHlink"/>
  <p:sldLayoutIdLst>
    <p:sldLayoutId id="2147485458" r:id="rId1"/>
    <p:sldLayoutId id="2147485459" r:id="rId2"/>
    <p:sldLayoutId id="2147485460" r:id="rId3"/>
    <p:sldLayoutId id="2147485461" r:id="rId4"/>
    <p:sldLayoutId id="2147485462" r:id="rId5"/>
    <p:sldLayoutId id="2147485463" r:id="rId6"/>
    <p:sldLayoutId id="2147485464" r:id="rId7"/>
    <p:sldLayoutId id="2147485465" r:id="rId8"/>
    <p:sldLayoutId id="2147485466" r:id="rId9"/>
    <p:sldLayoutId id="2147485467" r:id="rId10"/>
    <p:sldLayoutId id="214748546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fontAlgn="base">
              <a:spcBef>
                <a:spcPct val="0"/>
              </a:spcBef>
              <a:spcAft>
                <a:spcPct val="0"/>
              </a:spcAft>
              <a:defRPr/>
            </a:pPr>
            <a:fld id="{F4A8B300-57DC-AA40-A8ED-06B05AC83B03}"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297068552"/>
      </p:ext>
    </p:extLst>
  </p:cSld>
  <p:clrMap bg1="lt1" tx1="dk1" bg2="lt2" tx2="dk2" accent1="accent1" accent2="accent2" accent3="accent3" accent4="accent4" accent5="accent5" accent6="accent6" hlink="hlink" folHlink="folHlink"/>
  <p:sldLayoutIdLst>
    <p:sldLayoutId id="2147485495" r:id="rId1"/>
    <p:sldLayoutId id="2147485496" r:id="rId2"/>
    <p:sldLayoutId id="2147485497" r:id="rId3"/>
    <p:sldLayoutId id="2147485498" r:id="rId4"/>
    <p:sldLayoutId id="2147485499" r:id="rId5"/>
    <p:sldLayoutId id="2147485500" r:id="rId6"/>
    <p:sldLayoutId id="2147485501" r:id="rId7"/>
    <p:sldLayoutId id="2147485502" r:id="rId8"/>
    <p:sldLayoutId id="2147485503" r:id="rId9"/>
    <p:sldLayoutId id="2147485504" r:id="rId10"/>
    <p:sldLayoutId id="2147485505" r:id="rId11"/>
    <p:sldLayoutId id="214748550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2818" name="Rectangle 1026"/>
          <p:cNvSpPr>
            <a:spLocks noGrp="1" noChangeArrowheads="1"/>
          </p:cNvSpPr>
          <p:nvPr>
            <p:ph type="title"/>
          </p:nvPr>
        </p:nvSpPr>
        <p:spPr bwMode="auto">
          <a:xfrm>
            <a:off x="228600" y="152400"/>
            <a:ext cx="8610600" cy="75565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2819" name="Rectangle 1027"/>
          <p:cNvSpPr>
            <a:spLocks noGrp="1" noChangeArrowheads="1"/>
          </p:cNvSpPr>
          <p:nvPr>
            <p:ph type="body" idx="1"/>
          </p:nvPr>
        </p:nvSpPr>
        <p:spPr bwMode="auto">
          <a:xfrm>
            <a:off x="228600" y="908050"/>
            <a:ext cx="8610600" cy="534035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defRPr>
            </a:lvl1pPr>
          </a:lstStyle>
          <a:p>
            <a:pPr>
              <a:defRPr/>
            </a:pPr>
            <a:r>
              <a:rPr lang="en-US" altLang="en-US">
                <a:ea typeface="ＭＳ Ｐゴシック" charset="0"/>
                <a:cs typeface="ＭＳ Ｐゴシック" charset="0"/>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defRPr>
            </a:lvl1pPr>
          </a:lstStyle>
          <a:p>
            <a:pPr>
              <a:defRPr/>
            </a:pPr>
            <a:fld id="{BD72816C-A5C8-5C4F-9BE1-2437492A3AD4}" type="slidenum">
              <a:rPr lang="en-US" altLang="en-US">
                <a:ea typeface="ＭＳ Ｐゴシック" charset="0"/>
                <a:cs typeface="ＭＳ Ｐゴシック" charset="0"/>
              </a:rPr>
              <a:pPr>
                <a:defRPr/>
              </a:pPr>
              <a:t>‹#›</a:t>
            </a:fld>
            <a:endParaRPr lang="en-US" altLang="en-US">
              <a:ea typeface="ＭＳ Ｐゴシック" charset="0"/>
              <a:cs typeface="ＭＳ Ｐゴシック" charset="0"/>
            </a:endParaRPr>
          </a:p>
        </p:txBody>
      </p:sp>
      <p:sp>
        <p:nvSpPr>
          <p:cNvPr id="162822" name="Line 1032"/>
          <p:cNvSpPr>
            <a:spLocks noChangeShapeType="1"/>
          </p:cNvSpPr>
          <p:nvPr/>
        </p:nvSpPr>
        <p:spPr bwMode="auto">
          <a:xfrm>
            <a:off x="228600" y="6248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2823"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4439039"/>
      </p:ext>
    </p:extLst>
  </p:cSld>
  <p:clrMap bg1="lt1" tx1="dk1" bg2="lt2" tx2="dk2" accent1="accent1" accent2="accent2" accent3="accent3" accent4="accent4" accent5="accent5" accent6="accent6" hlink="hlink" folHlink="folHlink"/>
  <p:sldLayoutIdLst>
    <p:sldLayoutId id="2147485508" r:id="rId1"/>
    <p:sldLayoutId id="2147485509" r:id="rId2"/>
    <p:sldLayoutId id="2147485510" r:id="rId3"/>
    <p:sldLayoutId id="2147485511" r:id="rId4"/>
    <p:sldLayoutId id="2147485512" r:id="rId5"/>
    <p:sldLayoutId id="2147485513" r:id="rId6"/>
    <p:sldLayoutId id="2147485514" r:id="rId7"/>
    <p:sldLayoutId id="2147485515" r:id="rId8"/>
    <p:sldLayoutId id="2147485516" r:id="rId9"/>
    <p:sldLayoutId id="2147485517" r:id="rId10"/>
    <p:sldLayoutId id="2147485518" r:id="rId11"/>
    <p:sldLayoutId id="2147485519"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9506" name="Rectangle 1026"/>
          <p:cNvSpPr>
            <a:spLocks noGrp="1" noChangeArrowheads="1"/>
          </p:cNvSpPr>
          <p:nvPr>
            <p:ph type="title"/>
          </p:nvPr>
        </p:nvSpPr>
        <p:spPr bwMode="auto">
          <a:xfrm>
            <a:off x="228600" y="152400"/>
            <a:ext cx="8610600" cy="75565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9507" name="Rectangle 1027"/>
          <p:cNvSpPr>
            <a:spLocks noGrp="1" noChangeArrowheads="1"/>
          </p:cNvSpPr>
          <p:nvPr>
            <p:ph type="body" idx="1"/>
          </p:nvPr>
        </p:nvSpPr>
        <p:spPr bwMode="auto">
          <a:xfrm>
            <a:off x="228600" y="908050"/>
            <a:ext cx="8610600" cy="534035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2A0F716A-121A-A74E-B5B4-5FE723A339F7}" type="slidenum">
              <a:rPr lang="en-US" altLang="en-US"/>
              <a:pPr>
                <a:defRPr/>
              </a:pPr>
              <a:t>‹#›</a:t>
            </a:fld>
            <a:endParaRPr lang="en-US" altLang="en-US"/>
          </a:p>
        </p:txBody>
      </p:sp>
      <p:sp>
        <p:nvSpPr>
          <p:cNvPr id="149510" name="Line 1032"/>
          <p:cNvSpPr>
            <a:spLocks noChangeShapeType="1"/>
          </p:cNvSpPr>
          <p:nvPr/>
        </p:nvSpPr>
        <p:spPr bwMode="auto">
          <a:xfrm>
            <a:off x="228600" y="6248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951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509621870"/>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383" tIns="45692" rIns="91383" bIns="4569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383" tIns="45692" rIns="91383" bIns="4569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83" tIns="45692" rIns="91383" bIns="45692" numCol="1" anchor="b" anchorCtr="0" compatLnSpc="1">
            <a:prstTxWarp prst="textNoShape">
              <a:avLst/>
            </a:prstTxWarp>
          </a:bodyPr>
          <a:lstStyle>
            <a:lvl1pPr algn="ctr">
              <a:defRPr sz="1200">
                <a:latin typeface="Garamond" pitchFamily="18" charset="0"/>
              </a:defRPr>
            </a:lvl1pPr>
          </a:lstStyle>
          <a:p>
            <a:pPr defTabSz="913836"/>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383" tIns="45692" rIns="91383" bIns="45692" numCol="1" anchor="b" anchorCtr="0" compatLnSpc="1">
            <a:prstTxWarp prst="textNoShape">
              <a:avLst/>
            </a:prstTxWarp>
          </a:bodyPr>
          <a:lstStyle>
            <a:lvl1pPr algn="r">
              <a:defRPr sz="1600">
                <a:latin typeface="Garamond" pitchFamily="18" charset="0"/>
              </a:defRPr>
            </a:lvl1pPr>
          </a:lstStyle>
          <a:p>
            <a:pPr defTabSz="913836"/>
            <a:fld id="{6F400BD0-49BF-48FC-8114-37C1D4F5AB3D}" type="slidenum">
              <a:rPr lang="en-US" altLang="en-US" smtClean="0">
                <a:solidFill>
                  <a:srgbClr val="000000"/>
                </a:solidFill>
              </a:rPr>
              <a:pPr defTabSz="913836"/>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383" tIns="45692" rIns="91383" bIns="45692"/>
          <a:lstStyle/>
          <a:p>
            <a:pPr defTabSz="913836">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383" tIns="45692" rIns="91383" bIns="45692"/>
          <a:lstStyle/>
          <a:p>
            <a:pPr defTabSz="913836">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85023647"/>
      </p:ext>
    </p:extLst>
  </p:cSld>
  <p:clrMap bg1="lt1" tx1="dk1" bg2="lt2" tx2="dk2" accent1="accent1" accent2="accent2" accent3="accent3" accent4="accent4" accent5="accent5" accent6="accent6" hlink="hlink" folHlink="folHlink"/>
  <p:sldLayoutIdLst>
    <p:sldLayoutId id="2147485834" r:id="rId1"/>
    <p:sldLayoutId id="2147485835" r:id="rId2"/>
    <p:sldLayoutId id="2147485836" r:id="rId3"/>
    <p:sldLayoutId id="2147485837" r:id="rId4"/>
    <p:sldLayoutId id="2147485838" r:id="rId5"/>
    <p:sldLayoutId id="2147485839" r:id="rId6"/>
    <p:sldLayoutId id="2147485840" r:id="rId7"/>
    <p:sldLayoutId id="2147485841" r:id="rId8"/>
    <p:sldLayoutId id="2147485842" r:id="rId9"/>
    <p:sldLayoutId id="2147485843" r:id="rId10"/>
    <p:sldLayoutId id="214748584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6917" algn="l" rtl="0" fontAlgn="base">
        <a:spcBef>
          <a:spcPct val="0"/>
        </a:spcBef>
        <a:spcAft>
          <a:spcPct val="0"/>
        </a:spcAft>
        <a:defRPr sz="4000">
          <a:solidFill>
            <a:schemeClr val="tx2"/>
          </a:solidFill>
          <a:latin typeface="Garamond" pitchFamily="18" charset="0"/>
        </a:defRPr>
      </a:lvl6pPr>
      <a:lvl7pPr marL="913836" algn="l" rtl="0" fontAlgn="base">
        <a:spcBef>
          <a:spcPct val="0"/>
        </a:spcBef>
        <a:spcAft>
          <a:spcPct val="0"/>
        </a:spcAft>
        <a:defRPr sz="4000">
          <a:solidFill>
            <a:schemeClr val="tx2"/>
          </a:solidFill>
          <a:latin typeface="Garamond" pitchFamily="18" charset="0"/>
        </a:defRPr>
      </a:lvl7pPr>
      <a:lvl8pPr marL="1370760" algn="l" rtl="0" fontAlgn="base">
        <a:spcBef>
          <a:spcPct val="0"/>
        </a:spcBef>
        <a:spcAft>
          <a:spcPct val="0"/>
        </a:spcAft>
        <a:defRPr sz="4000">
          <a:solidFill>
            <a:schemeClr val="tx2"/>
          </a:solidFill>
          <a:latin typeface="Garamond" pitchFamily="18" charset="0"/>
        </a:defRPr>
      </a:lvl8pPr>
      <a:lvl9pPr marL="1827678" algn="l" rtl="0" fontAlgn="base">
        <a:spcBef>
          <a:spcPct val="0"/>
        </a:spcBef>
        <a:spcAft>
          <a:spcPct val="0"/>
        </a:spcAft>
        <a:defRPr sz="4000">
          <a:solidFill>
            <a:schemeClr val="tx2"/>
          </a:solidFill>
          <a:latin typeface="Garamond" pitchFamily="18" charset="0"/>
        </a:defRPr>
      </a:lvl9pPr>
    </p:titleStyle>
    <p:bodyStyle>
      <a:lvl1pPr marL="342692" indent="-342692"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514" indent="-325239"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725" indent="-350622"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027" indent="-315721"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131" indent="-339518"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055" indent="-339518"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3967" indent="-339518"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0889" indent="-339518"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7803" indent="-339518"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3836" rtl="0" eaLnBrk="1" latinLnBrk="0" hangingPunct="1">
        <a:defRPr sz="1800" kern="1200">
          <a:solidFill>
            <a:schemeClr val="tx1"/>
          </a:solidFill>
          <a:latin typeface="+mn-lt"/>
          <a:ea typeface="+mn-ea"/>
          <a:cs typeface="+mn-cs"/>
        </a:defRPr>
      </a:lvl1pPr>
      <a:lvl2pPr marL="456917" algn="l" defTabSz="913836" rtl="0" eaLnBrk="1" latinLnBrk="0" hangingPunct="1">
        <a:defRPr sz="1800" kern="1200">
          <a:solidFill>
            <a:schemeClr val="tx1"/>
          </a:solidFill>
          <a:latin typeface="+mn-lt"/>
          <a:ea typeface="+mn-ea"/>
          <a:cs typeface="+mn-cs"/>
        </a:defRPr>
      </a:lvl2pPr>
      <a:lvl3pPr marL="913836" algn="l" defTabSz="913836" rtl="0" eaLnBrk="1" latinLnBrk="0" hangingPunct="1">
        <a:defRPr sz="1800" kern="1200">
          <a:solidFill>
            <a:schemeClr val="tx1"/>
          </a:solidFill>
          <a:latin typeface="+mn-lt"/>
          <a:ea typeface="+mn-ea"/>
          <a:cs typeface="+mn-cs"/>
        </a:defRPr>
      </a:lvl3pPr>
      <a:lvl4pPr marL="1370760" algn="l" defTabSz="913836" rtl="0" eaLnBrk="1" latinLnBrk="0" hangingPunct="1">
        <a:defRPr sz="1800" kern="1200">
          <a:solidFill>
            <a:schemeClr val="tx1"/>
          </a:solidFill>
          <a:latin typeface="+mn-lt"/>
          <a:ea typeface="+mn-ea"/>
          <a:cs typeface="+mn-cs"/>
        </a:defRPr>
      </a:lvl4pPr>
      <a:lvl5pPr marL="1827678" algn="l" defTabSz="913836" rtl="0" eaLnBrk="1" latinLnBrk="0" hangingPunct="1">
        <a:defRPr sz="1800" kern="1200">
          <a:solidFill>
            <a:schemeClr val="tx1"/>
          </a:solidFill>
          <a:latin typeface="+mn-lt"/>
          <a:ea typeface="+mn-ea"/>
          <a:cs typeface="+mn-cs"/>
        </a:defRPr>
      </a:lvl5pPr>
      <a:lvl6pPr marL="2284596" algn="l" defTabSz="913836" rtl="0" eaLnBrk="1" latinLnBrk="0" hangingPunct="1">
        <a:defRPr sz="1800" kern="1200">
          <a:solidFill>
            <a:schemeClr val="tx1"/>
          </a:solidFill>
          <a:latin typeface="+mn-lt"/>
          <a:ea typeface="+mn-ea"/>
          <a:cs typeface="+mn-cs"/>
        </a:defRPr>
      </a:lvl6pPr>
      <a:lvl7pPr marL="2741518" algn="l" defTabSz="913836" rtl="0" eaLnBrk="1" latinLnBrk="0" hangingPunct="1">
        <a:defRPr sz="1800" kern="1200">
          <a:solidFill>
            <a:schemeClr val="tx1"/>
          </a:solidFill>
          <a:latin typeface="+mn-lt"/>
          <a:ea typeface="+mn-ea"/>
          <a:cs typeface="+mn-cs"/>
        </a:defRPr>
      </a:lvl7pPr>
      <a:lvl8pPr marL="3198432" algn="l" defTabSz="913836" rtl="0" eaLnBrk="1" latinLnBrk="0" hangingPunct="1">
        <a:defRPr sz="1800" kern="1200">
          <a:solidFill>
            <a:schemeClr val="tx1"/>
          </a:solidFill>
          <a:latin typeface="+mn-lt"/>
          <a:ea typeface="+mn-ea"/>
          <a:cs typeface="+mn-cs"/>
        </a:defRPr>
      </a:lvl8pPr>
      <a:lvl9pPr marL="3655356" algn="l" defTabSz="913836"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626" name="Rectangle 1"/>
          <p:cNvSpPr>
            <a:spLocks noGrp="1" noChangeArrowheads="1"/>
          </p:cNvSpPr>
          <p:nvPr>
            <p:ph type="title"/>
          </p:nvPr>
        </p:nvSpPr>
        <p:spPr bwMode="auto">
          <a:xfrm>
            <a:off x="573732" y="0"/>
            <a:ext cx="8001000" cy="1143000"/>
          </a:xfrm>
          <a:prstGeom prst="rect">
            <a:avLst/>
          </a:prstGeom>
          <a:noFill/>
          <a:ln w="12700">
            <a:noFill/>
            <a:miter lim="800000"/>
            <a:headEnd/>
            <a:tailEnd/>
          </a:ln>
        </p:spPr>
        <p:txBody>
          <a:bodyPr vert="horz" wrap="square" lIns="35689" tIns="35689" rIns="76300" bIns="35689" numCol="1" anchor="b" anchorCtr="0" compatLnSpc="1">
            <a:prstTxWarp prst="textNoShape">
              <a:avLst/>
            </a:prstTxWarp>
          </a:bodyPr>
          <a:lstStyle/>
          <a:p>
            <a:pPr lvl="0"/>
            <a:r>
              <a:rPr lang="en-US">
                <a:sym typeface="Verdana" charset="0"/>
              </a:rPr>
              <a:t>Click to edit Master title style</a:t>
            </a:r>
          </a:p>
        </p:txBody>
      </p:sp>
      <p:sp>
        <p:nvSpPr>
          <p:cNvPr id="26627" name="Rectangle 2"/>
          <p:cNvSpPr>
            <a:spLocks noGrp="1" noChangeArrowheads="1"/>
          </p:cNvSpPr>
          <p:nvPr>
            <p:ph type="body" idx="1"/>
          </p:nvPr>
        </p:nvSpPr>
        <p:spPr bwMode="auto">
          <a:xfrm>
            <a:off x="565919" y="1446622"/>
            <a:ext cx="8001000" cy="5411391"/>
          </a:xfrm>
          <a:prstGeom prst="rect">
            <a:avLst/>
          </a:prstGeom>
          <a:noFill/>
          <a:ln w="12700">
            <a:noFill/>
            <a:miter lim="800000"/>
            <a:headEnd/>
            <a:tailEnd/>
          </a:ln>
        </p:spPr>
        <p:txBody>
          <a:bodyPr vert="horz" wrap="square" lIns="35689" tIns="35689" rIns="76300" bIns="35689" numCol="1" anchor="t" anchorCtr="0" compatLnSpc="1">
            <a:prstTxWarp prst="textNoShape">
              <a:avLst/>
            </a:prstTxWarp>
          </a:bodyPr>
          <a:lstStyle/>
          <a:p>
            <a:pPr lvl="0"/>
            <a:r>
              <a:rPr lang="en-US">
                <a:sym typeface="Verdana" charset="0"/>
              </a:rPr>
              <a:t>Click to edit Master text styles</a:t>
            </a:r>
          </a:p>
          <a:p>
            <a:pPr lvl="1"/>
            <a:r>
              <a:rPr lang="en-US">
                <a:sym typeface="Verdana" charset="0"/>
              </a:rPr>
              <a:t>Second level</a:t>
            </a:r>
          </a:p>
          <a:p>
            <a:pPr lvl="2"/>
            <a:r>
              <a:rPr lang="en-US">
                <a:sym typeface="Verdana" charset="0"/>
              </a:rPr>
              <a:t>Third level</a:t>
            </a:r>
          </a:p>
          <a:p>
            <a:pPr lvl="3"/>
            <a:r>
              <a:rPr lang="en-US">
                <a:sym typeface="Verdana" charset="0"/>
              </a:rPr>
              <a:t>Fourth level</a:t>
            </a:r>
          </a:p>
          <a:p>
            <a:pPr lvl="4"/>
            <a:r>
              <a:rPr lang="en-US">
                <a:sym typeface="Verdana" charset="0"/>
              </a:rPr>
              <a:t>Fifth level</a:t>
            </a:r>
          </a:p>
        </p:txBody>
      </p:sp>
      <p:sp>
        <p:nvSpPr>
          <p:cNvPr id="2051" name="Text Box 3"/>
          <p:cNvSpPr txBox="1">
            <a:spLocks noGrp="1" noChangeArrowheads="1"/>
          </p:cNvSpPr>
          <p:nvPr>
            <p:ph type="sldNum" sz="quarter" idx="4"/>
          </p:nvPr>
        </p:nvSpPr>
        <p:spPr bwMode="auto">
          <a:xfrm>
            <a:off x="8108157" y="6545461"/>
            <a:ext cx="261193" cy="241102"/>
          </a:xfrm>
          <a:prstGeom prst="rect">
            <a:avLst/>
          </a:prstGeom>
          <a:noFill/>
          <a:ln w="12700">
            <a:noFill/>
            <a:miter lim="800000"/>
            <a:headEnd/>
            <a:tailEnd/>
          </a:ln>
          <a:effectLst/>
        </p:spPr>
        <p:txBody>
          <a:bodyPr vert="horz" wrap="none" lIns="64245" tIns="32121" rIns="64245" bIns="32121" numCol="1" anchor="t" anchorCtr="0" compatLnSpc="1">
            <a:prstTxWarp prst="textNoShape">
              <a:avLst/>
            </a:prstTxWarp>
          </a:bodyPr>
          <a:lstStyle>
            <a:lvl1pPr algn="ctr">
              <a:defRPr sz="1100">
                <a:solidFill>
                  <a:schemeClr val="tx1"/>
                </a:solidFill>
                <a:latin typeface="+mn-lt"/>
                <a:ea typeface="Verdana" charset="0"/>
                <a:cs typeface="Verdana" charset="0"/>
                <a:sym typeface="Verdana" charset="0"/>
              </a:defRPr>
            </a:lvl1pPr>
          </a:lstStyle>
          <a:p>
            <a:pPr defTabSz="914071" fontAlgn="base">
              <a:spcBef>
                <a:spcPct val="0"/>
              </a:spcBef>
              <a:spcAft>
                <a:spcPct val="0"/>
              </a:spcAft>
              <a:defRPr/>
            </a:pPr>
            <a:fld id="{8EB36121-9CA8-7C4F-A014-7F4E73DDF31C}" type="slidenum">
              <a:rPr lang="en-US" smtClean="0">
                <a:solidFill>
                  <a:srgbClr val="000000"/>
                </a:solidFill>
              </a:rPr>
              <a:pPr defTabSz="914071" fontAlgn="base">
                <a:spcBef>
                  <a:spcPct val="0"/>
                </a:spcBef>
                <a:spcAft>
                  <a:spcPct val="0"/>
                </a:spcAft>
                <a:defRPr/>
              </a:pPr>
              <a:t>‹#›</a:t>
            </a:fld>
            <a:endParaRPr lang="en-US">
              <a:solidFill>
                <a:srgbClr val="000000"/>
              </a:solidFill>
            </a:endParaRPr>
          </a:p>
        </p:txBody>
      </p:sp>
      <p:grpSp>
        <p:nvGrpSpPr>
          <p:cNvPr id="26629" name="Group 1"/>
          <p:cNvGrpSpPr>
            <a:grpSpLocks/>
          </p:cNvGrpSpPr>
          <p:nvPr userDrawn="1"/>
        </p:nvGrpSpPr>
        <p:grpSpPr bwMode="auto">
          <a:xfrm>
            <a:off x="606103" y="1223380"/>
            <a:ext cx="7958584" cy="109389"/>
            <a:chOff x="0" y="0"/>
            <a:chExt cx="7129" cy="98"/>
          </a:xfrm>
        </p:grpSpPr>
        <p:sp>
          <p:nvSpPr>
            <p:cNvPr id="6" name="Rectangle 2"/>
            <p:cNvSpPr>
              <a:spLocks/>
            </p:cNvSpPr>
            <p:nvPr/>
          </p:nvSpPr>
          <p:spPr bwMode="auto">
            <a:xfrm>
              <a:off x="0" y="0"/>
              <a:ext cx="4170" cy="98"/>
            </a:xfrm>
            <a:prstGeom prst="rect">
              <a:avLst/>
            </a:prstGeom>
            <a:solidFill>
              <a:srgbClr val="CC5500"/>
            </a:solidFill>
            <a:ln w="9525">
              <a:noFill/>
              <a:round/>
              <a:headEnd/>
              <a:tailEnd/>
            </a:ln>
          </p:spPr>
          <p:txBody>
            <a:bodyPr lIns="0" tIns="0" rIns="0" bIns="0">
              <a:prstTxWarp prst="textNoShape">
                <a:avLst/>
              </a:prstTxWarp>
            </a:bodyPr>
            <a:lstStyle/>
            <a:p>
              <a:pPr algn="ctr" defTabSz="914071" fontAlgn="base">
                <a:spcBef>
                  <a:spcPct val="0"/>
                </a:spcBef>
                <a:spcAft>
                  <a:spcPct val="0"/>
                </a:spcAft>
                <a:defRPr/>
              </a:pPr>
              <a:endParaRPr lang="en-US" sz="3000">
                <a:solidFill>
                  <a:srgbClr val="000000"/>
                </a:solidFill>
                <a:latin typeface="Gill Sans" charset="0"/>
                <a:sym typeface="Gill Sans" charset="0"/>
              </a:endParaRPr>
            </a:p>
          </p:txBody>
        </p:sp>
        <p:sp>
          <p:nvSpPr>
            <p:cNvPr id="7" name="Line 3"/>
            <p:cNvSpPr>
              <a:spLocks noChangeShapeType="1"/>
            </p:cNvSpPr>
            <p:nvPr/>
          </p:nvSpPr>
          <p:spPr bwMode="auto">
            <a:xfrm>
              <a:off x="0" y="0"/>
              <a:ext cx="7129" cy="0"/>
            </a:xfrm>
            <a:prstGeom prst="line">
              <a:avLst/>
            </a:prstGeom>
            <a:noFill/>
            <a:ln w="9525">
              <a:solidFill>
                <a:srgbClr val="CC5500"/>
              </a:solidFill>
              <a:round/>
              <a:headEnd/>
              <a:tailEnd/>
            </a:ln>
          </p:spPr>
          <p:txBody>
            <a:bodyPr lIns="0" tIns="0" rIns="0" bIns="0">
              <a:prstTxWarp prst="textNoShape">
                <a:avLst/>
              </a:prstTxWarp>
            </a:bodyPr>
            <a:lstStyle/>
            <a:p>
              <a:pPr defTabSz="914071" fontAlgn="base">
                <a:spcBef>
                  <a:spcPct val="0"/>
                </a:spcBef>
                <a:spcAft>
                  <a:spcPct val="0"/>
                </a:spcAft>
                <a:defRPr/>
              </a:pPr>
              <a:endParaRPr lang="en-US" sz="3000">
                <a:solidFill>
                  <a:srgbClr val="000000"/>
                </a:solidFill>
                <a:latin typeface="Gill Sans" charset="0"/>
                <a:sym typeface="Gill Sans" charset="0"/>
              </a:endParaRPr>
            </a:p>
          </p:txBody>
        </p:sp>
      </p:grpSp>
    </p:spTree>
    <p:extLst>
      <p:ext uri="{BB962C8B-B14F-4D97-AF65-F5344CB8AC3E}">
        <p14:creationId xmlns:p14="http://schemas.microsoft.com/office/powerpoint/2010/main" val="1162279188"/>
      </p:ext>
    </p:extLst>
  </p:cSld>
  <p:clrMap bg1="lt1" tx1="dk1" bg2="lt2" tx2="dk2" accent1="accent1" accent2="accent2" accent3="accent3" accent4="accent4" accent5="accent5" accent6="accent6" hlink="hlink" folHlink="folHlink"/>
  <p:sldLayoutIdLst>
    <p:sldLayoutId id="2147485862" r:id="rId1"/>
    <p:sldLayoutId id="2147485863" r:id="rId2"/>
    <p:sldLayoutId id="2147485864" r:id="rId3"/>
    <p:sldLayoutId id="2147485865" r:id="rId4"/>
    <p:sldLayoutId id="2147485866" r:id="rId5"/>
    <p:sldLayoutId id="2147485867" r:id="rId6"/>
    <p:sldLayoutId id="2147485868" r:id="rId7"/>
    <p:sldLayoutId id="2147485869" r:id="rId8"/>
    <p:sldLayoutId id="2147485870" r:id="rId9"/>
    <p:sldLayoutId id="2147485871" r:id="rId10"/>
    <p:sldLayoutId id="2147485872" r:id="rId11"/>
  </p:sldLayoutIdLst>
  <p:transition/>
  <p:hf hdr="0" ftr="0" dt="0"/>
  <p:txStyles>
    <p:titleStyle>
      <a:lvl1pPr marL="4465" indent="-4465" algn="l" rtl="0" eaLnBrk="0" fontAlgn="base" hangingPunct="0">
        <a:spcBef>
          <a:spcPct val="0"/>
        </a:spcBef>
        <a:spcAft>
          <a:spcPct val="0"/>
        </a:spcAft>
        <a:defRPr sz="3800">
          <a:solidFill>
            <a:srgbClr val="009900"/>
          </a:solidFill>
          <a:latin typeface="+mj-lt"/>
          <a:ea typeface="+mj-ea"/>
          <a:cs typeface="+mj-cs"/>
          <a:sym typeface="Verdana" charset="0"/>
        </a:defRPr>
      </a:lvl1pPr>
      <a:lvl2pPr marL="4465" indent="-4465" algn="l" rtl="0" eaLnBrk="0" fontAlgn="base" hangingPunct="0">
        <a:spcBef>
          <a:spcPct val="0"/>
        </a:spcBef>
        <a:spcAft>
          <a:spcPct val="0"/>
        </a:spcAft>
        <a:defRPr sz="3800">
          <a:solidFill>
            <a:srgbClr val="009900"/>
          </a:solidFill>
          <a:latin typeface="Verdana" charset="0"/>
          <a:ea typeface="ヒラギノ角ゴ ProN W3" charset="-128"/>
          <a:cs typeface="ヒラギノ角ゴ ProN W3" charset="-128"/>
          <a:sym typeface="Verdana" charset="0"/>
        </a:defRPr>
      </a:lvl2pPr>
      <a:lvl3pPr marL="4465" indent="-4465" algn="l" rtl="0" eaLnBrk="0" fontAlgn="base" hangingPunct="0">
        <a:spcBef>
          <a:spcPct val="0"/>
        </a:spcBef>
        <a:spcAft>
          <a:spcPct val="0"/>
        </a:spcAft>
        <a:defRPr sz="3800">
          <a:solidFill>
            <a:srgbClr val="009900"/>
          </a:solidFill>
          <a:latin typeface="Verdana" charset="0"/>
          <a:ea typeface="ヒラギノ角ゴ ProN W3" charset="-128"/>
          <a:cs typeface="ヒラギノ角ゴ ProN W3" charset="-128"/>
          <a:sym typeface="Verdana" charset="0"/>
        </a:defRPr>
      </a:lvl3pPr>
      <a:lvl4pPr marL="4465" indent="-4465" algn="l" rtl="0" eaLnBrk="0" fontAlgn="base" hangingPunct="0">
        <a:spcBef>
          <a:spcPct val="0"/>
        </a:spcBef>
        <a:spcAft>
          <a:spcPct val="0"/>
        </a:spcAft>
        <a:defRPr sz="3800">
          <a:solidFill>
            <a:srgbClr val="009900"/>
          </a:solidFill>
          <a:latin typeface="Verdana" charset="0"/>
          <a:ea typeface="ヒラギノ角ゴ ProN W3" charset="-128"/>
          <a:cs typeface="ヒラギノ角ゴ ProN W3" charset="-128"/>
          <a:sym typeface="Verdana" charset="0"/>
        </a:defRPr>
      </a:lvl4pPr>
      <a:lvl5pPr marL="4465" indent="-4465" algn="l" rtl="0" eaLnBrk="0" fontAlgn="base" hangingPunct="0">
        <a:spcBef>
          <a:spcPct val="0"/>
        </a:spcBef>
        <a:spcAft>
          <a:spcPct val="0"/>
        </a:spcAft>
        <a:defRPr sz="3800">
          <a:solidFill>
            <a:srgbClr val="009900"/>
          </a:solidFill>
          <a:latin typeface="Verdana" charset="0"/>
          <a:ea typeface="ヒラギノ角ゴ ProN W3" charset="-128"/>
          <a:cs typeface="ヒラギノ角ゴ ProN W3" charset="-128"/>
          <a:sym typeface="Verdana" charset="0"/>
        </a:defRPr>
      </a:lvl5pPr>
      <a:lvl6pPr marL="325689" algn="l" rtl="0" fontAlgn="base">
        <a:spcBef>
          <a:spcPct val="0"/>
        </a:spcBef>
        <a:spcAft>
          <a:spcPct val="0"/>
        </a:spcAft>
        <a:defRPr sz="3800">
          <a:solidFill>
            <a:srgbClr val="009900"/>
          </a:solidFill>
          <a:latin typeface="Verdana" charset="0"/>
          <a:ea typeface="ヒラギノ角ゴ ProN W3" charset="-128"/>
          <a:cs typeface="ヒラギノ角ゴ ProN W3" charset="-128"/>
          <a:sym typeface="Verdana" charset="0"/>
        </a:defRPr>
      </a:lvl6pPr>
      <a:lvl7pPr marL="646917" algn="l" rtl="0" fontAlgn="base">
        <a:spcBef>
          <a:spcPct val="0"/>
        </a:spcBef>
        <a:spcAft>
          <a:spcPct val="0"/>
        </a:spcAft>
        <a:defRPr sz="3800">
          <a:solidFill>
            <a:srgbClr val="009900"/>
          </a:solidFill>
          <a:latin typeface="Verdana" charset="0"/>
          <a:ea typeface="ヒラギノ角ゴ ProN W3" charset="-128"/>
          <a:cs typeface="ヒラギノ角ゴ ProN W3" charset="-128"/>
          <a:sym typeface="Verdana" charset="0"/>
        </a:defRPr>
      </a:lvl7pPr>
      <a:lvl8pPr marL="968141" algn="l" rtl="0" fontAlgn="base">
        <a:spcBef>
          <a:spcPct val="0"/>
        </a:spcBef>
        <a:spcAft>
          <a:spcPct val="0"/>
        </a:spcAft>
        <a:defRPr sz="3800">
          <a:solidFill>
            <a:srgbClr val="009900"/>
          </a:solidFill>
          <a:latin typeface="Verdana" charset="0"/>
          <a:ea typeface="ヒラギノ角ゴ ProN W3" charset="-128"/>
          <a:cs typeface="ヒラギノ角ゴ ProN W3" charset="-128"/>
          <a:sym typeface="Verdana" charset="0"/>
        </a:defRPr>
      </a:lvl8pPr>
      <a:lvl9pPr marL="1289370" algn="l" rtl="0" fontAlgn="base">
        <a:spcBef>
          <a:spcPct val="0"/>
        </a:spcBef>
        <a:spcAft>
          <a:spcPct val="0"/>
        </a:spcAft>
        <a:defRPr sz="3800">
          <a:solidFill>
            <a:srgbClr val="009900"/>
          </a:solidFill>
          <a:latin typeface="Verdana" charset="0"/>
          <a:ea typeface="ヒラギノ角ゴ ProN W3" charset="-128"/>
          <a:cs typeface="ヒラギノ角ゴ ProN W3" charset="-128"/>
          <a:sym typeface="Verdana" charset="0"/>
        </a:defRPr>
      </a:lvl9pPr>
    </p:titleStyle>
    <p:bodyStyle>
      <a:lvl1pPr marL="356933" indent="-329050" algn="l" rtl="0" eaLnBrk="0" fontAlgn="base" hangingPunct="0">
        <a:spcBef>
          <a:spcPts val="703"/>
        </a:spcBef>
        <a:spcAft>
          <a:spcPct val="0"/>
        </a:spcAft>
        <a:buClr>
          <a:srgbClr val="CC5500"/>
        </a:buClr>
        <a:buSzPct val="125000"/>
        <a:buFont typeface="Arial" charset="0"/>
        <a:buChar char="•"/>
        <a:defRPr sz="3000">
          <a:solidFill>
            <a:schemeClr val="tx1"/>
          </a:solidFill>
          <a:latin typeface="+mn-lt"/>
          <a:ea typeface="+mn-ea"/>
          <a:cs typeface="+mn-cs"/>
          <a:sym typeface="Verdana" charset="0"/>
        </a:defRPr>
      </a:lvl1pPr>
      <a:lvl2pPr marL="629105" indent="-305627" algn="l" rtl="0" eaLnBrk="0" fontAlgn="base" hangingPunct="0">
        <a:spcBef>
          <a:spcPts val="633"/>
        </a:spcBef>
        <a:spcAft>
          <a:spcPct val="0"/>
        </a:spcAft>
        <a:buClr>
          <a:srgbClr val="CC5500"/>
        </a:buClr>
        <a:buSzPct val="125000"/>
        <a:buFont typeface="Arial" charset="0"/>
        <a:buChar char="•"/>
        <a:defRPr sz="2500">
          <a:solidFill>
            <a:schemeClr val="tx1"/>
          </a:solidFill>
          <a:latin typeface="+mn-lt"/>
          <a:ea typeface="+mn-ea"/>
          <a:cs typeface="+mn-cs"/>
          <a:sym typeface="Verdana" charset="0"/>
        </a:defRPr>
      </a:lvl2pPr>
      <a:lvl3pPr marL="907955" indent="-276628" algn="l" rtl="0" eaLnBrk="0" fontAlgn="base" hangingPunct="0">
        <a:spcBef>
          <a:spcPts val="562"/>
        </a:spcBef>
        <a:spcAft>
          <a:spcPct val="0"/>
        </a:spcAft>
        <a:buClr>
          <a:srgbClr val="CC5500"/>
        </a:buClr>
        <a:buSzPct val="125000"/>
        <a:buFont typeface="Arial" charset="0"/>
        <a:buChar char="•"/>
        <a:defRPr sz="2200">
          <a:solidFill>
            <a:schemeClr val="tx1"/>
          </a:solidFill>
          <a:latin typeface="+mn-lt"/>
          <a:ea typeface="+mn-ea"/>
          <a:cs typeface="+mn-cs"/>
          <a:sym typeface="Verdana" charset="0"/>
        </a:defRPr>
      </a:lvl3pPr>
      <a:lvl4pPr marL="1181238" indent="-271048" algn="l" rtl="0" eaLnBrk="0" fontAlgn="base" hangingPunct="0">
        <a:spcBef>
          <a:spcPts val="492"/>
        </a:spcBef>
        <a:spcAft>
          <a:spcPct val="0"/>
        </a:spcAft>
        <a:buClr>
          <a:srgbClr val="CC5500"/>
        </a:buClr>
        <a:buSzPct val="125000"/>
        <a:buFont typeface="Arial" charset="0"/>
        <a:buChar char="•"/>
        <a:defRPr sz="2000">
          <a:solidFill>
            <a:schemeClr val="tx1"/>
          </a:solidFill>
          <a:latin typeface="+mn-lt"/>
          <a:ea typeface="+mn-ea"/>
          <a:cs typeface="+mn-cs"/>
          <a:sym typeface="Verdana" charset="0"/>
        </a:defRPr>
      </a:lvl4pPr>
      <a:lvl5pPr marL="1462326" indent="-278859" algn="l" rtl="0" eaLnBrk="0" fontAlgn="base" hangingPunct="0">
        <a:spcBef>
          <a:spcPts val="633"/>
        </a:spcBef>
        <a:spcAft>
          <a:spcPct val="0"/>
        </a:spcAft>
        <a:buClr>
          <a:srgbClr val="CC5500"/>
        </a:buClr>
        <a:buSzPct val="125000"/>
        <a:buFont typeface="Arial" charset="0"/>
        <a:buChar char="•"/>
        <a:defRPr sz="2000">
          <a:solidFill>
            <a:schemeClr val="tx1"/>
          </a:solidFill>
          <a:latin typeface="+mn-lt"/>
          <a:ea typeface="+mn-ea"/>
          <a:cs typeface="+mn-cs"/>
          <a:sym typeface="Verdana" charset="0"/>
        </a:defRPr>
      </a:lvl5pPr>
      <a:lvl6pPr marL="1784593" indent="-279960" algn="l" rtl="0" fontAlgn="base">
        <a:spcBef>
          <a:spcPts val="633"/>
        </a:spcBef>
        <a:spcAft>
          <a:spcPct val="0"/>
        </a:spcAft>
        <a:buClr>
          <a:srgbClr val="CC5500"/>
        </a:buClr>
        <a:buSzPct val="100000"/>
        <a:buFont typeface="Wingdings" charset="2"/>
        <a:buChar char="§"/>
        <a:defRPr sz="2000">
          <a:solidFill>
            <a:schemeClr val="tx1"/>
          </a:solidFill>
          <a:latin typeface="+mn-lt"/>
          <a:ea typeface="+mn-ea"/>
          <a:cs typeface="+mn-cs"/>
          <a:sym typeface="Verdana" charset="0"/>
        </a:defRPr>
      </a:lvl6pPr>
      <a:lvl7pPr marL="2105820" indent="-279960" algn="l" rtl="0" fontAlgn="base">
        <a:spcBef>
          <a:spcPts val="633"/>
        </a:spcBef>
        <a:spcAft>
          <a:spcPct val="0"/>
        </a:spcAft>
        <a:buClr>
          <a:srgbClr val="CC5500"/>
        </a:buClr>
        <a:buSzPct val="100000"/>
        <a:buFont typeface="Wingdings" charset="2"/>
        <a:buChar char="§"/>
        <a:defRPr sz="2000">
          <a:solidFill>
            <a:schemeClr val="tx1"/>
          </a:solidFill>
          <a:latin typeface="+mn-lt"/>
          <a:ea typeface="+mn-ea"/>
          <a:cs typeface="+mn-cs"/>
          <a:sym typeface="Verdana" charset="0"/>
        </a:defRPr>
      </a:lvl7pPr>
      <a:lvl8pPr marL="2427051" indent="-279960" algn="l" rtl="0" fontAlgn="base">
        <a:spcBef>
          <a:spcPts val="633"/>
        </a:spcBef>
        <a:spcAft>
          <a:spcPct val="0"/>
        </a:spcAft>
        <a:buClr>
          <a:srgbClr val="CC5500"/>
        </a:buClr>
        <a:buSzPct val="100000"/>
        <a:buFont typeface="Wingdings" charset="2"/>
        <a:buChar char="§"/>
        <a:defRPr sz="2000">
          <a:solidFill>
            <a:schemeClr val="tx1"/>
          </a:solidFill>
          <a:latin typeface="+mn-lt"/>
          <a:ea typeface="+mn-ea"/>
          <a:cs typeface="+mn-cs"/>
          <a:sym typeface="Verdana" charset="0"/>
        </a:defRPr>
      </a:lvl8pPr>
      <a:lvl9pPr marL="2748274" indent="-279960" algn="l" rtl="0" fontAlgn="base">
        <a:spcBef>
          <a:spcPts val="633"/>
        </a:spcBef>
        <a:spcAft>
          <a:spcPct val="0"/>
        </a:spcAft>
        <a:buClr>
          <a:srgbClr val="CC5500"/>
        </a:buClr>
        <a:buSzPct val="100000"/>
        <a:buFont typeface="Wingdings" charset="2"/>
        <a:buChar char="§"/>
        <a:defRPr sz="2000">
          <a:solidFill>
            <a:schemeClr val="tx1"/>
          </a:solidFill>
          <a:latin typeface="+mn-lt"/>
          <a:ea typeface="+mn-ea"/>
          <a:cs typeface="+mn-cs"/>
          <a:sym typeface="Verdana" charset="0"/>
        </a:defRPr>
      </a:lvl9pPr>
    </p:bodyStyle>
    <p:otherStyle>
      <a:defPPr>
        <a:defRPr lang="en-US"/>
      </a:defPPr>
      <a:lvl1pPr marL="0" algn="l" defTabSz="321225" rtl="0" eaLnBrk="1" latinLnBrk="0" hangingPunct="1">
        <a:defRPr sz="1300" kern="1200">
          <a:solidFill>
            <a:schemeClr val="tx1"/>
          </a:solidFill>
          <a:latin typeface="+mn-lt"/>
          <a:ea typeface="+mn-ea"/>
          <a:cs typeface="+mn-cs"/>
        </a:defRPr>
      </a:lvl1pPr>
      <a:lvl2pPr marL="321225" algn="l" defTabSz="321225" rtl="0" eaLnBrk="1" latinLnBrk="0" hangingPunct="1">
        <a:defRPr sz="1300" kern="1200">
          <a:solidFill>
            <a:schemeClr val="tx1"/>
          </a:solidFill>
          <a:latin typeface="+mn-lt"/>
          <a:ea typeface="+mn-ea"/>
          <a:cs typeface="+mn-cs"/>
        </a:defRPr>
      </a:lvl2pPr>
      <a:lvl3pPr marL="642453" algn="l" defTabSz="321225" rtl="0" eaLnBrk="1" latinLnBrk="0" hangingPunct="1">
        <a:defRPr sz="1300" kern="1200">
          <a:solidFill>
            <a:schemeClr val="tx1"/>
          </a:solidFill>
          <a:latin typeface="+mn-lt"/>
          <a:ea typeface="+mn-ea"/>
          <a:cs typeface="+mn-cs"/>
        </a:defRPr>
      </a:lvl3pPr>
      <a:lvl4pPr marL="963678" algn="l" defTabSz="321225" rtl="0" eaLnBrk="1" latinLnBrk="0" hangingPunct="1">
        <a:defRPr sz="1300" kern="1200">
          <a:solidFill>
            <a:schemeClr val="tx1"/>
          </a:solidFill>
          <a:latin typeface="+mn-lt"/>
          <a:ea typeface="+mn-ea"/>
          <a:cs typeface="+mn-cs"/>
        </a:defRPr>
      </a:lvl4pPr>
      <a:lvl5pPr marL="1284908" algn="l" defTabSz="321225" rtl="0" eaLnBrk="1" latinLnBrk="0" hangingPunct="1">
        <a:defRPr sz="1300" kern="1200">
          <a:solidFill>
            <a:schemeClr val="tx1"/>
          </a:solidFill>
          <a:latin typeface="+mn-lt"/>
          <a:ea typeface="+mn-ea"/>
          <a:cs typeface="+mn-cs"/>
        </a:defRPr>
      </a:lvl5pPr>
      <a:lvl6pPr marL="1606134" algn="l" defTabSz="321225" rtl="0" eaLnBrk="1" latinLnBrk="0" hangingPunct="1">
        <a:defRPr sz="1300" kern="1200">
          <a:solidFill>
            <a:schemeClr val="tx1"/>
          </a:solidFill>
          <a:latin typeface="+mn-lt"/>
          <a:ea typeface="+mn-ea"/>
          <a:cs typeface="+mn-cs"/>
        </a:defRPr>
      </a:lvl6pPr>
      <a:lvl7pPr marL="1927362" algn="l" defTabSz="321225" rtl="0" eaLnBrk="1" latinLnBrk="0" hangingPunct="1">
        <a:defRPr sz="1300" kern="1200">
          <a:solidFill>
            <a:schemeClr val="tx1"/>
          </a:solidFill>
          <a:latin typeface="+mn-lt"/>
          <a:ea typeface="+mn-ea"/>
          <a:cs typeface="+mn-cs"/>
        </a:defRPr>
      </a:lvl7pPr>
      <a:lvl8pPr marL="2248591" algn="l" defTabSz="321225" rtl="0" eaLnBrk="1" latinLnBrk="0" hangingPunct="1">
        <a:defRPr sz="1300" kern="1200">
          <a:solidFill>
            <a:schemeClr val="tx1"/>
          </a:solidFill>
          <a:latin typeface="+mn-lt"/>
          <a:ea typeface="+mn-ea"/>
          <a:cs typeface="+mn-cs"/>
        </a:defRPr>
      </a:lvl8pPr>
      <a:lvl9pPr marL="2569817" algn="l" defTabSz="321225" rtl="0" eaLnBrk="1" latinLnBrk="0" hangingPunct="1">
        <a:defRPr sz="13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626" name="Rectangle 1"/>
          <p:cNvSpPr>
            <a:spLocks noGrp="1" noChangeArrowheads="1"/>
          </p:cNvSpPr>
          <p:nvPr>
            <p:ph type="title"/>
          </p:nvPr>
        </p:nvSpPr>
        <p:spPr bwMode="auto">
          <a:xfrm>
            <a:off x="573732" y="0"/>
            <a:ext cx="8001000" cy="1143000"/>
          </a:xfrm>
          <a:prstGeom prst="rect">
            <a:avLst/>
          </a:prstGeom>
          <a:noFill/>
          <a:ln w="12700">
            <a:noFill/>
            <a:miter lim="800000"/>
            <a:headEnd/>
            <a:tailEnd/>
          </a:ln>
        </p:spPr>
        <p:txBody>
          <a:bodyPr vert="horz" wrap="square" lIns="35701" tIns="35701" rIns="76324" bIns="35701" numCol="1" anchor="b" anchorCtr="0" compatLnSpc="1">
            <a:prstTxWarp prst="textNoShape">
              <a:avLst/>
            </a:prstTxWarp>
          </a:bodyPr>
          <a:lstStyle/>
          <a:p>
            <a:pPr lvl="0"/>
            <a:r>
              <a:rPr lang="en-US">
                <a:sym typeface="Verdana" charset="0"/>
              </a:rPr>
              <a:t>Click to edit Master title style</a:t>
            </a:r>
          </a:p>
        </p:txBody>
      </p:sp>
      <p:sp>
        <p:nvSpPr>
          <p:cNvPr id="26627" name="Rectangle 2"/>
          <p:cNvSpPr>
            <a:spLocks noGrp="1" noChangeArrowheads="1"/>
          </p:cNvSpPr>
          <p:nvPr>
            <p:ph type="body" idx="1"/>
          </p:nvPr>
        </p:nvSpPr>
        <p:spPr bwMode="auto">
          <a:xfrm>
            <a:off x="565919" y="1446616"/>
            <a:ext cx="8001000" cy="5411391"/>
          </a:xfrm>
          <a:prstGeom prst="rect">
            <a:avLst/>
          </a:prstGeom>
          <a:noFill/>
          <a:ln w="12700">
            <a:noFill/>
            <a:miter lim="800000"/>
            <a:headEnd/>
            <a:tailEnd/>
          </a:ln>
        </p:spPr>
        <p:txBody>
          <a:bodyPr vert="horz" wrap="square" lIns="35701" tIns="35701" rIns="76324" bIns="35701" numCol="1" anchor="t" anchorCtr="0" compatLnSpc="1">
            <a:prstTxWarp prst="textNoShape">
              <a:avLst/>
            </a:prstTxWarp>
          </a:bodyPr>
          <a:lstStyle/>
          <a:p>
            <a:pPr lvl="0"/>
            <a:r>
              <a:rPr lang="en-US">
                <a:sym typeface="Verdana" charset="0"/>
              </a:rPr>
              <a:t>Click to edit Master text styles</a:t>
            </a:r>
          </a:p>
          <a:p>
            <a:pPr lvl="1"/>
            <a:r>
              <a:rPr lang="en-US">
                <a:sym typeface="Verdana" charset="0"/>
              </a:rPr>
              <a:t>Second level</a:t>
            </a:r>
          </a:p>
          <a:p>
            <a:pPr lvl="2"/>
            <a:r>
              <a:rPr lang="en-US">
                <a:sym typeface="Verdana" charset="0"/>
              </a:rPr>
              <a:t>Third level</a:t>
            </a:r>
          </a:p>
          <a:p>
            <a:pPr lvl="3"/>
            <a:r>
              <a:rPr lang="en-US">
                <a:sym typeface="Verdana" charset="0"/>
              </a:rPr>
              <a:t>Fourth level</a:t>
            </a:r>
          </a:p>
          <a:p>
            <a:pPr lvl="4"/>
            <a:r>
              <a:rPr lang="en-US">
                <a:sym typeface="Verdana" charset="0"/>
              </a:rPr>
              <a:t>Fifth level</a:t>
            </a:r>
          </a:p>
        </p:txBody>
      </p:sp>
      <p:sp>
        <p:nvSpPr>
          <p:cNvPr id="2051" name="Text Box 3"/>
          <p:cNvSpPr txBox="1">
            <a:spLocks noGrp="1" noChangeArrowheads="1"/>
          </p:cNvSpPr>
          <p:nvPr>
            <p:ph type="sldNum" sz="quarter" idx="4"/>
          </p:nvPr>
        </p:nvSpPr>
        <p:spPr bwMode="auto">
          <a:xfrm>
            <a:off x="8108157" y="6545461"/>
            <a:ext cx="261193" cy="241102"/>
          </a:xfrm>
          <a:prstGeom prst="rect">
            <a:avLst/>
          </a:prstGeom>
          <a:noFill/>
          <a:ln w="12700">
            <a:noFill/>
            <a:miter lim="800000"/>
            <a:headEnd/>
            <a:tailEnd/>
          </a:ln>
          <a:effectLst/>
        </p:spPr>
        <p:txBody>
          <a:bodyPr vert="horz" wrap="none" lIns="64264" tIns="32132" rIns="64264" bIns="32132" numCol="1" anchor="t" anchorCtr="0" compatLnSpc="1">
            <a:prstTxWarp prst="textNoShape">
              <a:avLst/>
            </a:prstTxWarp>
          </a:bodyPr>
          <a:lstStyle>
            <a:lvl1pPr algn="ctr">
              <a:defRPr sz="1100">
                <a:solidFill>
                  <a:schemeClr val="tx1"/>
                </a:solidFill>
                <a:latin typeface="+mn-lt"/>
                <a:ea typeface="Verdana" charset="0"/>
                <a:cs typeface="Verdana" charset="0"/>
                <a:sym typeface="Verdana" charset="0"/>
              </a:defRPr>
            </a:lvl1pPr>
          </a:lstStyle>
          <a:p>
            <a:pPr fontAlgn="base">
              <a:spcBef>
                <a:spcPct val="0"/>
              </a:spcBef>
              <a:spcAft>
                <a:spcPct val="0"/>
              </a:spcAft>
              <a:defRPr/>
            </a:pPr>
            <a:fld id="{8EB36121-9CA8-7C4F-A014-7F4E73DDF31C}" type="slidenum">
              <a:rPr lang="en-US">
                <a:solidFill>
                  <a:srgbClr val="000000"/>
                </a:solidFill>
              </a:rPr>
              <a:pPr fontAlgn="base">
                <a:spcBef>
                  <a:spcPct val="0"/>
                </a:spcBef>
                <a:spcAft>
                  <a:spcPct val="0"/>
                </a:spcAft>
                <a:defRPr/>
              </a:pPr>
              <a:t>‹#›</a:t>
            </a:fld>
            <a:endParaRPr lang="en-US">
              <a:solidFill>
                <a:srgbClr val="000000"/>
              </a:solidFill>
            </a:endParaRPr>
          </a:p>
        </p:txBody>
      </p:sp>
      <p:grpSp>
        <p:nvGrpSpPr>
          <p:cNvPr id="26629" name="Group 1"/>
          <p:cNvGrpSpPr>
            <a:grpSpLocks/>
          </p:cNvGrpSpPr>
          <p:nvPr userDrawn="1"/>
        </p:nvGrpSpPr>
        <p:grpSpPr bwMode="auto">
          <a:xfrm>
            <a:off x="606103" y="1223374"/>
            <a:ext cx="7958584" cy="109389"/>
            <a:chOff x="0" y="0"/>
            <a:chExt cx="7129" cy="98"/>
          </a:xfrm>
        </p:grpSpPr>
        <p:sp>
          <p:nvSpPr>
            <p:cNvPr id="6" name="Rectangle 2"/>
            <p:cNvSpPr>
              <a:spLocks/>
            </p:cNvSpPr>
            <p:nvPr/>
          </p:nvSpPr>
          <p:spPr bwMode="auto">
            <a:xfrm>
              <a:off x="0" y="0"/>
              <a:ext cx="4170" cy="98"/>
            </a:xfrm>
            <a:prstGeom prst="rect">
              <a:avLst/>
            </a:prstGeom>
            <a:solidFill>
              <a:srgbClr val="CC5500"/>
            </a:solidFill>
            <a:ln w="9525">
              <a:noFill/>
              <a:round/>
              <a:headEnd/>
              <a:tailEnd/>
            </a:ln>
          </p:spPr>
          <p:txBody>
            <a:bodyPr lIns="0" tIns="0" rIns="0" bIns="0">
              <a:prstTxWarp prst="textNoShape">
                <a:avLst/>
              </a:prstTxWarp>
            </a:bodyPr>
            <a:lstStyle/>
            <a:p>
              <a:pPr algn="ctr" fontAlgn="base">
                <a:spcBef>
                  <a:spcPct val="0"/>
                </a:spcBef>
                <a:spcAft>
                  <a:spcPct val="0"/>
                </a:spcAft>
                <a:defRPr/>
              </a:pPr>
              <a:endParaRPr lang="en-US" sz="3000">
                <a:solidFill>
                  <a:srgbClr val="000000"/>
                </a:solidFill>
                <a:latin typeface="Gill Sans" charset="0"/>
                <a:sym typeface="Gill Sans" charset="0"/>
              </a:endParaRPr>
            </a:p>
          </p:txBody>
        </p:sp>
        <p:sp>
          <p:nvSpPr>
            <p:cNvPr id="7" name="Line 3"/>
            <p:cNvSpPr>
              <a:spLocks noChangeShapeType="1"/>
            </p:cNvSpPr>
            <p:nvPr/>
          </p:nvSpPr>
          <p:spPr bwMode="auto">
            <a:xfrm>
              <a:off x="0" y="0"/>
              <a:ext cx="7129" cy="0"/>
            </a:xfrm>
            <a:prstGeom prst="line">
              <a:avLst/>
            </a:prstGeom>
            <a:noFill/>
            <a:ln w="9525">
              <a:solidFill>
                <a:srgbClr val="CC5500"/>
              </a:solidFill>
              <a:round/>
              <a:headEnd/>
              <a:tailEnd/>
            </a:ln>
          </p:spPr>
          <p:txBody>
            <a:bodyPr lIns="0" tIns="0" rIns="0" bIns="0">
              <a:prstTxWarp prst="textNoShape">
                <a:avLst/>
              </a:prstTxWarp>
            </a:bodyPr>
            <a:lstStyle/>
            <a:p>
              <a:pPr fontAlgn="base">
                <a:spcBef>
                  <a:spcPct val="0"/>
                </a:spcBef>
                <a:spcAft>
                  <a:spcPct val="0"/>
                </a:spcAft>
                <a:defRPr/>
              </a:pPr>
              <a:endParaRPr lang="en-US" sz="3000">
                <a:solidFill>
                  <a:srgbClr val="000000"/>
                </a:solidFill>
                <a:latin typeface="Gill Sans" charset="0"/>
                <a:sym typeface="Gill Sans" charset="0"/>
              </a:endParaRPr>
            </a:p>
          </p:txBody>
        </p:sp>
      </p:grpSp>
    </p:spTree>
    <p:extLst>
      <p:ext uri="{BB962C8B-B14F-4D97-AF65-F5344CB8AC3E}">
        <p14:creationId xmlns:p14="http://schemas.microsoft.com/office/powerpoint/2010/main" val="419933167"/>
      </p:ext>
    </p:extLst>
  </p:cSld>
  <p:clrMap bg1="lt1" tx1="dk1" bg2="lt2" tx2="dk2" accent1="accent1" accent2="accent2" accent3="accent3" accent4="accent4" accent5="accent5" accent6="accent6" hlink="hlink" folHlink="folHlink"/>
  <p:sldLayoutIdLst>
    <p:sldLayoutId id="2147485906" r:id="rId1"/>
    <p:sldLayoutId id="2147485907" r:id="rId2"/>
    <p:sldLayoutId id="2147485908" r:id="rId3"/>
    <p:sldLayoutId id="2147485909" r:id="rId4"/>
    <p:sldLayoutId id="2147485910" r:id="rId5"/>
    <p:sldLayoutId id="2147485911" r:id="rId6"/>
    <p:sldLayoutId id="2147485912" r:id="rId7"/>
    <p:sldLayoutId id="2147485913" r:id="rId8"/>
    <p:sldLayoutId id="2147485914" r:id="rId9"/>
    <p:sldLayoutId id="2147485915" r:id="rId10"/>
    <p:sldLayoutId id="2147485916" r:id="rId11"/>
  </p:sldLayoutIdLst>
  <p:transition/>
  <p:hf hdr="0" ftr="0" dt="0"/>
  <p:txStyles>
    <p:titleStyle>
      <a:lvl1pPr marL="4465" indent="-4465" algn="l" rtl="0" eaLnBrk="0" fontAlgn="base" hangingPunct="0">
        <a:spcBef>
          <a:spcPct val="0"/>
        </a:spcBef>
        <a:spcAft>
          <a:spcPct val="0"/>
        </a:spcAft>
        <a:defRPr sz="3800">
          <a:solidFill>
            <a:srgbClr val="009900"/>
          </a:solidFill>
          <a:latin typeface="+mj-lt"/>
          <a:ea typeface="+mj-ea"/>
          <a:cs typeface="+mj-cs"/>
          <a:sym typeface="Verdana" charset="0"/>
        </a:defRPr>
      </a:lvl1pPr>
      <a:lvl2pPr marL="4465" indent="-4465" algn="l" rtl="0" eaLnBrk="0" fontAlgn="base" hangingPunct="0">
        <a:spcBef>
          <a:spcPct val="0"/>
        </a:spcBef>
        <a:spcAft>
          <a:spcPct val="0"/>
        </a:spcAft>
        <a:defRPr sz="3800">
          <a:solidFill>
            <a:srgbClr val="009900"/>
          </a:solidFill>
          <a:latin typeface="Verdana" charset="0"/>
          <a:ea typeface="ヒラギノ角ゴ ProN W3" charset="-128"/>
          <a:cs typeface="ヒラギノ角ゴ ProN W3" charset="-128"/>
          <a:sym typeface="Verdana" charset="0"/>
        </a:defRPr>
      </a:lvl2pPr>
      <a:lvl3pPr marL="4465" indent="-4465" algn="l" rtl="0" eaLnBrk="0" fontAlgn="base" hangingPunct="0">
        <a:spcBef>
          <a:spcPct val="0"/>
        </a:spcBef>
        <a:spcAft>
          <a:spcPct val="0"/>
        </a:spcAft>
        <a:defRPr sz="3800">
          <a:solidFill>
            <a:srgbClr val="009900"/>
          </a:solidFill>
          <a:latin typeface="Verdana" charset="0"/>
          <a:ea typeface="ヒラギノ角ゴ ProN W3" charset="-128"/>
          <a:cs typeface="ヒラギノ角ゴ ProN W3" charset="-128"/>
          <a:sym typeface="Verdana" charset="0"/>
        </a:defRPr>
      </a:lvl3pPr>
      <a:lvl4pPr marL="4465" indent="-4465" algn="l" rtl="0" eaLnBrk="0" fontAlgn="base" hangingPunct="0">
        <a:spcBef>
          <a:spcPct val="0"/>
        </a:spcBef>
        <a:spcAft>
          <a:spcPct val="0"/>
        </a:spcAft>
        <a:defRPr sz="3800">
          <a:solidFill>
            <a:srgbClr val="009900"/>
          </a:solidFill>
          <a:latin typeface="Verdana" charset="0"/>
          <a:ea typeface="ヒラギノ角ゴ ProN W3" charset="-128"/>
          <a:cs typeface="ヒラギノ角ゴ ProN W3" charset="-128"/>
          <a:sym typeface="Verdana" charset="0"/>
        </a:defRPr>
      </a:lvl4pPr>
      <a:lvl5pPr marL="4465" indent="-4465" algn="l" rtl="0" eaLnBrk="0" fontAlgn="base" hangingPunct="0">
        <a:spcBef>
          <a:spcPct val="0"/>
        </a:spcBef>
        <a:spcAft>
          <a:spcPct val="0"/>
        </a:spcAft>
        <a:defRPr sz="3800">
          <a:solidFill>
            <a:srgbClr val="009900"/>
          </a:solidFill>
          <a:latin typeface="Verdana" charset="0"/>
          <a:ea typeface="ヒラギノ角ゴ ProN W3" charset="-128"/>
          <a:cs typeface="ヒラギノ角ゴ ProN W3" charset="-128"/>
          <a:sym typeface="Verdana" charset="0"/>
        </a:defRPr>
      </a:lvl5pPr>
      <a:lvl6pPr marL="325788" algn="l" rtl="0" fontAlgn="base">
        <a:spcBef>
          <a:spcPct val="0"/>
        </a:spcBef>
        <a:spcAft>
          <a:spcPct val="0"/>
        </a:spcAft>
        <a:defRPr sz="3800">
          <a:solidFill>
            <a:srgbClr val="009900"/>
          </a:solidFill>
          <a:latin typeface="Verdana" charset="0"/>
          <a:ea typeface="ヒラギノ角ゴ ProN W3" charset="-128"/>
          <a:cs typeface="ヒラギノ角ゴ ProN W3" charset="-128"/>
          <a:sym typeface="Verdana" charset="0"/>
        </a:defRPr>
      </a:lvl6pPr>
      <a:lvl7pPr marL="647115" algn="l" rtl="0" fontAlgn="base">
        <a:spcBef>
          <a:spcPct val="0"/>
        </a:spcBef>
        <a:spcAft>
          <a:spcPct val="0"/>
        </a:spcAft>
        <a:defRPr sz="3800">
          <a:solidFill>
            <a:srgbClr val="009900"/>
          </a:solidFill>
          <a:latin typeface="Verdana" charset="0"/>
          <a:ea typeface="ヒラギノ角ゴ ProN W3" charset="-128"/>
          <a:cs typeface="ヒラギノ角ゴ ProN W3" charset="-128"/>
          <a:sym typeface="Verdana" charset="0"/>
        </a:defRPr>
      </a:lvl7pPr>
      <a:lvl8pPr marL="968439" algn="l" rtl="0" fontAlgn="base">
        <a:spcBef>
          <a:spcPct val="0"/>
        </a:spcBef>
        <a:spcAft>
          <a:spcPct val="0"/>
        </a:spcAft>
        <a:defRPr sz="3800">
          <a:solidFill>
            <a:srgbClr val="009900"/>
          </a:solidFill>
          <a:latin typeface="Verdana" charset="0"/>
          <a:ea typeface="ヒラギノ角ゴ ProN W3" charset="-128"/>
          <a:cs typeface="ヒラギノ角ゴ ProN W3" charset="-128"/>
          <a:sym typeface="Verdana" charset="0"/>
        </a:defRPr>
      </a:lvl8pPr>
      <a:lvl9pPr marL="1289766" algn="l" rtl="0" fontAlgn="base">
        <a:spcBef>
          <a:spcPct val="0"/>
        </a:spcBef>
        <a:spcAft>
          <a:spcPct val="0"/>
        </a:spcAft>
        <a:defRPr sz="3800">
          <a:solidFill>
            <a:srgbClr val="009900"/>
          </a:solidFill>
          <a:latin typeface="Verdana" charset="0"/>
          <a:ea typeface="ヒラギノ角ゴ ProN W3" charset="-128"/>
          <a:cs typeface="ヒラギノ角ゴ ProN W3" charset="-128"/>
          <a:sym typeface="Verdana" charset="0"/>
        </a:defRPr>
      </a:lvl9pPr>
    </p:titleStyle>
    <p:bodyStyle>
      <a:lvl1pPr marL="357045" indent="-329152" algn="l" rtl="0" eaLnBrk="0" fontAlgn="base" hangingPunct="0">
        <a:spcBef>
          <a:spcPts val="703"/>
        </a:spcBef>
        <a:spcAft>
          <a:spcPct val="0"/>
        </a:spcAft>
        <a:buClr>
          <a:srgbClr val="CC5500"/>
        </a:buClr>
        <a:buSzPct val="125000"/>
        <a:buFont typeface="Arial" charset="0"/>
        <a:buChar char="•"/>
        <a:defRPr sz="3000">
          <a:solidFill>
            <a:schemeClr val="tx1"/>
          </a:solidFill>
          <a:latin typeface="+mn-lt"/>
          <a:ea typeface="+mn-ea"/>
          <a:cs typeface="+mn-cs"/>
          <a:sym typeface="Verdana" charset="0"/>
        </a:defRPr>
      </a:lvl1pPr>
      <a:lvl2pPr marL="629297" indent="-305721" algn="l" rtl="0" eaLnBrk="0" fontAlgn="base" hangingPunct="0">
        <a:spcBef>
          <a:spcPts val="633"/>
        </a:spcBef>
        <a:spcAft>
          <a:spcPct val="0"/>
        </a:spcAft>
        <a:buClr>
          <a:srgbClr val="CC5500"/>
        </a:buClr>
        <a:buSzPct val="125000"/>
        <a:buFont typeface="Arial" charset="0"/>
        <a:buChar char="•"/>
        <a:defRPr sz="2500">
          <a:solidFill>
            <a:schemeClr val="tx1"/>
          </a:solidFill>
          <a:latin typeface="+mn-lt"/>
          <a:ea typeface="+mn-ea"/>
          <a:cs typeface="+mn-cs"/>
          <a:sym typeface="Verdana" charset="0"/>
        </a:defRPr>
      </a:lvl2pPr>
      <a:lvl3pPr marL="908236" indent="-276712" algn="l" rtl="0" eaLnBrk="0" fontAlgn="base" hangingPunct="0">
        <a:spcBef>
          <a:spcPts val="562"/>
        </a:spcBef>
        <a:spcAft>
          <a:spcPct val="0"/>
        </a:spcAft>
        <a:buClr>
          <a:srgbClr val="CC5500"/>
        </a:buClr>
        <a:buSzPct val="125000"/>
        <a:buFont typeface="Arial" charset="0"/>
        <a:buChar char="•"/>
        <a:defRPr sz="2200">
          <a:solidFill>
            <a:schemeClr val="tx1"/>
          </a:solidFill>
          <a:latin typeface="+mn-lt"/>
          <a:ea typeface="+mn-ea"/>
          <a:cs typeface="+mn-cs"/>
          <a:sym typeface="Verdana" charset="0"/>
        </a:defRPr>
      </a:lvl3pPr>
      <a:lvl4pPr marL="1181602" indent="-271132" algn="l" rtl="0" eaLnBrk="0" fontAlgn="base" hangingPunct="0">
        <a:spcBef>
          <a:spcPts val="492"/>
        </a:spcBef>
        <a:spcAft>
          <a:spcPct val="0"/>
        </a:spcAft>
        <a:buClr>
          <a:srgbClr val="CC5500"/>
        </a:buClr>
        <a:buSzPct val="125000"/>
        <a:buFont typeface="Arial" charset="0"/>
        <a:buChar char="•"/>
        <a:defRPr sz="2000">
          <a:solidFill>
            <a:schemeClr val="tx1"/>
          </a:solidFill>
          <a:latin typeface="+mn-lt"/>
          <a:ea typeface="+mn-ea"/>
          <a:cs typeface="+mn-cs"/>
          <a:sym typeface="Verdana" charset="0"/>
        </a:defRPr>
      </a:lvl4pPr>
      <a:lvl5pPr marL="1462776" indent="-278944" algn="l" rtl="0" eaLnBrk="0" fontAlgn="base" hangingPunct="0">
        <a:spcBef>
          <a:spcPts val="633"/>
        </a:spcBef>
        <a:spcAft>
          <a:spcPct val="0"/>
        </a:spcAft>
        <a:buClr>
          <a:srgbClr val="CC5500"/>
        </a:buClr>
        <a:buSzPct val="125000"/>
        <a:buFont typeface="Arial" charset="0"/>
        <a:buChar char="•"/>
        <a:defRPr sz="2000">
          <a:solidFill>
            <a:schemeClr val="tx1"/>
          </a:solidFill>
          <a:latin typeface="+mn-lt"/>
          <a:ea typeface="+mn-ea"/>
          <a:cs typeface="+mn-cs"/>
          <a:sym typeface="Verdana" charset="0"/>
        </a:defRPr>
      </a:lvl5pPr>
      <a:lvl6pPr marL="1785141" indent="-280045" algn="l" rtl="0" fontAlgn="base">
        <a:spcBef>
          <a:spcPts val="633"/>
        </a:spcBef>
        <a:spcAft>
          <a:spcPct val="0"/>
        </a:spcAft>
        <a:buClr>
          <a:srgbClr val="CC5500"/>
        </a:buClr>
        <a:buSzPct val="100000"/>
        <a:buFont typeface="Wingdings" charset="2"/>
        <a:buChar char="§"/>
        <a:defRPr sz="2000">
          <a:solidFill>
            <a:schemeClr val="tx1"/>
          </a:solidFill>
          <a:latin typeface="+mn-lt"/>
          <a:ea typeface="+mn-ea"/>
          <a:cs typeface="+mn-cs"/>
          <a:sym typeface="Verdana" charset="0"/>
        </a:defRPr>
      </a:lvl6pPr>
      <a:lvl7pPr marL="2106467" indent="-280045" algn="l" rtl="0" fontAlgn="base">
        <a:spcBef>
          <a:spcPts val="633"/>
        </a:spcBef>
        <a:spcAft>
          <a:spcPct val="0"/>
        </a:spcAft>
        <a:buClr>
          <a:srgbClr val="CC5500"/>
        </a:buClr>
        <a:buSzPct val="100000"/>
        <a:buFont typeface="Wingdings" charset="2"/>
        <a:buChar char="§"/>
        <a:defRPr sz="2000">
          <a:solidFill>
            <a:schemeClr val="tx1"/>
          </a:solidFill>
          <a:latin typeface="+mn-lt"/>
          <a:ea typeface="+mn-ea"/>
          <a:cs typeface="+mn-cs"/>
          <a:sym typeface="Verdana" charset="0"/>
        </a:defRPr>
      </a:lvl7pPr>
      <a:lvl8pPr marL="2427796" indent="-280045" algn="l" rtl="0" fontAlgn="base">
        <a:spcBef>
          <a:spcPts val="633"/>
        </a:spcBef>
        <a:spcAft>
          <a:spcPct val="0"/>
        </a:spcAft>
        <a:buClr>
          <a:srgbClr val="CC5500"/>
        </a:buClr>
        <a:buSzPct val="100000"/>
        <a:buFont typeface="Wingdings" charset="2"/>
        <a:buChar char="§"/>
        <a:defRPr sz="2000">
          <a:solidFill>
            <a:schemeClr val="tx1"/>
          </a:solidFill>
          <a:latin typeface="+mn-lt"/>
          <a:ea typeface="+mn-ea"/>
          <a:cs typeface="+mn-cs"/>
          <a:sym typeface="Verdana" charset="0"/>
        </a:defRPr>
      </a:lvl8pPr>
      <a:lvl9pPr marL="2749120" indent="-280045" algn="l" rtl="0" fontAlgn="base">
        <a:spcBef>
          <a:spcPts val="633"/>
        </a:spcBef>
        <a:spcAft>
          <a:spcPct val="0"/>
        </a:spcAft>
        <a:buClr>
          <a:srgbClr val="CC5500"/>
        </a:buClr>
        <a:buSzPct val="100000"/>
        <a:buFont typeface="Wingdings" charset="2"/>
        <a:buChar char="§"/>
        <a:defRPr sz="2000">
          <a:solidFill>
            <a:schemeClr val="tx1"/>
          </a:solidFill>
          <a:latin typeface="+mn-lt"/>
          <a:ea typeface="+mn-ea"/>
          <a:cs typeface="+mn-cs"/>
          <a:sym typeface="Verdana" charset="0"/>
        </a:defRPr>
      </a:lvl9pPr>
    </p:bodyStyle>
    <p:otherStyle>
      <a:defPPr>
        <a:defRPr lang="en-US"/>
      </a:defPPr>
      <a:lvl1pPr marL="0" algn="l" defTabSz="321324" rtl="0" eaLnBrk="1" latinLnBrk="0" hangingPunct="1">
        <a:defRPr sz="1300" kern="1200">
          <a:solidFill>
            <a:schemeClr val="tx1"/>
          </a:solidFill>
          <a:latin typeface="+mn-lt"/>
          <a:ea typeface="+mn-ea"/>
          <a:cs typeface="+mn-cs"/>
        </a:defRPr>
      </a:lvl1pPr>
      <a:lvl2pPr marL="321324" algn="l" defTabSz="321324" rtl="0" eaLnBrk="1" latinLnBrk="0" hangingPunct="1">
        <a:defRPr sz="1300" kern="1200">
          <a:solidFill>
            <a:schemeClr val="tx1"/>
          </a:solidFill>
          <a:latin typeface="+mn-lt"/>
          <a:ea typeface="+mn-ea"/>
          <a:cs typeface="+mn-cs"/>
        </a:defRPr>
      </a:lvl2pPr>
      <a:lvl3pPr marL="642651" algn="l" defTabSz="321324" rtl="0" eaLnBrk="1" latinLnBrk="0" hangingPunct="1">
        <a:defRPr sz="1300" kern="1200">
          <a:solidFill>
            <a:schemeClr val="tx1"/>
          </a:solidFill>
          <a:latin typeface="+mn-lt"/>
          <a:ea typeface="+mn-ea"/>
          <a:cs typeface="+mn-cs"/>
        </a:defRPr>
      </a:lvl3pPr>
      <a:lvl4pPr marL="963975" algn="l" defTabSz="321324" rtl="0" eaLnBrk="1" latinLnBrk="0" hangingPunct="1">
        <a:defRPr sz="1300" kern="1200">
          <a:solidFill>
            <a:schemeClr val="tx1"/>
          </a:solidFill>
          <a:latin typeface="+mn-lt"/>
          <a:ea typeface="+mn-ea"/>
          <a:cs typeface="+mn-cs"/>
        </a:defRPr>
      </a:lvl4pPr>
      <a:lvl5pPr marL="1285302" algn="l" defTabSz="321324" rtl="0" eaLnBrk="1" latinLnBrk="0" hangingPunct="1">
        <a:defRPr sz="1300" kern="1200">
          <a:solidFill>
            <a:schemeClr val="tx1"/>
          </a:solidFill>
          <a:latin typeface="+mn-lt"/>
          <a:ea typeface="+mn-ea"/>
          <a:cs typeface="+mn-cs"/>
        </a:defRPr>
      </a:lvl5pPr>
      <a:lvl6pPr marL="1606628" algn="l" defTabSz="321324" rtl="0" eaLnBrk="1" latinLnBrk="0" hangingPunct="1">
        <a:defRPr sz="1300" kern="1200">
          <a:solidFill>
            <a:schemeClr val="tx1"/>
          </a:solidFill>
          <a:latin typeface="+mn-lt"/>
          <a:ea typeface="+mn-ea"/>
          <a:cs typeface="+mn-cs"/>
        </a:defRPr>
      </a:lvl6pPr>
      <a:lvl7pPr marL="1927954" algn="l" defTabSz="321324" rtl="0" eaLnBrk="1" latinLnBrk="0" hangingPunct="1">
        <a:defRPr sz="1300" kern="1200">
          <a:solidFill>
            <a:schemeClr val="tx1"/>
          </a:solidFill>
          <a:latin typeface="+mn-lt"/>
          <a:ea typeface="+mn-ea"/>
          <a:cs typeface="+mn-cs"/>
        </a:defRPr>
      </a:lvl7pPr>
      <a:lvl8pPr marL="2249281" algn="l" defTabSz="321324" rtl="0" eaLnBrk="1" latinLnBrk="0" hangingPunct="1">
        <a:defRPr sz="1300" kern="1200">
          <a:solidFill>
            <a:schemeClr val="tx1"/>
          </a:solidFill>
          <a:latin typeface="+mn-lt"/>
          <a:ea typeface="+mn-ea"/>
          <a:cs typeface="+mn-cs"/>
        </a:defRPr>
      </a:lvl8pPr>
      <a:lvl9pPr marL="2570607" algn="l" defTabSz="321324" rtl="0" eaLnBrk="1" latinLnBrk="0" hangingPunct="1">
        <a:defRPr sz="13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dt" sz="half" idx="2"/>
          </p:nvPr>
        </p:nvSpPr>
        <p:spPr bwMode="auto">
          <a:xfrm>
            <a:off x="468313" y="6237288"/>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defRPr kumimoji="0" sz="1200" b="0" smtClean="0">
                <a:solidFill>
                  <a:schemeClr val="tx1"/>
                </a:solidFill>
                <a:ea typeface="굴림" pitchFamily="50" charset="-127"/>
              </a:defRPr>
            </a:lvl1pPr>
          </a:lstStyle>
          <a:p>
            <a:pPr fontAlgn="base" latinLnBrk="1">
              <a:spcAft>
                <a:spcPct val="0"/>
              </a:spcAft>
              <a:defRPr/>
            </a:pPr>
            <a:fld id="{D7D4B144-9335-B84D-86FE-D4BD85B27B55}" type="datetime1">
              <a:rPr lang="en-US">
                <a:solidFill>
                  <a:srgbClr val="FFFFFF"/>
                </a:solidFill>
                <a:latin typeface="Arial" charset="0"/>
              </a:rPr>
              <a:pPr fontAlgn="base" latinLnBrk="1">
                <a:spcAft>
                  <a:spcPct val="0"/>
                </a:spcAft>
                <a:defRPr/>
              </a:pPr>
              <a:t>12/1/22</a:t>
            </a:fld>
            <a:endParaRPr lang="en-US" altLang="ko-KR">
              <a:solidFill>
                <a:srgbClr val="FFFFFF"/>
              </a:solidFill>
              <a:latin typeface="Arial" charset="0"/>
            </a:endParaRPr>
          </a:p>
        </p:txBody>
      </p:sp>
      <p:sp>
        <p:nvSpPr>
          <p:cNvPr id="22531"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kumimoji="0" sz="1200" b="0">
                <a:solidFill>
                  <a:schemeClr val="tx1"/>
                </a:solidFill>
              </a:defRPr>
            </a:lvl1pPr>
          </a:lstStyle>
          <a:p>
            <a:pPr fontAlgn="base" latinLnBrk="1">
              <a:spcAft>
                <a:spcPct val="0"/>
              </a:spcAft>
            </a:pPr>
            <a:fld id="{E8BD7F61-A27C-7F41-B703-2867389337BB}" type="slidenum">
              <a:rPr lang="en-US" altLang="ko-KR" smtClean="0">
                <a:solidFill>
                  <a:srgbClr val="FFFFFF"/>
                </a:solidFill>
                <a:latin typeface="Arial" charset="0"/>
              </a:rPr>
              <a:pPr fontAlgn="base" latinLnBrk="1">
                <a:spcAft>
                  <a:spcPct val="0"/>
                </a:spcAft>
              </a:pPr>
              <a:t>‹#›</a:t>
            </a:fld>
            <a:endParaRPr lang="en-US" altLang="ko-KR">
              <a:solidFill>
                <a:srgbClr val="FFFFFF"/>
              </a:solidFill>
              <a:latin typeface="Arial" charset="0"/>
            </a:endParaRPr>
          </a:p>
        </p:txBody>
      </p:sp>
      <p:grpSp>
        <p:nvGrpSpPr>
          <p:cNvPr id="20484" name="Group 4"/>
          <p:cNvGrpSpPr>
            <a:grpSpLocks/>
          </p:cNvGrpSpPr>
          <p:nvPr/>
        </p:nvGrpSpPr>
        <p:grpSpPr bwMode="auto">
          <a:xfrm>
            <a:off x="0" y="0"/>
            <a:ext cx="9140825" cy="6850063"/>
            <a:chOff x="0" y="0"/>
            <a:chExt cx="5758" cy="4315"/>
          </a:xfrm>
        </p:grpSpPr>
        <p:grpSp>
          <p:nvGrpSpPr>
            <p:cNvPr id="20489" name="Group 5"/>
            <p:cNvGrpSpPr>
              <a:grpSpLocks/>
            </p:cNvGrpSpPr>
            <p:nvPr userDrawn="1"/>
          </p:nvGrpSpPr>
          <p:grpSpPr bwMode="auto">
            <a:xfrm>
              <a:off x="1728" y="2230"/>
              <a:ext cx="4027" cy="2085"/>
              <a:chOff x="1728" y="2230"/>
              <a:chExt cx="4027" cy="2085"/>
            </a:xfrm>
          </p:grpSpPr>
          <p:sp>
            <p:nvSpPr>
              <p:cNvPr id="22534"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fontAlgn="base" latinLnBrk="1">
                  <a:lnSpc>
                    <a:spcPct val="90000"/>
                  </a:lnSpc>
                  <a:spcBef>
                    <a:spcPct val="20000"/>
                  </a:spcBef>
                  <a:spcAft>
                    <a:spcPct val="0"/>
                  </a:spcAft>
                  <a:buSzPct val="70000"/>
                  <a:buFont typeface="Wingdings" pitchFamily="2" charset="2"/>
                  <a:buChar char="n"/>
                  <a:defRPr/>
                </a:pPr>
                <a:endParaRPr kumimoji="1" lang="en-US" altLang="ko-KR" b="1">
                  <a:solidFill>
                    <a:srgbClr val="FFFFFF"/>
                  </a:solidFill>
                  <a:effectLst>
                    <a:outerShdw blurRad="38100" dist="38100" dir="2700000" algn="tl">
                      <a:srgbClr val="000000"/>
                    </a:outerShdw>
                  </a:effectLst>
                  <a:latin typeface="Arial" charset="0"/>
                </a:endParaRPr>
              </a:p>
            </p:txBody>
          </p:sp>
          <p:sp>
            <p:nvSpPr>
              <p:cNvPr id="22535"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fontAlgn="base" latinLnBrk="1">
                  <a:lnSpc>
                    <a:spcPct val="90000"/>
                  </a:lnSpc>
                  <a:spcBef>
                    <a:spcPct val="20000"/>
                  </a:spcBef>
                  <a:spcAft>
                    <a:spcPct val="0"/>
                  </a:spcAft>
                  <a:buSzPct val="70000"/>
                  <a:buFont typeface="Wingdings" pitchFamily="2" charset="2"/>
                  <a:buChar char="n"/>
                  <a:defRPr/>
                </a:pPr>
                <a:endParaRPr kumimoji="1" lang="en-US" altLang="ko-KR" b="1">
                  <a:solidFill>
                    <a:srgbClr val="FFFFFF"/>
                  </a:solidFill>
                  <a:effectLst>
                    <a:outerShdw blurRad="38100" dist="38100" dir="2700000" algn="tl">
                      <a:srgbClr val="000000"/>
                    </a:outerShdw>
                  </a:effectLst>
                  <a:latin typeface="Arial" charset="0"/>
                </a:endParaRPr>
              </a:p>
            </p:txBody>
          </p:sp>
          <p:sp>
            <p:nvSpPr>
              <p:cNvPr id="22536"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fontAlgn="base" latinLnBrk="1">
                  <a:lnSpc>
                    <a:spcPct val="90000"/>
                  </a:lnSpc>
                  <a:spcBef>
                    <a:spcPct val="20000"/>
                  </a:spcBef>
                  <a:spcAft>
                    <a:spcPct val="0"/>
                  </a:spcAft>
                  <a:buSzPct val="70000"/>
                  <a:buFont typeface="Wingdings" pitchFamily="2" charset="2"/>
                  <a:buChar char="n"/>
                  <a:defRPr/>
                </a:pPr>
                <a:endParaRPr kumimoji="1" lang="en-US" altLang="ko-KR" b="1">
                  <a:solidFill>
                    <a:srgbClr val="FFFFFF"/>
                  </a:solidFill>
                  <a:effectLst>
                    <a:outerShdw blurRad="38100" dist="38100" dir="2700000" algn="tl">
                      <a:srgbClr val="000000"/>
                    </a:outerShdw>
                  </a:effectLst>
                  <a:latin typeface="Arial" charset="0"/>
                </a:endParaRPr>
              </a:p>
            </p:txBody>
          </p:sp>
          <p:sp>
            <p:nvSpPr>
              <p:cNvPr id="22537"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fontAlgn="base" latinLnBrk="1">
                  <a:lnSpc>
                    <a:spcPct val="90000"/>
                  </a:lnSpc>
                  <a:spcBef>
                    <a:spcPct val="20000"/>
                  </a:spcBef>
                  <a:spcAft>
                    <a:spcPct val="0"/>
                  </a:spcAft>
                  <a:buSzPct val="70000"/>
                  <a:buFont typeface="Wingdings" pitchFamily="2" charset="2"/>
                  <a:buChar char="n"/>
                  <a:defRPr/>
                </a:pPr>
                <a:endParaRPr kumimoji="1" lang="en-US" altLang="ko-KR" b="1">
                  <a:solidFill>
                    <a:srgbClr val="FFFFFF"/>
                  </a:solidFill>
                  <a:effectLst>
                    <a:outerShdw blurRad="38100" dist="38100" dir="2700000" algn="tl">
                      <a:srgbClr val="000000"/>
                    </a:outerShdw>
                  </a:effectLst>
                  <a:latin typeface="Arial" charset="0"/>
                </a:endParaRPr>
              </a:p>
            </p:txBody>
          </p:sp>
          <p:sp>
            <p:nvSpPr>
              <p:cNvPr id="22538"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fontAlgn="base" latinLnBrk="1">
                  <a:lnSpc>
                    <a:spcPct val="90000"/>
                  </a:lnSpc>
                  <a:spcBef>
                    <a:spcPct val="20000"/>
                  </a:spcBef>
                  <a:spcAft>
                    <a:spcPct val="0"/>
                  </a:spcAft>
                  <a:buSzPct val="70000"/>
                  <a:buFont typeface="Wingdings" pitchFamily="2" charset="2"/>
                  <a:buChar char="n"/>
                  <a:defRPr/>
                </a:pPr>
                <a:endParaRPr kumimoji="1" lang="en-US" altLang="ko-KR" b="1">
                  <a:solidFill>
                    <a:srgbClr val="FFFFFF"/>
                  </a:solidFill>
                  <a:effectLst>
                    <a:outerShdw blurRad="38100" dist="38100" dir="2700000" algn="tl">
                      <a:srgbClr val="000000"/>
                    </a:outerShdw>
                  </a:effectLst>
                  <a:latin typeface="Arial" charset="0"/>
                </a:endParaRPr>
              </a:p>
            </p:txBody>
          </p:sp>
        </p:grpSp>
        <p:sp>
          <p:nvSpPr>
            <p:cNvPr id="22539"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fontAlgn="base" latinLnBrk="1">
                <a:lnSpc>
                  <a:spcPct val="90000"/>
                </a:lnSpc>
                <a:spcBef>
                  <a:spcPct val="20000"/>
                </a:spcBef>
                <a:spcAft>
                  <a:spcPct val="0"/>
                </a:spcAft>
                <a:buSzPct val="70000"/>
                <a:buFont typeface="Wingdings" pitchFamily="2" charset="2"/>
                <a:buChar char="n"/>
                <a:defRPr/>
              </a:pPr>
              <a:endParaRPr kumimoji="1" lang="en-US" altLang="ko-KR" b="1">
                <a:solidFill>
                  <a:srgbClr val="FFFFFF"/>
                </a:solidFill>
                <a:effectLst>
                  <a:outerShdw blurRad="38100" dist="38100" dir="2700000" algn="tl">
                    <a:srgbClr val="000000"/>
                  </a:outerShdw>
                </a:effectLst>
                <a:latin typeface="Arial" charset="0"/>
              </a:endParaRPr>
            </a:p>
          </p:txBody>
        </p:sp>
        <p:sp>
          <p:nvSpPr>
            <p:cNvPr id="22540"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fontAlgn="base" latinLnBrk="1">
                <a:lnSpc>
                  <a:spcPct val="90000"/>
                </a:lnSpc>
                <a:spcBef>
                  <a:spcPct val="20000"/>
                </a:spcBef>
                <a:spcAft>
                  <a:spcPct val="0"/>
                </a:spcAft>
                <a:buSzPct val="70000"/>
                <a:buFont typeface="Wingdings" pitchFamily="2" charset="2"/>
                <a:buChar char="n"/>
                <a:defRPr/>
              </a:pPr>
              <a:endParaRPr kumimoji="1" lang="en-US" altLang="ko-KR" b="1">
                <a:solidFill>
                  <a:srgbClr val="FFFFFF"/>
                </a:solidFill>
                <a:effectLst>
                  <a:outerShdw blurRad="38100" dist="38100" dir="2700000" algn="tl">
                    <a:srgbClr val="000000"/>
                  </a:outerShdw>
                </a:effectLst>
                <a:latin typeface="Arial" charset="0"/>
              </a:endParaRPr>
            </a:p>
          </p:txBody>
        </p:sp>
      </p:grpSp>
      <p:sp>
        <p:nvSpPr>
          <p:cNvPr id="22541"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ko-KR" altLang="en-US"/>
              <a:t>마스터 제목 스타일 편집</a:t>
            </a:r>
          </a:p>
        </p:txBody>
      </p:sp>
      <p:sp>
        <p:nvSpPr>
          <p:cNvPr id="22542"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spcBef>
                <a:spcPct val="0"/>
              </a:spcBef>
              <a:defRPr kumimoji="0" sz="1200" b="0" smtClean="0">
                <a:solidFill>
                  <a:schemeClr val="tx1"/>
                </a:solidFill>
                <a:latin typeface="굴림" pitchFamily="50" charset="-127"/>
                <a:ea typeface="굴림" pitchFamily="50" charset="-127"/>
              </a:defRPr>
            </a:lvl1pPr>
          </a:lstStyle>
          <a:p>
            <a:pPr fontAlgn="base" latinLnBrk="1">
              <a:spcAft>
                <a:spcPct val="0"/>
              </a:spcAft>
              <a:defRPr/>
            </a:pPr>
            <a:endParaRPr lang="en-US" altLang="ko-KR">
              <a:solidFill>
                <a:srgbClr val="FFFFFF"/>
              </a:solidFill>
            </a:endParaRPr>
          </a:p>
        </p:txBody>
      </p:sp>
      <p:sp>
        <p:nvSpPr>
          <p:cNvPr id="22543" name="Rectangle 15"/>
          <p:cNvSpPr>
            <a:spLocks noGrp="1" noChangeArrowheads="1"/>
          </p:cNvSpPr>
          <p:nvPr>
            <p:ph type="body" idx="1"/>
          </p:nvPr>
        </p:nvSpPr>
        <p:spPr bwMode="auto">
          <a:xfrm>
            <a:off x="914400" y="1844675"/>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22545" name="Line 17"/>
          <p:cNvSpPr>
            <a:spLocks noChangeShapeType="1"/>
          </p:cNvSpPr>
          <p:nvPr/>
        </p:nvSpPr>
        <p:spPr bwMode="auto">
          <a:xfrm>
            <a:off x="468313" y="1484313"/>
            <a:ext cx="5616575" cy="0"/>
          </a:xfrm>
          <a:prstGeom prst="line">
            <a:avLst/>
          </a:prstGeom>
          <a:noFill/>
          <a:ln w="57150">
            <a:solidFill>
              <a:schemeClr val="hlink"/>
            </a:solidFill>
            <a:round/>
            <a:headEnd/>
            <a:tailEnd/>
          </a:ln>
          <a:effectLst/>
        </p:spPr>
        <p:txBody>
          <a:bodyPr/>
          <a:lstStyle/>
          <a:p>
            <a:pPr algn="ctr" fontAlgn="base" latinLnBrk="1">
              <a:lnSpc>
                <a:spcPct val="90000"/>
              </a:lnSpc>
              <a:spcBef>
                <a:spcPct val="20000"/>
              </a:spcBef>
              <a:spcAft>
                <a:spcPct val="0"/>
              </a:spcAft>
              <a:buSzPct val="70000"/>
              <a:buFont typeface="Wingdings" pitchFamily="2" charset="2"/>
              <a:buChar char="n"/>
              <a:defRPr/>
            </a:pPr>
            <a:endParaRPr kumimoji="1" lang="en-US" b="1">
              <a:solidFill>
                <a:srgbClr val="FFFFFF"/>
              </a:solidFill>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245970268"/>
      </p:ext>
    </p:extLst>
  </p:cSld>
  <p:clrMap bg1="dk2" tx1="lt1" bg2="dk1" tx2="lt2" accent1="accent1" accent2="accent2" accent3="accent3" accent4="accent4" accent5="accent5" accent6="accent6" hlink="hlink" folHlink="folHlink"/>
  <p:sldLayoutIdLst>
    <p:sldLayoutId id="2147485918" r:id="rId1"/>
    <p:sldLayoutId id="2147485919" r:id="rId2"/>
    <p:sldLayoutId id="2147485920" r:id="rId3"/>
    <p:sldLayoutId id="2147485921" r:id="rId4"/>
    <p:sldLayoutId id="2147485922" r:id="rId5"/>
    <p:sldLayoutId id="2147485923" r:id="rId6"/>
    <p:sldLayoutId id="2147485924" r:id="rId7"/>
    <p:sldLayoutId id="2147485925" r:id="rId8"/>
    <p:sldLayoutId id="2147485926" r:id="rId9"/>
    <p:sldLayoutId id="2147485927" r:id="rId10"/>
    <p:sldLayoutId id="2147485928" r:id="rId11"/>
    <p:sldLayoutId id="2147485929" r:id="rId12"/>
  </p:sldLayoutIdLst>
  <p:hf hdr="0" ftr="0"/>
  <p:txStyles>
    <p:titleStyle>
      <a:lvl1pPr algn="ctr" rtl="0" eaLnBrk="0" fontAlgn="base" latinLnBrk="1" hangingPunct="0">
        <a:spcBef>
          <a:spcPct val="0"/>
        </a:spcBef>
        <a:spcAft>
          <a:spcPct val="0"/>
        </a:spcAft>
        <a:defRPr kumimoji="1" sz="4000" b="1">
          <a:solidFill>
            <a:schemeClr val="tx2"/>
          </a:solidFill>
          <a:effectLst>
            <a:outerShdw blurRad="38100" dist="38100" dir="2700000" algn="tl">
              <a:srgbClr val="000000"/>
            </a:outerShdw>
          </a:effectLst>
          <a:latin typeface="+mj-lt"/>
          <a:ea typeface="+mj-ea"/>
          <a:cs typeface="+mj-cs"/>
        </a:defRPr>
      </a:lvl1pPr>
      <a:lvl2pPr algn="ctr" rtl="0" eaLnBrk="0" fontAlgn="base" latinLnBrk="1" hangingPunct="0">
        <a:spcBef>
          <a:spcPct val="0"/>
        </a:spcBef>
        <a:spcAft>
          <a:spcPct val="0"/>
        </a:spcAft>
        <a:defRPr kumimoji="1" sz="4000" b="1">
          <a:solidFill>
            <a:schemeClr val="tx2"/>
          </a:solidFill>
          <a:effectLst>
            <a:outerShdw blurRad="38100" dist="38100" dir="2700000" algn="tl">
              <a:srgbClr val="000000"/>
            </a:outerShdw>
          </a:effectLst>
          <a:latin typeface="굴림" pitchFamily="50" charset="-127"/>
          <a:ea typeface="굴림" pitchFamily="50" charset="-127"/>
        </a:defRPr>
      </a:lvl2pPr>
      <a:lvl3pPr algn="ctr" rtl="0" eaLnBrk="0" fontAlgn="base" latinLnBrk="1" hangingPunct="0">
        <a:spcBef>
          <a:spcPct val="0"/>
        </a:spcBef>
        <a:spcAft>
          <a:spcPct val="0"/>
        </a:spcAft>
        <a:defRPr kumimoji="1" sz="4000" b="1">
          <a:solidFill>
            <a:schemeClr val="tx2"/>
          </a:solidFill>
          <a:effectLst>
            <a:outerShdw blurRad="38100" dist="38100" dir="2700000" algn="tl">
              <a:srgbClr val="000000"/>
            </a:outerShdw>
          </a:effectLst>
          <a:latin typeface="굴림" pitchFamily="50" charset="-127"/>
          <a:ea typeface="굴림" pitchFamily="50" charset="-127"/>
        </a:defRPr>
      </a:lvl3pPr>
      <a:lvl4pPr algn="ctr" rtl="0" eaLnBrk="0" fontAlgn="base" latinLnBrk="1" hangingPunct="0">
        <a:spcBef>
          <a:spcPct val="0"/>
        </a:spcBef>
        <a:spcAft>
          <a:spcPct val="0"/>
        </a:spcAft>
        <a:defRPr kumimoji="1" sz="4000" b="1">
          <a:solidFill>
            <a:schemeClr val="tx2"/>
          </a:solidFill>
          <a:effectLst>
            <a:outerShdw blurRad="38100" dist="38100" dir="2700000" algn="tl">
              <a:srgbClr val="000000"/>
            </a:outerShdw>
          </a:effectLst>
          <a:latin typeface="굴림" pitchFamily="50" charset="-127"/>
          <a:ea typeface="굴림" pitchFamily="50" charset="-127"/>
        </a:defRPr>
      </a:lvl4pPr>
      <a:lvl5pPr algn="ctr" rtl="0" eaLnBrk="0" fontAlgn="base" latinLnBrk="1" hangingPunct="0">
        <a:spcBef>
          <a:spcPct val="0"/>
        </a:spcBef>
        <a:spcAft>
          <a:spcPct val="0"/>
        </a:spcAft>
        <a:defRPr kumimoji="1" sz="4000" b="1">
          <a:solidFill>
            <a:schemeClr val="tx2"/>
          </a:solidFill>
          <a:effectLst>
            <a:outerShdw blurRad="38100" dist="38100" dir="2700000" algn="tl">
              <a:srgbClr val="000000"/>
            </a:outerShdw>
          </a:effectLst>
          <a:latin typeface="굴림" pitchFamily="50" charset="-127"/>
          <a:ea typeface="굴림" pitchFamily="50" charset="-127"/>
        </a:defRPr>
      </a:lvl5pPr>
      <a:lvl6pPr marL="457200" algn="ctr" rtl="0" fontAlgn="base" latinLnBrk="1">
        <a:spcBef>
          <a:spcPct val="0"/>
        </a:spcBef>
        <a:spcAft>
          <a:spcPct val="0"/>
        </a:spcAft>
        <a:defRPr kumimoji="1" sz="4000" b="1">
          <a:solidFill>
            <a:schemeClr val="tx2"/>
          </a:solidFill>
          <a:effectLst>
            <a:outerShdw blurRad="38100" dist="38100" dir="2700000" algn="tl">
              <a:srgbClr val="000000"/>
            </a:outerShdw>
          </a:effectLst>
          <a:latin typeface="굴림" pitchFamily="50" charset="-127"/>
          <a:ea typeface="굴림" pitchFamily="50" charset="-127"/>
        </a:defRPr>
      </a:lvl6pPr>
      <a:lvl7pPr marL="914400" algn="ctr" rtl="0" fontAlgn="base" latinLnBrk="1">
        <a:spcBef>
          <a:spcPct val="0"/>
        </a:spcBef>
        <a:spcAft>
          <a:spcPct val="0"/>
        </a:spcAft>
        <a:defRPr kumimoji="1" sz="4000" b="1">
          <a:solidFill>
            <a:schemeClr val="tx2"/>
          </a:solidFill>
          <a:effectLst>
            <a:outerShdw blurRad="38100" dist="38100" dir="2700000" algn="tl">
              <a:srgbClr val="000000"/>
            </a:outerShdw>
          </a:effectLst>
          <a:latin typeface="굴림" pitchFamily="50" charset="-127"/>
          <a:ea typeface="굴림" pitchFamily="50" charset="-127"/>
        </a:defRPr>
      </a:lvl7pPr>
      <a:lvl8pPr marL="1371600" algn="ctr" rtl="0" fontAlgn="base" latinLnBrk="1">
        <a:spcBef>
          <a:spcPct val="0"/>
        </a:spcBef>
        <a:spcAft>
          <a:spcPct val="0"/>
        </a:spcAft>
        <a:defRPr kumimoji="1" sz="4000" b="1">
          <a:solidFill>
            <a:schemeClr val="tx2"/>
          </a:solidFill>
          <a:effectLst>
            <a:outerShdw blurRad="38100" dist="38100" dir="2700000" algn="tl">
              <a:srgbClr val="000000"/>
            </a:outerShdw>
          </a:effectLst>
          <a:latin typeface="굴림" pitchFamily="50" charset="-127"/>
          <a:ea typeface="굴림" pitchFamily="50" charset="-127"/>
        </a:defRPr>
      </a:lvl8pPr>
      <a:lvl9pPr marL="1828800" algn="ctr" rtl="0" fontAlgn="base" latinLnBrk="1">
        <a:spcBef>
          <a:spcPct val="0"/>
        </a:spcBef>
        <a:spcAft>
          <a:spcPct val="0"/>
        </a:spcAft>
        <a:defRPr kumimoji="1" sz="4000" b="1">
          <a:solidFill>
            <a:schemeClr val="tx2"/>
          </a:solidFill>
          <a:effectLst>
            <a:outerShdw blurRad="38100" dist="38100" dir="2700000" algn="tl">
              <a:srgbClr val="000000"/>
            </a:outerShdw>
          </a:effectLst>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lr>
          <a:schemeClr val="hlink"/>
        </a:buClr>
        <a:buSzPct val="70000"/>
        <a:buFont typeface="Wingdings" charset="2"/>
        <a:buChar char="n"/>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latinLnBrk="1" hangingPunct="0">
        <a:spcBef>
          <a:spcPct val="20000"/>
        </a:spcBef>
        <a:spcAft>
          <a:spcPct val="0"/>
        </a:spcAft>
        <a:buClr>
          <a:schemeClr val="accent2"/>
        </a:buClr>
        <a:buSzPct val="70000"/>
        <a:buFont typeface="Wingdings" charset="2"/>
        <a:buChar char="n"/>
        <a:defRPr kumimoji="1" sz="2800">
          <a:solidFill>
            <a:schemeClr val="tx1"/>
          </a:solidFill>
          <a:effectLst>
            <a:outerShdw blurRad="38100" dist="38100" dir="2700000" algn="tl">
              <a:srgbClr val="000000"/>
            </a:outerShdw>
          </a:effectLst>
          <a:latin typeface="+mn-lt"/>
          <a:ea typeface="+mn-ea"/>
        </a:defRPr>
      </a:lvl2pPr>
      <a:lvl3pPr marL="1143000" indent="-228600" algn="l" rtl="0" eaLnBrk="0" fontAlgn="base" latinLnBrk="1" hangingPunct="0">
        <a:spcBef>
          <a:spcPct val="20000"/>
        </a:spcBef>
        <a:spcAft>
          <a:spcPct val="0"/>
        </a:spcAft>
        <a:buClr>
          <a:schemeClr val="tx2"/>
        </a:buClr>
        <a:buSzPct val="70000"/>
        <a:buFont typeface="Wingdings" charset="2"/>
        <a:buChar char="n"/>
        <a:defRPr kumimoji="1" sz="2400">
          <a:solidFill>
            <a:schemeClr val="tx1"/>
          </a:solidFill>
          <a:effectLst>
            <a:outerShdw blurRad="38100" dist="38100" dir="2700000" algn="tl">
              <a:srgbClr val="000000"/>
            </a:outerShdw>
          </a:effectLst>
          <a:latin typeface="+mn-lt"/>
          <a:ea typeface="+mn-ea"/>
        </a:defRPr>
      </a:lvl3pPr>
      <a:lvl4pPr marL="1600200" indent="-228600" algn="l" rtl="0" eaLnBrk="0" fontAlgn="base" latinLnBrk="1" hangingPunct="0">
        <a:spcBef>
          <a:spcPct val="20000"/>
        </a:spcBef>
        <a:spcAft>
          <a:spcPct val="0"/>
        </a:spcAft>
        <a:buClr>
          <a:schemeClr val="accent2"/>
        </a:buClr>
        <a:buSzPct val="70000"/>
        <a:buFont typeface="Wingdings" charset="2"/>
        <a:buChar char="n"/>
        <a:defRPr kumimoji="1" sz="2000">
          <a:solidFill>
            <a:schemeClr val="tx1"/>
          </a:solidFill>
          <a:effectLst>
            <a:outerShdw blurRad="38100" dist="38100" dir="2700000" algn="tl">
              <a:srgbClr val="000000"/>
            </a:outerShdw>
          </a:effectLst>
          <a:latin typeface="+mn-lt"/>
          <a:ea typeface="+mn-ea"/>
        </a:defRPr>
      </a:lvl4pPr>
      <a:lvl5pPr marL="2057400" indent="-228600" algn="l" rtl="0" eaLnBrk="0" fontAlgn="base" latinLnBrk="1" hangingPunct="0">
        <a:spcBef>
          <a:spcPct val="20000"/>
        </a:spcBef>
        <a:spcAft>
          <a:spcPct val="0"/>
        </a:spcAft>
        <a:buClr>
          <a:schemeClr val="hlink"/>
        </a:buClr>
        <a:buSzPct val="70000"/>
        <a:buFont typeface="Wingdings" charset="2"/>
        <a:buChar char="n"/>
        <a:defRPr kumimoji="1" sz="2000">
          <a:solidFill>
            <a:schemeClr val="tx1"/>
          </a:solidFill>
          <a:effectLst>
            <a:outerShdw blurRad="38100" dist="38100" dir="2700000" algn="tl">
              <a:srgbClr val="000000"/>
            </a:outerShdw>
          </a:effectLst>
          <a:latin typeface="+mn-lt"/>
          <a:ea typeface="+mn-ea"/>
        </a:defRPr>
      </a:lvl5pPr>
      <a:lvl6pPr marL="2514600" indent="-228600" algn="l" rtl="0" fontAlgn="base" latinLnBrk="1">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6pPr>
      <a:lvl7pPr marL="2971800" indent="-228600" algn="l" rtl="0" fontAlgn="base" latinLnBrk="1">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7pPr>
      <a:lvl8pPr marL="3429000" indent="-228600" algn="l" rtl="0" fontAlgn="base" latinLnBrk="1">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8pPr>
      <a:lvl9pPr marL="3886200" indent="-228600" algn="l" rtl="0" fontAlgn="base" latinLnBrk="1">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38915"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27EE9C8B-C204-4343-ACCD-1281F13431D5}" type="slidenum">
              <a:rPr lang="en-US" altLang="en-US" smtClean="0">
                <a:ea typeface="ＭＳ Ｐゴシック" charset="-128"/>
              </a:rPr>
              <a:pPr fontAlgn="base">
                <a:spcBef>
                  <a:spcPct val="0"/>
                </a:spcBef>
                <a:spcAft>
                  <a:spcPct val="0"/>
                </a:spcAft>
              </a:pPr>
              <a:t>‹#›</a:t>
            </a:fld>
            <a:endParaRPr lang="en-US" altLang="en-US">
              <a:ea typeface="ＭＳ Ｐゴシック" charset="-128"/>
            </a:endParaRPr>
          </a:p>
        </p:txBody>
      </p:sp>
      <p:sp>
        <p:nvSpPr>
          <p:cNvPr id="38918"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38919"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309576794"/>
      </p:ext>
    </p:extLst>
  </p:cSld>
  <p:clrMap bg1="lt1" tx1="dk1" bg2="lt2" tx2="dk2" accent1="accent1" accent2="accent2" accent3="accent3" accent4="accent4" accent5="accent5" accent6="accent6" hlink="hlink" folHlink="folHlink"/>
  <p:sldLayoutIdLst>
    <p:sldLayoutId id="2147485970" r:id="rId1"/>
    <p:sldLayoutId id="2147485971" r:id="rId2"/>
    <p:sldLayoutId id="2147485972" r:id="rId3"/>
    <p:sldLayoutId id="2147485973" r:id="rId4"/>
    <p:sldLayoutId id="2147485974" r:id="rId5"/>
    <p:sldLayoutId id="2147485975" r:id="rId6"/>
    <p:sldLayoutId id="2147485976" r:id="rId7"/>
    <p:sldLayoutId id="2147485977" r:id="rId8"/>
    <p:sldLayoutId id="2147485978" r:id="rId9"/>
    <p:sldLayoutId id="2147485979" r:id="rId10"/>
    <p:sldLayoutId id="2147485980" r:id="rId11"/>
    <p:sldLayoutId id="2147485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22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9A731672-D220-A84B-AA98-123E7EE64BEB}" type="slidenum">
              <a:rPr lang="en-US" altLang="en-US" smtClean="0">
                <a:ea typeface="ＭＳ Ｐゴシック" charset="-128"/>
              </a:rPr>
              <a:pPr fontAlgn="base">
                <a:spcBef>
                  <a:spcPct val="0"/>
                </a:spcBef>
                <a:spcAft>
                  <a:spcPct val="0"/>
                </a:spcAft>
              </a:pPr>
              <a:t>‹#›</a:t>
            </a:fld>
            <a:endParaRPr lang="en-US" altLang="en-US">
              <a:ea typeface="ＭＳ Ｐゴシック" charset="-128"/>
            </a:endParaRPr>
          </a:p>
        </p:txBody>
      </p:sp>
      <p:sp>
        <p:nvSpPr>
          <p:cNvPr id="522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52231" name="Line 1033"/>
          <p:cNvSpPr>
            <a:spLocks noChangeShapeType="1"/>
          </p:cNvSpPr>
          <p:nvPr/>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453366598"/>
      </p:ext>
    </p:extLst>
  </p:cSld>
  <p:clrMap bg1="lt1" tx1="dk1" bg2="lt2" tx2="dk2" accent1="accent1" accent2="accent2" accent3="accent3" accent4="accent4" accent5="accent5" accent6="accent6" hlink="hlink" folHlink="folHlink"/>
  <p:sldLayoutIdLst>
    <p:sldLayoutId id="2147485983" r:id="rId1"/>
    <p:sldLayoutId id="2147485984" r:id="rId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7" charset="-128"/>
          <a:cs typeface="ＭＳ Ｐゴシック" pitchFamily="-107"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7" charset="-128"/>
          <a:cs typeface="ＭＳ Ｐゴシック" pitchFamily="-107"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7" charset="-128"/>
          <a:cs typeface="ＭＳ Ｐゴシック" pitchFamily="-107"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7" charset="-128"/>
          <a:cs typeface="ＭＳ Ｐゴシック" pitchFamily="-107"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pitchFamily="-107" charset="-128"/>
          <a:cs typeface="ＭＳ Ｐゴシック" pitchFamily="-107" charset="-128"/>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7"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7"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7"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7"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71910315"/>
      </p:ext>
    </p:extLst>
  </p:cSld>
  <p:clrMap bg1="lt1" tx1="dk1" bg2="lt2" tx2="dk2" accent1="accent1" accent2="accent2" accent3="accent3" accent4="accent4" accent5="accent5" accent6="accent6" hlink="hlink" folHlink="folHlink"/>
  <p:sldLayoutIdLst>
    <p:sldLayoutId id="2147486020" r:id="rId1"/>
    <p:sldLayoutId id="2147486021" r:id="rId2"/>
    <p:sldLayoutId id="2147486022" r:id="rId3"/>
    <p:sldLayoutId id="2147486023" r:id="rId4"/>
    <p:sldLayoutId id="2147486024" r:id="rId5"/>
    <p:sldLayoutId id="2147486025" r:id="rId6"/>
    <p:sldLayoutId id="2147486026" r:id="rId7"/>
    <p:sldLayoutId id="2147486027" r:id="rId8"/>
    <p:sldLayoutId id="2147486028" r:id="rId9"/>
    <p:sldLayoutId id="2147486029" r:id="rId10"/>
    <p:sldLayoutId id="214748603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371600"/>
            <a:ext cx="8610600"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mj-lt"/>
                <a:ea typeface="+mn-ea"/>
                <a:cs typeface="+mn-cs"/>
              </a:defRPr>
            </a:lvl1pPr>
          </a:lstStyle>
          <a:p>
            <a:pPr fontAlgn="base">
              <a:spcBef>
                <a:spcPct val="0"/>
              </a:spcBef>
              <a:spcAft>
                <a:spcPct val="0"/>
              </a:spcAft>
              <a:defRPr/>
            </a:pPr>
            <a:endParaRPr lang="en-US" altLang="en-US">
              <a:solidFill>
                <a:srgbClr val="000000"/>
              </a:solidFill>
              <a:latin typeface="Garamond"/>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latin typeface="Garamond" charset="0"/>
              </a:defRPr>
            </a:lvl1pPr>
          </a:lstStyle>
          <a:p>
            <a:pPr fontAlgn="base">
              <a:spcBef>
                <a:spcPct val="0"/>
              </a:spcBef>
              <a:spcAft>
                <a:spcPct val="0"/>
              </a:spcAft>
            </a:pPr>
            <a:fld id="{180F60F2-A650-6645-8F38-B2CBDBCD2904}" type="slidenum">
              <a:rPr lang="en-US" smtClean="0">
                <a:solidFill>
                  <a:srgbClr val="000000"/>
                </a:solidFill>
                <a:ea typeface="ＭＳ Ｐゴシック" charset="0"/>
                <a:cs typeface="ＭＳ Ｐゴシック" charset="0"/>
              </a:rPr>
              <a:pPr fontAlgn="base">
                <a:spcBef>
                  <a:spcPct val="0"/>
                </a:spcBef>
                <a:spcAft>
                  <a:spcPct val="0"/>
                </a:spcAft>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248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321060597"/>
      </p:ext>
    </p:extLst>
  </p:cSld>
  <p:clrMap bg1="lt1" tx1="dk1" bg2="lt2" tx2="dk2" accent1="accent1" accent2="accent2" accent3="accent3" accent4="accent4" accent5="accent5" accent6="accent6" hlink="hlink" folHlink="folHlink"/>
  <p:sldLayoutIdLst>
    <p:sldLayoutId id="2147486032" r:id="rId1"/>
    <p:sldLayoutId id="2147486033" r:id="rId2"/>
    <p:sldLayoutId id="2147486034" r:id="rId3"/>
    <p:sldLayoutId id="2147486035" r:id="rId4"/>
    <p:sldLayoutId id="2147486036" r:id="rId5"/>
    <p:sldLayoutId id="2147486037" r:id="rId6"/>
    <p:sldLayoutId id="2147486038" r:id="rId7"/>
    <p:sldLayoutId id="2147486039" r:id="rId8"/>
    <p:sldLayoutId id="2147486040" r:id="rId9"/>
    <p:sldLayoutId id="2147486041" r:id="rId10"/>
    <p:sldLayoutId id="2147486042" r:id="rId11"/>
    <p:sldLayoutId id="214748604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642817131"/>
      </p:ext>
    </p:extLst>
  </p:cSld>
  <p:clrMap bg1="lt1" tx1="dk1" bg2="lt2" tx2="dk2" accent1="accent1" accent2="accent2" accent3="accent3" accent4="accent4" accent5="accent5" accent6="accent6" hlink="hlink" folHlink="folHlink"/>
  <p:sldLayoutIdLst>
    <p:sldLayoutId id="2147486045" r:id="rId1"/>
    <p:sldLayoutId id="2147486046" r:id="rId2"/>
    <p:sldLayoutId id="2147486047" r:id="rId3"/>
    <p:sldLayoutId id="2147486048" r:id="rId4"/>
    <p:sldLayoutId id="2147486049" r:id="rId5"/>
    <p:sldLayoutId id="2147486050" r:id="rId6"/>
    <p:sldLayoutId id="2147486051" r:id="rId7"/>
    <p:sldLayoutId id="2147486052" r:id="rId8"/>
    <p:sldLayoutId id="2147486053" r:id="rId9"/>
    <p:sldLayoutId id="2147486054" r:id="rId10"/>
    <p:sldLayoutId id="214748605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83"/>
            <a:ext cx="1828800" cy="365125"/>
          </a:xfrm>
          <a:prstGeom prst="rect">
            <a:avLst/>
          </a:prstGeom>
          <a:solidFill>
            <a:schemeClr val="bg1"/>
          </a:solidFill>
        </p:spPr>
        <p:txBody>
          <a:bodyPr vert="horz" lIns="91440" tIns="45720" rIns="91440" bIns="45720" rtlCol="0" anchor="ctr"/>
          <a:lstStyle>
            <a:lvl1pPr algn="r">
              <a:defRPr sz="2400" b="1">
                <a:solidFill>
                  <a:srgbClr val="0070C0"/>
                </a:solidFill>
              </a:defRPr>
            </a:lvl1pPr>
          </a:lstStyle>
          <a:p>
            <a:fld id="{BA2D8F13-174C-467F-9D40-7DDEF70CAB8C}" type="slidenum">
              <a:rPr lang="en-US" smtClean="0"/>
              <a:t>‹#›</a:t>
            </a:fld>
            <a:endParaRPr lang="en-US"/>
          </a:p>
        </p:txBody>
      </p:sp>
    </p:spTree>
    <p:extLst>
      <p:ext uri="{BB962C8B-B14F-4D97-AF65-F5344CB8AC3E}">
        <p14:creationId xmlns:p14="http://schemas.microsoft.com/office/powerpoint/2010/main" val="2196643681"/>
      </p:ext>
    </p:extLst>
  </p:cSld>
  <p:clrMap bg1="lt1" tx1="dk1" bg2="lt2" tx2="dk2" accent1="accent1" accent2="accent2" accent3="accent3" accent4="accent4" accent5="accent5" accent6="accent6" hlink="hlink" folHlink="folHlink"/>
  <p:sldLayoutIdLst>
    <p:sldLayoutId id="2147486057" r:id="rId1"/>
    <p:sldLayoutId id="2147486058" r:id="rId2"/>
    <p:sldLayoutId id="2147486059" r:id="rId3"/>
    <p:sldLayoutId id="2147486060" r:id="rId4"/>
    <p:sldLayoutId id="2147486061" r:id="rId5"/>
    <p:sldLayoutId id="2147486062" r:id="rId6"/>
    <p:sldLayoutId id="2147486063" r:id="rId7"/>
    <p:sldLayoutId id="2147486064" r:id="rId8"/>
    <p:sldLayoutId id="2147486065" r:id="rId9"/>
    <p:sldLayoutId id="2147486066" r:id="rId10"/>
    <p:sldLayoutId id="2147486067"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6C077ED2-0FFE-4448-896C-8434099557A0}" type="slidenum">
              <a:rPr lang="en-US" altLang="en-US" smtClean="0">
                <a:ea typeface="ＭＳ Ｐゴシック" charset="-128"/>
              </a:rPr>
              <a:pPr fontAlgn="base">
                <a:spcBef>
                  <a:spcPct val="0"/>
                </a:spcBef>
                <a:spcAft>
                  <a:spcPct val="0"/>
                </a:spcAft>
              </a:pPr>
              <a:t>‹#›</a:t>
            </a:fld>
            <a:endParaRPr lang="en-US" altLang="en-US">
              <a:ea typeface="ＭＳ Ｐゴシック" charset="-128"/>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1902158339"/>
      </p:ext>
    </p:extLst>
  </p:cSld>
  <p:clrMap bg1="lt1" tx1="dk1" bg2="lt2" tx2="dk2" accent1="accent1" accent2="accent2" accent3="accent3" accent4="accent4" accent5="accent5" accent6="accent6" hlink="hlink" folHlink="folHlink"/>
  <p:sldLayoutIdLst>
    <p:sldLayoutId id="2147486069" r:id="rId1"/>
    <p:sldLayoutId id="2147486070" r:id="rId2"/>
    <p:sldLayoutId id="2147486071" r:id="rId3"/>
    <p:sldLayoutId id="2147486072" r:id="rId4"/>
    <p:sldLayoutId id="2147486073" r:id="rId5"/>
    <p:sldLayoutId id="2147486074" r:id="rId6"/>
    <p:sldLayoutId id="2147486075" r:id="rId7"/>
    <p:sldLayoutId id="2147486076" r:id="rId8"/>
    <p:sldLayoutId id="2147486077" r:id="rId9"/>
    <p:sldLayoutId id="2147486078" r:id="rId10"/>
    <p:sldLayoutId id="2147486079" r:id="rId11"/>
    <p:sldLayoutId id="2147486080"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C7ADE29D-EA02-BD40-818C-C90312B0B263}"/>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FDB18EA1-CE2E-1749-BA06-E94C17FBAF9B}"/>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18C187AF-1FF4-2843-AD16-E40CF7C64848}"/>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500D2CA5-CE90-844C-906C-E15655D90018}"/>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panose="02020404030301010803" pitchFamily="18" charset="0"/>
                <a:cs typeface="Arial" panose="020B0604020202020204" pitchFamily="34" charset="0"/>
              </a:defRPr>
            </a:lvl1pPr>
          </a:lstStyle>
          <a:p>
            <a:fld id="{97A26678-1FC3-9045-8529-EA2A9756B6D7}" type="slidenum">
              <a:rPr lang="en-US" altLang="en-US"/>
              <a:pPr/>
              <a:t>‹#›</a:t>
            </a:fld>
            <a:endParaRPr lang="en-US" altLang="en-US"/>
          </a:p>
        </p:txBody>
      </p:sp>
      <p:sp>
        <p:nvSpPr>
          <p:cNvPr id="1030" name="Line 1032">
            <a:extLst>
              <a:ext uri="{FF2B5EF4-FFF2-40B4-BE49-F238E27FC236}">
                <a16:creationId xmlns:a16="http://schemas.microsoft.com/office/drawing/2014/main" id="{BEE610D9-910A-5847-AADC-42F9B79F23CB}"/>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C273DE36-69D2-A140-85F2-03D3485515F2}"/>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664761536"/>
      </p:ext>
    </p:extLst>
  </p:cSld>
  <p:clrMap bg1="lt1" tx1="dk1" bg2="lt2" tx2="dk2" accent1="accent1" accent2="accent2" accent3="accent3" accent4="accent4" accent5="accent5" accent6="accent6" hlink="hlink" folHlink="folHlink"/>
  <p:sldLayoutIdLst>
    <p:sldLayoutId id="2147486082" r:id="rId1"/>
    <p:sldLayoutId id="2147486083" r:id="rId2"/>
    <p:sldLayoutId id="2147486084" r:id="rId3"/>
    <p:sldLayoutId id="2147486085" r:id="rId4"/>
    <p:sldLayoutId id="2147486086" r:id="rId5"/>
    <p:sldLayoutId id="2147486087" r:id="rId6"/>
    <p:sldLayoutId id="2147486088" r:id="rId7"/>
    <p:sldLayoutId id="2147486089" r:id="rId8"/>
    <p:sldLayoutId id="2147486090" r:id="rId9"/>
    <p:sldLayoutId id="2147486091" r:id="rId10"/>
    <p:sldLayoutId id="2147486092" r:id="rId11"/>
    <p:sldLayoutId id="214748609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a:extLst>
              <a:ext uri="{FF2B5EF4-FFF2-40B4-BE49-F238E27FC236}">
                <a16:creationId xmlns:a16="http://schemas.microsoft.com/office/drawing/2014/main" id="{2398A66A-D883-F74F-A78E-EC2CDF1F9E5C}"/>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4339" name="Rectangle 1027">
            <a:extLst>
              <a:ext uri="{FF2B5EF4-FFF2-40B4-BE49-F238E27FC236}">
                <a16:creationId xmlns:a16="http://schemas.microsoft.com/office/drawing/2014/main" id="{5FBD621D-F4CE-B843-8B85-CCA4C74C11B4}"/>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60529FDB-6FBF-024E-993A-B091EE06DA9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380BD0FA-A715-6B47-B727-A2005A055E51}"/>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panose="02020404030301010803" pitchFamily="18" charset="0"/>
                <a:cs typeface="Arial" panose="020B0604020202020204" pitchFamily="34" charset="0"/>
              </a:defRPr>
            </a:lvl1pPr>
          </a:lstStyle>
          <a:p>
            <a:fld id="{7D01FB43-A6CD-D94D-8273-9BE0B3EC7B77}" type="slidenum">
              <a:rPr lang="en-US" altLang="en-US"/>
              <a:pPr/>
              <a:t>‹#›</a:t>
            </a:fld>
            <a:endParaRPr lang="en-US" altLang="en-US"/>
          </a:p>
        </p:txBody>
      </p:sp>
      <p:sp>
        <p:nvSpPr>
          <p:cNvPr id="14342" name="Line 1032">
            <a:extLst>
              <a:ext uri="{FF2B5EF4-FFF2-40B4-BE49-F238E27FC236}">
                <a16:creationId xmlns:a16="http://schemas.microsoft.com/office/drawing/2014/main" id="{10878115-32A0-E44A-B3F1-539E71706D65}"/>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3" name="Line 1033">
            <a:extLst>
              <a:ext uri="{FF2B5EF4-FFF2-40B4-BE49-F238E27FC236}">
                <a16:creationId xmlns:a16="http://schemas.microsoft.com/office/drawing/2014/main" id="{314F1E01-BF83-0947-AA30-B5B8241836F8}"/>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496822159"/>
      </p:ext>
    </p:extLst>
  </p:cSld>
  <p:clrMap bg1="lt1" tx1="dk1" bg2="lt2" tx2="dk2" accent1="accent1" accent2="accent2" accent3="accent3" accent4="accent4" accent5="accent5" accent6="accent6" hlink="hlink" folHlink="folHlink"/>
  <p:sldLayoutIdLst>
    <p:sldLayoutId id="2147486095" r:id="rId1"/>
    <p:sldLayoutId id="2147486096" r:id="rId2"/>
    <p:sldLayoutId id="2147486097" r:id="rId3"/>
    <p:sldLayoutId id="2147486098" r:id="rId4"/>
    <p:sldLayoutId id="2147486099" r:id="rId5"/>
    <p:sldLayoutId id="2147486100" r:id="rId6"/>
    <p:sldLayoutId id="2147486101" r:id="rId7"/>
    <p:sldLayoutId id="2147486102" r:id="rId8"/>
    <p:sldLayoutId id="2147486103" r:id="rId9"/>
    <p:sldLayoutId id="2147486104" r:id="rId10"/>
    <p:sldLayoutId id="2147486105" r:id="rId11"/>
    <p:sldLayoutId id="214748610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7553417"/>
      </p:ext>
    </p:extLst>
  </p:cSld>
  <p:clrMap bg1="lt1" tx1="dk1" bg2="lt2" tx2="dk2" accent1="accent1" accent2="accent2" accent3="accent3" accent4="accent4" accent5="accent5" accent6="accent6" hlink="hlink" folHlink="folHlink"/>
  <p:sldLayoutIdLst>
    <p:sldLayoutId id="2147486108" r:id="rId1"/>
    <p:sldLayoutId id="2147486109" r:id="rId2"/>
    <p:sldLayoutId id="2147486110" r:id="rId3"/>
    <p:sldLayoutId id="2147486111" r:id="rId4"/>
    <p:sldLayoutId id="2147486112" r:id="rId5"/>
    <p:sldLayoutId id="2147486113" r:id="rId6"/>
    <p:sldLayoutId id="2147486114" r:id="rId7"/>
    <p:sldLayoutId id="2147486115" r:id="rId8"/>
    <p:sldLayoutId id="2147486116" r:id="rId9"/>
    <p:sldLayoutId id="2147486117" r:id="rId10"/>
    <p:sldLayoutId id="214748611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a:defRPr/>
            </a:pPr>
            <a:fld id="{DF1BE5E4-AB64-074D-BD97-48B6635FFF5A}" type="slidenum">
              <a:rPr lang="en-US"/>
              <a:pPr>
                <a:defRPr/>
              </a:pPr>
              <a:t>‹#›</a:t>
            </a:fld>
            <a:endParaRPr lang="en-US"/>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576989177"/>
      </p:ext>
    </p:extLst>
  </p:cSld>
  <p:clrMap bg1="lt1" tx1="dk1" bg2="lt2" tx2="dk2" accent1="accent1" accent2="accent2" accent3="accent3" accent4="accent4" accent5="accent5" accent6="accent6" hlink="hlink" folHlink="folHlink"/>
  <p:sldLayoutIdLst>
    <p:sldLayoutId id="2147486120" r:id="rId1"/>
    <p:sldLayoutId id="2147486121" r:id="rId2"/>
    <p:sldLayoutId id="2147486122" r:id="rId3"/>
    <p:sldLayoutId id="2147486123" r:id="rId4"/>
    <p:sldLayoutId id="2147486124" r:id="rId5"/>
    <p:sldLayoutId id="2147486125" r:id="rId6"/>
    <p:sldLayoutId id="2147486126" r:id="rId7"/>
    <p:sldLayoutId id="2147486127" r:id="rId8"/>
    <p:sldLayoutId id="2147486128" r:id="rId9"/>
    <p:sldLayoutId id="2147486129" r:id="rId10"/>
    <p:sldLayoutId id="2147486130" r:id="rId11"/>
    <p:sldLayoutId id="214748613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13.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94.xml"/></Relationships>
</file>

<file path=ppt/slides/_rels/slide10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542.xml"/></Relationships>
</file>

<file path=ppt/slides/_rels/slide10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542.xml"/></Relationships>
</file>

<file path=ppt/slides/_rels/slide10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542.xml"/></Relationships>
</file>

<file path=ppt/slides/_rels/slide10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542.xml"/></Relationships>
</file>

<file path=ppt/slides/_rels/slide10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542.xml"/></Relationships>
</file>

<file path=ppt/slides/_rels/slide10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542.xml"/></Relationships>
</file>

<file path=ppt/slides/_rels/slide10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7.xml"/><Relationship Id="rId1" Type="http://schemas.openxmlformats.org/officeDocument/2006/relationships/slideLayout" Target="../slideLayouts/slideLayout542.xml"/></Relationships>
</file>

<file path=ppt/slides/_rels/slide10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8.xml"/><Relationship Id="rId1" Type="http://schemas.openxmlformats.org/officeDocument/2006/relationships/slideLayout" Target="../slideLayouts/slideLayout542.xml"/></Relationships>
</file>

<file path=ppt/slides/_rels/slide10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9.xml"/><Relationship Id="rId1" Type="http://schemas.openxmlformats.org/officeDocument/2006/relationships/slideLayout" Target="../slideLayouts/slideLayout542.xml"/></Relationships>
</file>

<file path=ppt/slides/_rels/slide10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0.xml"/><Relationship Id="rId1" Type="http://schemas.openxmlformats.org/officeDocument/2006/relationships/slideLayout" Target="../slideLayouts/slideLayout54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52.xml"/></Relationships>
</file>

<file path=ppt/slides/_rels/slide1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1.xml"/><Relationship Id="rId1" Type="http://schemas.openxmlformats.org/officeDocument/2006/relationships/slideLayout" Target="../slideLayouts/slideLayout542.xml"/></Relationships>
</file>

<file path=ppt/slides/_rels/slide1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2.xml"/><Relationship Id="rId1" Type="http://schemas.openxmlformats.org/officeDocument/2006/relationships/slideLayout" Target="../slideLayouts/slideLayout542.xml"/><Relationship Id="rId4" Type="http://schemas.openxmlformats.org/officeDocument/2006/relationships/image" Target="../media/image8.png"/></Relationships>
</file>

<file path=ppt/slides/_rels/slide1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3.xml"/><Relationship Id="rId1" Type="http://schemas.openxmlformats.org/officeDocument/2006/relationships/slideLayout" Target="../slideLayouts/slideLayout542.xml"/><Relationship Id="rId4" Type="http://schemas.openxmlformats.org/officeDocument/2006/relationships/image" Target="../media/image8.png"/></Relationships>
</file>

<file path=ppt/slides/_rels/slide1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4.xml"/><Relationship Id="rId1" Type="http://schemas.openxmlformats.org/officeDocument/2006/relationships/slideLayout" Target="../slideLayouts/slideLayout542.xml"/><Relationship Id="rId4" Type="http://schemas.openxmlformats.org/officeDocument/2006/relationships/image" Target="../media/image59.png"/></Relationships>
</file>

<file path=ppt/slides/_rels/slide1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5.xml"/><Relationship Id="rId1" Type="http://schemas.openxmlformats.org/officeDocument/2006/relationships/slideLayout" Target="../slideLayouts/slideLayout542.xml"/></Relationships>
</file>

<file path=ppt/slides/_rels/slide1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6.xml"/><Relationship Id="rId1" Type="http://schemas.openxmlformats.org/officeDocument/2006/relationships/slideLayout" Target="../slideLayouts/slideLayout542.xml"/></Relationships>
</file>

<file path=ppt/slides/_rels/slide1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7.xml"/><Relationship Id="rId1" Type="http://schemas.openxmlformats.org/officeDocument/2006/relationships/slideLayout" Target="../slideLayouts/slideLayout542.xml"/></Relationships>
</file>

<file path=ppt/slides/_rels/slide117.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54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8.png"/></Relationships>
</file>

<file path=ppt/slides/_rels/slide118.xml.rels><?xml version="1.0" encoding="UTF-8" standalone="yes"?>
<Relationships xmlns="http://schemas.openxmlformats.org/package/2006/relationships"><Relationship Id="rId8" Type="http://schemas.openxmlformats.org/officeDocument/2006/relationships/hyperlink" Target="https://people.inf.ethz.ch/omutlu/pub/CONDA-coherence-for-near-data-accelerators_isca19-poster.pptx" TargetMode="External"/><Relationship Id="rId3" Type="http://schemas.openxmlformats.org/officeDocument/2006/relationships/hyperlink" Target="http://iscaconf.org/isca2019/" TargetMode="External"/><Relationship Id="rId7" Type="http://schemas.openxmlformats.org/officeDocument/2006/relationships/hyperlink" Target="https://people.inf.ethz.ch/omutlu/pub/CONDA-coherence-for-near-data-accelerators_isca19-lightning-talk.pdf" TargetMode="External"/><Relationship Id="rId2" Type="http://schemas.openxmlformats.org/officeDocument/2006/relationships/hyperlink" Target="https://people.inf.ethz.ch/omutlu/pub/CONDA-coherence-for-near-data-accelerators_isca19.pdf" TargetMode="External"/><Relationship Id="rId1" Type="http://schemas.openxmlformats.org/officeDocument/2006/relationships/slideLayout" Target="../slideLayouts/slideLayout531.xml"/><Relationship Id="rId6" Type="http://schemas.openxmlformats.org/officeDocument/2006/relationships/hyperlink" Target="https://people.inf.ethz.ch/omutlu/pub/CONDA-coherence-for-near-data-accelerators_isca19-lightning-talk.pptx" TargetMode="External"/><Relationship Id="rId11" Type="http://schemas.openxmlformats.org/officeDocument/2006/relationships/image" Target="../media/image40.png"/><Relationship Id="rId5" Type="http://schemas.openxmlformats.org/officeDocument/2006/relationships/hyperlink" Target="https://people.inf.ethz.ch/omutlu/pub/CONDA-coherence-for-near-data-accelerators_isca19-talk.pdf" TargetMode="External"/><Relationship Id="rId10" Type="http://schemas.openxmlformats.org/officeDocument/2006/relationships/hyperlink" Target="https://www.youtube.com/watch?v=Vz2PiHuYHAU" TargetMode="External"/><Relationship Id="rId4" Type="http://schemas.openxmlformats.org/officeDocument/2006/relationships/hyperlink" Target="https://people.inf.ethz.ch/omutlu/pub/CONDA-coherence-for-near-data-accelerators_isca19-talk.pptx" TargetMode="External"/><Relationship Id="rId9" Type="http://schemas.openxmlformats.org/officeDocument/2006/relationships/hyperlink" Target="https://people.inf.ethz.ch/omutlu/pub/CONDA-coherence-for-near-data-accelerators_isca19-poster.pdf" TargetMode="External"/></Relationships>
</file>

<file path=ppt/slides/_rels/slide11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0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94.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0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00.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00.xml"/></Relationships>
</file>

<file path=ppt/slides/_rels/slide1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05.xml"/></Relationships>
</file>

<file path=ppt/slides/_rels/slide124.xml.rels><?xml version="1.0" encoding="UTF-8" standalone="yes"?>
<Relationships xmlns="http://schemas.openxmlformats.org/package/2006/relationships"><Relationship Id="rId3" Type="http://schemas.openxmlformats.org/officeDocument/2006/relationships/hyperlink" Target="https://www.youtube.com/watch?v=McMyefc8CCE" TargetMode="External"/><Relationship Id="rId2" Type="http://schemas.openxmlformats.org/officeDocument/2006/relationships/image" Target="../media/image63.png"/><Relationship Id="rId1" Type="http://schemas.openxmlformats.org/officeDocument/2006/relationships/slideLayout" Target="../slideLayouts/slideLayout505.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00.xml"/></Relationships>
</file>

<file path=ppt/slides/_rels/slide12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00.xml"/></Relationships>
</file>

<file path=ppt/slides/_rels/slide1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1.png"/><Relationship Id="rId1" Type="http://schemas.openxmlformats.org/officeDocument/2006/relationships/slideLayout" Target="../slideLayouts/slideLayout505.xml"/></Relationships>
</file>

<file path=ppt/slides/_rels/slide1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50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60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53.xml"/></Relationships>
</file>

<file path=ppt/slides/_rels/slide1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www.youtube.com/watch?v=McMyefc8CCE" TargetMode="External"/><Relationship Id="rId1" Type="http://schemas.openxmlformats.org/officeDocument/2006/relationships/slideLayout" Target="../slideLayouts/slideLayout600.xml"/></Relationships>
</file>

<file path=ppt/slides/_rels/slide1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www.youtube.com/watch?v=g3IF8DTtr8c" TargetMode="External"/><Relationship Id="rId1" Type="http://schemas.openxmlformats.org/officeDocument/2006/relationships/slideLayout" Target="../slideLayouts/slideLayout600.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13.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0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565.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565.xml"/></Relationships>
</file>

<file path=ppt/slides/_rels/slide13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65.xml"/></Relationships>
</file>

<file path=ppt/slides/_rels/slide1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565.xml"/><Relationship Id="rId4" Type="http://schemas.openxmlformats.org/officeDocument/2006/relationships/image" Target="../media/image72.png"/></Relationships>
</file>

<file path=ppt/slides/_rels/slide1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565.xml"/><Relationship Id="rId4" Type="http://schemas.openxmlformats.org/officeDocument/2006/relationships/image" Target="../media/image72.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56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9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565.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565.xml"/></Relationships>
</file>

<file path=ppt/slides/_rels/slide14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65.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0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57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57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57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57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57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49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94.xml"/></Relationships>
</file>

<file path=ppt/slides/_rels/slide1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1.xml"/><Relationship Id="rId1" Type="http://schemas.openxmlformats.org/officeDocument/2006/relationships/slideLayout" Target="../slideLayouts/slideLayout542.xml"/></Relationships>
</file>

<file path=ppt/slides/_rels/slide1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2.xml"/><Relationship Id="rId1" Type="http://schemas.openxmlformats.org/officeDocument/2006/relationships/slideLayout" Target="../slideLayouts/slideLayout542.xml"/><Relationship Id="rId4" Type="http://schemas.openxmlformats.org/officeDocument/2006/relationships/chart" Target="../charts/chart5.xml"/></Relationships>
</file>

<file path=ppt/slides/_rels/slide1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3.xml"/><Relationship Id="rId1" Type="http://schemas.openxmlformats.org/officeDocument/2006/relationships/slideLayout" Target="../slideLayouts/slideLayout542.xml"/><Relationship Id="rId4" Type="http://schemas.openxmlformats.org/officeDocument/2006/relationships/chart" Target="../charts/chart6.xml"/></Relationships>
</file>

<file path=ppt/slides/_rels/slide1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4.xml"/><Relationship Id="rId1" Type="http://schemas.openxmlformats.org/officeDocument/2006/relationships/slideLayout" Target="../slideLayouts/slideLayout542.xml"/><Relationship Id="rId4" Type="http://schemas.openxmlformats.org/officeDocument/2006/relationships/image" Target="../media/image59.png"/></Relationships>
</file>

<file path=ppt/slides/_rels/slide1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5.xml"/><Relationship Id="rId1" Type="http://schemas.openxmlformats.org/officeDocument/2006/relationships/slideLayout" Target="../slideLayouts/slideLayout542.xml"/><Relationship Id="rId4" Type="http://schemas.openxmlformats.org/officeDocument/2006/relationships/image" Target="../media/image74.png"/></Relationships>
</file>

<file path=ppt/slides/_rels/slide1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6.xml"/><Relationship Id="rId1" Type="http://schemas.openxmlformats.org/officeDocument/2006/relationships/slideLayout" Target="../slideLayouts/slideLayout542.xml"/><Relationship Id="rId4" Type="http://schemas.openxmlformats.org/officeDocument/2006/relationships/image" Target="../media/image75.png"/></Relationships>
</file>

<file path=ppt/slides/_rels/slide1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7.xml"/><Relationship Id="rId1" Type="http://schemas.openxmlformats.org/officeDocument/2006/relationships/slideLayout" Target="../slideLayouts/slideLayout542.xml"/></Relationships>
</file>

<file path=ppt/slides/_rels/slide15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8.png"/><Relationship Id="rId7" Type="http://schemas.openxmlformats.org/officeDocument/2006/relationships/image" Target="../media/image56.png"/><Relationship Id="rId2" Type="http://schemas.openxmlformats.org/officeDocument/2006/relationships/notesSlide" Target="../notesSlides/notesSlide58.xml"/><Relationship Id="rId1" Type="http://schemas.openxmlformats.org/officeDocument/2006/relationships/slideLayout" Target="../slideLayouts/slideLayout542.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2.png"/><Relationship Id="rId4" Type="http://schemas.openxmlformats.org/officeDocument/2006/relationships/image" Target="../media/image53.png"/><Relationship Id="rId9" Type="http://schemas.openxmlformats.org/officeDocument/2006/relationships/image" Target="../media/image5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0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0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0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0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0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0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0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0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0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0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0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0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0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0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9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0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05.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05.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0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0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0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05.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0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0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0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9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0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0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0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0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05.xml"/></Relationships>
</file>

<file path=ppt/slides/_rels/slide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05.xml"/></Relationships>
</file>

<file path=ppt/slides/_rels/slide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0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05.xml"/></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05.xml"/></Relationships>
</file>

<file path=ppt/slides/_rels/slide4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05.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customXml" Target="../ink/ink5.xml"/><Relationship Id="rId3" Type="http://schemas.openxmlformats.org/officeDocument/2006/relationships/image" Target="../media/image11.png"/><Relationship Id="rId7" Type="http://schemas.openxmlformats.org/officeDocument/2006/relationships/customXml" Target="../ink/ink2.xml"/><Relationship Id="rId12" Type="http://schemas.openxmlformats.org/officeDocument/2006/relationships/image" Target="../media/image16.png"/><Relationship Id="rId2" Type="http://schemas.openxmlformats.org/officeDocument/2006/relationships/image" Target="../media/image10.png"/><Relationship Id="rId16" Type="http://schemas.openxmlformats.org/officeDocument/2006/relationships/image" Target="../media/image18.png"/><Relationship Id="rId1" Type="http://schemas.openxmlformats.org/officeDocument/2006/relationships/slideLayout" Target="../slideLayouts/slideLayout494.xml"/><Relationship Id="rId6" Type="http://schemas.openxmlformats.org/officeDocument/2006/relationships/image" Target="../media/image13.png"/><Relationship Id="rId11" Type="http://schemas.openxmlformats.org/officeDocument/2006/relationships/customXml" Target="../ink/ink4.xml"/><Relationship Id="rId5" Type="http://schemas.openxmlformats.org/officeDocument/2006/relationships/customXml" Target="../ink/ink1.xml"/><Relationship Id="rId15" Type="http://schemas.openxmlformats.org/officeDocument/2006/relationships/customXml" Target="../ink/ink6.xml"/><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customXml" Target="../ink/ink3.xml"/><Relationship Id="rId14"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0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0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0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0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0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0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0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0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05.xml"/></Relationships>
</file>

<file path=ppt/slides/_rels/slide5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0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9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0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0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0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0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0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0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0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05.xml"/></Relationships>
</file>

<file path=ppt/slides/_rels/slide68.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50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05.xml"/></Relationships>
</file>

<file path=ppt/slides/_rels/slide7.xml.rels><?xml version="1.0" encoding="UTF-8" standalone="yes"?>
<Relationships xmlns="http://schemas.openxmlformats.org/package/2006/relationships"><Relationship Id="rId8" Type="http://schemas.openxmlformats.org/officeDocument/2006/relationships/customXml" Target="../ink/ink9.xml"/><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494.xml"/><Relationship Id="rId6" Type="http://schemas.openxmlformats.org/officeDocument/2006/relationships/customXml" Target="../ink/ink8.xml"/><Relationship Id="rId11" Type="http://schemas.openxmlformats.org/officeDocument/2006/relationships/image" Target="../media/image23.png"/><Relationship Id="rId5" Type="http://schemas.openxmlformats.org/officeDocument/2006/relationships/image" Target="../media/image20.png"/><Relationship Id="rId10" Type="http://schemas.openxmlformats.org/officeDocument/2006/relationships/customXml" Target="../ink/ink10.xml"/><Relationship Id="rId4" Type="http://schemas.openxmlformats.org/officeDocument/2006/relationships/customXml" Target="../ink/ink7.xml"/><Relationship Id="rId9" Type="http://schemas.openxmlformats.org/officeDocument/2006/relationships/image" Target="../media/image2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06.xml"/></Relationships>
</file>

<file path=ppt/slides/_rels/slide71.xml.rels><?xml version="1.0" encoding="UTF-8" standalone="yes"?>
<Relationships xmlns="http://schemas.openxmlformats.org/package/2006/relationships"><Relationship Id="rId3" Type="http://schemas.openxmlformats.org/officeDocument/2006/relationships/hyperlink" Target="https://www.kevinloughlin.org/moesi-prime.pdf" TargetMode="External"/><Relationship Id="rId2" Type="http://schemas.openxmlformats.org/officeDocument/2006/relationships/image" Target="../media/image35.png"/><Relationship Id="rId1" Type="http://schemas.openxmlformats.org/officeDocument/2006/relationships/slideLayout" Target="../slideLayouts/slideLayout505.xml"/><Relationship Id="rId5" Type="http://schemas.openxmlformats.org/officeDocument/2006/relationships/image" Target="../media/image37.png"/><Relationship Id="rId4" Type="http://schemas.openxmlformats.org/officeDocument/2006/relationships/image" Target="../media/image36.png"/></Relationships>
</file>

<file path=ppt/slides/_rels/slide72.xml.rels><?xml version="1.0" encoding="UTF-8" standalone="yes"?>
<Relationships xmlns="http://schemas.openxmlformats.org/package/2006/relationships"><Relationship Id="rId3" Type="http://schemas.openxmlformats.org/officeDocument/2006/relationships/hyperlink" Target="https://www.kevinloughlin.org/moesi-prime.pdf" TargetMode="External"/><Relationship Id="rId2" Type="http://schemas.openxmlformats.org/officeDocument/2006/relationships/image" Target="../media/image35.png"/><Relationship Id="rId1" Type="http://schemas.openxmlformats.org/officeDocument/2006/relationships/slideLayout" Target="../slideLayouts/slideLayout505.xml"/><Relationship Id="rId4" Type="http://schemas.openxmlformats.org/officeDocument/2006/relationships/image" Target="../media/image38.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9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8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89.xml"/></Relationships>
</file>

<file path=ppt/slides/_rels/slide76.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s://users.ece.cmu.edu/~omutlu/pub/LazyPIM-coherence-for-processing-in-memory_ieee-cal16.pdf" TargetMode="External"/><Relationship Id="rId1" Type="http://schemas.openxmlformats.org/officeDocument/2006/relationships/slideLayout" Target="../slideLayouts/slideLayout531.xml"/><Relationship Id="rId4" Type="http://schemas.openxmlformats.org/officeDocument/2006/relationships/image" Target="../media/image39.png"/></Relationships>
</file>

<file path=ppt/slides/_rels/slide77.xml.rels><?xml version="1.0" encoding="UTF-8" standalone="yes"?>
<Relationships xmlns="http://schemas.openxmlformats.org/package/2006/relationships"><Relationship Id="rId8" Type="http://schemas.openxmlformats.org/officeDocument/2006/relationships/hyperlink" Target="https://people.inf.ethz.ch/omutlu/pub/CONDA-coherence-for-near-data-accelerators_isca19-poster.pptx" TargetMode="External"/><Relationship Id="rId3" Type="http://schemas.openxmlformats.org/officeDocument/2006/relationships/hyperlink" Target="http://iscaconf.org/isca2019/" TargetMode="External"/><Relationship Id="rId7" Type="http://schemas.openxmlformats.org/officeDocument/2006/relationships/hyperlink" Target="https://people.inf.ethz.ch/omutlu/pub/CONDA-coherence-for-near-data-accelerators_isca19-lightning-talk.pdf" TargetMode="External"/><Relationship Id="rId2" Type="http://schemas.openxmlformats.org/officeDocument/2006/relationships/hyperlink" Target="https://people.inf.ethz.ch/omutlu/pub/CONDA-coherence-for-near-data-accelerators_isca19.pdf" TargetMode="External"/><Relationship Id="rId1" Type="http://schemas.openxmlformats.org/officeDocument/2006/relationships/slideLayout" Target="../slideLayouts/slideLayout531.xml"/><Relationship Id="rId6" Type="http://schemas.openxmlformats.org/officeDocument/2006/relationships/hyperlink" Target="https://people.inf.ethz.ch/omutlu/pub/CONDA-coherence-for-near-data-accelerators_isca19-lightning-talk.pptx" TargetMode="External"/><Relationship Id="rId11" Type="http://schemas.openxmlformats.org/officeDocument/2006/relationships/image" Target="../media/image40.png"/><Relationship Id="rId5" Type="http://schemas.openxmlformats.org/officeDocument/2006/relationships/hyperlink" Target="https://people.inf.ethz.ch/omutlu/pub/CONDA-coherence-for-near-data-accelerators_isca19-talk.pdf" TargetMode="External"/><Relationship Id="rId10" Type="http://schemas.openxmlformats.org/officeDocument/2006/relationships/hyperlink" Target="https://www.youtube.com/watch?v=Vz2PiHuYHAU" TargetMode="External"/><Relationship Id="rId4" Type="http://schemas.openxmlformats.org/officeDocument/2006/relationships/hyperlink" Target="https://people.inf.ethz.ch/omutlu/pub/CONDA-coherence-for-near-data-accelerators_isca19-talk.pptx" TargetMode="External"/><Relationship Id="rId9" Type="http://schemas.openxmlformats.org/officeDocument/2006/relationships/hyperlink" Target="https://people.inf.ethz.ch/omutlu/pub/CONDA-coherence-for-near-data-accelerators_isca19-poster.pdf"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54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8.png"/></Relationships>
</file>

<file path=ppt/slides/_rels/slide7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54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94.xml"/></Relationships>
</file>

<file path=ppt/slides/_rels/slide8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542.xml"/></Relationships>
</file>

<file path=ppt/slides/_rels/slide8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542.xml"/></Relationships>
</file>

<file path=ppt/slides/_rels/slide8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542.xml"/></Relationships>
</file>

<file path=ppt/slides/_rels/slide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542.xml"/></Relationships>
</file>

<file path=ppt/slides/_rels/slide8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542.xml"/><Relationship Id="rId5" Type="http://schemas.openxmlformats.org/officeDocument/2006/relationships/image" Target="../media/image50.png"/><Relationship Id="rId4" Type="http://schemas.openxmlformats.org/officeDocument/2006/relationships/image" Target="../media/image8.png"/></Relationships>
</file>

<file path=ppt/slides/_rels/slide8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542.xml"/></Relationships>
</file>

<file path=ppt/slides/_rels/slide8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542.xml"/></Relationships>
</file>

<file path=ppt/slides/_rels/slide8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542.xml"/><Relationship Id="rId5" Type="http://schemas.openxmlformats.org/officeDocument/2006/relationships/image" Target="../media/image52.png"/><Relationship Id="rId4" Type="http://schemas.openxmlformats.org/officeDocument/2006/relationships/image" Target="../media/image51.png"/></Relationships>
</file>

<file path=ppt/slides/_rels/slide8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542.xml"/><Relationship Id="rId4" Type="http://schemas.openxmlformats.org/officeDocument/2006/relationships/image" Target="../media/image51.png"/></Relationships>
</file>

<file path=ppt/slides/_rels/slide8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54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94.xml"/></Relationships>
</file>

<file path=ppt/slides/_rels/slide9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542.xml"/></Relationships>
</file>

<file path=ppt/slides/_rels/slide9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8.png"/><Relationship Id="rId7"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542.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2.png"/><Relationship Id="rId4" Type="http://schemas.openxmlformats.org/officeDocument/2006/relationships/image" Target="../media/image53.png"/><Relationship Id="rId9" Type="http://schemas.openxmlformats.org/officeDocument/2006/relationships/image" Target="../media/image58.png"/></Relationships>
</file>

<file path=ppt/slides/_rels/slide9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542.xml"/></Relationships>
</file>

<file path=ppt/slides/_rels/slide9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542.xml"/></Relationships>
</file>

<file path=ppt/slides/_rels/slide9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542.xml"/><Relationship Id="rId5" Type="http://schemas.openxmlformats.org/officeDocument/2006/relationships/chart" Target="../charts/chart2.xml"/><Relationship Id="rId4" Type="http://schemas.openxmlformats.org/officeDocument/2006/relationships/chart" Target="../charts/chart1.xml"/></Relationships>
</file>

<file path=ppt/slides/_rels/slide9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542.xml"/></Relationships>
</file>

<file path=ppt/slides/_rels/slide9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542.xml"/></Relationships>
</file>

<file path=ppt/slides/_rels/slide9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542.xml"/></Relationships>
</file>

<file path=ppt/slides/_rels/slide9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542.xml"/></Relationships>
</file>

<file path=ppt/slides/_rels/slide9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5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4"/>
          <p:cNvSpPr>
            <a:spLocks noGrp="1" noChangeArrowheads="1"/>
          </p:cNvSpPr>
          <p:nvPr>
            <p:ph type="ctrTitle"/>
          </p:nvPr>
        </p:nvSpPr>
        <p:spPr>
          <a:xfrm>
            <a:off x="396081" y="764704"/>
            <a:ext cx="8428037" cy="1892300"/>
          </a:xfrm>
        </p:spPr>
        <p:txBody>
          <a:bodyPr/>
          <a:lstStyle/>
          <a:p>
            <a:pPr algn="ctr" eaLnBrk="1" hangingPunct="1"/>
            <a:br>
              <a:rPr lang="en-US" altLang="en-US" dirty="0">
                <a:ea typeface="ＭＳ Ｐゴシック" charset="-128"/>
              </a:rPr>
            </a:br>
            <a:r>
              <a:rPr lang="en-US" altLang="en-US" b="1" dirty="0">
                <a:solidFill>
                  <a:srgbClr val="C00000"/>
                </a:solidFill>
                <a:ea typeface="ＭＳ Ｐゴシック" charset="-128"/>
              </a:rPr>
              <a:t>Computer Architecture</a:t>
            </a:r>
            <a:br>
              <a:rPr lang="en-US" altLang="en-US" b="1" dirty="0">
                <a:solidFill>
                  <a:srgbClr val="C00000"/>
                </a:solidFill>
                <a:ea typeface="ＭＳ Ｐゴシック" charset="-128"/>
              </a:rPr>
            </a:br>
            <a:r>
              <a:rPr lang="en-US" altLang="en-US" sz="4600" dirty="0">
                <a:ea typeface="ＭＳ Ｐゴシック" charset="-128"/>
              </a:rPr>
              <a:t>Lecture 19: Cache Coherence</a:t>
            </a:r>
          </a:p>
        </p:txBody>
      </p:sp>
      <p:sp>
        <p:nvSpPr>
          <p:cNvPr id="96258" name="Rectangle 5"/>
          <p:cNvSpPr>
            <a:spLocks noGrp="1" noChangeArrowheads="1"/>
          </p:cNvSpPr>
          <p:nvPr>
            <p:ph type="subTitle" idx="1"/>
          </p:nvPr>
        </p:nvSpPr>
        <p:spPr>
          <a:xfrm>
            <a:off x="685800" y="3581400"/>
            <a:ext cx="7848600" cy="2900363"/>
          </a:xfrm>
        </p:spPr>
        <p:txBody>
          <a:bodyPr/>
          <a:lstStyle/>
          <a:p>
            <a:pPr eaLnBrk="1" hangingPunct="1">
              <a:buFont typeface="Wingdings" charset="2"/>
              <a:buNone/>
            </a:pPr>
            <a:endParaRPr lang="en-US" altLang="en-US" i="1" dirty="0">
              <a:ea typeface="ＭＳ Ｐゴシック" charset="-128"/>
            </a:endParaRPr>
          </a:p>
          <a:p>
            <a:pPr eaLnBrk="1" hangingPunct="1">
              <a:buFont typeface="Wingdings" charset="2"/>
              <a:buNone/>
            </a:pPr>
            <a:endParaRPr lang="en-US" altLang="en-US" dirty="0">
              <a:ea typeface="ＭＳ Ｐゴシック" charset="-128"/>
            </a:endParaRPr>
          </a:p>
          <a:p>
            <a:pPr eaLnBrk="1" hangingPunct="1">
              <a:buFont typeface="Wingdings" charset="2"/>
              <a:buNone/>
            </a:pPr>
            <a:r>
              <a:rPr lang="en-US" altLang="en-US" dirty="0">
                <a:solidFill>
                  <a:srgbClr val="003399"/>
                </a:solidFill>
                <a:ea typeface="ＭＳ Ｐゴシック" charset="-128"/>
              </a:rPr>
              <a:t>Prof. Onur Mutlu</a:t>
            </a:r>
          </a:p>
          <a:p>
            <a:pPr eaLnBrk="1" hangingPunct="1"/>
            <a:r>
              <a:rPr lang="en-US" altLang="en-US" dirty="0">
                <a:ea typeface="ＭＳ Ｐゴシック" charset="-128"/>
              </a:rPr>
              <a:t>ETH Zürich</a:t>
            </a:r>
          </a:p>
          <a:p>
            <a:pPr eaLnBrk="1" hangingPunct="1">
              <a:buFont typeface="Wingdings" charset="2"/>
              <a:buNone/>
            </a:pPr>
            <a:r>
              <a:rPr lang="en-US" altLang="en-US" dirty="0">
                <a:ea typeface="ＭＳ Ｐゴシック" charset="-128"/>
              </a:rPr>
              <a:t>Fall 2022</a:t>
            </a:r>
          </a:p>
          <a:p>
            <a:pPr eaLnBrk="1" hangingPunct="1">
              <a:buFont typeface="Wingdings" charset="2"/>
              <a:buNone/>
            </a:pPr>
            <a:r>
              <a:rPr lang="en-US" altLang="en-US" dirty="0">
                <a:ea typeface="ＭＳ Ｐゴシック" charset="-128"/>
              </a:rPr>
              <a:t>1 December 2022</a:t>
            </a:r>
          </a:p>
          <a:p>
            <a:pPr eaLnBrk="1" hangingPunct="1">
              <a:buFont typeface="Wingdings" charset="2"/>
              <a:buNone/>
            </a:pPr>
            <a:endParaRPr lang="en-US" altLang="en-US" dirty="0">
              <a:ea typeface="ＭＳ Ｐゴシック" charset="-128"/>
            </a:endParaRPr>
          </a:p>
          <a:p>
            <a:pPr eaLnBrk="1" hangingPunct="1">
              <a:buFont typeface="Wingdings" charset="2"/>
              <a:buNone/>
            </a:pPr>
            <a:endParaRPr lang="en-US" altLang="en-US" dirty="0">
              <a:ea typeface="ＭＳ Ｐゴシック" charset="-128"/>
            </a:endParaRPr>
          </a:p>
          <a:p>
            <a:pPr eaLnBrk="1" hangingPunct="1">
              <a:buFont typeface="Wingdings" charset="2"/>
              <a:buNone/>
            </a:pPr>
            <a:endParaRPr lang="en-US" altLang="en-US" dirty="0">
              <a:ea typeface="ＭＳ Ｐゴシック" charset="-128"/>
            </a:endParaRPr>
          </a:p>
        </p:txBody>
      </p:sp>
    </p:spTree>
    <p:extLst>
      <p:ext uri="{BB962C8B-B14F-4D97-AF65-F5344CB8AC3E}">
        <p14:creationId xmlns:p14="http://schemas.microsoft.com/office/powerpoint/2010/main" val="329938502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5CA68-4405-924F-A90C-DD0226BF937C}"/>
              </a:ext>
            </a:extLst>
          </p:cNvPr>
          <p:cNvSpPr>
            <a:spLocks noGrp="1"/>
          </p:cNvSpPr>
          <p:nvPr>
            <p:ph type="title"/>
          </p:nvPr>
        </p:nvSpPr>
        <p:spPr/>
        <p:txBody>
          <a:bodyPr/>
          <a:lstStyle/>
          <a:p>
            <a:r>
              <a:rPr lang="en-US" dirty="0"/>
              <a:t>More on Weak Consistency Models</a:t>
            </a:r>
          </a:p>
        </p:txBody>
      </p:sp>
      <p:sp>
        <p:nvSpPr>
          <p:cNvPr id="3" name="Content Placeholder 2">
            <a:extLst>
              <a:ext uri="{FF2B5EF4-FFF2-40B4-BE49-F238E27FC236}">
                <a16:creationId xmlns:a16="http://schemas.microsoft.com/office/drawing/2014/main" id="{F7034959-C358-D642-85B1-748446A6B84B}"/>
              </a:ext>
            </a:extLst>
          </p:cNvPr>
          <p:cNvSpPr>
            <a:spLocks noGrp="1"/>
          </p:cNvSpPr>
          <p:nvPr>
            <p:ph idx="1"/>
          </p:nvPr>
        </p:nvSpPr>
        <p:spPr/>
        <p:txBody>
          <a:bodyPr/>
          <a:lstStyle/>
          <a:p>
            <a:r>
              <a:rPr lang="en-US" altLang="ja-JP" dirty="0" err="1">
                <a:solidFill>
                  <a:srgbClr val="000000"/>
                </a:solidFill>
                <a:ea typeface="ＭＳ Ｐゴシック" charset="-128"/>
              </a:rPr>
              <a:t>Gharachorloo</a:t>
            </a:r>
            <a:r>
              <a:rPr lang="en-US" altLang="ja-JP" dirty="0">
                <a:solidFill>
                  <a:srgbClr val="000000"/>
                </a:solidFill>
                <a:ea typeface="ＭＳ Ｐゴシック" charset="-128"/>
              </a:rPr>
              <a:t> et al., “</a:t>
            </a:r>
            <a:r>
              <a:rPr lang="en-US" altLang="ja-JP" dirty="0">
                <a:solidFill>
                  <a:srgbClr val="0000FF"/>
                </a:solidFill>
                <a:ea typeface="ＭＳ Ｐゴシック" charset="-128"/>
              </a:rPr>
              <a:t>Two Techniques to Enhance the Performance of Memory Consistency Models</a:t>
            </a:r>
            <a:r>
              <a:rPr lang="en-US" altLang="ja-JP" dirty="0">
                <a:ea typeface="ＭＳ Ｐゴシック" charset="-128"/>
              </a:rPr>
              <a:t>,</a:t>
            </a:r>
            <a:r>
              <a:rPr lang="en-US" altLang="en-US" dirty="0">
                <a:ea typeface="ＭＳ Ｐゴシック" charset="-128"/>
              </a:rPr>
              <a:t>”</a:t>
            </a:r>
            <a:r>
              <a:rPr lang="en-US" altLang="ja-JP" dirty="0">
                <a:ea typeface="ＭＳ Ｐゴシック" charset="-128"/>
              </a:rPr>
              <a:t> ICPP 1991.</a:t>
            </a:r>
            <a:endParaRPr lang="en-US" altLang="ja-JP" dirty="0">
              <a:solidFill>
                <a:srgbClr val="000000"/>
              </a:solidFill>
              <a:ea typeface="ＭＳ Ｐゴシック" charset="-128"/>
            </a:endParaRPr>
          </a:p>
          <a:p>
            <a:endParaRPr lang="en-US" dirty="0"/>
          </a:p>
        </p:txBody>
      </p:sp>
      <p:sp>
        <p:nvSpPr>
          <p:cNvPr id="4" name="Slide Number Placeholder 3">
            <a:extLst>
              <a:ext uri="{FF2B5EF4-FFF2-40B4-BE49-F238E27FC236}">
                <a16:creationId xmlns:a16="http://schemas.microsoft.com/office/drawing/2014/main" id="{D0358C8D-39B1-0248-B2B1-C13E14350B1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AE726A-E58B-F348-AFE8-8E758D918561}"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07B6B975-F152-F44E-BB74-CBB2CE06DEAD}"/>
              </a:ext>
            </a:extLst>
          </p:cNvPr>
          <p:cNvPicPr>
            <a:picLocks noChangeAspect="1"/>
          </p:cNvPicPr>
          <p:nvPr/>
        </p:nvPicPr>
        <p:blipFill>
          <a:blip r:embed="rId2"/>
          <a:stretch>
            <a:fillRect/>
          </a:stretch>
        </p:blipFill>
        <p:spPr>
          <a:xfrm>
            <a:off x="1547664" y="1916832"/>
            <a:ext cx="5767859" cy="4736430"/>
          </a:xfrm>
          <a:prstGeom prst="rect">
            <a:avLst/>
          </a:prstGeom>
        </p:spPr>
      </p:pic>
    </p:spTree>
    <p:extLst>
      <p:ext uri="{BB962C8B-B14F-4D97-AF65-F5344CB8AC3E}">
        <p14:creationId xmlns:p14="http://schemas.microsoft.com/office/powerpoint/2010/main" val="4257651255"/>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52400" y="990600"/>
            <a:ext cx="8991600" cy="5715000"/>
          </a:xfrm>
        </p:spPr>
        <p:txBody>
          <a:bodyPr>
            <a:normAutofit/>
          </a:bodyPr>
          <a:lstStyle/>
          <a:p>
            <a:pPr algn="ctr"/>
            <a:endParaRPr lang="en-US" sz="2800" dirty="0">
              <a:solidFill>
                <a:schemeClr val="tx2"/>
              </a:solidFill>
            </a:endParaRPr>
          </a:p>
          <a:p>
            <a:pPr algn="ctr"/>
            <a:endParaRPr lang="en-US" sz="2800" dirty="0">
              <a:solidFill>
                <a:schemeClr val="tx2"/>
              </a:solidFill>
            </a:endParaRPr>
          </a:p>
          <a:p>
            <a:pPr algn="ctr"/>
            <a:endParaRPr lang="en-US" sz="2800" dirty="0">
              <a:solidFill>
                <a:schemeClr val="tx2"/>
              </a:solidFill>
            </a:endParaRPr>
          </a:p>
          <a:p>
            <a:pPr marL="0" indent="0" algn="ctr">
              <a:buNone/>
            </a:pPr>
            <a:r>
              <a:rPr lang="en-US" sz="4400" dirty="0">
                <a:solidFill>
                  <a:schemeClr val="tx2"/>
                </a:solidFill>
              </a:rPr>
              <a:t>How do we identify</a:t>
            </a:r>
            <a:br>
              <a:rPr lang="en-US" sz="4400" dirty="0">
                <a:solidFill>
                  <a:schemeClr val="tx2"/>
                </a:solidFill>
              </a:rPr>
            </a:br>
            <a:r>
              <a:rPr lang="en-US" sz="4400" dirty="0">
                <a:solidFill>
                  <a:schemeClr val="tx2"/>
                </a:solidFill>
              </a:rPr>
              <a:t> coherence violations?</a:t>
            </a:r>
          </a:p>
          <a:p>
            <a:pPr lvl="1"/>
            <a:endParaRPr lang="en-US" sz="2000"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294624448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Rectangle 173"/>
          <p:cNvSpPr/>
          <p:nvPr/>
        </p:nvSpPr>
        <p:spPr>
          <a:xfrm>
            <a:off x="7543801" y="5702155"/>
            <a:ext cx="1452563" cy="34570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a:ea typeface="+mn-ea"/>
                <a:cs typeface="+mn-cs"/>
              </a:rPr>
              <a:t>ASIC</a:t>
            </a:r>
            <a:endParaRPr kumimoji="0" lang="en-US" sz="23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Title 1"/>
          <p:cNvSpPr>
            <a:spLocks noGrp="1"/>
          </p:cNvSpPr>
          <p:nvPr>
            <p:ph type="title"/>
          </p:nvPr>
        </p:nvSpPr>
        <p:spPr>
          <a:xfrm>
            <a:off x="-152400" y="0"/>
            <a:ext cx="9601200" cy="914400"/>
          </a:xfrm>
        </p:spPr>
        <p:txBody>
          <a:bodyPr/>
          <a:lstStyle/>
          <a:p>
            <a:r>
              <a:rPr lang="en-US" sz="4000" dirty="0">
                <a:latin typeface="Gill Sans MT"/>
                <a:cs typeface="Gill Sans MT"/>
              </a:rPr>
              <a:t>Necessary Coherence Requests</a:t>
            </a:r>
          </a:p>
        </p:txBody>
      </p:sp>
      <p:sp>
        <p:nvSpPr>
          <p:cNvPr id="3" name="Content Placeholder 2"/>
          <p:cNvSpPr>
            <a:spLocks noGrp="1"/>
          </p:cNvSpPr>
          <p:nvPr>
            <p:ph idx="1"/>
          </p:nvPr>
        </p:nvSpPr>
        <p:spPr>
          <a:xfrm>
            <a:off x="152400" y="1066800"/>
            <a:ext cx="8839200" cy="5638800"/>
          </a:xfrm>
        </p:spPr>
        <p:txBody>
          <a:bodyPr>
            <a:normAutofit/>
          </a:bodyPr>
          <a:lstStyle/>
          <a:p>
            <a:r>
              <a:rPr lang="en-US" sz="2800" dirty="0">
                <a:solidFill>
                  <a:schemeClr val="tx2"/>
                </a:solidFill>
              </a:rPr>
              <a:t>Coherence requests are only </a:t>
            </a:r>
            <a:r>
              <a:rPr lang="en-US" sz="2800" dirty="0">
                <a:solidFill>
                  <a:srgbClr val="800000"/>
                </a:solidFill>
              </a:rPr>
              <a:t>necessary</a:t>
            </a:r>
            <a:r>
              <a:rPr lang="en-US" sz="2800" dirty="0">
                <a:solidFill>
                  <a:schemeClr val="tx2"/>
                </a:solidFill>
              </a:rPr>
              <a:t> if:</a:t>
            </a:r>
          </a:p>
          <a:p>
            <a:pPr lvl="1"/>
            <a:r>
              <a:rPr lang="en-US" sz="2400" dirty="0"/>
              <a:t>Both NDA and CPU access a cache line</a:t>
            </a:r>
          </a:p>
          <a:p>
            <a:pPr lvl="1"/>
            <a:r>
              <a:rPr lang="en-US" sz="2400" dirty="0"/>
              <a:t>At least one of them </a:t>
            </a:r>
            <a:r>
              <a:rPr lang="en-US" sz="2400" dirty="0">
                <a:solidFill>
                  <a:srgbClr val="0000FF"/>
                </a:solidFill>
              </a:rPr>
              <a:t>updates</a:t>
            </a:r>
            <a:r>
              <a:rPr lang="en-US" sz="2400" dirty="0"/>
              <a:t> it</a:t>
            </a:r>
          </a:p>
          <a:p>
            <a:pPr lvl="1"/>
            <a:endParaRPr lang="en-US" sz="2200" dirty="0">
              <a:solidFill>
                <a:srgbClr val="0000FF"/>
              </a:solidFill>
            </a:endParaRPr>
          </a:p>
          <a:p>
            <a:pPr marL="457200" lvl="1" indent="0">
              <a:buNone/>
            </a:pPr>
            <a:endParaRPr lang="en-US" sz="2200" u="sng" dirty="0">
              <a:solidFill>
                <a:prstClr val="black">
                  <a:lumMod val="65000"/>
                  <a:lumOff val="35000"/>
                </a:prstClr>
              </a:solidFill>
            </a:endParaRPr>
          </a:p>
          <a:p>
            <a:pPr lvl="1"/>
            <a:endParaRPr lang="en-US" sz="2200" u="sng" dirty="0">
              <a:solidFill>
                <a:srgbClr val="C00000"/>
              </a:solidFill>
            </a:endParaRPr>
          </a:p>
          <a:p>
            <a:endParaRPr lang="en-US" sz="2600" dirty="0">
              <a:solidFill>
                <a:schemeClr val="tx2"/>
              </a:solidFill>
            </a:endParaRPr>
          </a:p>
          <a:p>
            <a:endParaRPr lang="en-US" sz="2600" dirty="0">
              <a:solidFill>
                <a:schemeClr val="tx2"/>
              </a:solidFill>
            </a:endParaRPr>
          </a:p>
          <a:p>
            <a:pPr lvl="1"/>
            <a:endParaRPr lang="en-US" sz="1600" dirty="0"/>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pPr lvl="1"/>
            <a:endParaRPr lang="en-US" sz="2000" dirty="0">
              <a:solidFill>
                <a:srgbClr val="595959"/>
              </a:solidFill>
              <a:latin typeface="Gill Sans MT"/>
              <a:cs typeface="Gill Sans MT"/>
            </a:endParaRPr>
          </a:p>
          <a:p>
            <a:pPr lvl="1"/>
            <a:endParaRPr lang="en-US" sz="2400" dirty="0">
              <a:solidFill>
                <a:schemeClr val="tx2"/>
              </a:solidFill>
              <a:latin typeface="Gill Sans MT"/>
              <a:cs typeface="Gill Sans MT"/>
            </a:endParaRPr>
          </a:p>
          <a:p>
            <a:pPr marL="342900" lvl="1" indent="-342900">
              <a:buFont typeface="Arial" pitchFamily="34" charset="0"/>
              <a:buChar char="•"/>
            </a:pPr>
            <a:endParaRPr lang="en-US" sz="2400" u="sng" dirty="0">
              <a:solidFill>
                <a:schemeClr val="tx2"/>
              </a:solidFill>
              <a:latin typeface="Gill Sans MT"/>
              <a:cs typeface="Gill Sans MT"/>
            </a:endParaRPr>
          </a:p>
          <a:p>
            <a:pPr lvl="1"/>
            <a:endParaRPr lang="en-US" sz="2000" dirty="0">
              <a:solidFill>
                <a:srgbClr val="595959"/>
              </a:solidFill>
              <a:latin typeface="Gill Sans MT"/>
              <a:cs typeface="Gill Sans MT"/>
            </a:endParaRPr>
          </a:p>
          <a:p>
            <a:endParaRPr lang="en-US" dirty="0">
              <a:latin typeface="Gill Sans MT"/>
              <a:cs typeface="Gill Sans MT"/>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Gill Sans MT"/>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2400" b="1" i="0" u="none" strike="noStrike" kern="1200" cap="none" spc="0" normalizeH="0" baseline="0" noProof="0">
              <a:ln>
                <a:noFill/>
              </a:ln>
              <a:solidFill>
                <a:srgbClr val="0070C0"/>
              </a:solidFill>
              <a:effectLst/>
              <a:uLnTx/>
              <a:uFillTx/>
              <a:latin typeface="Gill Sans MT"/>
              <a:ea typeface="+mn-ea"/>
              <a:cs typeface="Gill Sans MT"/>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8" name="Rectangle 17"/>
          <p:cNvSpPr/>
          <p:nvPr/>
        </p:nvSpPr>
        <p:spPr>
          <a:xfrm>
            <a:off x="0" y="1143000"/>
            <a:ext cx="9144000" cy="523220"/>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Gill Sans MT"/>
              <a:ea typeface="+mn-ea"/>
              <a:cs typeface="Gill Sans MT"/>
            </a:endParaRPr>
          </a:p>
        </p:txBody>
      </p:sp>
      <p:sp>
        <p:nvSpPr>
          <p:cNvPr id="10" name="Rectangle 9"/>
          <p:cNvSpPr/>
          <p:nvPr/>
        </p:nvSpPr>
        <p:spPr>
          <a:xfrm>
            <a:off x="228600" y="2743200"/>
            <a:ext cx="9753600" cy="954107"/>
          </a:xfrm>
          <a:prstGeom prst="rect">
            <a:avLst/>
          </a:prstGeom>
          <a:noFill/>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Gill Sans MT"/>
              </a:rPr>
              <a:t>We discuss three possible interleaving of accesses </a:t>
            </a:r>
            <a:br>
              <a:rPr kumimoji="0" lang="en-US" sz="2800" b="1" i="0" u="none" strike="noStrike" kern="1200" cap="none" spc="0" normalizeH="0" baseline="0" noProof="0" dirty="0">
                <a:ln>
                  <a:noFill/>
                </a:ln>
                <a:solidFill>
                  <a:prstClr val="black"/>
                </a:solidFill>
                <a:effectLst/>
                <a:uLnTx/>
                <a:uFillTx/>
                <a:latin typeface="Gill Sans MT"/>
                <a:ea typeface="+mn-ea"/>
                <a:cs typeface="Gill Sans MT"/>
              </a:rPr>
            </a:br>
            <a:r>
              <a:rPr kumimoji="0" lang="en-US" sz="2800" b="1" i="0" u="none" strike="noStrike" kern="1200" cap="none" spc="0" normalizeH="0" baseline="0" noProof="0" dirty="0">
                <a:ln>
                  <a:noFill/>
                </a:ln>
                <a:solidFill>
                  <a:prstClr val="black"/>
                </a:solidFill>
                <a:effectLst/>
                <a:uLnTx/>
                <a:uFillTx/>
                <a:latin typeface="Gill Sans MT"/>
                <a:ea typeface="+mn-ea"/>
                <a:cs typeface="Gill Sans MT"/>
              </a:rPr>
              <a:t>to the same cache line:</a:t>
            </a:r>
          </a:p>
        </p:txBody>
      </p:sp>
      <p:grpSp>
        <p:nvGrpSpPr>
          <p:cNvPr id="11" name="Group 10"/>
          <p:cNvGrpSpPr/>
          <p:nvPr/>
        </p:nvGrpSpPr>
        <p:grpSpPr>
          <a:xfrm>
            <a:off x="440389" y="3657600"/>
            <a:ext cx="8551213" cy="646331"/>
            <a:chOff x="440389" y="3461028"/>
            <a:chExt cx="8551213" cy="646331"/>
          </a:xfrm>
        </p:grpSpPr>
        <p:sp>
          <p:nvSpPr>
            <p:cNvPr id="12" name="TextBox 11"/>
            <p:cNvSpPr txBox="1"/>
            <p:nvPr/>
          </p:nvSpPr>
          <p:spPr>
            <a:xfrm>
              <a:off x="440389" y="3461028"/>
              <a:ext cx="47401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lumMod val="65000"/>
                      <a:lumOff val="35000"/>
                    </a:prstClr>
                  </a:solidFill>
                  <a:effectLst/>
                  <a:uLnTx/>
                  <a:uFillTx/>
                  <a:latin typeface="Gill Sans MT"/>
                  <a:ea typeface="+mn-ea"/>
                  <a:cs typeface="Gill Sans MT"/>
                </a:rPr>
                <a:t>1</a:t>
              </a:r>
            </a:p>
          </p:txBody>
        </p:sp>
        <p:sp>
          <p:nvSpPr>
            <p:cNvPr id="13" name="TextBox 12"/>
            <p:cNvSpPr txBox="1"/>
            <p:nvPr/>
          </p:nvSpPr>
          <p:spPr>
            <a:xfrm>
              <a:off x="990600" y="3581400"/>
              <a:ext cx="80010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Gill Sans MT"/>
                  <a:ea typeface="+mn-ea"/>
                  <a:cs typeface="Gill Sans MT"/>
                </a:rPr>
                <a:t>NDA Read and CPU Write (</a:t>
              </a:r>
              <a:r>
                <a:rPr kumimoji="0" lang="en-US" sz="2400" b="1" i="0" u="none" strike="noStrike" kern="1200" cap="none" spc="0" normalizeH="0" baseline="0" noProof="0" dirty="0">
                  <a:ln>
                    <a:noFill/>
                  </a:ln>
                  <a:solidFill>
                    <a:srgbClr val="C00000"/>
                  </a:solidFill>
                  <a:effectLst/>
                  <a:uLnTx/>
                  <a:uFillTx/>
                  <a:latin typeface="Gill Sans MT"/>
                  <a:ea typeface="+mn-ea"/>
                  <a:cs typeface="Gill Sans MT"/>
                </a:rPr>
                <a:t>coherence violation</a:t>
              </a:r>
              <a:r>
                <a:rPr kumimoji="0" lang="en-US" sz="2400" b="1" i="0" u="none" strike="noStrike" kern="1200" cap="none" spc="0" normalizeH="0" baseline="0" noProof="0" dirty="0">
                  <a:ln>
                    <a:noFill/>
                  </a:ln>
                  <a:solidFill>
                    <a:srgbClr val="1F497D"/>
                  </a:solidFill>
                  <a:effectLst/>
                  <a:uLnTx/>
                  <a:uFillTx/>
                  <a:latin typeface="Gill Sans MT"/>
                  <a:ea typeface="+mn-ea"/>
                  <a:cs typeface="Gill Sans MT"/>
                </a:rPr>
                <a:t>)</a:t>
              </a:r>
            </a:p>
          </p:txBody>
        </p:sp>
      </p:grpSp>
      <p:grpSp>
        <p:nvGrpSpPr>
          <p:cNvPr id="14" name="Group 13"/>
          <p:cNvGrpSpPr/>
          <p:nvPr/>
        </p:nvGrpSpPr>
        <p:grpSpPr>
          <a:xfrm>
            <a:off x="457200" y="4292024"/>
            <a:ext cx="8763000" cy="954108"/>
            <a:chOff x="440389" y="5478959"/>
            <a:chExt cx="8763000" cy="954108"/>
          </a:xfrm>
        </p:grpSpPr>
        <p:sp>
          <p:nvSpPr>
            <p:cNvPr id="15" name="TextBox 14"/>
            <p:cNvSpPr txBox="1"/>
            <p:nvPr/>
          </p:nvSpPr>
          <p:spPr>
            <a:xfrm>
              <a:off x="440389" y="5478959"/>
              <a:ext cx="474011" cy="5847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95959"/>
                  </a:solidFill>
                  <a:effectLst/>
                  <a:uLnTx/>
                  <a:uFillTx/>
                  <a:latin typeface="Gill Sans MT"/>
                  <a:ea typeface="+mn-ea"/>
                  <a:cs typeface="Gill Sans MT"/>
                </a:rPr>
                <a:t>2</a:t>
              </a:r>
              <a:endParaRPr kumimoji="0" lang="en-US" sz="4000" b="0" i="0" u="none" strike="noStrike" kern="1200" cap="none" spc="0" normalizeH="0" baseline="0" noProof="0" dirty="0">
                <a:ln>
                  <a:noFill/>
                </a:ln>
                <a:solidFill>
                  <a:srgbClr val="595959"/>
                </a:solidFill>
                <a:effectLst/>
                <a:uLnTx/>
                <a:uFillTx/>
                <a:latin typeface="Gill Sans MT"/>
                <a:ea typeface="+mn-ea"/>
                <a:cs typeface="Gill Sans MT"/>
              </a:endParaRPr>
            </a:p>
          </p:txBody>
        </p:sp>
        <p:sp>
          <p:nvSpPr>
            <p:cNvPr id="16" name="TextBox 15"/>
            <p:cNvSpPr txBox="1"/>
            <p:nvPr/>
          </p:nvSpPr>
          <p:spPr>
            <a:xfrm>
              <a:off x="973789" y="5602070"/>
              <a:ext cx="82296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Gill Sans MT"/>
                  <a:ea typeface="+mn-ea"/>
                  <a:cs typeface="Gill Sans MT"/>
                </a:rPr>
                <a:t>NDA Write and CPU Read (</a:t>
              </a:r>
              <a:r>
                <a:rPr kumimoji="0" lang="en-US" sz="2400" b="1" i="0" u="none" strike="noStrike" kern="1200" cap="none" spc="0" normalizeH="0" baseline="0" noProof="0" dirty="0">
                  <a:ln>
                    <a:noFill/>
                  </a:ln>
                  <a:solidFill>
                    <a:srgbClr val="008000"/>
                  </a:solidFill>
                  <a:effectLst/>
                  <a:uLnTx/>
                  <a:uFillTx/>
                  <a:latin typeface="Gill Sans MT"/>
                  <a:ea typeface="+mn-ea"/>
                  <a:cs typeface="Gill Sans MT"/>
                </a:rPr>
                <a:t>no violation</a:t>
              </a:r>
              <a:r>
                <a:rPr kumimoji="0" lang="en-US" sz="2400" b="1" i="0" u="none" strike="noStrike" kern="1200" cap="none" spc="0" normalizeH="0" baseline="0" noProof="0" dirty="0">
                  <a:ln>
                    <a:noFill/>
                  </a:ln>
                  <a:solidFill>
                    <a:srgbClr val="1F497D"/>
                  </a:solidFill>
                  <a:effectLst/>
                  <a:uLnTx/>
                  <a:uFillTx/>
                  <a:latin typeface="Gill Sans MT"/>
                  <a:ea typeface="+mn-ea"/>
                  <a:cs typeface="Gill Sans MT"/>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Gill Sans MT"/>
                  <a:ea typeface="+mn-ea"/>
                  <a:cs typeface="Gill Sans MT"/>
                </a:rPr>
                <a:t>  </a:t>
              </a:r>
            </a:p>
          </p:txBody>
        </p:sp>
      </p:grpSp>
      <p:grpSp>
        <p:nvGrpSpPr>
          <p:cNvPr id="22" name="Group 21"/>
          <p:cNvGrpSpPr/>
          <p:nvPr/>
        </p:nvGrpSpPr>
        <p:grpSpPr>
          <a:xfrm>
            <a:off x="457200" y="4901624"/>
            <a:ext cx="8763000" cy="584776"/>
            <a:chOff x="440389" y="5478959"/>
            <a:chExt cx="8763000" cy="584776"/>
          </a:xfrm>
        </p:grpSpPr>
        <p:sp>
          <p:nvSpPr>
            <p:cNvPr id="23" name="TextBox 22"/>
            <p:cNvSpPr txBox="1"/>
            <p:nvPr/>
          </p:nvSpPr>
          <p:spPr>
            <a:xfrm>
              <a:off x="440389" y="5478959"/>
              <a:ext cx="474011" cy="5847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95959"/>
                  </a:solidFill>
                  <a:effectLst/>
                  <a:uLnTx/>
                  <a:uFillTx/>
                  <a:latin typeface="Gill Sans MT"/>
                  <a:ea typeface="+mn-ea"/>
                  <a:cs typeface="Gill Sans MT"/>
                </a:rPr>
                <a:t>3</a:t>
              </a:r>
              <a:endParaRPr kumimoji="0" lang="en-US" sz="4000" b="0" i="0" u="none" strike="noStrike" kern="1200" cap="none" spc="0" normalizeH="0" baseline="0" noProof="0" dirty="0">
                <a:ln>
                  <a:noFill/>
                </a:ln>
                <a:solidFill>
                  <a:srgbClr val="595959"/>
                </a:solidFill>
                <a:effectLst/>
                <a:uLnTx/>
                <a:uFillTx/>
                <a:latin typeface="Gill Sans MT"/>
                <a:ea typeface="+mn-ea"/>
                <a:cs typeface="Gill Sans MT"/>
              </a:endParaRPr>
            </a:p>
          </p:txBody>
        </p:sp>
        <p:sp>
          <p:nvSpPr>
            <p:cNvPr id="24" name="TextBox 23"/>
            <p:cNvSpPr txBox="1"/>
            <p:nvPr/>
          </p:nvSpPr>
          <p:spPr>
            <a:xfrm>
              <a:off x="973789" y="5602070"/>
              <a:ext cx="82296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Gill Sans MT"/>
                  <a:ea typeface="+mn-ea"/>
                  <a:cs typeface="Gill Sans MT"/>
                </a:rPr>
                <a:t>NDA Write and CPU Write (</a:t>
              </a:r>
              <a:r>
                <a:rPr kumimoji="0" lang="en-US" sz="2400" b="1" i="0" u="none" strike="noStrike" kern="1200" cap="none" spc="0" normalizeH="0" baseline="0" noProof="0" dirty="0">
                  <a:ln>
                    <a:noFill/>
                  </a:ln>
                  <a:solidFill>
                    <a:srgbClr val="008000"/>
                  </a:solidFill>
                  <a:effectLst/>
                  <a:uLnTx/>
                  <a:uFillTx/>
                  <a:latin typeface="Gill Sans MT"/>
                  <a:ea typeface="+mn-ea"/>
                  <a:cs typeface="Gill Sans MT"/>
                </a:rPr>
                <a:t>no violation</a:t>
              </a:r>
              <a:r>
                <a:rPr kumimoji="0" lang="en-US" sz="2400" b="1" i="0" u="none" strike="noStrike" kern="1200" cap="none" spc="0" normalizeH="0" baseline="0" noProof="0" dirty="0">
                  <a:ln>
                    <a:noFill/>
                  </a:ln>
                  <a:solidFill>
                    <a:srgbClr val="1F497D"/>
                  </a:solidFill>
                  <a:effectLst/>
                  <a:uLnTx/>
                  <a:uFillTx/>
                  <a:latin typeface="Gill Sans MT"/>
                  <a:ea typeface="+mn-ea"/>
                  <a:cs typeface="Gill Sans MT"/>
                </a:rPr>
                <a:t>) </a:t>
              </a:r>
            </a:p>
          </p:txBody>
        </p:sp>
      </p:grpSp>
    </p:spTree>
    <p:extLst>
      <p:ext uri="{BB962C8B-B14F-4D97-AF65-F5344CB8AC3E}">
        <p14:creationId xmlns:p14="http://schemas.microsoft.com/office/powerpoint/2010/main" val="1509770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601200" cy="914400"/>
          </a:xfrm>
        </p:spPr>
        <p:txBody>
          <a:bodyPr/>
          <a:lstStyle/>
          <a:p>
            <a:r>
              <a:rPr lang="en-US" dirty="0">
                <a:latin typeface="Gill Sans MT"/>
                <a:cs typeface="Gill Sans MT"/>
              </a:rPr>
              <a:t>Identifying Coherence Violations</a:t>
            </a:r>
          </a:p>
        </p:txBody>
      </p:sp>
      <p:sp>
        <p:nvSpPr>
          <p:cNvPr id="3" name="Content Placeholder 2"/>
          <p:cNvSpPr>
            <a:spLocks noGrp="1"/>
          </p:cNvSpPr>
          <p:nvPr>
            <p:ph idx="1"/>
          </p:nvPr>
        </p:nvSpPr>
        <p:spPr>
          <a:xfrm>
            <a:off x="-228600" y="1066800"/>
            <a:ext cx="8839200" cy="5638800"/>
          </a:xfrm>
        </p:spPr>
        <p:txBody>
          <a:bodyPr>
            <a:normAutofit/>
          </a:bodyPr>
          <a:lstStyle/>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pPr lvl="1"/>
            <a:endParaRPr lang="en-US" sz="2000" dirty="0">
              <a:solidFill>
                <a:srgbClr val="595959"/>
              </a:solidFill>
              <a:latin typeface="Gill Sans MT"/>
              <a:cs typeface="Gill Sans MT"/>
            </a:endParaRPr>
          </a:p>
          <a:p>
            <a:pPr lvl="1"/>
            <a:endParaRPr lang="en-US" sz="2400" dirty="0">
              <a:solidFill>
                <a:schemeClr val="tx2"/>
              </a:solidFill>
              <a:latin typeface="Gill Sans MT"/>
              <a:cs typeface="Gill Sans MT"/>
            </a:endParaRPr>
          </a:p>
          <a:p>
            <a:pPr marL="342900" lvl="1" indent="-342900">
              <a:buFont typeface="Arial" pitchFamily="34" charset="0"/>
              <a:buChar char="•"/>
            </a:pPr>
            <a:endParaRPr lang="en-US" sz="2400" u="sng" dirty="0">
              <a:solidFill>
                <a:schemeClr val="tx2"/>
              </a:solidFill>
              <a:latin typeface="Gill Sans MT"/>
              <a:cs typeface="Gill Sans MT"/>
            </a:endParaRPr>
          </a:p>
          <a:p>
            <a:pPr lvl="1"/>
            <a:endParaRPr lang="en-US" sz="2000" dirty="0">
              <a:solidFill>
                <a:srgbClr val="595959"/>
              </a:solidFill>
              <a:latin typeface="Gill Sans MT"/>
              <a:cs typeface="Gill Sans MT"/>
            </a:endParaRPr>
          </a:p>
          <a:p>
            <a:endParaRPr lang="en-US" dirty="0">
              <a:latin typeface="Gill Sans MT"/>
              <a:cs typeface="Gill Sans MT"/>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Gill Sans MT"/>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2400" b="1" i="0" u="none" strike="noStrike" kern="1200" cap="none" spc="0" normalizeH="0" baseline="0" noProof="0">
              <a:ln>
                <a:noFill/>
              </a:ln>
              <a:solidFill>
                <a:srgbClr val="0070C0"/>
              </a:solidFill>
              <a:effectLst/>
              <a:uLnTx/>
              <a:uFillTx/>
              <a:latin typeface="Gill Sans MT"/>
              <a:ea typeface="+mn-ea"/>
              <a:cs typeface="Gill Sans MT"/>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8" name="Rectangle 17"/>
          <p:cNvSpPr/>
          <p:nvPr/>
        </p:nvSpPr>
        <p:spPr>
          <a:xfrm>
            <a:off x="0" y="1143000"/>
            <a:ext cx="9144000" cy="523220"/>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Gill Sans MT"/>
              <a:ea typeface="+mn-ea"/>
              <a:cs typeface="Gill Sans MT"/>
            </a:endParaRPr>
          </a:p>
        </p:txBody>
      </p:sp>
      <p:cxnSp>
        <p:nvCxnSpPr>
          <p:cNvPr id="51" name="Straight Arrow Connector 50"/>
          <p:cNvCxnSpPr/>
          <p:nvPr/>
        </p:nvCxnSpPr>
        <p:spPr>
          <a:xfrm>
            <a:off x="902067" y="1676400"/>
            <a:ext cx="0" cy="472440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609600" y="1219200"/>
            <a:ext cx="825867"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Time</a:t>
            </a:r>
          </a:p>
        </p:txBody>
      </p:sp>
      <p:grpSp>
        <p:nvGrpSpPr>
          <p:cNvPr id="15" name="Group 14"/>
          <p:cNvGrpSpPr/>
          <p:nvPr/>
        </p:nvGrpSpPr>
        <p:grpSpPr>
          <a:xfrm>
            <a:off x="1359267" y="990600"/>
            <a:ext cx="3760659" cy="5638800"/>
            <a:chOff x="457200" y="990600"/>
            <a:chExt cx="3760659" cy="5638800"/>
          </a:xfrm>
        </p:grpSpPr>
        <p:sp>
          <p:nvSpPr>
            <p:cNvPr id="26" name="Rectangle 25"/>
            <p:cNvSpPr/>
            <p:nvPr/>
          </p:nvSpPr>
          <p:spPr>
            <a:xfrm>
              <a:off x="457200" y="1600200"/>
              <a:ext cx="1371600" cy="5029200"/>
            </a:xfrm>
            <a:prstGeom prst="rect">
              <a:avLst/>
            </a:prstGeom>
            <a:solidFill>
              <a:srgbClr val="5FB3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32" name="TextBox 31"/>
            <p:cNvSpPr txBox="1"/>
            <p:nvPr/>
          </p:nvSpPr>
          <p:spPr>
            <a:xfrm>
              <a:off x="609600" y="990600"/>
              <a:ext cx="800244"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rPr>
                <a:t>CPU</a:t>
              </a:r>
            </a:p>
          </p:txBody>
        </p:sp>
        <p:sp>
          <p:nvSpPr>
            <p:cNvPr id="34" name="TextBox 33"/>
            <p:cNvSpPr txBox="1"/>
            <p:nvPr/>
          </p:nvSpPr>
          <p:spPr>
            <a:xfrm>
              <a:off x="3173983" y="990600"/>
              <a:ext cx="104387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rPr>
                <a:t>NDA</a:t>
              </a:r>
            </a:p>
          </p:txBody>
        </p:sp>
      </p:grpSp>
      <p:grpSp>
        <p:nvGrpSpPr>
          <p:cNvPr id="7" name="Group 6"/>
          <p:cNvGrpSpPr/>
          <p:nvPr/>
        </p:nvGrpSpPr>
        <p:grpSpPr>
          <a:xfrm>
            <a:off x="1371600" y="1828800"/>
            <a:ext cx="1372266" cy="1143000"/>
            <a:chOff x="685800" y="1600200"/>
            <a:chExt cx="1372266" cy="1143000"/>
          </a:xfrm>
        </p:grpSpPr>
        <p:sp>
          <p:nvSpPr>
            <p:cNvPr id="38" name="TextBox 37"/>
            <p:cNvSpPr txBox="1"/>
            <p:nvPr/>
          </p:nvSpPr>
          <p:spPr>
            <a:xfrm>
              <a:off x="685800" y="1600200"/>
              <a:ext cx="1372266"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C1.  </a:t>
              </a:r>
              <a:r>
                <a:rPr kumimoji="0" lang="en-US" sz="2000" b="1" i="0" u="none" strike="noStrike" kern="1200" cap="none" spc="0" normalizeH="0" baseline="0" noProof="0" dirty="0" err="1">
                  <a:ln>
                    <a:noFill/>
                  </a:ln>
                  <a:solidFill>
                    <a:srgbClr val="000000"/>
                  </a:solidFill>
                  <a:effectLst/>
                  <a:uLnTx/>
                  <a:uFillTx/>
                  <a:latin typeface="Gill Sans MT"/>
                  <a:ea typeface="+mn-ea"/>
                  <a:cs typeface="+mn-cs"/>
                </a:rPr>
                <a:t>Wr</a:t>
              </a:r>
              <a:r>
                <a:rPr kumimoji="0" lang="en-US" sz="2000" b="1" i="0" u="none" strike="noStrike" kern="1200" cap="none" spc="0" normalizeH="0" baseline="0" noProof="0" dirty="0">
                  <a:ln>
                    <a:noFill/>
                  </a:ln>
                  <a:solidFill>
                    <a:srgbClr val="000000"/>
                  </a:solidFill>
                  <a:effectLst/>
                  <a:uLnTx/>
                  <a:uFillTx/>
                  <a:latin typeface="Gill Sans MT"/>
                  <a:ea typeface="+mn-ea"/>
                  <a:cs typeface="+mn-cs"/>
                </a:rPr>
                <a:t> Z</a:t>
              </a:r>
            </a:p>
          </p:txBody>
        </p:sp>
        <p:sp>
          <p:nvSpPr>
            <p:cNvPr id="41" name="TextBox 40"/>
            <p:cNvSpPr txBox="1"/>
            <p:nvPr/>
          </p:nvSpPr>
          <p:spPr>
            <a:xfrm>
              <a:off x="685800" y="1962090"/>
              <a:ext cx="127733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a:ea typeface="+mn-ea"/>
                  <a:cs typeface="+mn-cs"/>
                </a:rPr>
                <a:t>C2.   Rd A </a:t>
              </a:r>
            </a:p>
          </p:txBody>
        </p:sp>
        <p:sp>
          <p:nvSpPr>
            <p:cNvPr id="44" name="TextBox 43"/>
            <p:cNvSpPr txBox="1"/>
            <p:nvPr/>
          </p:nvSpPr>
          <p:spPr>
            <a:xfrm>
              <a:off x="710312" y="2343090"/>
              <a:ext cx="1312529"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Gill Sans MT"/>
                  <a:ea typeface="+mn-ea"/>
                  <a:cs typeface="+mn-cs"/>
                </a:rPr>
                <a:t>C3.   </a:t>
              </a:r>
              <a:r>
                <a:rPr kumimoji="0" lang="en-US" sz="2000" b="0" i="0" u="none" strike="noStrike" kern="1200" cap="none" spc="0" normalizeH="0" baseline="0" noProof="0" dirty="0" err="1">
                  <a:ln>
                    <a:noFill/>
                  </a:ln>
                  <a:solidFill>
                    <a:srgbClr val="000000"/>
                  </a:solidFill>
                  <a:effectLst/>
                  <a:uLnTx/>
                  <a:uFillTx/>
                  <a:latin typeface="Gill Sans MT"/>
                  <a:ea typeface="+mn-ea"/>
                  <a:cs typeface="+mn-cs"/>
                </a:rPr>
                <a:t>Wr</a:t>
              </a:r>
              <a:r>
                <a:rPr kumimoji="0" lang="en-US" sz="2000" b="0" i="0" u="none" strike="noStrike" kern="1200" cap="none" spc="0" normalizeH="0" baseline="0" noProof="0" dirty="0">
                  <a:ln>
                    <a:noFill/>
                  </a:ln>
                  <a:solidFill>
                    <a:srgbClr val="000000"/>
                  </a:solidFill>
                  <a:effectLst/>
                  <a:uLnTx/>
                  <a:uFillTx/>
                  <a:latin typeface="Gill Sans MT"/>
                  <a:ea typeface="+mn-ea"/>
                  <a:cs typeface="+mn-cs"/>
                </a:rPr>
                <a:t> B</a:t>
              </a:r>
            </a:p>
          </p:txBody>
        </p:sp>
      </p:grpSp>
      <p:sp>
        <p:nvSpPr>
          <p:cNvPr id="46" name="Rectangle 45"/>
          <p:cNvSpPr/>
          <p:nvPr/>
        </p:nvSpPr>
        <p:spPr>
          <a:xfrm>
            <a:off x="3873867" y="1600200"/>
            <a:ext cx="1447800" cy="5029200"/>
          </a:xfrm>
          <a:prstGeom prst="rect">
            <a:avLst/>
          </a:prstGeom>
          <a:solidFill>
            <a:srgbClr val="5FB3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grpSp>
        <p:nvGrpSpPr>
          <p:cNvPr id="8" name="Group 7"/>
          <p:cNvGrpSpPr/>
          <p:nvPr/>
        </p:nvGrpSpPr>
        <p:grpSpPr>
          <a:xfrm>
            <a:off x="3962400" y="1828801"/>
            <a:ext cx="1336632" cy="1142999"/>
            <a:chOff x="3276599" y="1828800"/>
            <a:chExt cx="1336632" cy="1142999"/>
          </a:xfrm>
        </p:grpSpPr>
        <p:sp>
          <p:nvSpPr>
            <p:cNvPr id="57" name="Rounded Rectangle 56"/>
            <p:cNvSpPr/>
            <p:nvPr/>
          </p:nvSpPr>
          <p:spPr>
            <a:xfrm>
              <a:off x="3276599" y="1828800"/>
              <a:ext cx="1295401" cy="1142999"/>
            </a:xfrm>
            <a:prstGeom prst="roundRect">
              <a:avLst/>
            </a:prstGeom>
            <a:solidFill>
              <a:schemeClr val="bg1">
                <a:lumMod val="85000"/>
              </a:schemeClr>
            </a:solidFill>
            <a:ln>
              <a:solidFill>
                <a:srgbClr val="0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47" name="TextBox 46"/>
            <p:cNvSpPr txBox="1"/>
            <p:nvPr/>
          </p:nvSpPr>
          <p:spPr>
            <a:xfrm>
              <a:off x="3315484" y="1885890"/>
              <a:ext cx="1224739"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Gill Sans MT"/>
                  <a:ea typeface="+mn-ea"/>
                  <a:cs typeface="+mn-cs"/>
                </a:rPr>
                <a:t>N1.  Rd X</a:t>
              </a:r>
            </a:p>
          </p:txBody>
        </p:sp>
        <p:sp>
          <p:nvSpPr>
            <p:cNvPr id="49" name="TextBox 48"/>
            <p:cNvSpPr txBox="1"/>
            <p:nvPr/>
          </p:nvSpPr>
          <p:spPr>
            <a:xfrm>
              <a:off x="3276600" y="2190690"/>
              <a:ext cx="12954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Gill Sans MT"/>
                  <a:ea typeface="+mn-ea"/>
                  <a:cs typeface="+mn-cs"/>
                </a:rPr>
                <a:t>N2.  </a:t>
              </a:r>
              <a:r>
                <a:rPr kumimoji="0" lang="en-US" sz="2000" b="0" i="0" u="none" strike="noStrike" kern="1200" cap="none" spc="0" normalizeH="0" baseline="0" noProof="0" dirty="0" err="1">
                  <a:ln>
                    <a:noFill/>
                  </a:ln>
                  <a:solidFill>
                    <a:srgbClr val="000000"/>
                  </a:solidFill>
                  <a:effectLst/>
                  <a:uLnTx/>
                  <a:uFillTx/>
                  <a:latin typeface="Gill Sans MT"/>
                  <a:ea typeface="+mn-ea"/>
                  <a:cs typeface="+mn-cs"/>
                </a:rPr>
                <a:t>Wr</a:t>
              </a:r>
              <a:r>
                <a:rPr kumimoji="0" lang="en-US" sz="2000" b="0" i="0" u="none" strike="noStrike" kern="1200" cap="none" spc="0" normalizeH="0" baseline="0" noProof="0" dirty="0">
                  <a:ln>
                    <a:noFill/>
                  </a:ln>
                  <a:solidFill>
                    <a:srgbClr val="000000"/>
                  </a:solidFill>
                  <a:effectLst/>
                  <a:uLnTx/>
                  <a:uFillTx/>
                  <a:latin typeface="Gill Sans MT"/>
                  <a:ea typeface="+mn-ea"/>
                  <a:cs typeface="+mn-cs"/>
                </a:rPr>
                <a:t> Y</a:t>
              </a:r>
            </a:p>
          </p:txBody>
        </p:sp>
        <p:sp>
          <p:nvSpPr>
            <p:cNvPr id="50" name="TextBox 49"/>
            <p:cNvSpPr txBox="1"/>
            <p:nvPr/>
          </p:nvSpPr>
          <p:spPr>
            <a:xfrm>
              <a:off x="3281291" y="2514600"/>
              <a:ext cx="1331940"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N3.  Rd Z</a:t>
              </a:r>
            </a:p>
          </p:txBody>
        </p:sp>
      </p:grpSp>
      <p:sp>
        <p:nvSpPr>
          <p:cNvPr id="66" name="Rectangle 65"/>
          <p:cNvSpPr/>
          <p:nvPr/>
        </p:nvSpPr>
        <p:spPr>
          <a:xfrm>
            <a:off x="1359267" y="3116759"/>
            <a:ext cx="4038600" cy="769441"/>
          </a:xfrm>
          <a:prstGeom prst="rect">
            <a:avLst/>
          </a:prstGeom>
          <a:solidFill>
            <a:schemeClr val="tx2">
              <a:lumMod val="20000"/>
              <a:lumOff val="80000"/>
            </a:schemeClr>
          </a:solidFill>
          <a:ln>
            <a:solidFill>
              <a:srgbClr val="000000"/>
            </a:solidFill>
            <a:prstDash val="dash"/>
          </a:ln>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Any Coherence Violation?</a:t>
            </a:r>
            <a:br>
              <a:rPr kumimoji="0" lang="en-US" sz="2200" b="1" i="0" u="none" strike="noStrike" kern="1200" cap="none" spc="0" normalizeH="0" baseline="0" noProof="0" dirty="0">
                <a:ln>
                  <a:noFill/>
                </a:ln>
                <a:solidFill>
                  <a:prstClr val="black"/>
                </a:solidFill>
                <a:effectLst/>
                <a:uLnTx/>
                <a:uFillTx/>
                <a:latin typeface="Gill Sans MT"/>
                <a:ea typeface="+mn-ea"/>
                <a:cs typeface="Gill Sans MT"/>
              </a:rPr>
            </a:br>
            <a:endParaRPr kumimoji="0" lang="en-US" sz="2200" b="1" i="0" u="none" strike="noStrike" kern="1200" cap="none" spc="0" normalizeH="0" baseline="0" noProof="0" dirty="0">
              <a:ln>
                <a:noFill/>
              </a:ln>
              <a:solidFill>
                <a:prstClr val="black"/>
              </a:solidFill>
              <a:effectLst/>
              <a:uLnTx/>
              <a:uFillTx/>
              <a:latin typeface="Gill Sans MT"/>
              <a:ea typeface="+mn-ea"/>
              <a:cs typeface="Gill Sans MT"/>
            </a:endParaRPr>
          </a:p>
        </p:txBody>
      </p:sp>
      <p:grpSp>
        <p:nvGrpSpPr>
          <p:cNvPr id="10" name="Group 9"/>
          <p:cNvGrpSpPr/>
          <p:nvPr/>
        </p:nvGrpSpPr>
        <p:grpSpPr>
          <a:xfrm>
            <a:off x="1371600" y="4095690"/>
            <a:ext cx="1383913" cy="781110"/>
            <a:chOff x="679727" y="4095690"/>
            <a:chExt cx="1383913" cy="781110"/>
          </a:xfrm>
        </p:grpSpPr>
        <p:sp>
          <p:nvSpPr>
            <p:cNvPr id="67" name="TextBox 66"/>
            <p:cNvSpPr txBox="1"/>
            <p:nvPr/>
          </p:nvSpPr>
          <p:spPr>
            <a:xfrm>
              <a:off x="685800" y="4095690"/>
              <a:ext cx="1371765"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C4.   </a:t>
              </a:r>
              <a:r>
                <a:rPr kumimoji="0" lang="en-US" sz="2000" b="1" i="0" u="none" strike="noStrike" kern="1200" cap="none" spc="0" normalizeH="0" baseline="0" noProof="0" dirty="0" err="1">
                  <a:ln>
                    <a:noFill/>
                  </a:ln>
                  <a:solidFill>
                    <a:srgbClr val="000000"/>
                  </a:solidFill>
                  <a:effectLst/>
                  <a:uLnTx/>
                  <a:uFillTx/>
                  <a:latin typeface="Gill Sans MT"/>
                  <a:ea typeface="+mn-ea"/>
                  <a:cs typeface="+mn-cs"/>
                </a:rPr>
                <a:t>Wr</a:t>
              </a:r>
              <a:r>
                <a:rPr kumimoji="0" lang="en-US" sz="2000" b="1" i="0" u="none" strike="noStrike" kern="1200" cap="none" spc="0" normalizeH="0" baseline="0" noProof="0" dirty="0">
                  <a:ln>
                    <a:noFill/>
                  </a:ln>
                  <a:solidFill>
                    <a:srgbClr val="000000"/>
                  </a:solidFill>
                  <a:effectLst/>
                  <a:uLnTx/>
                  <a:uFillTx/>
                  <a:latin typeface="Gill Sans MT"/>
                  <a:ea typeface="+mn-ea"/>
                  <a:cs typeface="+mn-cs"/>
                </a:rPr>
                <a:t> Y</a:t>
              </a:r>
            </a:p>
          </p:txBody>
        </p:sp>
        <p:sp>
          <p:nvSpPr>
            <p:cNvPr id="72" name="TextBox 71"/>
            <p:cNvSpPr txBox="1"/>
            <p:nvPr/>
          </p:nvSpPr>
          <p:spPr>
            <a:xfrm>
              <a:off x="679727" y="4476690"/>
              <a:ext cx="1383913"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C5.   Rd  Y</a:t>
              </a:r>
            </a:p>
          </p:txBody>
        </p:sp>
      </p:grpSp>
      <p:grpSp>
        <p:nvGrpSpPr>
          <p:cNvPr id="73" name="Group 72"/>
          <p:cNvGrpSpPr/>
          <p:nvPr/>
        </p:nvGrpSpPr>
        <p:grpSpPr>
          <a:xfrm>
            <a:off x="3950066" y="4038600"/>
            <a:ext cx="1371601" cy="1142999"/>
            <a:chOff x="4038598" y="1828800"/>
            <a:chExt cx="1371601" cy="1142999"/>
          </a:xfrm>
        </p:grpSpPr>
        <p:sp>
          <p:nvSpPr>
            <p:cNvPr id="74" name="Rounded Rectangle 73"/>
            <p:cNvSpPr/>
            <p:nvPr/>
          </p:nvSpPr>
          <p:spPr>
            <a:xfrm>
              <a:off x="4038599" y="1828800"/>
              <a:ext cx="1295401" cy="1142999"/>
            </a:xfrm>
            <a:prstGeom prst="roundRect">
              <a:avLst/>
            </a:prstGeom>
            <a:solidFill>
              <a:schemeClr val="bg1">
                <a:lumMod val="85000"/>
              </a:schemeClr>
            </a:solidFill>
            <a:ln>
              <a:solidFill>
                <a:srgbClr val="0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75" name="TextBox 74"/>
            <p:cNvSpPr txBox="1"/>
            <p:nvPr/>
          </p:nvSpPr>
          <p:spPr>
            <a:xfrm>
              <a:off x="4077484" y="1885890"/>
              <a:ext cx="1224739"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Gill Sans MT"/>
                  <a:ea typeface="+mn-ea"/>
                  <a:cs typeface="+mn-cs"/>
                </a:rPr>
                <a:t>N4.  Rd X</a:t>
              </a:r>
            </a:p>
          </p:txBody>
        </p:sp>
        <p:sp>
          <p:nvSpPr>
            <p:cNvPr id="76" name="TextBox 75"/>
            <p:cNvSpPr txBox="1"/>
            <p:nvPr/>
          </p:nvSpPr>
          <p:spPr>
            <a:xfrm>
              <a:off x="4038598" y="2190690"/>
              <a:ext cx="1371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N5.  </a:t>
              </a:r>
              <a:r>
                <a:rPr kumimoji="0" lang="en-US" sz="2000" b="1" i="0" u="none" strike="noStrike" kern="1200" cap="none" spc="0" normalizeH="0" baseline="0" noProof="0" dirty="0" err="1">
                  <a:ln>
                    <a:noFill/>
                  </a:ln>
                  <a:solidFill>
                    <a:srgbClr val="000000"/>
                  </a:solidFill>
                  <a:effectLst/>
                  <a:uLnTx/>
                  <a:uFillTx/>
                  <a:latin typeface="Gill Sans MT"/>
                  <a:ea typeface="+mn-ea"/>
                  <a:cs typeface="+mn-cs"/>
                </a:rPr>
                <a:t>Wr</a:t>
              </a:r>
              <a:r>
                <a:rPr kumimoji="0" lang="en-US" sz="2000" b="1" i="0" u="none" strike="noStrike" kern="1200" cap="none" spc="0" normalizeH="0" baseline="0" noProof="0" dirty="0">
                  <a:ln>
                    <a:noFill/>
                  </a:ln>
                  <a:solidFill>
                    <a:srgbClr val="000000"/>
                  </a:solidFill>
                  <a:effectLst/>
                  <a:uLnTx/>
                  <a:uFillTx/>
                  <a:latin typeface="Gill Sans MT"/>
                  <a:ea typeface="+mn-ea"/>
                  <a:cs typeface="+mn-cs"/>
                </a:rPr>
                <a:t> Y</a:t>
              </a:r>
            </a:p>
          </p:txBody>
        </p:sp>
        <p:sp>
          <p:nvSpPr>
            <p:cNvPr id="77" name="TextBox 76"/>
            <p:cNvSpPr txBox="1"/>
            <p:nvPr/>
          </p:nvSpPr>
          <p:spPr>
            <a:xfrm>
              <a:off x="4096891" y="2514600"/>
              <a:ext cx="1224739"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Gill Sans MT"/>
                  <a:ea typeface="+mn-ea"/>
                  <a:cs typeface="+mn-cs"/>
                </a:rPr>
                <a:t>N6.  Rd Z</a:t>
              </a:r>
            </a:p>
          </p:txBody>
        </p:sp>
      </p:grpSp>
      <p:sp>
        <p:nvSpPr>
          <p:cNvPr id="78" name="Rectangle 77"/>
          <p:cNvSpPr/>
          <p:nvPr/>
        </p:nvSpPr>
        <p:spPr>
          <a:xfrm>
            <a:off x="1359267" y="5250359"/>
            <a:ext cx="3962400" cy="769441"/>
          </a:xfrm>
          <a:prstGeom prst="rect">
            <a:avLst/>
          </a:prstGeom>
          <a:solidFill>
            <a:schemeClr val="tx2">
              <a:lumMod val="20000"/>
              <a:lumOff val="80000"/>
            </a:schemeClr>
          </a:solidFill>
          <a:ln>
            <a:solidFill>
              <a:srgbClr val="000000"/>
            </a:solidFill>
            <a:prstDash val="dash"/>
          </a:ln>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Any Coherence Violation?</a:t>
            </a:r>
            <a:br>
              <a:rPr kumimoji="0" lang="en-US" sz="2200" b="1" i="0" u="none" strike="noStrike" kern="1200" cap="none" spc="0" normalizeH="0" baseline="0" noProof="0" dirty="0">
                <a:ln>
                  <a:noFill/>
                </a:ln>
                <a:solidFill>
                  <a:prstClr val="black"/>
                </a:solidFill>
                <a:effectLst/>
                <a:uLnTx/>
                <a:uFillTx/>
                <a:latin typeface="Gill Sans MT"/>
                <a:ea typeface="+mn-ea"/>
                <a:cs typeface="Gill Sans MT"/>
              </a:rPr>
            </a:br>
            <a:endParaRPr kumimoji="0" lang="en-US" sz="2200" b="1" i="0" u="none" strike="noStrike" kern="1200" cap="none" spc="0" normalizeH="0" baseline="0" noProof="0" dirty="0">
              <a:ln>
                <a:noFill/>
              </a:ln>
              <a:solidFill>
                <a:prstClr val="black"/>
              </a:solidFill>
              <a:effectLst/>
              <a:uLnTx/>
              <a:uFillTx/>
              <a:latin typeface="Gill Sans MT"/>
              <a:ea typeface="+mn-ea"/>
              <a:cs typeface="Gill Sans MT"/>
            </a:endParaRPr>
          </a:p>
        </p:txBody>
      </p:sp>
      <p:sp>
        <p:nvSpPr>
          <p:cNvPr id="79" name="TextBox 78"/>
          <p:cNvSpPr txBox="1"/>
          <p:nvPr/>
        </p:nvSpPr>
        <p:spPr>
          <a:xfrm>
            <a:off x="1380933" y="6076890"/>
            <a:ext cx="1328434"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Gill Sans MT"/>
                <a:ea typeface="+mn-ea"/>
                <a:cs typeface="+mn-cs"/>
              </a:rPr>
              <a:t>C6.   </a:t>
            </a:r>
            <a:r>
              <a:rPr kumimoji="0" lang="en-US" sz="2000" b="0" i="0" u="none" strike="noStrike" kern="1200" cap="none" spc="0" normalizeH="0" baseline="0" noProof="0" dirty="0" err="1">
                <a:ln>
                  <a:noFill/>
                </a:ln>
                <a:solidFill>
                  <a:srgbClr val="000000"/>
                </a:solidFill>
                <a:effectLst/>
                <a:uLnTx/>
                <a:uFillTx/>
                <a:latin typeface="Gill Sans MT"/>
                <a:ea typeface="+mn-ea"/>
                <a:cs typeface="+mn-cs"/>
              </a:rPr>
              <a:t>Wr</a:t>
            </a:r>
            <a:r>
              <a:rPr kumimoji="0" lang="en-US" sz="2000" b="0" i="0" u="none" strike="noStrike" kern="1200" cap="none" spc="0" normalizeH="0" baseline="0" noProof="0" dirty="0">
                <a:ln>
                  <a:noFill/>
                </a:ln>
                <a:solidFill>
                  <a:srgbClr val="000000"/>
                </a:solidFill>
                <a:effectLst/>
                <a:uLnTx/>
                <a:uFillTx/>
                <a:latin typeface="Gill Sans MT"/>
                <a:ea typeface="+mn-ea"/>
                <a:cs typeface="+mn-cs"/>
              </a:rPr>
              <a:t> X</a:t>
            </a:r>
          </a:p>
        </p:txBody>
      </p:sp>
      <p:sp>
        <p:nvSpPr>
          <p:cNvPr id="63" name="Rounded Rectangle 62"/>
          <p:cNvSpPr/>
          <p:nvPr/>
        </p:nvSpPr>
        <p:spPr>
          <a:xfrm>
            <a:off x="1295400" y="1828800"/>
            <a:ext cx="1524000" cy="381000"/>
          </a:xfrm>
          <a:prstGeom prst="roundRect">
            <a:avLst/>
          </a:prstGeom>
          <a:solidFill>
            <a:schemeClr val="lt1">
              <a:alpha val="0"/>
            </a:schemeClr>
          </a:solidFill>
          <a:ln w="57150" cmpd="sng"/>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65" name="Rounded Rectangle 64"/>
          <p:cNvSpPr/>
          <p:nvPr/>
        </p:nvSpPr>
        <p:spPr>
          <a:xfrm>
            <a:off x="3886200" y="2514600"/>
            <a:ext cx="1524000" cy="381000"/>
          </a:xfrm>
          <a:prstGeom prst="roundRect">
            <a:avLst/>
          </a:prstGeom>
          <a:solidFill>
            <a:schemeClr val="lt1">
              <a:alpha val="0"/>
            </a:schemeClr>
          </a:solidFill>
          <a:ln w="57150" cmpd="sng"/>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69" name="Rounded Rectangle 68"/>
          <p:cNvSpPr/>
          <p:nvPr/>
        </p:nvSpPr>
        <p:spPr>
          <a:xfrm>
            <a:off x="3810000" y="4419600"/>
            <a:ext cx="1524000" cy="381000"/>
          </a:xfrm>
          <a:prstGeom prst="roundRect">
            <a:avLst/>
          </a:prstGeom>
          <a:solidFill>
            <a:schemeClr val="lt1">
              <a:alpha val="0"/>
            </a:schemeClr>
          </a:solidFill>
          <a:ln w="57150" cmpd="sng"/>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70" name="Rounded Rectangle 69"/>
          <p:cNvSpPr/>
          <p:nvPr/>
        </p:nvSpPr>
        <p:spPr>
          <a:xfrm>
            <a:off x="1283067" y="4114800"/>
            <a:ext cx="1524000" cy="381000"/>
          </a:xfrm>
          <a:prstGeom prst="roundRect">
            <a:avLst/>
          </a:prstGeom>
          <a:solidFill>
            <a:schemeClr val="lt1">
              <a:alpha val="0"/>
            </a:schemeClr>
          </a:solidFill>
          <a:ln w="57150" cmpd="sng"/>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5" name="Rectangle 4"/>
          <p:cNvSpPr/>
          <p:nvPr/>
        </p:nvSpPr>
        <p:spPr>
          <a:xfrm>
            <a:off x="1816500" y="3429000"/>
            <a:ext cx="3047967" cy="430887"/>
          </a:xfrm>
          <a:prstGeom prst="rect">
            <a:avLst/>
          </a:prstGeom>
        </p:spPr>
        <p:txBody>
          <a:bodyPr wrap="non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C00000"/>
                </a:solidFill>
                <a:effectLst/>
                <a:uLnTx/>
                <a:uFillTx/>
                <a:latin typeface="Gill Sans MT"/>
                <a:ea typeface="+mn-ea"/>
                <a:cs typeface="Gill Sans MT"/>
              </a:rPr>
              <a:t>Yes</a:t>
            </a: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 Flush </a:t>
            </a:r>
            <a:r>
              <a:rPr kumimoji="0" lang="en-US" sz="2200" b="1" i="0" u="none" strike="noStrike" kern="1200" cap="none" spc="0" normalizeH="0" baseline="0" noProof="0" dirty="0">
                <a:ln>
                  <a:noFill/>
                </a:ln>
                <a:solidFill>
                  <a:srgbClr val="C00000"/>
                </a:solidFill>
                <a:effectLst/>
                <a:uLnTx/>
                <a:uFillTx/>
                <a:latin typeface="Gill Sans MT"/>
                <a:ea typeface="+mn-ea"/>
                <a:cs typeface="Gill Sans MT"/>
              </a:rPr>
              <a:t>Z</a:t>
            </a: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 to DRAM</a:t>
            </a:r>
          </a:p>
        </p:txBody>
      </p:sp>
      <p:sp>
        <p:nvSpPr>
          <p:cNvPr id="12" name="Rectangle 11"/>
          <p:cNvSpPr/>
          <p:nvPr/>
        </p:nvSpPr>
        <p:spPr>
          <a:xfrm>
            <a:off x="1321039" y="5562600"/>
            <a:ext cx="4058698" cy="430887"/>
          </a:xfrm>
          <a:prstGeom prst="rect">
            <a:avLst/>
          </a:prstGeom>
        </p:spPr>
        <p:txBody>
          <a:bodyPr wrap="non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6600"/>
                </a:solidFill>
                <a:effectLst/>
                <a:uLnTx/>
                <a:uFillTx/>
                <a:latin typeface="Gill Sans MT"/>
                <a:ea typeface="+mn-ea"/>
                <a:cs typeface="Gill Sans MT"/>
              </a:rPr>
              <a:t>No</a:t>
            </a: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 Commit NDA operations</a:t>
            </a:r>
          </a:p>
        </p:txBody>
      </p:sp>
      <p:sp>
        <p:nvSpPr>
          <p:cNvPr id="53" name="Rectangle 52"/>
          <p:cNvSpPr/>
          <p:nvPr/>
        </p:nvSpPr>
        <p:spPr>
          <a:xfrm>
            <a:off x="12099" y="0"/>
            <a:ext cx="9144000" cy="6858000"/>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60" name="Rounded Rectangle 59"/>
          <p:cNvSpPr/>
          <p:nvPr/>
        </p:nvSpPr>
        <p:spPr>
          <a:xfrm>
            <a:off x="1283067" y="4495800"/>
            <a:ext cx="1524000" cy="381000"/>
          </a:xfrm>
          <a:prstGeom prst="roundRect">
            <a:avLst/>
          </a:prstGeom>
          <a:solidFill>
            <a:schemeClr val="lt1">
              <a:alpha val="0"/>
            </a:schemeClr>
          </a:solidFill>
          <a:ln w="57150" cmpd="sng"/>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62" name="TextBox 61"/>
          <p:cNvSpPr txBox="1"/>
          <p:nvPr/>
        </p:nvSpPr>
        <p:spPr>
          <a:xfrm>
            <a:off x="5257800" y="3733800"/>
            <a:ext cx="4038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Coherence checks happen</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at the end</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NDA kernel</a:t>
            </a:r>
          </a:p>
        </p:txBody>
      </p:sp>
      <p:sp>
        <p:nvSpPr>
          <p:cNvPr id="83" name="TextBox 82"/>
          <p:cNvSpPr txBox="1"/>
          <p:nvPr/>
        </p:nvSpPr>
        <p:spPr>
          <a:xfrm>
            <a:off x="5257800" y="1828800"/>
            <a:ext cx="4038600" cy="1200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Gill Sans MT"/>
                <a:ea typeface="+mn-ea"/>
                <a:cs typeface="+mn-cs"/>
              </a:rPr>
              <a:t>No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coherence checks </a:t>
            </a:r>
            <a:r>
              <a:rPr kumimoji="0" lang="en-US" sz="2400" b="1" i="0" u="sng" strike="noStrike" kern="1200" cap="none" spc="0" normalizeH="0" baseline="0" noProof="0" dirty="0">
                <a:ln>
                  <a:noFill/>
                </a:ln>
                <a:solidFill>
                  <a:prstClr val="black"/>
                </a:solidFill>
                <a:effectLst/>
                <a:uLnTx/>
                <a:uFillTx/>
                <a:latin typeface="Gill Sans MT"/>
                <a:ea typeface="+mn-ea"/>
                <a:cs typeface="+mn-cs"/>
              </a:rPr>
              <a:t>during</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NDA execution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endParaRPr kumimoji="0" lang="en-US" sz="24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22" name="Rectangle 21"/>
          <p:cNvSpPr/>
          <p:nvPr/>
        </p:nvSpPr>
        <p:spPr>
          <a:xfrm>
            <a:off x="5029200" y="2895600"/>
            <a:ext cx="4572000" cy="461665"/>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NDA reads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old value of Z</a:t>
            </a:r>
          </a:p>
        </p:txBody>
      </p:sp>
      <p:cxnSp>
        <p:nvCxnSpPr>
          <p:cNvPr id="96" name="Straight Arrow Connector 95"/>
          <p:cNvCxnSpPr/>
          <p:nvPr/>
        </p:nvCxnSpPr>
        <p:spPr>
          <a:xfrm>
            <a:off x="7162800" y="2667000"/>
            <a:ext cx="0" cy="292608"/>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97" name="Rectangle 96"/>
          <p:cNvSpPr/>
          <p:nvPr/>
        </p:nvSpPr>
        <p:spPr>
          <a:xfrm>
            <a:off x="4800600" y="4872335"/>
            <a:ext cx="4572000" cy="1200328"/>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“C4” and “C5”</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 are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ordered before</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 “N5”</a:t>
            </a:r>
          </a:p>
        </p:txBody>
      </p:sp>
      <p:cxnSp>
        <p:nvCxnSpPr>
          <p:cNvPr id="98" name="Straight Arrow Connector 97"/>
          <p:cNvCxnSpPr/>
          <p:nvPr/>
        </p:nvCxnSpPr>
        <p:spPr>
          <a:xfrm>
            <a:off x="7086600" y="4643735"/>
            <a:ext cx="0" cy="292608"/>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61" name="Group 60"/>
          <p:cNvGrpSpPr/>
          <p:nvPr/>
        </p:nvGrpSpPr>
        <p:grpSpPr>
          <a:xfrm>
            <a:off x="88299" y="2362210"/>
            <a:ext cx="9512901" cy="2666990"/>
            <a:chOff x="-6400800" y="2743200"/>
            <a:chExt cx="9364263" cy="2666990"/>
          </a:xfrm>
        </p:grpSpPr>
        <p:grpSp>
          <p:nvGrpSpPr>
            <p:cNvPr id="64" name="Group 63"/>
            <p:cNvGrpSpPr/>
            <p:nvPr/>
          </p:nvGrpSpPr>
          <p:grpSpPr>
            <a:xfrm>
              <a:off x="-6400800" y="2743200"/>
              <a:ext cx="8839200" cy="2666990"/>
              <a:chOff x="-728366" y="838199"/>
              <a:chExt cx="10749789" cy="295236"/>
            </a:xfrm>
          </p:grpSpPr>
          <p:sp>
            <p:nvSpPr>
              <p:cNvPr id="71" name="Rounded Rectangle 70"/>
              <p:cNvSpPr/>
              <p:nvPr/>
            </p:nvSpPr>
            <p:spPr bwMode="auto">
              <a:xfrm>
                <a:off x="-728366" y="857675"/>
                <a:ext cx="10749789" cy="275760"/>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80" name="Rectangle 79"/>
              <p:cNvSpPr/>
              <p:nvPr/>
            </p:nvSpPr>
            <p:spPr>
              <a:xfrm>
                <a:off x="-153065" y="838199"/>
                <a:ext cx="9386361" cy="1117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grpSp>
        <p:sp>
          <p:nvSpPr>
            <p:cNvPr id="68" name="TextBox 67"/>
            <p:cNvSpPr txBox="1"/>
            <p:nvPr/>
          </p:nvSpPr>
          <p:spPr>
            <a:xfrm>
              <a:off x="-6332937" y="3011031"/>
              <a:ext cx="9296400"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rPr>
                <a:t> 1) NDA Read and CPU Write: </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violation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C00000"/>
                </a:solidFill>
                <a:effectLst/>
                <a:uLnTx/>
                <a:uFillTx/>
                <a:latin typeface="Gill Sans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rPr>
                <a:t> 2) NDA Write and CPU Read : </a:t>
              </a:r>
              <a:r>
                <a:rPr kumimoji="0" lang="en-US" sz="2800" b="1" i="0" u="none" strike="noStrike" kern="1200" cap="none" spc="0" normalizeH="0" baseline="0" noProof="0" dirty="0">
                  <a:ln>
                    <a:noFill/>
                  </a:ln>
                  <a:solidFill>
                    <a:srgbClr val="006600"/>
                  </a:solidFill>
                  <a:effectLst/>
                  <a:uLnTx/>
                  <a:uFillTx/>
                  <a:latin typeface="Gill Sans MT"/>
                  <a:ea typeface="+mn-ea"/>
                  <a:cs typeface="+mn-cs"/>
                </a:rPr>
                <a:t>no violation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C00000"/>
                </a:solidFill>
                <a:effectLst/>
                <a:uLnTx/>
                <a:uFillTx/>
                <a:latin typeface="Gill Sans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rPr>
                <a:t> 3) NDA Write and CPU Write: </a:t>
              </a:r>
              <a:r>
                <a:rPr kumimoji="0" lang="en-US" sz="2800" b="1" i="0" u="none" strike="noStrike" kern="1200" cap="none" spc="0" normalizeH="0" baseline="0" noProof="0" dirty="0">
                  <a:ln>
                    <a:noFill/>
                  </a:ln>
                  <a:solidFill>
                    <a:srgbClr val="006600"/>
                  </a:solidFill>
                  <a:effectLst/>
                  <a:uLnTx/>
                  <a:uFillTx/>
                  <a:latin typeface="Gill Sans MT"/>
                  <a:ea typeface="+mn-ea"/>
                  <a:cs typeface="+mn-cs"/>
                </a:rPr>
                <a:t>no violation</a:t>
              </a:r>
              <a:endParaRPr kumimoji="0" lang="en-US" sz="2800" b="1" i="0" u="none" strike="noStrike" kern="1200" cap="none" spc="0" normalizeH="0" baseline="0" noProof="0" dirty="0">
                <a:ln>
                  <a:noFill/>
                </a:ln>
                <a:solidFill>
                  <a:srgbClr val="C00000"/>
                </a:solidFill>
                <a:effectLst/>
                <a:uLnTx/>
                <a:uFillTx/>
                <a:latin typeface="Gill Sans MT"/>
                <a:ea typeface="+mn-ea"/>
                <a:cs typeface="+mn-cs"/>
              </a:endParaRPr>
            </a:p>
          </p:txBody>
        </p:sp>
      </p:grpSp>
    </p:spTree>
    <p:extLst>
      <p:ext uri="{BB962C8B-B14F-4D97-AF65-F5344CB8AC3E}">
        <p14:creationId xmlns:p14="http://schemas.microsoft.com/office/powerpoint/2010/main" val="876664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fade">
                                      <p:cBhvr>
                                        <p:cTn id="10" dur="500"/>
                                        <p:tgtEl>
                                          <p:spTgt spid="6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fade">
                                      <p:cBhvr>
                                        <p:cTn id="15" dur="500"/>
                                        <p:tgtEl>
                                          <p:spTgt spid="6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3"/>
                                        </p:tgtEl>
                                        <p:attrNameLst>
                                          <p:attrName>style.visibility</p:attrName>
                                        </p:attrNameLst>
                                      </p:cBhvr>
                                      <p:to>
                                        <p:strVal val="visible"/>
                                      </p:to>
                                    </p:set>
                                    <p:animEffect transition="in" filter="fade">
                                      <p:cBhvr>
                                        <p:cTn id="20" dur="500"/>
                                        <p:tgtEl>
                                          <p:spTgt spid="8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6"/>
                                        </p:tgtEl>
                                        <p:attrNameLst>
                                          <p:attrName>style.visibility</p:attrName>
                                        </p:attrNameLst>
                                      </p:cBhvr>
                                      <p:to>
                                        <p:strVal val="visible"/>
                                      </p:to>
                                    </p:set>
                                    <p:animEffect transition="in" filter="fade">
                                      <p:cBhvr>
                                        <p:cTn id="25" dur="500"/>
                                        <p:tgtEl>
                                          <p:spTgt spid="9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83"/>
                                        </p:tgtEl>
                                      </p:cBhvr>
                                    </p:animEffect>
                                    <p:set>
                                      <p:cBhvr>
                                        <p:cTn id="38" dur="1" fill="hold">
                                          <p:stCondLst>
                                            <p:cond delay="499"/>
                                          </p:stCondLst>
                                        </p:cTn>
                                        <p:tgtEl>
                                          <p:spTgt spid="83"/>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65"/>
                                        </p:tgtEl>
                                      </p:cBhvr>
                                    </p:animEffect>
                                    <p:set>
                                      <p:cBhvr>
                                        <p:cTn id="41" dur="1" fill="hold">
                                          <p:stCondLst>
                                            <p:cond delay="499"/>
                                          </p:stCondLst>
                                        </p:cTn>
                                        <p:tgtEl>
                                          <p:spTgt spid="65"/>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63"/>
                                        </p:tgtEl>
                                      </p:cBhvr>
                                    </p:animEffect>
                                    <p:set>
                                      <p:cBhvr>
                                        <p:cTn id="44" dur="1" fill="hold">
                                          <p:stCondLst>
                                            <p:cond delay="499"/>
                                          </p:stCondLst>
                                        </p:cTn>
                                        <p:tgtEl>
                                          <p:spTgt spid="63"/>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22"/>
                                        </p:tgtEl>
                                      </p:cBhvr>
                                    </p:animEffect>
                                    <p:set>
                                      <p:cBhvr>
                                        <p:cTn id="47" dur="1" fill="hold">
                                          <p:stCondLst>
                                            <p:cond delay="499"/>
                                          </p:stCondLst>
                                        </p:cTn>
                                        <p:tgtEl>
                                          <p:spTgt spid="22"/>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96"/>
                                        </p:tgtEl>
                                      </p:cBhvr>
                                    </p:animEffect>
                                    <p:set>
                                      <p:cBhvr>
                                        <p:cTn id="50" dur="1" fill="hold">
                                          <p:stCondLst>
                                            <p:cond delay="499"/>
                                          </p:stCondLst>
                                        </p:cTn>
                                        <p:tgtEl>
                                          <p:spTgt spid="9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cTn>
                              </p:par>
                              <p:par>
                                <p:cTn id="56" presetID="10" presetClass="entr" presetSubtype="0" fill="hold" nodeType="withEffect">
                                  <p:stCondLst>
                                    <p:cond delay="0"/>
                                  </p:stCondLst>
                                  <p:childTnLst>
                                    <p:set>
                                      <p:cBhvr>
                                        <p:cTn id="57" dur="1" fill="hold">
                                          <p:stCondLst>
                                            <p:cond delay="0"/>
                                          </p:stCondLst>
                                        </p:cTn>
                                        <p:tgtEl>
                                          <p:spTgt spid="73"/>
                                        </p:tgtEl>
                                        <p:attrNameLst>
                                          <p:attrName>style.visibility</p:attrName>
                                        </p:attrNameLst>
                                      </p:cBhvr>
                                      <p:to>
                                        <p:strVal val="visible"/>
                                      </p:to>
                                    </p:set>
                                    <p:animEffect transition="in" filter="fade">
                                      <p:cBhvr>
                                        <p:cTn id="58" dur="500"/>
                                        <p:tgtEl>
                                          <p:spTgt spid="73"/>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animEffect transition="in" filter="fade">
                                      <p:cBhvr>
                                        <p:cTn id="63" dur="500"/>
                                        <p:tgtEl>
                                          <p:spTgt spid="69"/>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70"/>
                                        </p:tgtEl>
                                        <p:attrNameLst>
                                          <p:attrName>style.visibility</p:attrName>
                                        </p:attrNameLst>
                                      </p:cBhvr>
                                      <p:to>
                                        <p:strVal val="visible"/>
                                      </p:to>
                                    </p:set>
                                    <p:animEffect transition="in" filter="fade">
                                      <p:cBhvr>
                                        <p:cTn id="66" dur="500"/>
                                        <p:tgtEl>
                                          <p:spTgt spid="70"/>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60"/>
                                        </p:tgtEl>
                                        <p:attrNameLst>
                                          <p:attrName>style.visibility</p:attrName>
                                        </p:attrNameLst>
                                      </p:cBhvr>
                                      <p:to>
                                        <p:strVal val="visible"/>
                                      </p:to>
                                    </p:set>
                                    <p:animEffect transition="in" filter="fade">
                                      <p:cBhvr>
                                        <p:cTn id="69" dur="500"/>
                                        <p:tgtEl>
                                          <p:spTgt spid="60"/>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78"/>
                                        </p:tgtEl>
                                        <p:attrNameLst>
                                          <p:attrName>style.visibility</p:attrName>
                                        </p:attrNameLst>
                                      </p:cBhvr>
                                      <p:to>
                                        <p:strVal val="visible"/>
                                      </p:to>
                                    </p:set>
                                    <p:animEffect transition="in" filter="fade">
                                      <p:cBhvr>
                                        <p:cTn id="74" dur="500"/>
                                        <p:tgtEl>
                                          <p:spTgt spid="78"/>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62"/>
                                        </p:tgtEl>
                                        <p:attrNameLst>
                                          <p:attrName>style.visibility</p:attrName>
                                        </p:attrNameLst>
                                      </p:cBhvr>
                                      <p:to>
                                        <p:strVal val="visible"/>
                                      </p:to>
                                    </p:set>
                                    <p:animEffect transition="in" filter="fade">
                                      <p:cBhvr>
                                        <p:cTn id="79" dur="500"/>
                                        <p:tgtEl>
                                          <p:spTgt spid="62"/>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98"/>
                                        </p:tgtEl>
                                        <p:attrNameLst>
                                          <p:attrName>style.visibility</p:attrName>
                                        </p:attrNameLst>
                                      </p:cBhvr>
                                      <p:to>
                                        <p:strVal val="visible"/>
                                      </p:to>
                                    </p:set>
                                    <p:animEffect transition="in" filter="fade">
                                      <p:cBhvr>
                                        <p:cTn id="84" dur="500"/>
                                        <p:tgtEl>
                                          <p:spTgt spid="98"/>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97"/>
                                        </p:tgtEl>
                                        <p:attrNameLst>
                                          <p:attrName>style.visibility</p:attrName>
                                        </p:attrNameLst>
                                      </p:cBhvr>
                                      <p:to>
                                        <p:strVal val="visible"/>
                                      </p:to>
                                    </p:set>
                                    <p:animEffect transition="in" filter="fade">
                                      <p:cBhvr>
                                        <p:cTn id="87" dur="500"/>
                                        <p:tgtEl>
                                          <p:spTgt spid="97"/>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2"/>
                                        </p:tgtEl>
                                        <p:attrNameLst>
                                          <p:attrName>style.visibility</p:attrName>
                                        </p:attrNameLst>
                                      </p:cBhvr>
                                      <p:to>
                                        <p:strVal val="visible"/>
                                      </p:to>
                                    </p:set>
                                    <p:animEffect transition="in" filter="fade">
                                      <p:cBhvr>
                                        <p:cTn id="92" dur="500"/>
                                        <p:tgtEl>
                                          <p:spTgt spid="12"/>
                                        </p:tgtEl>
                                      </p:cBhvr>
                                    </p:animEffect>
                                  </p:childTnLst>
                                </p:cTn>
                              </p:par>
                            </p:childTnLst>
                          </p:cTn>
                        </p:par>
                        <p:par>
                          <p:cTn id="93" fill="hold">
                            <p:stCondLst>
                              <p:cond delay="500"/>
                            </p:stCondLst>
                            <p:childTnLst>
                              <p:par>
                                <p:cTn id="94" presetID="10" presetClass="entr" presetSubtype="0" fill="hold" grpId="0" nodeType="afterEffect">
                                  <p:stCondLst>
                                    <p:cond delay="0"/>
                                  </p:stCondLst>
                                  <p:childTnLst>
                                    <p:set>
                                      <p:cBhvr>
                                        <p:cTn id="95" dur="1" fill="hold">
                                          <p:stCondLst>
                                            <p:cond delay="0"/>
                                          </p:stCondLst>
                                        </p:cTn>
                                        <p:tgtEl>
                                          <p:spTgt spid="79"/>
                                        </p:tgtEl>
                                        <p:attrNameLst>
                                          <p:attrName>style.visibility</p:attrName>
                                        </p:attrNameLst>
                                      </p:cBhvr>
                                      <p:to>
                                        <p:strVal val="visible"/>
                                      </p:to>
                                    </p:set>
                                    <p:animEffect transition="in" filter="fade">
                                      <p:cBhvr>
                                        <p:cTn id="96" dur="500"/>
                                        <p:tgtEl>
                                          <p:spTgt spid="79"/>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53"/>
                                        </p:tgtEl>
                                        <p:attrNameLst>
                                          <p:attrName>style.visibility</p:attrName>
                                        </p:attrNameLst>
                                      </p:cBhvr>
                                      <p:to>
                                        <p:strVal val="visible"/>
                                      </p:to>
                                    </p:set>
                                    <p:animEffect transition="in" filter="fade">
                                      <p:cBhvr>
                                        <p:cTn id="101" dur="500"/>
                                        <p:tgtEl>
                                          <p:spTgt spid="53"/>
                                        </p:tgtEl>
                                      </p:cBhvr>
                                    </p:animEffect>
                                  </p:childTnLst>
                                </p:cTn>
                              </p:par>
                            </p:childTnLst>
                          </p:cTn>
                        </p:par>
                        <p:par>
                          <p:cTn id="102" fill="hold">
                            <p:stCondLst>
                              <p:cond delay="500"/>
                            </p:stCondLst>
                            <p:childTnLst>
                              <p:par>
                                <p:cTn id="103" presetID="10" presetClass="entr" presetSubtype="0" fill="hold" nodeType="afterEffect">
                                  <p:stCondLst>
                                    <p:cond delay="0"/>
                                  </p:stCondLst>
                                  <p:childTnLst>
                                    <p:set>
                                      <p:cBhvr>
                                        <p:cTn id="104" dur="1" fill="hold">
                                          <p:stCondLst>
                                            <p:cond delay="0"/>
                                          </p:stCondLst>
                                        </p:cTn>
                                        <p:tgtEl>
                                          <p:spTgt spid="61"/>
                                        </p:tgtEl>
                                        <p:attrNameLst>
                                          <p:attrName>style.visibility</p:attrName>
                                        </p:attrNameLst>
                                      </p:cBhvr>
                                      <p:to>
                                        <p:strVal val="visible"/>
                                      </p:to>
                                    </p:set>
                                    <p:animEffect transition="in" filter="fade">
                                      <p:cBhvr>
                                        <p:cTn id="105"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78" grpId="0" animBg="1"/>
      <p:bldP spid="79" grpId="0"/>
      <p:bldP spid="63" grpId="0" animBg="1"/>
      <p:bldP spid="63" grpId="1" animBg="1"/>
      <p:bldP spid="65" grpId="0" animBg="1"/>
      <p:bldP spid="65" grpId="1" animBg="1"/>
      <p:bldP spid="69" grpId="0" animBg="1"/>
      <p:bldP spid="70" grpId="0" animBg="1"/>
      <p:bldP spid="5" grpId="0"/>
      <p:bldP spid="12" grpId="0"/>
      <p:bldP spid="53" grpId="0" animBg="1"/>
      <p:bldP spid="60" grpId="0" animBg="1"/>
      <p:bldP spid="62" grpId="0"/>
      <p:bldP spid="83" grpId="0"/>
      <p:bldP spid="83" grpId="1"/>
      <p:bldP spid="22" grpId="0"/>
      <p:bldP spid="22" grpId="1"/>
      <p:bldP spid="97"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152400" y="1143000"/>
            <a:ext cx="8763000" cy="5486400"/>
          </a:xfrm>
        </p:spPr>
        <p:txBody>
          <a:bodyPr>
            <a:normAutofit/>
          </a:bodyPr>
          <a:lstStyle/>
          <a:p>
            <a:pPr marL="342900" lvl="1" indent="-342900">
              <a:buFont typeface="Arial" pitchFamily="34" charset="0"/>
              <a:buChar char="•"/>
            </a:pPr>
            <a:r>
              <a:rPr lang="en-US" dirty="0">
                <a:solidFill>
                  <a:schemeClr val="bg1">
                    <a:lumMod val="65000"/>
                  </a:schemeClr>
                </a:solidFill>
                <a:cs typeface="Adobe Garamond Pro"/>
              </a:rPr>
              <a:t>Introduction</a:t>
            </a:r>
          </a:p>
          <a:p>
            <a:pPr marL="342900" lvl="1" indent="-342900">
              <a:buFont typeface="Arial" pitchFamily="34" charset="0"/>
              <a:buChar char="•"/>
            </a:pPr>
            <a:r>
              <a:rPr lang="en-US" dirty="0">
                <a:solidFill>
                  <a:schemeClr val="bg1">
                    <a:lumMod val="65000"/>
                  </a:schemeClr>
                </a:solidFill>
                <a:cs typeface="Adobe Garamond Pro"/>
              </a:rPr>
              <a:t>Background</a:t>
            </a:r>
          </a:p>
          <a:p>
            <a:pPr marL="342900" lvl="1" indent="-342900">
              <a:buFont typeface="Arial" pitchFamily="34" charset="0"/>
              <a:buChar char="•"/>
            </a:pPr>
            <a:r>
              <a:rPr lang="en-US" dirty="0">
                <a:solidFill>
                  <a:schemeClr val="bg1">
                    <a:lumMod val="65000"/>
                  </a:schemeClr>
                </a:solidFill>
                <a:cs typeface="Adobe Garamond Pro"/>
              </a:rPr>
              <a:t>Motivation</a:t>
            </a:r>
          </a:p>
          <a:p>
            <a:pPr marL="342900" lvl="1" indent="-342900">
              <a:buFont typeface="Arial" pitchFamily="34" charset="0"/>
              <a:buChar char="•"/>
            </a:pPr>
            <a:r>
              <a:rPr lang="en-US" dirty="0" err="1">
                <a:solidFill>
                  <a:schemeClr val="bg1">
                    <a:lumMod val="65000"/>
                  </a:schemeClr>
                </a:solidFill>
                <a:cs typeface="Adobe Garamond Pro"/>
              </a:rPr>
              <a:t>CoNDA</a:t>
            </a:r>
            <a:endParaRPr lang="en-US" dirty="0">
              <a:solidFill>
                <a:schemeClr val="bg1">
                  <a:lumMod val="65000"/>
                </a:schemeClr>
              </a:solidFill>
              <a:cs typeface="Adobe Garamond Pro"/>
            </a:endParaRPr>
          </a:p>
          <a:p>
            <a:pPr marL="342900" lvl="1" indent="-342900">
              <a:buFont typeface="Arial" pitchFamily="34" charset="0"/>
              <a:buChar char="•"/>
            </a:pPr>
            <a:r>
              <a:rPr lang="en-US" sz="3600" dirty="0">
                <a:solidFill>
                  <a:schemeClr val="tx2"/>
                </a:solidFill>
                <a:cs typeface="Adobe Garamond Pro"/>
              </a:rPr>
              <a:t>Architecture Support</a:t>
            </a:r>
          </a:p>
          <a:p>
            <a:pPr marL="342900" lvl="1" indent="-342900">
              <a:buFont typeface="Arial" pitchFamily="34" charset="0"/>
              <a:buChar char="•"/>
            </a:pPr>
            <a:r>
              <a:rPr lang="en-US" dirty="0">
                <a:solidFill>
                  <a:schemeClr val="bg1">
                    <a:lumMod val="65000"/>
                  </a:schemeClr>
                </a:solidFill>
                <a:cs typeface="Adobe Garamond Pro"/>
              </a:rPr>
              <a:t>Evaluation</a:t>
            </a:r>
          </a:p>
          <a:p>
            <a:pPr marL="342900" lvl="1" indent="-342900">
              <a:buFont typeface="Arial" pitchFamily="34" charset="0"/>
              <a:buChar char="•"/>
            </a:pPr>
            <a:r>
              <a:rPr lang="en-US" dirty="0">
                <a:solidFill>
                  <a:schemeClr val="bg1">
                    <a:lumMod val="65000"/>
                  </a:schemeClr>
                </a:solidFill>
                <a:cs typeface="Adobe Garamond Pro"/>
              </a:rPr>
              <a:t>Conclusion</a:t>
            </a:r>
          </a:p>
          <a:p>
            <a:pPr marL="342900" lvl="1" indent="-342900">
              <a:buFont typeface="Arial" pitchFamily="34" charset="0"/>
              <a:buChar char="•"/>
            </a:pPr>
            <a:endParaRPr lang="en-US" sz="2600" dirty="0">
              <a:solidFill>
                <a:schemeClr val="tx2"/>
              </a:solidFill>
              <a:cs typeface="Adobe Garamond Pro"/>
            </a:endParaRPr>
          </a:p>
          <a:p>
            <a:pPr marL="342900" lvl="1" indent="-342900">
              <a:buFont typeface="Arial" pitchFamily="34" charset="0"/>
              <a:buChar char="•"/>
            </a:pPr>
            <a:endParaRPr lang="en-US" sz="2600" dirty="0">
              <a:solidFill>
                <a:schemeClr val="tx2"/>
              </a:solidFill>
              <a:cs typeface="Adobe Garamond Pro"/>
            </a:endParaRPr>
          </a:p>
          <a:p>
            <a:pPr lvl="1"/>
            <a:endParaRPr lang="en-US" sz="2000" dirty="0">
              <a:cs typeface="Adobe Garamond Pro"/>
            </a:endParaRPr>
          </a:p>
          <a:p>
            <a:pPr lvl="1"/>
            <a:endParaRPr lang="en-US" sz="2400" dirty="0">
              <a:cs typeface="Adobe Garamond Pro"/>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13471351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Rectangle 173"/>
          <p:cNvSpPr/>
          <p:nvPr/>
        </p:nvSpPr>
        <p:spPr>
          <a:xfrm>
            <a:off x="7543801" y="5702155"/>
            <a:ext cx="1452563" cy="34570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a:ea typeface="+mn-ea"/>
                <a:cs typeface="+mn-cs"/>
              </a:rPr>
              <a:t>ASIC</a:t>
            </a:r>
            <a:endParaRPr kumimoji="0" lang="en-US" sz="23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Title 1"/>
          <p:cNvSpPr>
            <a:spLocks noGrp="1"/>
          </p:cNvSpPr>
          <p:nvPr>
            <p:ph type="title"/>
          </p:nvPr>
        </p:nvSpPr>
        <p:spPr>
          <a:xfrm>
            <a:off x="-152400" y="0"/>
            <a:ext cx="9601200" cy="914400"/>
          </a:xfrm>
        </p:spPr>
        <p:txBody>
          <a:bodyPr/>
          <a:lstStyle/>
          <a:p>
            <a:r>
              <a:rPr lang="en-US" dirty="0" err="1">
                <a:latin typeface="Gill Sans MT"/>
                <a:cs typeface="Gill Sans MT"/>
              </a:rPr>
              <a:t>CoNDA</a:t>
            </a:r>
            <a:r>
              <a:rPr lang="en-US" dirty="0">
                <a:latin typeface="Gill Sans MT"/>
                <a:cs typeface="Gill Sans MT"/>
              </a:rPr>
              <a:t>: Architecture Support</a:t>
            </a:r>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200" dirty="0">
              <a:solidFill>
                <a:srgbClr val="0000FF"/>
              </a:solidFill>
            </a:endParaRPr>
          </a:p>
          <a:p>
            <a:pPr marL="457200" lvl="1" indent="0">
              <a:buNone/>
            </a:pPr>
            <a:endParaRPr lang="en-US" sz="2200" u="sng" dirty="0">
              <a:solidFill>
                <a:prstClr val="black">
                  <a:lumMod val="65000"/>
                  <a:lumOff val="35000"/>
                </a:prstClr>
              </a:solidFill>
            </a:endParaRPr>
          </a:p>
          <a:p>
            <a:pPr lvl="1"/>
            <a:endParaRPr lang="en-US" sz="2200" u="sng" dirty="0">
              <a:solidFill>
                <a:srgbClr val="C00000"/>
              </a:solidFill>
            </a:endParaRPr>
          </a:p>
          <a:p>
            <a:endParaRPr lang="en-US" sz="2600" dirty="0">
              <a:solidFill>
                <a:schemeClr val="tx2"/>
              </a:solidFill>
            </a:endParaRPr>
          </a:p>
          <a:p>
            <a:endParaRPr lang="en-US" sz="2600" dirty="0">
              <a:solidFill>
                <a:schemeClr val="tx2"/>
              </a:solidFill>
            </a:endParaRPr>
          </a:p>
          <a:p>
            <a:pPr lvl="1"/>
            <a:endParaRPr lang="en-US" sz="1600" dirty="0"/>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pPr lvl="1"/>
            <a:endParaRPr lang="en-US" sz="2000" dirty="0">
              <a:solidFill>
                <a:srgbClr val="595959"/>
              </a:solidFill>
              <a:latin typeface="Gill Sans MT"/>
              <a:cs typeface="Gill Sans MT"/>
            </a:endParaRPr>
          </a:p>
          <a:p>
            <a:pPr lvl="1"/>
            <a:endParaRPr lang="en-US" sz="2400" dirty="0">
              <a:solidFill>
                <a:schemeClr val="tx2"/>
              </a:solidFill>
              <a:latin typeface="Gill Sans MT"/>
              <a:cs typeface="Gill Sans MT"/>
            </a:endParaRPr>
          </a:p>
          <a:p>
            <a:pPr marL="342900" lvl="1" indent="-342900">
              <a:buFont typeface="Arial" pitchFamily="34" charset="0"/>
              <a:buChar char="•"/>
            </a:pPr>
            <a:endParaRPr lang="en-US" sz="2400" u="sng" dirty="0">
              <a:solidFill>
                <a:schemeClr val="tx2"/>
              </a:solidFill>
              <a:latin typeface="Gill Sans MT"/>
              <a:cs typeface="Gill Sans MT"/>
            </a:endParaRPr>
          </a:p>
          <a:p>
            <a:pPr lvl="1"/>
            <a:endParaRPr lang="en-US" sz="2000" dirty="0">
              <a:solidFill>
                <a:srgbClr val="595959"/>
              </a:solidFill>
              <a:latin typeface="Gill Sans MT"/>
              <a:cs typeface="Gill Sans MT"/>
            </a:endParaRPr>
          </a:p>
          <a:p>
            <a:endParaRPr lang="en-US" dirty="0">
              <a:latin typeface="Gill Sans MT"/>
              <a:cs typeface="Gill Sans MT"/>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Gill Sans MT"/>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2400" b="1" i="0" u="none" strike="noStrike" kern="1200" cap="none" spc="0" normalizeH="0" baseline="0" noProof="0" dirty="0">
              <a:ln>
                <a:noFill/>
              </a:ln>
              <a:solidFill>
                <a:srgbClr val="0070C0"/>
              </a:solidFill>
              <a:effectLst/>
              <a:uLnTx/>
              <a:uFillTx/>
              <a:latin typeface="Gill Sans MT"/>
              <a:ea typeface="+mn-ea"/>
              <a:cs typeface="Gill Sans MT"/>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8" name="Rectangle 17"/>
          <p:cNvSpPr/>
          <p:nvPr/>
        </p:nvSpPr>
        <p:spPr>
          <a:xfrm>
            <a:off x="0" y="1143000"/>
            <a:ext cx="9144000" cy="523220"/>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Gill Sans MT"/>
              <a:ea typeface="+mn-ea"/>
              <a:cs typeface="Gill Sans MT"/>
            </a:endParaRPr>
          </a:p>
        </p:txBody>
      </p:sp>
      <p:grpSp>
        <p:nvGrpSpPr>
          <p:cNvPr id="14" name="Group 13"/>
          <p:cNvGrpSpPr/>
          <p:nvPr/>
        </p:nvGrpSpPr>
        <p:grpSpPr>
          <a:xfrm>
            <a:off x="2133600" y="1818007"/>
            <a:ext cx="4953000" cy="1169868"/>
            <a:chOff x="4878729" y="1918448"/>
            <a:chExt cx="4392604" cy="1705352"/>
          </a:xfrm>
        </p:grpSpPr>
        <p:grpSp>
          <p:nvGrpSpPr>
            <p:cNvPr id="15" name="Group 14"/>
            <p:cNvGrpSpPr/>
            <p:nvPr/>
          </p:nvGrpSpPr>
          <p:grpSpPr>
            <a:xfrm>
              <a:off x="4878729" y="1954076"/>
              <a:ext cx="4392604" cy="1669724"/>
              <a:chOff x="2068885" y="1366457"/>
              <a:chExt cx="3854114" cy="1109589"/>
            </a:xfrm>
          </p:grpSpPr>
          <p:sp>
            <p:nvSpPr>
              <p:cNvPr id="17" name="Cube 16"/>
              <p:cNvSpPr/>
              <p:nvPr/>
            </p:nvSpPr>
            <p:spPr>
              <a:xfrm>
                <a:off x="4360334" y="1765818"/>
                <a:ext cx="1562665" cy="710228"/>
              </a:xfrm>
              <a:prstGeom prst="cube">
                <a:avLst>
                  <a:gd name="adj" fmla="val 85440"/>
                </a:avLst>
              </a:prstGeom>
              <a:solidFill>
                <a:schemeClr val="tx2"/>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ysClr val="window" lastClr="FFFFFF"/>
                  </a:solidFill>
                  <a:effectLst/>
                  <a:uLnTx/>
                  <a:uFillTx/>
                  <a:latin typeface="Times New Roman"/>
                  <a:ea typeface="+mn-ea"/>
                  <a:cs typeface="Times New Roman"/>
                </a:endParaRPr>
              </a:p>
            </p:txBody>
          </p:sp>
          <p:sp>
            <p:nvSpPr>
              <p:cNvPr id="20" name="Cube 19"/>
              <p:cNvSpPr/>
              <p:nvPr/>
            </p:nvSpPr>
            <p:spPr>
              <a:xfrm>
                <a:off x="4461471" y="1670764"/>
                <a:ext cx="1391953" cy="651123"/>
              </a:xfrm>
              <a:prstGeom prst="cube">
                <a:avLst>
                  <a:gd name="adj" fmla="val 85440"/>
                </a:avLst>
              </a:prstGeom>
              <a:solidFill>
                <a:schemeClr val="bg1">
                  <a:lumMod val="50000"/>
                </a:schemeClr>
              </a:solidFill>
              <a:ln w="6350" cap="flat" cmpd="sng" algn="ctr">
                <a:solidFill>
                  <a:srgbClr val="000000"/>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ysClr val="window" lastClr="FFFFFF"/>
                  </a:solidFill>
                  <a:effectLst/>
                  <a:uLnTx/>
                  <a:uFillTx/>
                  <a:latin typeface="Times New Roman"/>
                  <a:ea typeface="+mn-ea"/>
                  <a:cs typeface="Times New Roman"/>
                </a:endParaRPr>
              </a:p>
            </p:txBody>
          </p:sp>
          <p:sp>
            <p:nvSpPr>
              <p:cNvPr id="21" name="Cube 20"/>
              <p:cNvSpPr/>
              <p:nvPr/>
            </p:nvSpPr>
            <p:spPr>
              <a:xfrm>
                <a:off x="4461471" y="1514087"/>
                <a:ext cx="1391953" cy="651123"/>
              </a:xfrm>
              <a:prstGeom prst="cube">
                <a:avLst>
                  <a:gd name="adj" fmla="val 85440"/>
                </a:avLst>
              </a:prstGeom>
              <a:solidFill>
                <a:schemeClr val="bg1">
                  <a:lumMod val="50000"/>
                </a:schemeClr>
              </a:solidFill>
              <a:ln w="6350" cap="flat" cmpd="sng" algn="ctr">
                <a:solidFill>
                  <a:srgbClr val="000000"/>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ysClr val="window" lastClr="FFFFFF"/>
                  </a:solidFill>
                  <a:effectLst/>
                  <a:uLnTx/>
                  <a:uFillTx/>
                  <a:latin typeface="Times New Roman"/>
                  <a:ea typeface="+mn-ea"/>
                  <a:cs typeface="Times New Roman"/>
                </a:endParaRPr>
              </a:p>
            </p:txBody>
          </p:sp>
          <p:sp>
            <p:nvSpPr>
              <p:cNvPr id="22" name="Cube 21"/>
              <p:cNvSpPr/>
              <p:nvPr/>
            </p:nvSpPr>
            <p:spPr>
              <a:xfrm>
                <a:off x="2068885" y="1612872"/>
                <a:ext cx="1505044" cy="820099"/>
              </a:xfrm>
              <a:prstGeom prst="cube">
                <a:avLst>
                  <a:gd name="adj" fmla="val 82478"/>
                </a:avLst>
              </a:prstGeom>
              <a:solidFill>
                <a:schemeClr val="bg2">
                  <a:lumMod val="50000"/>
                </a:schemeClr>
              </a:solidFill>
              <a:ln w="12700" cap="flat" cmpd="sng" algn="ctr">
                <a:solidFill>
                  <a:srgbClr val="000000"/>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ysClr val="window" lastClr="FFFFFF"/>
                  </a:solidFill>
                  <a:effectLst/>
                  <a:uLnTx/>
                  <a:uFillTx/>
                  <a:latin typeface="Times New Roman"/>
                  <a:ea typeface="+mn-ea"/>
                  <a:cs typeface="Times New Roman"/>
                </a:endParaRPr>
              </a:p>
            </p:txBody>
          </p:sp>
          <p:cxnSp>
            <p:nvCxnSpPr>
              <p:cNvPr id="23" name="Straight Arrow Connector 22"/>
              <p:cNvCxnSpPr/>
              <p:nvPr/>
            </p:nvCxnSpPr>
            <p:spPr>
              <a:xfrm flipH="1">
                <a:off x="3440989" y="2057346"/>
                <a:ext cx="872449" cy="7212"/>
              </a:xfrm>
              <a:prstGeom prst="straightConnector1">
                <a:avLst/>
              </a:prstGeom>
              <a:noFill/>
              <a:ln w="57150" cap="flat" cmpd="sng" algn="ctr">
                <a:solidFill>
                  <a:sysClr val="windowText" lastClr="000000"/>
                </a:solidFill>
                <a:prstDash val="solid"/>
                <a:miter lim="800000"/>
                <a:headEnd type="arrow"/>
                <a:tailEnd type="arrow"/>
              </a:ln>
              <a:effectLst/>
            </p:spPr>
          </p:cxnSp>
          <p:sp>
            <p:nvSpPr>
              <p:cNvPr id="24" name="TextBox 23"/>
              <p:cNvSpPr txBox="1"/>
              <p:nvPr/>
            </p:nvSpPr>
            <p:spPr>
              <a:xfrm>
                <a:off x="2497823" y="1638178"/>
                <a:ext cx="875531" cy="4770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1" u="none" strike="noStrike" kern="0" cap="none" spc="0" normalizeH="0" baseline="0" noProof="0" dirty="0">
                    <a:ln>
                      <a:noFill/>
                    </a:ln>
                    <a:solidFill>
                      <a:prstClr val="black"/>
                    </a:solidFill>
                    <a:effectLst/>
                    <a:uLnTx/>
                    <a:uFillTx/>
                    <a:latin typeface="Times New Roman"/>
                    <a:ea typeface="+mn-ea"/>
                    <a:cs typeface="Times New Roman"/>
                  </a:rPr>
                  <a:t>CPU</a:t>
                </a:r>
              </a:p>
            </p:txBody>
          </p:sp>
          <p:sp>
            <p:nvSpPr>
              <p:cNvPr id="25" name="Cube 24"/>
              <p:cNvSpPr/>
              <p:nvPr/>
            </p:nvSpPr>
            <p:spPr>
              <a:xfrm>
                <a:off x="4461471" y="1366457"/>
                <a:ext cx="1391953" cy="651122"/>
              </a:xfrm>
              <a:prstGeom prst="cube">
                <a:avLst>
                  <a:gd name="adj" fmla="val 85440"/>
                </a:avLst>
              </a:prstGeom>
              <a:solidFill>
                <a:schemeClr val="bg1">
                  <a:lumMod val="50000"/>
                </a:schemeClr>
              </a:solidFill>
              <a:ln w="6350" cap="flat" cmpd="sng" algn="ctr">
                <a:solidFill>
                  <a:srgbClr val="000000"/>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ysClr val="window" lastClr="FFFFFF"/>
                  </a:solidFill>
                  <a:effectLst/>
                  <a:uLnTx/>
                  <a:uFillTx/>
                  <a:latin typeface="Times New Roman"/>
                  <a:ea typeface="+mn-ea"/>
                  <a:cs typeface="Times New Roman"/>
                </a:endParaRPr>
              </a:p>
            </p:txBody>
          </p:sp>
        </p:grpSp>
        <p:sp>
          <p:nvSpPr>
            <p:cNvPr id="16" name="TextBox 15"/>
            <p:cNvSpPr txBox="1"/>
            <p:nvPr/>
          </p:nvSpPr>
          <p:spPr>
            <a:xfrm>
              <a:off x="7919763" y="1918448"/>
              <a:ext cx="1224402" cy="7932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1" u="none" strike="noStrike" kern="0" cap="none" spc="0" normalizeH="0" baseline="0" noProof="0" dirty="0">
                  <a:ln>
                    <a:noFill/>
                  </a:ln>
                  <a:solidFill>
                    <a:sysClr val="windowText" lastClr="000000"/>
                  </a:solidFill>
                  <a:effectLst/>
                  <a:uLnTx/>
                  <a:uFillTx/>
                  <a:latin typeface="Times New Roman"/>
                  <a:ea typeface="+mn-ea"/>
                  <a:cs typeface="Times New Roman"/>
                </a:rPr>
                <a:t>DRAM</a:t>
              </a:r>
            </a:p>
          </p:txBody>
        </p:sp>
      </p:grpSp>
      <p:cxnSp>
        <p:nvCxnSpPr>
          <p:cNvPr id="65" name="Straight Connector 64"/>
          <p:cNvCxnSpPr/>
          <p:nvPr/>
        </p:nvCxnSpPr>
        <p:spPr>
          <a:xfrm>
            <a:off x="3352800" y="2971800"/>
            <a:ext cx="762000" cy="990600"/>
          </a:xfrm>
          <a:prstGeom prst="line">
            <a:avLst/>
          </a:prstGeom>
          <a:ln w="25400">
            <a:solidFill>
              <a:schemeClr val="tx1">
                <a:lumMod val="75000"/>
                <a:lumOff val="2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22" idx="2"/>
          </p:cNvCxnSpPr>
          <p:nvPr/>
        </p:nvCxnSpPr>
        <p:spPr>
          <a:xfrm flipH="1">
            <a:off x="381000" y="2869240"/>
            <a:ext cx="1752600" cy="940760"/>
          </a:xfrm>
          <a:prstGeom prst="line">
            <a:avLst/>
          </a:prstGeom>
          <a:ln w="25400">
            <a:solidFill>
              <a:schemeClr val="tx1">
                <a:lumMod val="75000"/>
                <a:lumOff val="2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7" name="Group 66"/>
          <p:cNvGrpSpPr/>
          <p:nvPr/>
        </p:nvGrpSpPr>
        <p:grpSpPr>
          <a:xfrm>
            <a:off x="152400" y="3810000"/>
            <a:ext cx="4038600" cy="2438400"/>
            <a:chOff x="76200" y="1697421"/>
            <a:chExt cx="4846320" cy="3026979"/>
          </a:xfrm>
        </p:grpSpPr>
        <p:grpSp>
          <p:nvGrpSpPr>
            <p:cNvPr id="68" name="Group 67"/>
            <p:cNvGrpSpPr/>
            <p:nvPr/>
          </p:nvGrpSpPr>
          <p:grpSpPr>
            <a:xfrm>
              <a:off x="76200" y="1697421"/>
              <a:ext cx="4846320" cy="3026979"/>
              <a:chOff x="0" y="1849821"/>
              <a:chExt cx="4846320" cy="3026979"/>
            </a:xfrm>
          </p:grpSpPr>
          <p:sp>
            <p:nvSpPr>
              <p:cNvPr id="70" name="Rounded Rectangle 69"/>
              <p:cNvSpPr/>
              <p:nvPr/>
            </p:nvSpPr>
            <p:spPr>
              <a:xfrm>
                <a:off x="0" y="1849821"/>
                <a:ext cx="4846320" cy="3026979"/>
              </a:xfrm>
              <a:prstGeom prst="roundRect">
                <a:avLst/>
              </a:prstGeom>
              <a:solidFill>
                <a:schemeClr val="lt1">
                  <a:alpha val="0"/>
                </a:schemeClr>
              </a:solidFill>
              <a:ln>
                <a:solidFill>
                  <a:srgbClr val="000000"/>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71" name="Rounded Rectangle 70"/>
              <p:cNvSpPr/>
              <p:nvPr/>
            </p:nvSpPr>
            <p:spPr>
              <a:xfrm>
                <a:off x="457200" y="2133600"/>
                <a:ext cx="1969304" cy="944210"/>
              </a:xfrm>
              <a:prstGeom prst="roundRect">
                <a:avLst/>
              </a:prstGeom>
              <a:solidFill>
                <a:schemeClr val="bg2">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Gill Sans MT"/>
                    <a:ea typeface="+mn-ea"/>
                    <a:cs typeface="+mn-cs"/>
                  </a:rPr>
                  <a:t>CPU</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grpSp>
            <p:nvGrpSpPr>
              <p:cNvPr id="72" name="Group 71"/>
              <p:cNvGrpSpPr/>
              <p:nvPr/>
            </p:nvGrpSpPr>
            <p:grpSpPr>
              <a:xfrm>
                <a:off x="182880" y="3174125"/>
                <a:ext cx="4480560" cy="1550275"/>
                <a:chOff x="106680" y="3402725"/>
                <a:chExt cx="4480560" cy="1550275"/>
              </a:xfrm>
            </p:grpSpPr>
            <p:sp>
              <p:nvSpPr>
                <p:cNvPr id="73" name="Rounded Rectangle 72"/>
                <p:cNvSpPr/>
                <p:nvPr/>
              </p:nvSpPr>
              <p:spPr>
                <a:xfrm>
                  <a:off x="106680" y="3497318"/>
                  <a:ext cx="4480560" cy="1455682"/>
                </a:xfrm>
                <a:prstGeom prst="roundRect">
                  <a:avLst/>
                </a:prstGeom>
                <a:solidFill>
                  <a:srgbClr val="4A886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75" name="Rounded Rectangle 74"/>
                <p:cNvSpPr/>
                <p:nvPr/>
              </p:nvSpPr>
              <p:spPr>
                <a:xfrm>
                  <a:off x="2270760" y="4343400"/>
                  <a:ext cx="2225040" cy="478223"/>
                </a:xfrm>
                <a:prstGeom prst="roundRect">
                  <a:avLst/>
                </a:prstGeom>
                <a:solidFill>
                  <a:srgbClr val="1F497D"/>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Gill Sans MT"/>
                      <a:ea typeface="+mn-ea"/>
                      <a:cs typeface="+mn-cs"/>
                    </a:rPr>
                    <a:t>CPUWriteSet</a:t>
                  </a:r>
                  <a:endParaRPr kumimoji="0" lang="en-US" sz="1100" b="1" i="0" u="none" strike="noStrike" kern="1200" cap="none" spc="0" normalizeH="0" baseline="0" noProof="0" dirty="0">
                    <a:ln>
                      <a:noFill/>
                    </a:ln>
                    <a:solidFill>
                      <a:srgbClr val="FFFFFF"/>
                    </a:solidFill>
                    <a:effectLst/>
                    <a:uLnTx/>
                    <a:uFillTx/>
                    <a:latin typeface="Gill Sans MT"/>
                    <a:ea typeface="+mn-ea"/>
                    <a:cs typeface="+mn-cs"/>
                  </a:endParaRPr>
                </a:p>
              </p:txBody>
            </p:sp>
            <p:sp>
              <p:nvSpPr>
                <p:cNvPr id="76" name="TextBox 75"/>
                <p:cNvSpPr txBox="1"/>
                <p:nvPr/>
              </p:nvSpPr>
              <p:spPr>
                <a:xfrm>
                  <a:off x="1478280" y="3402725"/>
                  <a:ext cx="2286000" cy="5731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Gill Sans MT"/>
                      <a:ea typeface="+mn-ea"/>
                      <a:cs typeface="+mn-cs"/>
                    </a:rPr>
                    <a:t>Shared LLC</a:t>
                  </a:r>
                </a:p>
              </p:txBody>
            </p:sp>
            <p:sp>
              <p:nvSpPr>
                <p:cNvPr id="77" name="Rounded Rectangle 76"/>
                <p:cNvSpPr/>
                <p:nvPr/>
              </p:nvSpPr>
              <p:spPr>
                <a:xfrm>
                  <a:off x="198120" y="4064877"/>
                  <a:ext cx="2011680" cy="851338"/>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ill Sans MT"/>
                      <a:ea typeface="+mn-ea"/>
                      <a:cs typeface="+mn-cs"/>
                    </a:rPr>
                    <a:t>Coherence Resolution </a:t>
                  </a:r>
                  <a:endParaRPr kumimoji="0" lang="en-US" sz="1800" b="1" i="0" u="none" strike="noStrike" kern="1200" cap="none" spc="0" normalizeH="0" baseline="0" noProof="0" dirty="0">
                    <a:ln>
                      <a:noFill/>
                    </a:ln>
                    <a:solidFill>
                      <a:srgbClr val="FFFFFF"/>
                    </a:solidFill>
                    <a:effectLst/>
                    <a:uLnTx/>
                    <a:uFillTx/>
                    <a:latin typeface="Gill Sans MT"/>
                    <a:ea typeface="+mn-ea"/>
                    <a:cs typeface="+mn-cs"/>
                  </a:endParaRPr>
                </a:p>
              </p:txBody>
            </p:sp>
          </p:grpSp>
        </p:grpSp>
        <p:sp>
          <p:nvSpPr>
            <p:cNvPr id="69" name="Rounded Rectangle 68"/>
            <p:cNvSpPr/>
            <p:nvPr/>
          </p:nvSpPr>
          <p:spPr>
            <a:xfrm>
              <a:off x="2819400" y="2238703"/>
              <a:ext cx="1463040" cy="688428"/>
            </a:xfrm>
            <a:prstGeom prst="roundRect">
              <a:avLst/>
            </a:prstGeom>
            <a:solidFill>
              <a:srgbClr val="80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Gill Sans MT"/>
                  <a:ea typeface="+mn-ea"/>
                  <a:cs typeface="+mn-cs"/>
                </a:rPr>
                <a:t>L1</a:t>
              </a:r>
            </a:p>
          </p:txBody>
        </p:sp>
      </p:grpSp>
      <p:cxnSp>
        <p:nvCxnSpPr>
          <p:cNvPr id="88" name="Straight Connector 87"/>
          <p:cNvCxnSpPr/>
          <p:nvPr/>
        </p:nvCxnSpPr>
        <p:spPr>
          <a:xfrm>
            <a:off x="6248400" y="2895600"/>
            <a:ext cx="2286000" cy="1447800"/>
          </a:xfrm>
          <a:prstGeom prst="line">
            <a:avLst/>
          </a:prstGeom>
          <a:ln w="25400">
            <a:solidFill>
              <a:schemeClr val="tx1">
                <a:lumMod val="75000"/>
                <a:lumOff val="2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5246578" y="2912420"/>
            <a:ext cx="87422" cy="1659580"/>
          </a:xfrm>
          <a:prstGeom prst="line">
            <a:avLst/>
          </a:prstGeom>
          <a:ln w="25400">
            <a:solidFill>
              <a:schemeClr val="tx1">
                <a:lumMod val="75000"/>
                <a:lumOff val="2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5334000" y="4343401"/>
            <a:ext cx="3352800" cy="1752601"/>
            <a:chOff x="5334000" y="4343401"/>
            <a:chExt cx="3352800" cy="1752601"/>
          </a:xfrm>
        </p:grpSpPr>
        <p:grpSp>
          <p:nvGrpSpPr>
            <p:cNvPr id="80" name="Group 79"/>
            <p:cNvGrpSpPr/>
            <p:nvPr/>
          </p:nvGrpSpPr>
          <p:grpSpPr>
            <a:xfrm>
              <a:off x="5334000" y="4343401"/>
              <a:ext cx="3352800" cy="1752601"/>
              <a:chOff x="5334000" y="2133600"/>
              <a:chExt cx="3617495" cy="1502229"/>
            </a:xfrm>
          </p:grpSpPr>
          <p:sp>
            <p:nvSpPr>
              <p:cNvPr id="81" name="Rounded Rectangle 80"/>
              <p:cNvSpPr/>
              <p:nvPr/>
            </p:nvSpPr>
            <p:spPr>
              <a:xfrm>
                <a:off x="5334000" y="2133600"/>
                <a:ext cx="3617495" cy="1502229"/>
              </a:xfrm>
              <a:prstGeom prst="roundRect">
                <a:avLst/>
              </a:prstGeom>
              <a:solidFill>
                <a:schemeClr val="lt1">
                  <a:alpha val="0"/>
                </a:schemeClr>
              </a:solidFill>
              <a:ln>
                <a:solidFill>
                  <a:srgbClr val="000000"/>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82" name="Rounded Rectangle 81"/>
              <p:cNvSpPr/>
              <p:nvPr/>
            </p:nvSpPr>
            <p:spPr>
              <a:xfrm>
                <a:off x="5486400" y="2285999"/>
                <a:ext cx="1268264" cy="121919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Gill Sans MT"/>
                    <a:ea typeface="+mn-ea"/>
                    <a:cs typeface="+mn-cs"/>
                  </a:rPr>
                  <a:t>NDA Core</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grpSp>
        <p:sp>
          <p:nvSpPr>
            <p:cNvPr id="92" name="Rounded Rectangle 91"/>
            <p:cNvSpPr/>
            <p:nvPr/>
          </p:nvSpPr>
          <p:spPr>
            <a:xfrm>
              <a:off x="7010400" y="4474633"/>
              <a:ext cx="1219200" cy="554567"/>
            </a:xfrm>
            <a:prstGeom prst="roundRect">
              <a:avLst/>
            </a:prstGeom>
            <a:solidFill>
              <a:srgbClr val="80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Gill Sans MT"/>
                  <a:ea typeface="+mn-ea"/>
                  <a:cs typeface="+mn-cs"/>
                </a:rPr>
                <a:t>L1</a:t>
              </a:r>
            </a:p>
          </p:txBody>
        </p:sp>
        <p:sp>
          <p:nvSpPr>
            <p:cNvPr id="94" name="Rounded Rectangle 93"/>
            <p:cNvSpPr/>
            <p:nvPr/>
          </p:nvSpPr>
          <p:spPr>
            <a:xfrm>
              <a:off x="6705600" y="5105400"/>
              <a:ext cx="1854200" cy="385235"/>
            </a:xfrm>
            <a:prstGeom prst="roundRect">
              <a:avLst/>
            </a:prstGeom>
            <a:solidFill>
              <a:srgbClr val="1F497D"/>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Gill Sans MT"/>
                  <a:ea typeface="+mn-ea"/>
                  <a:cs typeface="+mn-cs"/>
                </a:rPr>
                <a:t>NDAReadSet</a:t>
              </a:r>
              <a:endParaRPr kumimoji="0" lang="en-US" sz="1100" b="1" i="0" u="none" strike="noStrike" kern="1200" cap="none" spc="0" normalizeH="0" baseline="0" noProof="0" dirty="0">
                <a:ln>
                  <a:noFill/>
                </a:ln>
                <a:solidFill>
                  <a:srgbClr val="FFFFFF"/>
                </a:solidFill>
                <a:effectLst/>
                <a:uLnTx/>
                <a:uFillTx/>
                <a:latin typeface="Gill Sans MT"/>
                <a:ea typeface="+mn-ea"/>
                <a:cs typeface="+mn-cs"/>
              </a:endParaRPr>
            </a:p>
          </p:txBody>
        </p:sp>
        <p:sp>
          <p:nvSpPr>
            <p:cNvPr id="95" name="Rounded Rectangle 94"/>
            <p:cNvSpPr/>
            <p:nvPr/>
          </p:nvSpPr>
          <p:spPr>
            <a:xfrm>
              <a:off x="6705600" y="5562600"/>
              <a:ext cx="1854200" cy="385235"/>
            </a:xfrm>
            <a:prstGeom prst="roundRect">
              <a:avLst/>
            </a:prstGeom>
            <a:solidFill>
              <a:srgbClr val="1F497D"/>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Gill Sans MT"/>
                  <a:ea typeface="+mn-ea"/>
                  <a:cs typeface="+mn-cs"/>
                </a:rPr>
                <a:t>NDAWriteSet</a:t>
              </a:r>
              <a:endParaRPr kumimoji="0" lang="en-US" sz="1100" b="1" i="0" u="none" strike="noStrike" kern="1200" cap="none" spc="0" normalizeH="0" baseline="0" noProof="0" dirty="0">
                <a:ln>
                  <a:noFill/>
                </a:ln>
                <a:solidFill>
                  <a:srgbClr val="FFFFFF"/>
                </a:solidFill>
                <a:effectLst/>
                <a:uLnTx/>
                <a:uFillTx/>
                <a:latin typeface="Gill Sans MT"/>
                <a:ea typeface="+mn-ea"/>
                <a:cs typeface="+mn-cs"/>
              </a:endParaRPr>
            </a:p>
          </p:txBody>
        </p:sp>
      </p:grpSp>
      <p:sp>
        <p:nvSpPr>
          <p:cNvPr id="49" name="Rectangle 48"/>
          <p:cNvSpPr/>
          <p:nvPr/>
        </p:nvSpPr>
        <p:spPr>
          <a:xfrm>
            <a:off x="15947" y="0"/>
            <a:ext cx="9144000" cy="6858000"/>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50" name="Rounded Rectangle 49"/>
          <p:cNvSpPr/>
          <p:nvPr/>
        </p:nvSpPr>
        <p:spPr>
          <a:xfrm>
            <a:off x="6705600" y="5105400"/>
            <a:ext cx="1854200" cy="385235"/>
          </a:xfrm>
          <a:prstGeom prst="roundRect">
            <a:avLst/>
          </a:prstGeom>
          <a:solidFill>
            <a:srgbClr val="1F497D"/>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Gill Sans MT"/>
                <a:ea typeface="+mn-ea"/>
                <a:cs typeface="+mn-cs"/>
              </a:rPr>
              <a:t>NDAReadSet</a:t>
            </a:r>
            <a:endParaRPr kumimoji="0" lang="en-US" sz="1100" b="1" i="0" u="none" strike="noStrike" kern="1200" cap="none" spc="0" normalizeH="0" baseline="0" noProof="0" dirty="0">
              <a:ln>
                <a:noFill/>
              </a:ln>
              <a:solidFill>
                <a:srgbClr val="FFFFFF"/>
              </a:solidFill>
              <a:effectLst/>
              <a:uLnTx/>
              <a:uFillTx/>
              <a:latin typeface="Gill Sans MT"/>
              <a:ea typeface="+mn-ea"/>
              <a:cs typeface="+mn-cs"/>
            </a:endParaRPr>
          </a:p>
        </p:txBody>
      </p:sp>
      <p:sp>
        <p:nvSpPr>
          <p:cNvPr id="51" name="Rounded Rectangle 50"/>
          <p:cNvSpPr/>
          <p:nvPr/>
        </p:nvSpPr>
        <p:spPr>
          <a:xfrm>
            <a:off x="6705600" y="5562600"/>
            <a:ext cx="1854200" cy="385235"/>
          </a:xfrm>
          <a:prstGeom prst="roundRect">
            <a:avLst/>
          </a:prstGeom>
          <a:solidFill>
            <a:srgbClr val="1F497D"/>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Gill Sans MT"/>
                <a:ea typeface="+mn-ea"/>
                <a:cs typeface="+mn-cs"/>
              </a:rPr>
              <a:t>NDAWriteSet</a:t>
            </a:r>
            <a:endParaRPr kumimoji="0" lang="en-US" sz="1100" b="1" i="0" u="none" strike="noStrike" kern="1200" cap="none" spc="0" normalizeH="0" baseline="0" noProof="0" dirty="0">
              <a:ln>
                <a:noFill/>
              </a:ln>
              <a:solidFill>
                <a:srgbClr val="FFFFFF"/>
              </a:solidFill>
              <a:effectLst/>
              <a:uLnTx/>
              <a:uFillTx/>
              <a:latin typeface="Gill Sans MT"/>
              <a:ea typeface="+mn-ea"/>
              <a:cs typeface="+mn-cs"/>
            </a:endParaRPr>
          </a:p>
        </p:txBody>
      </p:sp>
      <p:sp>
        <p:nvSpPr>
          <p:cNvPr id="52" name="Rounded Rectangle 51"/>
          <p:cNvSpPr/>
          <p:nvPr/>
        </p:nvSpPr>
        <p:spPr>
          <a:xfrm>
            <a:off x="2133600" y="5638800"/>
            <a:ext cx="1854200" cy="385235"/>
          </a:xfrm>
          <a:prstGeom prst="roundRect">
            <a:avLst/>
          </a:prstGeom>
          <a:solidFill>
            <a:srgbClr val="1F497D"/>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Gill Sans MT"/>
                <a:ea typeface="+mn-ea"/>
                <a:cs typeface="+mn-cs"/>
              </a:rPr>
              <a:t>CPUWriteSet</a:t>
            </a:r>
            <a:endParaRPr kumimoji="0" lang="en-US" sz="1100" b="1" i="0" u="none" strike="noStrike" kern="1200" cap="none" spc="0" normalizeH="0" baseline="0" noProof="0" dirty="0">
              <a:ln>
                <a:noFill/>
              </a:ln>
              <a:solidFill>
                <a:srgbClr val="FFFFFF"/>
              </a:solidFill>
              <a:effectLst/>
              <a:uLnTx/>
              <a:uFillTx/>
              <a:latin typeface="Gill Sans MT"/>
              <a:ea typeface="+mn-ea"/>
              <a:cs typeface="+mn-cs"/>
            </a:endParaRPr>
          </a:p>
        </p:txBody>
      </p:sp>
      <p:sp>
        <p:nvSpPr>
          <p:cNvPr id="53" name="Rounded Rectangle 52"/>
          <p:cNvSpPr/>
          <p:nvPr/>
        </p:nvSpPr>
        <p:spPr>
          <a:xfrm>
            <a:off x="381000" y="5410200"/>
            <a:ext cx="16764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ill Sans MT"/>
                <a:ea typeface="+mn-ea"/>
                <a:cs typeface="+mn-cs"/>
              </a:rPr>
              <a:t>Coherence Resolution </a:t>
            </a:r>
            <a:endParaRPr kumimoji="0" lang="en-US" sz="1800" b="1" i="0" u="none" strike="noStrike" kern="1200" cap="none" spc="0" normalizeH="0" baseline="0" noProof="0" dirty="0">
              <a:ln>
                <a:noFill/>
              </a:ln>
              <a:solidFill>
                <a:srgbClr val="FFFFFF"/>
              </a:solidFill>
              <a:effectLst/>
              <a:uLnTx/>
              <a:uFillTx/>
              <a:latin typeface="Gill Sans MT"/>
              <a:ea typeface="+mn-ea"/>
              <a:cs typeface="+mn-cs"/>
            </a:endParaRPr>
          </a:p>
        </p:txBody>
      </p:sp>
    </p:spTree>
    <p:extLst>
      <p:ext uri="{BB962C8B-B14F-4D97-AF65-F5344CB8AC3E}">
        <p14:creationId xmlns:p14="http://schemas.microsoft.com/office/powerpoint/2010/main" val="3448508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fade">
                                      <p:cBhvr>
                                        <p:cTn id="12" dur="500"/>
                                        <p:tgtEl>
                                          <p:spTgt spid="65"/>
                                        </p:tgtEl>
                                      </p:cBhvr>
                                    </p:animEffect>
                                  </p:childTnLst>
                                </p:cTn>
                              </p:par>
                              <p:par>
                                <p:cTn id="13" presetID="10" presetClass="entr" presetSubtype="0" fill="hold" nodeType="with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fade">
                                      <p:cBhvr>
                                        <p:cTn id="15" dur="500"/>
                                        <p:tgtEl>
                                          <p:spTgt spid="66"/>
                                        </p:tgtEl>
                                      </p:cBhvr>
                                    </p:animEffect>
                                  </p:childTnLst>
                                </p:cTn>
                              </p:par>
                              <p:par>
                                <p:cTn id="16" presetID="10" presetClass="entr" presetSubtype="0" fill="hold" nodeType="withEffect">
                                  <p:stCondLst>
                                    <p:cond delay="0"/>
                                  </p:stCondLst>
                                  <p:childTnLst>
                                    <p:set>
                                      <p:cBhvr>
                                        <p:cTn id="17" dur="1" fill="hold">
                                          <p:stCondLst>
                                            <p:cond delay="0"/>
                                          </p:stCondLst>
                                        </p:cTn>
                                        <p:tgtEl>
                                          <p:spTgt spid="67"/>
                                        </p:tgtEl>
                                        <p:attrNameLst>
                                          <p:attrName>style.visibility</p:attrName>
                                        </p:attrNameLst>
                                      </p:cBhvr>
                                      <p:to>
                                        <p:strVal val="visible"/>
                                      </p:to>
                                    </p:set>
                                    <p:animEffect transition="in" filter="fade">
                                      <p:cBhvr>
                                        <p:cTn id="18" dur="500"/>
                                        <p:tgtEl>
                                          <p:spTgt spid="67"/>
                                        </p:tgtEl>
                                      </p:cBhvr>
                                    </p:animEffect>
                                  </p:childTnLst>
                                </p:cTn>
                              </p:par>
                              <p:par>
                                <p:cTn id="19" presetID="10" presetClass="entr" presetSubtype="0" fill="hold" nodeType="withEffect">
                                  <p:stCondLst>
                                    <p:cond delay="0"/>
                                  </p:stCondLst>
                                  <p:childTnLst>
                                    <p:set>
                                      <p:cBhvr>
                                        <p:cTn id="20" dur="1" fill="hold">
                                          <p:stCondLst>
                                            <p:cond delay="0"/>
                                          </p:stCondLst>
                                        </p:cTn>
                                        <p:tgtEl>
                                          <p:spTgt spid="89"/>
                                        </p:tgtEl>
                                        <p:attrNameLst>
                                          <p:attrName>style.visibility</p:attrName>
                                        </p:attrNameLst>
                                      </p:cBhvr>
                                      <p:to>
                                        <p:strVal val="visible"/>
                                      </p:to>
                                    </p:set>
                                    <p:animEffect transition="in" filter="fade">
                                      <p:cBhvr>
                                        <p:cTn id="21" dur="500"/>
                                        <p:tgtEl>
                                          <p:spTgt spid="89"/>
                                        </p:tgtEl>
                                      </p:cBhvr>
                                    </p:animEffect>
                                  </p:childTnLst>
                                </p:cTn>
                              </p:par>
                              <p:par>
                                <p:cTn id="22" presetID="10" presetClass="entr" presetSubtype="0" fill="hold" nodeType="withEffect">
                                  <p:stCondLst>
                                    <p:cond delay="0"/>
                                  </p:stCondLst>
                                  <p:childTnLst>
                                    <p:set>
                                      <p:cBhvr>
                                        <p:cTn id="23" dur="1" fill="hold">
                                          <p:stCondLst>
                                            <p:cond delay="0"/>
                                          </p:stCondLst>
                                        </p:cTn>
                                        <p:tgtEl>
                                          <p:spTgt spid="88"/>
                                        </p:tgtEl>
                                        <p:attrNameLst>
                                          <p:attrName>style.visibility</p:attrName>
                                        </p:attrNameLst>
                                      </p:cBhvr>
                                      <p:to>
                                        <p:strVal val="visible"/>
                                      </p:to>
                                    </p:set>
                                    <p:animEffect transition="in" filter="fade">
                                      <p:cBhvr>
                                        <p:cTn id="24" dur="500"/>
                                        <p:tgtEl>
                                          <p:spTgt spid="88"/>
                                        </p:tgtEl>
                                      </p:cBhvr>
                                    </p:animEffect>
                                  </p:childTnLst>
                                </p:cTn>
                              </p:par>
                              <p:par>
                                <p:cTn id="25" presetID="10"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500"/>
                                        <p:tgtEl>
                                          <p:spTgt spid="4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500"/>
                                        <p:tgtEl>
                                          <p:spTgt spid="5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500"/>
                                        <p:tgtEl>
                                          <p:spTgt spid="5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fade">
                                      <p:cBhvr>
                                        <p:cTn id="43" dur="500"/>
                                        <p:tgtEl>
                                          <p:spTgt spid="5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53"/>
                                        </p:tgtEl>
                                        <p:attrNameLst>
                                          <p:attrName>style.visibility</p:attrName>
                                        </p:attrNameLst>
                                      </p:cBhvr>
                                      <p:to>
                                        <p:strVal val="visible"/>
                                      </p:to>
                                    </p:set>
                                    <p:animEffect transition="in" filter="fade">
                                      <p:cBhvr>
                                        <p:cTn id="4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1" grpId="0" animBg="1"/>
      <p:bldP spid="52" grpId="0" animBg="1"/>
      <p:bldP spid="53"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Rectangle 173"/>
          <p:cNvSpPr/>
          <p:nvPr/>
        </p:nvSpPr>
        <p:spPr>
          <a:xfrm>
            <a:off x="7543801" y="5702155"/>
            <a:ext cx="1452563" cy="34570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a:ea typeface="+mn-ea"/>
                <a:cs typeface="+mn-cs"/>
              </a:rPr>
              <a:t>ASIC</a:t>
            </a:r>
            <a:endParaRPr kumimoji="0" lang="en-US" sz="23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Title 1"/>
          <p:cNvSpPr>
            <a:spLocks noGrp="1"/>
          </p:cNvSpPr>
          <p:nvPr>
            <p:ph type="title"/>
          </p:nvPr>
        </p:nvSpPr>
        <p:spPr>
          <a:xfrm>
            <a:off x="-76200" y="0"/>
            <a:ext cx="9601200" cy="914400"/>
          </a:xfrm>
        </p:spPr>
        <p:txBody>
          <a:bodyPr/>
          <a:lstStyle/>
          <a:p>
            <a:r>
              <a:rPr lang="en-US" dirty="0">
                <a:latin typeface="Gill Sans MT"/>
                <a:cs typeface="Gill Sans MT"/>
              </a:rPr>
              <a:t>Optimistic Mode Execution</a:t>
            </a:r>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200" dirty="0">
              <a:solidFill>
                <a:srgbClr val="0000FF"/>
              </a:solidFill>
            </a:endParaRPr>
          </a:p>
          <a:p>
            <a:pPr marL="457200" lvl="1" indent="0">
              <a:buNone/>
            </a:pPr>
            <a:endParaRPr lang="en-US" sz="2200" u="sng" dirty="0">
              <a:solidFill>
                <a:prstClr val="black">
                  <a:lumMod val="65000"/>
                  <a:lumOff val="35000"/>
                </a:prstClr>
              </a:solidFill>
            </a:endParaRPr>
          </a:p>
          <a:p>
            <a:pPr lvl="1"/>
            <a:endParaRPr lang="en-US" sz="2200" u="sng" dirty="0">
              <a:solidFill>
                <a:srgbClr val="C00000"/>
              </a:solidFill>
            </a:endParaRPr>
          </a:p>
          <a:p>
            <a:endParaRPr lang="en-US" sz="2600" dirty="0">
              <a:solidFill>
                <a:schemeClr val="tx2"/>
              </a:solidFill>
            </a:endParaRPr>
          </a:p>
          <a:p>
            <a:endParaRPr lang="en-US" sz="2600" dirty="0">
              <a:solidFill>
                <a:schemeClr val="tx2"/>
              </a:solidFill>
            </a:endParaRPr>
          </a:p>
          <a:p>
            <a:pPr lvl="1"/>
            <a:endParaRPr lang="en-US" sz="1600" dirty="0"/>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pPr lvl="1"/>
            <a:endParaRPr lang="en-US" sz="2000" dirty="0">
              <a:solidFill>
                <a:srgbClr val="595959"/>
              </a:solidFill>
              <a:latin typeface="Gill Sans MT"/>
              <a:cs typeface="Gill Sans MT"/>
            </a:endParaRPr>
          </a:p>
          <a:p>
            <a:pPr lvl="1"/>
            <a:endParaRPr lang="en-US" sz="2400" dirty="0">
              <a:solidFill>
                <a:schemeClr val="tx2"/>
              </a:solidFill>
              <a:latin typeface="Gill Sans MT"/>
              <a:cs typeface="Gill Sans MT"/>
            </a:endParaRPr>
          </a:p>
          <a:p>
            <a:pPr marL="342900" lvl="1" indent="-342900">
              <a:buFont typeface="Arial" pitchFamily="34" charset="0"/>
              <a:buChar char="•"/>
            </a:pPr>
            <a:endParaRPr lang="en-US" sz="2400" u="sng" dirty="0">
              <a:solidFill>
                <a:schemeClr val="tx2"/>
              </a:solidFill>
              <a:latin typeface="Gill Sans MT"/>
              <a:cs typeface="Gill Sans MT"/>
            </a:endParaRPr>
          </a:p>
          <a:p>
            <a:pPr lvl="1"/>
            <a:endParaRPr lang="en-US" sz="2000" dirty="0">
              <a:solidFill>
                <a:srgbClr val="595959"/>
              </a:solidFill>
              <a:latin typeface="Gill Sans MT"/>
              <a:cs typeface="Gill Sans MT"/>
            </a:endParaRPr>
          </a:p>
          <a:p>
            <a:endParaRPr lang="en-US" dirty="0">
              <a:latin typeface="Gill Sans MT"/>
              <a:cs typeface="Gill Sans MT"/>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Gill Sans MT"/>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2400" b="1" i="0" u="none" strike="noStrike" kern="1200" cap="none" spc="0" normalizeH="0" baseline="0" noProof="0">
              <a:ln>
                <a:noFill/>
              </a:ln>
              <a:solidFill>
                <a:srgbClr val="0070C0"/>
              </a:solidFill>
              <a:effectLst/>
              <a:uLnTx/>
              <a:uFillTx/>
              <a:latin typeface="Gill Sans MT"/>
              <a:ea typeface="+mn-ea"/>
              <a:cs typeface="Gill Sans MT"/>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8" name="Rectangle 17"/>
          <p:cNvSpPr/>
          <p:nvPr/>
        </p:nvSpPr>
        <p:spPr>
          <a:xfrm>
            <a:off x="0" y="1143000"/>
            <a:ext cx="9144000" cy="523220"/>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Gill Sans MT"/>
              <a:ea typeface="+mn-ea"/>
              <a:cs typeface="Gill Sans MT"/>
            </a:endParaRPr>
          </a:p>
        </p:txBody>
      </p:sp>
      <p:grpSp>
        <p:nvGrpSpPr>
          <p:cNvPr id="67" name="Group 66"/>
          <p:cNvGrpSpPr/>
          <p:nvPr/>
        </p:nvGrpSpPr>
        <p:grpSpPr>
          <a:xfrm>
            <a:off x="152400" y="1981200"/>
            <a:ext cx="4038600" cy="2438400"/>
            <a:chOff x="76200" y="1697421"/>
            <a:chExt cx="4846320" cy="3026979"/>
          </a:xfrm>
        </p:grpSpPr>
        <p:grpSp>
          <p:nvGrpSpPr>
            <p:cNvPr id="68" name="Group 67"/>
            <p:cNvGrpSpPr/>
            <p:nvPr/>
          </p:nvGrpSpPr>
          <p:grpSpPr>
            <a:xfrm>
              <a:off x="76200" y="1697421"/>
              <a:ext cx="4846320" cy="3026979"/>
              <a:chOff x="0" y="1849821"/>
              <a:chExt cx="4846320" cy="3026979"/>
            </a:xfrm>
          </p:grpSpPr>
          <p:sp>
            <p:nvSpPr>
              <p:cNvPr id="70" name="Rounded Rectangle 69"/>
              <p:cNvSpPr/>
              <p:nvPr/>
            </p:nvSpPr>
            <p:spPr>
              <a:xfrm>
                <a:off x="0" y="1849821"/>
                <a:ext cx="4846320" cy="3026979"/>
              </a:xfrm>
              <a:prstGeom prst="roundRect">
                <a:avLst/>
              </a:prstGeom>
              <a:solidFill>
                <a:schemeClr val="lt1">
                  <a:alpha val="0"/>
                </a:schemeClr>
              </a:solidFill>
              <a:ln>
                <a:solidFill>
                  <a:srgbClr val="000000"/>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71" name="Rounded Rectangle 70"/>
              <p:cNvSpPr/>
              <p:nvPr/>
            </p:nvSpPr>
            <p:spPr>
              <a:xfrm>
                <a:off x="457200" y="2133600"/>
                <a:ext cx="1969304" cy="944210"/>
              </a:xfrm>
              <a:prstGeom prst="roundRect">
                <a:avLst/>
              </a:prstGeom>
              <a:solidFill>
                <a:schemeClr val="bg2">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Gill Sans MT"/>
                    <a:ea typeface="+mn-ea"/>
                    <a:cs typeface="+mn-cs"/>
                  </a:rPr>
                  <a:t>CPU</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grpSp>
            <p:nvGrpSpPr>
              <p:cNvPr id="72" name="Group 71"/>
              <p:cNvGrpSpPr/>
              <p:nvPr/>
            </p:nvGrpSpPr>
            <p:grpSpPr>
              <a:xfrm>
                <a:off x="182880" y="3174125"/>
                <a:ext cx="4480560" cy="1550275"/>
                <a:chOff x="106680" y="3402725"/>
                <a:chExt cx="4480560" cy="1550275"/>
              </a:xfrm>
            </p:grpSpPr>
            <p:sp>
              <p:nvSpPr>
                <p:cNvPr id="73" name="Rounded Rectangle 72"/>
                <p:cNvSpPr/>
                <p:nvPr/>
              </p:nvSpPr>
              <p:spPr>
                <a:xfrm>
                  <a:off x="106680" y="3497318"/>
                  <a:ext cx="4480560" cy="1455682"/>
                </a:xfrm>
                <a:prstGeom prst="roundRect">
                  <a:avLst/>
                </a:prstGeom>
                <a:solidFill>
                  <a:srgbClr val="4A886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75" name="Rounded Rectangle 74"/>
                <p:cNvSpPr/>
                <p:nvPr/>
              </p:nvSpPr>
              <p:spPr>
                <a:xfrm>
                  <a:off x="2270760" y="4343400"/>
                  <a:ext cx="2225040" cy="478223"/>
                </a:xfrm>
                <a:prstGeom prst="roundRect">
                  <a:avLst/>
                </a:prstGeom>
                <a:solidFill>
                  <a:srgbClr val="1F497D"/>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Gill Sans MT"/>
                      <a:ea typeface="+mn-ea"/>
                      <a:cs typeface="+mn-cs"/>
                    </a:rPr>
                    <a:t>CPUWriteSet</a:t>
                  </a:r>
                  <a:endParaRPr kumimoji="0" lang="en-US" sz="1100" b="1" i="0" u="none" strike="noStrike" kern="1200" cap="none" spc="0" normalizeH="0" baseline="0" noProof="0" dirty="0">
                    <a:ln>
                      <a:noFill/>
                    </a:ln>
                    <a:solidFill>
                      <a:srgbClr val="FFFFFF"/>
                    </a:solidFill>
                    <a:effectLst/>
                    <a:uLnTx/>
                    <a:uFillTx/>
                    <a:latin typeface="Gill Sans MT"/>
                    <a:ea typeface="+mn-ea"/>
                    <a:cs typeface="+mn-cs"/>
                  </a:endParaRPr>
                </a:p>
              </p:txBody>
            </p:sp>
            <p:sp>
              <p:nvSpPr>
                <p:cNvPr id="76" name="TextBox 75"/>
                <p:cNvSpPr txBox="1"/>
                <p:nvPr/>
              </p:nvSpPr>
              <p:spPr>
                <a:xfrm>
                  <a:off x="1478280" y="3402725"/>
                  <a:ext cx="2286000" cy="5731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Gill Sans MT"/>
                      <a:ea typeface="+mn-ea"/>
                      <a:cs typeface="+mn-cs"/>
                    </a:rPr>
                    <a:t>Shared LLC</a:t>
                  </a:r>
                </a:p>
              </p:txBody>
            </p:sp>
            <p:sp>
              <p:nvSpPr>
                <p:cNvPr id="77" name="Rounded Rectangle 76"/>
                <p:cNvSpPr/>
                <p:nvPr/>
              </p:nvSpPr>
              <p:spPr>
                <a:xfrm>
                  <a:off x="198120" y="4064877"/>
                  <a:ext cx="2011680" cy="851338"/>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ill Sans MT"/>
                      <a:ea typeface="+mn-ea"/>
                      <a:cs typeface="+mn-cs"/>
                    </a:rPr>
                    <a:t>Coherence Resolution </a:t>
                  </a:r>
                  <a:endParaRPr kumimoji="0" lang="en-US" sz="1800" b="1" i="0" u="none" strike="noStrike" kern="1200" cap="none" spc="0" normalizeH="0" baseline="0" noProof="0" dirty="0">
                    <a:ln>
                      <a:noFill/>
                    </a:ln>
                    <a:solidFill>
                      <a:srgbClr val="FFFFFF"/>
                    </a:solidFill>
                    <a:effectLst/>
                    <a:uLnTx/>
                    <a:uFillTx/>
                    <a:latin typeface="Gill Sans MT"/>
                    <a:ea typeface="+mn-ea"/>
                    <a:cs typeface="+mn-cs"/>
                  </a:endParaRPr>
                </a:p>
              </p:txBody>
            </p:sp>
          </p:grpSp>
        </p:grpSp>
        <p:sp>
          <p:nvSpPr>
            <p:cNvPr id="69" name="Rounded Rectangle 68"/>
            <p:cNvSpPr/>
            <p:nvPr/>
          </p:nvSpPr>
          <p:spPr>
            <a:xfrm>
              <a:off x="2819400" y="2238703"/>
              <a:ext cx="1463040" cy="688428"/>
            </a:xfrm>
            <a:prstGeom prst="roundRect">
              <a:avLst/>
            </a:prstGeom>
            <a:solidFill>
              <a:srgbClr val="80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Gill Sans MT"/>
                  <a:ea typeface="+mn-ea"/>
                  <a:cs typeface="+mn-cs"/>
                </a:rPr>
                <a:t>L1</a:t>
              </a:r>
            </a:p>
          </p:txBody>
        </p:sp>
      </p:grpSp>
      <p:cxnSp>
        <p:nvCxnSpPr>
          <p:cNvPr id="46" name="Straight Connector 45"/>
          <p:cNvCxnSpPr/>
          <p:nvPr/>
        </p:nvCxnSpPr>
        <p:spPr>
          <a:xfrm flipV="1">
            <a:off x="4953000" y="1524000"/>
            <a:ext cx="0" cy="3962400"/>
          </a:xfrm>
          <a:prstGeom prst="line">
            <a:avLst/>
          </a:prstGeom>
          <a:ln w="38100" cmpd="sng">
            <a:solidFill>
              <a:schemeClr val="tx1">
                <a:lumMod val="75000"/>
                <a:lumOff val="2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7" name="Left-Right Arrow 46"/>
          <p:cNvSpPr/>
          <p:nvPr/>
        </p:nvSpPr>
        <p:spPr>
          <a:xfrm>
            <a:off x="4343400" y="2927737"/>
            <a:ext cx="1219200" cy="348863"/>
          </a:xfrm>
          <a:prstGeom prst="lef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9" name="Group 8"/>
          <p:cNvGrpSpPr/>
          <p:nvPr/>
        </p:nvGrpSpPr>
        <p:grpSpPr>
          <a:xfrm>
            <a:off x="5638800" y="2286000"/>
            <a:ext cx="3352800" cy="1752601"/>
            <a:chOff x="5638800" y="2286000"/>
            <a:chExt cx="3352800" cy="1752601"/>
          </a:xfrm>
        </p:grpSpPr>
        <p:grpSp>
          <p:nvGrpSpPr>
            <p:cNvPr id="8" name="Group 7"/>
            <p:cNvGrpSpPr/>
            <p:nvPr/>
          </p:nvGrpSpPr>
          <p:grpSpPr>
            <a:xfrm>
              <a:off x="5638800" y="2286000"/>
              <a:ext cx="3352800" cy="1752601"/>
              <a:chOff x="5334000" y="4343399"/>
              <a:chExt cx="3352800" cy="1752601"/>
            </a:xfrm>
          </p:grpSpPr>
          <p:grpSp>
            <p:nvGrpSpPr>
              <p:cNvPr id="7" name="Group 6"/>
              <p:cNvGrpSpPr/>
              <p:nvPr/>
            </p:nvGrpSpPr>
            <p:grpSpPr>
              <a:xfrm>
                <a:off x="5334000" y="4343399"/>
                <a:ext cx="3352800" cy="1752601"/>
                <a:chOff x="5334000" y="4343401"/>
                <a:chExt cx="3352800" cy="1752601"/>
              </a:xfrm>
            </p:grpSpPr>
            <p:grpSp>
              <p:nvGrpSpPr>
                <p:cNvPr id="80" name="Group 79"/>
                <p:cNvGrpSpPr/>
                <p:nvPr/>
              </p:nvGrpSpPr>
              <p:grpSpPr>
                <a:xfrm>
                  <a:off x="5334000" y="4343401"/>
                  <a:ext cx="3352800" cy="1752601"/>
                  <a:chOff x="5334000" y="2133601"/>
                  <a:chExt cx="3617495" cy="1502229"/>
                </a:xfrm>
              </p:grpSpPr>
              <p:sp>
                <p:nvSpPr>
                  <p:cNvPr id="81" name="Rounded Rectangle 80"/>
                  <p:cNvSpPr/>
                  <p:nvPr/>
                </p:nvSpPr>
                <p:spPr>
                  <a:xfrm>
                    <a:off x="5334000" y="2133601"/>
                    <a:ext cx="3617495" cy="1502229"/>
                  </a:xfrm>
                  <a:prstGeom prst="roundRect">
                    <a:avLst/>
                  </a:prstGeom>
                  <a:solidFill>
                    <a:schemeClr val="lt1">
                      <a:alpha val="0"/>
                    </a:schemeClr>
                  </a:solidFill>
                  <a:ln>
                    <a:solidFill>
                      <a:srgbClr val="000000"/>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82" name="Rounded Rectangle 81"/>
                  <p:cNvSpPr/>
                  <p:nvPr/>
                </p:nvSpPr>
                <p:spPr>
                  <a:xfrm>
                    <a:off x="5486400" y="2285999"/>
                    <a:ext cx="1268264" cy="121919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Gill Sans MT"/>
                        <a:ea typeface="+mn-ea"/>
                        <a:cs typeface="+mn-cs"/>
                      </a:rPr>
                      <a:t>NDA Core</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grpSp>
            <p:sp>
              <p:nvSpPr>
                <p:cNvPr id="94" name="Rounded Rectangle 93"/>
                <p:cNvSpPr/>
                <p:nvPr/>
              </p:nvSpPr>
              <p:spPr>
                <a:xfrm>
                  <a:off x="6705600" y="5105401"/>
                  <a:ext cx="1854200" cy="385235"/>
                </a:xfrm>
                <a:prstGeom prst="roundRect">
                  <a:avLst/>
                </a:prstGeom>
                <a:solidFill>
                  <a:srgbClr val="1F497D"/>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Gill Sans MT"/>
                      <a:ea typeface="+mn-ea"/>
                      <a:cs typeface="+mn-cs"/>
                    </a:rPr>
                    <a:t>NDAReadSet</a:t>
                  </a:r>
                  <a:endParaRPr kumimoji="0" lang="en-US" sz="1100" b="1" i="0" u="none" strike="noStrike" kern="1200" cap="none" spc="0" normalizeH="0" baseline="0" noProof="0" dirty="0">
                    <a:ln>
                      <a:noFill/>
                    </a:ln>
                    <a:solidFill>
                      <a:srgbClr val="FFFFFF"/>
                    </a:solidFill>
                    <a:effectLst/>
                    <a:uLnTx/>
                    <a:uFillTx/>
                    <a:latin typeface="Gill Sans MT"/>
                    <a:ea typeface="+mn-ea"/>
                    <a:cs typeface="+mn-cs"/>
                  </a:endParaRPr>
                </a:p>
              </p:txBody>
            </p:sp>
            <p:sp>
              <p:nvSpPr>
                <p:cNvPr id="95" name="Rounded Rectangle 94"/>
                <p:cNvSpPr/>
                <p:nvPr/>
              </p:nvSpPr>
              <p:spPr>
                <a:xfrm>
                  <a:off x="6705600" y="5562600"/>
                  <a:ext cx="1854200" cy="385235"/>
                </a:xfrm>
                <a:prstGeom prst="roundRect">
                  <a:avLst/>
                </a:prstGeom>
                <a:solidFill>
                  <a:srgbClr val="1F497D"/>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Gill Sans MT"/>
                      <a:ea typeface="+mn-ea"/>
                      <a:cs typeface="+mn-cs"/>
                    </a:rPr>
                    <a:t>NDAWriteSet</a:t>
                  </a:r>
                  <a:endParaRPr kumimoji="0" lang="en-US" sz="1100" b="1" i="0" u="none" strike="noStrike" kern="1200" cap="none" spc="0" normalizeH="0" baseline="0" noProof="0" dirty="0">
                    <a:ln>
                      <a:noFill/>
                    </a:ln>
                    <a:solidFill>
                      <a:srgbClr val="FFFFFF"/>
                    </a:solidFill>
                    <a:effectLst/>
                    <a:uLnTx/>
                    <a:uFillTx/>
                    <a:latin typeface="Gill Sans MT"/>
                    <a:ea typeface="+mn-ea"/>
                    <a:cs typeface="+mn-cs"/>
                  </a:endParaRPr>
                </a:p>
              </p:txBody>
            </p:sp>
          </p:grpSp>
          <p:sp>
            <p:nvSpPr>
              <p:cNvPr id="92" name="Rounded Rectangle 91"/>
              <p:cNvSpPr/>
              <p:nvPr/>
            </p:nvSpPr>
            <p:spPr>
              <a:xfrm>
                <a:off x="7010400" y="4474633"/>
                <a:ext cx="1219200" cy="554567"/>
              </a:xfrm>
              <a:prstGeom prst="roundRect">
                <a:avLst/>
              </a:prstGeom>
              <a:solidFill>
                <a:srgbClr val="80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Gill Sans MT"/>
                    <a:ea typeface="+mn-ea"/>
                    <a:cs typeface="+mn-cs"/>
                  </a:rPr>
                  <a:t>L1</a:t>
                </a:r>
              </a:p>
            </p:txBody>
          </p:sp>
        </p:grpSp>
        <p:sp>
          <p:nvSpPr>
            <p:cNvPr id="48" name="Rounded Rectangle 47"/>
            <p:cNvSpPr/>
            <p:nvPr/>
          </p:nvSpPr>
          <p:spPr>
            <a:xfrm>
              <a:off x="8305800" y="2417233"/>
              <a:ext cx="228600" cy="554567"/>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Gill Sans MT"/>
                <a:ea typeface="+mn-ea"/>
                <a:cs typeface="+mn-cs"/>
              </a:endParaRPr>
            </a:p>
          </p:txBody>
        </p:sp>
      </p:grpSp>
      <p:sp>
        <p:nvSpPr>
          <p:cNvPr id="50" name="Rectangle 49"/>
          <p:cNvSpPr/>
          <p:nvPr/>
        </p:nvSpPr>
        <p:spPr>
          <a:xfrm>
            <a:off x="0" y="0"/>
            <a:ext cx="9144000" cy="6858000"/>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53" name="Rounded Rectangle 52"/>
          <p:cNvSpPr/>
          <p:nvPr/>
        </p:nvSpPr>
        <p:spPr>
          <a:xfrm>
            <a:off x="5791200" y="2463801"/>
            <a:ext cx="1175464" cy="142239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Gill Sans MT"/>
                <a:ea typeface="+mn-ea"/>
                <a:cs typeface="+mn-cs"/>
              </a:rPr>
              <a:t>NDA Core</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54" name="Rounded Rectangle 53"/>
          <p:cNvSpPr/>
          <p:nvPr/>
        </p:nvSpPr>
        <p:spPr>
          <a:xfrm>
            <a:off x="7326351" y="2417237"/>
            <a:ext cx="1219200" cy="554567"/>
          </a:xfrm>
          <a:prstGeom prst="roundRect">
            <a:avLst/>
          </a:prstGeom>
          <a:solidFill>
            <a:srgbClr val="80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Gill Sans MT"/>
                <a:ea typeface="+mn-ea"/>
                <a:cs typeface="+mn-cs"/>
              </a:rPr>
              <a:t>L1</a:t>
            </a:r>
          </a:p>
        </p:txBody>
      </p:sp>
      <p:sp>
        <p:nvSpPr>
          <p:cNvPr id="55" name="Rounded Rectangle 54"/>
          <p:cNvSpPr/>
          <p:nvPr/>
        </p:nvSpPr>
        <p:spPr>
          <a:xfrm>
            <a:off x="8316951" y="2417236"/>
            <a:ext cx="228600" cy="554567"/>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Gill Sans MT"/>
              <a:ea typeface="+mn-ea"/>
              <a:cs typeface="+mn-cs"/>
            </a:endParaRPr>
          </a:p>
        </p:txBody>
      </p:sp>
      <p:cxnSp>
        <p:nvCxnSpPr>
          <p:cNvPr id="56" name="Straight Arrow Connector 55"/>
          <p:cNvCxnSpPr>
            <a:stCxn id="55" idx="2"/>
          </p:cNvCxnSpPr>
          <p:nvPr/>
        </p:nvCxnSpPr>
        <p:spPr>
          <a:xfrm flipH="1">
            <a:off x="7772400" y="2971803"/>
            <a:ext cx="658851" cy="1523997"/>
          </a:xfrm>
          <a:prstGeom prst="straightConnector1">
            <a:avLst/>
          </a:prstGeom>
          <a:noFill/>
          <a:ln w="38100" cap="flat" cmpd="sng" algn="ctr">
            <a:solidFill>
              <a:schemeClr val="bg1"/>
            </a:solidFill>
            <a:prstDash val="sysDash"/>
            <a:miter lim="800000"/>
            <a:headEnd type="none"/>
            <a:tailEnd type="triangle"/>
          </a:ln>
          <a:effectLst/>
        </p:spPr>
      </p:cxnSp>
      <p:grpSp>
        <p:nvGrpSpPr>
          <p:cNvPr id="59" name="Group 58"/>
          <p:cNvGrpSpPr/>
          <p:nvPr/>
        </p:nvGrpSpPr>
        <p:grpSpPr>
          <a:xfrm>
            <a:off x="1295400" y="4495786"/>
            <a:ext cx="9144000" cy="1143014"/>
            <a:chOff x="-2783359" y="5486404"/>
            <a:chExt cx="11128857" cy="354148"/>
          </a:xfrm>
        </p:grpSpPr>
        <p:grpSp>
          <p:nvGrpSpPr>
            <p:cNvPr id="60" name="Group 59"/>
            <p:cNvGrpSpPr/>
            <p:nvPr/>
          </p:nvGrpSpPr>
          <p:grpSpPr>
            <a:xfrm>
              <a:off x="-372108" y="5486404"/>
              <a:ext cx="8220710" cy="354148"/>
              <a:chOff x="-3584822" y="838199"/>
              <a:chExt cx="12818119" cy="205483"/>
            </a:xfrm>
          </p:grpSpPr>
          <p:sp>
            <p:nvSpPr>
              <p:cNvPr id="62" name="Rounded Rectangle 61"/>
              <p:cNvSpPr/>
              <p:nvPr/>
            </p:nvSpPr>
            <p:spPr bwMode="auto">
              <a:xfrm>
                <a:off x="-3584822" y="845516"/>
                <a:ext cx="9688558" cy="198166"/>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63" name="Rectangle 62"/>
              <p:cNvSpPr/>
              <p:nvPr/>
            </p:nvSpPr>
            <p:spPr>
              <a:xfrm>
                <a:off x="-153064" y="838199"/>
                <a:ext cx="9386361" cy="1204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grpSp>
        <p:sp>
          <p:nvSpPr>
            <p:cNvPr id="61" name="Rectangle 60"/>
            <p:cNvSpPr/>
            <p:nvPr/>
          </p:nvSpPr>
          <p:spPr>
            <a:xfrm>
              <a:off x="-2783359" y="5532563"/>
              <a:ext cx="11128857" cy="257474"/>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Per-word dirty bit mask to mark</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 all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uncommitted</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data updates  </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grpSp>
      <p:sp>
        <p:nvSpPr>
          <p:cNvPr id="85" name="Rounded Rectangle 84"/>
          <p:cNvSpPr/>
          <p:nvPr/>
        </p:nvSpPr>
        <p:spPr>
          <a:xfrm>
            <a:off x="7010400" y="3043765"/>
            <a:ext cx="1854200" cy="385235"/>
          </a:xfrm>
          <a:prstGeom prst="roundRect">
            <a:avLst/>
          </a:prstGeom>
          <a:solidFill>
            <a:srgbClr val="1F497D"/>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Gill Sans MT"/>
                <a:ea typeface="+mn-ea"/>
                <a:cs typeface="+mn-cs"/>
              </a:rPr>
              <a:t>NDAReadSet</a:t>
            </a:r>
            <a:endParaRPr kumimoji="0" lang="en-US" sz="1100" b="1" i="0" u="none" strike="noStrike" kern="1200" cap="none" spc="0" normalizeH="0" baseline="0" noProof="0" dirty="0">
              <a:ln>
                <a:noFill/>
              </a:ln>
              <a:solidFill>
                <a:srgbClr val="FFFFFF"/>
              </a:solidFill>
              <a:effectLst/>
              <a:uLnTx/>
              <a:uFillTx/>
              <a:latin typeface="Gill Sans MT"/>
              <a:ea typeface="+mn-ea"/>
              <a:cs typeface="+mn-cs"/>
            </a:endParaRPr>
          </a:p>
        </p:txBody>
      </p:sp>
      <p:sp>
        <p:nvSpPr>
          <p:cNvPr id="86" name="Rounded Rectangle 85"/>
          <p:cNvSpPr/>
          <p:nvPr/>
        </p:nvSpPr>
        <p:spPr>
          <a:xfrm>
            <a:off x="7010400" y="3505200"/>
            <a:ext cx="1854200" cy="385235"/>
          </a:xfrm>
          <a:prstGeom prst="roundRect">
            <a:avLst/>
          </a:prstGeom>
          <a:solidFill>
            <a:srgbClr val="1F497D"/>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Gill Sans MT"/>
                <a:ea typeface="+mn-ea"/>
                <a:cs typeface="+mn-cs"/>
              </a:rPr>
              <a:t>NDAWriteSet</a:t>
            </a:r>
            <a:endParaRPr kumimoji="0" lang="en-US" sz="1100" b="1" i="0" u="none" strike="noStrike" kern="1200" cap="none" spc="0" normalizeH="0" baseline="0" noProof="0" dirty="0">
              <a:ln>
                <a:noFill/>
              </a:ln>
              <a:solidFill>
                <a:srgbClr val="FFFFFF"/>
              </a:solidFill>
              <a:effectLst/>
              <a:uLnTx/>
              <a:uFillTx/>
              <a:latin typeface="Gill Sans MT"/>
              <a:ea typeface="+mn-ea"/>
              <a:cs typeface="+mn-cs"/>
            </a:endParaRPr>
          </a:p>
        </p:txBody>
      </p:sp>
      <p:sp>
        <p:nvSpPr>
          <p:cNvPr id="87" name="Rounded Rectangle 86"/>
          <p:cNvSpPr/>
          <p:nvPr/>
        </p:nvSpPr>
        <p:spPr>
          <a:xfrm>
            <a:off x="2133600" y="3810000"/>
            <a:ext cx="1854200" cy="385235"/>
          </a:xfrm>
          <a:prstGeom prst="roundRect">
            <a:avLst/>
          </a:prstGeom>
          <a:solidFill>
            <a:srgbClr val="1F497D"/>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Gill Sans MT"/>
                <a:ea typeface="+mn-ea"/>
                <a:cs typeface="+mn-cs"/>
              </a:rPr>
              <a:t>CPUWriteSet</a:t>
            </a:r>
            <a:endParaRPr kumimoji="0" lang="en-US" sz="1100" b="1" i="0" u="none" strike="noStrike" kern="1200" cap="none" spc="0" normalizeH="0" baseline="0" noProof="0" dirty="0">
              <a:ln>
                <a:noFill/>
              </a:ln>
              <a:solidFill>
                <a:srgbClr val="FFFFFF"/>
              </a:solidFill>
              <a:effectLst/>
              <a:uLnTx/>
              <a:uFillTx/>
              <a:latin typeface="Gill Sans MT"/>
              <a:ea typeface="+mn-ea"/>
              <a:cs typeface="+mn-cs"/>
            </a:endParaRPr>
          </a:p>
        </p:txBody>
      </p:sp>
      <p:cxnSp>
        <p:nvCxnSpPr>
          <p:cNvPr id="90" name="Straight Arrow Connector 89"/>
          <p:cNvCxnSpPr/>
          <p:nvPr/>
        </p:nvCxnSpPr>
        <p:spPr>
          <a:xfrm flipH="1">
            <a:off x="6629400" y="3886200"/>
            <a:ext cx="990602" cy="1600200"/>
          </a:xfrm>
          <a:prstGeom prst="straightConnector1">
            <a:avLst/>
          </a:prstGeom>
          <a:noFill/>
          <a:ln w="38100" cap="flat" cmpd="sng" algn="ctr">
            <a:solidFill>
              <a:schemeClr val="bg1"/>
            </a:solidFill>
            <a:prstDash val="sysDash"/>
            <a:miter lim="800000"/>
            <a:headEnd type="none"/>
            <a:tailEnd type="triangle"/>
          </a:ln>
          <a:effectLst/>
        </p:spPr>
      </p:cxnSp>
      <p:grpSp>
        <p:nvGrpSpPr>
          <p:cNvPr id="91" name="Group 90"/>
          <p:cNvGrpSpPr/>
          <p:nvPr/>
        </p:nvGrpSpPr>
        <p:grpSpPr>
          <a:xfrm>
            <a:off x="304800" y="5562586"/>
            <a:ext cx="9144000" cy="1143014"/>
            <a:chOff x="-2876099" y="5486404"/>
            <a:chExt cx="11128857" cy="354148"/>
          </a:xfrm>
        </p:grpSpPr>
        <p:grpSp>
          <p:nvGrpSpPr>
            <p:cNvPr id="93" name="Group 92"/>
            <p:cNvGrpSpPr/>
            <p:nvPr/>
          </p:nvGrpSpPr>
          <p:grpSpPr>
            <a:xfrm>
              <a:off x="-1577732" y="5486404"/>
              <a:ext cx="9426334" cy="354148"/>
              <a:chOff x="-5464688" y="838199"/>
              <a:chExt cx="14697985" cy="205483"/>
            </a:xfrm>
          </p:grpSpPr>
          <p:sp>
            <p:nvSpPr>
              <p:cNvPr id="97" name="Rounded Rectangle 96"/>
              <p:cNvSpPr/>
              <p:nvPr/>
            </p:nvSpPr>
            <p:spPr bwMode="auto">
              <a:xfrm>
                <a:off x="-5464688" y="845516"/>
                <a:ext cx="13303688" cy="198166"/>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98" name="Rectangle 97"/>
              <p:cNvSpPr/>
              <p:nvPr/>
            </p:nvSpPr>
            <p:spPr>
              <a:xfrm>
                <a:off x="-153064" y="838199"/>
                <a:ext cx="9386361" cy="1204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grpSp>
        <p:sp>
          <p:nvSpPr>
            <p:cNvPr id="96" name="Rectangle 95"/>
            <p:cNvSpPr/>
            <p:nvPr/>
          </p:nvSpPr>
          <p:spPr>
            <a:xfrm>
              <a:off x="-2876099" y="5533627"/>
              <a:ext cx="11128857" cy="257474"/>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The </a:t>
              </a:r>
              <a:r>
                <a:rPr kumimoji="0" lang="en-US" sz="2400" b="1" i="0" u="none" strike="noStrike" kern="1200" cap="none" spc="0" normalizeH="0" baseline="0" noProof="0" dirty="0" err="1">
                  <a:ln>
                    <a:noFill/>
                  </a:ln>
                  <a:solidFill>
                    <a:srgbClr val="0000FF"/>
                  </a:solidFill>
                  <a:effectLst/>
                  <a:uLnTx/>
                  <a:uFillTx/>
                  <a:latin typeface="Gill Sans MT"/>
                  <a:ea typeface="+mn-ea"/>
                  <a:cs typeface="+mn-cs"/>
                </a:rPr>
                <a:t>NDAReadSet</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none" strike="noStrike" kern="1200" cap="none" spc="0" normalizeH="0" baseline="0" noProof="0" dirty="0" err="1">
                  <a:ln>
                    <a:noFill/>
                  </a:ln>
                  <a:solidFill>
                    <a:srgbClr val="0000FF"/>
                  </a:solidFill>
                  <a:effectLst/>
                  <a:uLnTx/>
                  <a:uFillTx/>
                  <a:latin typeface="Gill Sans MT"/>
                  <a:ea typeface="+mn-ea"/>
                  <a:cs typeface="+mn-cs"/>
                </a:rPr>
                <a:t>NDAWriteSet</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are used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to track memory accesses from NDA</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grpSp>
      <p:cxnSp>
        <p:nvCxnSpPr>
          <p:cNvPr id="99" name="Straight Arrow Connector 98"/>
          <p:cNvCxnSpPr/>
          <p:nvPr/>
        </p:nvCxnSpPr>
        <p:spPr>
          <a:xfrm flipV="1">
            <a:off x="3124200" y="2209800"/>
            <a:ext cx="1066800" cy="1524000"/>
          </a:xfrm>
          <a:prstGeom prst="straightConnector1">
            <a:avLst/>
          </a:prstGeom>
          <a:noFill/>
          <a:ln w="38100" cap="flat" cmpd="sng" algn="ctr">
            <a:solidFill>
              <a:schemeClr val="bg1"/>
            </a:solidFill>
            <a:prstDash val="sysDash"/>
            <a:miter lim="800000"/>
            <a:headEnd type="none"/>
            <a:tailEnd type="triangle"/>
          </a:ln>
          <a:effectLst/>
        </p:spPr>
      </p:cxnSp>
      <p:grpSp>
        <p:nvGrpSpPr>
          <p:cNvPr id="100" name="Group 99"/>
          <p:cNvGrpSpPr/>
          <p:nvPr/>
        </p:nvGrpSpPr>
        <p:grpSpPr>
          <a:xfrm>
            <a:off x="-228600" y="990586"/>
            <a:ext cx="9144000" cy="1143014"/>
            <a:chOff x="-2876099" y="5486404"/>
            <a:chExt cx="11128857" cy="354148"/>
          </a:xfrm>
        </p:grpSpPr>
        <p:grpSp>
          <p:nvGrpSpPr>
            <p:cNvPr id="101" name="Group 100"/>
            <p:cNvGrpSpPr/>
            <p:nvPr/>
          </p:nvGrpSpPr>
          <p:grpSpPr>
            <a:xfrm>
              <a:off x="-1577732" y="5486404"/>
              <a:ext cx="9426334" cy="354148"/>
              <a:chOff x="-5464688" y="838199"/>
              <a:chExt cx="14697985" cy="205483"/>
            </a:xfrm>
          </p:grpSpPr>
          <p:sp>
            <p:nvSpPr>
              <p:cNvPr id="103" name="Rounded Rectangle 102"/>
              <p:cNvSpPr/>
              <p:nvPr/>
            </p:nvSpPr>
            <p:spPr bwMode="auto">
              <a:xfrm>
                <a:off x="-5464688" y="845516"/>
                <a:ext cx="13303688" cy="198166"/>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104" name="Rectangle 103"/>
              <p:cNvSpPr/>
              <p:nvPr/>
            </p:nvSpPr>
            <p:spPr>
              <a:xfrm>
                <a:off x="-153064" y="838199"/>
                <a:ext cx="9386361" cy="1204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grpSp>
        <p:sp>
          <p:nvSpPr>
            <p:cNvPr id="102" name="Rectangle 101"/>
            <p:cNvSpPr/>
            <p:nvPr/>
          </p:nvSpPr>
          <p:spPr>
            <a:xfrm>
              <a:off x="-2876099" y="5533627"/>
              <a:ext cx="11128857" cy="257474"/>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The CPU records all writes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to the NDA data region in the </a:t>
              </a:r>
              <a:r>
                <a:rPr kumimoji="0" lang="en-US" sz="2400" b="1" i="0" u="none" strike="noStrike" kern="1200" cap="none" spc="0" normalizeH="0" baseline="0" noProof="0" dirty="0" err="1">
                  <a:ln>
                    <a:noFill/>
                  </a:ln>
                  <a:solidFill>
                    <a:srgbClr val="0000FF"/>
                  </a:solidFill>
                  <a:effectLst/>
                  <a:uLnTx/>
                  <a:uFillTx/>
                  <a:latin typeface="Gill Sans MT"/>
                  <a:ea typeface="+mn-ea"/>
                  <a:cs typeface="+mn-cs"/>
                </a:rPr>
                <a:t>CPUWriteSet</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grpSp>
    </p:spTree>
    <p:extLst>
      <p:ext uri="{BB962C8B-B14F-4D97-AF65-F5344CB8AC3E}">
        <p14:creationId xmlns:p14="http://schemas.microsoft.com/office/powerpoint/2010/main" val="22975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500"/>
                                        <p:tgtEl>
                                          <p:spTgt spid="5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fade">
                                      <p:cBhvr>
                                        <p:cTn id="15" dur="500"/>
                                        <p:tgtEl>
                                          <p:spTgt spid="5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fade">
                                      <p:cBhvr>
                                        <p:cTn id="23" dur="500"/>
                                        <p:tgtEl>
                                          <p:spTgt spid="56"/>
                                        </p:tgtEl>
                                      </p:cBhvr>
                                    </p:animEffect>
                                  </p:childTnLst>
                                </p:cTn>
                              </p:par>
                              <p:par>
                                <p:cTn id="24" presetID="10" presetClass="entr" presetSubtype="0" fill="hold" nodeType="withEffect">
                                  <p:stCondLst>
                                    <p:cond delay="0"/>
                                  </p:stCondLst>
                                  <p:childTnLst>
                                    <p:set>
                                      <p:cBhvr>
                                        <p:cTn id="25" dur="1" fill="hold">
                                          <p:stCondLst>
                                            <p:cond delay="0"/>
                                          </p:stCondLst>
                                        </p:cTn>
                                        <p:tgtEl>
                                          <p:spTgt spid="59"/>
                                        </p:tgtEl>
                                        <p:attrNameLst>
                                          <p:attrName>style.visibility</p:attrName>
                                        </p:attrNameLst>
                                      </p:cBhvr>
                                      <p:to>
                                        <p:strVal val="visible"/>
                                      </p:to>
                                    </p:set>
                                    <p:animEffect transition="in" filter="fade">
                                      <p:cBhvr>
                                        <p:cTn id="26" dur="500"/>
                                        <p:tgtEl>
                                          <p:spTgt spid="5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59"/>
                                        </p:tgtEl>
                                      </p:cBhvr>
                                    </p:animEffect>
                                    <p:set>
                                      <p:cBhvr>
                                        <p:cTn id="31" dur="1" fill="hold">
                                          <p:stCondLst>
                                            <p:cond delay="499"/>
                                          </p:stCondLst>
                                        </p:cTn>
                                        <p:tgtEl>
                                          <p:spTgt spid="59"/>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53"/>
                                        </p:tgtEl>
                                      </p:cBhvr>
                                    </p:animEffect>
                                    <p:set>
                                      <p:cBhvr>
                                        <p:cTn id="34" dur="1" fill="hold">
                                          <p:stCondLst>
                                            <p:cond delay="499"/>
                                          </p:stCondLst>
                                        </p:cTn>
                                        <p:tgtEl>
                                          <p:spTgt spid="53"/>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56"/>
                                        </p:tgtEl>
                                      </p:cBhvr>
                                    </p:animEffect>
                                    <p:set>
                                      <p:cBhvr>
                                        <p:cTn id="37" dur="1" fill="hold">
                                          <p:stCondLst>
                                            <p:cond delay="499"/>
                                          </p:stCondLst>
                                        </p:cTn>
                                        <p:tgtEl>
                                          <p:spTgt spid="56"/>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54"/>
                                        </p:tgtEl>
                                      </p:cBhvr>
                                    </p:animEffect>
                                    <p:set>
                                      <p:cBhvr>
                                        <p:cTn id="40" dur="1" fill="hold">
                                          <p:stCondLst>
                                            <p:cond delay="499"/>
                                          </p:stCondLst>
                                        </p:cTn>
                                        <p:tgtEl>
                                          <p:spTgt spid="54"/>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55"/>
                                        </p:tgtEl>
                                      </p:cBhvr>
                                    </p:animEffect>
                                    <p:set>
                                      <p:cBhvr>
                                        <p:cTn id="43" dur="1" fill="hold">
                                          <p:stCondLst>
                                            <p:cond delay="499"/>
                                          </p:stCondLst>
                                        </p:cTn>
                                        <p:tgtEl>
                                          <p:spTgt spid="55"/>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85"/>
                                        </p:tgtEl>
                                        <p:attrNameLst>
                                          <p:attrName>style.visibility</p:attrName>
                                        </p:attrNameLst>
                                      </p:cBhvr>
                                      <p:to>
                                        <p:strVal val="visible"/>
                                      </p:to>
                                    </p:set>
                                    <p:animEffect transition="in" filter="fade">
                                      <p:cBhvr>
                                        <p:cTn id="48" dur="500"/>
                                        <p:tgtEl>
                                          <p:spTgt spid="8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86"/>
                                        </p:tgtEl>
                                        <p:attrNameLst>
                                          <p:attrName>style.visibility</p:attrName>
                                        </p:attrNameLst>
                                      </p:cBhvr>
                                      <p:to>
                                        <p:strVal val="visible"/>
                                      </p:to>
                                    </p:set>
                                    <p:animEffect transition="in" filter="fade">
                                      <p:cBhvr>
                                        <p:cTn id="51" dur="500"/>
                                        <p:tgtEl>
                                          <p:spTgt spid="8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87"/>
                                        </p:tgtEl>
                                        <p:attrNameLst>
                                          <p:attrName>style.visibility</p:attrName>
                                        </p:attrNameLst>
                                      </p:cBhvr>
                                      <p:to>
                                        <p:strVal val="visible"/>
                                      </p:to>
                                    </p:set>
                                    <p:animEffect transition="in" filter="fade">
                                      <p:cBhvr>
                                        <p:cTn id="54" dur="500"/>
                                        <p:tgtEl>
                                          <p:spTgt spid="87"/>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90"/>
                                        </p:tgtEl>
                                        <p:attrNameLst>
                                          <p:attrName>style.visibility</p:attrName>
                                        </p:attrNameLst>
                                      </p:cBhvr>
                                      <p:to>
                                        <p:strVal val="visible"/>
                                      </p:to>
                                    </p:set>
                                    <p:animEffect transition="in" filter="fade">
                                      <p:cBhvr>
                                        <p:cTn id="59" dur="500"/>
                                        <p:tgtEl>
                                          <p:spTgt spid="90"/>
                                        </p:tgtEl>
                                      </p:cBhvr>
                                    </p:animEffect>
                                  </p:childTnLst>
                                </p:cTn>
                              </p:par>
                              <p:par>
                                <p:cTn id="60" presetID="10" presetClass="entr" presetSubtype="0" fill="hold" nodeType="withEffect">
                                  <p:stCondLst>
                                    <p:cond delay="0"/>
                                  </p:stCondLst>
                                  <p:childTnLst>
                                    <p:set>
                                      <p:cBhvr>
                                        <p:cTn id="61" dur="1" fill="hold">
                                          <p:stCondLst>
                                            <p:cond delay="0"/>
                                          </p:stCondLst>
                                        </p:cTn>
                                        <p:tgtEl>
                                          <p:spTgt spid="91"/>
                                        </p:tgtEl>
                                        <p:attrNameLst>
                                          <p:attrName>style.visibility</p:attrName>
                                        </p:attrNameLst>
                                      </p:cBhvr>
                                      <p:to>
                                        <p:strVal val="visible"/>
                                      </p:to>
                                    </p:set>
                                    <p:animEffect transition="in" filter="fade">
                                      <p:cBhvr>
                                        <p:cTn id="62" dur="500"/>
                                        <p:tgtEl>
                                          <p:spTgt spid="9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99"/>
                                        </p:tgtEl>
                                        <p:attrNameLst>
                                          <p:attrName>style.visibility</p:attrName>
                                        </p:attrNameLst>
                                      </p:cBhvr>
                                      <p:to>
                                        <p:strVal val="visible"/>
                                      </p:to>
                                    </p:set>
                                    <p:animEffect transition="in" filter="fade">
                                      <p:cBhvr>
                                        <p:cTn id="67" dur="500"/>
                                        <p:tgtEl>
                                          <p:spTgt spid="99"/>
                                        </p:tgtEl>
                                      </p:cBhvr>
                                    </p:animEffect>
                                  </p:childTnLst>
                                </p:cTn>
                              </p:par>
                              <p:par>
                                <p:cTn id="68" presetID="10" presetClass="entr" presetSubtype="0" fill="hold" nodeType="withEffect">
                                  <p:stCondLst>
                                    <p:cond delay="0"/>
                                  </p:stCondLst>
                                  <p:childTnLst>
                                    <p:set>
                                      <p:cBhvr>
                                        <p:cTn id="69" dur="1" fill="hold">
                                          <p:stCondLst>
                                            <p:cond delay="0"/>
                                          </p:stCondLst>
                                        </p:cTn>
                                        <p:tgtEl>
                                          <p:spTgt spid="100"/>
                                        </p:tgtEl>
                                        <p:attrNameLst>
                                          <p:attrName>style.visibility</p:attrName>
                                        </p:attrNameLst>
                                      </p:cBhvr>
                                      <p:to>
                                        <p:strVal val="visible"/>
                                      </p:to>
                                    </p:set>
                                    <p:animEffect transition="in" filter="fade">
                                      <p:cBhvr>
                                        <p:cTn id="70"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3" grpId="0" animBg="1"/>
      <p:bldP spid="53" grpId="1" animBg="1"/>
      <p:bldP spid="54" grpId="0" animBg="1"/>
      <p:bldP spid="54" grpId="1" animBg="1"/>
      <p:bldP spid="55" grpId="0" animBg="1"/>
      <p:bldP spid="55" grpId="1" animBg="1"/>
      <p:bldP spid="85" grpId="0" animBg="1"/>
      <p:bldP spid="86" grpId="0" animBg="1"/>
      <p:bldP spid="87"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Rectangle 173"/>
          <p:cNvSpPr/>
          <p:nvPr/>
        </p:nvSpPr>
        <p:spPr>
          <a:xfrm>
            <a:off x="7543801" y="5702155"/>
            <a:ext cx="1452563" cy="34570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a:ea typeface="+mn-ea"/>
                <a:cs typeface="+mn-cs"/>
              </a:rPr>
              <a:t>ASIC</a:t>
            </a:r>
            <a:endParaRPr kumimoji="0" lang="en-US" sz="23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Title 1"/>
          <p:cNvSpPr>
            <a:spLocks noGrp="1"/>
          </p:cNvSpPr>
          <p:nvPr>
            <p:ph type="title"/>
          </p:nvPr>
        </p:nvSpPr>
        <p:spPr>
          <a:xfrm>
            <a:off x="-76200" y="0"/>
            <a:ext cx="9601200" cy="914400"/>
          </a:xfrm>
        </p:spPr>
        <p:txBody>
          <a:bodyPr/>
          <a:lstStyle/>
          <a:p>
            <a:r>
              <a:rPr lang="en-US" dirty="0">
                <a:latin typeface="Gill Sans MT"/>
                <a:cs typeface="Gill Sans MT"/>
              </a:rPr>
              <a:t>Signatures</a:t>
            </a:r>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200" dirty="0">
              <a:solidFill>
                <a:srgbClr val="0000FF"/>
              </a:solidFill>
            </a:endParaRPr>
          </a:p>
          <a:p>
            <a:pPr marL="457200" lvl="1" indent="0">
              <a:buNone/>
            </a:pPr>
            <a:endParaRPr lang="en-US" sz="2200" u="sng" dirty="0">
              <a:solidFill>
                <a:prstClr val="black">
                  <a:lumMod val="65000"/>
                  <a:lumOff val="35000"/>
                </a:prstClr>
              </a:solidFill>
            </a:endParaRPr>
          </a:p>
          <a:p>
            <a:pPr lvl="1"/>
            <a:endParaRPr lang="en-US" sz="2200" u="sng" dirty="0">
              <a:solidFill>
                <a:srgbClr val="C00000"/>
              </a:solidFill>
            </a:endParaRPr>
          </a:p>
          <a:p>
            <a:endParaRPr lang="en-US" sz="2600" dirty="0">
              <a:solidFill>
                <a:schemeClr val="tx2"/>
              </a:solidFill>
            </a:endParaRPr>
          </a:p>
          <a:p>
            <a:endParaRPr lang="en-US" sz="2600" dirty="0">
              <a:solidFill>
                <a:schemeClr val="tx2"/>
              </a:solidFill>
            </a:endParaRPr>
          </a:p>
          <a:p>
            <a:pPr lvl="1"/>
            <a:endParaRPr lang="en-US" sz="1600" dirty="0"/>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pPr lvl="1"/>
            <a:endParaRPr lang="en-US" sz="2000" dirty="0">
              <a:solidFill>
                <a:srgbClr val="595959"/>
              </a:solidFill>
              <a:latin typeface="Gill Sans MT"/>
              <a:cs typeface="Gill Sans MT"/>
            </a:endParaRPr>
          </a:p>
          <a:p>
            <a:pPr lvl="1"/>
            <a:endParaRPr lang="en-US" sz="2400" dirty="0">
              <a:solidFill>
                <a:schemeClr val="tx2"/>
              </a:solidFill>
              <a:latin typeface="Gill Sans MT"/>
              <a:cs typeface="Gill Sans MT"/>
            </a:endParaRPr>
          </a:p>
          <a:p>
            <a:pPr marL="342900" lvl="1" indent="-342900">
              <a:buFont typeface="Arial" pitchFamily="34" charset="0"/>
              <a:buChar char="•"/>
            </a:pPr>
            <a:endParaRPr lang="en-US" sz="2400" u="sng" dirty="0">
              <a:solidFill>
                <a:schemeClr val="tx2"/>
              </a:solidFill>
              <a:latin typeface="Gill Sans MT"/>
              <a:cs typeface="Gill Sans MT"/>
            </a:endParaRPr>
          </a:p>
          <a:p>
            <a:pPr lvl="1"/>
            <a:endParaRPr lang="en-US" sz="2000" dirty="0">
              <a:solidFill>
                <a:srgbClr val="595959"/>
              </a:solidFill>
              <a:latin typeface="Gill Sans MT"/>
              <a:cs typeface="Gill Sans MT"/>
            </a:endParaRPr>
          </a:p>
          <a:p>
            <a:endParaRPr lang="en-US" dirty="0">
              <a:latin typeface="Gill Sans MT"/>
              <a:cs typeface="Gill Sans MT"/>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Gill Sans MT"/>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2400" b="1" i="0" u="none" strike="noStrike" kern="1200" cap="none" spc="0" normalizeH="0" baseline="0" noProof="0">
              <a:ln>
                <a:noFill/>
              </a:ln>
              <a:solidFill>
                <a:srgbClr val="0070C0"/>
              </a:solidFill>
              <a:effectLst/>
              <a:uLnTx/>
              <a:uFillTx/>
              <a:latin typeface="Gill Sans MT"/>
              <a:ea typeface="+mn-ea"/>
              <a:cs typeface="Gill Sans MT"/>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8" name="Rectangle 17"/>
          <p:cNvSpPr/>
          <p:nvPr/>
        </p:nvSpPr>
        <p:spPr>
          <a:xfrm>
            <a:off x="0" y="1143000"/>
            <a:ext cx="9144000" cy="523220"/>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Gill Sans MT"/>
              <a:ea typeface="+mn-ea"/>
              <a:cs typeface="Gill Sans MT"/>
            </a:endParaRPr>
          </a:p>
        </p:txBody>
      </p:sp>
      <p:grpSp>
        <p:nvGrpSpPr>
          <p:cNvPr id="67" name="Group 66"/>
          <p:cNvGrpSpPr/>
          <p:nvPr/>
        </p:nvGrpSpPr>
        <p:grpSpPr>
          <a:xfrm>
            <a:off x="152400" y="1981200"/>
            <a:ext cx="4038600" cy="2438400"/>
            <a:chOff x="76200" y="1697421"/>
            <a:chExt cx="4846320" cy="3026979"/>
          </a:xfrm>
        </p:grpSpPr>
        <p:grpSp>
          <p:nvGrpSpPr>
            <p:cNvPr id="68" name="Group 67"/>
            <p:cNvGrpSpPr/>
            <p:nvPr/>
          </p:nvGrpSpPr>
          <p:grpSpPr>
            <a:xfrm>
              <a:off x="76200" y="1697421"/>
              <a:ext cx="4846320" cy="3026979"/>
              <a:chOff x="0" y="1849821"/>
              <a:chExt cx="4846320" cy="3026979"/>
            </a:xfrm>
          </p:grpSpPr>
          <p:sp>
            <p:nvSpPr>
              <p:cNvPr id="70" name="Rounded Rectangle 69"/>
              <p:cNvSpPr/>
              <p:nvPr/>
            </p:nvSpPr>
            <p:spPr>
              <a:xfrm>
                <a:off x="0" y="1849821"/>
                <a:ext cx="4846320" cy="3026979"/>
              </a:xfrm>
              <a:prstGeom prst="roundRect">
                <a:avLst/>
              </a:prstGeom>
              <a:solidFill>
                <a:schemeClr val="lt1">
                  <a:alpha val="0"/>
                </a:schemeClr>
              </a:solidFill>
              <a:ln>
                <a:solidFill>
                  <a:srgbClr val="000000"/>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71" name="Rounded Rectangle 70"/>
              <p:cNvSpPr/>
              <p:nvPr/>
            </p:nvSpPr>
            <p:spPr>
              <a:xfrm>
                <a:off x="457200" y="2133600"/>
                <a:ext cx="1969304" cy="944210"/>
              </a:xfrm>
              <a:prstGeom prst="roundRect">
                <a:avLst/>
              </a:prstGeom>
              <a:solidFill>
                <a:schemeClr val="bg2">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Gill Sans MT"/>
                    <a:ea typeface="+mn-ea"/>
                    <a:cs typeface="+mn-cs"/>
                  </a:rPr>
                  <a:t>CPU</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grpSp>
            <p:nvGrpSpPr>
              <p:cNvPr id="72" name="Group 71"/>
              <p:cNvGrpSpPr/>
              <p:nvPr/>
            </p:nvGrpSpPr>
            <p:grpSpPr>
              <a:xfrm>
                <a:off x="182880" y="3174125"/>
                <a:ext cx="4480560" cy="1550275"/>
                <a:chOff x="106680" y="3402725"/>
                <a:chExt cx="4480560" cy="1550275"/>
              </a:xfrm>
            </p:grpSpPr>
            <p:sp>
              <p:nvSpPr>
                <p:cNvPr id="73" name="Rounded Rectangle 72"/>
                <p:cNvSpPr/>
                <p:nvPr/>
              </p:nvSpPr>
              <p:spPr>
                <a:xfrm>
                  <a:off x="106680" y="3497318"/>
                  <a:ext cx="4480560" cy="1455682"/>
                </a:xfrm>
                <a:prstGeom prst="roundRect">
                  <a:avLst/>
                </a:prstGeom>
                <a:solidFill>
                  <a:srgbClr val="4A886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75" name="Rounded Rectangle 74"/>
                <p:cNvSpPr/>
                <p:nvPr/>
              </p:nvSpPr>
              <p:spPr>
                <a:xfrm>
                  <a:off x="2270760" y="4343400"/>
                  <a:ext cx="2225040" cy="478223"/>
                </a:xfrm>
                <a:prstGeom prst="roundRect">
                  <a:avLst/>
                </a:prstGeom>
                <a:solidFill>
                  <a:srgbClr val="1F497D"/>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Gill Sans MT"/>
                      <a:ea typeface="+mn-ea"/>
                      <a:cs typeface="+mn-cs"/>
                    </a:rPr>
                    <a:t>CPUWriteSet</a:t>
                  </a:r>
                  <a:endParaRPr kumimoji="0" lang="en-US" sz="1100" b="1" i="0" u="none" strike="noStrike" kern="1200" cap="none" spc="0" normalizeH="0" baseline="0" noProof="0" dirty="0">
                    <a:ln>
                      <a:noFill/>
                    </a:ln>
                    <a:solidFill>
                      <a:srgbClr val="FFFFFF"/>
                    </a:solidFill>
                    <a:effectLst/>
                    <a:uLnTx/>
                    <a:uFillTx/>
                    <a:latin typeface="Gill Sans MT"/>
                    <a:ea typeface="+mn-ea"/>
                    <a:cs typeface="+mn-cs"/>
                  </a:endParaRPr>
                </a:p>
              </p:txBody>
            </p:sp>
            <p:sp>
              <p:nvSpPr>
                <p:cNvPr id="76" name="TextBox 75"/>
                <p:cNvSpPr txBox="1"/>
                <p:nvPr/>
              </p:nvSpPr>
              <p:spPr>
                <a:xfrm>
                  <a:off x="1478280" y="3402725"/>
                  <a:ext cx="2286000" cy="5731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Gill Sans MT"/>
                      <a:ea typeface="+mn-ea"/>
                      <a:cs typeface="+mn-cs"/>
                    </a:rPr>
                    <a:t>Shared LLC</a:t>
                  </a:r>
                </a:p>
              </p:txBody>
            </p:sp>
            <p:sp>
              <p:nvSpPr>
                <p:cNvPr id="77" name="Rounded Rectangle 76"/>
                <p:cNvSpPr/>
                <p:nvPr/>
              </p:nvSpPr>
              <p:spPr>
                <a:xfrm>
                  <a:off x="198120" y="4064877"/>
                  <a:ext cx="2011680" cy="851338"/>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ill Sans MT"/>
                      <a:ea typeface="+mn-ea"/>
                      <a:cs typeface="+mn-cs"/>
                    </a:rPr>
                    <a:t>Coherence Resolution </a:t>
                  </a:r>
                  <a:endParaRPr kumimoji="0" lang="en-US" sz="1800" b="1" i="0" u="none" strike="noStrike" kern="1200" cap="none" spc="0" normalizeH="0" baseline="0" noProof="0" dirty="0">
                    <a:ln>
                      <a:noFill/>
                    </a:ln>
                    <a:solidFill>
                      <a:srgbClr val="FFFFFF"/>
                    </a:solidFill>
                    <a:effectLst/>
                    <a:uLnTx/>
                    <a:uFillTx/>
                    <a:latin typeface="Gill Sans MT"/>
                    <a:ea typeface="+mn-ea"/>
                    <a:cs typeface="+mn-cs"/>
                  </a:endParaRPr>
                </a:p>
              </p:txBody>
            </p:sp>
          </p:grpSp>
        </p:grpSp>
        <p:sp>
          <p:nvSpPr>
            <p:cNvPr id="69" name="Rounded Rectangle 68"/>
            <p:cNvSpPr/>
            <p:nvPr/>
          </p:nvSpPr>
          <p:spPr>
            <a:xfrm>
              <a:off x="2819400" y="2238703"/>
              <a:ext cx="1463040" cy="688428"/>
            </a:xfrm>
            <a:prstGeom prst="roundRect">
              <a:avLst/>
            </a:prstGeom>
            <a:solidFill>
              <a:srgbClr val="80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Gill Sans MT"/>
                  <a:ea typeface="+mn-ea"/>
                  <a:cs typeface="+mn-cs"/>
                </a:rPr>
                <a:t>L1</a:t>
              </a:r>
            </a:p>
          </p:txBody>
        </p:sp>
      </p:grpSp>
      <p:cxnSp>
        <p:nvCxnSpPr>
          <p:cNvPr id="46" name="Straight Connector 45"/>
          <p:cNvCxnSpPr/>
          <p:nvPr/>
        </p:nvCxnSpPr>
        <p:spPr>
          <a:xfrm flipV="1">
            <a:off x="4953000" y="1524000"/>
            <a:ext cx="0" cy="3962400"/>
          </a:xfrm>
          <a:prstGeom prst="line">
            <a:avLst/>
          </a:prstGeom>
          <a:ln w="38100" cmpd="sng">
            <a:solidFill>
              <a:schemeClr val="tx1">
                <a:lumMod val="75000"/>
                <a:lumOff val="2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7" name="Left-Right Arrow 46"/>
          <p:cNvSpPr/>
          <p:nvPr/>
        </p:nvSpPr>
        <p:spPr>
          <a:xfrm>
            <a:off x="4343400" y="2927737"/>
            <a:ext cx="1219200" cy="348863"/>
          </a:xfrm>
          <a:prstGeom prst="lef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9" name="Group 8"/>
          <p:cNvGrpSpPr/>
          <p:nvPr/>
        </p:nvGrpSpPr>
        <p:grpSpPr>
          <a:xfrm>
            <a:off x="5638800" y="2285999"/>
            <a:ext cx="3352800" cy="1752601"/>
            <a:chOff x="5638800" y="2286000"/>
            <a:chExt cx="3352800" cy="1752601"/>
          </a:xfrm>
        </p:grpSpPr>
        <p:grpSp>
          <p:nvGrpSpPr>
            <p:cNvPr id="8" name="Group 7"/>
            <p:cNvGrpSpPr/>
            <p:nvPr/>
          </p:nvGrpSpPr>
          <p:grpSpPr>
            <a:xfrm>
              <a:off x="5638800" y="2286000"/>
              <a:ext cx="3352800" cy="1752601"/>
              <a:chOff x="5334000" y="4343399"/>
              <a:chExt cx="3352800" cy="1752601"/>
            </a:xfrm>
          </p:grpSpPr>
          <p:grpSp>
            <p:nvGrpSpPr>
              <p:cNvPr id="7" name="Group 6"/>
              <p:cNvGrpSpPr/>
              <p:nvPr/>
            </p:nvGrpSpPr>
            <p:grpSpPr>
              <a:xfrm>
                <a:off x="5334000" y="4343399"/>
                <a:ext cx="3352800" cy="1752601"/>
                <a:chOff x="5334000" y="4343401"/>
                <a:chExt cx="3352800" cy="1752601"/>
              </a:xfrm>
            </p:grpSpPr>
            <p:grpSp>
              <p:nvGrpSpPr>
                <p:cNvPr id="80" name="Group 79"/>
                <p:cNvGrpSpPr/>
                <p:nvPr/>
              </p:nvGrpSpPr>
              <p:grpSpPr>
                <a:xfrm>
                  <a:off x="5334000" y="4343401"/>
                  <a:ext cx="3352800" cy="1752601"/>
                  <a:chOff x="5334000" y="2133601"/>
                  <a:chExt cx="3617495" cy="1502229"/>
                </a:xfrm>
              </p:grpSpPr>
              <p:sp>
                <p:nvSpPr>
                  <p:cNvPr id="81" name="Rounded Rectangle 80"/>
                  <p:cNvSpPr/>
                  <p:nvPr/>
                </p:nvSpPr>
                <p:spPr>
                  <a:xfrm>
                    <a:off x="5334000" y="2133601"/>
                    <a:ext cx="3617495" cy="1502229"/>
                  </a:xfrm>
                  <a:prstGeom prst="roundRect">
                    <a:avLst/>
                  </a:prstGeom>
                  <a:solidFill>
                    <a:schemeClr val="lt1">
                      <a:alpha val="0"/>
                    </a:schemeClr>
                  </a:solidFill>
                  <a:ln>
                    <a:solidFill>
                      <a:srgbClr val="000000"/>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82" name="Rounded Rectangle 81"/>
                  <p:cNvSpPr/>
                  <p:nvPr/>
                </p:nvSpPr>
                <p:spPr>
                  <a:xfrm>
                    <a:off x="5486400" y="2285999"/>
                    <a:ext cx="1268264" cy="121919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Gill Sans MT"/>
                        <a:ea typeface="+mn-ea"/>
                        <a:cs typeface="+mn-cs"/>
                      </a:rPr>
                      <a:t>NDA Core</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grpSp>
            <p:sp>
              <p:nvSpPr>
                <p:cNvPr id="94" name="Rounded Rectangle 93"/>
                <p:cNvSpPr/>
                <p:nvPr/>
              </p:nvSpPr>
              <p:spPr>
                <a:xfrm>
                  <a:off x="6705600" y="5105400"/>
                  <a:ext cx="1854200" cy="385235"/>
                </a:xfrm>
                <a:prstGeom prst="roundRect">
                  <a:avLst/>
                </a:prstGeom>
                <a:solidFill>
                  <a:srgbClr val="1F497D"/>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Gill Sans MT"/>
                      <a:ea typeface="+mn-ea"/>
                      <a:cs typeface="+mn-cs"/>
                    </a:rPr>
                    <a:t>NDAReadSet</a:t>
                  </a:r>
                  <a:endParaRPr kumimoji="0" lang="en-US" sz="1100" b="1" i="0" u="none" strike="noStrike" kern="1200" cap="none" spc="0" normalizeH="0" baseline="0" noProof="0" dirty="0">
                    <a:ln>
                      <a:noFill/>
                    </a:ln>
                    <a:solidFill>
                      <a:srgbClr val="FFFFFF"/>
                    </a:solidFill>
                    <a:effectLst/>
                    <a:uLnTx/>
                    <a:uFillTx/>
                    <a:latin typeface="Gill Sans MT"/>
                    <a:ea typeface="+mn-ea"/>
                    <a:cs typeface="+mn-cs"/>
                  </a:endParaRPr>
                </a:p>
              </p:txBody>
            </p:sp>
            <p:sp>
              <p:nvSpPr>
                <p:cNvPr id="95" name="Rounded Rectangle 94"/>
                <p:cNvSpPr/>
                <p:nvPr/>
              </p:nvSpPr>
              <p:spPr>
                <a:xfrm>
                  <a:off x="6705600" y="5562600"/>
                  <a:ext cx="1854200" cy="385235"/>
                </a:xfrm>
                <a:prstGeom prst="roundRect">
                  <a:avLst/>
                </a:prstGeom>
                <a:solidFill>
                  <a:srgbClr val="1F497D"/>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Gill Sans MT"/>
                      <a:ea typeface="+mn-ea"/>
                      <a:cs typeface="+mn-cs"/>
                    </a:rPr>
                    <a:t>NDAWriteSet</a:t>
                  </a:r>
                  <a:endParaRPr kumimoji="0" lang="en-US" sz="1100" b="1" i="0" u="none" strike="noStrike" kern="1200" cap="none" spc="0" normalizeH="0" baseline="0" noProof="0" dirty="0">
                    <a:ln>
                      <a:noFill/>
                    </a:ln>
                    <a:solidFill>
                      <a:srgbClr val="FFFFFF"/>
                    </a:solidFill>
                    <a:effectLst/>
                    <a:uLnTx/>
                    <a:uFillTx/>
                    <a:latin typeface="Gill Sans MT"/>
                    <a:ea typeface="+mn-ea"/>
                    <a:cs typeface="+mn-cs"/>
                  </a:endParaRPr>
                </a:p>
              </p:txBody>
            </p:sp>
          </p:grpSp>
          <p:sp>
            <p:nvSpPr>
              <p:cNvPr id="92" name="Rounded Rectangle 91"/>
              <p:cNvSpPr/>
              <p:nvPr/>
            </p:nvSpPr>
            <p:spPr>
              <a:xfrm>
                <a:off x="7010400" y="4474633"/>
                <a:ext cx="1219200" cy="554567"/>
              </a:xfrm>
              <a:prstGeom prst="roundRect">
                <a:avLst/>
              </a:prstGeom>
              <a:solidFill>
                <a:srgbClr val="80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Gill Sans MT"/>
                    <a:ea typeface="+mn-ea"/>
                    <a:cs typeface="+mn-cs"/>
                  </a:rPr>
                  <a:t>L1</a:t>
                </a:r>
              </a:p>
            </p:txBody>
          </p:sp>
        </p:grpSp>
        <p:sp>
          <p:nvSpPr>
            <p:cNvPr id="48" name="Rounded Rectangle 47"/>
            <p:cNvSpPr/>
            <p:nvPr/>
          </p:nvSpPr>
          <p:spPr>
            <a:xfrm>
              <a:off x="8305800" y="2417233"/>
              <a:ext cx="228600" cy="554567"/>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Gill Sans MT"/>
                <a:ea typeface="+mn-ea"/>
                <a:cs typeface="+mn-cs"/>
              </a:endParaRPr>
            </a:p>
          </p:txBody>
        </p:sp>
      </p:grpSp>
      <p:sp>
        <p:nvSpPr>
          <p:cNvPr id="50" name="Rectangle 49"/>
          <p:cNvSpPr/>
          <p:nvPr/>
        </p:nvSpPr>
        <p:spPr>
          <a:xfrm>
            <a:off x="0" y="0"/>
            <a:ext cx="9144000" cy="6858000"/>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85" name="Rounded Rectangle 84"/>
          <p:cNvSpPr/>
          <p:nvPr/>
        </p:nvSpPr>
        <p:spPr>
          <a:xfrm>
            <a:off x="7010400" y="3043765"/>
            <a:ext cx="1854200" cy="385235"/>
          </a:xfrm>
          <a:prstGeom prst="roundRect">
            <a:avLst/>
          </a:prstGeom>
          <a:solidFill>
            <a:srgbClr val="1F497D"/>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Gill Sans MT"/>
                <a:ea typeface="+mn-ea"/>
                <a:cs typeface="+mn-cs"/>
              </a:rPr>
              <a:t>NDAReadSet</a:t>
            </a:r>
            <a:endParaRPr kumimoji="0" lang="en-US" sz="1100" b="1" i="0" u="none" strike="noStrike" kern="1200" cap="none" spc="0" normalizeH="0" baseline="0" noProof="0" dirty="0">
              <a:ln>
                <a:noFill/>
              </a:ln>
              <a:solidFill>
                <a:srgbClr val="FFFFFF"/>
              </a:solidFill>
              <a:effectLst/>
              <a:uLnTx/>
              <a:uFillTx/>
              <a:latin typeface="Gill Sans MT"/>
              <a:ea typeface="+mn-ea"/>
              <a:cs typeface="+mn-cs"/>
            </a:endParaRPr>
          </a:p>
        </p:txBody>
      </p:sp>
      <p:sp>
        <p:nvSpPr>
          <p:cNvPr id="86" name="Rounded Rectangle 85"/>
          <p:cNvSpPr/>
          <p:nvPr/>
        </p:nvSpPr>
        <p:spPr>
          <a:xfrm>
            <a:off x="7010400" y="3505200"/>
            <a:ext cx="1854200" cy="385235"/>
          </a:xfrm>
          <a:prstGeom prst="roundRect">
            <a:avLst/>
          </a:prstGeom>
          <a:solidFill>
            <a:srgbClr val="1F497D"/>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Gill Sans MT"/>
                <a:ea typeface="+mn-ea"/>
                <a:cs typeface="+mn-cs"/>
              </a:rPr>
              <a:t>NDAWriteSet</a:t>
            </a:r>
            <a:endParaRPr kumimoji="0" lang="en-US" sz="1100" b="1" i="0" u="none" strike="noStrike" kern="1200" cap="none" spc="0" normalizeH="0" baseline="0" noProof="0" dirty="0">
              <a:ln>
                <a:noFill/>
              </a:ln>
              <a:solidFill>
                <a:srgbClr val="FFFFFF"/>
              </a:solidFill>
              <a:effectLst/>
              <a:uLnTx/>
              <a:uFillTx/>
              <a:latin typeface="Gill Sans MT"/>
              <a:ea typeface="+mn-ea"/>
              <a:cs typeface="+mn-cs"/>
            </a:endParaRPr>
          </a:p>
        </p:txBody>
      </p:sp>
      <p:sp>
        <p:nvSpPr>
          <p:cNvPr id="87" name="Rounded Rectangle 86"/>
          <p:cNvSpPr/>
          <p:nvPr/>
        </p:nvSpPr>
        <p:spPr>
          <a:xfrm>
            <a:off x="2133600" y="3805765"/>
            <a:ext cx="1854200" cy="385235"/>
          </a:xfrm>
          <a:prstGeom prst="roundRect">
            <a:avLst/>
          </a:prstGeom>
          <a:solidFill>
            <a:srgbClr val="1F497D"/>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Gill Sans MT"/>
                <a:ea typeface="+mn-ea"/>
                <a:cs typeface="+mn-cs"/>
              </a:rPr>
              <a:t>CPUWriteSet</a:t>
            </a:r>
            <a:endParaRPr kumimoji="0" lang="en-US" sz="1100" b="1" i="0" u="none" strike="noStrike" kern="1200" cap="none" spc="0" normalizeH="0" baseline="0" noProof="0" dirty="0">
              <a:ln>
                <a:noFill/>
              </a:ln>
              <a:solidFill>
                <a:srgbClr val="FFFFFF"/>
              </a:solidFill>
              <a:effectLst/>
              <a:uLnTx/>
              <a:uFillTx/>
              <a:latin typeface="Gill Sans MT"/>
              <a:ea typeface="+mn-ea"/>
              <a:cs typeface="+mn-cs"/>
            </a:endParaRPr>
          </a:p>
        </p:txBody>
      </p:sp>
      <p:cxnSp>
        <p:nvCxnSpPr>
          <p:cNvPr id="57" name="Straight Connector 56"/>
          <p:cNvCxnSpPr/>
          <p:nvPr/>
        </p:nvCxnSpPr>
        <p:spPr>
          <a:xfrm flipH="1" flipV="1">
            <a:off x="5791200" y="457200"/>
            <a:ext cx="1219200" cy="2514600"/>
          </a:xfrm>
          <a:prstGeom prst="line">
            <a:avLst/>
          </a:prstGeom>
          <a:ln w="38100" cmpd="sng">
            <a:solidFill>
              <a:srgbClr val="FFFFFF"/>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5334000" y="3429000"/>
            <a:ext cx="1676400" cy="152400"/>
          </a:xfrm>
          <a:prstGeom prst="line">
            <a:avLst/>
          </a:prstGeom>
          <a:ln w="38100" cmpd="sng">
            <a:solidFill>
              <a:srgbClr val="FFFFFF"/>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4" name="Group 63"/>
          <p:cNvGrpSpPr/>
          <p:nvPr/>
        </p:nvGrpSpPr>
        <p:grpSpPr>
          <a:xfrm>
            <a:off x="381000" y="304800"/>
            <a:ext cx="5486400" cy="3276600"/>
            <a:chOff x="381000" y="152400"/>
            <a:chExt cx="5486400" cy="3276600"/>
          </a:xfrm>
        </p:grpSpPr>
        <p:grpSp>
          <p:nvGrpSpPr>
            <p:cNvPr id="65" name="Group 64"/>
            <p:cNvGrpSpPr/>
            <p:nvPr/>
          </p:nvGrpSpPr>
          <p:grpSpPr>
            <a:xfrm>
              <a:off x="381000" y="152400"/>
              <a:ext cx="5486400" cy="3276600"/>
              <a:chOff x="3276600" y="4572000"/>
              <a:chExt cx="5105400" cy="2895600"/>
            </a:xfrm>
            <a:solidFill>
              <a:schemeClr val="bg1">
                <a:lumMod val="85000"/>
              </a:schemeClr>
            </a:solidFill>
          </p:grpSpPr>
          <p:sp>
            <p:nvSpPr>
              <p:cNvPr id="78" name="Rounded Rectangle 77"/>
              <p:cNvSpPr/>
              <p:nvPr/>
            </p:nvSpPr>
            <p:spPr>
              <a:xfrm>
                <a:off x="3276600" y="4572000"/>
                <a:ext cx="5105400" cy="2895600"/>
              </a:xfrm>
              <a:prstGeom prst="roundRect">
                <a:avLst/>
              </a:prstGeom>
              <a:solidFill>
                <a:srgbClr val="FFFFFF"/>
              </a:solidFill>
              <a:ln w="57150" cmpd="sng">
                <a:solidFill>
                  <a:schemeClr val="tx2"/>
                </a:solidFill>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grpSp>
            <p:nvGrpSpPr>
              <p:cNvPr id="79" name="Group 78"/>
              <p:cNvGrpSpPr/>
              <p:nvPr/>
            </p:nvGrpSpPr>
            <p:grpSpPr>
              <a:xfrm>
                <a:off x="3435986" y="4639339"/>
                <a:ext cx="4800600" cy="2424225"/>
                <a:chOff x="1836563" y="-182996"/>
                <a:chExt cx="5334000" cy="3043681"/>
              </a:xfrm>
              <a:grpFill/>
            </p:grpSpPr>
            <p:cxnSp>
              <p:nvCxnSpPr>
                <p:cNvPr id="83" name="Straight Arrow Connector 82"/>
                <p:cNvCxnSpPr/>
                <p:nvPr/>
              </p:nvCxnSpPr>
              <p:spPr>
                <a:xfrm>
                  <a:off x="6386689" y="1677031"/>
                  <a:ext cx="14111" cy="554001"/>
                </a:xfrm>
                <a:prstGeom prst="straightConnector1">
                  <a:avLst/>
                </a:prstGeom>
                <a:grpFill/>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grpSp>
              <p:nvGrpSpPr>
                <p:cNvPr id="84" name="Group 83"/>
                <p:cNvGrpSpPr/>
                <p:nvPr/>
              </p:nvGrpSpPr>
              <p:grpSpPr>
                <a:xfrm>
                  <a:off x="1836563" y="-182996"/>
                  <a:ext cx="5334000" cy="3043681"/>
                  <a:chOff x="1836563" y="-182996"/>
                  <a:chExt cx="5334000" cy="3043681"/>
                </a:xfrm>
                <a:grpFill/>
              </p:grpSpPr>
              <p:sp>
                <p:nvSpPr>
                  <p:cNvPr id="88" name="TextBox 87"/>
                  <p:cNvSpPr txBox="1"/>
                  <p:nvPr/>
                </p:nvSpPr>
                <p:spPr>
                  <a:xfrm>
                    <a:off x="2998848" y="-182996"/>
                    <a:ext cx="2743200" cy="785425"/>
                  </a:xfrm>
                  <a:prstGeom prst="rect">
                    <a:avLst/>
                  </a:prstGeom>
                  <a:solidFill>
                    <a:srgbClr val="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rPr>
                      <a:t>Address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grpSp>
                <p:nvGrpSpPr>
                  <p:cNvPr id="89" name="Group 88"/>
                  <p:cNvGrpSpPr/>
                  <p:nvPr/>
                </p:nvGrpSpPr>
                <p:grpSpPr>
                  <a:xfrm>
                    <a:off x="1836563" y="324285"/>
                    <a:ext cx="5334000" cy="2536400"/>
                    <a:chOff x="1836563" y="324285"/>
                    <a:chExt cx="5334000" cy="2536400"/>
                  </a:xfrm>
                  <a:grpFill/>
                </p:grpSpPr>
                <p:sp>
                  <p:nvSpPr>
                    <p:cNvPr id="105" name="TextBox 104"/>
                    <p:cNvSpPr txBox="1"/>
                    <p:nvPr/>
                  </p:nvSpPr>
                  <p:spPr>
                    <a:xfrm>
                      <a:off x="5187245" y="2281054"/>
                      <a:ext cx="254000" cy="579631"/>
                    </a:xfrm>
                    <a:prstGeom prst="rect">
                      <a:avLst/>
                    </a:prstGeom>
                    <a:solidFill>
                      <a:srgbClr val="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r-IN"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angal" panose="02040503050203030202" pitchFamily="18" charset="0"/>
                        </a:rPr>
                        <a:t>…</a:t>
                      </a: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grpSp>
                  <p:nvGrpSpPr>
                    <p:cNvPr id="106" name="Group 105"/>
                    <p:cNvGrpSpPr/>
                    <p:nvPr/>
                  </p:nvGrpSpPr>
                  <p:grpSpPr>
                    <a:xfrm>
                      <a:off x="1836563" y="2437950"/>
                      <a:ext cx="1524000" cy="381000"/>
                      <a:chOff x="1760363" y="1904550"/>
                      <a:chExt cx="1524000" cy="381000"/>
                    </a:xfrm>
                    <a:grpFill/>
                  </p:grpSpPr>
                  <p:sp>
                    <p:nvSpPr>
                      <p:cNvPr id="125" name="Rectangle 124"/>
                      <p:cNvSpPr/>
                      <p:nvPr/>
                    </p:nvSpPr>
                    <p:spPr>
                      <a:xfrm>
                        <a:off x="2141363" y="1904550"/>
                        <a:ext cx="381000" cy="381000"/>
                      </a:xfrm>
                      <a:prstGeom prst="rect">
                        <a:avLst/>
                      </a:prstGeom>
                      <a:solidFill>
                        <a:schemeClr val="accent1"/>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rPr>
                          <a:t>1</a:t>
                        </a:r>
                      </a:p>
                    </p:txBody>
                  </p:sp>
                  <p:sp>
                    <p:nvSpPr>
                      <p:cNvPr id="126" name="Rectangle 125"/>
                      <p:cNvSpPr/>
                      <p:nvPr/>
                    </p:nvSpPr>
                    <p:spPr>
                      <a:xfrm>
                        <a:off x="2522363" y="1904550"/>
                        <a:ext cx="381000" cy="381000"/>
                      </a:xfrm>
                      <a:prstGeom prst="rect">
                        <a:avLst/>
                      </a:prstGeom>
                      <a:solidFill>
                        <a:schemeClr val="accent1"/>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rPr>
                          <a:t>1</a:t>
                        </a:r>
                      </a:p>
                    </p:txBody>
                  </p:sp>
                  <p:sp>
                    <p:nvSpPr>
                      <p:cNvPr id="127" name="Rectangle 126"/>
                      <p:cNvSpPr/>
                      <p:nvPr/>
                    </p:nvSpPr>
                    <p:spPr>
                      <a:xfrm>
                        <a:off x="2903363" y="1904550"/>
                        <a:ext cx="381000" cy="381000"/>
                      </a:xfrm>
                      <a:prstGeom prst="rect">
                        <a:avLst/>
                      </a:prstGeom>
                      <a:solidFill>
                        <a:schemeClr val="accent1"/>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rPr>
                          <a:t>0</a:t>
                        </a:r>
                      </a:p>
                    </p:txBody>
                  </p:sp>
                  <p:sp>
                    <p:nvSpPr>
                      <p:cNvPr id="128" name="Rectangle 127"/>
                      <p:cNvSpPr/>
                      <p:nvPr/>
                    </p:nvSpPr>
                    <p:spPr>
                      <a:xfrm>
                        <a:off x="1760363" y="1904550"/>
                        <a:ext cx="381001" cy="381000"/>
                      </a:xfrm>
                      <a:prstGeom prst="rect">
                        <a:avLst/>
                      </a:prstGeom>
                      <a:solidFill>
                        <a:schemeClr val="accent1"/>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rPr>
                          <a:t>0</a:t>
                        </a:r>
                      </a:p>
                    </p:txBody>
                  </p:sp>
                </p:grpSp>
                <p:grpSp>
                  <p:nvGrpSpPr>
                    <p:cNvPr id="107" name="Group 106"/>
                    <p:cNvGrpSpPr/>
                    <p:nvPr/>
                  </p:nvGrpSpPr>
                  <p:grpSpPr>
                    <a:xfrm>
                      <a:off x="3589163" y="2437950"/>
                      <a:ext cx="1524000" cy="381000"/>
                      <a:chOff x="3665363" y="1904550"/>
                      <a:chExt cx="1524000" cy="381000"/>
                    </a:xfrm>
                    <a:grpFill/>
                  </p:grpSpPr>
                  <p:sp>
                    <p:nvSpPr>
                      <p:cNvPr id="121" name="Rectangle 120"/>
                      <p:cNvSpPr/>
                      <p:nvPr/>
                    </p:nvSpPr>
                    <p:spPr>
                      <a:xfrm>
                        <a:off x="4046363" y="1904550"/>
                        <a:ext cx="381000" cy="381000"/>
                      </a:xfrm>
                      <a:prstGeom prst="rect">
                        <a:avLst/>
                      </a:prstGeom>
                      <a:solidFill>
                        <a:schemeClr val="accent1"/>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rPr>
                          <a:t>0</a:t>
                        </a:r>
                      </a:p>
                    </p:txBody>
                  </p:sp>
                  <p:sp>
                    <p:nvSpPr>
                      <p:cNvPr id="122" name="Rectangle 121"/>
                      <p:cNvSpPr/>
                      <p:nvPr/>
                    </p:nvSpPr>
                    <p:spPr>
                      <a:xfrm>
                        <a:off x="4427363" y="1904550"/>
                        <a:ext cx="381000" cy="381000"/>
                      </a:xfrm>
                      <a:prstGeom prst="rect">
                        <a:avLst/>
                      </a:prstGeom>
                      <a:solidFill>
                        <a:schemeClr val="accent1"/>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rPr>
                          <a:t>1</a:t>
                        </a:r>
                      </a:p>
                    </p:txBody>
                  </p:sp>
                  <p:sp>
                    <p:nvSpPr>
                      <p:cNvPr id="123" name="Rectangle 122"/>
                      <p:cNvSpPr/>
                      <p:nvPr/>
                    </p:nvSpPr>
                    <p:spPr>
                      <a:xfrm>
                        <a:off x="4808363" y="1904550"/>
                        <a:ext cx="381000" cy="381000"/>
                      </a:xfrm>
                      <a:prstGeom prst="rect">
                        <a:avLst/>
                      </a:prstGeom>
                      <a:solidFill>
                        <a:schemeClr val="accent1"/>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rPr>
                          <a:t>1</a:t>
                        </a:r>
                      </a:p>
                    </p:txBody>
                  </p:sp>
                  <p:sp>
                    <p:nvSpPr>
                      <p:cNvPr id="124" name="Rectangle 123"/>
                      <p:cNvSpPr/>
                      <p:nvPr/>
                    </p:nvSpPr>
                    <p:spPr>
                      <a:xfrm>
                        <a:off x="3665363" y="1904550"/>
                        <a:ext cx="381001" cy="381000"/>
                      </a:xfrm>
                      <a:prstGeom prst="rect">
                        <a:avLst/>
                      </a:prstGeom>
                      <a:solidFill>
                        <a:schemeClr val="accent1"/>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rPr>
                          <a:t>1</a:t>
                        </a:r>
                      </a:p>
                    </p:txBody>
                  </p:sp>
                </p:grpSp>
                <p:grpSp>
                  <p:nvGrpSpPr>
                    <p:cNvPr id="108" name="Group 107"/>
                    <p:cNvGrpSpPr/>
                    <p:nvPr/>
                  </p:nvGrpSpPr>
                  <p:grpSpPr>
                    <a:xfrm>
                      <a:off x="5646563" y="2437950"/>
                      <a:ext cx="1524000" cy="381000"/>
                      <a:chOff x="1760363" y="1904550"/>
                      <a:chExt cx="1524000" cy="381000"/>
                    </a:xfrm>
                    <a:grpFill/>
                  </p:grpSpPr>
                  <p:sp>
                    <p:nvSpPr>
                      <p:cNvPr id="117" name="Rectangle 116"/>
                      <p:cNvSpPr/>
                      <p:nvPr/>
                    </p:nvSpPr>
                    <p:spPr>
                      <a:xfrm>
                        <a:off x="2141363" y="1904550"/>
                        <a:ext cx="381000" cy="381000"/>
                      </a:xfrm>
                      <a:prstGeom prst="rect">
                        <a:avLst/>
                      </a:prstGeom>
                      <a:solidFill>
                        <a:schemeClr val="accent1"/>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rPr>
                          <a:t>0</a:t>
                        </a:r>
                      </a:p>
                    </p:txBody>
                  </p:sp>
                  <p:sp>
                    <p:nvSpPr>
                      <p:cNvPr id="118" name="Rectangle 117"/>
                      <p:cNvSpPr/>
                      <p:nvPr/>
                    </p:nvSpPr>
                    <p:spPr>
                      <a:xfrm>
                        <a:off x="2522363" y="1904550"/>
                        <a:ext cx="381000" cy="381000"/>
                      </a:xfrm>
                      <a:prstGeom prst="rect">
                        <a:avLst/>
                      </a:prstGeom>
                      <a:solidFill>
                        <a:schemeClr val="accent1"/>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rPr>
                          <a:t>0</a:t>
                        </a:r>
                      </a:p>
                    </p:txBody>
                  </p:sp>
                  <p:sp>
                    <p:nvSpPr>
                      <p:cNvPr id="119" name="Rectangle 118"/>
                      <p:cNvSpPr/>
                      <p:nvPr/>
                    </p:nvSpPr>
                    <p:spPr>
                      <a:xfrm>
                        <a:off x="2903363" y="1904550"/>
                        <a:ext cx="381000" cy="381000"/>
                      </a:xfrm>
                      <a:prstGeom prst="rect">
                        <a:avLst/>
                      </a:prstGeom>
                      <a:solidFill>
                        <a:schemeClr val="accent1"/>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rPr>
                          <a:t>0</a:t>
                        </a:r>
                      </a:p>
                    </p:txBody>
                  </p:sp>
                  <p:sp>
                    <p:nvSpPr>
                      <p:cNvPr id="120" name="Rectangle 119"/>
                      <p:cNvSpPr/>
                      <p:nvPr/>
                    </p:nvSpPr>
                    <p:spPr>
                      <a:xfrm>
                        <a:off x="1760363" y="1904550"/>
                        <a:ext cx="381001" cy="381000"/>
                      </a:xfrm>
                      <a:prstGeom prst="rect">
                        <a:avLst/>
                      </a:prstGeom>
                      <a:solidFill>
                        <a:schemeClr val="accent1"/>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rPr>
                          <a:t>1</a:t>
                        </a:r>
                      </a:p>
                    </p:txBody>
                  </p:sp>
                </p:grpSp>
                <p:sp>
                  <p:nvSpPr>
                    <p:cNvPr id="109" name="Oval 108"/>
                    <p:cNvSpPr/>
                    <p:nvPr/>
                  </p:nvSpPr>
                  <p:spPr>
                    <a:xfrm>
                      <a:off x="6019800" y="914401"/>
                      <a:ext cx="839612" cy="685800"/>
                    </a:xfrm>
                    <a:prstGeom prst="ellipse">
                      <a:avLst/>
                    </a:prstGeom>
                    <a:solidFill>
                      <a:schemeClr val="accent4">
                        <a:lumMod val="20000"/>
                        <a:lumOff val="80000"/>
                      </a:schemeClr>
                    </a:solidFill>
                    <a:ln w="57150" cmpd="sng">
                      <a:solidFill>
                        <a:srgbClr val="1F497D"/>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rPr>
                        <a:t>h</a:t>
                      </a:r>
                      <a:r>
                        <a:rPr kumimoji="0" lang="en-US" sz="1800" b="1" i="0" u="none" strike="noStrike" kern="1200" cap="none" spc="0" normalizeH="0" baseline="-2500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rPr>
                        <a:t>k-1</a:t>
                      </a:r>
                    </a:p>
                  </p:txBody>
                </p:sp>
                <p:sp>
                  <p:nvSpPr>
                    <p:cNvPr id="110" name="Oval 109"/>
                    <p:cNvSpPr/>
                    <p:nvPr/>
                  </p:nvSpPr>
                  <p:spPr>
                    <a:xfrm>
                      <a:off x="4038600" y="914400"/>
                      <a:ext cx="762000" cy="685800"/>
                    </a:xfrm>
                    <a:prstGeom prst="ellipse">
                      <a:avLst/>
                    </a:prstGeom>
                    <a:solidFill>
                      <a:schemeClr val="accent4">
                        <a:lumMod val="20000"/>
                        <a:lumOff val="80000"/>
                      </a:schemeClr>
                    </a:solidFill>
                    <a:ln w="57150" cmpd="sng">
                      <a:solidFill>
                        <a:srgbClr val="1F497D"/>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rPr>
                        <a:t>h</a:t>
                      </a:r>
                      <a:r>
                        <a:rPr kumimoji="0" lang="en-US" sz="2200" b="1" i="0" u="none" strike="noStrike" kern="1200" cap="none" spc="0" normalizeH="0" baseline="-2500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rPr>
                        <a:t>1</a:t>
                      </a:r>
                    </a:p>
                  </p:txBody>
                </p:sp>
                <p:sp>
                  <p:nvSpPr>
                    <p:cNvPr id="111" name="Oval 110"/>
                    <p:cNvSpPr/>
                    <p:nvPr/>
                  </p:nvSpPr>
                  <p:spPr>
                    <a:xfrm>
                      <a:off x="2286000" y="914400"/>
                      <a:ext cx="762000" cy="685800"/>
                    </a:xfrm>
                    <a:prstGeom prst="ellipse">
                      <a:avLst/>
                    </a:prstGeom>
                    <a:solidFill>
                      <a:schemeClr val="accent4">
                        <a:lumMod val="20000"/>
                        <a:lumOff val="80000"/>
                      </a:schemeClr>
                    </a:solidFill>
                    <a:ln w="57150" cmpd="sng">
                      <a:solidFill>
                        <a:srgbClr val="1F497D"/>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rPr>
                        <a:t>h</a:t>
                      </a:r>
                      <a:r>
                        <a:rPr kumimoji="0" lang="en-US" sz="2200" b="1" i="0" u="none" strike="noStrike" kern="1200" cap="none" spc="0" normalizeH="0" baseline="-2500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rPr>
                        <a:t>0</a:t>
                      </a:r>
                    </a:p>
                  </p:txBody>
                </p:sp>
                <p:cxnSp>
                  <p:nvCxnSpPr>
                    <p:cNvPr id="112" name="Straight Arrow Connector 111"/>
                    <p:cNvCxnSpPr/>
                    <p:nvPr/>
                  </p:nvCxnSpPr>
                  <p:spPr>
                    <a:xfrm>
                      <a:off x="2604911" y="1677031"/>
                      <a:ext cx="8468" cy="535161"/>
                    </a:xfrm>
                    <a:prstGeom prst="straightConnector1">
                      <a:avLst/>
                    </a:prstGeom>
                    <a:grpFill/>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113" name="TextBox 112"/>
                    <p:cNvSpPr txBox="1"/>
                    <p:nvPr/>
                  </p:nvSpPr>
                  <p:spPr>
                    <a:xfrm>
                      <a:off x="5181600" y="914400"/>
                      <a:ext cx="457200" cy="579633"/>
                    </a:xfrm>
                    <a:prstGeom prst="rect">
                      <a:avLst/>
                    </a:prstGeom>
                    <a:solidFill>
                      <a:srgbClr val="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r-IN"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angal" panose="02040503050203030202" pitchFamily="18" charset="0"/>
                        </a:rPr>
                        <a:t>…</a:t>
                      </a:r>
                      <a:endPar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cxnSp>
                  <p:nvCxnSpPr>
                    <p:cNvPr id="114" name="Straight Arrow Connector 113"/>
                    <p:cNvCxnSpPr/>
                    <p:nvPr/>
                  </p:nvCxnSpPr>
                  <p:spPr>
                    <a:xfrm>
                      <a:off x="4417013" y="324285"/>
                      <a:ext cx="0" cy="533400"/>
                    </a:xfrm>
                    <a:prstGeom prst="straightConnector1">
                      <a:avLst/>
                    </a:prstGeom>
                    <a:grpFill/>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p:nvPr/>
                  </p:nvCxnSpPr>
                  <p:spPr>
                    <a:xfrm flipH="1">
                      <a:off x="2762485" y="324285"/>
                      <a:ext cx="1578328" cy="422733"/>
                    </a:xfrm>
                    <a:prstGeom prst="straightConnector1">
                      <a:avLst/>
                    </a:prstGeom>
                    <a:grpFill/>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p:nvPr/>
                  </p:nvCxnSpPr>
                  <p:spPr>
                    <a:xfrm>
                      <a:off x="4495800" y="324285"/>
                      <a:ext cx="1809515" cy="450565"/>
                    </a:xfrm>
                    <a:prstGeom prst="straightConnector1">
                      <a:avLst/>
                    </a:prstGeom>
                    <a:grpFill/>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grpSp>
            </p:grpSp>
          </p:grpSp>
        </p:grpSp>
        <p:cxnSp>
          <p:nvCxnSpPr>
            <p:cNvPr id="66" name="Straight Arrow Connector 65"/>
            <p:cNvCxnSpPr/>
            <p:nvPr/>
          </p:nvCxnSpPr>
          <p:spPr>
            <a:xfrm>
              <a:off x="3048000" y="1905000"/>
              <a:ext cx="7620" cy="493584"/>
            </a:xfrm>
            <a:prstGeom prst="straightConnector1">
              <a:avLst/>
            </a:prstGeom>
            <a:solidFill>
              <a:schemeClr val="bg1">
                <a:lumMod val="85000"/>
              </a:schemeClr>
            </a:solidFill>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74" name="Rectangle 73"/>
            <p:cNvSpPr/>
            <p:nvPr/>
          </p:nvSpPr>
          <p:spPr>
            <a:xfrm>
              <a:off x="457200" y="2514600"/>
              <a:ext cx="5334000" cy="533400"/>
            </a:xfrm>
            <a:prstGeom prst="rect">
              <a:avLst/>
            </a:prstGeom>
            <a:solidFill>
              <a:schemeClr val="lt1">
                <a:alpha val="0"/>
              </a:schemeClr>
            </a:solidFill>
            <a:ln>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grpSp>
      <p:grpSp>
        <p:nvGrpSpPr>
          <p:cNvPr id="90" name="Group 89"/>
          <p:cNvGrpSpPr/>
          <p:nvPr/>
        </p:nvGrpSpPr>
        <p:grpSpPr>
          <a:xfrm>
            <a:off x="1143001" y="4858940"/>
            <a:ext cx="8000999" cy="1752598"/>
            <a:chOff x="2541686" y="4336962"/>
            <a:chExt cx="7023954" cy="1604510"/>
          </a:xfrm>
        </p:grpSpPr>
        <p:sp>
          <p:nvSpPr>
            <p:cNvPr id="99" name="Rounded Rectangle 98"/>
            <p:cNvSpPr/>
            <p:nvPr/>
          </p:nvSpPr>
          <p:spPr>
            <a:xfrm>
              <a:off x="2541686" y="4336962"/>
              <a:ext cx="6813136" cy="1604510"/>
            </a:xfrm>
            <a:prstGeom prst="roundRect">
              <a:avLst/>
            </a:prstGeom>
            <a:ln w="57150" cmpd="sng">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100" name="TextBox 99"/>
            <p:cNvSpPr txBox="1"/>
            <p:nvPr/>
          </p:nvSpPr>
          <p:spPr>
            <a:xfrm>
              <a:off x="2608580" y="4353095"/>
              <a:ext cx="6957060" cy="14652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Gill Sans MT"/>
                  <a:ea typeface="+mn-ea"/>
                  <a:cs typeface="+mn-cs"/>
                </a:rPr>
                <a:t>Bloom filter based signature</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 has two major benefits:</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000" b="0" i="0" u="none" strike="noStrike" kern="1200" cap="none" spc="0" normalizeH="0" baseline="0" noProof="0" dirty="0">
                  <a:ln>
                    <a:noFill/>
                  </a:ln>
                  <a:solidFill>
                    <a:srgbClr val="000000"/>
                  </a:solidFill>
                  <a:effectLst/>
                  <a:uLnTx/>
                  <a:uFillTx/>
                  <a:latin typeface="Gill Sans MT"/>
                  <a:ea typeface="+mn-ea"/>
                  <a:cs typeface="+mn-cs"/>
                </a:rPr>
              </a:br>
              <a:r>
                <a:rPr kumimoji="0" lang="en-US" sz="1800" b="1" i="0" u="none" strike="noStrike" kern="1200" cap="none" spc="0" normalizeH="0" baseline="0" noProof="0" dirty="0">
                  <a:ln>
                    <a:noFill/>
                  </a:ln>
                  <a:solidFill>
                    <a:srgbClr val="000000"/>
                  </a:solidFill>
                  <a:effectLst/>
                  <a:uLnTx/>
                  <a:uFillTx/>
                  <a:latin typeface="Gill Sans MT"/>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grpSp>
      <p:sp>
        <p:nvSpPr>
          <p:cNvPr id="101" name="TextBox 100"/>
          <p:cNvSpPr txBox="1"/>
          <p:nvPr/>
        </p:nvSpPr>
        <p:spPr>
          <a:xfrm>
            <a:off x="1524000" y="5284113"/>
            <a:ext cx="6109365" cy="430887"/>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Allows us to easily perform </a:t>
            </a:r>
            <a:r>
              <a:rPr kumimoji="0" lang="en-US" sz="2200" b="0" i="0" u="none" strike="noStrike" kern="1200" cap="none" spc="0" normalizeH="0" baseline="0" noProof="0" dirty="0">
                <a:ln>
                  <a:noFill/>
                </a:ln>
                <a:solidFill>
                  <a:srgbClr val="0000FF"/>
                </a:solidFill>
                <a:effectLst/>
                <a:uLnTx/>
                <a:uFillTx/>
                <a:latin typeface="Gill Sans MT"/>
                <a:ea typeface="+mn-ea"/>
                <a:cs typeface="+mn-cs"/>
              </a:rPr>
              <a:t>coherence resolution</a:t>
            </a:r>
          </a:p>
        </p:txBody>
      </p:sp>
      <p:sp>
        <p:nvSpPr>
          <p:cNvPr id="102" name="TextBox 101"/>
          <p:cNvSpPr txBox="1"/>
          <p:nvPr/>
        </p:nvSpPr>
        <p:spPr>
          <a:xfrm>
            <a:off x="1524000" y="5697139"/>
            <a:ext cx="6629400" cy="76944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Allows for </a:t>
            </a:r>
            <a:r>
              <a:rPr kumimoji="0" lang="en-US" sz="2200" b="0" i="0" u="sng" strike="noStrike" kern="1200" cap="none" spc="0" normalizeH="0" baseline="0" noProof="0" dirty="0">
                <a:ln>
                  <a:noFill/>
                </a:ln>
                <a:solidFill>
                  <a:prstClr val="black"/>
                </a:solidFill>
                <a:effectLst/>
                <a:uLnTx/>
                <a:uFillTx/>
                <a:latin typeface="Gill Sans MT"/>
                <a:ea typeface="+mn-ea"/>
                <a:cs typeface="+mn-cs"/>
              </a:rPr>
              <a:t>a large number of addresses </a:t>
            </a:r>
            <a:r>
              <a:rPr kumimoji="0" lang="en-US" sz="2200" b="0" i="0" u="none" strike="noStrike" kern="1200" cap="none" spc="0" normalizeH="0" baseline="0" noProof="0" dirty="0">
                <a:ln>
                  <a:noFill/>
                </a:ln>
                <a:solidFill>
                  <a:srgbClr val="000000"/>
                </a:solidFill>
                <a:effectLst/>
                <a:uLnTx/>
                <a:uFillTx/>
                <a:latin typeface="Gill Sans MT"/>
                <a:ea typeface="+mn-ea"/>
                <a:cs typeface="+mn-cs"/>
              </a:rPr>
              <a:t>to be stored within a </a:t>
            </a:r>
            <a:r>
              <a:rPr kumimoji="0" lang="en-US" sz="2200" b="0" i="0" u="none" strike="noStrike" kern="1200" cap="none" spc="0" normalizeH="0" baseline="0" noProof="0" dirty="0">
                <a:ln>
                  <a:noFill/>
                </a:ln>
                <a:solidFill>
                  <a:srgbClr val="0000FF"/>
                </a:solidFill>
                <a:effectLst/>
                <a:uLnTx/>
                <a:uFillTx/>
                <a:latin typeface="Gill Sans MT"/>
                <a:ea typeface="+mn-ea"/>
                <a:cs typeface="+mn-cs"/>
              </a:rPr>
              <a:t>fixed-length register </a:t>
            </a:r>
            <a:endParaRPr kumimoji="0" lang="en-US" sz="2200" b="1" i="0" u="none" strike="noStrike" kern="1200" cap="none" spc="0" normalizeH="0" baseline="0" noProof="0" dirty="0">
              <a:ln>
                <a:noFill/>
              </a:ln>
              <a:solidFill>
                <a:srgbClr val="000000"/>
              </a:solidFill>
              <a:effectLst/>
              <a:uLnTx/>
              <a:uFillTx/>
              <a:latin typeface="Gill Sans MT"/>
              <a:ea typeface="+mn-ea"/>
              <a:cs typeface="+mn-cs"/>
            </a:endParaRPr>
          </a:p>
        </p:txBody>
      </p:sp>
    </p:spTree>
    <p:extLst>
      <p:ext uri="{BB962C8B-B14F-4D97-AF65-F5344CB8AC3E}">
        <p14:creationId xmlns:p14="http://schemas.microsoft.com/office/powerpoint/2010/main" val="1674560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5"/>
                                        </p:tgtEl>
                                        <p:attrNameLst>
                                          <p:attrName>style.visibility</p:attrName>
                                        </p:attrNameLst>
                                      </p:cBhvr>
                                      <p:to>
                                        <p:strVal val="visible"/>
                                      </p:to>
                                    </p:set>
                                    <p:animEffect transition="in" filter="fade">
                                      <p:cBhvr>
                                        <p:cTn id="12" dur="500"/>
                                        <p:tgtEl>
                                          <p:spTgt spid="8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6"/>
                                        </p:tgtEl>
                                        <p:attrNameLst>
                                          <p:attrName>style.visibility</p:attrName>
                                        </p:attrNameLst>
                                      </p:cBhvr>
                                      <p:to>
                                        <p:strVal val="visible"/>
                                      </p:to>
                                    </p:set>
                                    <p:animEffect transition="in" filter="fade">
                                      <p:cBhvr>
                                        <p:cTn id="15" dur="500"/>
                                        <p:tgtEl>
                                          <p:spTgt spid="8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7"/>
                                        </p:tgtEl>
                                        <p:attrNameLst>
                                          <p:attrName>style.visibility</p:attrName>
                                        </p:attrNameLst>
                                      </p:cBhvr>
                                      <p:to>
                                        <p:strVal val="visible"/>
                                      </p:to>
                                    </p:set>
                                    <p:animEffect transition="in" filter="fade">
                                      <p:cBhvr>
                                        <p:cTn id="18" dur="500"/>
                                        <p:tgtEl>
                                          <p:spTgt spid="8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fade">
                                      <p:cBhvr>
                                        <p:cTn id="23" dur="500"/>
                                        <p:tgtEl>
                                          <p:spTgt spid="57"/>
                                        </p:tgtEl>
                                      </p:cBhvr>
                                    </p:animEffect>
                                  </p:childTnLst>
                                </p:cTn>
                              </p:par>
                              <p:par>
                                <p:cTn id="24" presetID="10" presetClass="entr" presetSubtype="0" fill="hold" nodeType="withEffect">
                                  <p:stCondLst>
                                    <p:cond delay="0"/>
                                  </p:stCondLst>
                                  <p:childTnLst>
                                    <p:set>
                                      <p:cBhvr>
                                        <p:cTn id="25" dur="1" fill="hold">
                                          <p:stCondLst>
                                            <p:cond delay="0"/>
                                          </p:stCondLst>
                                        </p:cTn>
                                        <p:tgtEl>
                                          <p:spTgt spid="58"/>
                                        </p:tgtEl>
                                        <p:attrNameLst>
                                          <p:attrName>style.visibility</p:attrName>
                                        </p:attrNameLst>
                                      </p:cBhvr>
                                      <p:to>
                                        <p:strVal val="visible"/>
                                      </p:to>
                                    </p:set>
                                    <p:animEffect transition="in" filter="fade">
                                      <p:cBhvr>
                                        <p:cTn id="26" dur="500"/>
                                        <p:tgtEl>
                                          <p:spTgt spid="58"/>
                                        </p:tgtEl>
                                      </p:cBhvr>
                                    </p:animEffect>
                                  </p:childTnLst>
                                </p:cTn>
                              </p:par>
                              <p:par>
                                <p:cTn id="27" presetID="10" presetClass="entr" presetSubtype="0" fill="hold" nodeType="withEffect">
                                  <p:stCondLst>
                                    <p:cond delay="0"/>
                                  </p:stCondLst>
                                  <p:childTnLst>
                                    <p:set>
                                      <p:cBhvr>
                                        <p:cTn id="28" dur="1" fill="hold">
                                          <p:stCondLst>
                                            <p:cond delay="0"/>
                                          </p:stCondLst>
                                        </p:cTn>
                                        <p:tgtEl>
                                          <p:spTgt spid="64"/>
                                        </p:tgtEl>
                                        <p:attrNameLst>
                                          <p:attrName>style.visibility</p:attrName>
                                        </p:attrNameLst>
                                      </p:cBhvr>
                                      <p:to>
                                        <p:strVal val="visible"/>
                                      </p:to>
                                    </p:set>
                                    <p:animEffect transition="in" filter="fade">
                                      <p:cBhvr>
                                        <p:cTn id="29" dur="500"/>
                                        <p:tgtEl>
                                          <p:spTgt spid="6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0"/>
                                        </p:tgtEl>
                                        <p:attrNameLst>
                                          <p:attrName>style.visibility</p:attrName>
                                        </p:attrNameLst>
                                      </p:cBhvr>
                                      <p:to>
                                        <p:strVal val="visible"/>
                                      </p:to>
                                    </p:set>
                                    <p:animEffect transition="in" filter="fade">
                                      <p:cBhvr>
                                        <p:cTn id="34" dur="500"/>
                                        <p:tgtEl>
                                          <p:spTgt spid="9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1"/>
                                        </p:tgtEl>
                                        <p:attrNameLst>
                                          <p:attrName>style.visibility</p:attrName>
                                        </p:attrNameLst>
                                      </p:cBhvr>
                                      <p:to>
                                        <p:strVal val="visible"/>
                                      </p:to>
                                    </p:set>
                                    <p:animEffect transition="in" filter="fade">
                                      <p:cBhvr>
                                        <p:cTn id="37" dur="500"/>
                                        <p:tgtEl>
                                          <p:spTgt spid="10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02"/>
                                        </p:tgtEl>
                                        <p:attrNameLst>
                                          <p:attrName>style.visibility</p:attrName>
                                        </p:attrNameLst>
                                      </p:cBhvr>
                                      <p:to>
                                        <p:strVal val="visible"/>
                                      </p:to>
                                    </p:set>
                                    <p:animEffect transition="in" filter="fade">
                                      <p:cBhvr>
                                        <p:cTn id="40"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85" grpId="0" animBg="1"/>
      <p:bldP spid="86" grpId="0" animBg="1"/>
      <p:bldP spid="87" grpId="0" animBg="1"/>
      <p:bldP spid="101" grpId="0"/>
      <p:bldP spid="102"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Rectangle 173"/>
          <p:cNvSpPr/>
          <p:nvPr/>
        </p:nvSpPr>
        <p:spPr>
          <a:xfrm>
            <a:off x="7543801" y="5702155"/>
            <a:ext cx="1452563" cy="34570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a:ea typeface="+mn-ea"/>
                <a:cs typeface="+mn-cs"/>
              </a:rPr>
              <a:t>ASIC</a:t>
            </a:r>
            <a:endParaRPr kumimoji="0" lang="en-US" sz="23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Title 1"/>
          <p:cNvSpPr>
            <a:spLocks noGrp="1"/>
          </p:cNvSpPr>
          <p:nvPr>
            <p:ph type="title"/>
          </p:nvPr>
        </p:nvSpPr>
        <p:spPr>
          <a:xfrm>
            <a:off x="-76200" y="0"/>
            <a:ext cx="9601200" cy="914400"/>
          </a:xfrm>
        </p:spPr>
        <p:txBody>
          <a:bodyPr/>
          <a:lstStyle/>
          <a:p>
            <a:r>
              <a:rPr lang="en-US" dirty="0">
                <a:latin typeface="Gill Sans MT"/>
                <a:cs typeface="Gill Sans MT"/>
              </a:rPr>
              <a:t>Coherence Resolution</a:t>
            </a:r>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200" dirty="0">
              <a:solidFill>
                <a:srgbClr val="0000FF"/>
              </a:solidFill>
            </a:endParaRPr>
          </a:p>
          <a:p>
            <a:pPr marL="457200" lvl="1" indent="0">
              <a:buNone/>
            </a:pPr>
            <a:endParaRPr lang="en-US" sz="2200" u="sng" dirty="0">
              <a:solidFill>
                <a:prstClr val="black">
                  <a:lumMod val="65000"/>
                  <a:lumOff val="35000"/>
                </a:prstClr>
              </a:solidFill>
            </a:endParaRPr>
          </a:p>
          <a:p>
            <a:pPr lvl="1"/>
            <a:endParaRPr lang="en-US" sz="2200" u="sng" dirty="0">
              <a:solidFill>
                <a:srgbClr val="C00000"/>
              </a:solidFill>
            </a:endParaRPr>
          </a:p>
          <a:p>
            <a:endParaRPr lang="en-US" sz="2600" dirty="0">
              <a:solidFill>
                <a:schemeClr val="tx2"/>
              </a:solidFill>
            </a:endParaRPr>
          </a:p>
          <a:p>
            <a:endParaRPr lang="en-US" sz="2600" dirty="0">
              <a:solidFill>
                <a:schemeClr val="tx2"/>
              </a:solidFill>
            </a:endParaRPr>
          </a:p>
          <a:p>
            <a:pPr lvl="1"/>
            <a:endParaRPr lang="en-US" sz="1600" dirty="0"/>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pPr lvl="1"/>
            <a:endParaRPr lang="en-US" sz="2000" dirty="0">
              <a:solidFill>
                <a:srgbClr val="595959"/>
              </a:solidFill>
              <a:latin typeface="Gill Sans MT"/>
              <a:cs typeface="Gill Sans MT"/>
            </a:endParaRPr>
          </a:p>
          <a:p>
            <a:pPr lvl="1"/>
            <a:endParaRPr lang="en-US" sz="2400" dirty="0">
              <a:solidFill>
                <a:schemeClr val="tx2"/>
              </a:solidFill>
              <a:latin typeface="Gill Sans MT"/>
              <a:cs typeface="Gill Sans MT"/>
            </a:endParaRPr>
          </a:p>
          <a:p>
            <a:pPr marL="342900" lvl="1" indent="-342900">
              <a:buFont typeface="Arial" pitchFamily="34" charset="0"/>
              <a:buChar char="•"/>
            </a:pPr>
            <a:endParaRPr lang="en-US" sz="2400" u="sng" dirty="0">
              <a:solidFill>
                <a:schemeClr val="tx2"/>
              </a:solidFill>
              <a:latin typeface="Gill Sans MT"/>
              <a:cs typeface="Gill Sans MT"/>
            </a:endParaRPr>
          </a:p>
          <a:p>
            <a:pPr lvl="1"/>
            <a:endParaRPr lang="en-US" sz="2000" dirty="0">
              <a:solidFill>
                <a:srgbClr val="595959"/>
              </a:solidFill>
              <a:latin typeface="Gill Sans MT"/>
              <a:cs typeface="Gill Sans MT"/>
            </a:endParaRPr>
          </a:p>
          <a:p>
            <a:endParaRPr lang="en-US" dirty="0">
              <a:latin typeface="Gill Sans MT"/>
              <a:cs typeface="Gill Sans MT"/>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Gill Sans MT"/>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2400" b="1" i="0" u="none" strike="noStrike" kern="1200" cap="none" spc="0" normalizeH="0" baseline="0" noProof="0">
              <a:ln>
                <a:noFill/>
              </a:ln>
              <a:solidFill>
                <a:srgbClr val="0070C0"/>
              </a:solidFill>
              <a:effectLst/>
              <a:uLnTx/>
              <a:uFillTx/>
              <a:latin typeface="Gill Sans MT"/>
              <a:ea typeface="+mn-ea"/>
              <a:cs typeface="Gill Sans MT"/>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8" name="Rectangle 17"/>
          <p:cNvSpPr/>
          <p:nvPr/>
        </p:nvSpPr>
        <p:spPr>
          <a:xfrm>
            <a:off x="0" y="1143000"/>
            <a:ext cx="9144000" cy="523220"/>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Gill Sans MT"/>
              <a:ea typeface="+mn-ea"/>
              <a:cs typeface="Gill Sans MT"/>
            </a:endParaRPr>
          </a:p>
        </p:txBody>
      </p:sp>
      <p:grpSp>
        <p:nvGrpSpPr>
          <p:cNvPr id="67" name="Group 66"/>
          <p:cNvGrpSpPr/>
          <p:nvPr/>
        </p:nvGrpSpPr>
        <p:grpSpPr>
          <a:xfrm>
            <a:off x="152400" y="1981200"/>
            <a:ext cx="4038600" cy="2438400"/>
            <a:chOff x="76200" y="1697421"/>
            <a:chExt cx="4846320" cy="3026979"/>
          </a:xfrm>
        </p:grpSpPr>
        <p:grpSp>
          <p:nvGrpSpPr>
            <p:cNvPr id="68" name="Group 67"/>
            <p:cNvGrpSpPr/>
            <p:nvPr/>
          </p:nvGrpSpPr>
          <p:grpSpPr>
            <a:xfrm>
              <a:off x="76200" y="1697421"/>
              <a:ext cx="4846320" cy="3026979"/>
              <a:chOff x="0" y="1849821"/>
              <a:chExt cx="4846320" cy="3026979"/>
            </a:xfrm>
          </p:grpSpPr>
          <p:sp>
            <p:nvSpPr>
              <p:cNvPr id="70" name="Rounded Rectangle 69"/>
              <p:cNvSpPr/>
              <p:nvPr/>
            </p:nvSpPr>
            <p:spPr>
              <a:xfrm>
                <a:off x="0" y="1849821"/>
                <a:ext cx="4846320" cy="3026979"/>
              </a:xfrm>
              <a:prstGeom prst="roundRect">
                <a:avLst/>
              </a:prstGeom>
              <a:solidFill>
                <a:schemeClr val="lt1">
                  <a:alpha val="0"/>
                </a:schemeClr>
              </a:solidFill>
              <a:ln>
                <a:solidFill>
                  <a:srgbClr val="000000"/>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71" name="Rounded Rectangle 70"/>
              <p:cNvSpPr/>
              <p:nvPr/>
            </p:nvSpPr>
            <p:spPr>
              <a:xfrm>
                <a:off x="457200" y="2133600"/>
                <a:ext cx="1969304" cy="944210"/>
              </a:xfrm>
              <a:prstGeom prst="roundRect">
                <a:avLst/>
              </a:prstGeom>
              <a:solidFill>
                <a:schemeClr val="bg2">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Gill Sans MT"/>
                    <a:ea typeface="+mn-ea"/>
                    <a:cs typeface="+mn-cs"/>
                  </a:rPr>
                  <a:t>CPU</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grpSp>
            <p:nvGrpSpPr>
              <p:cNvPr id="72" name="Group 71"/>
              <p:cNvGrpSpPr/>
              <p:nvPr/>
            </p:nvGrpSpPr>
            <p:grpSpPr>
              <a:xfrm>
                <a:off x="182880" y="3174125"/>
                <a:ext cx="4480560" cy="1550275"/>
                <a:chOff x="106680" y="3402725"/>
                <a:chExt cx="4480560" cy="1550275"/>
              </a:xfrm>
            </p:grpSpPr>
            <p:sp>
              <p:nvSpPr>
                <p:cNvPr id="73" name="Rounded Rectangle 72"/>
                <p:cNvSpPr/>
                <p:nvPr/>
              </p:nvSpPr>
              <p:spPr>
                <a:xfrm>
                  <a:off x="106680" y="3497318"/>
                  <a:ext cx="4480560" cy="1455682"/>
                </a:xfrm>
                <a:prstGeom prst="roundRect">
                  <a:avLst/>
                </a:prstGeom>
                <a:solidFill>
                  <a:srgbClr val="4A886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75" name="Rounded Rectangle 74"/>
                <p:cNvSpPr/>
                <p:nvPr/>
              </p:nvSpPr>
              <p:spPr>
                <a:xfrm>
                  <a:off x="2270760" y="4343397"/>
                  <a:ext cx="2225040" cy="478223"/>
                </a:xfrm>
                <a:prstGeom prst="roundRect">
                  <a:avLst/>
                </a:prstGeom>
                <a:solidFill>
                  <a:srgbClr val="1F497D"/>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Gill Sans MT"/>
                      <a:ea typeface="+mn-ea"/>
                      <a:cs typeface="+mn-cs"/>
                    </a:rPr>
                    <a:t>CPUWriteSet</a:t>
                  </a:r>
                  <a:endParaRPr kumimoji="0" lang="en-US" sz="1100" b="1" i="0" u="none" strike="noStrike" kern="1200" cap="none" spc="0" normalizeH="0" baseline="0" noProof="0" dirty="0">
                    <a:ln>
                      <a:noFill/>
                    </a:ln>
                    <a:solidFill>
                      <a:srgbClr val="FFFFFF"/>
                    </a:solidFill>
                    <a:effectLst/>
                    <a:uLnTx/>
                    <a:uFillTx/>
                    <a:latin typeface="Gill Sans MT"/>
                    <a:ea typeface="+mn-ea"/>
                    <a:cs typeface="+mn-cs"/>
                  </a:endParaRPr>
                </a:p>
              </p:txBody>
            </p:sp>
            <p:sp>
              <p:nvSpPr>
                <p:cNvPr id="76" name="TextBox 75"/>
                <p:cNvSpPr txBox="1"/>
                <p:nvPr/>
              </p:nvSpPr>
              <p:spPr>
                <a:xfrm>
                  <a:off x="1478280" y="3402725"/>
                  <a:ext cx="2286000" cy="5731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Gill Sans MT"/>
                      <a:ea typeface="+mn-ea"/>
                      <a:cs typeface="+mn-cs"/>
                    </a:rPr>
                    <a:t>Shared LLC</a:t>
                  </a:r>
                </a:p>
              </p:txBody>
            </p:sp>
            <p:sp>
              <p:nvSpPr>
                <p:cNvPr id="77" name="Rounded Rectangle 76"/>
                <p:cNvSpPr/>
                <p:nvPr/>
              </p:nvSpPr>
              <p:spPr>
                <a:xfrm>
                  <a:off x="198120" y="4064877"/>
                  <a:ext cx="2011680" cy="851338"/>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ill Sans MT"/>
                      <a:ea typeface="+mn-ea"/>
                      <a:cs typeface="+mn-cs"/>
                    </a:rPr>
                    <a:t>Coherence Resolution </a:t>
                  </a:r>
                  <a:endParaRPr kumimoji="0" lang="en-US" sz="1800" b="1" i="0" u="none" strike="noStrike" kern="1200" cap="none" spc="0" normalizeH="0" baseline="0" noProof="0" dirty="0">
                    <a:ln>
                      <a:noFill/>
                    </a:ln>
                    <a:solidFill>
                      <a:srgbClr val="FFFFFF"/>
                    </a:solidFill>
                    <a:effectLst/>
                    <a:uLnTx/>
                    <a:uFillTx/>
                    <a:latin typeface="Gill Sans MT"/>
                    <a:ea typeface="+mn-ea"/>
                    <a:cs typeface="+mn-cs"/>
                  </a:endParaRPr>
                </a:p>
              </p:txBody>
            </p:sp>
          </p:grpSp>
        </p:grpSp>
        <p:sp>
          <p:nvSpPr>
            <p:cNvPr id="69" name="Rounded Rectangle 68"/>
            <p:cNvSpPr/>
            <p:nvPr/>
          </p:nvSpPr>
          <p:spPr>
            <a:xfrm>
              <a:off x="2819400" y="2238703"/>
              <a:ext cx="1463040" cy="688428"/>
            </a:xfrm>
            <a:prstGeom prst="roundRect">
              <a:avLst/>
            </a:prstGeom>
            <a:solidFill>
              <a:srgbClr val="80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Gill Sans MT"/>
                  <a:ea typeface="+mn-ea"/>
                  <a:cs typeface="+mn-cs"/>
                </a:rPr>
                <a:t>L1</a:t>
              </a:r>
            </a:p>
          </p:txBody>
        </p:sp>
      </p:grpSp>
      <p:cxnSp>
        <p:nvCxnSpPr>
          <p:cNvPr id="46" name="Straight Connector 45"/>
          <p:cNvCxnSpPr/>
          <p:nvPr/>
        </p:nvCxnSpPr>
        <p:spPr>
          <a:xfrm flipV="1">
            <a:off x="4953000" y="1524000"/>
            <a:ext cx="0" cy="3962400"/>
          </a:xfrm>
          <a:prstGeom prst="line">
            <a:avLst/>
          </a:prstGeom>
          <a:ln w="38100" cmpd="sng">
            <a:solidFill>
              <a:schemeClr val="tx1">
                <a:lumMod val="75000"/>
                <a:lumOff val="2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7" name="Left-Right Arrow 46"/>
          <p:cNvSpPr/>
          <p:nvPr/>
        </p:nvSpPr>
        <p:spPr>
          <a:xfrm>
            <a:off x="4343400" y="2927737"/>
            <a:ext cx="1219200" cy="348863"/>
          </a:xfrm>
          <a:prstGeom prst="lef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9" name="Group 8"/>
          <p:cNvGrpSpPr/>
          <p:nvPr/>
        </p:nvGrpSpPr>
        <p:grpSpPr>
          <a:xfrm>
            <a:off x="5638800" y="2286000"/>
            <a:ext cx="3352800" cy="1752601"/>
            <a:chOff x="5638800" y="2286000"/>
            <a:chExt cx="3352800" cy="1752601"/>
          </a:xfrm>
        </p:grpSpPr>
        <p:grpSp>
          <p:nvGrpSpPr>
            <p:cNvPr id="8" name="Group 7"/>
            <p:cNvGrpSpPr/>
            <p:nvPr/>
          </p:nvGrpSpPr>
          <p:grpSpPr>
            <a:xfrm>
              <a:off x="5638800" y="2286000"/>
              <a:ext cx="3352800" cy="1752601"/>
              <a:chOff x="5334000" y="4343399"/>
              <a:chExt cx="3352800" cy="1752601"/>
            </a:xfrm>
          </p:grpSpPr>
          <p:grpSp>
            <p:nvGrpSpPr>
              <p:cNvPr id="7" name="Group 6"/>
              <p:cNvGrpSpPr/>
              <p:nvPr/>
            </p:nvGrpSpPr>
            <p:grpSpPr>
              <a:xfrm>
                <a:off x="5334000" y="4343399"/>
                <a:ext cx="3352800" cy="1752601"/>
                <a:chOff x="5334000" y="4343401"/>
                <a:chExt cx="3352800" cy="1752601"/>
              </a:xfrm>
            </p:grpSpPr>
            <p:grpSp>
              <p:nvGrpSpPr>
                <p:cNvPr id="80" name="Group 79"/>
                <p:cNvGrpSpPr/>
                <p:nvPr/>
              </p:nvGrpSpPr>
              <p:grpSpPr>
                <a:xfrm>
                  <a:off x="5334000" y="4343401"/>
                  <a:ext cx="3352800" cy="1752601"/>
                  <a:chOff x="5334000" y="2133601"/>
                  <a:chExt cx="3617495" cy="1502229"/>
                </a:xfrm>
              </p:grpSpPr>
              <p:sp>
                <p:nvSpPr>
                  <p:cNvPr id="81" name="Rounded Rectangle 80"/>
                  <p:cNvSpPr/>
                  <p:nvPr/>
                </p:nvSpPr>
                <p:spPr>
                  <a:xfrm>
                    <a:off x="5334000" y="2133601"/>
                    <a:ext cx="3617495" cy="1502229"/>
                  </a:xfrm>
                  <a:prstGeom prst="roundRect">
                    <a:avLst/>
                  </a:prstGeom>
                  <a:solidFill>
                    <a:schemeClr val="lt1">
                      <a:alpha val="0"/>
                    </a:schemeClr>
                  </a:solidFill>
                  <a:ln>
                    <a:solidFill>
                      <a:srgbClr val="000000"/>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82" name="Rounded Rectangle 81"/>
                  <p:cNvSpPr/>
                  <p:nvPr/>
                </p:nvSpPr>
                <p:spPr>
                  <a:xfrm>
                    <a:off x="5486400" y="2285999"/>
                    <a:ext cx="1268264" cy="121919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Gill Sans MT"/>
                        <a:ea typeface="+mn-ea"/>
                        <a:cs typeface="+mn-cs"/>
                      </a:rPr>
                      <a:t>NDA Core</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grpSp>
            <p:sp>
              <p:nvSpPr>
                <p:cNvPr id="94" name="Rounded Rectangle 93"/>
                <p:cNvSpPr/>
                <p:nvPr/>
              </p:nvSpPr>
              <p:spPr>
                <a:xfrm>
                  <a:off x="6705600" y="5105400"/>
                  <a:ext cx="1854200" cy="385235"/>
                </a:xfrm>
                <a:prstGeom prst="roundRect">
                  <a:avLst/>
                </a:prstGeom>
                <a:solidFill>
                  <a:srgbClr val="1F497D"/>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Gill Sans MT"/>
                      <a:ea typeface="+mn-ea"/>
                      <a:cs typeface="+mn-cs"/>
                    </a:rPr>
                    <a:t>NDAReadSet</a:t>
                  </a:r>
                  <a:endParaRPr kumimoji="0" lang="en-US" sz="1100" b="1" i="0" u="none" strike="noStrike" kern="1200" cap="none" spc="0" normalizeH="0" baseline="0" noProof="0" dirty="0">
                    <a:ln>
                      <a:noFill/>
                    </a:ln>
                    <a:solidFill>
                      <a:srgbClr val="FFFFFF"/>
                    </a:solidFill>
                    <a:effectLst/>
                    <a:uLnTx/>
                    <a:uFillTx/>
                    <a:latin typeface="Gill Sans MT"/>
                    <a:ea typeface="+mn-ea"/>
                    <a:cs typeface="+mn-cs"/>
                  </a:endParaRPr>
                </a:p>
              </p:txBody>
            </p:sp>
            <p:sp>
              <p:nvSpPr>
                <p:cNvPr id="95" name="Rounded Rectangle 94"/>
                <p:cNvSpPr/>
                <p:nvPr/>
              </p:nvSpPr>
              <p:spPr>
                <a:xfrm>
                  <a:off x="6705600" y="5562600"/>
                  <a:ext cx="1854200" cy="385235"/>
                </a:xfrm>
                <a:prstGeom prst="roundRect">
                  <a:avLst/>
                </a:prstGeom>
                <a:solidFill>
                  <a:srgbClr val="1F497D"/>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Gill Sans MT"/>
                      <a:ea typeface="+mn-ea"/>
                      <a:cs typeface="+mn-cs"/>
                    </a:rPr>
                    <a:t>NDAWriteSet</a:t>
                  </a:r>
                  <a:endParaRPr kumimoji="0" lang="en-US" sz="1100" b="1" i="0" u="none" strike="noStrike" kern="1200" cap="none" spc="0" normalizeH="0" baseline="0" noProof="0" dirty="0">
                    <a:ln>
                      <a:noFill/>
                    </a:ln>
                    <a:solidFill>
                      <a:srgbClr val="FFFFFF"/>
                    </a:solidFill>
                    <a:effectLst/>
                    <a:uLnTx/>
                    <a:uFillTx/>
                    <a:latin typeface="Gill Sans MT"/>
                    <a:ea typeface="+mn-ea"/>
                    <a:cs typeface="+mn-cs"/>
                  </a:endParaRPr>
                </a:p>
              </p:txBody>
            </p:sp>
          </p:grpSp>
          <p:sp>
            <p:nvSpPr>
              <p:cNvPr id="92" name="Rounded Rectangle 91"/>
              <p:cNvSpPr/>
              <p:nvPr/>
            </p:nvSpPr>
            <p:spPr>
              <a:xfrm>
                <a:off x="7010400" y="4474633"/>
                <a:ext cx="1219200" cy="554567"/>
              </a:xfrm>
              <a:prstGeom prst="roundRect">
                <a:avLst/>
              </a:prstGeom>
              <a:solidFill>
                <a:srgbClr val="80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Gill Sans MT"/>
                    <a:ea typeface="+mn-ea"/>
                    <a:cs typeface="+mn-cs"/>
                  </a:rPr>
                  <a:t>L1</a:t>
                </a:r>
              </a:p>
            </p:txBody>
          </p:sp>
        </p:grpSp>
        <p:sp>
          <p:nvSpPr>
            <p:cNvPr id="48" name="Rounded Rectangle 47"/>
            <p:cNvSpPr/>
            <p:nvPr/>
          </p:nvSpPr>
          <p:spPr>
            <a:xfrm>
              <a:off x="8305800" y="2417233"/>
              <a:ext cx="228600" cy="554567"/>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Gill Sans MT"/>
                <a:ea typeface="+mn-ea"/>
                <a:cs typeface="+mn-cs"/>
              </a:endParaRPr>
            </a:p>
          </p:txBody>
        </p:sp>
      </p:grpSp>
      <p:sp>
        <p:nvSpPr>
          <p:cNvPr id="50" name="Rectangle 49"/>
          <p:cNvSpPr/>
          <p:nvPr/>
        </p:nvSpPr>
        <p:spPr>
          <a:xfrm>
            <a:off x="0" y="0"/>
            <a:ext cx="9144000" cy="6858000"/>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85" name="Rounded Rectangle 84"/>
          <p:cNvSpPr/>
          <p:nvPr/>
        </p:nvSpPr>
        <p:spPr>
          <a:xfrm>
            <a:off x="7010400" y="3043765"/>
            <a:ext cx="1854200" cy="385235"/>
          </a:xfrm>
          <a:prstGeom prst="roundRect">
            <a:avLst/>
          </a:prstGeom>
          <a:solidFill>
            <a:srgbClr val="1F497D"/>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Gill Sans MT"/>
                <a:ea typeface="+mn-ea"/>
                <a:cs typeface="+mn-cs"/>
              </a:rPr>
              <a:t>NDAReadSet</a:t>
            </a:r>
            <a:endParaRPr kumimoji="0" lang="en-US" sz="1100" b="1" i="0" u="none" strike="noStrike" kern="1200" cap="none" spc="0" normalizeH="0" baseline="0" noProof="0" dirty="0">
              <a:ln>
                <a:noFill/>
              </a:ln>
              <a:solidFill>
                <a:srgbClr val="FFFFFF"/>
              </a:solidFill>
              <a:effectLst/>
              <a:uLnTx/>
              <a:uFillTx/>
              <a:latin typeface="Gill Sans MT"/>
              <a:ea typeface="+mn-ea"/>
              <a:cs typeface="+mn-cs"/>
            </a:endParaRPr>
          </a:p>
        </p:txBody>
      </p:sp>
      <p:sp>
        <p:nvSpPr>
          <p:cNvPr id="87" name="Rounded Rectangle 86"/>
          <p:cNvSpPr/>
          <p:nvPr/>
        </p:nvSpPr>
        <p:spPr>
          <a:xfrm>
            <a:off x="2133600" y="3805765"/>
            <a:ext cx="1854200" cy="385235"/>
          </a:xfrm>
          <a:prstGeom prst="roundRect">
            <a:avLst/>
          </a:prstGeom>
          <a:solidFill>
            <a:srgbClr val="1F497D"/>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Gill Sans MT"/>
                <a:ea typeface="+mn-ea"/>
                <a:cs typeface="+mn-cs"/>
              </a:rPr>
              <a:t>CPUWriteSet</a:t>
            </a:r>
            <a:endParaRPr kumimoji="0" lang="en-US" sz="1100" b="1" i="0" u="none" strike="noStrike" kern="1200" cap="none" spc="0" normalizeH="0" baseline="0" noProof="0" dirty="0">
              <a:ln>
                <a:noFill/>
              </a:ln>
              <a:solidFill>
                <a:srgbClr val="FFFFFF"/>
              </a:solidFill>
              <a:effectLst/>
              <a:uLnTx/>
              <a:uFillTx/>
              <a:latin typeface="Gill Sans MT"/>
              <a:ea typeface="+mn-ea"/>
              <a:cs typeface="+mn-cs"/>
            </a:endParaRPr>
          </a:p>
        </p:txBody>
      </p:sp>
      <p:sp>
        <p:nvSpPr>
          <p:cNvPr id="91" name="Rounded Rectangle 90"/>
          <p:cNvSpPr/>
          <p:nvPr/>
        </p:nvSpPr>
        <p:spPr>
          <a:xfrm>
            <a:off x="381000" y="3581400"/>
            <a:ext cx="16764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ill Sans MT"/>
                <a:ea typeface="+mn-ea"/>
                <a:cs typeface="+mn-cs"/>
              </a:rPr>
              <a:t>Coherence Resolution </a:t>
            </a:r>
            <a:endParaRPr kumimoji="0" lang="en-US" sz="1800" b="1" i="0" u="none" strike="noStrike" kern="1200" cap="none" spc="0" normalizeH="0" baseline="0" noProof="0" dirty="0">
              <a:ln>
                <a:noFill/>
              </a:ln>
              <a:solidFill>
                <a:srgbClr val="FFFFFF"/>
              </a:solidFill>
              <a:effectLst/>
              <a:uLnTx/>
              <a:uFillTx/>
              <a:latin typeface="Gill Sans MT"/>
              <a:ea typeface="+mn-ea"/>
              <a:cs typeface="+mn-cs"/>
            </a:endParaRPr>
          </a:p>
        </p:txBody>
      </p:sp>
      <p:cxnSp>
        <p:nvCxnSpPr>
          <p:cNvPr id="93" name="Straight Connector 92"/>
          <p:cNvCxnSpPr/>
          <p:nvPr/>
        </p:nvCxnSpPr>
        <p:spPr>
          <a:xfrm flipH="1">
            <a:off x="381000" y="2057400"/>
            <a:ext cx="685800" cy="1600200"/>
          </a:xfrm>
          <a:prstGeom prst="line">
            <a:avLst/>
          </a:prstGeom>
          <a:ln w="38100" cmpd="sng">
            <a:solidFill>
              <a:schemeClr val="bg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H="1">
            <a:off x="2057400" y="2590800"/>
            <a:ext cx="3048000" cy="1066800"/>
          </a:xfrm>
          <a:prstGeom prst="line">
            <a:avLst/>
          </a:prstGeom>
          <a:ln w="38100" cmpd="sng">
            <a:solidFill>
              <a:schemeClr val="bg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97" name="Group 96"/>
          <p:cNvGrpSpPr/>
          <p:nvPr/>
        </p:nvGrpSpPr>
        <p:grpSpPr>
          <a:xfrm>
            <a:off x="1066800" y="152400"/>
            <a:ext cx="4114800" cy="2514600"/>
            <a:chOff x="609600" y="381000"/>
            <a:chExt cx="5181600" cy="3124200"/>
          </a:xfrm>
        </p:grpSpPr>
        <p:sp>
          <p:nvSpPr>
            <p:cNvPr id="98" name="Rounded Rectangle 97"/>
            <p:cNvSpPr/>
            <p:nvPr/>
          </p:nvSpPr>
          <p:spPr>
            <a:xfrm>
              <a:off x="609600" y="381000"/>
              <a:ext cx="5181600" cy="3124200"/>
            </a:xfrm>
            <a:prstGeom prst="roundRect">
              <a:avLst/>
            </a:prstGeom>
            <a:solidFill>
              <a:srgbClr val="FFFFFF"/>
            </a:solidFill>
            <a:ln w="57150" cmpd="sng">
              <a:solidFill>
                <a:schemeClr val="tx2"/>
              </a:solidFill>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grpSp>
          <p:nvGrpSpPr>
            <p:cNvPr id="103" name="Group 102"/>
            <p:cNvGrpSpPr/>
            <p:nvPr/>
          </p:nvGrpSpPr>
          <p:grpSpPr>
            <a:xfrm>
              <a:off x="801511" y="762000"/>
              <a:ext cx="4797778" cy="2521163"/>
              <a:chOff x="801511" y="762000"/>
              <a:chExt cx="4797778" cy="2521163"/>
            </a:xfrm>
          </p:grpSpPr>
          <p:cxnSp>
            <p:nvCxnSpPr>
              <p:cNvPr id="104" name="Straight Arrow Connector 103"/>
              <p:cNvCxnSpPr/>
              <p:nvPr/>
            </p:nvCxnSpPr>
            <p:spPr>
              <a:xfrm>
                <a:off x="3352800" y="1524000"/>
                <a:ext cx="12890" cy="476086"/>
              </a:xfrm>
              <a:prstGeom prst="straightConnector1">
                <a:avLst/>
              </a:prstGeom>
              <a:solidFill>
                <a:schemeClr val="bg1">
                  <a:lumMod val="85000"/>
                </a:schemeClr>
              </a:solidFill>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grpSp>
            <p:nvGrpSpPr>
              <p:cNvPr id="129" name="Group 128"/>
              <p:cNvGrpSpPr/>
              <p:nvPr/>
            </p:nvGrpSpPr>
            <p:grpSpPr>
              <a:xfrm>
                <a:off x="801511" y="762000"/>
                <a:ext cx="4797778" cy="2521163"/>
                <a:chOff x="801511" y="762000"/>
                <a:chExt cx="4797778" cy="2521163"/>
              </a:xfrm>
            </p:grpSpPr>
            <p:cxnSp>
              <p:nvCxnSpPr>
                <p:cNvPr id="130" name="Elbow Connector 129"/>
                <p:cNvCxnSpPr>
                  <a:stCxn id="133" idx="2"/>
                </p:cNvCxnSpPr>
                <p:nvPr/>
              </p:nvCxnSpPr>
              <p:spPr>
                <a:xfrm rot="16200000" flipH="1">
                  <a:off x="2324099" y="876301"/>
                  <a:ext cx="228599" cy="1066797"/>
                </a:xfrm>
                <a:prstGeom prst="bentConnector2">
                  <a:avLst/>
                </a:prstGeom>
                <a:ln w="381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31" name="Group 130"/>
                <p:cNvGrpSpPr/>
                <p:nvPr/>
              </p:nvGrpSpPr>
              <p:grpSpPr>
                <a:xfrm>
                  <a:off x="801511" y="762000"/>
                  <a:ext cx="4797778" cy="2521163"/>
                  <a:chOff x="801511" y="762000"/>
                  <a:chExt cx="4797778" cy="2521163"/>
                </a:xfrm>
              </p:grpSpPr>
              <p:sp>
                <p:nvSpPr>
                  <p:cNvPr id="132" name="Rounded Rectangle 131"/>
                  <p:cNvSpPr/>
                  <p:nvPr/>
                </p:nvSpPr>
                <p:spPr>
                  <a:xfrm>
                    <a:off x="3429000" y="762000"/>
                    <a:ext cx="2170289" cy="5334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Gill Sans MT"/>
                        <a:ea typeface="+mn-ea"/>
                        <a:cs typeface="+mn-cs"/>
                      </a:rPr>
                      <a:t>NDAReadSet</a:t>
                    </a:r>
                    <a:endParaRPr kumimoji="0" lang="en-US" sz="16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133" name="Rounded Rectangle 132"/>
                  <p:cNvSpPr/>
                  <p:nvPr/>
                </p:nvSpPr>
                <p:spPr>
                  <a:xfrm>
                    <a:off x="801511" y="762000"/>
                    <a:ext cx="2206978" cy="5334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Gill Sans MT"/>
                        <a:ea typeface="+mn-ea"/>
                        <a:cs typeface="+mn-cs"/>
                      </a:rPr>
                      <a:t>CPUWriteSet</a:t>
                    </a:r>
                    <a:endParaRPr kumimoji="0" lang="en-US" sz="1600" b="1" i="0" u="none" strike="noStrike" kern="1200" cap="none" spc="0" normalizeH="0" baseline="0" noProof="0" dirty="0">
                      <a:ln>
                        <a:noFill/>
                      </a:ln>
                      <a:solidFill>
                        <a:prstClr val="white"/>
                      </a:solidFill>
                      <a:effectLst/>
                      <a:uLnTx/>
                      <a:uFillTx/>
                      <a:latin typeface="Gill Sans MT"/>
                      <a:ea typeface="+mn-ea"/>
                      <a:cs typeface="+mn-cs"/>
                    </a:endParaRPr>
                  </a:p>
                </p:txBody>
              </p:sp>
              <p:grpSp>
                <p:nvGrpSpPr>
                  <p:cNvPr id="134" name="Group 133"/>
                  <p:cNvGrpSpPr/>
                  <p:nvPr/>
                </p:nvGrpSpPr>
                <p:grpSpPr>
                  <a:xfrm>
                    <a:off x="2667000" y="1295400"/>
                    <a:ext cx="914400" cy="1447800"/>
                    <a:chOff x="2743200" y="1219200"/>
                    <a:chExt cx="914400" cy="1828800"/>
                  </a:xfrm>
                </p:grpSpPr>
                <p:sp>
                  <p:nvSpPr>
                    <p:cNvPr id="141" name="Block Arc 140"/>
                    <p:cNvSpPr/>
                    <p:nvPr/>
                  </p:nvSpPr>
                  <p:spPr>
                    <a:xfrm rot="10800000">
                      <a:off x="2743200" y="1219200"/>
                      <a:ext cx="914400" cy="1828800"/>
                    </a:xfrm>
                    <a:prstGeom prst="blockArc">
                      <a:avLst>
                        <a:gd name="adj1" fmla="val 10800000"/>
                        <a:gd name="adj2" fmla="val 147488"/>
                        <a:gd name="adj3" fmla="val 1026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cxnSp>
                  <p:nvCxnSpPr>
                    <p:cNvPr id="142" name="Straight Connector 141"/>
                    <p:cNvCxnSpPr>
                      <a:stCxn id="141" idx="0"/>
                      <a:endCxn id="141" idx="1"/>
                    </p:cNvCxnSpPr>
                    <p:nvPr/>
                  </p:nvCxnSpPr>
                  <p:spPr>
                    <a:xfrm flipH="1" flipV="1">
                      <a:off x="2790271" y="2111361"/>
                      <a:ext cx="820397" cy="22239"/>
                    </a:xfrm>
                    <a:prstGeom prst="line">
                      <a:avLst/>
                    </a:prstGeom>
                    <a:ln w="57150" cmpd="sng">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135" name="Elbow Connector 134"/>
                  <p:cNvCxnSpPr>
                    <a:stCxn id="132" idx="2"/>
                  </p:cNvCxnSpPr>
                  <p:nvPr/>
                </p:nvCxnSpPr>
                <p:spPr>
                  <a:xfrm rot="5400000">
                    <a:off x="3819179" y="829032"/>
                    <a:ext cx="228599" cy="1161336"/>
                  </a:xfrm>
                  <a:prstGeom prst="bentConnector2">
                    <a:avLst/>
                  </a:prstGeom>
                  <a:ln w="381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p:nvPr/>
                </p:nvCxnSpPr>
                <p:spPr>
                  <a:xfrm>
                    <a:off x="2971800" y="1524000"/>
                    <a:ext cx="12890" cy="476086"/>
                  </a:xfrm>
                  <a:prstGeom prst="straightConnector1">
                    <a:avLst/>
                  </a:prstGeom>
                  <a:solidFill>
                    <a:schemeClr val="bg1">
                      <a:lumMod val="85000"/>
                    </a:schemeClr>
                  </a:solidFill>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3124200" y="2743200"/>
                    <a:ext cx="0" cy="457200"/>
                  </a:xfrm>
                  <a:prstGeom prst="line">
                    <a:avLst/>
                  </a:prstGeom>
                  <a:ln w="38100" cmpd="sng">
                    <a:solidFill>
                      <a:srgbClr val="0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flipH="1">
                    <a:off x="3657600" y="1371600"/>
                    <a:ext cx="228600" cy="304800"/>
                  </a:xfrm>
                  <a:prstGeom prst="line">
                    <a:avLst/>
                  </a:prstGeom>
                  <a:ln w="38100" cmpd="sng">
                    <a:solidFill>
                      <a:srgbClr val="0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flipH="1">
                    <a:off x="2438400" y="1371600"/>
                    <a:ext cx="228600" cy="304800"/>
                  </a:xfrm>
                  <a:prstGeom prst="line">
                    <a:avLst/>
                  </a:prstGeom>
                  <a:ln w="38100" cmpd="sng">
                    <a:solidFill>
                      <a:srgbClr val="0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0" name="TextBox 139"/>
                  <p:cNvSpPr txBox="1"/>
                  <p:nvPr/>
                </p:nvSpPr>
                <p:spPr>
                  <a:xfrm>
                    <a:off x="3223626" y="2747818"/>
                    <a:ext cx="1546255" cy="53534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Gill Sans MT"/>
                        <a:ea typeface="+mn-ea"/>
                        <a:cs typeface="+mn-cs"/>
                      </a:rPr>
                      <a:t>Conflict</a:t>
                    </a:r>
                  </a:p>
                </p:txBody>
              </p:sp>
            </p:grpSp>
          </p:grpSp>
        </p:grpSp>
      </p:grpSp>
      <p:grpSp>
        <p:nvGrpSpPr>
          <p:cNvPr id="154" name="Group 153"/>
          <p:cNvGrpSpPr/>
          <p:nvPr/>
        </p:nvGrpSpPr>
        <p:grpSpPr>
          <a:xfrm>
            <a:off x="2362200" y="4419600"/>
            <a:ext cx="6770077" cy="2438401"/>
            <a:chOff x="3352800" y="3505200"/>
            <a:chExt cx="5867400" cy="2733965"/>
          </a:xfrm>
        </p:grpSpPr>
        <p:sp>
          <p:nvSpPr>
            <p:cNvPr id="155" name="Rounded Rectangle 154"/>
            <p:cNvSpPr/>
            <p:nvPr/>
          </p:nvSpPr>
          <p:spPr>
            <a:xfrm>
              <a:off x="3352800" y="3505200"/>
              <a:ext cx="5410200" cy="2563091"/>
            </a:xfrm>
            <a:prstGeom prst="roundRect">
              <a:avLst/>
            </a:prstGeom>
            <a:ln w="57150" cmpd="sng">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156" name="TextBox 155"/>
            <p:cNvSpPr txBox="1"/>
            <p:nvPr/>
          </p:nvSpPr>
          <p:spPr>
            <a:xfrm>
              <a:off x="3505200" y="3581400"/>
              <a:ext cx="54101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Gill Sans MT"/>
                  <a:ea typeface="+mn-ea"/>
                  <a:cs typeface="+mn-cs"/>
                </a:rPr>
                <a:t>If </a:t>
              </a:r>
              <a:r>
                <a:rPr kumimoji="0" lang="en-US" sz="2200" b="1" i="0" u="none" strike="noStrike" kern="1200" cap="none" spc="0" normalizeH="0" baseline="0" noProof="0" dirty="0">
                  <a:ln>
                    <a:noFill/>
                  </a:ln>
                  <a:solidFill>
                    <a:srgbClr val="0000FF"/>
                  </a:solidFill>
                  <a:effectLst/>
                  <a:uLnTx/>
                  <a:uFillTx/>
                  <a:latin typeface="Gill Sans MT"/>
                  <a:ea typeface="+mn-ea"/>
                  <a:cs typeface="+mn-cs"/>
                </a:rPr>
                <a:t>conflicts </a:t>
              </a:r>
              <a:r>
                <a:rPr kumimoji="0" lang="en-US" sz="2200" b="1" i="0" u="none" strike="noStrike" kern="1200" cap="none" spc="0" normalizeH="0" baseline="0" noProof="0" dirty="0">
                  <a:ln>
                    <a:noFill/>
                  </a:ln>
                  <a:solidFill>
                    <a:srgbClr val="000000"/>
                  </a:solidFill>
                  <a:effectLst/>
                  <a:uLnTx/>
                  <a:uFillTx/>
                  <a:latin typeface="Gill Sans MT"/>
                  <a:ea typeface="+mn-ea"/>
                  <a:cs typeface="+mn-cs"/>
                </a:rPr>
                <a:t>happens:</a:t>
              </a:r>
            </a:p>
          </p:txBody>
        </p:sp>
        <p:sp>
          <p:nvSpPr>
            <p:cNvPr id="157" name="TextBox 156"/>
            <p:cNvSpPr txBox="1"/>
            <p:nvPr/>
          </p:nvSpPr>
          <p:spPr>
            <a:xfrm>
              <a:off x="3352800" y="4094914"/>
              <a:ext cx="5410200" cy="86270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The CPU </a:t>
              </a:r>
              <a:r>
                <a:rPr kumimoji="0" lang="en-US" sz="2200" b="0" i="0" u="none" strike="noStrike" kern="1200" cap="none" spc="0" normalizeH="0" baseline="0" noProof="0" dirty="0">
                  <a:ln>
                    <a:noFill/>
                  </a:ln>
                  <a:solidFill>
                    <a:srgbClr val="0000FF"/>
                  </a:solidFill>
                  <a:effectLst/>
                  <a:uLnTx/>
                  <a:uFillTx/>
                  <a:latin typeface="Gill Sans MT"/>
                  <a:ea typeface="+mn-ea"/>
                  <a:cs typeface="+mn-cs"/>
                </a:rPr>
                <a:t>flushes</a:t>
              </a:r>
              <a:r>
                <a:rPr kumimoji="0" lang="en-US" sz="2200" b="0" i="0" u="none" strike="noStrike" kern="1200" cap="none" spc="0" normalizeH="0" baseline="0" noProof="0" dirty="0">
                  <a:ln>
                    <a:noFill/>
                  </a:ln>
                  <a:solidFill>
                    <a:srgbClr val="000000"/>
                  </a:solidFill>
                  <a:effectLst/>
                  <a:uLnTx/>
                  <a:uFillTx/>
                  <a:latin typeface="Gill Sans MT"/>
                  <a:ea typeface="+mn-ea"/>
                  <a:cs typeface="+mn-cs"/>
                </a:rPr>
                <a:t> the </a:t>
              </a:r>
              <a:r>
                <a:rPr kumimoji="0" lang="en-US" sz="2200" b="0" i="0" u="none" strike="noStrike" kern="1200" cap="none" spc="0" normalizeH="0" baseline="0" noProof="0" dirty="0">
                  <a:ln>
                    <a:noFill/>
                  </a:ln>
                  <a:solidFill>
                    <a:srgbClr val="0000FF"/>
                  </a:solidFill>
                  <a:effectLst/>
                  <a:uLnTx/>
                  <a:uFillTx/>
                  <a:latin typeface="Gill Sans MT"/>
                  <a:ea typeface="+mn-ea"/>
                  <a:cs typeface="+mn-cs"/>
                </a:rPr>
                <a:t>dirty cache lines</a:t>
              </a:r>
              <a:r>
                <a:rPr kumimoji="0" lang="en-US" sz="2200" b="0" i="0" u="none" strike="noStrike" kern="1200" cap="none" spc="0" normalizeH="0" baseline="0" noProof="0" dirty="0">
                  <a:ln>
                    <a:noFill/>
                  </a:ln>
                  <a:solidFill>
                    <a:srgbClr val="000000"/>
                  </a:solidFill>
                  <a:effectLst/>
                  <a:uLnTx/>
                  <a:uFillTx/>
                  <a:latin typeface="Gill Sans MT"/>
                  <a:ea typeface="+mn-ea"/>
                  <a:cs typeface="+mn-cs"/>
                </a:rPr>
                <a:t> that match addresses in the </a:t>
              </a:r>
              <a:r>
                <a:rPr kumimoji="0" lang="en-US" sz="2200" b="0" i="0" u="none" strike="noStrike" kern="1200" cap="none" spc="0" normalizeH="0" baseline="0" noProof="0" dirty="0" err="1">
                  <a:ln>
                    <a:noFill/>
                  </a:ln>
                  <a:solidFill>
                    <a:srgbClr val="0000FF"/>
                  </a:solidFill>
                  <a:effectLst/>
                  <a:uLnTx/>
                  <a:uFillTx/>
                  <a:latin typeface="Gill Sans MT"/>
                  <a:ea typeface="+mn-ea"/>
                  <a:cs typeface="+mn-cs"/>
                </a:rPr>
                <a:t>NDAReadSet</a:t>
              </a:r>
              <a:endParaRPr kumimoji="0" lang="en-US" sz="2200" b="0"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58" name="TextBox 157"/>
            <p:cNvSpPr txBox="1"/>
            <p:nvPr/>
          </p:nvSpPr>
          <p:spPr>
            <a:xfrm>
              <a:off x="3352800" y="4872183"/>
              <a:ext cx="5562600" cy="48311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NDA </a:t>
              </a:r>
              <a:r>
                <a:rPr kumimoji="0" lang="en-US" sz="2200" b="0" i="0" u="sng" strike="noStrike" kern="1200" cap="none" spc="0" normalizeH="0" baseline="0" noProof="0" dirty="0">
                  <a:ln>
                    <a:noFill/>
                  </a:ln>
                  <a:solidFill>
                    <a:srgbClr val="0000FF"/>
                  </a:solidFill>
                  <a:effectLst/>
                  <a:uLnTx/>
                  <a:uFillTx/>
                  <a:latin typeface="Gill Sans MT"/>
                  <a:ea typeface="+mn-ea"/>
                  <a:cs typeface="+mn-cs"/>
                </a:rPr>
                <a:t>invalidates</a:t>
              </a:r>
              <a:r>
                <a:rPr kumimoji="0" lang="en-US" sz="2200" b="0" i="0" u="none" strike="noStrike" kern="1200" cap="none" spc="0" normalizeH="0" baseline="0" noProof="0" dirty="0">
                  <a:ln>
                    <a:noFill/>
                  </a:ln>
                  <a:solidFill>
                    <a:srgbClr val="000000"/>
                  </a:solidFill>
                  <a:effectLst/>
                  <a:uLnTx/>
                  <a:uFillTx/>
                  <a:latin typeface="Gill Sans MT"/>
                  <a:ea typeface="+mn-ea"/>
                  <a:cs typeface="+mn-cs"/>
                </a:rPr>
                <a:t> all uncommitted cache lines</a:t>
              </a:r>
            </a:p>
          </p:txBody>
        </p:sp>
        <p:sp>
          <p:nvSpPr>
            <p:cNvPr id="159" name="TextBox 158"/>
            <p:cNvSpPr txBox="1"/>
            <p:nvPr/>
          </p:nvSpPr>
          <p:spPr>
            <a:xfrm>
              <a:off x="3352800" y="5376458"/>
              <a:ext cx="5867400" cy="86270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Signatures are </a:t>
              </a:r>
              <a:r>
                <a:rPr kumimoji="0" lang="en-US" sz="2200" b="0" i="0" u="sng" strike="noStrike" kern="1200" cap="none" spc="0" normalizeH="0" baseline="0" noProof="0" dirty="0">
                  <a:ln>
                    <a:noFill/>
                  </a:ln>
                  <a:solidFill>
                    <a:srgbClr val="000000"/>
                  </a:solidFill>
                  <a:effectLst/>
                  <a:uLnTx/>
                  <a:uFillTx/>
                  <a:latin typeface="Gill Sans MT"/>
                  <a:ea typeface="+mn-ea"/>
                  <a:cs typeface="+mn-cs"/>
                </a:rPr>
                <a:t>erased</a:t>
              </a:r>
              <a:r>
                <a:rPr kumimoji="0" lang="en-US" sz="2200" b="0" i="0" u="none" strike="noStrike" kern="1200" cap="none" spc="0" normalizeH="0" baseline="0" noProof="0" dirty="0">
                  <a:ln>
                    <a:noFill/>
                  </a:ln>
                  <a:solidFill>
                    <a:srgbClr val="000000"/>
                  </a:solidFill>
                  <a:effectLst/>
                  <a:uLnTx/>
                  <a:uFillTx/>
                  <a:latin typeface="Gill Sans MT"/>
                  <a:ea typeface="+mn-ea"/>
                  <a:cs typeface="+mn-cs"/>
                </a:rPr>
                <a:t> and NDA </a:t>
              </a:r>
              <a:r>
                <a:rPr kumimoji="0" lang="en-US" sz="2200" b="0" i="0" u="sng" strike="noStrike" kern="1200" cap="none" spc="0" normalizeH="0" baseline="0" noProof="0" dirty="0">
                  <a:ln>
                    <a:noFill/>
                  </a:ln>
                  <a:solidFill>
                    <a:srgbClr val="000000"/>
                  </a:solidFill>
                  <a:effectLst/>
                  <a:uLnTx/>
                  <a:uFillTx/>
                  <a:latin typeface="Gill Sans MT"/>
                  <a:ea typeface="+mn-ea"/>
                  <a:cs typeface="+mn-cs"/>
                </a:rPr>
                <a:t>restarts</a:t>
              </a:r>
              <a:r>
                <a:rPr kumimoji="0" lang="en-US" sz="2200" b="0" i="0" u="none" strike="noStrike" kern="1200" cap="none" spc="0" normalizeH="0" baseline="0" noProof="0" dirty="0">
                  <a:ln>
                    <a:noFill/>
                  </a:ln>
                  <a:solidFill>
                    <a:srgbClr val="000000"/>
                  </a:solidFill>
                  <a:effectLst/>
                  <a:uLnTx/>
                  <a:uFillTx/>
                  <a:latin typeface="Gill Sans MT"/>
                  <a:ea typeface="+mn-ea"/>
                  <a:cs typeface="+mn-cs"/>
                </a:rPr>
                <a:t> execution</a:t>
              </a:r>
            </a:p>
          </p:txBody>
        </p:sp>
      </p:grpSp>
      <p:grpSp>
        <p:nvGrpSpPr>
          <p:cNvPr id="160" name="Group 159"/>
          <p:cNvGrpSpPr/>
          <p:nvPr/>
        </p:nvGrpSpPr>
        <p:grpSpPr>
          <a:xfrm>
            <a:off x="2362200" y="4876800"/>
            <a:ext cx="6248400" cy="1828800"/>
            <a:chOff x="3429000" y="4267200"/>
            <a:chExt cx="6248400" cy="1828800"/>
          </a:xfrm>
        </p:grpSpPr>
        <p:sp>
          <p:nvSpPr>
            <p:cNvPr id="161" name="Rounded Rectangle 160"/>
            <p:cNvSpPr/>
            <p:nvPr/>
          </p:nvSpPr>
          <p:spPr>
            <a:xfrm>
              <a:off x="3429000" y="4267200"/>
              <a:ext cx="6248400" cy="1828800"/>
            </a:xfrm>
            <a:prstGeom prst="roundRect">
              <a:avLst/>
            </a:prstGeom>
            <a:ln w="57150" cmpd="sng">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162" name="TextBox 161"/>
            <p:cNvSpPr txBox="1"/>
            <p:nvPr/>
          </p:nvSpPr>
          <p:spPr>
            <a:xfrm>
              <a:off x="3763683" y="4343400"/>
              <a:ext cx="54101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Gill Sans MT"/>
                  <a:ea typeface="+mn-ea"/>
                  <a:cs typeface="+mn-cs"/>
                </a:rPr>
                <a:t>If </a:t>
              </a:r>
              <a:r>
                <a:rPr kumimoji="0" lang="en-US" sz="2200" b="1" i="0" u="none" strike="noStrike" kern="1200" cap="none" spc="0" normalizeH="0" baseline="0" noProof="0" dirty="0">
                  <a:ln>
                    <a:noFill/>
                  </a:ln>
                  <a:solidFill>
                    <a:srgbClr val="0000FF"/>
                  </a:solidFill>
                  <a:effectLst/>
                  <a:uLnTx/>
                  <a:uFillTx/>
                  <a:latin typeface="Gill Sans MT"/>
                  <a:ea typeface="+mn-ea"/>
                  <a:cs typeface="+mn-cs"/>
                </a:rPr>
                <a:t>no conflicts</a:t>
              </a:r>
              <a:r>
                <a:rPr kumimoji="0" lang="en-US" sz="2200" b="1" i="0" u="none" strike="noStrike" kern="1200" cap="none" spc="0" normalizeH="0" baseline="0" noProof="0" dirty="0">
                  <a:ln>
                    <a:noFill/>
                  </a:ln>
                  <a:solidFill>
                    <a:prstClr val="black"/>
                  </a:solidFill>
                  <a:effectLst/>
                  <a:uLnTx/>
                  <a:uFillTx/>
                  <a:latin typeface="Gill Sans MT"/>
                  <a:ea typeface="+mn-ea"/>
                  <a:cs typeface="+mn-cs"/>
                </a:rPr>
                <a:t>:</a:t>
              </a:r>
            </a:p>
          </p:txBody>
        </p:sp>
        <p:sp>
          <p:nvSpPr>
            <p:cNvPr id="163" name="TextBox 162"/>
            <p:cNvSpPr txBox="1"/>
            <p:nvPr/>
          </p:nvSpPr>
          <p:spPr>
            <a:xfrm>
              <a:off x="3581400" y="4800600"/>
              <a:ext cx="5943600" cy="769441"/>
            </a:xfrm>
            <a:prstGeom prst="rect">
              <a:avLst/>
            </a:prstGeom>
            <a:noFill/>
          </p:spPr>
          <p:txBody>
            <a:bodyPr wrap="square" rtlCol="0">
              <a:spAutoFit/>
            </a:bodyPr>
            <a:lstStyle/>
            <a:p>
              <a:pPr marL="342900" marR="0" lvl="1"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Any clean cache lines in the CPU that</a:t>
              </a:r>
              <a:r>
                <a:rPr kumimoji="0" lang="en-US" sz="2200" b="0" i="0" u="none" strike="noStrike" kern="1200" cap="none" spc="0" normalizeH="0" baseline="0" noProof="0" dirty="0">
                  <a:ln>
                    <a:noFill/>
                  </a:ln>
                  <a:solidFill>
                    <a:srgbClr val="0000FF"/>
                  </a:solidFill>
                  <a:effectLst/>
                  <a:uLnTx/>
                  <a:uFillTx/>
                  <a:latin typeface="Gill Sans MT"/>
                  <a:ea typeface="+mn-ea"/>
                  <a:cs typeface="+mn-cs"/>
                </a:rPr>
                <a:t> match</a:t>
              </a:r>
              <a:r>
                <a:rPr kumimoji="0" lang="en-US" sz="2200" b="0" i="0" u="none" strike="noStrike" kern="1200" cap="none" spc="0" normalizeH="0" baseline="0" noProof="0" dirty="0">
                  <a:ln>
                    <a:noFill/>
                  </a:ln>
                  <a:solidFill>
                    <a:srgbClr val="000000"/>
                  </a:solidFill>
                  <a:effectLst/>
                  <a:uLnTx/>
                  <a:uFillTx/>
                  <a:latin typeface="Gill Sans MT"/>
                  <a:ea typeface="+mn-ea"/>
                  <a:cs typeface="+mn-cs"/>
                </a:rPr>
                <a:t> an address in the</a:t>
              </a:r>
              <a:r>
                <a:rPr kumimoji="0" lang="en-US" sz="2200" b="0" i="0" u="none" strike="noStrike" kern="1200" cap="none" spc="0" normalizeH="0" baseline="0" noProof="0" dirty="0">
                  <a:ln>
                    <a:noFill/>
                  </a:ln>
                  <a:solidFill>
                    <a:srgbClr val="0000FF"/>
                  </a:solidFill>
                  <a:effectLst/>
                  <a:uLnTx/>
                  <a:uFillTx/>
                  <a:latin typeface="Gill Sans MT"/>
                  <a:ea typeface="+mn-ea"/>
                  <a:cs typeface="+mn-cs"/>
                </a:rPr>
                <a:t> </a:t>
              </a:r>
              <a:r>
                <a:rPr kumimoji="0" lang="en-US" sz="2200" b="0" i="0" u="none" strike="noStrike" kern="1200" cap="none" spc="0" normalizeH="0" baseline="0" noProof="0" dirty="0" err="1">
                  <a:ln>
                    <a:noFill/>
                  </a:ln>
                  <a:solidFill>
                    <a:srgbClr val="0000FF"/>
                  </a:solidFill>
                  <a:effectLst/>
                  <a:uLnTx/>
                  <a:uFillTx/>
                  <a:latin typeface="Gill Sans MT"/>
                  <a:ea typeface="+mn-ea"/>
                  <a:cs typeface="+mn-cs"/>
                </a:rPr>
                <a:t>NDAWriteSet</a:t>
              </a:r>
              <a:r>
                <a:rPr kumimoji="0" lang="en-US" sz="2200" b="0" i="0" u="none" strike="noStrike" kern="1200" cap="none" spc="0" normalizeH="0" baseline="0" noProof="0" dirty="0">
                  <a:ln>
                    <a:noFill/>
                  </a:ln>
                  <a:solidFill>
                    <a:srgbClr val="000000"/>
                  </a:solidFill>
                  <a:effectLst/>
                  <a:uLnTx/>
                  <a:uFillTx/>
                  <a:latin typeface="Gill Sans MT"/>
                  <a:ea typeface="+mn-ea"/>
                  <a:cs typeface="+mn-cs"/>
                </a:rPr>
                <a:t> are </a:t>
              </a:r>
              <a:r>
                <a:rPr kumimoji="0" lang="en-US" sz="2200" b="0" i="0" u="none" strike="noStrike" kern="1200" cap="none" spc="0" normalizeH="0" baseline="0" noProof="0" dirty="0">
                  <a:ln>
                    <a:noFill/>
                  </a:ln>
                  <a:solidFill>
                    <a:srgbClr val="0000FF"/>
                  </a:solidFill>
                  <a:effectLst/>
                  <a:uLnTx/>
                  <a:uFillTx/>
                  <a:latin typeface="Gill Sans MT"/>
                  <a:ea typeface="+mn-ea"/>
                  <a:cs typeface="+mn-cs"/>
                </a:rPr>
                <a:t>invalidated</a:t>
              </a:r>
              <a:endParaRPr kumimoji="0" lang="en-US" sz="2200" b="0"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64" name="TextBox 163"/>
            <p:cNvSpPr txBox="1"/>
            <p:nvPr/>
          </p:nvSpPr>
          <p:spPr>
            <a:xfrm>
              <a:off x="3581400" y="5562600"/>
              <a:ext cx="3698448" cy="430887"/>
            </a:xfrm>
            <a:prstGeom prst="rect">
              <a:avLst/>
            </a:prstGeom>
            <a:noFill/>
          </p:spPr>
          <p:txBody>
            <a:bodyPr wrap="none" rtlCol="0">
              <a:spAutoFit/>
            </a:bodyPr>
            <a:lstStyle/>
            <a:p>
              <a:pPr marL="342900" marR="0" lvl="1" indent="-342900" algn="ctr" defTabSz="914400" rtl="0" eaLnBrk="1" fontAlgn="auto" latinLnBrk="0" hangingPunct="1">
                <a:lnSpc>
                  <a:spcPct val="100000"/>
                </a:lnSpc>
                <a:spcBef>
                  <a:spcPts val="0"/>
                </a:spcBef>
                <a:spcAft>
                  <a:spcPts val="0"/>
                </a:spcAft>
                <a:buClrTx/>
                <a:buSzTx/>
                <a:buFont typeface="Arial"/>
                <a:buChar char="•"/>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NDA </a:t>
              </a:r>
              <a:r>
                <a:rPr kumimoji="0" lang="en-US" sz="2200" b="0" i="0" u="none" strike="noStrike" kern="1200" cap="none" spc="0" normalizeH="0" baseline="0" noProof="0" dirty="0">
                  <a:ln>
                    <a:noFill/>
                  </a:ln>
                  <a:solidFill>
                    <a:srgbClr val="0000FF"/>
                  </a:solidFill>
                  <a:effectLst/>
                  <a:uLnTx/>
                  <a:uFillTx/>
                  <a:latin typeface="Gill Sans MT"/>
                  <a:ea typeface="+mn-ea"/>
                  <a:cs typeface="+mn-cs"/>
                </a:rPr>
                <a:t>commits</a:t>
              </a:r>
              <a:r>
                <a:rPr kumimoji="0" lang="en-US" sz="2200" b="0" i="0" u="none" strike="noStrike" kern="1200" cap="none" spc="0" normalizeH="0" baseline="0" noProof="0" dirty="0">
                  <a:ln>
                    <a:noFill/>
                  </a:ln>
                  <a:solidFill>
                    <a:srgbClr val="000000"/>
                  </a:solidFill>
                  <a:effectLst/>
                  <a:uLnTx/>
                  <a:uFillTx/>
                  <a:latin typeface="Gill Sans MT"/>
                  <a:ea typeface="+mn-ea"/>
                  <a:cs typeface="+mn-cs"/>
                </a:rPr>
                <a:t> data updates</a:t>
              </a:r>
            </a:p>
          </p:txBody>
        </p:sp>
      </p:grpSp>
    </p:spTree>
    <p:extLst>
      <p:ext uri="{BB962C8B-B14F-4D97-AF65-F5344CB8AC3E}">
        <p14:creationId xmlns:p14="http://schemas.microsoft.com/office/powerpoint/2010/main" val="259168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5"/>
                                        </p:tgtEl>
                                        <p:attrNameLst>
                                          <p:attrName>style.visibility</p:attrName>
                                        </p:attrNameLst>
                                      </p:cBhvr>
                                      <p:to>
                                        <p:strVal val="visible"/>
                                      </p:to>
                                    </p:set>
                                    <p:animEffect transition="in" filter="fade">
                                      <p:cBhvr>
                                        <p:cTn id="12" dur="500"/>
                                        <p:tgtEl>
                                          <p:spTgt spid="8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1"/>
                                        </p:tgtEl>
                                        <p:attrNameLst>
                                          <p:attrName>style.visibility</p:attrName>
                                        </p:attrNameLst>
                                      </p:cBhvr>
                                      <p:to>
                                        <p:strVal val="visible"/>
                                      </p:to>
                                    </p:set>
                                    <p:animEffect transition="in" filter="fade">
                                      <p:cBhvr>
                                        <p:cTn id="15" dur="500"/>
                                        <p:tgtEl>
                                          <p:spTgt spid="9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7"/>
                                        </p:tgtEl>
                                        <p:attrNameLst>
                                          <p:attrName>style.visibility</p:attrName>
                                        </p:attrNameLst>
                                      </p:cBhvr>
                                      <p:to>
                                        <p:strVal val="visible"/>
                                      </p:to>
                                    </p:set>
                                    <p:animEffect transition="in" filter="fade">
                                      <p:cBhvr>
                                        <p:cTn id="18" dur="500"/>
                                        <p:tgtEl>
                                          <p:spTgt spid="8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3"/>
                                        </p:tgtEl>
                                        <p:attrNameLst>
                                          <p:attrName>style.visibility</p:attrName>
                                        </p:attrNameLst>
                                      </p:cBhvr>
                                      <p:to>
                                        <p:strVal val="visible"/>
                                      </p:to>
                                    </p:set>
                                    <p:animEffect transition="in" filter="fade">
                                      <p:cBhvr>
                                        <p:cTn id="23" dur="500"/>
                                        <p:tgtEl>
                                          <p:spTgt spid="93"/>
                                        </p:tgtEl>
                                      </p:cBhvr>
                                    </p:animEffect>
                                  </p:childTnLst>
                                </p:cTn>
                              </p:par>
                              <p:par>
                                <p:cTn id="24" presetID="10" presetClass="entr" presetSubtype="0" fill="hold" nodeType="withEffect">
                                  <p:stCondLst>
                                    <p:cond delay="0"/>
                                  </p:stCondLst>
                                  <p:childTnLst>
                                    <p:set>
                                      <p:cBhvr>
                                        <p:cTn id="25" dur="1" fill="hold">
                                          <p:stCondLst>
                                            <p:cond delay="0"/>
                                          </p:stCondLst>
                                        </p:cTn>
                                        <p:tgtEl>
                                          <p:spTgt spid="96"/>
                                        </p:tgtEl>
                                        <p:attrNameLst>
                                          <p:attrName>style.visibility</p:attrName>
                                        </p:attrNameLst>
                                      </p:cBhvr>
                                      <p:to>
                                        <p:strVal val="visible"/>
                                      </p:to>
                                    </p:set>
                                    <p:animEffect transition="in" filter="fade">
                                      <p:cBhvr>
                                        <p:cTn id="26" dur="500"/>
                                        <p:tgtEl>
                                          <p:spTgt spid="96"/>
                                        </p:tgtEl>
                                      </p:cBhvr>
                                    </p:animEffect>
                                  </p:childTnLst>
                                </p:cTn>
                              </p:par>
                              <p:par>
                                <p:cTn id="27" presetID="10" presetClass="entr" presetSubtype="0" fill="hold" nodeType="withEffect">
                                  <p:stCondLst>
                                    <p:cond delay="0"/>
                                  </p:stCondLst>
                                  <p:childTnLst>
                                    <p:set>
                                      <p:cBhvr>
                                        <p:cTn id="28" dur="1" fill="hold">
                                          <p:stCondLst>
                                            <p:cond delay="0"/>
                                          </p:stCondLst>
                                        </p:cTn>
                                        <p:tgtEl>
                                          <p:spTgt spid="97"/>
                                        </p:tgtEl>
                                        <p:attrNameLst>
                                          <p:attrName>style.visibility</p:attrName>
                                        </p:attrNameLst>
                                      </p:cBhvr>
                                      <p:to>
                                        <p:strVal val="visible"/>
                                      </p:to>
                                    </p:set>
                                    <p:animEffect transition="in" filter="fade">
                                      <p:cBhvr>
                                        <p:cTn id="29" dur="500"/>
                                        <p:tgtEl>
                                          <p:spTgt spid="9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60"/>
                                        </p:tgtEl>
                                        <p:attrNameLst>
                                          <p:attrName>style.visibility</p:attrName>
                                        </p:attrNameLst>
                                      </p:cBhvr>
                                      <p:to>
                                        <p:strVal val="visible"/>
                                      </p:to>
                                    </p:set>
                                    <p:animEffect transition="in" filter="fade">
                                      <p:cBhvr>
                                        <p:cTn id="34" dur="500"/>
                                        <p:tgtEl>
                                          <p:spTgt spid="16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160"/>
                                        </p:tgtEl>
                                      </p:cBhvr>
                                    </p:animEffect>
                                    <p:set>
                                      <p:cBhvr>
                                        <p:cTn id="39" dur="1" fill="hold">
                                          <p:stCondLst>
                                            <p:cond delay="499"/>
                                          </p:stCondLst>
                                        </p:cTn>
                                        <p:tgtEl>
                                          <p:spTgt spid="160"/>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54"/>
                                        </p:tgtEl>
                                        <p:attrNameLst>
                                          <p:attrName>style.visibility</p:attrName>
                                        </p:attrNameLst>
                                      </p:cBhvr>
                                      <p:to>
                                        <p:strVal val="visible"/>
                                      </p:to>
                                    </p:set>
                                    <p:animEffect transition="in" filter="fade">
                                      <p:cBhvr>
                                        <p:cTn id="44" dur="500"/>
                                        <p:tgtEl>
                                          <p:spTgt spid="15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54"/>
                                        </p:tgtEl>
                                      </p:cBhvr>
                                    </p:animEffect>
                                    <p:set>
                                      <p:cBhvr>
                                        <p:cTn id="49" dur="1" fill="hold">
                                          <p:stCondLst>
                                            <p:cond delay="499"/>
                                          </p:stCondLst>
                                        </p:cTn>
                                        <p:tgtEl>
                                          <p:spTgt spid="1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85" grpId="0" animBg="1"/>
      <p:bldP spid="87" grpId="0" animBg="1"/>
      <p:bldP spid="91"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152400" y="1143000"/>
            <a:ext cx="8763000" cy="5486400"/>
          </a:xfrm>
        </p:spPr>
        <p:txBody>
          <a:bodyPr>
            <a:normAutofit/>
          </a:bodyPr>
          <a:lstStyle/>
          <a:p>
            <a:pPr marL="342900" lvl="1" indent="-342900">
              <a:buFont typeface="Arial" pitchFamily="34" charset="0"/>
              <a:buChar char="•"/>
            </a:pPr>
            <a:r>
              <a:rPr lang="en-US" dirty="0">
                <a:solidFill>
                  <a:schemeClr val="bg1">
                    <a:lumMod val="65000"/>
                  </a:schemeClr>
                </a:solidFill>
                <a:cs typeface="Adobe Garamond Pro"/>
              </a:rPr>
              <a:t>Introduction</a:t>
            </a:r>
          </a:p>
          <a:p>
            <a:pPr marL="342900" lvl="1" indent="-342900">
              <a:buFont typeface="Arial" pitchFamily="34" charset="0"/>
              <a:buChar char="•"/>
            </a:pPr>
            <a:r>
              <a:rPr lang="en-US" dirty="0">
                <a:solidFill>
                  <a:schemeClr val="bg1">
                    <a:lumMod val="65000"/>
                  </a:schemeClr>
                </a:solidFill>
                <a:cs typeface="Adobe Garamond Pro"/>
              </a:rPr>
              <a:t>Background</a:t>
            </a:r>
          </a:p>
          <a:p>
            <a:pPr marL="342900" lvl="1" indent="-342900">
              <a:buFont typeface="Arial" pitchFamily="34" charset="0"/>
              <a:buChar char="•"/>
            </a:pPr>
            <a:r>
              <a:rPr lang="en-US" dirty="0">
                <a:solidFill>
                  <a:schemeClr val="bg1">
                    <a:lumMod val="65000"/>
                  </a:schemeClr>
                </a:solidFill>
                <a:cs typeface="Adobe Garamond Pro"/>
              </a:rPr>
              <a:t>Motivation</a:t>
            </a:r>
          </a:p>
          <a:p>
            <a:pPr marL="342900" lvl="1" indent="-342900">
              <a:buFont typeface="Arial" pitchFamily="34" charset="0"/>
              <a:buChar char="•"/>
            </a:pPr>
            <a:r>
              <a:rPr lang="en-US" dirty="0" err="1">
                <a:solidFill>
                  <a:schemeClr val="bg1">
                    <a:lumMod val="65000"/>
                  </a:schemeClr>
                </a:solidFill>
                <a:cs typeface="Adobe Garamond Pro"/>
              </a:rPr>
              <a:t>CoNDA</a:t>
            </a:r>
            <a:endParaRPr lang="en-US" dirty="0">
              <a:solidFill>
                <a:schemeClr val="bg1">
                  <a:lumMod val="65000"/>
                </a:schemeClr>
              </a:solidFill>
              <a:cs typeface="Adobe Garamond Pro"/>
            </a:endParaRPr>
          </a:p>
          <a:p>
            <a:pPr marL="342900" lvl="1" indent="-342900">
              <a:buFont typeface="Arial" pitchFamily="34" charset="0"/>
              <a:buChar char="•"/>
            </a:pPr>
            <a:r>
              <a:rPr lang="en-US" dirty="0">
                <a:solidFill>
                  <a:schemeClr val="bg1">
                    <a:lumMod val="65000"/>
                  </a:schemeClr>
                </a:solidFill>
                <a:cs typeface="Adobe Garamond Pro"/>
              </a:rPr>
              <a:t>Architecture Support</a:t>
            </a:r>
          </a:p>
          <a:p>
            <a:pPr marL="342900" lvl="1" indent="-342900">
              <a:buFont typeface="Arial" pitchFamily="34" charset="0"/>
              <a:buChar char="•"/>
            </a:pPr>
            <a:r>
              <a:rPr lang="en-US" sz="3600" dirty="0">
                <a:solidFill>
                  <a:schemeClr val="tx2"/>
                </a:solidFill>
                <a:cs typeface="Adobe Garamond Pro"/>
              </a:rPr>
              <a:t>Evaluation</a:t>
            </a:r>
          </a:p>
          <a:p>
            <a:pPr marL="342900" lvl="1" indent="-342900">
              <a:buFont typeface="Arial" pitchFamily="34" charset="0"/>
              <a:buChar char="•"/>
            </a:pPr>
            <a:r>
              <a:rPr lang="en-US" dirty="0">
                <a:solidFill>
                  <a:schemeClr val="bg1">
                    <a:lumMod val="65000"/>
                  </a:schemeClr>
                </a:solidFill>
                <a:cs typeface="Adobe Garamond Pro"/>
              </a:rPr>
              <a:t>Conclusion</a:t>
            </a:r>
          </a:p>
          <a:p>
            <a:pPr marL="342900" lvl="1" indent="-342900">
              <a:buFont typeface="Arial" pitchFamily="34" charset="0"/>
              <a:buChar char="•"/>
            </a:pPr>
            <a:endParaRPr lang="en-US" sz="2600" dirty="0">
              <a:solidFill>
                <a:schemeClr val="tx2"/>
              </a:solidFill>
              <a:cs typeface="Adobe Garamond Pro"/>
            </a:endParaRPr>
          </a:p>
          <a:p>
            <a:pPr marL="342900" lvl="1" indent="-342900">
              <a:buFont typeface="Arial" pitchFamily="34" charset="0"/>
              <a:buChar char="•"/>
            </a:pPr>
            <a:endParaRPr lang="en-US" sz="2600" dirty="0">
              <a:solidFill>
                <a:schemeClr val="tx2"/>
              </a:solidFill>
              <a:cs typeface="Adobe Garamond Pro"/>
            </a:endParaRPr>
          </a:p>
          <a:p>
            <a:pPr lvl="1"/>
            <a:endParaRPr lang="en-US" sz="2000" dirty="0">
              <a:cs typeface="Adobe Garamond Pro"/>
            </a:endParaRPr>
          </a:p>
          <a:p>
            <a:pPr lvl="1"/>
            <a:endParaRPr lang="en-US" sz="2400" dirty="0">
              <a:cs typeface="Adobe Garamond Pro"/>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169516676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Evaluation Methodology</a:t>
            </a:r>
          </a:p>
        </p:txBody>
      </p:sp>
      <p:sp>
        <p:nvSpPr>
          <p:cNvPr id="3" name="Content Placeholder 2"/>
          <p:cNvSpPr>
            <a:spLocks noGrp="1"/>
          </p:cNvSpPr>
          <p:nvPr>
            <p:ph idx="1"/>
          </p:nvPr>
        </p:nvSpPr>
        <p:spPr>
          <a:xfrm>
            <a:off x="152400" y="914400"/>
            <a:ext cx="8763000" cy="5943600"/>
          </a:xfrm>
        </p:spPr>
        <p:txBody>
          <a:bodyPr>
            <a:normAutofit/>
          </a:bodyPr>
          <a:lstStyle/>
          <a:p>
            <a:r>
              <a:rPr lang="en-US" sz="2800" dirty="0">
                <a:solidFill>
                  <a:schemeClr val="tx2"/>
                </a:solidFill>
              </a:rPr>
              <a:t>Simulator</a:t>
            </a:r>
            <a:endParaRPr lang="en-US" dirty="0">
              <a:solidFill>
                <a:schemeClr val="tx2"/>
              </a:solidFill>
            </a:endParaRPr>
          </a:p>
          <a:p>
            <a:pPr lvl="1"/>
            <a:r>
              <a:rPr lang="en-US" sz="2200" dirty="0"/>
              <a:t>Gem5 full system simulator</a:t>
            </a:r>
          </a:p>
          <a:p>
            <a:r>
              <a:rPr lang="en-US" sz="2800" dirty="0">
                <a:solidFill>
                  <a:schemeClr val="tx2"/>
                </a:solidFill>
              </a:rPr>
              <a:t>System Configuration:</a:t>
            </a:r>
            <a:endParaRPr lang="en-US" sz="2800" dirty="0"/>
          </a:p>
          <a:p>
            <a:pPr lvl="1"/>
            <a:r>
              <a:rPr lang="en-US" sz="2200" dirty="0">
                <a:solidFill>
                  <a:schemeClr val="tx2"/>
                </a:solidFill>
              </a:rPr>
              <a:t>CPU</a:t>
            </a:r>
          </a:p>
          <a:p>
            <a:pPr lvl="2"/>
            <a:r>
              <a:rPr lang="en-US" sz="2000" dirty="0"/>
              <a:t>16 cores, 8-wide, 2GHz frequency</a:t>
            </a:r>
          </a:p>
          <a:p>
            <a:pPr lvl="2"/>
            <a:r>
              <a:rPr lang="en-US" sz="2000" dirty="0"/>
              <a:t>L1 I/D cache: 64 </a:t>
            </a:r>
            <a:r>
              <a:rPr lang="en-US" sz="2000" dirty="0" err="1"/>
              <a:t>kB</a:t>
            </a:r>
            <a:r>
              <a:rPr lang="en-US" sz="2000" dirty="0"/>
              <a:t> private, 4-way associative, 64 B block</a:t>
            </a:r>
          </a:p>
          <a:p>
            <a:pPr lvl="2"/>
            <a:r>
              <a:rPr lang="en-US" sz="2000" dirty="0"/>
              <a:t>L2 cache: 2 MB shared, 8-way associative, 64 B blocks</a:t>
            </a:r>
          </a:p>
          <a:p>
            <a:pPr lvl="2"/>
            <a:r>
              <a:rPr lang="en-US" sz="2000" dirty="0"/>
              <a:t>Cache Coherence Protocol: MESI</a:t>
            </a:r>
          </a:p>
          <a:p>
            <a:pPr lvl="1"/>
            <a:r>
              <a:rPr lang="en-US" sz="2200" dirty="0">
                <a:solidFill>
                  <a:schemeClr val="tx2"/>
                </a:solidFill>
              </a:rPr>
              <a:t>NDA</a:t>
            </a:r>
          </a:p>
          <a:p>
            <a:pPr lvl="2"/>
            <a:r>
              <a:rPr lang="en-US" sz="2000" dirty="0"/>
              <a:t>16 cores, 1-wide, 2GHz frequency</a:t>
            </a:r>
          </a:p>
          <a:p>
            <a:pPr lvl="2"/>
            <a:r>
              <a:rPr lang="en-US" sz="2000" dirty="0"/>
              <a:t>L1 I/D cache: 64 </a:t>
            </a:r>
            <a:r>
              <a:rPr lang="en-US" sz="2000" dirty="0" err="1"/>
              <a:t>kB</a:t>
            </a:r>
            <a:r>
              <a:rPr lang="en-US" sz="2000" dirty="0"/>
              <a:t> private, 4-way associative, 64 B Block</a:t>
            </a:r>
          </a:p>
          <a:p>
            <a:pPr lvl="2"/>
            <a:r>
              <a:rPr lang="en-US" sz="2000" dirty="0"/>
              <a:t>Cache coherence protocol: MESI</a:t>
            </a:r>
          </a:p>
          <a:p>
            <a:pPr lvl="1"/>
            <a:r>
              <a:rPr lang="en-US" sz="2400" dirty="0">
                <a:solidFill>
                  <a:schemeClr val="tx2"/>
                </a:solidFill>
              </a:rPr>
              <a:t>3D-stacked Memory</a:t>
            </a:r>
          </a:p>
          <a:p>
            <a:pPr lvl="2"/>
            <a:r>
              <a:rPr lang="en-US" sz="2000" dirty="0"/>
              <a:t>One 4GB Cube, 16 Vaults per cube</a:t>
            </a:r>
            <a:endParaRPr lang="en-US" sz="2000" dirty="0">
              <a:solidFill>
                <a:schemeClr val="tx2"/>
              </a:solidFill>
              <a:cs typeface="Adobe Garamond Pro"/>
            </a:endParaRPr>
          </a:p>
          <a:p>
            <a:pPr marL="342900" lvl="1" indent="-342900">
              <a:buFont typeface="Arial" pitchFamily="34" charset="0"/>
              <a:buChar char="•"/>
            </a:pPr>
            <a:endParaRPr lang="en-US" sz="2600" dirty="0">
              <a:solidFill>
                <a:schemeClr val="tx2"/>
              </a:solidFill>
              <a:cs typeface="Adobe Garamond Pro"/>
            </a:endParaRPr>
          </a:p>
          <a:p>
            <a:pPr lvl="1"/>
            <a:endParaRPr lang="en-US" sz="2000" dirty="0">
              <a:cs typeface="Adobe Garamond Pro"/>
            </a:endParaRPr>
          </a:p>
          <a:p>
            <a:pPr lvl="1"/>
            <a:endParaRPr lang="en-US" sz="2400" dirty="0">
              <a:cs typeface="Adobe Garamond Pro"/>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35077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4"/>
          <p:cNvSpPr>
            <a:spLocks noGrp="1"/>
          </p:cNvSpPr>
          <p:nvPr>
            <p:ph type="ctrTitle"/>
          </p:nvPr>
        </p:nvSpPr>
        <p:spPr/>
        <p:txBody>
          <a:bodyPr/>
          <a:lstStyle/>
          <a:p>
            <a:r>
              <a:rPr lang="en-US" altLang="en-US">
                <a:ea typeface="ＭＳ Ｐゴシック" charset="-128"/>
              </a:rPr>
              <a:t>Cache Coherence</a:t>
            </a:r>
          </a:p>
        </p:txBody>
      </p:sp>
      <p:sp>
        <p:nvSpPr>
          <p:cNvPr id="89090" name="Subtitle 5"/>
          <p:cNvSpPr>
            <a:spLocks noGrp="1"/>
          </p:cNvSpPr>
          <p:nvPr>
            <p:ph type="subTitle" idx="1"/>
          </p:nvPr>
        </p:nvSpPr>
        <p:spPr/>
        <p:txBody>
          <a:bodyPr/>
          <a:lstStyle/>
          <a:p>
            <a:pPr>
              <a:buFont typeface="Wingdings" charset="2"/>
              <a:buNone/>
            </a:pPr>
            <a:endParaRPr lang="en-US" altLang="en-US">
              <a:ea typeface="ＭＳ Ｐゴシック" charset="-128"/>
            </a:endParaRPr>
          </a:p>
        </p:txBody>
      </p:sp>
      <p:sp>
        <p:nvSpPr>
          <p:cNvPr id="89091"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FDA1F0F2-C7F9-484D-873F-70F9082AE1DE}" type="slidenum">
              <a:rPr lang="en-US" altLang="en-US" sz="1200">
                <a:solidFill>
                  <a:srgbClr val="000000"/>
                </a:solidFill>
                <a:latin typeface="Garamond" charset="0"/>
              </a:rPr>
              <a:pPr eaLnBrk="1" hangingPunct="1"/>
              <a:t>11</a:t>
            </a:fld>
            <a:endParaRPr lang="en-US" altLang="en-US" sz="1200">
              <a:solidFill>
                <a:srgbClr val="000000"/>
              </a:solidFill>
              <a:latin typeface="Garamond" charset="0"/>
            </a:endParaRPr>
          </a:p>
        </p:txBody>
      </p:sp>
    </p:spTree>
    <p:extLst>
      <p:ext uri="{BB962C8B-B14F-4D97-AF65-F5344CB8AC3E}">
        <p14:creationId xmlns:p14="http://schemas.microsoft.com/office/powerpoint/2010/main" val="4293687405"/>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Applications</a:t>
            </a:r>
          </a:p>
        </p:txBody>
      </p:sp>
      <p:sp>
        <p:nvSpPr>
          <p:cNvPr id="3" name="Content Placeholder 2"/>
          <p:cNvSpPr>
            <a:spLocks noGrp="1"/>
          </p:cNvSpPr>
          <p:nvPr>
            <p:ph idx="1"/>
          </p:nvPr>
        </p:nvSpPr>
        <p:spPr>
          <a:xfrm>
            <a:off x="152400" y="838200"/>
            <a:ext cx="8763000" cy="6019800"/>
          </a:xfrm>
        </p:spPr>
        <p:txBody>
          <a:bodyPr>
            <a:normAutofit/>
          </a:bodyPr>
          <a:lstStyle/>
          <a:p>
            <a:r>
              <a:rPr lang="en-US" sz="2800" dirty="0" err="1">
                <a:solidFill>
                  <a:schemeClr val="tx2"/>
                </a:solidFill>
              </a:rPr>
              <a:t>Ligra</a:t>
            </a:r>
            <a:endParaRPr lang="en-US" dirty="0">
              <a:solidFill>
                <a:schemeClr val="tx2"/>
              </a:solidFill>
            </a:endParaRPr>
          </a:p>
          <a:p>
            <a:pPr lvl="1"/>
            <a:r>
              <a:rPr lang="en-US" sz="2200" dirty="0"/>
              <a:t>Lightweight multithreaded graph processing</a:t>
            </a:r>
          </a:p>
          <a:p>
            <a:pPr lvl="1"/>
            <a:r>
              <a:rPr lang="en-US" sz="2200" dirty="0"/>
              <a:t>We used three </a:t>
            </a:r>
            <a:r>
              <a:rPr lang="en-US" sz="2200" dirty="0" err="1">
                <a:solidFill>
                  <a:srgbClr val="0000FF"/>
                </a:solidFill>
              </a:rPr>
              <a:t>Ligra</a:t>
            </a:r>
            <a:r>
              <a:rPr lang="en-US" sz="2200" dirty="0">
                <a:solidFill>
                  <a:srgbClr val="0000FF"/>
                </a:solidFill>
              </a:rPr>
              <a:t> </a:t>
            </a:r>
            <a:r>
              <a:rPr lang="en-US" sz="2200" dirty="0"/>
              <a:t>graph applications</a:t>
            </a:r>
          </a:p>
          <a:p>
            <a:pPr lvl="2"/>
            <a:r>
              <a:rPr lang="en-US" sz="2000" dirty="0"/>
              <a:t> </a:t>
            </a:r>
            <a:r>
              <a:rPr lang="en-US" sz="2000" dirty="0">
                <a:solidFill>
                  <a:srgbClr val="0000FF"/>
                </a:solidFill>
              </a:rPr>
              <a:t>PageRank (PR)</a:t>
            </a:r>
          </a:p>
          <a:p>
            <a:pPr lvl="2"/>
            <a:r>
              <a:rPr lang="en-US" sz="2000" dirty="0">
                <a:solidFill>
                  <a:srgbClr val="0000FF"/>
                </a:solidFill>
              </a:rPr>
              <a:t> Radii </a:t>
            </a:r>
          </a:p>
          <a:p>
            <a:pPr lvl="2"/>
            <a:r>
              <a:rPr lang="en-US" sz="2000" dirty="0">
                <a:solidFill>
                  <a:srgbClr val="0000FF"/>
                </a:solidFill>
              </a:rPr>
              <a:t>Connected Components (CC)</a:t>
            </a:r>
          </a:p>
          <a:p>
            <a:pPr lvl="1"/>
            <a:r>
              <a:rPr lang="en-US" sz="2200" dirty="0"/>
              <a:t>Real-world Input graphs:</a:t>
            </a:r>
          </a:p>
          <a:p>
            <a:pPr lvl="2"/>
            <a:r>
              <a:rPr lang="en-US" sz="2000" dirty="0"/>
              <a:t>Enron</a:t>
            </a:r>
          </a:p>
          <a:p>
            <a:pPr lvl="2"/>
            <a:r>
              <a:rPr lang="en-US" sz="2000" dirty="0" err="1"/>
              <a:t>arXiV</a:t>
            </a:r>
            <a:endParaRPr lang="en-US" sz="2000" dirty="0"/>
          </a:p>
          <a:p>
            <a:pPr lvl="2"/>
            <a:r>
              <a:rPr lang="en-US" sz="2000" dirty="0"/>
              <a:t>Gnutella25</a:t>
            </a:r>
          </a:p>
          <a:p>
            <a:r>
              <a:rPr lang="en-US" sz="2800" dirty="0">
                <a:solidFill>
                  <a:schemeClr val="tx2"/>
                </a:solidFill>
              </a:rPr>
              <a:t>Hybrid Database (HTAP)</a:t>
            </a:r>
          </a:p>
          <a:p>
            <a:pPr lvl="1"/>
            <a:r>
              <a:rPr lang="en-US" sz="2200" dirty="0"/>
              <a:t>In-house prototype of an in-memory database </a:t>
            </a:r>
          </a:p>
          <a:p>
            <a:pPr lvl="1"/>
            <a:r>
              <a:rPr lang="en-US" sz="2000" dirty="0"/>
              <a:t>Capable of running both </a:t>
            </a:r>
            <a:r>
              <a:rPr lang="en-US" sz="2000" dirty="0">
                <a:solidFill>
                  <a:srgbClr val="0000FF"/>
                </a:solidFill>
              </a:rPr>
              <a:t>transactional</a:t>
            </a:r>
            <a:r>
              <a:rPr lang="en-US" sz="2000" dirty="0"/>
              <a:t> and </a:t>
            </a:r>
            <a:r>
              <a:rPr lang="en-US" sz="2000" dirty="0">
                <a:solidFill>
                  <a:srgbClr val="0000FF"/>
                </a:solidFill>
              </a:rPr>
              <a:t>analytical</a:t>
            </a:r>
            <a:r>
              <a:rPr lang="en-US" sz="2000" dirty="0"/>
              <a:t> queries on the </a:t>
            </a:r>
            <a:r>
              <a:rPr lang="en-US" sz="2000" dirty="0">
                <a:solidFill>
                  <a:srgbClr val="0000FF"/>
                </a:solidFill>
              </a:rPr>
              <a:t>same</a:t>
            </a:r>
            <a:r>
              <a:rPr lang="en-US" sz="2000" dirty="0"/>
              <a:t> database (</a:t>
            </a:r>
            <a:r>
              <a:rPr lang="en-US" sz="2000" dirty="0">
                <a:solidFill>
                  <a:srgbClr val="0000FF"/>
                </a:solidFill>
              </a:rPr>
              <a:t>HTAP workload</a:t>
            </a:r>
            <a:r>
              <a:rPr lang="en-US" sz="2000" dirty="0"/>
              <a:t>)</a:t>
            </a:r>
          </a:p>
          <a:p>
            <a:pPr lvl="1"/>
            <a:r>
              <a:rPr lang="en-US" sz="2000" dirty="0"/>
              <a:t>32K transactions, 128/256 analytical queries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295525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fade">
                                      <p:cBhvr>
                                        <p:cTn id="34" dur="500"/>
                                        <p:tgtEl>
                                          <p:spTgt spid="3">
                                            <p:txEl>
                                              <p:pRg st="9" end="9"/>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Effect transition="in" filter="fade">
                                      <p:cBhvr>
                                        <p:cTn id="39" dur="500"/>
                                        <p:tgtEl>
                                          <p:spTgt spid="3">
                                            <p:txEl>
                                              <p:pRg st="10" end="10"/>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3">
                                            <p:txEl>
                                              <p:pRg st="11" end="11"/>
                                            </p:txEl>
                                          </p:spTgt>
                                        </p:tgtEl>
                                        <p:attrNameLst>
                                          <p:attrName>style.visibility</p:attrName>
                                        </p:attrNameLst>
                                      </p:cBhvr>
                                      <p:to>
                                        <p:strVal val="visible"/>
                                      </p:to>
                                    </p:set>
                                    <p:animEffect transition="in" filter="fade">
                                      <p:cBhvr>
                                        <p:cTn id="42" dur="500"/>
                                        <p:tgtEl>
                                          <p:spTgt spid="3">
                                            <p:txEl>
                                              <p:pRg st="11" end="11"/>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3">
                                            <p:txEl>
                                              <p:pRg st="12" end="12"/>
                                            </p:txEl>
                                          </p:spTgt>
                                        </p:tgtEl>
                                        <p:attrNameLst>
                                          <p:attrName>style.visibility</p:attrName>
                                        </p:attrNameLst>
                                      </p:cBhvr>
                                      <p:to>
                                        <p:strVal val="visible"/>
                                      </p:to>
                                    </p:set>
                                    <p:animEffect transition="in" filter="fade">
                                      <p:cBhvr>
                                        <p:cTn id="45" dur="500"/>
                                        <p:tgtEl>
                                          <p:spTgt spid="3">
                                            <p:txEl>
                                              <p:pRg st="12" end="12"/>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3">
                                            <p:txEl>
                                              <p:pRg st="13" end="13"/>
                                            </p:txEl>
                                          </p:spTgt>
                                        </p:tgtEl>
                                        <p:attrNameLst>
                                          <p:attrName>style.visibility</p:attrName>
                                        </p:attrNameLst>
                                      </p:cBhvr>
                                      <p:to>
                                        <p:strVal val="visible"/>
                                      </p:to>
                                    </p:set>
                                    <p:animEffect transition="in" filter="fade">
                                      <p:cBhvr>
                                        <p:cTn id="48"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Speedup</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grpSp>
        <p:nvGrpSpPr>
          <p:cNvPr id="26" name="Group 25"/>
          <p:cNvGrpSpPr/>
          <p:nvPr/>
        </p:nvGrpSpPr>
        <p:grpSpPr>
          <a:xfrm>
            <a:off x="0" y="914400"/>
            <a:ext cx="9183907" cy="4800600"/>
            <a:chOff x="0" y="0"/>
            <a:chExt cx="11455086" cy="2883649"/>
          </a:xfrm>
        </p:grpSpPr>
        <p:graphicFrame>
          <p:nvGraphicFramePr>
            <p:cNvPr id="27" name="Chart 26"/>
            <p:cNvGraphicFramePr>
              <a:graphicFrameLocks/>
            </p:cNvGraphicFramePr>
            <p:nvPr/>
          </p:nvGraphicFramePr>
          <p:xfrm>
            <a:off x="0" y="0"/>
            <a:ext cx="11215222" cy="2883649"/>
          </p:xfrm>
          <a:graphic>
            <a:graphicData uri="http://schemas.openxmlformats.org/drawingml/2006/chart">
              <c:chart xmlns:c="http://schemas.openxmlformats.org/drawingml/2006/chart" xmlns:r="http://schemas.openxmlformats.org/officeDocument/2006/relationships" r:id="rId3"/>
            </a:graphicData>
          </a:graphic>
        </p:graphicFrame>
        <p:cxnSp>
          <p:nvCxnSpPr>
            <p:cNvPr id="28" name="Straight Connector 27"/>
            <p:cNvCxnSpPr/>
            <p:nvPr/>
          </p:nvCxnSpPr>
          <p:spPr>
            <a:xfrm>
              <a:off x="10264779" y="239056"/>
              <a:ext cx="0" cy="2461504"/>
            </a:xfrm>
            <a:prstGeom prst="line">
              <a:avLst/>
            </a:prstGeom>
            <a:ln w="38100" cmpd="sng">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10264779" y="2137878"/>
              <a:ext cx="1190307" cy="303402"/>
            </a:xfrm>
            <a:prstGeom prst="rect">
              <a:avLst/>
            </a:prstGeom>
          </p:spPr>
          <p:txBody>
            <a:bodyPr wrap="square" lIns="0" tIns="0" rIns="0" bIns="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GMEAN</a:t>
              </a:r>
            </a:p>
          </p:txBody>
        </p:sp>
      </p:grpSp>
      <p:grpSp>
        <p:nvGrpSpPr>
          <p:cNvPr id="22" name="Group 21"/>
          <p:cNvGrpSpPr/>
          <p:nvPr/>
        </p:nvGrpSpPr>
        <p:grpSpPr>
          <a:xfrm>
            <a:off x="1447800" y="5410200"/>
            <a:ext cx="5943600" cy="990600"/>
            <a:chOff x="-31209" y="5333999"/>
            <a:chExt cx="9967733" cy="1524000"/>
          </a:xfrm>
        </p:grpSpPr>
        <p:sp>
          <p:nvSpPr>
            <p:cNvPr id="23" name="Rounded Rectangle 22"/>
            <p:cNvSpPr/>
            <p:nvPr/>
          </p:nvSpPr>
          <p:spPr bwMode="auto">
            <a:xfrm>
              <a:off x="735538" y="5333999"/>
              <a:ext cx="8306446" cy="1524000"/>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24" name="TextBox 23"/>
            <p:cNvSpPr txBox="1"/>
            <p:nvPr/>
          </p:nvSpPr>
          <p:spPr>
            <a:xfrm>
              <a:off x="-31209" y="5442856"/>
              <a:ext cx="9967733" cy="12784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Gill Sans MT"/>
                  <a:ea typeface="+mn-ea"/>
                  <a:cs typeface="+mn-cs"/>
                </a:rPr>
                <a:t>FG</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 loses a significant portion of </a:t>
              </a:r>
              <a:br>
                <a:rPr kumimoji="0" lang="en-US" sz="2400" b="1" i="0" u="none" strike="noStrike" kern="1200" cap="none" spc="0" normalizeH="0" baseline="0" noProof="0" dirty="0">
                  <a:ln>
                    <a:noFill/>
                  </a:ln>
                  <a:solidFill>
                    <a:srgbClr val="000000"/>
                  </a:solidFill>
                  <a:effectLst/>
                  <a:uLnTx/>
                  <a:uFillTx/>
                  <a:latin typeface="Gill Sans MT"/>
                  <a:ea typeface="+mn-ea"/>
                  <a:cs typeface="+mn-cs"/>
                </a:rPr>
              </a:br>
              <a:r>
                <a:rPr kumimoji="0" lang="en-US" sz="2400" b="1" i="0" u="none" strike="noStrike" kern="1200" cap="none" spc="0" normalizeH="0" baseline="0" noProof="0" dirty="0">
                  <a:ln>
                    <a:noFill/>
                  </a:ln>
                  <a:solidFill>
                    <a:srgbClr val="000000"/>
                  </a:solidFill>
                  <a:effectLst/>
                  <a:uLnTx/>
                  <a:uFillTx/>
                  <a:latin typeface="Gill Sans MT"/>
                  <a:ea typeface="+mn-ea"/>
                  <a:cs typeface="+mn-cs"/>
                </a:rPr>
                <a:t>Ideal-NDA’s improvement</a:t>
              </a:r>
            </a:p>
          </p:txBody>
        </p:sp>
      </p:grpSp>
      <p:sp>
        <p:nvSpPr>
          <p:cNvPr id="25" name="Rounded Rectangle 24"/>
          <p:cNvSpPr/>
          <p:nvPr/>
        </p:nvSpPr>
        <p:spPr>
          <a:xfrm>
            <a:off x="4343400" y="2590800"/>
            <a:ext cx="533400" cy="762000"/>
          </a:xfrm>
          <a:prstGeom prst="roundRect">
            <a:avLst/>
          </a:prstGeom>
          <a:solidFill>
            <a:schemeClr val="bg1">
              <a:alpha val="0"/>
            </a:schemeClr>
          </a:solidFill>
          <a:ln w="7620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30" name="Rounded Rectangle 29"/>
          <p:cNvSpPr/>
          <p:nvPr/>
        </p:nvSpPr>
        <p:spPr>
          <a:xfrm>
            <a:off x="6248400" y="2590800"/>
            <a:ext cx="533400" cy="762000"/>
          </a:xfrm>
          <a:prstGeom prst="roundRect">
            <a:avLst/>
          </a:prstGeom>
          <a:solidFill>
            <a:schemeClr val="bg1">
              <a:alpha val="0"/>
            </a:schemeClr>
          </a:solidFill>
          <a:ln w="7620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31" name="Rounded Rectangle 30"/>
          <p:cNvSpPr/>
          <p:nvPr/>
        </p:nvSpPr>
        <p:spPr>
          <a:xfrm>
            <a:off x="8153400" y="2667000"/>
            <a:ext cx="533400" cy="762000"/>
          </a:xfrm>
          <a:prstGeom prst="roundRect">
            <a:avLst/>
          </a:prstGeom>
          <a:solidFill>
            <a:schemeClr val="bg1">
              <a:alpha val="0"/>
            </a:schemeClr>
          </a:solidFill>
          <a:ln w="7620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grpSp>
        <p:nvGrpSpPr>
          <p:cNvPr id="32" name="Group 31"/>
          <p:cNvGrpSpPr/>
          <p:nvPr/>
        </p:nvGrpSpPr>
        <p:grpSpPr>
          <a:xfrm>
            <a:off x="3352800" y="5410200"/>
            <a:ext cx="5562600" cy="990600"/>
            <a:chOff x="-705177" y="5333999"/>
            <a:chExt cx="10606689" cy="1524000"/>
          </a:xfrm>
        </p:grpSpPr>
        <p:sp>
          <p:nvSpPr>
            <p:cNvPr id="33" name="Rounded Rectangle 32"/>
            <p:cNvSpPr/>
            <p:nvPr/>
          </p:nvSpPr>
          <p:spPr bwMode="auto">
            <a:xfrm>
              <a:off x="166606" y="5333999"/>
              <a:ext cx="8863124" cy="1524000"/>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34" name="TextBox 33"/>
            <p:cNvSpPr txBox="1"/>
            <p:nvPr/>
          </p:nvSpPr>
          <p:spPr>
            <a:xfrm>
              <a:off x="-705177" y="5442856"/>
              <a:ext cx="10606689" cy="12784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Gill Sans MT"/>
                  <a:ea typeface="+mn-ea"/>
                  <a:cs typeface="+mn-cs"/>
                </a:rPr>
                <a:t>NDA-only</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 eliminates </a:t>
              </a:r>
              <a:r>
                <a:rPr kumimoji="0" lang="en-US" sz="2400" b="1" i="0" u="none" strike="noStrike" kern="1200" cap="none" spc="0" normalizeH="0" baseline="0" noProof="0" dirty="0">
                  <a:ln>
                    <a:noFill/>
                  </a:ln>
                  <a:solidFill>
                    <a:srgbClr val="FF0000"/>
                  </a:solidFill>
                  <a:effectLst/>
                  <a:uLnTx/>
                  <a:uFillTx/>
                  <a:latin typeface="Gill Sans MT"/>
                  <a:ea typeface="+mn-ea"/>
                  <a:cs typeface="+mn-cs"/>
                </a:rPr>
                <a:t>82.2%</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 of</a:t>
              </a:r>
              <a:br>
                <a:rPr kumimoji="0" lang="en-US" sz="2400" b="1" i="0" u="none" strike="noStrike" kern="1200" cap="none" spc="0" normalizeH="0" baseline="0" noProof="0" dirty="0">
                  <a:ln>
                    <a:noFill/>
                  </a:ln>
                  <a:solidFill>
                    <a:srgbClr val="000000"/>
                  </a:solidFill>
                  <a:effectLst/>
                  <a:uLnTx/>
                  <a:uFillTx/>
                  <a:latin typeface="Gill Sans MT"/>
                  <a:ea typeface="+mn-ea"/>
                  <a:cs typeface="+mn-cs"/>
                </a:rPr>
              </a:br>
              <a:r>
                <a:rPr kumimoji="0" lang="en-US" sz="2400" b="1" i="0" u="none" strike="noStrike" kern="1200" cap="none" spc="0" normalizeH="0" baseline="0" noProof="0" dirty="0">
                  <a:ln>
                    <a:noFill/>
                  </a:ln>
                  <a:solidFill>
                    <a:srgbClr val="000000"/>
                  </a:solidFill>
                  <a:effectLst/>
                  <a:uLnTx/>
                  <a:uFillTx/>
                  <a:latin typeface="Gill Sans MT"/>
                  <a:ea typeface="+mn-ea"/>
                  <a:cs typeface="+mn-cs"/>
                </a:rPr>
                <a:t>Ideal-NDA’s improvement</a:t>
              </a:r>
            </a:p>
          </p:txBody>
        </p:sp>
      </p:grpSp>
      <p:sp>
        <p:nvSpPr>
          <p:cNvPr id="38" name="Rounded Rectangle 37"/>
          <p:cNvSpPr/>
          <p:nvPr/>
        </p:nvSpPr>
        <p:spPr>
          <a:xfrm>
            <a:off x="8534400" y="1981200"/>
            <a:ext cx="381000" cy="990600"/>
          </a:xfrm>
          <a:prstGeom prst="roundRect">
            <a:avLst/>
          </a:prstGeom>
          <a:solidFill>
            <a:schemeClr val="bg1">
              <a:alpha val="0"/>
            </a:schemeClr>
          </a:solidFill>
          <a:ln w="7620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35" name="Rectangle 34"/>
          <p:cNvSpPr/>
          <p:nvPr/>
        </p:nvSpPr>
        <p:spPr>
          <a:xfrm>
            <a:off x="0" y="5660648"/>
            <a:ext cx="9144000" cy="892552"/>
          </a:xfrm>
          <a:prstGeom prst="rect">
            <a:avLst/>
          </a:prstGeom>
          <a:solidFill>
            <a:srgbClr val="800000"/>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Gill Sans MT"/>
                <a:ea typeface="+mn-ea"/>
                <a:cs typeface="+mn-cs"/>
              </a:rPr>
              <a:t>CG and NC eliminate the entire performance</a:t>
            </a:r>
            <a:br>
              <a:rPr kumimoji="0" lang="en-US" sz="2600" b="1" i="0" u="none" strike="noStrike" kern="1200" cap="none" spc="0" normalizeH="0" baseline="0" noProof="0" dirty="0">
                <a:ln>
                  <a:noFill/>
                </a:ln>
                <a:solidFill>
                  <a:prstClr val="white"/>
                </a:solidFill>
                <a:effectLst/>
                <a:uLnTx/>
                <a:uFillTx/>
                <a:latin typeface="Gill Sans MT"/>
                <a:ea typeface="+mn-ea"/>
                <a:cs typeface="+mn-cs"/>
              </a:rPr>
            </a:br>
            <a:r>
              <a:rPr kumimoji="0" lang="en-US" sz="2600" b="1" i="0" u="none" strike="noStrike" kern="1200" cap="none" spc="0" normalizeH="0" baseline="0" noProof="0" dirty="0">
                <a:ln>
                  <a:noFill/>
                </a:ln>
                <a:solidFill>
                  <a:prstClr val="white"/>
                </a:solidFill>
                <a:effectLst/>
                <a:uLnTx/>
                <a:uFillTx/>
                <a:latin typeface="Gill Sans MT"/>
                <a:ea typeface="+mn-ea"/>
                <a:cs typeface="+mn-cs"/>
              </a:rPr>
              <a:t> benefit of Ideal-NDA execution</a:t>
            </a:r>
          </a:p>
        </p:txBody>
      </p:sp>
      <p:pic>
        <p:nvPicPr>
          <p:cNvPr id="36" name="Picture 35" descr="safari.png"/>
          <p:cNvPicPr>
            <a:picLocks noChangeAspect="1"/>
          </p:cNvPicPr>
          <p:nvPr/>
        </p:nvPicPr>
        <p:blipFill>
          <a:blip r:embed="rId4" cstate="print"/>
          <a:stretch>
            <a:fillRect/>
          </a:stretch>
        </p:blipFill>
        <p:spPr>
          <a:xfrm>
            <a:off x="76200" y="6580445"/>
            <a:ext cx="959296" cy="277563"/>
          </a:xfrm>
          <a:prstGeom prst="rect">
            <a:avLst/>
          </a:prstGeom>
        </p:spPr>
      </p:pic>
      <p:sp>
        <p:nvSpPr>
          <p:cNvPr id="41" name="Rectangle 40"/>
          <p:cNvSpPr/>
          <p:nvPr/>
        </p:nvSpPr>
        <p:spPr>
          <a:xfrm>
            <a:off x="-76200" y="5660649"/>
            <a:ext cx="9296400" cy="892551"/>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none" strike="noStrike" kern="1200" cap="none" spc="0" normalizeH="0" baseline="0" noProof="0" dirty="0" err="1">
                <a:ln>
                  <a:noFill/>
                </a:ln>
                <a:solidFill>
                  <a:prstClr val="black"/>
                </a:solidFill>
                <a:effectLst/>
                <a:uLnTx/>
                <a:uFillTx/>
                <a:latin typeface="Gill Sans MT"/>
                <a:ea typeface="+mn-ea"/>
                <a:cs typeface="+mn-cs"/>
              </a:rPr>
              <a:t>CoNDA</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consistently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retains</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most of Ideal-NDA’s benefits, coming within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10.4%</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of the Ideal-NDA performance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cxnSp>
        <p:nvCxnSpPr>
          <p:cNvPr id="21" name="Straight Arrow Connector 20"/>
          <p:cNvCxnSpPr/>
          <p:nvPr/>
        </p:nvCxnSpPr>
        <p:spPr>
          <a:xfrm flipV="1">
            <a:off x="8641080" y="1676400"/>
            <a:ext cx="0" cy="762000"/>
          </a:xfrm>
          <a:prstGeom prst="straightConnector1">
            <a:avLst/>
          </a:prstGeom>
          <a:ln w="5715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620000" y="1219200"/>
            <a:ext cx="2209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66.0%</a:t>
            </a:r>
          </a:p>
        </p:txBody>
      </p:sp>
    </p:spTree>
    <p:extLst>
      <p:ext uri="{BB962C8B-B14F-4D97-AF65-F5344CB8AC3E}">
        <p14:creationId xmlns:p14="http://schemas.microsoft.com/office/powerpoint/2010/main" val="1178994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5"/>
                                        </p:tgtEl>
                                      </p:cBhvr>
                                    </p:animEffect>
                                    <p:set>
                                      <p:cBhvr>
                                        <p:cTn id="12" dur="1" fill="hold">
                                          <p:stCondLst>
                                            <p:cond delay="499"/>
                                          </p:stCondLst>
                                        </p:cTn>
                                        <p:tgtEl>
                                          <p:spTgt spid="3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25"/>
                                        </p:tgtEl>
                                      </p:cBhvr>
                                    </p:animEffect>
                                    <p:set>
                                      <p:cBhvr>
                                        <p:cTn id="30" dur="1" fill="hold">
                                          <p:stCondLst>
                                            <p:cond delay="499"/>
                                          </p:stCondLst>
                                        </p:cTn>
                                        <p:tgtEl>
                                          <p:spTgt spid="25"/>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22"/>
                                        </p:tgtEl>
                                      </p:cBhvr>
                                    </p:animEffect>
                                    <p:set>
                                      <p:cBhvr>
                                        <p:cTn id="33" dur="1" fill="hold">
                                          <p:stCondLst>
                                            <p:cond delay="499"/>
                                          </p:stCondLst>
                                        </p:cTn>
                                        <p:tgtEl>
                                          <p:spTgt spid="22"/>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30"/>
                                        </p:tgtEl>
                                      </p:cBhvr>
                                    </p:animEffect>
                                    <p:set>
                                      <p:cBhvr>
                                        <p:cTn id="36" dur="1" fill="hold">
                                          <p:stCondLst>
                                            <p:cond delay="499"/>
                                          </p:stCondLst>
                                        </p:cTn>
                                        <p:tgtEl>
                                          <p:spTgt spid="30"/>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5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500"/>
                                        <p:tgtEl>
                                          <p:spTgt spid="3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32"/>
                                        </p:tgtEl>
                                      </p:cBhvr>
                                    </p:animEffect>
                                    <p:set>
                                      <p:cBhvr>
                                        <p:cTn id="51" dur="1" fill="hold">
                                          <p:stCondLst>
                                            <p:cond delay="499"/>
                                          </p:stCondLst>
                                        </p:cTn>
                                        <p:tgtEl>
                                          <p:spTgt spid="32"/>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31"/>
                                        </p:tgtEl>
                                      </p:cBhvr>
                                    </p:animEffect>
                                    <p:set>
                                      <p:cBhvr>
                                        <p:cTn id="54" dur="1" fill="hold">
                                          <p:stCondLst>
                                            <p:cond delay="499"/>
                                          </p:stCondLst>
                                        </p:cTn>
                                        <p:tgtEl>
                                          <p:spTgt spid="3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fade">
                                      <p:cBhvr>
                                        <p:cTn id="59" dur="500"/>
                                        <p:tgtEl>
                                          <p:spTgt spid="38"/>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41"/>
                                        </p:tgtEl>
                                        <p:attrNameLst>
                                          <p:attrName>style.visibility</p:attrName>
                                        </p:attrNameLst>
                                      </p:cBhvr>
                                      <p:to>
                                        <p:strVal val="visible"/>
                                      </p:to>
                                    </p:set>
                                    <p:animEffect transition="in" filter="fade">
                                      <p:cBhvr>
                                        <p:cTn id="64" dur="500"/>
                                        <p:tgtEl>
                                          <p:spTgt spid="41"/>
                                        </p:tgtEl>
                                      </p:cBhvr>
                                    </p:animEffect>
                                  </p:childTnLst>
                                </p:cTn>
                              </p:par>
                              <p:par>
                                <p:cTn id="65" presetID="10" presetClass="entr" presetSubtype="0" fill="hold" nodeType="with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500"/>
                                        <p:tgtEl>
                                          <p:spTgt spid="21"/>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fade">
                                      <p:cBhvr>
                                        <p:cTn id="7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30" grpId="0" animBg="1"/>
      <p:bldP spid="30" grpId="1" animBg="1"/>
      <p:bldP spid="31" grpId="0" animBg="1"/>
      <p:bldP spid="31" grpId="1" animBg="1"/>
      <p:bldP spid="38" grpId="0" animBg="1"/>
      <p:bldP spid="35" grpId="0" animBg="1"/>
      <p:bldP spid="35" grpId="1" animBg="1"/>
      <p:bldP spid="41" grpId="0" animBg="1"/>
      <p:bldP spid="37"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System Energy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grpSp>
        <p:nvGrpSpPr>
          <p:cNvPr id="12" name="Group 11"/>
          <p:cNvGrpSpPr/>
          <p:nvPr/>
        </p:nvGrpSpPr>
        <p:grpSpPr>
          <a:xfrm>
            <a:off x="0" y="1143000"/>
            <a:ext cx="9144000" cy="4170145"/>
            <a:chOff x="0" y="0"/>
            <a:chExt cx="10948148" cy="2988235"/>
          </a:xfrm>
        </p:grpSpPr>
        <p:graphicFrame>
          <p:nvGraphicFramePr>
            <p:cNvPr id="13" name="Chart 12"/>
            <p:cNvGraphicFramePr>
              <a:graphicFrameLocks/>
            </p:cNvGraphicFramePr>
            <p:nvPr/>
          </p:nvGraphicFramePr>
          <p:xfrm>
            <a:off x="0" y="0"/>
            <a:ext cx="10948148" cy="2988235"/>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p:cNvSpPr txBox="1"/>
            <p:nvPr/>
          </p:nvSpPr>
          <p:spPr>
            <a:xfrm>
              <a:off x="9887323" y="2293337"/>
              <a:ext cx="1060825" cy="328706"/>
            </a:xfrm>
            <a:prstGeom prst="rect">
              <a:avLst/>
            </a:prstGeom>
          </p:spPr>
          <p:txBody>
            <a:bodyPr wrap="square" lIns="0" tIns="0" rIns="0" bIns="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latin typeface="Calibri"/>
                  <a:ea typeface="+mn-ea"/>
                  <a:cs typeface="+mn-cs"/>
                </a:rPr>
                <a:t>GMEAN</a:t>
              </a:r>
            </a:p>
          </p:txBody>
        </p:sp>
        <p:cxnSp>
          <p:nvCxnSpPr>
            <p:cNvPr id="15" name="Straight Connector 14"/>
            <p:cNvCxnSpPr/>
            <p:nvPr/>
          </p:nvCxnSpPr>
          <p:spPr>
            <a:xfrm>
              <a:off x="9944568" y="163810"/>
              <a:ext cx="0" cy="2629648"/>
            </a:xfrm>
            <a:prstGeom prst="line">
              <a:avLst/>
            </a:prstGeom>
            <a:noFill/>
            <a:ln w="38100" cap="flat" cmpd="sng" algn="ctr">
              <a:solidFill>
                <a:sysClr val="windowText" lastClr="000000"/>
              </a:solidFill>
              <a:prstDash val="sysDash"/>
            </a:ln>
            <a:effectLst/>
          </p:spPr>
        </p:cxnSp>
      </p:grpSp>
      <p:sp>
        <p:nvSpPr>
          <p:cNvPr id="8" name="Rounded Rectangle 7"/>
          <p:cNvSpPr/>
          <p:nvPr/>
        </p:nvSpPr>
        <p:spPr>
          <a:xfrm>
            <a:off x="8382000" y="2286000"/>
            <a:ext cx="381000" cy="914400"/>
          </a:xfrm>
          <a:prstGeom prst="roundRect">
            <a:avLst/>
          </a:prstGeom>
          <a:solidFill>
            <a:schemeClr val="bg1">
              <a:alpha val="0"/>
            </a:schemeClr>
          </a:solidFill>
          <a:ln w="7620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grpSp>
        <p:nvGrpSpPr>
          <p:cNvPr id="9" name="Group 8"/>
          <p:cNvGrpSpPr/>
          <p:nvPr/>
        </p:nvGrpSpPr>
        <p:grpSpPr>
          <a:xfrm>
            <a:off x="990600" y="5229228"/>
            <a:ext cx="7467600" cy="1323972"/>
            <a:chOff x="457201" y="4230881"/>
            <a:chExt cx="10635073" cy="3445087"/>
          </a:xfrm>
        </p:grpSpPr>
        <p:sp>
          <p:nvSpPr>
            <p:cNvPr id="10" name="Rounded Rectangle 9"/>
            <p:cNvSpPr/>
            <p:nvPr/>
          </p:nvSpPr>
          <p:spPr bwMode="auto">
            <a:xfrm>
              <a:off x="457201" y="4230881"/>
              <a:ext cx="10635073" cy="2604661"/>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11" name="TextBox 10"/>
            <p:cNvSpPr txBox="1"/>
            <p:nvPr/>
          </p:nvSpPr>
          <p:spPr>
            <a:xfrm>
              <a:off x="457201" y="4552613"/>
              <a:ext cx="10526552" cy="31233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Gill Sans MT"/>
                  <a:ea typeface="+mn-ea"/>
                  <a:cs typeface="+mn-cs"/>
                </a:rPr>
                <a:t>FG</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loses a significant portion of benefits because of a </a:t>
              </a:r>
              <a:r>
                <a:rPr kumimoji="0" lang="en-US" sz="2400" b="1" i="0" u="none" strike="noStrike" kern="1200" cap="none" spc="0" normalizeH="0" baseline="0" noProof="0" dirty="0">
                  <a:ln>
                    <a:noFill/>
                  </a:ln>
                  <a:solidFill>
                    <a:srgbClr val="FF0000"/>
                  </a:solidFill>
                  <a:effectLst/>
                  <a:uLnTx/>
                  <a:uFillTx/>
                  <a:latin typeface="Gill Sans MT"/>
                  <a:ea typeface="+mn-ea"/>
                  <a:cs typeface="+mn-cs"/>
                </a:rPr>
                <a:t>large number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a:t>
              </a:r>
              <a:r>
                <a:rPr kumimoji="0" lang="en-US" sz="2400" b="1" i="0" u="none" strike="noStrike" kern="1200" cap="none" spc="0" normalizeH="0" baseline="0" noProof="0" dirty="0">
                  <a:ln>
                    <a:noFill/>
                  </a:ln>
                  <a:solidFill>
                    <a:srgbClr val="FF0000"/>
                  </a:solidFill>
                  <a:effectLst/>
                  <a:uLnTx/>
                  <a:uFillTx/>
                  <a:latin typeface="Gill Sans MT"/>
                  <a:ea typeface="+mn-ea"/>
                  <a:cs typeface="+mn-cs"/>
                </a:rPr>
                <a:t> off-chip coherence messages</a:t>
              </a:r>
              <a:br>
                <a:rPr kumimoji="0" lang="en-US" sz="2400" b="1" i="0" u="sng" strike="noStrike" kern="1200" cap="none" spc="0" normalizeH="0" baseline="0" noProof="0" dirty="0">
                  <a:ln>
                    <a:noFill/>
                  </a:ln>
                  <a:solidFill>
                    <a:prstClr val="black"/>
                  </a:solidFill>
                  <a:effectLst/>
                  <a:uLnTx/>
                  <a:uFillTx/>
                  <a:latin typeface="Gill Sans MT"/>
                  <a:ea typeface="+mn-ea"/>
                  <a:cs typeface="+mn-cs"/>
                </a:rPr>
              </a:br>
              <a:endParaRPr kumimoji="0" lang="en-US" sz="2400" b="1" i="0" u="none" strike="noStrike" kern="1200" cap="none" spc="0" normalizeH="0" baseline="0" noProof="0" dirty="0">
                <a:ln>
                  <a:noFill/>
                </a:ln>
                <a:solidFill>
                  <a:prstClr val="black"/>
                </a:solidFill>
                <a:effectLst/>
                <a:uLnTx/>
                <a:uFillTx/>
                <a:latin typeface="Gill Sans MT"/>
                <a:ea typeface="+mn-ea"/>
                <a:cs typeface="+mn-cs"/>
              </a:endParaRPr>
            </a:p>
          </p:txBody>
        </p:sp>
      </p:grpSp>
      <p:grpSp>
        <p:nvGrpSpPr>
          <p:cNvPr id="16" name="Group 15"/>
          <p:cNvGrpSpPr/>
          <p:nvPr/>
        </p:nvGrpSpPr>
        <p:grpSpPr>
          <a:xfrm>
            <a:off x="0" y="5486404"/>
            <a:ext cx="9144000" cy="1049358"/>
            <a:chOff x="1828800" y="5486399"/>
            <a:chExt cx="6019800" cy="839482"/>
          </a:xfrm>
          <a:solidFill>
            <a:srgbClr val="E4E4E4"/>
          </a:solidFill>
        </p:grpSpPr>
        <p:sp>
          <p:nvSpPr>
            <p:cNvPr id="17" name="Rectangle 16"/>
            <p:cNvSpPr/>
            <p:nvPr/>
          </p:nvSpPr>
          <p:spPr>
            <a:xfrm>
              <a:off x="1828800" y="5486399"/>
              <a:ext cx="6019800" cy="461665"/>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18" name="Rectangle 17"/>
            <p:cNvSpPr/>
            <p:nvPr/>
          </p:nvSpPr>
          <p:spPr>
            <a:xfrm>
              <a:off x="1828800" y="5562599"/>
              <a:ext cx="6019800" cy="763282"/>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Gill Sans MT"/>
                  <a:ea typeface="+mn-ea"/>
                  <a:cs typeface="+mn-cs"/>
                </a:rPr>
                <a:t>CoNDA</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significantly reduces energy consumption </a:t>
              </a:r>
              <a:br>
                <a:rPr kumimoji="0" lang="en-US" sz="2800" b="1" i="0" u="none" strike="noStrike" kern="1200" cap="none" spc="0" normalizeH="0" baseline="0" noProof="0" dirty="0">
                  <a:ln>
                    <a:noFill/>
                  </a:ln>
                  <a:solidFill>
                    <a:prstClr val="black"/>
                  </a:solidFill>
                  <a:effectLst/>
                  <a:uLnTx/>
                  <a:uFillTx/>
                  <a:latin typeface="Gill Sans MT"/>
                  <a:ea typeface="+mn-ea"/>
                  <a:cs typeface="+mn-cs"/>
                </a:rPr>
              </a:br>
              <a:r>
                <a:rPr kumimoji="0" lang="en-US" sz="2800" b="1" i="0" u="none" strike="noStrike" kern="1200" cap="none" spc="0" normalizeH="0" baseline="0" noProof="0" dirty="0">
                  <a:ln>
                    <a:noFill/>
                  </a:ln>
                  <a:solidFill>
                    <a:prstClr val="black"/>
                  </a:solidFill>
                  <a:effectLst/>
                  <a:uLnTx/>
                  <a:uFillTx/>
                  <a:latin typeface="Gill Sans MT"/>
                  <a:ea typeface="+mn-ea"/>
                  <a:cs typeface="+mn-cs"/>
                </a:rPr>
                <a:t>and comes within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4.4%</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of Ideal-NDA</a:t>
              </a:r>
            </a:p>
          </p:txBody>
        </p:sp>
      </p:grpSp>
      <p:pic>
        <p:nvPicPr>
          <p:cNvPr id="19" name="Picture 18" descr="safari.png"/>
          <p:cNvPicPr>
            <a:picLocks noChangeAspect="1"/>
          </p:cNvPicPr>
          <p:nvPr/>
        </p:nvPicPr>
        <p:blipFill>
          <a:blip r:embed="rId4" cstate="print"/>
          <a:stretch>
            <a:fillRect/>
          </a:stretch>
        </p:blipFill>
        <p:spPr>
          <a:xfrm>
            <a:off x="76200" y="6580437"/>
            <a:ext cx="959296" cy="277563"/>
          </a:xfrm>
          <a:prstGeom prst="rect">
            <a:avLst/>
          </a:prstGeom>
        </p:spPr>
      </p:pic>
      <p:sp>
        <p:nvSpPr>
          <p:cNvPr id="20" name="Rounded Rectangle 19"/>
          <p:cNvSpPr/>
          <p:nvPr/>
        </p:nvSpPr>
        <p:spPr>
          <a:xfrm>
            <a:off x="8610600" y="2590800"/>
            <a:ext cx="381000" cy="914400"/>
          </a:xfrm>
          <a:prstGeom prst="roundRect">
            <a:avLst/>
          </a:prstGeom>
          <a:solidFill>
            <a:schemeClr val="bg1">
              <a:alpha val="0"/>
            </a:schemeClr>
          </a:solidFill>
          <a:ln w="7620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Tree>
    <p:extLst>
      <p:ext uri="{BB962C8B-B14F-4D97-AF65-F5344CB8AC3E}">
        <p14:creationId xmlns:p14="http://schemas.microsoft.com/office/powerpoint/2010/main" val="3327378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20"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Rectangle 173"/>
          <p:cNvSpPr/>
          <p:nvPr/>
        </p:nvSpPr>
        <p:spPr>
          <a:xfrm>
            <a:off x="7543801" y="5702155"/>
            <a:ext cx="1452563" cy="34570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a:ea typeface="+mn-ea"/>
                <a:cs typeface="+mn-cs"/>
              </a:rPr>
              <a:t>ASIC</a:t>
            </a:r>
            <a:endParaRPr kumimoji="0" lang="en-US" sz="23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Title 1"/>
          <p:cNvSpPr>
            <a:spLocks noGrp="1"/>
          </p:cNvSpPr>
          <p:nvPr>
            <p:ph type="title"/>
          </p:nvPr>
        </p:nvSpPr>
        <p:spPr>
          <a:xfrm>
            <a:off x="-76200" y="0"/>
            <a:ext cx="9601200" cy="914400"/>
          </a:xfrm>
        </p:spPr>
        <p:txBody>
          <a:bodyPr/>
          <a:lstStyle/>
          <a:p>
            <a:r>
              <a:rPr lang="en-US" sz="3600" dirty="0">
                <a:latin typeface="Gill Sans MT"/>
                <a:cs typeface="Gill Sans MT"/>
              </a:rPr>
              <a:t>Effect of Multiple Memory Stacks</a:t>
            </a:r>
          </a:p>
        </p:txBody>
      </p:sp>
      <p:sp>
        <p:nvSpPr>
          <p:cNvPr id="3" name="Content Placeholder 2"/>
          <p:cNvSpPr>
            <a:spLocks noGrp="1"/>
          </p:cNvSpPr>
          <p:nvPr>
            <p:ph idx="1"/>
          </p:nvPr>
        </p:nvSpPr>
        <p:spPr>
          <a:xfrm>
            <a:off x="152400" y="1066800"/>
            <a:ext cx="8839200" cy="5638800"/>
          </a:xfrm>
        </p:spPr>
        <p:txBody>
          <a:bodyPr>
            <a:normAutofit/>
          </a:bodyPr>
          <a:lstStyle/>
          <a:p>
            <a:pPr marL="0" indent="0">
              <a:buNone/>
            </a:pPr>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pPr lvl="1"/>
            <a:endParaRPr lang="en-US" sz="2000" dirty="0">
              <a:solidFill>
                <a:srgbClr val="595959"/>
              </a:solidFill>
              <a:latin typeface="Gill Sans MT"/>
              <a:cs typeface="Gill Sans MT"/>
            </a:endParaRPr>
          </a:p>
          <a:p>
            <a:pPr lvl="1"/>
            <a:endParaRPr lang="en-US" sz="2400" dirty="0">
              <a:solidFill>
                <a:schemeClr val="tx2"/>
              </a:solidFill>
              <a:latin typeface="Gill Sans MT"/>
              <a:cs typeface="Gill Sans MT"/>
            </a:endParaRPr>
          </a:p>
          <a:p>
            <a:pPr marL="342900" lvl="1" indent="-342900">
              <a:buFont typeface="Arial" pitchFamily="34" charset="0"/>
              <a:buChar char="•"/>
            </a:pPr>
            <a:endParaRPr lang="en-US" sz="2400" u="sng" dirty="0">
              <a:solidFill>
                <a:schemeClr val="tx2"/>
              </a:solidFill>
              <a:latin typeface="Gill Sans MT"/>
              <a:cs typeface="Gill Sans MT"/>
            </a:endParaRPr>
          </a:p>
          <a:p>
            <a:pPr lvl="1"/>
            <a:endParaRPr lang="en-US" sz="2000" dirty="0">
              <a:solidFill>
                <a:srgbClr val="595959"/>
              </a:solidFill>
              <a:latin typeface="Gill Sans MT"/>
              <a:cs typeface="Gill Sans MT"/>
            </a:endParaRPr>
          </a:p>
          <a:p>
            <a:endParaRPr lang="en-US" dirty="0">
              <a:latin typeface="Gill Sans MT"/>
              <a:cs typeface="Gill Sans MT"/>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Gill Sans MT"/>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2400" b="1" i="0" u="none" strike="noStrike" kern="1200" cap="none" spc="0" normalizeH="0" baseline="0" noProof="0">
              <a:ln>
                <a:noFill/>
              </a:ln>
              <a:solidFill>
                <a:srgbClr val="0070C0"/>
              </a:solidFill>
              <a:effectLst/>
              <a:uLnTx/>
              <a:uFillTx/>
              <a:latin typeface="Gill Sans MT"/>
              <a:ea typeface="+mn-ea"/>
              <a:cs typeface="Gill Sans MT"/>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8" name="Rectangle 17"/>
          <p:cNvSpPr/>
          <p:nvPr/>
        </p:nvSpPr>
        <p:spPr>
          <a:xfrm>
            <a:off x="0" y="1143000"/>
            <a:ext cx="9144000" cy="523220"/>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Gill Sans MT"/>
              <a:ea typeface="+mn-ea"/>
              <a:cs typeface="Gill Sans MT"/>
            </a:endParaRPr>
          </a:p>
        </p:txBody>
      </p:sp>
      <p:pic>
        <p:nvPicPr>
          <p:cNvPr id="8" name="Picture 7"/>
          <p:cNvPicPr>
            <a:picLocks noChangeAspect="1"/>
          </p:cNvPicPr>
          <p:nvPr/>
        </p:nvPicPr>
        <p:blipFill>
          <a:blip r:embed="rId4"/>
          <a:stretch>
            <a:fillRect/>
          </a:stretch>
        </p:blipFill>
        <p:spPr>
          <a:xfrm>
            <a:off x="76200" y="2438400"/>
            <a:ext cx="9039922" cy="2438400"/>
          </a:xfrm>
          <a:prstGeom prst="rect">
            <a:avLst/>
          </a:prstGeom>
        </p:spPr>
      </p:pic>
    </p:spTree>
    <p:extLst>
      <p:ext uri="{BB962C8B-B14F-4D97-AF65-F5344CB8AC3E}">
        <p14:creationId xmlns:p14="http://schemas.microsoft.com/office/powerpoint/2010/main" val="363448511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2400" b="1" i="0" u="none" strike="noStrike" kern="1200" cap="none" spc="0" normalizeH="0" baseline="0" noProof="0" dirty="0">
              <a:ln>
                <a:noFill/>
              </a:ln>
              <a:solidFill>
                <a:srgbClr val="0070C0"/>
              </a:solidFill>
              <a:effectLst/>
              <a:uLnTx/>
              <a:uFillTx/>
              <a:latin typeface="Gill Sans MT"/>
              <a:ea typeface="+mn-ea"/>
              <a:cs typeface="+mn-cs"/>
            </a:endParaRPr>
          </a:p>
        </p:txBody>
      </p:sp>
      <p:sp>
        <p:nvSpPr>
          <p:cNvPr id="2" name="Title 1"/>
          <p:cNvSpPr>
            <a:spLocks noGrp="1"/>
          </p:cNvSpPr>
          <p:nvPr>
            <p:ph type="title"/>
          </p:nvPr>
        </p:nvSpPr>
        <p:spPr>
          <a:xfrm>
            <a:off x="0" y="-152400"/>
            <a:ext cx="9144000" cy="914400"/>
          </a:xfrm>
        </p:spPr>
        <p:txBody>
          <a:bodyPr/>
          <a:lstStyle/>
          <a:p>
            <a:r>
              <a:rPr lang="en-US" dirty="0"/>
              <a:t>Other Results in the Paper</a:t>
            </a:r>
          </a:p>
        </p:txBody>
      </p:sp>
      <p:sp>
        <p:nvSpPr>
          <p:cNvPr id="3" name="Content Placeholder 2"/>
          <p:cNvSpPr>
            <a:spLocks noGrp="1"/>
          </p:cNvSpPr>
          <p:nvPr>
            <p:ph idx="1"/>
          </p:nvPr>
        </p:nvSpPr>
        <p:spPr>
          <a:xfrm>
            <a:off x="152400" y="685800"/>
            <a:ext cx="8991600" cy="5943600"/>
          </a:xfrm>
        </p:spPr>
        <p:txBody>
          <a:bodyPr>
            <a:normAutofit/>
          </a:bodyPr>
          <a:lstStyle/>
          <a:p>
            <a:r>
              <a:rPr lang="en-US" sz="2600" dirty="0">
                <a:solidFill>
                  <a:schemeClr val="tx2"/>
                </a:solidFill>
              </a:rPr>
              <a:t>Results for larger data sets</a:t>
            </a:r>
          </a:p>
          <a:p>
            <a:pPr lvl="1"/>
            <a:r>
              <a:rPr lang="en-US" sz="2400" dirty="0">
                <a:solidFill>
                  <a:srgbClr val="0000FF"/>
                </a:solidFill>
                <a:cs typeface="Adobe Garamond Pro"/>
              </a:rPr>
              <a:t>8.4x</a:t>
            </a:r>
            <a:r>
              <a:rPr lang="en-US" sz="2400" dirty="0">
                <a:cs typeface="Adobe Garamond Pro"/>
              </a:rPr>
              <a:t> over CPU-only</a:t>
            </a:r>
          </a:p>
          <a:p>
            <a:pPr lvl="1"/>
            <a:r>
              <a:rPr lang="en-US" sz="2400" dirty="0">
                <a:solidFill>
                  <a:srgbClr val="0000FF"/>
                </a:solidFill>
                <a:cs typeface="Adobe Garamond Pro"/>
              </a:rPr>
              <a:t>7.7x</a:t>
            </a:r>
            <a:r>
              <a:rPr lang="en-US" sz="2400" dirty="0">
                <a:cs typeface="Adobe Garamond Pro"/>
              </a:rPr>
              <a:t> over NDA-only</a:t>
            </a:r>
          </a:p>
          <a:p>
            <a:pPr lvl="1"/>
            <a:r>
              <a:rPr lang="en-US" sz="2400" dirty="0">
                <a:solidFill>
                  <a:srgbClr val="0000FF"/>
                </a:solidFill>
                <a:cs typeface="Adobe Garamond Pro"/>
              </a:rPr>
              <a:t>38.3%</a:t>
            </a:r>
            <a:r>
              <a:rPr lang="en-US" sz="2400" dirty="0">
                <a:cs typeface="Adobe Garamond Pro"/>
              </a:rPr>
              <a:t> over the best prior coherence mechanism</a:t>
            </a:r>
          </a:p>
          <a:p>
            <a:pPr lvl="1"/>
            <a:endParaRPr lang="en-US" sz="2400" dirty="0">
              <a:solidFill>
                <a:schemeClr val="accent2"/>
              </a:solidFill>
              <a:cs typeface="Gill Sans MT"/>
            </a:endParaRPr>
          </a:p>
          <a:p>
            <a:r>
              <a:rPr lang="en-US" sz="2600" dirty="0">
                <a:solidFill>
                  <a:schemeClr val="tx2"/>
                </a:solidFill>
              </a:rPr>
              <a:t>Sensitivity analysis</a:t>
            </a:r>
          </a:p>
          <a:p>
            <a:pPr lvl="1"/>
            <a:r>
              <a:rPr lang="en-US" sz="2200" dirty="0">
                <a:cs typeface="Adobe Garamond Pro"/>
              </a:rPr>
              <a:t>Multiple memory stacks</a:t>
            </a:r>
          </a:p>
          <a:p>
            <a:pPr lvl="1"/>
            <a:r>
              <a:rPr lang="en-US" sz="2200" dirty="0">
                <a:cs typeface="Adobe Garamond Pro"/>
              </a:rPr>
              <a:t>Effect of optimistic execution duration</a:t>
            </a:r>
          </a:p>
          <a:p>
            <a:pPr lvl="1"/>
            <a:r>
              <a:rPr lang="en-US" sz="2200" dirty="0">
                <a:cs typeface="Adobe Garamond Pro"/>
              </a:rPr>
              <a:t>Effect of signature size</a:t>
            </a:r>
          </a:p>
          <a:p>
            <a:pPr lvl="1"/>
            <a:r>
              <a:rPr lang="en-US" sz="2200" dirty="0">
                <a:cs typeface="Adobe Garamond Pro"/>
              </a:rPr>
              <a:t>Effect of data sharing characteristics</a:t>
            </a:r>
          </a:p>
          <a:p>
            <a:pPr lvl="1"/>
            <a:endParaRPr lang="en-US" sz="2200" dirty="0">
              <a:cs typeface="Adobe Garamond Pro"/>
            </a:endParaRPr>
          </a:p>
          <a:p>
            <a:r>
              <a:rPr lang="en-US" sz="2600" dirty="0">
                <a:solidFill>
                  <a:schemeClr val="tx2"/>
                </a:solidFill>
              </a:rPr>
              <a:t>Hardware overhead analysis</a:t>
            </a:r>
          </a:p>
          <a:p>
            <a:pPr lvl="1"/>
            <a:r>
              <a:rPr lang="en-US" sz="2200" dirty="0">
                <a:solidFill>
                  <a:srgbClr val="0000FF"/>
                </a:solidFill>
                <a:cs typeface="Adobe Garamond Pro"/>
              </a:rPr>
              <a:t>512 B </a:t>
            </a:r>
            <a:r>
              <a:rPr lang="en-US" sz="2200" dirty="0">
                <a:cs typeface="Adobe Garamond Pro"/>
              </a:rPr>
              <a:t>NDA signature, </a:t>
            </a:r>
            <a:r>
              <a:rPr lang="en-US" sz="2200" dirty="0">
                <a:solidFill>
                  <a:srgbClr val="0000FF"/>
                </a:solidFill>
                <a:cs typeface="Adobe Garamond Pro"/>
              </a:rPr>
              <a:t>2 </a:t>
            </a:r>
            <a:r>
              <a:rPr lang="en-US" sz="2200" dirty="0" err="1">
                <a:solidFill>
                  <a:srgbClr val="0000FF"/>
                </a:solidFill>
                <a:cs typeface="Adobe Garamond Pro"/>
              </a:rPr>
              <a:t>kB</a:t>
            </a:r>
            <a:r>
              <a:rPr lang="en-US" sz="2200" dirty="0">
                <a:cs typeface="Adobe Garamond Pro"/>
              </a:rPr>
              <a:t> CPU signature, </a:t>
            </a:r>
            <a:r>
              <a:rPr lang="en-US" sz="2200" dirty="0">
                <a:solidFill>
                  <a:srgbClr val="0000FF"/>
                </a:solidFill>
                <a:cs typeface="Adobe Garamond Pro"/>
              </a:rPr>
              <a:t>1 bit</a:t>
            </a:r>
            <a:r>
              <a:rPr lang="en-US" sz="2200" dirty="0">
                <a:cs typeface="Adobe Garamond Pro"/>
              </a:rPr>
              <a:t> per page table, </a:t>
            </a:r>
            <a:r>
              <a:rPr lang="en-US" sz="2200" dirty="0">
                <a:solidFill>
                  <a:srgbClr val="0000FF"/>
                </a:solidFill>
                <a:cs typeface="Adobe Garamond Pro"/>
              </a:rPr>
              <a:t>1 bit </a:t>
            </a:r>
            <a:r>
              <a:rPr lang="en-US" sz="2200" dirty="0">
                <a:cs typeface="Adobe Garamond Pro"/>
              </a:rPr>
              <a:t>per TLB entry, </a:t>
            </a:r>
            <a:r>
              <a:rPr lang="en-US" sz="2200" dirty="0">
                <a:solidFill>
                  <a:srgbClr val="0000FF"/>
                </a:solidFill>
                <a:cs typeface="Adobe Garamond Pro"/>
              </a:rPr>
              <a:t>1.6%</a:t>
            </a:r>
            <a:r>
              <a:rPr lang="en-US" sz="2200" dirty="0">
                <a:cs typeface="Adobe Garamond Pro"/>
              </a:rPr>
              <a:t> increase in NDA L1 cache</a:t>
            </a:r>
          </a:p>
          <a:p>
            <a:pPr lvl="1"/>
            <a:endParaRPr lang="en-US" sz="2400" dirty="0">
              <a:solidFill>
                <a:schemeClr val="tx2"/>
              </a:solidFill>
            </a:endParaRPr>
          </a:p>
          <a:p>
            <a:pPr lvl="1"/>
            <a:endParaRPr lang="en-US" sz="2600" dirty="0">
              <a:solidFill>
                <a:srgbClr val="0000FF"/>
              </a:solidFill>
            </a:endParaRPr>
          </a:p>
          <a:p>
            <a:pPr lvl="1"/>
            <a:endParaRPr lang="en-US" sz="2200" dirty="0">
              <a:solidFill>
                <a:srgbClr val="C00000"/>
              </a:solidFill>
              <a:cs typeface="Adobe Garamond Pro"/>
            </a:endParaRPr>
          </a:p>
          <a:p>
            <a:pPr lvl="1"/>
            <a:endParaRPr lang="en-US" sz="2200" dirty="0">
              <a:cs typeface="Adobe Garamond Pro"/>
            </a:endParaRPr>
          </a:p>
          <a:p>
            <a:pPr lvl="1"/>
            <a:endParaRPr lang="en-US" sz="2200" dirty="0">
              <a:cs typeface="Adobe Garamond Pro"/>
            </a:endParaRPr>
          </a:p>
          <a:p>
            <a:pPr lvl="1"/>
            <a:endParaRPr lang="en-US" sz="2200" dirty="0">
              <a:cs typeface="Adobe Garamond Pro"/>
            </a:endParaRPr>
          </a:p>
          <a:p>
            <a:pPr lvl="1"/>
            <a:endParaRPr lang="en-US" sz="2200" dirty="0">
              <a:cs typeface="Adobe Garamond Pro"/>
            </a:endParaRPr>
          </a:p>
          <a:p>
            <a:pPr lvl="1"/>
            <a:endParaRPr lang="en-US" sz="2400" dirty="0">
              <a:cs typeface="Adobe Garamond Pro"/>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2109969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500"/>
                                        <p:tgtEl>
                                          <p:spTgt spid="3">
                                            <p:txEl>
                                              <p:pRg st="8" end="8"/>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fade">
                                      <p:cBhvr>
                                        <p:cTn id="33" dur="500"/>
                                        <p:tgtEl>
                                          <p:spTgt spid="3">
                                            <p:txEl>
                                              <p:pRg st="9" end="9"/>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animEffect transition="in" filter="fade">
                                      <p:cBhvr>
                                        <p:cTn id="38" dur="500"/>
                                        <p:tgtEl>
                                          <p:spTgt spid="3">
                                            <p:txEl>
                                              <p:pRg st="11" end="11"/>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animEffect transition="in" filter="fade">
                                      <p:cBhvr>
                                        <p:cTn id="41"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152400" y="1143000"/>
            <a:ext cx="8763000" cy="5486400"/>
          </a:xfrm>
        </p:spPr>
        <p:txBody>
          <a:bodyPr>
            <a:normAutofit/>
          </a:bodyPr>
          <a:lstStyle/>
          <a:p>
            <a:pPr marL="342900" lvl="1" indent="-342900">
              <a:buFont typeface="Arial" pitchFamily="34" charset="0"/>
              <a:buChar char="•"/>
            </a:pPr>
            <a:r>
              <a:rPr lang="en-US" dirty="0">
                <a:solidFill>
                  <a:schemeClr val="bg1">
                    <a:lumMod val="65000"/>
                  </a:schemeClr>
                </a:solidFill>
                <a:cs typeface="Adobe Garamond Pro"/>
              </a:rPr>
              <a:t>Introduction</a:t>
            </a:r>
          </a:p>
          <a:p>
            <a:pPr marL="342900" lvl="1" indent="-342900">
              <a:buFont typeface="Arial" pitchFamily="34" charset="0"/>
              <a:buChar char="•"/>
            </a:pPr>
            <a:r>
              <a:rPr lang="en-US" dirty="0">
                <a:solidFill>
                  <a:schemeClr val="bg1">
                    <a:lumMod val="65000"/>
                  </a:schemeClr>
                </a:solidFill>
                <a:cs typeface="Adobe Garamond Pro"/>
              </a:rPr>
              <a:t>Background</a:t>
            </a:r>
          </a:p>
          <a:p>
            <a:pPr marL="342900" lvl="1" indent="-342900">
              <a:buFont typeface="Arial" pitchFamily="34" charset="0"/>
              <a:buChar char="•"/>
            </a:pPr>
            <a:r>
              <a:rPr lang="en-US" dirty="0">
                <a:solidFill>
                  <a:schemeClr val="bg1">
                    <a:lumMod val="65000"/>
                  </a:schemeClr>
                </a:solidFill>
                <a:cs typeface="Adobe Garamond Pro"/>
              </a:rPr>
              <a:t>Motivation</a:t>
            </a:r>
          </a:p>
          <a:p>
            <a:pPr marL="342900" lvl="1" indent="-342900">
              <a:buFont typeface="Arial" pitchFamily="34" charset="0"/>
              <a:buChar char="•"/>
            </a:pPr>
            <a:r>
              <a:rPr lang="en-US" dirty="0" err="1">
                <a:solidFill>
                  <a:schemeClr val="bg1">
                    <a:lumMod val="65000"/>
                  </a:schemeClr>
                </a:solidFill>
                <a:cs typeface="Adobe Garamond Pro"/>
              </a:rPr>
              <a:t>CoNDA</a:t>
            </a:r>
            <a:endParaRPr lang="en-US" dirty="0">
              <a:solidFill>
                <a:schemeClr val="bg1">
                  <a:lumMod val="65000"/>
                </a:schemeClr>
              </a:solidFill>
              <a:cs typeface="Adobe Garamond Pro"/>
            </a:endParaRPr>
          </a:p>
          <a:p>
            <a:pPr marL="342900" lvl="1" indent="-342900">
              <a:buFont typeface="Arial" pitchFamily="34" charset="0"/>
              <a:buChar char="•"/>
            </a:pPr>
            <a:r>
              <a:rPr lang="en-US" dirty="0">
                <a:solidFill>
                  <a:schemeClr val="bg1">
                    <a:lumMod val="65000"/>
                  </a:schemeClr>
                </a:solidFill>
                <a:cs typeface="Adobe Garamond Pro"/>
              </a:rPr>
              <a:t>Architecture Support</a:t>
            </a:r>
          </a:p>
          <a:p>
            <a:pPr marL="342900" lvl="1" indent="-342900">
              <a:buFont typeface="Arial" pitchFamily="34" charset="0"/>
              <a:buChar char="•"/>
            </a:pPr>
            <a:r>
              <a:rPr lang="en-US" dirty="0">
                <a:solidFill>
                  <a:schemeClr val="bg1">
                    <a:lumMod val="65000"/>
                  </a:schemeClr>
                </a:solidFill>
                <a:cs typeface="Adobe Garamond Pro"/>
              </a:rPr>
              <a:t>Evaluation</a:t>
            </a:r>
          </a:p>
          <a:p>
            <a:pPr marL="342900" lvl="1" indent="-342900">
              <a:buFont typeface="Arial" pitchFamily="34" charset="0"/>
              <a:buChar char="•"/>
            </a:pPr>
            <a:r>
              <a:rPr lang="en-US" sz="3600" dirty="0">
                <a:solidFill>
                  <a:schemeClr val="tx2"/>
                </a:solidFill>
                <a:cs typeface="Adobe Garamond Pro"/>
              </a:rPr>
              <a:t>Conclusion</a:t>
            </a:r>
          </a:p>
          <a:p>
            <a:pPr marL="342900" lvl="1" indent="-342900">
              <a:buFont typeface="Arial" pitchFamily="34" charset="0"/>
              <a:buChar char="•"/>
            </a:pPr>
            <a:endParaRPr lang="en-US" sz="2600" dirty="0">
              <a:solidFill>
                <a:schemeClr val="tx2"/>
              </a:solidFill>
              <a:cs typeface="Adobe Garamond Pro"/>
            </a:endParaRPr>
          </a:p>
          <a:p>
            <a:pPr marL="342900" lvl="1" indent="-342900">
              <a:buFont typeface="Arial" pitchFamily="34" charset="0"/>
              <a:buChar char="•"/>
            </a:pPr>
            <a:endParaRPr lang="en-US" sz="2600" dirty="0">
              <a:solidFill>
                <a:schemeClr val="tx2"/>
              </a:solidFill>
              <a:cs typeface="Adobe Garamond Pro"/>
            </a:endParaRPr>
          </a:p>
          <a:p>
            <a:pPr lvl="1"/>
            <a:endParaRPr lang="en-US" sz="2000" dirty="0">
              <a:cs typeface="Adobe Garamond Pro"/>
            </a:endParaRPr>
          </a:p>
          <a:p>
            <a:pPr lvl="1"/>
            <a:endParaRPr lang="en-US" sz="2400" dirty="0">
              <a:cs typeface="Adobe Garamond Pro"/>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1916409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a:xfrm>
            <a:off x="152400" y="914400"/>
            <a:ext cx="8991600" cy="5943600"/>
          </a:xfrm>
        </p:spPr>
        <p:txBody>
          <a:bodyPr>
            <a:normAutofit lnSpcReduction="10000"/>
          </a:bodyPr>
          <a:lstStyle/>
          <a:p>
            <a:r>
              <a:rPr lang="en-US" sz="2600" dirty="0">
                <a:solidFill>
                  <a:schemeClr val="tx2"/>
                </a:solidFill>
              </a:rPr>
              <a:t>Coherence is </a:t>
            </a:r>
            <a:r>
              <a:rPr lang="en-US" sz="2600" dirty="0">
                <a:solidFill>
                  <a:schemeClr val="accent2"/>
                </a:solidFill>
              </a:rPr>
              <a:t>a major system challenge</a:t>
            </a:r>
            <a:r>
              <a:rPr lang="en-US" sz="2600" dirty="0">
                <a:solidFill>
                  <a:schemeClr val="tx2"/>
                </a:solidFill>
              </a:rPr>
              <a:t> for NDA</a:t>
            </a:r>
          </a:p>
          <a:p>
            <a:pPr lvl="1"/>
            <a:r>
              <a:rPr lang="en-US" sz="2400" dirty="0">
                <a:cs typeface="Adobe Garamond Pro"/>
              </a:rPr>
              <a:t>Efficient </a:t>
            </a:r>
            <a:r>
              <a:rPr lang="en-US" sz="2400" dirty="0">
                <a:solidFill>
                  <a:srgbClr val="0000FF"/>
                </a:solidFill>
                <a:cs typeface="Adobe Garamond Pro"/>
              </a:rPr>
              <a:t>handling of coherence </a:t>
            </a:r>
            <a:r>
              <a:rPr lang="en-US" sz="2400" dirty="0">
                <a:cs typeface="Adobe Garamond Pro"/>
              </a:rPr>
              <a:t>is </a:t>
            </a:r>
            <a:r>
              <a:rPr lang="en-US" sz="2400" u="sng" dirty="0">
                <a:solidFill>
                  <a:srgbClr val="C00000"/>
                </a:solidFill>
                <a:cs typeface="Adobe Garamond Pro"/>
              </a:rPr>
              <a:t>critical</a:t>
            </a:r>
            <a:r>
              <a:rPr lang="en-US" sz="2400" dirty="0">
                <a:solidFill>
                  <a:srgbClr val="C00000"/>
                </a:solidFill>
                <a:cs typeface="Adobe Garamond Pro"/>
              </a:rPr>
              <a:t> </a:t>
            </a:r>
            <a:r>
              <a:rPr lang="en-US" sz="2400" dirty="0">
                <a:cs typeface="Adobe Garamond Pro"/>
              </a:rPr>
              <a:t>to retain NDA benefits</a:t>
            </a:r>
            <a:endParaRPr lang="en-US" sz="2400" dirty="0">
              <a:solidFill>
                <a:schemeClr val="tx2"/>
              </a:solidFill>
            </a:endParaRPr>
          </a:p>
          <a:p>
            <a:r>
              <a:rPr lang="en-US" sz="2600" dirty="0">
                <a:solidFill>
                  <a:schemeClr val="tx2"/>
                </a:solidFill>
              </a:rPr>
              <a:t>We extensively analyze NDA applications and existing coherence mechanisms. Major Observations:</a:t>
            </a:r>
          </a:p>
          <a:p>
            <a:pPr lvl="1"/>
            <a:r>
              <a:rPr lang="en-US" sz="2200" dirty="0">
                <a:cs typeface="Adobe Garamond Pro"/>
              </a:rPr>
              <a:t>There is </a:t>
            </a:r>
            <a:r>
              <a:rPr lang="en-US" sz="2200" dirty="0">
                <a:solidFill>
                  <a:schemeClr val="accent2"/>
                </a:solidFill>
                <a:cs typeface="Adobe Garamond Pro"/>
              </a:rPr>
              <a:t>a significant amount of data sharing </a:t>
            </a:r>
            <a:r>
              <a:rPr lang="en-US" sz="2200" dirty="0">
                <a:cs typeface="Adobe Garamond Pro"/>
              </a:rPr>
              <a:t>between CPU threads and NDAs</a:t>
            </a:r>
          </a:p>
          <a:p>
            <a:pPr lvl="1"/>
            <a:r>
              <a:rPr lang="en-US" sz="2200" dirty="0">
                <a:cs typeface="Adobe Garamond Pro"/>
              </a:rPr>
              <a:t>A </a:t>
            </a:r>
            <a:r>
              <a:rPr lang="en-US" sz="2200" dirty="0">
                <a:solidFill>
                  <a:srgbClr val="0000FF"/>
                </a:solidFill>
                <a:cs typeface="Adobe Garamond Pro"/>
              </a:rPr>
              <a:t>majority of off-chip coherence </a:t>
            </a:r>
            <a:r>
              <a:rPr lang="en-US" sz="2200" dirty="0">
                <a:cs typeface="Adobe Garamond Pro"/>
              </a:rPr>
              <a:t>traffic is </a:t>
            </a:r>
            <a:r>
              <a:rPr lang="en-US" sz="2200" dirty="0">
                <a:solidFill>
                  <a:srgbClr val="C00000"/>
                </a:solidFill>
                <a:cs typeface="Adobe Garamond Pro"/>
              </a:rPr>
              <a:t>unnecessary</a:t>
            </a:r>
          </a:p>
          <a:p>
            <a:pPr lvl="1"/>
            <a:r>
              <a:rPr lang="en-US" sz="2200" dirty="0">
                <a:cs typeface="Adobe Garamond Pro"/>
              </a:rPr>
              <a:t>A </a:t>
            </a:r>
            <a:r>
              <a:rPr lang="en-US" sz="2200" dirty="0">
                <a:solidFill>
                  <a:srgbClr val="0000FF"/>
                </a:solidFill>
                <a:cs typeface="Adobe Garamond Pro"/>
              </a:rPr>
              <a:t>significant portion</a:t>
            </a:r>
            <a:r>
              <a:rPr lang="en-US" sz="2200" dirty="0">
                <a:cs typeface="Adobe Garamond Pro"/>
              </a:rPr>
              <a:t> of off-chip traffic can be</a:t>
            </a:r>
            <a:r>
              <a:rPr lang="en-US" sz="2200" dirty="0">
                <a:solidFill>
                  <a:srgbClr val="0000FF"/>
                </a:solidFill>
                <a:cs typeface="Adobe Garamond Pro"/>
              </a:rPr>
              <a:t> eliminated </a:t>
            </a:r>
            <a:r>
              <a:rPr lang="en-US" sz="2200" dirty="0">
                <a:cs typeface="Adobe Garamond Pro"/>
              </a:rPr>
              <a:t>if the mechanism has </a:t>
            </a:r>
            <a:r>
              <a:rPr lang="en-US" sz="2200" dirty="0">
                <a:solidFill>
                  <a:srgbClr val="0000FF"/>
                </a:solidFill>
                <a:cs typeface="Adobe Garamond Pro"/>
              </a:rPr>
              <a:t>insight</a:t>
            </a:r>
            <a:r>
              <a:rPr lang="en-US" sz="2200" dirty="0">
                <a:cs typeface="Adobe Garamond Pro"/>
              </a:rPr>
              <a:t> into NDA memory accesses</a:t>
            </a:r>
            <a:endParaRPr lang="en-US" sz="8800" dirty="0">
              <a:cs typeface="Adobe Garamond Pro"/>
            </a:endParaRPr>
          </a:p>
          <a:p>
            <a:pPr marL="342900" lvl="1" indent="-342900">
              <a:buFont typeface="Arial" pitchFamily="34" charset="0"/>
              <a:buChar char="•"/>
            </a:pPr>
            <a:r>
              <a:rPr lang="en-US" sz="2600" dirty="0">
                <a:solidFill>
                  <a:schemeClr val="tx2"/>
                </a:solidFill>
              </a:rPr>
              <a:t>We propose </a:t>
            </a:r>
            <a:r>
              <a:rPr lang="en-US" sz="2600" dirty="0" err="1">
                <a:solidFill>
                  <a:srgbClr val="0000FF"/>
                </a:solidFill>
              </a:rPr>
              <a:t>CoNDA</a:t>
            </a:r>
            <a:r>
              <a:rPr lang="en-US" sz="2600" dirty="0">
                <a:solidFill>
                  <a:srgbClr val="0000FF"/>
                </a:solidFill>
              </a:rPr>
              <a:t>, </a:t>
            </a:r>
            <a:r>
              <a:rPr lang="en-US" sz="2600" dirty="0">
                <a:cs typeface="Gill Sans MT"/>
              </a:rPr>
              <a:t>a mechanism that uses </a:t>
            </a:r>
            <a:r>
              <a:rPr lang="en-US" sz="2600" dirty="0">
                <a:solidFill>
                  <a:srgbClr val="0000FF"/>
                </a:solidFill>
                <a:cs typeface="Gill Sans MT"/>
              </a:rPr>
              <a:t>optimistic NDA execution</a:t>
            </a:r>
            <a:r>
              <a:rPr lang="en-US" sz="2600" dirty="0">
                <a:cs typeface="Gill Sans MT"/>
              </a:rPr>
              <a:t> to avoid </a:t>
            </a:r>
            <a:r>
              <a:rPr lang="en-US" sz="2600" dirty="0">
                <a:solidFill>
                  <a:schemeClr val="accent2"/>
                </a:solidFill>
                <a:cs typeface="Gill Sans MT"/>
              </a:rPr>
              <a:t>unnecessary coherence traffic</a:t>
            </a:r>
          </a:p>
          <a:p>
            <a:pPr marL="342900" lvl="1" indent="-342900">
              <a:buFont typeface="Arial" pitchFamily="34" charset="0"/>
              <a:buChar char="•"/>
            </a:pPr>
            <a:r>
              <a:rPr lang="en-US" sz="2600" dirty="0" err="1">
                <a:solidFill>
                  <a:schemeClr val="tx2"/>
                </a:solidFill>
                <a:cs typeface="Gill Sans MT"/>
              </a:rPr>
              <a:t>CoNDA</a:t>
            </a:r>
            <a:r>
              <a:rPr lang="en-US" sz="2600" dirty="0">
                <a:solidFill>
                  <a:schemeClr val="tx2"/>
                </a:solidFill>
                <a:cs typeface="Gill Sans MT"/>
              </a:rPr>
              <a:t> comes within 10.4% and 4.4% of performance </a:t>
            </a:r>
            <a:br>
              <a:rPr lang="en-US" sz="2600" dirty="0">
                <a:solidFill>
                  <a:schemeClr val="tx2"/>
                </a:solidFill>
                <a:cs typeface="Gill Sans MT"/>
              </a:rPr>
            </a:br>
            <a:r>
              <a:rPr lang="en-US" sz="2600" dirty="0">
                <a:solidFill>
                  <a:schemeClr val="tx2"/>
                </a:solidFill>
                <a:cs typeface="Gill Sans MT"/>
              </a:rPr>
              <a:t>and energy of an ideal NDA coherence mechanism</a:t>
            </a:r>
          </a:p>
          <a:p>
            <a:pPr marL="342900" lvl="1" indent="-342900">
              <a:buFont typeface="Arial" pitchFamily="34" charset="0"/>
              <a:buChar char="•"/>
            </a:pPr>
            <a:endParaRPr lang="en-US" sz="2600" dirty="0">
              <a:solidFill>
                <a:schemeClr val="accent2"/>
              </a:solidFill>
              <a:cs typeface="Gill Sans MT"/>
            </a:endParaRPr>
          </a:p>
          <a:p>
            <a:pPr marL="342900" lvl="1" indent="-342900">
              <a:buFont typeface="Arial" pitchFamily="34" charset="0"/>
              <a:buChar char="•"/>
            </a:pPr>
            <a:endParaRPr lang="en-US" sz="2600" dirty="0">
              <a:solidFill>
                <a:schemeClr val="accent2"/>
              </a:solidFill>
              <a:cs typeface="Gill Sans MT"/>
            </a:endParaRPr>
          </a:p>
          <a:p>
            <a:endParaRPr lang="en-US" sz="2600" dirty="0">
              <a:solidFill>
                <a:srgbClr val="0000FF"/>
              </a:solidFill>
            </a:endParaRPr>
          </a:p>
          <a:p>
            <a:pPr lvl="1"/>
            <a:endParaRPr lang="en-US" sz="2200" dirty="0">
              <a:solidFill>
                <a:srgbClr val="C00000"/>
              </a:solidFill>
              <a:cs typeface="Adobe Garamond Pro"/>
            </a:endParaRPr>
          </a:p>
          <a:p>
            <a:pPr lvl="1"/>
            <a:endParaRPr lang="en-US" sz="2200" dirty="0">
              <a:cs typeface="Adobe Garamond Pro"/>
            </a:endParaRPr>
          </a:p>
          <a:p>
            <a:pPr lvl="1"/>
            <a:endParaRPr lang="en-US" sz="2200" dirty="0">
              <a:cs typeface="Adobe Garamond Pro"/>
            </a:endParaRPr>
          </a:p>
          <a:p>
            <a:pPr lvl="1"/>
            <a:endParaRPr lang="en-US" sz="2200" dirty="0">
              <a:cs typeface="Adobe Garamond Pro"/>
            </a:endParaRPr>
          </a:p>
          <a:p>
            <a:pPr lvl="1"/>
            <a:endParaRPr lang="en-US" sz="2200" dirty="0">
              <a:cs typeface="Adobe Garamond Pro"/>
            </a:endParaRPr>
          </a:p>
          <a:p>
            <a:pPr lvl="1"/>
            <a:endParaRPr lang="en-US" sz="2400" dirty="0">
              <a:cs typeface="Adobe Garamond Pro"/>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2417321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228600"/>
            <a:ext cx="9144000" cy="2076450"/>
          </a:xfrm>
          <a:solidFill>
            <a:schemeClr val="tx2">
              <a:lumMod val="75000"/>
            </a:schemeClr>
          </a:solidFill>
        </p:spPr>
        <p:txBody>
          <a:bodyPr/>
          <a:lstStyle/>
          <a:p>
            <a:r>
              <a:rPr lang="en-US" sz="4000" dirty="0" err="1">
                <a:solidFill>
                  <a:srgbClr val="FFFFFF"/>
                </a:solidFill>
                <a:latin typeface=""/>
              </a:rPr>
              <a:t>CoNDA</a:t>
            </a:r>
            <a:r>
              <a:rPr lang="en-US" sz="4000" dirty="0">
                <a:solidFill>
                  <a:srgbClr val="FFFFFF"/>
                </a:solidFill>
                <a:latin typeface=""/>
              </a:rPr>
              <a:t>:</a:t>
            </a:r>
            <a:br>
              <a:rPr lang="en-US" sz="4000" dirty="0">
                <a:solidFill>
                  <a:srgbClr val="FFFFFF"/>
                </a:solidFill>
                <a:latin typeface=""/>
              </a:rPr>
            </a:br>
            <a:r>
              <a:rPr lang="en-US" sz="4000" dirty="0">
                <a:solidFill>
                  <a:srgbClr val="FFFFFF"/>
                </a:solidFill>
                <a:latin typeface=""/>
              </a:rPr>
              <a:t> Efficient Cache Coherence Support</a:t>
            </a:r>
            <a:br>
              <a:rPr lang="en-US" sz="4000" dirty="0">
                <a:solidFill>
                  <a:srgbClr val="FFFFFF"/>
                </a:solidFill>
                <a:latin typeface=""/>
              </a:rPr>
            </a:br>
            <a:r>
              <a:rPr lang="en-US" sz="4000" dirty="0">
                <a:solidFill>
                  <a:srgbClr val="FFFFFF"/>
                </a:solidFill>
                <a:latin typeface=""/>
              </a:rPr>
              <a:t>for Near-Data Accelerators</a:t>
            </a:r>
            <a:endParaRPr lang="en-US" sz="4000" dirty="0">
              <a:solidFill>
                <a:srgbClr val="FFFFFF"/>
              </a:solidFill>
            </a:endParaRPr>
          </a:p>
        </p:txBody>
      </p:sp>
      <p:sp>
        <p:nvSpPr>
          <p:cNvPr id="6" name="Subtitle 5"/>
          <p:cNvSpPr>
            <a:spLocks noGrp="1"/>
          </p:cNvSpPr>
          <p:nvPr>
            <p:ph type="subTitle" idx="1"/>
          </p:nvPr>
        </p:nvSpPr>
        <p:spPr>
          <a:xfrm>
            <a:off x="1371600" y="3156704"/>
            <a:ext cx="6400800" cy="685800"/>
          </a:xfrm>
        </p:spPr>
        <p:txBody>
          <a:bodyPr>
            <a:noAutofit/>
          </a:bodyPr>
          <a:lstStyle/>
          <a:p>
            <a:br>
              <a:rPr lang="en-US" sz="3600" dirty="0">
                <a:solidFill>
                  <a:schemeClr val="tx1">
                    <a:lumMod val="75000"/>
                    <a:lumOff val="25000"/>
                  </a:schemeClr>
                </a:solidFill>
              </a:rPr>
            </a:br>
            <a:br>
              <a:rPr lang="en-US" sz="3600" dirty="0">
                <a:solidFill>
                  <a:schemeClr val="tx1">
                    <a:lumMod val="75000"/>
                    <a:lumOff val="25000"/>
                  </a:schemeClr>
                </a:solidFill>
              </a:rPr>
            </a:br>
            <a:endParaRPr lang="en-US" sz="3600" dirty="0">
              <a:solidFill>
                <a:schemeClr val="tx1">
                  <a:lumMod val="75000"/>
                  <a:lumOff val="25000"/>
                </a:schemeClr>
              </a:solidFill>
            </a:endParaRPr>
          </a:p>
        </p:txBody>
      </p:sp>
      <p:sp>
        <p:nvSpPr>
          <p:cNvPr id="2" name="Rectangle 1"/>
          <p:cNvSpPr/>
          <p:nvPr/>
        </p:nvSpPr>
        <p:spPr>
          <a:xfrm>
            <a:off x="2605141" y="2691824"/>
            <a:ext cx="4024259" cy="5847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Gill Sans MT"/>
                <a:ea typeface="+mn-ea"/>
                <a:cs typeface="+mn-cs"/>
              </a:rPr>
              <a:t>Amirali Boroumand</a:t>
            </a:r>
          </a:p>
        </p:txBody>
      </p:sp>
      <p:sp>
        <p:nvSpPr>
          <p:cNvPr id="8" name="Rectangle 7"/>
          <p:cNvSpPr/>
          <p:nvPr/>
        </p:nvSpPr>
        <p:spPr>
          <a:xfrm>
            <a:off x="228600" y="3307140"/>
            <a:ext cx="876300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Saugata</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Ghose</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Minesh</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Patel</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Hasan Hassan, </a:t>
            </a:r>
            <a:b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Brandon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Lucia,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Rachata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Ausavarungnirun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Kevin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Hsieh</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b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hr-H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Nastaran Hajinazar, </a:t>
            </a:r>
            <a:r>
              <a:rPr kumimoji="0" lang="de-DE"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Krishna </a:t>
            </a:r>
            <a:r>
              <a:rPr kumimoji="0" lang="de-DE"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Malladi</a:t>
            </a:r>
            <a:r>
              <a:rPr kumimoji="0" lang="de-DE"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de-DE"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Hongzhong</a:t>
            </a:r>
            <a:r>
              <a:rPr kumimoji="0" lang="de-DE"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Zheng, Onur Mutlu</a:t>
            </a:r>
            <a:endPar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endParaRPr>
          </a:p>
        </p:txBody>
      </p:sp>
      <p:sp>
        <p:nvSpPr>
          <p:cNvPr id="4" name="TextBox 3"/>
          <p:cNvSpPr txBox="1"/>
          <p:nvPr/>
        </p:nvSpPr>
        <p:spPr>
          <a:xfrm>
            <a:off x="-1882588" y="3316941"/>
            <a:ext cx="18466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pic>
        <p:nvPicPr>
          <p:cNvPr id="13" name="Picture 12"/>
          <p:cNvPicPr>
            <a:picLocks noChangeAspect="1"/>
          </p:cNvPicPr>
          <p:nvPr/>
        </p:nvPicPr>
        <p:blipFill rotWithShape="1">
          <a:blip r:embed="rId2"/>
          <a:srcRect t="27272" b="29091"/>
          <a:stretch/>
        </p:blipFill>
        <p:spPr>
          <a:xfrm>
            <a:off x="6629400" y="5105400"/>
            <a:ext cx="1828800" cy="798022"/>
          </a:xfrm>
          <a:prstGeom prst="rect">
            <a:avLst/>
          </a:prstGeom>
        </p:spPr>
      </p:pic>
      <p:pic>
        <p:nvPicPr>
          <p:cNvPr id="15" name="Picture 14"/>
          <p:cNvPicPr>
            <a:picLocks noChangeAspect="1"/>
          </p:cNvPicPr>
          <p:nvPr/>
        </p:nvPicPr>
        <p:blipFill rotWithShape="1">
          <a:blip r:embed="rId3"/>
          <a:srcRect t="30096" b="30046"/>
          <a:stretch/>
        </p:blipFill>
        <p:spPr>
          <a:xfrm>
            <a:off x="6477000" y="6096000"/>
            <a:ext cx="2381250" cy="533400"/>
          </a:xfrm>
          <a:prstGeom prst="rect">
            <a:avLst/>
          </a:prstGeom>
        </p:spPr>
      </p:pic>
      <p:pic>
        <p:nvPicPr>
          <p:cNvPr id="16" name="Picture 15" descr="safari.png"/>
          <p:cNvPicPr>
            <a:picLocks noChangeAspect="1"/>
          </p:cNvPicPr>
          <p:nvPr/>
        </p:nvPicPr>
        <p:blipFill rotWithShape="1">
          <a:blip r:embed="rId4" cstate="print"/>
          <a:srcRect r="1519"/>
          <a:stretch/>
        </p:blipFill>
        <p:spPr>
          <a:xfrm>
            <a:off x="476188" y="5235800"/>
            <a:ext cx="1890388" cy="555400"/>
          </a:xfrm>
          <a:prstGeom prst="rect">
            <a:avLst/>
          </a:prstGeom>
        </p:spPr>
      </p:pic>
      <p:pic>
        <p:nvPicPr>
          <p:cNvPr id="17" name="Picture 16"/>
          <p:cNvPicPr>
            <a:picLocks noChangeAspect="1"/>
          </p:cNvPicPr>
          <p:nvPr/>
        </p:nvPicPr>
        <p:blipFill>
          <a:blip r:embed="rId5"/>
          <a:stretch>
            <a:fillRect/>
          </a:stretch>
        </p:blipFill>
        <p:spPr>
          <a:xfrm>
            <a:off x="3015517" y="4971872"/>
            <a:ext cx="3112967" cy="1124128"/>
          </a:xfrm>
          <a:prstGeom prst="rect">
            <a:avLst/>
          </a:prstGeom>
        </p:spPr>
      </p:pic>
      <p:pic>
        <p:nvPicPr>
          <p:cNvPr id="10" name="Picture 9"/>
          <p:cNvPicPr>
            <a:picLocks noChangeAspect="1"/>
          </p:cNvPicPr>
          <p:nvPr/>
        </p:nvPicPr>
        <p:blipFill>
          <a:blip r:embed="rId6"/>
          <a:stretch>
            <a:fillRect/>
          </a:stretch>
        </p:blipFill>
        <p:spPr>
          <a:xfrm>
            <a:off x="609600" y="5943600"/>
            <a:ext cx="1524000" cy="762000"/>
          </a:xfrm>
          <a:prstGeom prst="rect">
            <a:avLst/>
          </a:prstGeom>
        </p:spPr>
      </p:pic>
      <p:pic>
        <p:nvPicPr>
          <p:cNvPr id="12" name="Picture 11"/>
          <p:cNvPicPr>
            <a:picLocks noChangeAspect="1"/>
          </p:cNvPicPr>
          <p:nvPr/>
        </p:nvPicPr>
        <p:blipFill>
          <a:blip r:embed="rId7"/>
          <a:stretch>
            <a:fillRect/>
          </a:stretch>
        </p:blipFill>
        <p:spPr>
          <a:xfrm>
            <a:off x="3962400" y="5816600"/>
            <a:ext cx="1041400" cy="1041400"/>
          </a:xfrm>
          <a:prstGeom prst="rect">
            <a:avLst/>
          </a:prstGeom>
        </p:spPr>
      </p:pic>
    </p:spTree>
    <p:extLst>
      <p:ext uri="{BB962C8B-B14F-4D97-AF65-F5344CB8AC3E}">
        <p14:creationId xmlns:p14="http://schemas.microsoft.com/office/powerpoint/2010/main" val="329560493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584" y="152400"/>
            <a:ext cx="9167936" cy="1066800"/>
          </a:xfrm>
        </p:spPr>
        <p:txBody>
          <a:bodyPr/>
          <a:lstStyle/>
          <a:p>
            <a:r>
              <a:rPr lang="en-US" dirty="0">
                <a:solidFill>
                  <a:srgbClr val="006633"/>
                </a:solidFill>
              </a:rPr>
              <a:t> More on </a:t>
            </a:r>
            <a:r>
              <a:rPr lang="en-US" dirty="0" err="1">
                <a:solidFill>
                  <a:srgbClr val="006633"/>
                </a:solidFill>
              </a:rPr>
              <a:t>CoNDA</a:t>
            </a:r>
            <a:r>
              <a:rPr lang="en-US" dirty="0">
                <a:solidFill>
                  <a:srgbClr val="006633"/>
                </a:solidFill>
              </a:rPr>
              <a:t>…</a:t>
            </a:r>
            <a:endParaRPr lang="en-US" dirty="0"/>
          </a:p>
        </p:txBody>
      </p:sp>
      <p:sp>
        <p:nvSpPr>
          <p:cNvPr id="3" name="Content Placeholder 2"/>
          <p:cNvSpPr>
            <a:spLocks noGrp="1"/>
          </p:cNvSpPr>
          <p:nvPr>
            <p:ph idx="1"/>
          </p:nvPr>
        </p:nvSpPr>
        <p:spPr>
          <a:xfrm>
            <a:off x="90767" y="1075911"/>
            <a:ext cx="8610600" cy="4876800"/>
          </a:xfrm>
        </p:spPr>
        <p:txBody>
          <a:bodyPr/>
          <a:lstStyle/>
          <a:p>
            <a:r>
              <a:rPr lang="en-US" sz="1600" dirty="0" err="1"/>
              <a:t>Amirali</a:t>
            </a:r>
            <a:r>
              <a:rPr lang="en-US" sz="1600" dirty="0"/>
              <a:t> </a:t>
            </a:r>
            <a:r>
              <a:rPr lang="en-US" sz="1600" dirty="0" err="1"/>
              <a:t>Boroumand</a:t>
            </a:r>
            <a:r>
              <a:rPr lang="en-US" sz="1600" dirty="0"/>
              <a:t>, </a:t>
            </a:r>
            <a:r>
              <a:rPr lang="en-US" sz="1600" dirty="0" err="1"/>
              <a:t>Saugata</a:t>
            </a:r>
            <a:r>
              <a:rPr lang="en-US" sz="1600" dirty="0"/>
              <a:t> Ghose, </a:t>
            </a:r>
            <a:r>
              <a:rPr lang="en-US" sz="1600" dirty="0" err="1"/>
              <a:t>Minesh</a:t>
            </a:r>
            <a:r>
              <a:rPr lang="en-US" sz="1600" dirty="0"/>
              <a:t> Patel, Hasan Hassan, Brandon Lucia, </a:t>
            </a:r>
            <a:r>
              <a:rPr lang="en-US" sz="1600" dirty="0" err="1"/>
              <a:t>Rachata</a:t>
            </a:r>
            <a:r>
              <a:rPr lang="en-US" sz="1600" dirty="0"/>
              <a:t> </a:t>
            </a:r>
            <a:r>
              <a:rPr lang="en-US" sz="1600" dirty="0" err="1"/>
              <a:t>Ausavarungnirun</a:t>
            </a:r>
            <a:r>
              <a:rPr lang="en-US" sz="1600" dirty="0"/>
              <a:t>, Kevin Hsieh, </a:t>
            </a:r>
            <a:r>
              <a:rPr lang="en-US" sz="1600" dirty="0" err="1"/>
              <a:t>Nastaran</a:t>
            </a:r>
            <a:r>
              <a:rPr lang="en-US" sz="1600" dirty="0"/>
              <a:t> </a:t>
            </a:r>
            <a:r>
              <a:rPr lang="en-US" sz="1600" dirty="0" err="1"/>
              <a:t>Hajinazar</a:t>
            </a:r>
            <a:r>
              <a:rPr lang="en-US" sz="1600" dirty="0"/>
              <a:t>, Krishna T. </a:t>
            </a:r>
            <a:r>
              <a:rPr lang="en-US" sz="1600" dirty="0" err="1"/>
              <a:t>Malladi</a:t>
            </a:r>
            <a:r>
              <a:rPr lang="en-US" sz="1600" dirty="0"/>
              <a:t>, </a:t>
            </a:r>
            <a:r>
              <a:rPr lang="en-US" sz="1600" dirty="0" err="1"/>
              <a:t>Hongzhong</a:t>
            </a:r>
            <a:r>
              <a:rPr lang="en-US" sz="1600" dirty="0"/>
              <a:t> Zheng, and Onur Mutlu,</a:t>
            </a:r>
            <a:br>
              <a:rPr lang="en-US" sz="1600" dirty="0"/>
            </a:br>
            <a:r>
              <a:rPr lang="en-US" sz="1600" b="1" dirty="0">
                <a:solidFill>
                  <a:srgbClr val="0432FF"/>
                </a:solidFill>
                <a:hlinkClick r:id="rId2">
                  <a:extLst>
                    <a:ext uri="{A12FA001-AC4F-418D-AE19-62706E023703}">
                      <ahyp:hlinkClr xmlns:ahyp="http://schemas.microsoft.com/office/drawing/2018/hyperlinkcolor" val="tx"/>
                    </a:ext>
                  </a:extLst>
                </a:hlinkClick>
              </a:rPr>
              <a:t>"CoNDA: Efficient Cache Coherence Support for Near-Data Accelerators"</a:t>
            </a:r>
            <a:br>
              <a:rPr lang="en-US" sz="1600" dirty="0"/>
            </a:br>
            <a:r>
              <a:rPr lang="en-US" sz="1600" i="1" dirty="0"/>
              <a:t>Proceedings of the </a:t>
            </a:r>
            <a:r>
              <a:rPr lang="en-US" sz="1600" i="1" dirty="0">
                <a:hlinkClick r:id="rId3"/>
              </a:rPr>
              <a:t>46th International Symposium on Computer Architecture</a:t>
            </a:r>
            <a:r>
              <a:rPr lang="en-US" sz="1600" i="1" dirty="0"/>
              <a:t> (</a:t>
            </a:r>
            <a:r>
              <a:rPr lang="en-US" sz="1600" b="1" i="1" dirty="0"/>
              <a:t>ISCA</a:t>
            </a:r>
            <a:r>
              <a:rPr lang="en-US" sz="1600" i="1" dirty="0"/>
              <a:t>)</a:t>
            </a:r>
            <a:r>
              <a:rPr lang="en-US" sz="1600" dirty="0"/>
              <a:t>, Phoenix, AZ, USA, June 2019.</a:t>
            </a:r>
            <a:br>
              <a:rPr lang="en-US" sz="1600" dirty="0"/>
            </a:br>
            <a:r>
              <a:rPr lang="en-US" sz="1600" dirty="0"/>
              <a:t>[</a:t>
            </a:r>
            <a:r>
              <a:rPr lang="en-US" sz="1600" dirty="0">
                <a:hlinkClick r:id="rId4"/>
              </a:rPr>
              <a:t>Slides (pptx)</a:t>
            </a:r>
            <a:r>
              <a:rPr lang="en-US" sz="1600" dirty="0"/>
              <a:t> </a:t>
            </a:r>
            <a:r>
              <a:rPr lang="en-US" sz="1600" dirty="0">
                <a:hlinkClick r:id="rId5"/>
              </a:rPr>
              <a:t>(pdf)</a:t>
            </a:r>
            <a:r>
              <a:rPr lang="en-US" sz="1600" dirty="0"/>
              <a:t>]</a:t>
            </a:r>
            <a:br>
              <a:rPr lang="en-US" sz="1600" dirty="0"/>
            </a:br>
            <a:r>
              <a:rPr lang="en-US" sz="1600" dirty="0"/>
              <a:t>[</a:t>
            </a:r>
            <a:r>
              <a:rPr lang="en-US" sz="1600" dirty="0">
                <a:hlinkClick r:id="rId6"/>
              </a:rPr>
              <a:t>Lightning Talk Slides (pptx)</a:t>
            </a:r>
            <a:r>
              <a:rPr lang="en-US" sz="1600" dirty="0"/>
              <a:t> </a:t>
            </a:r>
            <a:r>
              <a:rPr lang="en-US" sz="1600" dirty="0">
                <a:hlinkClick r:id="rId7"/>
              </a:rPr>
              <a:t>(pdf)</a:t>
            </a:r>
            <a:r>
              <a:rPr lang="en-US" sz="1600" dirty="0"/>
              <a:t>]</a:t>
            </a:r>
            <a:br>
              <a:rPr lang="en-US" sz="1600" dirty="0"/>
            </a:br>
            <a:r>
              <a:rPr lang="en-US" sz="1600" dirty="0"/>
              <a:t>[</a:t>
            </a:r>
            <a:r>
              <a:rPr lang="en-US" sz="1600" dirty="0">
                <a:hlinkClick r:id="rId8"/>
              </a:rPr>
              <a:t>Poster (pptx)</a:t>
            </a:r>
            <a:r>
              <a:rPr lang="en-US" sz="1600" dirty="0"/>
              <a:t> </a:t>
            </a:r>
            <a:r>
              <a:rPr lang="en-US" sz="1600" dirty="0">
                <a:hlinkClick r:id="rId9"/>
              </a:rPr>
              <a:t>(pdf)</a:t>
            </a:r>
            <a:r>
              <a:rPr lang="en-US" sz="1600" dirty="0"/>
              <a:t>]</a:t>
            </a:r>
            <a:br>
              <a:rPr lang="en-US" sz="1600" dirty="0"/>
            </a:br>
            <a:r>
              <a:rPr lang="en-US" sz="1600" dirty="0"/>
              <a:t>[</a:t>
            </a:r>
            <a:r>
              <a:rPr lang="en-US" sz="1600" dirty="0">
                <a:hlinkClick r:id="rId10"/>
              </a:rPr>
              <a:t>Lightning Talk Video</a:t>
            </a:r>
            <a:r>
              <a:rPr lang="en-US" sz="1600" dirty="0"/>
              <a:t> (4 minutes)]</a:t>
            </a:r>
            <a:br>
              <a:rPr lang="en-US" sz="1600" dirty="0"/>
            </a:br>
            <a:endParaRPr lang="en-US" sz="1600" dirty="0"/>
          </a:p>
          <a:p>
            <a:br>
              <a:rPr lang="en-US" sz="1600" dirty="0"/>
            </a:br>
            <a:br>
              <a:rPr lang="en-US" sz="1600" dirty="0"/>
            </a:br>
            <a:br>
              <a:rPr lang="en-US" sz="1600" dirty="0"/>
            </a:br>
            <a:endParaRPr lang="en-US" sz="16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18973CF5-BABA-FE44-A413-0E0589FC981B}"/>
              </a:ext>
            </a:extLst>
          </p:cNvPr>
          <p:cNvPicPr>
            <a:picLocks noChangeAspect="1"/>
          </p:cNvPicPr>
          <p:nvPr/>
        </p:nvPicPr>
        <p:blipFill>
          <a:blip r:embed="rId11"/>
          <a:stretch>
            <a:fillRect/>
          </a:stretch>
        </p:blipFill>
        <p:spPr>
          <a:xfrm>
            <a:off x="4401" y="3858574"/>
            <a:ext cx="9144000" cy="2405311"/>
          </a:xfrm>
          <a:prstGeom prst="rect">
            <a:avLst/>
          </a:prstGeom>
        </p:spPr>
      </p:pic>
    </p:spTree>
    <p:extLst>
      <p:ext uri="{BB962C8B-B14F-4D97-AF65-F5344CB8AC3E}">
        <p14:creationId xmlns:p14="http://schemas.microsoft.com/office/powerpoint/2010/main" val="1346706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673ED-AF8C-8DE6-9CDB-AD72ADA8A1F9}"/>
              </a:ext>
            </a:extLst>
          </p:cNvPr>
          <p:cNvSpPr>
            <a:spLocks noGrp="1"/>
          </p:cNvSpPr>
          <p:nvPr>
            <p:ph type="title"/>
          </p:nvPr>
        </p:nvSpPr>
        <p:spPr>
          <a:xfrm>
            <a:off x="228600" y="152400"/>
            <a:ext cx="9167936" cy="1066800"/>
          </a:xfrm>
        </p:spPr>
        <p:txBody>
          <a:bodyPr/>
          <a:lstStyle/>
          <a:p>
            <a:r>
              <a:rPr lang="en-US" sz="3800" dirty="0"/>
              <a:t>Readings on Optimistic Concurrency: TM</a:t>
            </a:r>
          </a:p>
        </p:txBody>
      </p:sp>
      <p:pic>
        <p:nvPicPr>
          <p:cNvPr id="9" name="Content Placeholder 8">
            <a:extLst>
              <a:ext uri="{FF2B5EF4-FFF2-40B4-BE49-F238E27FC236}">
                <a16:creationId xmlns:a16="http://schemas.microsoft.com/office/drawing/2014/main" id="{CAAB9789-F1C6-52BF-0D16-8DD73D390149}"/>
              </a:ext>
            </a:extLst>
          </p:cNvPr>
          <p:cNvPicPr>
            <a:picLocks noGrp="1" noChangeAspect="1"/>
          </p:cNvPicPr>
          <p:nvPr>
            <p:ph idx="1"/>
          </p:nvPr>
        </p:nvPicPr>
        <p:blipFill>
          <a:blip r:embed="rId2"/>
          <a:stretch>
            <a:fillRect/>
          </a:stretch>
        </p:blipFill>
        <p:spPr>
          <a:xfrm>
            <a:off x="1403648" y="2348880"/>
            <a:ext cx="6096000" cy="2184400"/>
          </a:xfrm>
          <a:prstGeom prst="rect">
            <a:avLst/>
          </a:prstGeom>
        </p:spPr>
      </p:pic>
      <p:sp>
        <p:nvSpPr>
          <p:cNvPr id="4" name="Slide Number Placeholder 3">
            <a:extLst>
              <a:ext uri="{FF2B5EF4-FFF2-40B4-BE49-F238E27FC236}">
                <a16:creationId xmlns:a16="http://schemas.microsoft.com/office/drawing/2014/main" id="{CCC83759-BC01-641E-265E-F3BBA2ACB59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99AED6-79BC-4446-BC9E-2F1AC7B3839D}"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6" name="TextBox 5">
            <a:extLst>
              <a:ext uri="{FF2B5EF4-FFF2-40B4-BE49-F238E27FC236}">
                <a16:creationId xmlns:a16="http://schemas.microsoft.com/office/drawing/2014/main" id="{9B03AF9C-EBE9-3002-DF24-D1DF3751BB69}"/>
              </a:ext>
            </a:extLst>
          </p:cNvPr>
          <p:cNvSpPr txBox="1"/>
          <p:nvPr/>
        </p:nvSpPr>
        <p:spPr>
          <a:xfrm>
            <a:off x="1271256" y="6513840"/>
            <a:ext cx="6601487" cy="261610"/>
          </a:xfrm>
          <a:prstGeom prst="rect">
            <a:avLst/>
          </a:prstGeom>
          <a:noFill/>
        </p:spPr>
        <p:txBody>
          <a:bodyPr wrap="none" rtlCol="0">
            <a:spAutoFit/>
          </a:bodyPr>
          <a:lstStyle/>
          <a:p>
            <a:r>
              <a:rPr kumimoji="0" lang="en-US" sz="1100" b="0" i="0" u="none" strike="noStrike" kern="1200" cap="none" spc="0" normalizeH="0" baseline="0" noProof="0" dirty="0">
                <a:ln>
                  <a:noFill/>
                </a:ln>
                <a:solidFill>
                  <a:srgbClr val="0432FF"/>
                </a:solidFill>
                <a:effectLst/>
                <a:uLnTx/>
                <a:uFillTx/>
                <a:latin typeface="Tahoma"/>
                <a:ea typeface="+mn-ea"/>
                <a:cs typeface="+mn-cs"/>
              </a:rPr>
              <a:t>Herlihy &amp; Moss, “Transactional memory: architectural support for lock-free data structures</a:t>
            </a:r>
            <a:r>
              <a:rPr lang="en-US" sz="1100" dirty="0">
                <a:solidFill>
                  <a:srgbClr val="0432FF"/>
                </a:solidFill>
                <a:latin typeface="Tahoma"/>
              </a:rPr>
              <a:t>,” ISCA 1993.</a:t>
            </a:r>
            <a:endParaRPr kumimoji="0" lang="en-US" sz="1100" b="0" i="0" u="none" strike="noStrike" kern="1200" cap="none" spc="0" normalizeH="0" baseline="0" noProof="0" dirty="0">
              <a:ln>
                <a:noFill/>
              </a:ln>
              <a:solidFill>
                <a:srgbClr val="0432FF"/>
              </a:solidFill>
              <a:effectLst/>
              <a:uLnTx/>
              <a:uFillTx/>
              <a:latin typeface="Tahoma"/>
              <a:ea typeface="+mn-ea"/>
              <a:cs typeface="+mn-cs"/>
            </a:endParaRPr>
          </a:p>
        </p:txBody>
      </p:sp>
    </p:spTree>
    <p:extLst>
      <p:ext uri="{BB962C8B-B14F-4D97-AF65-F5344CB8AC3E}">
        <p14:creationId xmlns:p14="http://schemas.microsoft.com/office/powerpoint/2010/main" val="154594192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p:cNvSpPr>
            <a:spLocks noGrp="1"/>
          </p:cNvSpPr>
          <p:nvPr>
            <p:ph type="title"/>
          </p:nvPr>
        </p:nvSpPr>
        <p:spPr/>
        <p:txBody>
          <a:bodyPr/>
          <a:lstStyle/>
          <a:p>
            <a:r>
              <a:rPr lang="en-US" altLang="en-US">
                <a:ea typeface="ＭＳ Ｐゴシック" charset="-128"/>
              </a:rPr>
              <a:t>Caching in Multiprocessors</a:t>
            </a:r>
          </a:p>
        </p:txBody>
      </p:sp>
      <p:sp>
        <p:nvSpPr>
          <p:cNvPr id="119810" name="Content Placeholder 2"/>
          <p:cNvSpPr>
            <a:spLocks noGrp="1"/>
          </p:cNvSpPr>
          <p:nvPr>
            <p:ph idx="1"/>
          </p:nvPr>
        </p:nvSpPr>
        <p:spPr>
          <a:xfrm>
            <a:off x="228600" y="996950"/>
            <a:ext cx="8610600" cy="5194300"/>
          </a:xfrm>
        </p:spPr>
        <p:txBody>
          <a:bodyPr/>
          <a:lstStyle/>
          <a:p>
            <a:r>
              <a:rPr lang="en-US" altLang="en-US" dirty="0">
                <a:ea typeface="ＭＳ Ｐゴシック" charset="-128"/>
              </a:rPr>
              <a:t>Caching not only complicates ordering of </a:t>
            </a:r>
            <a:r>
              <a:rPr lang="en-US" altLang="en-US" dirty="0">
                <a:solidFill>
                  <a:srgbClr val="0000FF"/>
                </a:solidFill>
                <a:ea typeface="ＭＳ Ｐゴシック" charset="-128"/>
              </a:rPr>
              <a:t>all operations</a:t>
            </a:r>
            <a:r>
              <a:rPr lang="en-US" altLang="en-US" dirty="0">
                <a:ea typeface="ＭＳ Ｐゴシック" charset="-128"/>
              </a:rPr>
              <a:t>…</a:t>
            </a:r>
          </a:p>
          <a:p>
            <a:pPr lvl="1"/>
            <a:r>
              <a:rPr lang="en-US" altLang="en-US" dirty="0">
                <a:ea typeface="ＭＳ Ｐゴシック" charset="-128"/>
              </a:rPr>
              <a:t>A memory location can be present in multiple caches</a:t>
            </a:r>
          </a:p>
          <a:p>
            <a:pPr lvl="1"/>
            <a:r>
              <a:rPr lang="en-US" altLang="en-US" dirty="0">
                <a:ea typeface="ＭＳ Ｐゴシック" charset="-128"/>
              </a:rPr>
              <a:t>Prevents the effect of a store or load to be seen by other processors </a:t>
            </a:r>
            <a:r>
              <a:rPr lang="en-US" altLang="en-US" dirty="0">
                <a:ea typeface="ＭＳ Ｐゴシック" charset="-128"/>
                <a:sym typeface="Wingdings" charset="2"/>
              </a:rPr>
              <a:t> </a:t>
            </a:r>
            <a:r>
              <a:rPr lang="en-US" altLang="en-US" dirty="0">
                <a:solidFill>
                  <a:srgbClr val="FF0000"/>
                </a:solidFill>
                <a:ea typeface="ＭＳ Ｐゴシック" charset="-128"/>
                <a:sym typeface="Wingdings" charset="2"/>
              </a:rPr>
              <a:t>makes it difficult for all processors to see the same global order of (all) </a:t>
            </a:r>
            <a:r>
              <a:rPr lang="en-US" altLang="en-US" i="1" dirty="0">
                <a:solidFill>
                  <a:srgbClr val="FF0000"/>
                </a:solidFill>
                <a:ea typeface="ＭＳ Ｐゴシック" charset="-128"/>
                <a:sym typeface="Wingdings" charset="2"/>
              </a:rPr>
              <a:t>memory operations</a:t>
            </a:r>
            <a:endParaRPr lang="en-US" altLang="en-US" i="1" dirty="0">
              <a:solidFill>
                <a:srgbClr val="FF0000"/>
              </a:solidFill>
              <a:ea typeface="ＭＳ Ｐゴシック" charset="-128"/>
            </a:endParaRPr>
          </a:p>
          <a:p>
            <a:pPr lvl="1"/>
            <a:endParaRPr lang="en-US" altLang="en-US" dirty="0">
              <a:ea typeface="ＭＳ Ｐゴシック" charset="-128"/>
            </a:endParaRPr>
          </a:p>
          <a:p>
            <a:r>
              <a:rPr lang="en-US" altLang="en-US" dirty="0">
                <a:ea typeface="ＭＳ Ｐゴシック" charset="-128"/>
              </a:rPr>
              <a:t>… but it also complicates ordering of </a:t>
            </a:r>
            <a:r>
              <a:rPr lang="en-US" altLang="en-US" dirty="0">
                <a:solidFill>
                  <a:srgbClr val="0000FF"/>
                </a:solidFill>
                <a:ea typeface="ＭＳ Ｐゴシック" charset="-128"/>
              </a:rPr>
              <a:t>operations on a single memory location</a:t>
            </a:r>
          </a:p>
          <a:p>
            <a:pPr lvl="1"/>
            <a:r>
              <a:rPr lang="en-US" altLang="en-US" dirty="0">
                <a:ea typeface="ＭＳ Ｐゴシック" charset="-128"/>
              </a:rPr>
              <a:t>A single memory location can be present in multiple caches</a:t>
            </a:r>
          </a:p>
          <a:p>
            <a:pPr lvl="1"/>
            <a:r>
              <a:rPr lang="en-US" altLang="en-US" dirty="0">
                <a:solidFill>
                  <a:srgbClr val="FF0000"/>
                </a:solidFill>
                <a:ea typeface="ＭＳ Ｐゴシック" charset="-128"/>
              </a:rPr>
              <a:t>Makes it difficult for processors that have cached the same location to have the correct value of that location (in the presence of updates to that location)</a:t>
            </a:r>
          </a:p>
        </p:txBody>
      </p:sp>
      <p:sp>
        <p:nvSpPr>
          <p:cNvPr id="8806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8FA5E348-DAA6-3749-861F-C5A58F2538A8}" type="slidenum">
              <a:rPr lang="en-US" altLang="en-US" sz="1600">
                <a:solidFill>
                  <a:srgbClr val="000000"/>
                </a:solidFill>
                <a:latin typeface="Garamond" charset="0"/>
              </a:rPr>
              <a:pPr eaLnBrk="1" hangingPunct="1"/>
              <a:t>12</a:t>
            </a:fld>
            <a:endParaRPr lang="en-US" altLang="en-US" sz="1600">
              <a:solidFill>
                <a:srgbClr val="000000"/>
              </a:solidFill>
              <a:latin typeface="Garamond" charset="0"/>
            </a:endParaRPr>
          </a:p>
        </p:txBody>
      </p:sp>
    </p:spTree>
    <p:extLst>
      <p:ext uri="{BB962C8B-B14F-4D97-AF65-F5344CB8AC3E}">
        <p14:creationId xmlns:p14="http://schemas.microsoft.com/office/powerpoint/2010/main" val="32769108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981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981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981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9810">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19810">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198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1"/>
          <p:cNvSpPr>
            <a:spLocks noGrp="1"/>
          </p:cNvSpPr>
          <p:nvPr>
            <p:ph type="title"/>
          </p:nvPr>
        </p:nvSpPr>
        <p:spPr/>
        <p:txBody>
          <a:bodyPr/>
          <a:lstStyle/>
          <a:p>
            <a:r>
              <a:rPr lang="en-US">
                <a:latin typeface="Garamond" charset="0"/>
                <a:ea typeface="ＭＳ Ｐゴシック" charset="0"/>
                <a:cs typeface="ＭＳ Ｐゴシック" charset="0"/>
              </a:rPr>
              <a:t>Transactional Memory</a:t>
            </a:r>
          </a:p>
        </p:txBody>
      </p:sp>
      <p:sp>
        <p:nvSpPr>
          <p:cNvPr id="23554" name="Content Placeholder 2"/>
          <p:cNvSpPr>
            <a:spLocks noGrp="1"/>
          </p:cNvSpPr>
          <p:nvPr>
            <p:ph idx="1"/>
          </p:nvPr>
        </p:nvSpPr>
        <p:spPr>
          <a:xfrm>
            <a:off x="228600" y="996950"/>
            <a:ext cx="8610600" cy="5194300"/>
          </a:xfrm>
        </p:spPr>
        <p:txBody>
          <a:bodyPr/>
          <a:lstStyle/>
          <a:p>
            <a:r>
              <a:rPr lang="en-US">
                <a:latin typeface="Tahoma" charset="0"/>
                <a:ea typeface="ＭＳ Ｐゴシック" charset="0"/>
                <a:cs typeface="ＭＳ Ｐゴシック" charset="0"/>
              </a:rPr>
              <a:t>Idea: </a:t>
            </a:r>
            <a:r>
              <a:rPr lang="en-US">
                <a:solidFill>
                  <a:srgbClr val="0000FF"/>
                </a:solidFill>
                <a:latin typeface="Tahoma" charset="0"/>
                <a:ea typeface="ＭＳ Ｐゴシック" charset="0"/>
                <a:cs typeface="ＭＳ Ｐゴシック" charset="0"/>
              </a:rPr>
              <a:t>Programmer specifies code to be executed atomically as transactions. Hardware/software guarantees atomicity for transactions.</a:t>
            </a:r>
          </a:p>
          <a:p>
            <a:endParaRPr lang="en-US">
              <a:solidFill>
                <a:srgbClr val="0000FF"/>
              </a:solidFill>
              <a:latin typeface="Tahoma" charset="0"/>
              <a:ea typeface="ＭＳ Ｐゴシック" charset="0"/>
              <a:cs typeface="ＭＳ Ｐゴシック" charset="0"/>
            </a:endParaRPr>
          </a:p>
          <a:p>
            <a:r>
              <a:rPr lang="en-US">
                <a:latin typeface="Tahoma" charset="0"/>
                <a:ea typeface="ＭＳ Ｐゴシック" charset="0"/>
                <a:cs typeface="ＭＳ Ｐゴシック" charset="0"/>
              </a:rPr>
              <a:t>Motivated by difficulty of lock-based programming</a:t>
            </a:r>
          </a:p>
          <a:p>
            <a:r>
              <a:rPr lang="en-US">
                <a:latin typeface="Tahoma" charset="0"/>
                <a:ea typeface="ＭＳ Ｐゴシック" charset="0"/>
                <a:cs typeface="ＭＳ Ｐゴシック" charset="0"/>
              </a:rPr>
              <a:t>Motivated by lack of concurrency (performance issues) in blocking synchronization (or “pessimistic concurrency”)</a:t>
            </a:r>
          </a:p>
        </p:txBody>
      </p:sp>
      <p:sp>
        <p:nvSpPr>
          <p:cNvPr id="214019"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A1F82FD-99CE-A140-BD1D-FC042256652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554">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355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p:txBody>
          <a:bodyPr/>
          <a:lstStyle/>
          <a:p>
            <a:r>
              <a:rPr lang="en-US">
                <a:latin typeface="Garamond" charset="0"/>
                <a:ea typeface="ＭＳ Ｐゴシック" charset="0"/>
                <a:cs typeface="ＭＳ Ｐゴシック" charset="0"/>
              </a:rPr>
              <a:t>Locks vs. Transactions</a:t>
            </a:r>
          </a:p>
        </p:txBody>
      </p:sp>
      <p:sp>
        <p:nvSpPr>
          <p:cNvPr id="216066" name="Content Placeholder 2"/>
          <p:cNvSpPr>
            <a:spLocks noGrp="1"/>
          </p:cNvSpPr>
          <p:nvPr>
            <p:ph idx="1"/>
          </p:nvPr>
        </p:nvSpPr>
        <p:spPr>
          <a:xfrm>
            <a:off x="228600" y="996950"/>
            <a:ext cx="8610600" cy="5194300"/>
          </a:xfrm>
        </p:spPr>
        <p:txBody>
          <a:bodyPr/>
          <a:lstStyle/>
          <a:p>
            <a:endParaRPr lang="en-US">
              <a:latin typeface="Tahoma" charset="0"/>
              <a:ea typeface="ＭＳ Ｐゴシック" charset="0"/>
              <a:cs typeface="ＭＳ Ｐゴシック" charset="0"/>
            </a:endParaRPr>
          </a:p>
          <a:p>
            <a:endParaRPr lang="en-US">
              <a:latin typeface="Tahoma" charset="0"/>
              <a:ea typeface="ＭＳ Ｐゴシック" charset="0"/>
              <a:cs typeface="ＭＳ Ｐゴシック" charset="0"/>
            </a:endParaRPr>
          </a:p>
          <a:p>
            <a:endParaRPr lang="en-US">
              <a:latin typeface="Tahoma" charset="0"/>
              <a:ea typeface="ＭＳ Ｐゴシック" charset="0"/>
              <a:cs typeface="ＭＳ Ｐゴシック" charset="0"/>
            </a:endParaRPr>
          </a:p>
          <a:p>
            <a:endParaRPr lang="en-US">
              <a:latin typeface="Tahoma" charset="0"/>
              <a:ea typeface="ＭＳ Ｐゴシック" charset="0"/>
              <a:cs typeface="ＭＳ Ｐゴシック" charset="0"/>
            </a:endParaRPr>
          </a:p>
          <a:p>
            <a:endParaRPr lang="en-US">
              <a:latin typeface="Tahoma" charset="0"/>
              <a:ea typeface="ＭＳ Ｐゴシック" charset="0"/>
              <a:cs typeface="ＭＳ Ｐゴシック" charset="0"/>
            </a:endParaRPr>
          </a:p>
          <a:p>
            <a:endParaRPr lang="en-US">
              <a:latin typeface="Tahoma" charset="0"/>
              <a:ea typeface="ＭＳ Ｐゴシック" charset="0"/>
              <a:cs typeface="ＭＳ Ｐゴシック" charset="0"/>
            </a:endParaRPr>
          </a:p>
          <a:p>
            <a:endParaRPr lang="en-US">
              <a:latin typeface="Tahoma" charset="0"/>
              <a:ea typeface="ＭＳ Ｐゴシック" charset="0"/>
              <a:cs typeface="ＭＳ Ｐゴシック" charset="0"/>
            </a:endParaRPr>
          </a:p>
          <a:p>
            <a:endParaRPr lang="en-US">
              <a:latin typeface="Tahoma" charset="0"/>
              <a:ea typeface="ＭＳ Ｐゴシック" charset="0"/>
              <a:cs typeface="ＭＳ Ｐゴシック" charset="0"/>
            </a:endParaRPr>
          </a:p>
          <a:p>
            <a:r>
              <a:rPr lang="en-US">
                <a:latin typeface="Tahoma" charset="0"/>
                <a:ea typeface="ＭＳ Ｐゴシック" charset="0"/>
                <a:cs typeface="ＭＳ Ｐゴシック" charset="0"/>
              </a:rPr>
              <a:t>Locks </a:t>
            </a:r>
            <a:r>
              <a:rPr lang="en-US">
                <a:latin typeface="Tahoma" charset="0"/>
                <a:ea typeface="ＭＳ Ｐゴシック" charset="0"/>
                <a:cs typeface="ＭＳ Ｐゴシック" charset="0"/>
                <a:sym typeface="Wingdings" charset="0"/>
              </a:rPr>
              <a:t> pessimistic concurrency</a:t>
            </a:r>
          </a:p>
          <a:p>
            <a:r>
              <a:rPr lang="en-US">
                <a:latin typeface="Tahoma" charset="0"/>
                <a:ea typeface="ＭＳ Ｐゴシック" charset="0"/>
                <a:cs typeface="ＭＳ Ｐゴシック" charset="0"/>
                <a:sym typeface="Wingdings" charset="0"/>
              </a:rPr>
              <a:t>Transactions  optimistic concurrency</a:t>
            </a:r>
            <a:endParaRPr lang="en-US">
              <a:latin typeface="Tahoma" charset="0"/>
              <a:ea typeface="ＭＳ Ｐゴシック" charset="0"/>
              <a:cs typeface="ＭＳ Ｐゴシック" charset="0"/>
            </a:endParaRPr>
          </a:p>
          <a:p>
            <a:endParaRPr lang="en-US">
              <a:latin typeface="Tahoma" charset="0"/>
              <a:ea typeface="ＭＳ Ｐゴシック" charset="0"/>
              <a:cs typeface="ＭＳ Ｐゴシック" charset="0"/>
            </a:endParaRPr>
          </a:p>
        </p:txBody>
      </p:sp>
      <p:sp>
        <p:nvSpPr>
          <p:cNvPr id="216067"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CA35D80-084D-A744-8206-919432AC3038}"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5" name="Rectangle 3"/>
          <p:cNvSpPr txBox="1">
            <a:spLocks noChangeArrowheads="1"/>
          </p:cNvSpPr>
          <p:nvPr/>
        </p:nvSpPr>
        <p:spPr bwMode="auto">
          <a:xfrm>
            <a:off x="685800" y="1524000"/>
            <a:ext cx="3810000" cy="44196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Tx/>
              <a:buSzPct val="100000"/>
              <a:buFont typeface="Times" pitchFamily="26" charset="0"/>
              <a:buNone/>
              <a:tabLst/>
              <a:defRPr/>
            </a:pPr>
            <a:r>
              <a:rPr kumimoji="0" lang="en-US" sz="2000" b="0" i="0" u="none" strike="noStrike" kern="0" cap="none" spc="0" normalizeH="0" baseline="0" noProof="0" dirty="0">
                <a:ln>
                  <a:noFill/>
                </a:ln>
                <a:solidFill>
                  <a:srgbClr val="000000"/>
                </a:solidFill>
                <a:effectLst/>
                <a:uLnTx/>
                <a:uFillTx/>
                <a:latin typeface="Tahoma"/>
                <a:ea typeface="ＭＳ Ｐゴシック" charset="0"/>
                <a:cs typeface="+mn-cs"/>
              </a:rPr>
              <a:t>Lock issues:</a:t>
            </a:r>
          </a:p>
          <a:p>
            <a:pPr marL="0" marR="0" lvl="0" indent="0" algn="l" defTabSz="914400" rtl="0" eaLnBrk="1" fontAlgn="base" latinLnBrk="0" hangingPunct="1">
              <a:lnSpc>
                <a:spcPct val="100000"/>
              </a:lnSpc>
              <a:spcBef>
                <a:spcPct val="20000"/>
              </a:spcBef>
              <a:spcAft>
                <a:spcPct val="0"/>
              </a:spcAft>
              <a:buClr>
                <a:srgbClr val="FF0000"/>
              </a:buClr>
              <a:buSzPct val="100000"/>
              <a:buFont typeface="Times" pitchFamily="26" charset="0"/>
              <a:buChar char="–"/>
              <a:tabLst/>
              <a:defRPr/>
            </a:pPr>
            <a:r>
              <a:rPr kumimoji="0" lang="en-US" sz="2000" b="0" i="0" u="none" strike="noStrike" kern="0" cap="none" spc="0" normalizeH="0" baseline="0" noProof="0" dirty="0">
                <a:ln>
                  <a:noFill/>
                </a:ln>
                <a:solidFill>
                  <a:srgbClr val="000000"/>
                </a:solidFill>
                <a:effectLst/>
                <a:uLnTx/>
                <a:uFillTx/>
                <a:latin typeface="Tahoma"/>
                <a:ea typeface="ＭＳ Ｐゴシック" charset="0"/>
                <a:cs typeface="+mn-cs"/>
              </a:rPr>
              <a:t> Under-locking </a:t>
            </a:r>
            <a:r>
              <a:rPr kumimoji="0" lang="en-US" sz="2000" b="0" i="0" u="none" strike="noStrike" kern="0" cap="none" spc="0" normalizeH="0" baseline="0" noProof="0" dirty="0">
                <a:ln>
                  <a:noFill/>
                </a:ln>
                <a:solidFill>
                  <a:srgbClr val="000000"/>
                </a:solidFill>
                <a:effectLst/>
                <a:uLnTx/>
                <a:uFillTx/>
                <a:latin typeface="Tahoma"/>
                <a:ea typeface="ＭＳ Ｐゴシック" charset="0"/>
                <a:cs typeface="+mn-cs"/>
                <a:sym typeface="Wingdings"/>
              </a:rPr>
              <a:t> data races</a:t>
            </a:r>
            <a:endParaRPr kumimoji="0" lang="en-US" sz="2000" b="0" i="0" u="none" strike="noStrike" kern="0" cap="none" spc="0" normalizeH="0" baseline="0" noProof="0" dirty="0">
              <a:ln>
                <a:noFill/>
              </a:ln>
              <a:solidFill>
                <a:srgbClr val="000000"/>
              </a:solidFill>
              <a:effectLst/>
              <a:uLnTx/>
              <a:uFillTx/>
              <a:latin typeface="Tahoma"/>
              <a:ea typeface="ＭＳ Ｐゴシック" charset="0"/>
              <a:cs typeface="+mn-cs"/>
            </a:endParaRPr>
          </a:p>
          <a:p>
            <a:pPr marL="0" marR="0" lvl="0" indent="0" algn="l" defTabSz="914400" rtl="0" eaLnBrk="1" fontAlgn="base" latinLnBrk="0" hangingPunct="1">
              <a:lnSpc>
                <a:spcPct val="100000"/>
              </a:lnSpc>
              <a:spcBef>
                <a:spcPct val="20000"/>
              </a:spcBef>
              <a:spcAft>
                <a:spcPct val="0"/>
              </a:spcAft>
              <a:buClr>
                <a:srgbClr val="FF0000"/>
              </a:buClr>
              <a:buSzPct val="100000"/>
              <a:buFont typeface="Times" pitchFamily="26" charset="0"/>
              <a:buChar char="–"/>
              <a:tabLst/>
              <a:defRPr/>
            </a:pPr>
            <a:r>
              <a:rPr kumimoji="0" lang="en-US" sz="2000" b="0" i="0" u="none" strike="noStrike" kern="0" cap="none" spc="0" normalizeH="0" baseline="0" noProof="0" dirty="0">
                <a:ln>
                  <a:noFill/>
                </a:ln>
                <a:solidFill>
                  <a:srgbClr val="000000"/>
                </a:solidFill>
                <a:effectLst/>
                <a:uLnTx/>
                <a:uFillTx/>
                <a:latin typeface="Tahoma"/>
                <a:ea typeface="ＭＳ Ｐゴシック" charset="0"/>
                <a:cs typeface="+mn-cs"/>
              </a:rPr>
              <a:t> Deadlock due to lock ordering </a:t>
            </a:r>
          </a:p>
          <a:p>
            <a:pPr marL="0" marR="0" lvl="0" indent="0" algn="l" defTabSz="914400" rtl="0" eaLnBrk="1" fontAlgn="base" latinLnBrk="0" hangingPunct="1">
              <a:lnSpc>
                <a:spcPct val="100000"/>
              </a:lnSpc>
              <a:spcBef>
                <a:spcPct val="20000"/>
              </a:spcBef>
              <a:spcAft>
                <a:spcPct val="0"/>
              </a:spcAft>
              <a:buClr>
                <a:srgbClr val="FF0000"/>
              </a:buClr>
              <a:buSzPct val="100000"/>
              <a:buFont typeface="Times" pitchFamily="26" charset="0"/>
              <a:buChar char="–"/>
              <a:tabLst/>
              <a:defRPr/>
            </a:pPr>
            <a:r>
              <a:rPr kumimoji="0" lang="en-US" sz="2000" b="0" i="0" u="none" strike="noStrike" kern="0" cap="none" spc="0" normalizeH="0" baseline="0" noProof="0" dirty="0">
                <a:ln>
                  <a:noFill/>
                </a:ln>
                <a:solidFill>
                  <a:srgbClr val="000000"/>
                </a:solidFill>
                <a:effectLst/>
                <a:uLnTx/>
                <a:uFillTx/>
                <a:latin typeface="Tahoma"/>
                <a:ea typeface="ＭＳ Ｐゴシック" charset="0"/>
                <a:cs typeface="+mn-cs"/>
              </a:rPr>
              <a:t> Blocking synchronization</a:t>
            </a:r>
          </a:p>
          <a:p>
            <a:pPr marL="0" marR="0" lvl="0" indent="0" algn="l" defTabSz="914400" rtl="0" eaLnBrk="1" fontAlgn="base" latinLnBrk="0" hangingPunct="1">
              <a:lnSpc>
                <a:spcPct val="100000"/>
              </a:lnSpc>
              <a:spcBef>
                <a:spcPct val="20000"/>
              </a:spcBef>
              <a:spcAft>
                <a:spcPct val="0"/>
              </a:spcAft>
              <a:buClr>
                <a:srgbClr val="FF0000"/>
              </a:buClr>
              <a:buSzPct val="100000"/>
              <a:buFont typeface="Times" pitchFamily="26" charset="0"/>
              <a:buChar char="–"/>
              <a:tabLst/>
              <a:defRPr/>
            </a:pPr>
            <a:r>
              <a:rPr kumimoji="0" lang="en-US" sz="2000" b="0" i="0" u="none" strike="noStrike" kern="0" cap="none" spc="0" normalizeH="0" baseline="0" noProof="0" dirty="0">
                <a:ln>
                  <a:noFill/>
                </a:ln>
                <a:solidFill>
                  <a:srgbClr val="000000"/>
                </a:solidFill>
                <a:effectLst/>
                <a:uLnTx/>
                <a:uFillTx/>
                <a:latin typeface="Tahoma"/>
                <a:ea typeface="ＭＳ Ｐゴシック" charset="0"/>
                <a:cs typeface="+mn-cs"/>
              </a:rPr>
              <a:t> Conservative serialization</a:t>
            </a:r>
          </a:p>
          <a:p>
            <a:pPr marL="0" marR="0" lvl="0" indent="0" algn="l" defTabSz="914400" rtl="0" eaLnBrk="1" fontAlgn="base" latinLnBrk="0" hangingPunct="1">
              <a:lnSpc>
                <a:spcPct val="100000"/>
              </a:lnSpc>
              <a:spcBef>
                <a:spcPct val="20000"/>
              </a:spcBef>
              <a:spcAft>
                <a:spcPct val="0"/>
              </a:spcAft>
              <a:buClr>
                <a:srgbClr val="FF0000"/>
              </a:buClr>
              <a:buSzPct val="100000"/>
              <a:buFont typeface="Times" pitchFamily="26" charset="0"/>
              <a:buNone/>
              <a:tabLst/>
              <a:defRPr/>
            </a:pPr>
            <a:endParaRPr kumimoji="0" lang="en-US" sz="2000" b="0" i="0" u="none" strike="noStrike" kern="0" cap="none" spc="0" normalizeH="0" baseline="0" noProof="0" dirty="0">
              <a:ln>
                <a:noFill/>
              </a:ln>
              <a:solidFill>
                <a:srgbClr val="000000"/>
              </a:solidFill>
              <a:effectLst/>
              <a:uLnTx/>
              <a:uFillTx/>
              <a:latin typeface="Tahoma"/>
              <a:ea typeface="ＭＳ Ｐゴシック" charset="0"/>
              <a:cs typeface="+mn-cs"/>
            </a:endParaRPr>
          </a:p>
        </p:txBody>
      </p:sp>
      <p:sp>
        <p:nvSpPr>
          <p:cNvPr id="6" name="Rectangle 4"/>
          <p:cNvSpPr txBox="1">
            <a:spLocks noChangeArrowheads="1"/>
          </p:cNvSpPr>
          <p:nvPr/>
        </p:nvSpPr>
        <p:spPr bwMode="auto">
          <a:xfrm>
            <a:off x="4648200" y="1524000"/>
            <a:ext cx="4343400" cy="44196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Tx/>
              <a:buSzPct val="100000"/>
              <a:buFont typeface="Times" pitchFamily="26" charset="0"/>
              <a:buNone/>
              <a:tabLst/>
              <a:defRPr/>
            </a:pPr>
            <a:r>
              <a:rPr kumimoji="0" lang="en-US" sz="2000" b="0" i="0" u="none" strike="noStrike" kern="0" cap="none" spc="0" normalizeH="0" baseline="0" noProof="0" dirty="0">
                <a:ln>
                  <a:noFill/>
                </a:ln>
                <a:solidFill>
                  <a:srgbClr val="000000"/>
                </a:solidFill>
                <a:effectLst/>
                <a:uLnTx/>
                <a:uFillTx/>
                <a:latin typeface="Tahoma"/>
                <a:ea typeface="ＭＳ Ｐゴシック" charset="0"/>
                <a:cs typeface="+mn-cs"/>
              </a:rPr>
              <a:t>How transactions help:</a:t>
            </a:r>
          </a:p>
          <a:p>
            <a:pPr marL="0" marR="0" lvl="0" indent="0" algn="l" defTabSz="914400" rtl="0" eaLnBrk="1" fontAlgn="base" latinLnBrk="0" hangingPunct="1">
              <a:lnSpc>
                <a:spcPct val="100000"/>
              </a:lnSpc>
              <a:spcBef>
                <a:spcPct val="20000"/>
              </a:spcBef>
              <a:spcAft>
                <a:spcPct val="0"/>
              </a:spcAft>
              <a:buClr>
                <a:srgbClr val="0000FF"/>
              </a:buClr>
              <a:buSzPct val="100000"/>
              <a:buFont typeface="Times" pitchFamily="26" charset="0"/>
              <a:buChar char="+"/>
              <a:tabLst/>
              <a:defRPr/>
            </a:pPr>
            <a:r>
              <a:rPr kumimoji="0" lang="en-US" sz="2000" b="0" i="0" u="none" strike="noStrike" kern="0" cap="none" spc="0" normalizeH="0" baseline="0" noProof="0" dirty="0">
                <a:ln>
                  <a:noFill/>
                </a:ln>
                <a:solidFill>
                  <a:srgbClr val="000000"/>
                </a:solidFill>
                <a:effectLst/>
                <a:uLnTx/>
                <a:uFillTx/>
                <a:latin typeface="Tahoma"/>
                <a:ea typeface="ＭＳ Ｐゴシック" charset="0"/>
                <a:cs typeface="+mn-cs"/>
              </a:rPr>
              <a:t> Simpler interface/reasoning</a:t>
            </a:r>
          </a:p>
          <a:p>
            <a:pPr marL="0" marR="0" lvl="0" indent="0" algn="l" defTabSz="914400" rtl="0" eaLnBrk="1" fontAlgn="base" latinLnBrk="0" hangingPunct="1">
              <a:lnSpc>
                <a:spcPct val="100000"/>
              </a:lnSpc>
              <a:spcBef>
                <a:spcPct val="20000"/>
              </a:spcBef>
              <a:spcAft>
                <a:spcPct val="0"/>
              </a:spcAft>
              <a:buClr>
                <a:srgbClr val="0000FF"/>
              </a:buClr>
              <a:buSzPct val="100000"/>
              <a:buFont typeface="Times" pitchFamily="26" charset="0"/>
              <a:buChar char="+"/>
              <a:tabLst/>
              <a:defRPr/>
            </a:pPr>
            <a:r>
              <a:rPr kumimoji="0" lang="en-US" sz="2000" b="0" i="0" u="none" strike="noStrike" kern="0" cap="none" spc="0" normalizeH="0" baseline="0" noProof="0" dirty="0">
                <a:ln>
                  <a:noFill/>
                </a:ln>
                <a:solidFill>
                  <a:srgbClr val="000000"/>
                </a:solidFill>
                <a:effectLst/>
                <a:uLnTx/>
                <a:uFillTx/>
                <a:latin typeface="Tahoma"/>
                <a:ea typeface="ＭＳ Ｐゴシック" charset="0"/>
                <a:cs typeface="+mn-cs"/>
              </a:rPr>
              <a:t> No ordering</a:t>
            </a:r>
          </a:p>
          <a:p>
            <a:pPr marL="0" marR="0" lvl="0" indent="0" algn="l" defTabSz="914400" rtl="0" eaLnBrk="1" fontAlgn="base" latinLnBrk="0" hangingPunct="1">
              <a:lnSpc>
                <a:spcPct val="100000"/>
              </a:lnSpc>
              <a:spcBef>
                <a:spcPct val="20000"/>
              </a:spcBef>
              <a:spcAft>
                <a:spcPct val="0"/>
              </a:spcAft>
              <a:buClr>
                <a:srgbClr val="0000FF"/>
              </a:buClr>
              <a:buSzPct val="100000"/>
              <a:buFont typeface="Times" pitchFamily="26" charset="0"/>
              <a:buChar char="+"/>
              <a:tabLst/>
              <a:defRPr/>
            </a:pPr>
            <a:r>
              <a:rPr kumimoji="0" lang="en-US" sz="2000" b="0" i="0" u="none" strike="noStrike" kern="0" cap="none" spc="0" normalizeH="0" baseline="0" noProof="0" dirty="0">
                <a:ln>
                  <a:noFill/>
                </a:ln>
                <a:solidFill>
                  <a:srgbClr val="000000"/>
                </a:solidFill>
                <a:effectLst/>
                <a:uLnTx/>
                <a:uFillTx/>
                <a:latin typeface="Tahoma"/>
                <a:ea typeface="ＭＳ Ｐゴシック" charset="0"/>
                <a:cs typeface="+mn-cs"/>
              </a:rPr>
              <a:t> </a:t>
            </a:r>
            <a:r>
              <a:rPr kumimoji="0" lang="en-US" sz="2000" b="0" i="0" u="none" strike="noStrike" kern="0" cap="none" spc="0" normalizeH="0" baseline="0" noProof="0" dirty="0" err="1">
                <a:ln>
                  <a:noFill/>
                </a:ln>
                <a:solidFill>
                  <a:srgbClr val="000000"/>
                </a:solidFill>
                <a:effectLst/>
                <a:uLnTx/>
                <a:uFillTx/>
                <a:latin typeface="Tahoma"/>
                <a:ea typeface="ＭＳ Ｐゴシック" charset="0"/>
                <a:cs typeface="+mn-cs"/>
              </a:rPr>
              <a:t>Nonblocking</a:t>
            </a:r>
            <a:r>
              <a:rPr kumimoji="0" lang="en-US" sz="2000" b="0" i="0" u="none" strike="noStrike" kern="0" cap="none" spc="0" normalizeH="0" baseline="0" noProof="0" dirty="0">
                <a:ln>
                  <a:noFill/>
                </a:ln>
                <a:solidFill>
                  <a:srgbClr val="000000"/>
                </a:solidFill>
                <a:effectLst/>
                <a:uLnTx/>
                <a:uFillTx/>
                <a:latin typeface="Tahoma"/>
                <a:ea typeface="ＭＳ Ｐゴシック" charset="0"/>
                <a:cs typeface="+mn-cs"/>
              </a:rPr>
              <a:t> (Abort on conflict) </a:t>
            </a:r>
          </a:p>
          <a:p>
            <a:pPr marL="0" marR="0" lvl="0" indent="0" algn="l" defTabSz="914400" rtl="0" eaLnBrk="1" fontAlgn="base" latinLnBrk="0" hangingPunct="1">
              <a:lnSpc>
                <a:spcPct val="100000"/>
              </a:lnSpc>
              <a:spcBef>
                <a:spcPct val="20000"/>
              </a:spcBef>
              <a:spcAft>
                <a:spcPct val="0"/>
              </a:spcAft>
              <a:buClr>
                <a:srgbClr val="0000FF"/>
              </a:buClr>
              <a:buSzPct val="100000"/>
              <a:buFont typeface="Times" pitchFamily="26" charset="0"/>
              <a:buChar char="+"/>
              <a:tabLst/>
              <a:defRPr/>
            </a:pPr>
            <a:r>
              <a:rPr kumimoji="0" lang="en-US" sz="2000" b="0" i="0" u="none" strike="noStrike" kern="0" cap="none" spc="0" normalizeH="0" baseline="0" noProof="0" dirty="0">
                <a:ln>
                  <a:noFill/>
                </a:ln>
                <a:solidFill>
                  <a:srgbClr val="000000"/>
                </a:solidFill>
                <a:effectLst/>
                <a:uLnTx/>
                <a:uFillTx/>
                <a:latin typeface="Tahoma"/>
                <a:ea typeface="ＭＳ Ｐゴシック" charset="0"/>
                <a:cs typeface="+mn-cs"/>
              </a:rPr>
              <a:t> Serialization only on conflicts</a:t>
            </a:r>
          </a:p>
          <a:p>
            <a:pPr marL="0" marR="0" lvl="0" indent="0" algn="l" defTabSz="914400" rtl="0" eaLnBrk="1" fontAlgn="base" latinLnBrk="0" hangingPunct="1">
              <a:lnSpc>
                <a:spcPct val="100000"/>
              </a:lnSpc>
              <a:spcBef>
                <a:spcPct val="20000"/>
              </a:spcBef>
              <a:spcAft>
                <a:spcPct val="0"/>
              </a:spcAft>
              <a:buClr>
                <a:srgbClr val="0000FF"/>
              </a:buClr>
              <a:buSzPct val="100000"/>
              <a:buFont typeface="Times" pitchFamily="26" charset="0"/>
              <a:buNone/>
              <a:tabLst/>
              <a:defRPr/>
            </a:pPr>
            <a:endParaRPr kumimoji="0" lang="en-US" sz="2000" b="0" i="0" u="none" strike="noStrike" kern="0" cap="none" spc="0" normalizeH="0" baseline="0" noProof="0" dirty="0">
              <a:ln>
                <a:noFill/>
              </a:ln>
              <a:solidFill>
                <a:srgbClr val="000000"/>
              </a:solidFill>
              <a:effectLst/>
              <a:uLnTx/>
              <a:uFillTx/>
              <a:latin typeface="Tahoma"/>
              <a:ea typeface="ＭＳ Ｐゴシック" charset="0"/>
              <a:cs typeface="+mn-cs"/>
            </a:endParaRPr>
          </a:p>
          <a:p>
            <a:pPr marL="0" marR="0" lvl="0" indent="0" algn="l" defTabSz="914400" rtl="0" eaLnBrk="1" fontAlgn="base" latinLnBrk="0" hangingPunct="1">
              <a:lnSpc>
                <a:spcPct val="100000"/>
              </a:lnSpc>
              <a:spcBef>
                <a:spcPct val="20000"/>
              </a:spcBef>
              <a:spcAft>
                <a:spcPct val="0"/>
              </a:spcAft>
              <a:buClrTx/>
              <a:buSzPct val="100000"/>
              <a:buFontTx/>
              <a:buNone/>
              <a:tabLst/>
              <a:defRPr/>
            </a:pPr>
            <a:endParaRPr kumimoji="0" lang="en-US" sz="2000" b="0" i="0" u="none" strike="noStrike" kern="0" cap="none" spc="0" normalizeH="0" baseline="0" noProof="0" dirty="0">
              <a:ln>
                <a:noFill/>
              </a:ln>
              <a:solidFill>
                <a:srgbClr val="000000"/>
              </a:solidFill>
              <a:effectLst/>
              <a:uLnTx/>
              <a:uFillTx/>
              <a:latin typeface="Tahoma"/>
              <a:ea typeface="ＭＳ Ｐゴシック" charset="0"/>
              <a:cs typeface="+mn-cs"/>
            </a:endParaRPr>
          </a:p>
        </p:txBody>
      </p:sp>
    </p:spTree>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a:lstStyle/>
          <a:p>
            <a:r>
              <a:rPr lang="en-US">
                <a:latin typeface="Garamond" charset="0"/>
                <a:ea typeface="ＭＳ Ｐゴシック" charset="0"/>
                <a:cs typeface="ＭＳ Ｐゴシック" charset="0"/>
              </a:rPr>
              <a:t>Transactional Memory</a:t>
            </a:r>
          </a:p>
        </p:txBody>
      </p:sp>
      <p:sp>
        <p:nvSpPr>
          <p:cNvPr id="26626" name="Content Placeholder 2"/>
          <p:cNvSpPr>
            <a:spLocks noGrp="1"/>
          </p:cNvSpPr>
          <p:nvPr>
            <p:ph idx="1"/>
          </p:nvPr>
        </p:nvSpPr>
        <p:spPr>
          <a:xfrm>
            <a:off x="228600" y="838200"/>
            <a:ext cx="8915400" cy="5194300"/>
          </a:xfrm>
        </p:spPr>
        <p:txBody>
          <a:bodyPr/>
          <a:lstStyle/>
          <a:p>
            <a:r>
              <a:rPr lang="en-US">
                <a:latin typeface="Tahoma" charset="0"/>
                <a:ea typeface="ＭＳ Ｐゴシック" charset="0"/>
                <a:cs typeface="ＭＳ Ｐゴシック" charset="0"/>
              </a:rPr>
              <a:t>Transactional Memory (TM) allows arbitrary multiple memory locations to be updated atomically (all or none)</a:t>
            </a:r>
          </a:p>
          <a:p>
            <a:endParaRPr lang="en-US" sz="1200">
              <a:latin typeface="Tahoma" charset="0"/>
              <a:ea typeface="ＭＳ Ｐゴシック" charset="0"/>
              <a:cs typeface="ＭＳ Ｐゴシック" charset="0"/>
            </a:endParaRPr>
          </a:p>
          <a:p>
            <a:r>
              <a:rPr lang="en-US">
                <a:latin typeface="Tahoma" charset="0"/>
                <a:ea typeface="ＭＳ Ｐゴシック" charset="0"/>
                <a:cs typeface="ＭＳ Ｐゴシック" charset="0"/>
              </a:rPr>
              <a:t>Basic Mechanisms:</a:t>
            </a:r>
          </a:p>
          <a:p>
            <a:pPr lvl="1"/>
            <a:r>
              <a:rPr lang="en-US">
                <a:solidFill>
                  <a:srgbClr val="0000FF"/>
                </a:solidFill>
                <a:latin typeface="Tahoma" charset="0"/>
                <a:ea typeface="ＭＳ Ｐゴシック" charset="0"/>
              </a:rPr>
              <a:t>Isolation and conflict management</a:t>
            </a:r>
            <a:r>
              <a:rPr lang="en-US">
                <a:latin typeface="Tahoma" charset="0"/>
                <a:ea typeface="ＭＳ Ｐゴシック" charset="0"/>
              </a:rPr>
              <a:t>: Track read/writes per transaction, detect when a conflict occurs between transactions</a:t>
            </a:r>
          </a:p>
          <a:p>
            <a:pPr lvl="1"/>
            <a:r>
              <a:rPr lang="en-US">
                <a:solidFill>
                  <a:srgbClr val="0000FF"/>
                </a:solidFill>
                <a:latin typeface="Tahoma" charset="0"/>
                <a:ea typeface="ＭＳ Ｐゴシック" charset="0"/>
              </a:rPr>
              <a:t>Version management</a:t>
            </a:r>
            <a:r>
              <a:rPr lang="en-US">
                <a:latin typeface="Tahoma" charset="0"/>
                <a:ea typeface="ＭＳ Ｐゴシック" charset="0"/>
              </a:rPr>
              <a:t>: Record new/old values (where?)</a:t>
            </a:r>
          </a:p>
          <a:p>
            <a:pPr lvl="1"/>
            <a:r>
              <a:rPr lang="en-US">
                <a:solidFill>
                  <a:srgbClr val="0000FF"/>
                </a:solidFill>
                <a:latin typeface="Tahoma" charset="0"/>
                <a:ea typeface="ＭＳ Ｐゴシック" charset="0"/>
              </a:rPr>
              <a:t>Atomicity</a:t>
            </a:r>
            <a:r>
              <a:rPr lang="en-US">
                <a:latin typeface="Tahoma" charset="0"/>
                <a:ea typeface="ＭＳ Ｐゴシック" charset="0"/>
              </a:rPr>
              <a:t>: Commit new values or abort back to old values </a:t>
            </a:r>
            <a:r>
              <a:rPr lang="en-US">
                <a:latin typeface="Tahoma" charset="0"/>
                <a:ea typeface="ＭＳ Ｐゴシック" charset="0"/>
                <a:sym typeface="Wingdings" charset="0"/>
              </a:rPr>
              <a:t> all or none semantics of a transaction</a:t>
            </a:r>
            <a:endParaRPr lang="en-US">
              <a:latin typeface="Tahoma" charset="0"/>
              <a:ea typeface="ＭＳ Ｐゴシック" charset="0"/>
            </a:endParaRPr>
          </a:p>
          <a:p>
            <a:pPr lvl="1"/>
            <a:endParaRPr lang="en-US" sz="1200">
              <a:latin typeface="Tahoma" charset="0"/>
              <a:ea typeface="ＭＳ Ｐゴシック" charset="0"/>
            </a:endParaRPr>
          </a:p>
          <a:p>
            <a:r>
              <a:rPr lang="en-US">
                <a:latin typeface="Tahoma" charset="0"/>
                <a:ea typeface="ＭＳ Ｐゴシック" charset="0"/>
                <a:cs typeface="ＭＳ Ｐゴシック" charset="0"/>
              </a:rPr>
              <a:t>Issues the same as other speculative parallelization schemes</a:t>
            </a:r>
          </a:p>
          <a:p>
            <a:pPr lvl="1"/>
            <a:r>
              <a:rPr lang="en-US">
                <a:latin typeface="Tahoma" charset="0"/>
                <a:ea typeface="ＭＳ Ｐゴシック" charset="0"/>
              </a:rPr>
              <a:t>Logging/buffering</a:t>
            </a:r>
          </a:p>
          <a:p>
            <a:pPr lvl="1"/>
            <a:r>
              <a:rPr lang="en-US">
                <a:latin typeface="Tahoma" charset="0"/>
                <a:ea typeface="ＭＳ Ｐゴシック" charset="0"/>
              </a:rPr>
              <a:t>Conflict detection</a:t>
            </a:r>
          </a:p>
          <a:p>
            <a:pPr lvl="1"/>
            <a:r>
              <a:rPr lang="en-US">
                <a:latin typeface="Tahoma" charset="0"/>
                <a:ea typeface="ＭＳ Ｐゴシック" charset="0"/>
              </a:rPr>
              <a:t>Abort/rollback or commit</a:t>
            </a:r>
          </a:p>
          <a:p>
            <a:pPr lvl="1"/>
            <a:endParaRPr lang="en-US">
              <a:latin typeface="Tahoma" charset="0"/>
              <a:ea typeface="ＭＳ Ｐゴシック" charset="0"/>
            </a:endParaRPr>
          </a:p>
          <a:p>
            <a:pPr lvl="1"/>
            <a:endParaRPr lang="en-US">
              <a:latin typeface="Tahoma" charset="0"/>
              <a:ea typeface="ＭＳ Ｐゴシック" charset="0"/>
            </a:endParaRPr>
          </a:p>
          <a:p>
            <a:endParaRPr lang="en-US">
              <a:latin typeface="Tahoma" charset="0"/>
              <a:ea typeface="ＭＳ Ｐゴシック" charset="0"/>
              <a:cs typeface="ＭＳ Ｐゴシック" charset="0"/>
            </a:endParaRPr>
          </a:p>
          <a:p>
            <a:endParaRPr lang="en-US">
              <a:latin typeface="Tahoma" charset="0"/>
              <a:ea typeface="ＭＳ Ｐゴシック" charset="0"/>
              <a:cs typeface="ＭＳ Ｐゴシック" charset="0"/>
            </a:endParaRPr>
          </a:p>
        </p:txBody>
      </p:sp>
      <p:sp>
        <p:nvSpPr>
          <p:cNvPr id="217091"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02618E-4FE4-6D4D-ADC5-45855B89E2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626">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6626">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6626">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6626">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6626">
                                            <p:txEl>
                                              <p:pRg st="7" end="7"/>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6626">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626">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62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673ED-AF8C-8DE6-9CDB-AD72ADA8A1F9}"/>
              </a:ext>
            </a:extLst>
          </p:cNvPr>
          <p:cNvSpPr>
            <a:spLocks noGrp="1"/>
          </p:cNvSpPr>
          <p:nvPr>
            <p:ph type="title"/>
          </p:nvPr>
        </p:nvSpPr>
        <p:spPr>
          <a:xfrm>
            <a:off x="228600" y="152400"/>
            <a:ext cx="9167936" cy="1066800"/>
          </a:xfrm>
        </p:spPr>
        <p:txBody>
          <a:bodyPr/>
          <a:lstStyle/>
          <a:p>
            <a:r>
              <a:rPr lang="en-US" sz="3800" dirty="0"/>
              <a:t>Readings on Optimistic Concurrency: SLE</a:t>
            </a:r>
          </a:p>
        </p:txBody>
      </p:sp>
      <p:sp>
        <p:nvSpPr>
          <p:cNvPr id="4" name="Slide Number Placeholder 3">
            <a:extLst>
              <a:ext uri="{FF2B5EF4-FFF2-40B4-BE49-F238E27FC236}">
                <a16:creationId xmlns:a16="http://schemas.microsoft.com/office/drawing/2014/main" id="{CCC83759-BC01-641E-265E-F3BBA2ACB59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99AED6-79BC-4446-BC9E-2F1AC7B3839D}"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6" name="TextBox 5">
            <a:extLst>
              <a:ext uri="{FF2B5EF4-FFF2-40B4-BE49-F238E27FC236}">
                <a16:creationId xmlns:a16="http://schemas.microsoft.com/office/drawing/2014/main" id="{9B03AF9C-EBE9-3002-DF24-D1DF3751BB69}"/>
              </a:ext>
            </a:extLst>
          </p:cNvPr>
          <p:cNvSpPr txBox="1"/>
          <p:nvPr/>
        </p:nvSpPr>
        <p:spPr>
          <a:xfrm>
            <a:off x="896526" y="6546850"/>
            <a:ext cx="7274748" cy="261610"/>
          </a:xfrm>
          <a:prstGeom prst="rect">
            <a:avLst/>
          </a:prstGeom>
          <a:noFill/>
        </p:spPr>
        <p:txBody>
          <a:bodyPr wrap="none" rtlCol="0">
            <a:spAutoFit/>
          </a:bodyPr>
          <a:lstStyle/>
          <a:p>
            <a:r>
              <a:rPr kumimoji="0" lang="en-US" sz="1100" b="0" i="0" u="none" strike="noStrike" kern="1200" cap="none" spc="0" normalizeH="0" baseline="0" noProof="0" dirty="0" err="1">
                <a:ln>
                  <a:noFill/>
                </a:ln>
                <a:solidFill>
                  <a:srgbClr val="0432FF"/>
                </a:solidFill>
                <a:effectLst/>
                <a:uLnTx/>
                <a:uFillTx/>
                <a:latin typeface="Tahoma"/>
                <a:ea typeface="+mn-ea"/>
                <a:cs typeface="+mn-cs"/>
              </a:rPr>
              <a:t>Rajwar</a:t>
            </a:r>
            <a:r>
              <a:rPr kumimoji="0" lang="en-US" sz="1100" b="0" i="0" u="none" strike="noStrike" kern="1200" cap="none" spc="0" normalizeH="0" baseline="0" noProof="0" dirty="0">
                <a:ln>
                  <a:noFill/>
                </a:ln>
                <a:solidFill>
                  <a:srgbClr val="0432FF"/>
                </a:solidFill>
                <a:effectLst/>
                <a:uLnTx/>
                <a:uFillTx/>
                <a:latin typeface="Tahoma"/>
                <a:ea typeface="+mn-ea"/>
                <a:cs typeface="+mn-cs"/>
              </a:rPr>
              <a:t> &amp; Goodman, “Speculative Lock Elision: Enabling Highly Concurrent Multithreaded Execution,” MICRO 2001.</a:t>
            </a:r>
          </a:p>
        </p:txBody>
      </p:sp>
      <p:sp>
        <p:nvSpPr>
          <p:cNvPr id="3" name="Content Placeholder 2">
            <a:extLst>
              <a:ext uri="{FF2B5EF4-FFF2-40B4-BE49-F238E27FC236}">
                <a16:creationId xmlns:a16="http://schemas.microsoft.com/office/drawing/2014/main" id="{12F9BB5F-5107-5CAA-D77D-AE28A495B701}"/>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34C5B83A-6264-D565-CB00-2A27CFBEA259}"/>
              </a:ext>
            </a:extLst>
          </p:cNvPr>
          <p:cNvPicPr>
            <a:picLocks noChangeAspect="1"/>
          </p:cNvPicPr>
          <p:nvPr/>
        </p:nvPicPr>
        <p:blipFill>
          <a:blip r:embed="rId2"/>
          <a:stretch>
            <a:fillRect/>
          </a:stretch>
        </p:blipFill>
        <p:spPr>
          <a:xfrm>
            <a:off x="685800" y="980728"/>
            <a:ext cx="7772400" cy="1809024"/>
          </a:xfrm>
          <a:prstGeom prst="rect">
            <a:avLst/>
          </a:prstGeom>
        </p:spPr>
      </p:pic>
      <p:pic>
        <p:nvPicPr>
          <p:cNvPr id="7" name="Picture 6">
            <a:extLst>
              <a:ext uri="{FF2B5EF4-FFF2-40B4-BE49-F238E27FC236}">
                <a16:creationId xmlns:a16="http://schemas.microsoft.com/office/drawing/2014/main" id="{4BD8E199-568A-022B-85BF-5D5B12A8198D}"/>
              </a:ext>
            </a:extLst>
          </p:cNvPr>
          <p:cNvPicPr>
            <a:picLocks noChangeAspect="1"/>
          </p:cNvPicPr>
          <p:nvPr/>
        </p:nvPicPr>
        <p:blipFill>
          <a:blip r:embed="rId3"/>
          <a:stretch>
            <a:fillRect/>
          </a:stretch>
        </p:blipFill>
        <p:spPr>
          <a:xfrm>
            <a:off x="1547664" y="3229056"/>
            <a:ext cx="6223000" cy="2463800"/>
          </a:xfrm>
          <a:prstGeom prst="rect">
            <a:avLst/>
          </a:prstGeom>
        </p:spPr>
      </p:pic>
    </p:spTree>
    <p:extLst>
      <p:ext uri="{BB962C8B-B14F-4D97-AF65-F5344CB8AC3E}">
        <p14:creationId xmlns:p14="http://schemas.microsoft.com/office/powerpoint/2010/main" val="3720901614"/>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B0649-F642-B23F-AD14-EF21A5DBB55B}"/>
              </a:ext>
            </a:extLst>
          </p:cNvPr>
          <p:cNvSpPr>
            <a:spLocks noGrp="1"/>
          </p:cNvSpPr>
          <p:nvPr>
            <p:ph type="title"/>
          </p:nvPr>
        </p:nvSpPr>
        <p:spPr>
          <a:xfrm>
            <a:off x="228600" y="152400"/>
            <a:ext cx="8915400" cy="1066800"/>
          </a:xfrm>
        </p:spPr>
        <p:txBody>
          <a:bodyPr/>
          <a:lstStyle/>
          <a:p>
            <a:r>
              <a:rPr lang="en-US" dirty="0"/>
              <a:t>Lecture Video on Transactional Memory</a:t>
            </a:r>
          </a:p>
        </p:txBody>
      </p:sp>
      <p:sp>
        <p:nvSpPr>
          <p:cNvPr id="3" name="Content Placeholder 2">
            <a:extLst>
              <a:ext uri="{FF2B5EF4-FFF2-40B4-BE49-F238E27FC236}">
                <a16:creationId xmlns:a16="http://schemas.microsoft.com/office/drawing/2014/main" id="{3D8FF2EB-F3E0-A81C-FDA7-3A55B687F90C}"/>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AC95D486-F77A-B10A-94A9-F753B3161200}"/>
              </a:ext>
            </a:extLst>
          </p:cNvPr>
          <p:cNvSpPr>
            <a:spLocks noGrp="1"/>
          </p:cNvSpPr>
          <p:nvPr>
            <p:ph type="sldNum" sz="quarter" idx="11"/>
          </p:nvPr>
        </p:nvSpPr>
        <p:spPr/>
        <p:txBody>
          <a:bodyPr/>
          <a:lstStyle/>
          <a:p>
            <a:pPr>
              <a:defRPr/>
            </a:pPr>
            <a:fld id="{665AF79F-3648-AA41-90AE-8333A1802DA3}" type="slidenum">
              <a:rPr lang="en-US" smtClean="0"/>
              <a:pPr>
                <a:defRPr/>
              </a:pPr>
              <a:t>124</a:t>
            </a:fld>
            <a:endParaRPr lang="en-US"/>
          </a:p>
        </p:txBody>
      </p:sp>
      <p:pic>
        <p:nvPicPr>
          <p:cNvPr id="5" name="Picture 4">
            <a:extLst>
              <a:ext uri="{FF2B5EF4-FFF2-40B4-BE49-F238E27FC236}">
                <a16:creationId xmlns:a16="http://schemas.microsoft.com/office/drawing/2014/main" id="{78A57483-B2F6-E4B6-CFBB-88CFE5DC66C7}"/>
              </a:ext>
            </a:extLst>
          </p:cNvPr>
          <p:cNvPicPr>
            <a:picLocks noChangeAspect="1"/>
          </p:cNvPicPr>
          <p:nvPr/>
        </p:nvPicPr>
        <p:blipFill>
          <a:blip r:embed="rId2"/>
          <a:stretch>
            <a:fillRect/>
          </a:stretch>
        </p:blipFill>
        <p:spPr>
          <a:xfrm>
            <a:off x="685800" y="1124744"/>
            <a:ext cx="7772400" cy="5050547"/>
          </a:xfrm>
          <a:prstGeom prst="rect">
            <a:avLst/>
          </a:prstGeom>
        </p:spPr>
      </p:pic>
      <p:sp>
        <p:nvSpPr>
          <p:cNvPr id="6" name="TextBox 5">
            <a:extLst>
              <a:ext uri="{FF2B5EF4-FFF2-40B4-BE49-F238E27FC236}">
                <a16:creationId xmlns:a16="http://schemas.microsoft.com/office/drawing/2014/main" id="{19181A0A-9FC5-CE7C-2237-DC0DFE3D9F01}"/>
              </a:ext>
            </a:extLst>
          </p:cNvPr>
          <p:cNvSpPr txBox="1"/>
          <p:nvPr/>
        </p:nvSpPr>
        <p:spPr>
          <a:xfrm>
            <a:off x="2123728" y="6488668"/>
            <a:ext cx="5410712" cy="369332"/>
          </a:xfrm>
          <a:prstGeom prst="rect">
            <a:avLst/>
          </a:prstGeom>
          <a:noFill/>
        </p:spPr>
        <p:txBody>
          <a:bodyPr wrap="none" rtlCol="0">
            <a:spAutoFit/>
          </a:bodyPr>
          <a:lstStyle/>
          <a:p>
            <a:r>
              <a:rPr lang="en-US" dirty="0">
                <a:solidFill>
                  <a:srgbClr val="0432FF"/>
                </a:solidFill>
                <a:hlinkClick r:id="rId3">
                  <a:extLst>
                    <a:ext uri="{A12FA001-AC4F-418D-AE19-62706E023703}">
                      <ahyp:hlinkClr xmlns:ahyp="http://schemas.microsoft.com/office/drawing/2018/hyperlinkcolor" val="tx"/>
                    </a:ext>
                  </a:extLst>
                </a:hlinkClick>
              </a:rPr>
              <a:t>https://www.youtube.com/watch?v=McMyefc8CCE</a:t>
            </a:r>
            <a:r>
              <a:rPr lang="en-US" dirty="0">
                <a:solidFill>
                  <a:srgbClr val="0432FF"/>
                </a:solidFill>
              </a:rPr>
              <a:t> </a:t>
            </a:r>
          </a:p>
        </p:txBody>
      </p:sp>
    </p:spTree>
    <p:extLst>
      <p:ext uri="{BB962C8B-B14F-4D97-AF65-F5344CB8AC3E}">
        <p14:creationId xmlns:p14="http://schemas.microsoft.com/office/powerpoint/2010/main" val="2596513834"/>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Title 1"/>
          <p:cNvSpPr>
            <a:spLocks noGrp="1"/>
          </p:cNvSpPr>
          <p:nvPr>
            <p:ph type="title"/>
          </p:nvPr>
        </p:nvSpPr>
        <p:spPr/>
        <p:txBody>
          <a:bodyPr/>
          <a:lstStyle/>
          <a:p>
            <a:r>
              <a:rPr lang="en-US">
                <a:latin typeface="Garamond" charset="0"/>
                <a:ea typeface="ＭＳ Ｐゴシック" charset="0"/>
                <a:cs typeface="ＭＳ Ｐゴシック" charset="0"/>
              </a:rPr>
              <a:t>Speculative Lock Elision</a:t>
            </a:r>
          </a:p>
        </p:txBody>
      </p:sp>
      <p:sp>
        <p:nvSpPr>
          <p:cNvPr id="23554" name="Content Placeholder 2"/>
          <p:cNvSpPr>
            <a:spLocks noGrp="1"/>
          </p:cNvSpPr>
          <p:nvPr>
            <p:ph idx="1"/>
          </p:nvPr>
        </p:nvSpPr>
        <p:spPr>
          <a:xfrm>
            <a:off x="228600" y="996950"/>
            <a:ext cx="8610600" cy="5194300"/>
          </a:xfrm>
        </p:spPr>
        <p:txBody>
          <a:bodyPr/>
          <a:lstStyle/>
          <a:p>
            <a:pPr>
              <a:lnSpc>
                <a:spcPct val="98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a:latin typeface="Tahoma" charset="0"/>
                <a:ea typeface="ＭＳ Ｐゴシック" charset="0"/>
                <a:cs typeface="ＭＳ Ｐゴシック" charset="0"/>
              </a:rPr>
              <a:t>Many programs use locks for synchronization</a:t>
            </a:r>
          </a:p>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a:latin typeface="Tahoma" charset="0"/>
                <a:ea typeface="ＭＳ Ｐゴシック" charset="0"/>
                <a:cs typeface="ＭＳ Ｐゴシック" charset="0"/>
              </a:rPr>
              <a:t>Many locks are not necessary</a:t>
            </a:r>
          </a:p>
          <a:p>
            <a:pPr lvl="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a:latin typeface="Tahoma" charset="0"/>
                <a:ea typeface="ＭＳ Ｐゴシック" charset="0"/>
              </a:rPr>
              <a:t>Stores occur infrequently during execution</a:t>
            </a:r>
          </a:p>
          <a:p>
            <a:pPr lvl="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a:latin typeface="Tahoma" charset="0"/>
                <a:ea typeface="ＭＳ Ｐゴシック" charset="0"/>
              </a:rPr>
              <a:t>Updates can occur to disjoint parts of the data structure</a:t>
            </a:r>
          </a:p>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endParaRPr lang="en-US">
              <a:latin typeface="Tahoma" charset="0"/>
              <a:ea typeface="ＭＳ Ｐゴシック" charset="0"/>
              <a:cs typeface="ＭＳ Ｐゴシック" charset="0"/>
            </a:endParaRPr>
          </a:p>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latin typeface="Tahoma" charset="0"/>
                <a:ea typeface="ＭＳ Ｐゴシック" charset="0"/>
                <a:cs typeface="ＭＳ Ｐゴシック" charset="0"/>
              </a:rPr>
              <a:t>Idea: </a:t>
            </a:r>
          </a:p>
          <a:p>
            <a:pPr lvl="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solidFill>
                  <a:srgbClr val="0000FF"/>
                </a:solidFill>
                <a:latin typeface="Tahoma" charset="0"/>
                <a:ea typeface="ＭＳ Ｐゴシック" charset="0"/>
              </a:rPr>
              <a:t>Speculatively assume lock is not necessary and execute critical section without acquiring the lock</a:t>
            </a:r>
          </a:p>
          <a:p>
            <a:pPr lvl="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latin typeface="Tahoma" charset="0"/>
                <a:ea typeface="ＭＳ Ｐゴシック" charset="0"/>
              </a:rPr>
              <a:t>Check for conflicts within the critical section </a:t>
            </a:r>
          </a:p>
          <a:p>
            <a:pPr lvl="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latin typeface="Tahoma" charset="0"/>
                <a:ea typeface="ＭＳ Ｐゴシック" charset="0"/>
              </a:rPr>
              <a:t>Roll back if assumption is incorrect</a:t>
            </a:r>
          </a:p>
          <a:p>
            <a:pPr lvl="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endParaRPr lang="en-US">
              <a:latin typeface="Tahoma" charset="0"/>
              <a:ea typeface="ＭＳ Ｐゴシック" charset="0"/>
            </a:endParaRPr>
          </a:p>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latin typeface="Tahoma" charset="0"/>
                <a:ea typeface="ＭＳ Ｐゴシック" charset="0"/>
                <a:cs typeface="ＭＳ Ｐゴシック" charset="0"/>
              </a:rPr>
              <a:t>Rajwar and Goodman, </a:t>
            </a:r>
            <a:r>
              <a:rPr lang="ja-JP" altLang="en-US">
                <a:latin typeface="Tahoma" charset="0"/>
                <a:ea typeface="ＭＳ Ｐゴシック" charset="0"/>
                <a:cs typeface="ＭＳ Ｐゴシック" charset="0"/>
              </a:rPr>
              <a:t>“</a:t>
            </a:r>
            <a:r>
              <a:rPr lang="en-US" altLang="ja-JP">
                <a:solidFill>
                  <a:srgbClr val="0000FF"/>
                </a:solidFill>
                <a:latin typeface="Tahoma" charset="0"/>
                <a:ea typeface="ＭＳ Ｐゴシック" charset="0"/>
                <a:cs typeface="ＭＳ Ｐゴシック" charset="0"/>
              </a:rPr>
              <a:t>Speculative Lock Elision: Enabling Highly Concurrent Multithreaded Execution</a:t>
            </a:r>
            <a:r>
              <a:rPr lang="en-US" altLang="ja-JP">
                <a:latin typeface="Tahoma" charset="0"/>
                <a:ea typeface="ＭＳ Ｐゴシック" charset="0"/>
                <a:cs typeface="ＭＳ Ｐゴシック" charset="0"/>
              </a:rPr>
              <a:t>,</a:t>
            </a:r>
            <a:r>
              <a:rPr lang="ja-JP" altLang="en-US">
                <a:latin typeface="Tahoma" charset="0"/>
                <a:ea typeface="ＭＳ Ｐゴシック" charset="0"/>
                <a:cs typeface="ＭＳ Ｐゴシック" charset="0"/>
              </a:rPr>
              <a:t>”</a:t>
            </a:r>
            <a:r>
              <a:rPr lang="en-US" altLang="ja-JP">
                <a:latin typeface="Tahoma" charset="0"/>
                <a:ea typeface="ＭＳ Ｐゴシック" charset="0"/>
                <a:cs typeface="ＭＳ Ｐゴシック" charset="0"/>
              </a:rPr>
              <a:t> MICRO 2001.</a:t>
            </a:r>
          </a:p>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endParaRPr lang="en-US">
              <a:latin typeface="Tahoma" charset="0"/>
              <a:ea typeface="ＭＳ Ｐゴシック" charset="0"/>
              <a:cs typeface="ＭＳ Ｐゴシック" charset="0"/>
            </a:endParaRPr>
          </a:p>
        </p:txBody>
      </p:sp>
      <p:sp>
        <p:nvSpPr>
          <p:cNvPr id="201731"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EA8066-9348-6D47-B94A-B98179B8FAE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554">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355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3554">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3554">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3554">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3554">
                                            <p:txEl>
                                              <p:pRg st="7" end="7"/>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355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Title 1"/>
          <p:cNvSpPr>
            <a:spLocks noGrp="1"/>
          </p:cNvSpPr>
          <p:nvPr>
            <p:ph type="title"/>
          </p:nvPr>
        </p:nvSpPr>
        <p:spPr/>
        <p:txBody>
          <a:bodyPr/>
          <a:lstStyle/>
          <a:p>
            <a:r>
              <a:rPr lang="en-US">
                <a:latin typeface="Garamond" charset="0"/>
                <a:ea typeface="ＭＳ Ｐゴシック" charset="0"/>
                <a:cs typeface="ＭＳ Ｐゴシック" charset="0"/>
              </a:rPr>
              <a:t>Dynamically Unnecessary Synchronization</a:t>
            </a:r>
          </a:p>
        </p:txBody>
      </p:sp>
      <p:sp>
        <p:nvSpPr>
          <p:cNvPr id="202754" name="Content Placeholder 2"/>
          <p:cNvSpPr>
            <a:spLocks noGrp="1"/>
          </p:cNvSpPr>
          <p:nvPr>
            <p:ph idx="1"/>
          </p:nvPr>
        </p:nvSpPr>
        <p:spPr>
          <a:xfrm>
            <a:off x="228600" y="996950"/>
            <a:ext cx="8610600" cy="5194300"/>
          </a:xfrm>
        </p:spPr>
        <p:txBody>
          <a:bodyPr/>
          <a:lstStyle/>
          <a:p>
            <a:endParaRPr lang="en-US">
              <a:latin typeface="Tahoma" charset="0"/>
              <a:ea typeface="ＭＳ Ｐゴシック" charset="0"/>
              <a:cs typeface="ＭＳ Ｐゴシック" charset="0"/>
            </a:endParaRPr>
          </a:p>
        </p:txBody>
      </p:sp>
      <p:sp>
        <p:nvSpPr>
          <p:cNvPr id="20275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6F8B67A-31EB-F641-8045-9E8286B1FA0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02756"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1295400"/>
            <a:ext cx="6330950" cy="466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673ED-AF8C-8DE6-9CDB-AD72ADA8A1F9}"/>
              </a:ext>
            </a:extLst>
          </p:cNvPr>
          <p:cNvSpPr>
            <a:spLocks noGrp="1"/>
          </p:cNvSpPr>
          <p:nvPr>
            <p:ph type="title"/>
          </p:nvPr>
        </p:nvSpPr>
        <p:spPr>
          <a:xfrm>
            <a:off x="228600" y="152400"/>
            <a:ext cx="9167936" cy="1066800"/>
          </a:xfrm>
        </p:spPr>
        <p:txBody>
          <a:bodyPr/>
          <a:lstStyle/>
          <a:p>
            <a:r>
              <a:rPr lang="en-US" sz="3800" dirty="0"/>
              <a:t>Readings on Optimistic Concurrency: SLE</a:t>
            </a:r>
          </a:p>
        </p:txBody>
      </p:sp>
      <p:sp>
        <p:nvSpPr>
          <p:cNvPr id="4" name="Slide Number Placeholder 3">
            <a:extLst>
              <a:ext uri="{FF2B5EF4-FFF2-40B4-BE49-F238E27FC236}">
                <a16:creationId xmlns:a16="http://schemas.microsoft.com/office/drawing/2014/main" id="{CCC83759-BC01-641E-265E-F3BBA2ACB59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99AED6-79BC-4446-BC9E-2F1AC7B3839D}"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6" name="TextBox 5">
            <a:extLst>
              <a:ext uri="{FF2B5EF4-FFF2-40B4-BE49-F238E27FC236}">
                <a16:creationId xmlns:a16="http://schemas.microsoft.com/office/drawing/2014/main" id="{9B03AF9C-EBE9-3002-DF24-D1DF3751BB69}"/>
              </a:ext>
            </a:extLst>
          </p:cNvPr>
          <p:cNvSpPr txBox="1"/>
          <p:nvPr/>
        </p:nvSpPr>
        <p:spPr>
          <a:xfrm>
            <a:off x="896526" y="6546850"/>
            <a:ext cx="7274748" cy="261610"/>
          </a:xfrm>
          <a:prstGeom prst="rect">
            <a:avLst/>
          </a:prstGeom>
          <a:noFill/>
        </p:spPr>
        <p:txBody>
          <a:bodyPr wrap="none" rtlCol="0">
            <a:spAutoFit/>
          </a:bodyPr>
          <a:lstStyle/>
          <a:p>
            <a:r>
              <a:rPr kumimoji="0" lang="en-US" sz="1100" b="0" i="0" u="none" strike="noStrike" kern="1200" cap="none" spc="0" normalizeH="0" baseline="0" noProof="0" dirty="0" err="1">
                <a:ln>
                  <a:noFill/>
                </a:ln>
                <a:solidFill>
                  <a:srgbClr val="0432FF"/>
                </a:solidFill>
                <a:effectLst/>
                <a:uLnTx/>
                <a:uFillTx/>
                <a:latin typeface="Tahoma"/>
                <a:ea typeface="+mn-ea"/>
                <a:cs typeface="+mn-cs"/>
              </a:rPr>
              <a:t>Rajwar</a:t>
            </a:r>
            <a:r>
              <a:rPr kumimoji="0" lang="en-US" sz="1100" b="0" i="0" u="none" strike="noStrike" kern="1200" cap="none" spc="0" normalizeH="0" baseline="0" noProof="0" dirty="0">
                <a:ln>
                  <a:noFill/>
                </a:ln>
                <a:solidFill>
                  <a:srgbClr val="0432FF"/>
                </a:solidFill>
                <a:effectLst/>
                <a:uLnTx/>
                <a:uFillTx/>
                <a:latin typeface="Tahoma"/>
                <a:ea typeface="+mn-ea"/>
                <a:cs typeface="+mn-cs"/>
              </a:rPr>
              <a:t> &amp; Goodman, “Speculative Lock Elision: Enabling Highly Concurrent Multithreaded Execution,” MICRO 2001.</a:t>
            </a:r>
          </a:p>
        </p:txBody>
      </p:sp>
      <p:pic>
        <p:nvPicPr>
          <p:cNvPr id="5" name="Picture 4">
            <a:extLst>
              <a:ext uri="{FF2B5EF4-FFF2-40B4-BE49-F238E27FC236}">
                <a16:creationId xmlns:a16="http://schemas.microsoft.com/office/drawing/2014/main" id="{34C5B83A-6264-D565-CB00-2A27CFBEA259}"/>
              </a:ext>
            </a:extLst>
          </p:cNvPr>
          <p:cNvPicPr>
            <a:picLocks noChangeAspect="1"/>
          </p:cNvPicPr>
          <p:nvPr/>
        </p:nvPicPr>
        <p:blipFill>
          <a:blip r:embed="rId2"/>
          <a:stretch>
            <a:fillRect/>
          </a:stretch>
        </p:blipFill>
        <p:spPr>
          <a:xfrm>
            <a:off x="685800" y="980728"/>
            <a:ext cx="7772400" cy="1809024"/>
          </a:xfrm>
          <a:prstGeom prst="rect">
            <a:avLst/>
          </a:prstGeom>
        </p:spPr>
      </p:pic>
      <p:pic>
        <p:nvPicPr>
          <p:cNvPr id="8" name="Picture 7">
            <a:extLst>
              <a:ext uri="{FF2B5EF4-FFF2-40B4-BE49-F238E27FC236}">
                <a16:creationId xmlns:a16="http://schemas.microsoft.com/office/drawing/2014/main" id="{746245AE-B917-F6B9-962E-5E97BC2A3ADC}"/>
              </a:ext>
            </a:extLst>
          </p:cNvPr>
          <p:cNvPicPr>
            <a:picLocks noChangeAspect="1"/>
          </p:cNvPicPr>
          <p:nvPr/>
        </p:nvPicPr>
        <p:blipFill>
          <a:blip r:embed="rId3"/>
          <a:stretch>
            <a:fillRect/>
          </a:stretch>
        </p:blipFill>
        <p:spPr>
          <a:xfrm>
            <a:off x="2051720" y="3064164"/>
            <a:ext cx="5472608" cy="3186724"/>
          </a:xfrm>
          <a:prstGeom prst="rect">
            <a:avLst/>
          </a:prstGeom>
        </p:spPr>
      </p:pic>
    </p:spTree>
    <p:extLst>
      <p:ext uri="{BB962C8B-B14F-4D97-AF65-F5344CB8AC3E}">
        <p14:creationId xmlns:p14="http://schemas.microsoft.com/office/powerpoint/2010/main" val="3325042972"/>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673ED-AF8C-8DE6-9CDB-AD72ADA8A1F9}"/>
              </a:ext>
            </a:extLst>
          </p:cNvPr>
          <p:cNvSpPr>
            <a:spLocks noGrp="1"/>
          </p:cNvSpPr>
          <p:nvPr>
            <p:ph type="title"/>
          </p:nvPr>
        </p:nvSpPr>
        <p:spPr>
          <a:xfrm>
            <a:off x="228600" y="152400"/>
            <a:ext cx="9167936" cy="1066800"/>
          </a:xfrm>
        </p:spPr>
        <p:txBody>
          <a:bodyPr/>
          <a:lstStyle/>
          <a:p>
            <a:r>
              <a:rPr lang="en-US" sz="3800" dirty="0"/>
              <a:t>Readings on Optimistic Concurrency: SLE</a:t>
            </a:r>
          </a:p>
        </p:txBody>
      </p:sp>
      <p:sp>
        <p:nvSpPr>
          <p:cNvPr id="4" name="Slide Number Placeholder 3">
            <a:extLst>
              <a:ext uri="{FF2B5EF4-FFF2-40B4-BE49-F238E27FC236}">
                <a16:creationId xmlns:a16="http://schemas.microsoft.com/office/drawing/2014/main" id="{CCC83759-BC01-641E-265E-F3BBA2ACB59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99AED6-79BC-4446-BC9E-2F1AC7B3839D}"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6" name="TextBox 5">
            <a:extLst>
              <a:ext uri="{FF2B5EF4-FFF2-40B4-BE49-F238E27FC236}">
                <a16:creationId xmlns:a16="http://schemas.microsoft.com/office/drawing/2014/main" id="{9B03AF9C-EBE9-3002-DF24-D1DF3751BB69}"/>
              </a:ext>
            </a:extLst>
          </p:cNvPr>
          <p:cNvSpPr txBox="1"/>
          <p:nvPr/>
        </p:nvSpPr>
        <p:spPr>
          <a:xfrm>
            <a:off x="896526" y="6546850"/>
            <a:ext cx="7274748" cy="261610"/>
          </a:xfrm>
          <a:prstGeom prst="rect">
            <a:avLst/>
          </a:prstGeom>
          <a:noFill/>
        </p:spPr>
        <p:txBody>
          <a:bodyPr wrap="none" rtlCol="0">
            <a:spAutoFit/>
          </a:bodyPr>
          <a:lstStyle/>
          <a:p>
            <a:r>
              <a:rPr kumimoji="0" lang="en-US" sz="1100" b="0" i="0" u="none" strike="noStrike" kern="1200" cap="none" spc="0" normalizeH="0" baseline="0" noProof="0" dirty="0" err="1">
                <a:ln>
                  <a:noFill/>
                </a:ln>
                <a:solidFill>
                  <a:srgbClr val="0432FF"/>
                </a:solidFill>
                <a:effectLst/>
                <a:uLnTx/>
                <a:uFillTx/>
                <a:latin typeface="Tahoma"/>
                <a:ea typeface="+mn-ea"/>
                <a:cs typeface="+mn-cs"/>
              </a:rPr>
              <a:t>Rajwar</a:t>
            </a:r>
            <a:r>
              <a:rPr kumimoji="0" lang="en-US" sz="1100" b="0" i="0" u="none" strike="noStrike" kern="1200" cap="none" spc="0" normalizeH="0" baseline="0" noProof="0" dirty="0">
                <a:ln>
                  <a:noFill/>
                </a:ln>
                <a:solidFill>
                  <a:srgbClr val="0432FF"/>
                </a:solidFill>
                <a:effectLst/>
                <a:uLnTx/>
                <a:uFillTx/>
                <a:latin typeface="Tahoma"/>
                <a:ea typeface="+mn-ea"/>
                <a:cs typeface="+mn-cs"/>
              </a:rPr>
              <a:t> &amp; Goodman, “Speculative Lock Elision: Enabling Highly Concurrent Multithreaded Execution,” MICRO 2001.</a:t>
            </a:r>
          </a:p>
        </p:txBody>
      </p:sp>
      <p:pic>
        <p:nvPicPr>
          <p:cNvPr id="5" name="Picture 4">
            <a:extLst>
              <a:ext uri="{FF2B5EF4-FFF2-40B4-BE49-F238E27FC236}">
                <a16:creationId xmlns:a16="http://schemas.microsoft.com/office/drawing/2014/main" id="{34C5B83A-6264-D565-CB00-2A27CFBEA259}"/>
              </a:ext>
            </a:extLst>
          </p:cNvPr>
          <p:cNvPicPr>
            <a:picLocks noChangeAspect="1"/>
          </p:cNvPicPr>
          <p:nvPr/>
        </p:nvPicPr>
        <p:blipFill>
          <a:blip r:embed="rId2"/>
          <a:stretch>
            <a:fillRect/>
          </a:stretch>
        </p:blipFill>
        <p:spPr>
          <a:xfrm>
            <a:off x="685800" y="980728"/>
            <a:ext cx="7772400" cy="1809024"/>
          </a:xfrm>
          <a:prstGeom prst="rect">
            <a:avLst/>
          </a:prstGeom>
        </p:spPr>
      </p:pic>
      <p:pic>
        <p:nvPicPr>
          <p:cNvPr id="3" name="Picture 2">
            <a:extLst>
              <a:ext uri="{FF2B5EF4-FFF2-40B4-BE49-F238E27FC236}">
                <a16:creationId xmlns:a16="http://schemas.microsoft.com/office/drawing/2014/main" id="{A4F22E8C-43B9-BFA1-B00E-C147B75E36FD}"/>
              </a:ext>
            </a:extLst>
          </p:cNvPr>
          <p:cNvPicPr>
            <a:picLocks noChangeAspect="1"/>
          </p:cNvPicPr>
          <p:nvPr/>
        </p:nvPicPr>
        <p:blipFill>
          <a:blip r:embed="rId3"/>
          <a:stretch>
            <a:fillRect/>
          </a:stretch>
        </p:blipFill>
        <p:spPr>
          <a:xfrm>
            <a:off x="1460500" y="3538001"/>
            <a:ext cx="6146800" cy="1803400"/>
          </a:xfrm>
          <a:prstGeom prst="rect">
            <a:avLst/>
          </a:prstGeom>
        </p:spPr>
      </p:pic>
    </p:spTree>
    <p:extLst>
      <p:ext uri="{BB962C8B-B14F-4D97-AF65-F5344CB8AC3E}">
        <p14:creationId xmlns:p14="http://schemas.microsoft.com/office/powerpoint/2010/main" val="1407215657"/>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Title 1"/>
          <p:cNvSpPr>
            <a:spLocks noGrp="1"/>
          </p:cNvSpPr>
          <p:nvPr>
            <p:ph type="title"/>
          </p:nvPr>
        </p:nvSpPr>
        <p:spPr/>
        <p:txBody>
          <a:bodyPr/>
          <a:lstStyle/>
          <a:p>
            <a:r>
              <a:rPr lang="en-US">
                <a:latin typeface="Garamond" charset="0"/>
                <a:ea typeface="ＭＳ Ｐゴシック" charset="0"/>
                <a:cs typeface="ＭＳ Ｐゴシック" charset="0"/>
              </a:rPr>
              <a:t>Speculative Parallelization Concepts</a:t>
            </a:r>
          </a:p>
        </p:txBody>
      </p:sp>
      <p:sp>
        <p:nvSpPr>
          <p:cNvPr id="74754" name="Content Placeholder 2"/>
          <p:cNvSpPr>
            <a:spLocks noGrp="1"/>
          </p:cNvSpPr>
          <p:nvPr>
            <p:ph idx="1"/>
          </p:nvPr>
        </p:nvSpPr>
        <p:spPr>
          <a:xfrm>
            <a:off x="228600" y="996950"/>
            <a:ext cx="8915400" cy="5194300"/>
          </a:xfrm>
        </p:spPr>
        <p:txBody>
          <a:bodyPr/>
          <a:lstStyle/>
          <a:p>
            <a:r>
              <a:rPr lang="en-US">
                <a:latin typeface="Tahoma" charset="0"/>
                <a:ea typeface="ＭＳ Ｐゴシック" charset="0"/>
                <a:cs typeface="ＭＳ Ｐゴシック" charset="0"/>
              </a:rPr>
              <a:t>Idea: </a:t>
            </a:r>
            <a:r>
              <a:rPr lang="en-US">
                <a:solidFill>
                  <a:srgbClr val="FF0000"/>
                </a:solidFill>
                <a:latin typeface="Tahoma" charset="0"/>
                <a:ea typeface="ＭＳ Ｐゴシック" charset="0"/>
                <a:cs typeface="ＭＳ Ｐゴシック" charset="0"/>
              </a:rPr>
              <a:t>Execute threads unsafely in parallel</a:t>
            </a:r>
          </a:p>
          <a:p>
            <a:pPr lvl="1"/>
            <a:r>
              <a:rPr lang="en-US">
                <a:latin typeface="Tahoma" charset="0"/>
                <a:ea typeface="ＭＳ Ｐゴシック" charset="0"/>
              </a:rPr>
              <a:t>Threads can be from a sequential or parallel application</a:t>
            </a:r>
          </a:p>
          <a:p>
            <a:endParaRPr lang="en-US">
              <a:latin typeface="Tahoma" charset="0"/>
              <a:ea typeface="ＭＳ Ｐゴシック" charset="0"/>
              <a:cs typeface="ＭＳ Ｐゴシック" charset="0"/>
            </a:endParaRPr>
          </a:p>
          <a:p>
            <a:r>
              <a:rPr lang="en-US">
                <a:solidFill>
                  <a:srgbClr val="0000FF"/>
                </a:solidFill>
                <a:latin typeface="Tahoma" charset="0"/>
                <a:ea typeface="ＭＳ Ｐゴシック" charset="0"/>
                <a:cs typeface="ＭＳ Ｐゴシック" charset="0"/>
              </a:rPr>
              <a:t>Hardware or software monitors for data dependence violations</a:t>
            </a:r>
          </a:p>
          <a:p>
            <a:endParaRPr lang="en-US">
              <a:latin typeface="Tahoma" charset="0"/>
              <a:ea typeface="ＭＳ Ｐゴシック" charset="0"/>
              <a:cs typeface="ＭＳ Ｐゴシック" charset="0"/>
            </a:endParaRPr>
          </a:p>
          <a:p>
            <a:r>
              <a:rPr lang="en-US">
                <a:latin typeface="Tahoma" charset="0"/>
                <a:ea typeface="ＭＳ Ｐゴシック" charset="0"/>
                <a:cs typeface="ＭＳ Ｐゴシック" charset="0"/>
              </a:rPr>
              <a:t>If data dependence ordering is violated</a:t>
            </a:r>
          </a:p>
          <a:p>
            <a:pPr lvl="1"/>
            <a:r>
              <a:rPr lang="en-US">
                <a:latin typeface="Tahoma" charset="0"/>
                <a:ea typeface="ＭＳ Ｐゴシック" charset="0"/>
              </a:rPr>
              <a:t>Offending thread is squashed and restarted</a:t>
            </a:r>
          </a:p>
          <a:p>
            <a:r>
              <a:rPr lang="en-US">
                <a:latin typeface="Tahoma" charset="0"/>
                <a:ea typeface="ＭＳ Ｐゴシック" charset="0"/>
                <a:cs typeface="ＭＳ Ｐゴシック" charset="0"/>
              </a:rPr>
              <a:t>If data dependences are not violated</a:t>
            </a:r>
          </a:p>
          <a:p>
            <a:pPr lvl="1"/>
            <a:r>
              <a:rPr lang="en-US">
                <a:latin typeface="Tahoma" charset="0"/>
                <a:ea typeface="ＭＳ Ｐゴシック" charset="0"/>
              </a:rPr>
              <a:t>Thread commits</a:t>
            </a:r>
          </a:p>
          <a:p>
            <a:pPr lvl="1"/>
            <a:r>
              <a:rPr lang="en-US">
                <a:latin typeface="Tahoma" charset="0"/>
                <a:ea typeface="ＭＳ Ｐゴシック" charset="0"/>
              </a:rPr>
              <a:t>If threads are from a sequential order, the sequential order needs to be preserved </a:t>
            </a:r>
            <a:r>
              <a:rPr lang="en-US">
                <a:latin typeface="Tahoma" charset="0"/>
                <a:ea typeface="ＭＳ Ｐゴシック" charset="0"/>
                <a:sym typeface="Wingdings" charset="0"/>
              </a:rPr>
              <a:t> threads commit one by one and in order</a:t>
            </a:r>
            <a:endParaRPr lang="en-US">
              <a:latin typeface="Tahoma" charset="0"/>
              <a:ea typeface="ＭＳ Ｐゴシック" charset="0"/>
            </a:endParaRPr>
          </a:p>
        </p:txBody>
      </p:sp>
      <p:sp>
        <p:nvSpPr>
          <p:cNvPr id="137219"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73E06A-BC0D-324C-BA93-B519290B2E58}"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4754">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4754">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4754">
                                            <p:txEl>
                                              <p:pRg st="6" end="6"/>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74754">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4754">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475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p:txBody>
          <a:bodyPr/>
          <a:lstStyle/>
          <a:p>
            <a:r>
              <a:rPr lang="en-US" altLang="en-US">
                <a:ea typeface="ＭＳ Ｐゴシック" charset="-128"/>
              </a:rPr>
              <a:t>Memory Consistency vs. Cache Coherence</a:t>
            </a:r>
          </a:p>
        </p:txBody>
      </p:sp>
      <p:sp>
        <p:nvSpPr>
          <p:cNvPr id="3" name="Content Placeholder 2"/>
          <p:cNvSpPr>
            <a:spLocks noGrp="1"/>
          </p:cNvSpPr>
          <p:nvPr>
            <p:ph idx="1"/>
          </p:nvPr>
        </p:nvSpPr>
        <p:spPr>
          <a:xfrm>
            <a:off x="228600" y="1143000"/>
            <a:ext cx="8610600" cy="5048250"/>
          </a:xfrm>
        </p:spPr>
        <p:txBody>
          <a:bodyPr/>
          <a:lstStyle/>
          <a:p>
            <a:r>
              <a:rPr lang="en-US" altLang="en-US" dirty="0">
                <a:solidFill>
                  <a:srgbClr val="0432FF"/>
                </a:solidFill>
                <a:ea typeface="ＭＳ Ｐゴシック" charset="-128"/>
              </a:rPr>
              <a:t>Consistency</a:t>
            </a:r>
            <a:r>
              <a:rPr lang="en-US" altLang="en-US" dirty="0">
                <a:ea typeface="ＭＳ Ｐゴシック" charset="-128"/>
              </a:rPr>
              <a:t> is about ordering of </a:t>
            </a:r>
            <a:r>
              <a:rPr lang="en-US" altLang="en-US" dirty="0">
                <a:solidFill>
                  <a:srgbClr val="0000FF"/>
                </a:solidFill>
                <a:ea typeface="ＭＳ Ｐゴシック" charset="-128"/>
              </a:rPr>
              <a:t>all memory operations </a:t>
            </a:r>
            <a:r>
              <a:rPr lang="en-US" altLang="en-US" dirty="0">
                <a:ea typeface="ＭＳ Ｐゴシック" charset="-128"/>
              </a:rPr>
              <a:t>from different processors (i.e., to different memory locations)</a:t>
            </a:r>
          </a:p>
          <a:p>
            <a:pPr lvl="1"/>
            <a:r>
              <a:rPr lang="en-US" altLang="en-US" dirty="0">
                <a:solidFill>
                  <a:srgbClr val="FF0000"/>
                </a:solidFill>
                <a:ea typeface="ＭＳ Ｐゴシック" charset="-128"/>
              </a:rPr>
              <a:t>Global ordering </a:t>
            </a:r>
            <a:r>
              <a:rPr lang="en-US" altLang="en-US" dirty="0">
                <a:ea typeface="ＭＳ Ｐゴシック" charset="-128"/>
              </a:rPr>
              <a:t>of accesses to </a:t>
            </a:r>
            <a:r>
              <a:rPr lang="en-US" altLang="en-US" i="1" dirty="0">
                <a:ea typeface="ＭＳ Ｐゴシック" charset="-128"/>
              </a:rPr>
              <a:t>all</a:t>
            </a:r>
            <a:r>
              <a:rPr lang="en-US" altLang="en-US" dirty="0">
                <a:ea typeface="ＭＳ Ｐゴシック" charset="-128"/>
              </a:rPr>
              <a:t> memory </a:t>
            </a:r>
            <a:r>
              <a:rPr lang="en-US" altLang="en-US" i="1" dirty="0">
                <a:ea typeface="ＭＳ Ｐゴシック" charset="-128"/>
              </a:rPr>
              <a:t>locations</a:t>
            </a:r>
          </a:p>
          <a:p>
            <a:endParaRPr lang="en-US" altLang="en-US" dirty="0">
              <a:ea typeface="ＭＳ Ｐゴシック" charset="-128"/>
            </a:endParaRPr>
          </a:p>
          <a:p>
            <a:r>
              <a:rPr lang="en-US" altLang="en-US" dirty="0">
                <a:solidFill>
                  <a:srgbClr val="0432FF"/>
                </a:solidFill>
                <a:ea typeface="ＭＳ Ｐゴシック" charset="-128"/>
              </a:rPr>
              <a:t>Coherence</a:t>
            </a:r>
            <a:r>
              <a:rPr lang="en-US" altLang="en-US" dirty="0">
                <a:ea typeface="ＭＳ Ｐゴシック" charset="-128"/>
              </a:rPr>
              <a:t> is about ordering of </a:t>
            </a:r>
            <a:r>
              <a:rPr lang="en-US" altLang="en-US" dirty="0">
                <a:solidFill>
                  <a:srgbClr val="0000FF"/>
                </a:solidFill>
                <a:ea typeface="ＭＳ Ｐゴシック" charset="-128"/>
              </a:rPr>
              <a:t>operations</a:t>
            </a:r>
            <a:r>
              <a:rPr lang="en-US" altLang="en-US" dirty="0">
                <a:ea typeface="ＭＳ Ｐゴシック" charset="-128"/>
              </a:rPr>
              <a:t> from different processors </a:t>
            </a:r>
            <a:r>
              <a:rPr lang="en-US" altLang="en-US" dirty="0">
                <a:solidFill>
                  <a:srgbClr val="0000FF"/>
                </a:solidFill>
                <a:ea typeface="ＭＳ Ｐゴシック" charset="-128"/>
              </a:rPr>
              <a:t>to</a:t>
            </a:r>
            <a:r>
              <a:rPr lang="en-US" altLang="en-US" dirty="0">
                <a:ea typeface="ＭＳ Ｐゴシック" charset="-128"/>
              </a:rPr>
              <a:t> </a:t>
            </a:r>
            <a:r>
              <a:rPr lang="en-US" altLang="en-US" dirty="0">
                <a:solidFill>
                  <a:srgbClr val="0000FF"/>
                </a:solidFill>
                <a:ea typeface="ＭＳ Ｐゴシック" charset="-128"/>
              </a:rPr>
              <a:t>the same memory location</a:t>
            </a:r>
          </a:p>
          <a:p>
            <a:pPr lvl="1"/>
            <a:r>
              <a:rPr lang="en-US" altLang="en-US" dirty="0">
                <a:solidFill>
                  <a:srgbClr val="FF0000"/>
                </a:solidFill>
                <a:ea typeface="ＭＳ Ｐゴシック" charset="-128"/>
              </a:rPr>
              <a:t>Local ordering </a:t>
            </a:r>
            <a:r>
              <a:rPr lang="en-US" altLang="en-US" dirty="0">
                <a:ea typeface="ＭＳ Ｐゴシック" charset="-128"/>
              </a:rPr>
              <a:t>of accesses to </a:t>
            </a:r>
            <a:r>
              <a:rPr lang="en-US" altLang="en-US" i="1" dirty="0">
                <a:ea typeface="ＭＳ Ｐゴシック" charset="-128"/>
              </a:rPr>
              <a:t>each</a:t>
            </a:r>
            <a:r>
              <a:rPr lang="en-US" altLang="en-US" dirty="0">
                <a:ea typeface="ＭＳ Ｐゴシック" charset="-128"/>
              </a:rPr>
              <a:t> cache </a:t>
            </a:r>
            <a:r>
              <a:rPr lang="en-US" altLang="en-US" i="1" dirty="0">
                <a:ea typeface="ＭＳ Ｐゴシック" charset="-128"/>
              </a:rPr>
              <a:t>block</a:t>
            </a:r>
            <a:endParaRPr lang="en-US" altLang="en-US" dirty="0">
              <a:ea typeface="ＭＳ Ｐゴシック" charset="-128"/>
            </a:endParaRPr>
          </a:p>
        </p:txBody>
      </p:sp>
      <p:sp>
        <p:nvSpPr>
          <p:cNvPr id="6246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7E70BB5-019B-AB4A-8562-E21B04001561}" type="slidenum">
              <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Tree>
    <p:extLst>
      <p:ext uri="{BB962C8B-B14F-4D97-AF65-F5344CB8AC3E}">
        <p14:creationId xmlns:p14="http://schemas.microsoft.com/office/powerpoint/2010/main" val="4163051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B0649-F642-B23F-AD14-EF21A5DBB55B}"/>
              </a:ext>
            </a:extLst>
          </p:cNvPr>
          <p:cNvSpPr>
            <a:spLocks noGrp="1"/>
          </p:cNvSpPr>
          <p:nvPr>
            <p:ph type="title"/>
          </p:nvPr>
        </p:nvSpPr>
        <p:spPr>
          <a:xfrm>
            <a:off x="228600" y="152400"/>
            <a:ext cx="8915400" cy="1066800"/>
          </a:xfrm>
        </p:spPr>
        <p:txBody>
          <a:bodyPr/>
          <a:lstStyle/>
          <a:p>
            <a:r>
              <a:rPr lang="en-US" dirty="0"/>
              <a:t>Lecture Video on Speculative Parallelization</a:t>
            </a:r>
          </a:p>
        </p:txBody>
      </p:sp>
      <p:sp>
        <p:nvSpPr>
          <p:cNvPr id="3" name="Content Placeholder 2">
            <a:extLst>
              <a:ext uri="{FF2B5EF4-FFF2-40B4-BE49-F238E27FC236}">
                <a16:creationId xmlns:a16="http://schemas.microsoft.com/office/drawing/2014/main" id="{3D8FF2EB-F3E0-A81C-FDA7-3A55B687F90C}"/>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AC95D486-F77A-B10A-94A9-F753B3161200}"/>
              </a:ext>
            </a:extLst>
          </p:cNvPr>
          <p:cNvSpPr>
            <a:spLocks noGrp="1"/>
          </p:cNvSpPr>
          <p:nvPr>
            <p:ph type="sldNum" sz="quarter" idx="11"/>
          </p:nvPr>
        </p:nvSpPr>
        <p:spPr/>
        <p:txBody>
          <a:bodyPr/>
          <a:lstStyle/>
          <a:p>
            <a:pPr>
              <a:defRPr/>
            </a:pPr>
            <a:fld id="{665AF79F-3648-AA41-90AE-8333A1802DA3}" type="slidenum">
              <a:rPr lang="en-US" smtClean="0"/>
              <a:pPr>
                <a:defRPr/>
              </a:pPr>
              <a:t>130</a:t>
            </a:fld>
            <a:endParaRPr lang="en-US"/>
          </a:p>
        </p:txBody>
      </p:sp>
      <p:sp>
        <p:nvSpPr>
          <p:cNvPr id="6" name="TextBox 5">
            <a:extLst>
              <a:ext uri="{FF2B5EF4-FFF2-40B4-BE49-F238E27FC236}">
                <a16:creationId xmlns:a16="http://schemas.microsoft.com/office/drawing/2014/main" id="{19181A0A-9FC5-CE7C-2237-DC0DFE3D9F01}"/>
              </a:ext>
            </a:extLst>
          </p:cNvPr>
          <p:cNvSpPr txBox="1"/>
          <p:nvPr/>
        </p:nvSpPr>
        <p:spPr>
          <a:xfrm>
            <a:off x="2123728" y="6488668"/>
            <a:ext cx="5410712" cy="369332"/>
          </a:xfrm>
          <a:prstGeom prst="rect">
            <a:avLst/>
          </a:prstGeom>
          <a:noFill/>
        </p:spPr>
        <p:txBody>
          <a:bodyPr wrap="none" rtlCol="0">
            <a:spAutoFit/>
          </a:bodyPr>
          <a:lstStyle/>
          <a:p>
            <a:r>
              <a:rPr lang="en-US" dirty="0">
                <a:solidFill>
                  <a:srgbClr val="0432FF"/>
                </a:solidFill>
                <a:hlinkClick r:id="rId2">
                  <a:extLst>
                    <a:ext uri="{A12FA001-AC4F-418D-AE19-62706E023703}">
                      <ahyp:hlinkClr xmlns:ahyp="http://schemas.microsoft.com/office/drawing/2018/hyperlinkcolor" val="tx"/>
                    </a:ext>
                  </a:extLst>
                </a:hlinkClick>
              </a:rPr>
              <a:t>https://www.youtube.com/watch?v=McMyefc8CCE</a:t>
            </a:r>
            <a:r>
              <a:rPr lang="en-US" dirty="0">
                <a:solidFill>
                  <a:srgbClr val="0432FF"/>
                </a:solidFill>
              </a:rPr>
              <a:t> </a:t>
            </a:r>
          </a:p>
        </p:txBody>
      </p:sp>
      <p:pic>
        <p:nvPicPr>
          <p:cNvPr id="7" name="Picture 6">
            <a:extLst>
              <a:ext uri="{FF2B5EF4-FFF2-40B4-BE49-F238E27FC236}">
                <a16:creationId xmlns:a16="http://schemas.microsoft.com/office/drawing/2014/main" id="{1E150B78-C371-99D0-710C-5F3589B4FE1A}"/>
              </a:ext>
            </a:extLst>
          </p:cNvPr>
          <p:cNvPicPr>
            <a:picLocks noChangeAspect="1"/>
          </p:cNvPicPr>
          <p:nvPr/>
        </p:nvPicPr>
        <p:blipFill>
          <a:blip r:embed="rId3"/>
          <a:stretch>
            <a:fillRect/>
          </a:stretch>
        </p:blipFill>
        <p:spPr>
          <a:xfrm>
            <a:off x="685800" y="1114757"/>
            <a:ext cx="7772400" cy="5050547"/>
          </a:xfrm>
          <a:prstGeom prst="rect">
            <a:avLst/>
          </a:prstGeom>
        </p:spPr>
      </p:pic>
    </p:spTree>
    <p:extLst>
      <p:ext uri="{BB962C8B-B14F-4D97-AF65-F5344CB8AC3E}">
        <p14:creationId xmlns:p14="http://schemas.microsoft.com/office/powerpoint/2010/main" val="3033030084"/>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B0649-F642-B23F-AD14-EF21A5DBB55B}"/>
              </a:ext>
            </a:extLst>
          </p:cNvPr>
          <p:cNvSpPr>
            <a:spLocks noGrp="1"/>
          </p:cNvSpPr>
          <p:nvPr>
            <p:ph type="title"/>
          </p:nvPr>
        </p:nvSpPr>
        <p:spPr>
          <a:xfrm>
            <a:off x="228600" y="152400"/>
            <a:ext cx="8915400" cy="1066800"/>
          </a:xfrm>
        </p:spPr>
        <p:txBody>
          <a:bodyPr/>
          <a:lstStyle/>
          <a:p>
            <a:r>
              <a:rPr lang="en-US" sz="3400" dirty="0"/>
              <a:t>Lecture Video on Speculation in Parallel Machines</a:t>
            </a:r>
          </a:p>
        </p:txBody>
      </p:sp>
      <p:sp>
        <p:nvSpPr>
          <p:cNvPr id="3" name="Content Placeholder 2">
            <a:extLst>
              <a:ext uri="{FF2B5EF4-FFF2-40B4-BE49-F238E27FC236}">
                <a16:creationId xmlns:a16="http://schemas.microsoft.com/office/drawing/2014/main" id="{3D8FF2EB-F3E0-A81C-FDA7-3A55B687F90C}"/>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AC95D486-F77A-B10A-94A9-F753B3161200}"/>
              </a:ext>
            </a:extLst>
          </p:cNvPr>
          <p:cNvSpPr>
            <a:spLocks noGrp="1"/>
          </p:cNvSpPr>
          <p:nvPr>
            <p:ph type="sldNum" sz="quarter" idx="11"/>
          </p:nvPr>
        </p:nvSpPr>
        <p:spPr/>
        <p:txBody>
          <a:bodyPr/>
          <a:lstStyle/>
          <a:p>
            <a:pPr>
              <a:defRPr/>
            </a:pPr>
            <a:fld id="{665AF79F-3648-AA41-90AE-8333A1802DA3}" type="slidenum">
              <a:rPr lang="en-US" smtClean="0"/>
              <a:pPr>
                <a:defRPr/>
              </a:pPr>
              <a:t>131</a:t>
            </a:fld>
            <a:endParaRPr lang="en-US"/>
          </a:p>
        </p:txBody>
      </p:sp>
      <p:sp>
        <p:nvSpPr>
          <p:cNvPr id="5" name="TextBox 4">
            <a:extLst>
              <a:ext uri="{FF2B5EF4-FFF2-40B4-BE49-F238E27FC236}">
                <a16:creationId xmlns:a16="http://schemas.microsoft.com/office/drawing/2014/main" id="{4E78B9C1-64FA-C083-792A-F2111ABE8349}"/>
              </a:ext>
            </a:extLst>
          </p:cNvPr>
          <p:cNvSpPr txBox="1"/>
          <p:nvPr/>
        </p:nvSpPr>
        <p:spPr>
          <a:xfrm>
            <a:off x="2123728" y="6488668"/>
            <a:ext cx="5271571" cy="369332"/>
          </a:xfrm>
          <a:prstGeom prst="rect">
            <a:avLst/>
          </a:prstGeom>
          <a:noFill/>
        </p:spPr>
        <p:txBody>
          <a:bodyPr wrap="none" rtlCol="0">
            <a:spAutoFit/>
          </a:bodyPr>
          <a:lstStyle/>
          <a:p>
            <a:r>
              <a:rPr lang="en-US" dirty="0">
                <a:solidFill>
                  <a:srgbClr val="0432FF"/>
                </a:solidFill>
                <a:hlinkClick r:id="rId2">
                  <a:extLst>
                    <a:ext uri="{A12FA001-AC4F-418D-AE19-62706E023703}">
                      <ahyp:hlinkClr xmlns:ahyp="http://schemas.microsoft.com/office/drawing/2018/hyperlinkcolor" val="tx"/>
                    </a:ext>
                  </a:extLst>
                </a:hlinkClick>
              </a:rPr>
              <a:t>https://www.youtube.com/watch?v=g3IF8DTtr8c</a:t>
            </a:r>
            <a:r>
              <a:rPr lang="en-US" dirty="0">
                <a:solidFill>
                  <a:srgbClr val="0432FF"/>
                </a:solidFill>
              </a:rPr>
              <a:t> </a:t>
            </a:r>
          </a:p>
        </p:txBody>
      </p:sp>
      <p:pic>
        <p:nvPicPr>
          <p:cNvPr id="6" name="Picture 5">
            <a:extLst>
              <a:ext uri="{FF2B5EF4-FFF2-40B4-BE49-F238E27FC236}">
                <a16:creationId xmlns:a16="http://schemas.microsoft.com/office/drawing/2014/main" id="{08F636F6-AA57-CF21-8710-4C6B6CCC5C4A}"/>
              </a:ext>
            </a:extLst>
          </p:cNvPr>
          <p:cNvPicPr>
            <a:picLocks noChangeAspect="1"/>
          </p:cNvPicPr>
          <p:nvPr/>
        </p:nvPicPr>
        <p:blipFill>
          <a:blip r:embed="rId3"/>
          <a:stretch>
            <a:fillRect/>
          </a:stretch>
        </p:blipFill>
        <p:spPr>
          <a:xfrm>
            <a:off x="685800" y="1114757"/>
            <a:ext cx="7772400" cy="5050547"/>
          </a:xfrm>
          <a:prstGeom prst="rect">
            <a:avLst/>
          </a:prstGeom>
        </p:spPr>
      </p:pic>
    </p:spTree>
    <p:extLst>
      <p:ext uri="{BB962C8B-B14F-4D97-AF65-F5344CB8AC3E}">
        <p14:creationId xmlns:p14="http://schemas.microsoft.com/office/powerpoint/2010/main" val="1417854312"/>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4"/>
          <p:cNvSpPr>
            <a:spLocks noGrp="1" noChangeArrowheads="1"/>
          </p:cNvSpPr>
          <p:nvPr>
            <p:ph type="ctrTitle"/>
          </p:nvPr>
        </p:nvSpPr>
        <p:spPr>
          <a:xfrm>
            <a:off x="396081" y="764704"/>
            <a:ext cx="8428037" cy="1892300"/>
          </a:xfrm>
        </p:spPr>
        <p:txBody>
          <a:bodyPr/>
          <a:lstStyle/>
          <a:p>
            <a:pPr algn="ctr" eaLnBrk="1" hangingPunct="1"/>
            <a:br>
              <a:rPr lang="en-US" altLang="en-US" dirty="0">
                <a:ea typeface="ＭＳ Ｐゴシック" charset="-128"/>
              </a:rPr>
            </a:br>
            <a:r>
              <a:rPr lang="en-US" altLang="en-US" b="1" dirty="0">
                <a:solidFill>
                  <a:srgbClr val="C00000"/>
                </a:solidFill>
                <a:ea typeface="ＭＳ Ｐゴシック" charset="-128"/>
              </a:rPr>
              <a:t>Computer Architecture</a:t>
            </a:r>
            <a:br>
              <a:rPr lang="en-US" altLang="en-US" b="1" dirty="0">
                <a:solidFill>
                  <a:srgbClr val="C00000"/>
                </a:solidFill>
                <a:ea typeface="ＭＳ Ｐゴシック" charset="-128"/>
              </a:rPr>
            </a:br>
            <a:r>
              <a:rPr lang="en-US" altLang="en-US" sz="4600" dirty="0">
                <a:ea typeface="ＭＳ Ｐゴシック" charset="-128"/>
              </a:rPr>
              <a:t>Lecture 19: Cache Coherence</a:t>
            </a:r>
          </a:p>
        </p:txBody>
      </p:sp>
      <p:sp>
        <p:nvSpPr>
          <p:cNvPr id="96258" name="Rectangle 5"/>
          <p:cNvSpPr>
            <a:spLocks noGrp="1" noChangeArrowheads="1"/>
          </p:cNvSpPr>
          <p:nvPr>
            <p:ph type="subTitle" idx="1"/>
          </p:nvPr>
        </p:nvSpPr>
        <p:spPr>
          <a:xfrm>
            <a:off x="685800" y="3581400"/>
            <a:ext cx="7848600" cy="2900363"/>
          </a:xfrm>
        </p:spPr>
        <p:txBody>
          <a:bodyPr/>
          <a:lstStyle/>
          <a:p>
            <a:pPr eaLnBrk="1" hangingPunct="1">
              <a:buFont typeface="Wingdings" charset="2"/>
              <a:buNone/>
            </a:pPr>
            <a:endParaRPr lang="en-US" altLang="en-US" i="1" dirty="0">
              <a:ea typeface="ＭＳ Ｐゴシック" charset="-128"/>
            </a:endParaRPr>
          </a:p>
          <a:p>
            <a:pPr eaLnBrk="1" hangingPunct="1">
              <a:buFont typeface="Wingdings" charset="2"/>
              <a:buNone/>
            </a:pPr>
            <a:endParaRPr lang="en-US" altLang="en-US" dirty="0">
              <a:ea typeface="ＭＳ Ｐゴシック" charset="-128"/>
            </a:endParaRPr>
          </a:p>
          <a:p>
            <a:pPr eaLnBrk="1" hangingPunct="1">
              <a:buFont typeface="Wingdings" charset="2"/>
              <a:buNone/>
            </a:pPr>
            <a:r>
              <a:rPr lang="en-US" altLang="en-US" dirty="0">
                <a:solidFill>
                  <a:srgbClr val="003399"/>
                </a:solidFill>
                <a:ea typeface="ＭＳ Ｐゴシック" charset="-128"/>
              </a:rPr>
              <a:t>Prof. Onur Mutlu</a:t>
            </a:r>
          </a:p>
          <a:p>
            <a:pPr eaLnBrk="1" hangingPunct="1"/>
            <a:r>
              <a:rPr lang="en-US" altLang="en-US" dirty="0">
                <a:ea typeface="ＭＳ Ｐゴシック" charset="-128"/>
              </a:rPr>
              <a:t>ETH Zürich</a:t>
            </a:r>
          </a:p>
          <a:p>
            <a:pPr eaLnBrk="1" hangingPunct="1">
              <a:buFont typeface="Wingdings" charset="2"/>
              <a:buNone/>
            </a:pPr>
            <a:r>
              <a:rPr lang="en-US" altLang="en-US" dirty="0">
                <a:ea typeface="ＭＳ Ｐゴシック" charset="-128"/>
              </a:rPr>
              <a:t>Fall 2022</a:t>
            </a:r>
          </a:p>
          <a:p>
            <a:pPr eaLnBrk="1" hangingPunct="1">
              <a:buFont typeface="Wingdings" charset="2"/>
              <a:buNone/>
            </a:pPr>
            <a:r>
              <a:rPr lang="en-US" altLang="en-US" dirty="0">
                <a:ea typeface="ＭＳ Ｐゴシック" charset="-128"/>
              </a:rPr>
              <a:t>1 December 2022</a:t>
            </a:r>
          </a:p>
          <a:p>
            <a:pPr eaLnBrk="1" hangingPunct="1">
              <a:buFont typeface="Wingdings" charset="2"/>
              <a:buNone/>
            </a:pPr>
            <a:endParaRPr lang="en-US" altLang="en-US" dirty="0">
              <a:ea typeface="ＭＳ Ｐゴシック" charset="-128"/>
            </a:endParaRPr>
          </a:p>
          <a:p>
            <a:pPr eaLnBrk="1" hangingPunct="1">
              <a:buFont typeface="Wingdings" charset="2"/>
              <a:buNone/>
            </a:pPr>
            <a:endParaRPr lang="en-US" altLang="en-US" dirty="0">
              <a:ea typeface="ＭＳ Ｐゴシック" charset="-128"/>
            </a:endParaRPr>
          </a:p>
          <a:p>
            <a:pPr eaLnBrk="1" hangingPunct="1">
              <a:buFont typeface="Wingdings" charset="2"/>
              <a:buNone/>
            </a:pPr>
            <a:endParaRPr lang="en-US" altLang="en-US" dirty="0">
              <a:ea typeface="ＭＳ Ｐゴシック" charset="-128"/>
            </a:endParaRPr>
          </a:p>
        </p:txBody>
      </p:sp>
    </p:spTree>
    <p:extLst>
      <p:ext uri="{BB962C8B-B14F-4D97-AF65-F5344CB8AC3E}">
        <p14:creationId xmlns:p14="http://schemas.microsoft.com/office/powerpoint/2010/main" val="3642763730"/>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4"/>
          <p:cNvSpPr>
            <a:spLocks noGrp="1" noChangeArrowheads="1"/>
          </p:cNvSpPr>
          <p:nvPr>
            <p:ph type="ctrTitle"/>
          </p:nvPr>
        </p:nvSpPr>
        <p:spPr>
          <a:xfrm>
            <a:off x="366713" y="1454547"/>
            <a:ext cx="8428037" cy="822325"/>
          </a:xfrm>
        </p:spPr>
        <p:txBody>
          <a:bodyPr/>
          <a:lstStyle/>
          <a:p>
            <a:pPr algn="ctr" eaLnBrk="1" hangingPunct="1"/>
            <a:r>
              <a:rPr lang="en-US" altLang="en-US" dirty="0">
                <a:ea typeface="ＭＳ Ｐゴシック" charset="-128"/>
              </a:rPr>
              <a:t>An Example Parallel Problem:</a:t>
            </a:r>
            <a:br>
              <a:rPr lang="en-US" altLang="en-US" dirty="0">
                <a:ea typeface="ＭＳ Ｐゴシック" charset="-128"/>
              </a:rPr>
            </a:br>
            <a:r>
              <a:rPr lang="en-US" altLang="en-US" dirty="0">
                <a:ea typeface="ＭＳ Ｐゴシック" charset="-128"/>
              </a:rPr>
              <a:t>Task Assignment to Processors</a:t>
            </a:r>
          </a:p>
        </p:txBody>
      </p:sp>
      <p:sp>
        <p:nvSpPr>
          <p:cNvPr id="41986" name="Rectangle 5"/>
          <p:cNvSpPr>
            <a:spLocks noGrp="1" noChangeArrowheads="1"/>
          </p:cNvSpPr>
          <p:nvPr>
            <p:ph type="subTitle" idx="1"/>
          </p:nvPr>
        </p:nvSpPr>
        <p:spPr>
          <a:xfrm>
            <a:off x="685800" y="3581400"/>
            <a:ext cx="7848600" cy="2900363"/>
          </a:xfrm>
        </p:spPr>
        <p:txBody>
          <a:bodyPr/>
          <a:lstStyle/>
          <a:p>
            <a:pPr eaLnBrk="1" hangingPunct="1">
              <a:buFont typeface="Wingdings" charset="2"/>
              <a:buNone/>
            </a:pPr>
            <a:endParaRPr lang="en-US" altLang="en-US" i="1">
              <a:ea typeface="ＭＳ Ｐゴシック" charset="-128"/>
            </a:endParaRPr>
          </a:p>
          <a:p>
            <a:pPr eaLnBrk="1" hangingPunct="1">
              <a:buFont typeface="Wingdings" charset="2"/>
              <a:buNone/>
            </a:pPr>
            <a:endParaRPr lang="en-US" altLang="en-US">
              <a:ea typeface="ＭＳ Ｐゴシック" charset="-128"/>
            </a:endParaRPr>
          </a:p>
          <a:p>
            <a:pPr eaLnBrk="1" hangingPunct="1">
              <a:buFont typeface="Wingdings" charset="2"/>
              <a:buNone/>
            </a:pPr>
            <a:endParaRPr lang="en-US" altLang="en-US">
              <a:ea typeface="ＭＳ Ｐゴシック" charset="-128"/>
            </a:endParaRPr>
          </a:p>
          <a:p>
            <a:pPr eaLnBrk="1" hangingPunct="1">
              <a:buFont typeface="Wingdings" charset="2"/>
              <a:buNone/>
            </a:pPr>
            <a:endParaRPr lang="en-US" altLang="en-US">
              <a:ea typeface="ＭＳ Ｐゴシック" charset="-128"/>
            </a:endParaRPr>
          </a:p>
        </p:txBody>
      </p:sp>
    </p:spTree>
    <p:extLst>
      <p:ext uri="{BB962C8B-B14F-4D97-AF65-F5344CB8AC3E}">
        <p14:creationId xmlns:p14="http://schemas.microsoft.com/office/powerpoint/2010/main" val="848128226"/>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677D8203-E24E-ED4C-A0C7-0D975C129FE7}"/>
              </a:ext>
            </a:extLst>
          </p:cNvPr>
          <p:cNvSpPr>
            <a:spLocks noGrp="1"/>
          </p:cNvSpPr>
          <p:nvPr>
            <p:ph type="title"/>
          </p:nvPr>
        </p:nvSpPr>
        <p:spPr/>
        <p:txBody>
          <a:bodyPr/>
          <a:lstStyle/>
          <a:p>
            <a:r>
              <a:rPr lang="en-US" altLang="en-US">
                <a:ea typeface="ＭＳ Ｐゴシック" panose="020B0600070205080204" pitchFamily="34" charset="-128"/>
              </a:rPr>
              <a:t>Static versus Dynamic Scheduling</a:t>
            </a:r>
          </a:p>
        </p:txBody>
      </p:sp>
      <p:sp>
        <p:nvSpPr>
          <p:cNvPr id="25603" name="Content Placeholder 2">
            <a:extLst>
              <a:ext uri="{FF2B5EF4-FFF2-40B4-BE49-F238E27FC236}">
                <a16:creationId xmlns:a16="http://schemas.microsoft.com/office/drawing/2014/main" id="{C2D3DF99-8944-A149-B437-9671F878A725}"/>
              </a:ext>
            </a:extLst>
          </p:cNvPr>
          <p:cNvSpPr>
            <a:spLocks noGrp="1"/>
          </p:cNvSpPr>
          <p:nvPr>
            <p:ph idx="1"/>
          </p:nvPr>
        </p:nvSpPr>
        <p:spPr>
          <a:xfrm>
            <a:off x="228600" y="996950"/>
            <a:ext cx="8610600" cy="5194300"/>
          </a:xfrm>
        </p:spPr>
        <p:txBody>
          <a:bodyPr/>
          <a:lstStyle/>
          <a:p>
            <a:r>
              <a:rPr lang="en-US" altLang="en-US">
                <a:ea typeface="ＭＳ Ｐゴシック" panose="020B0600070205080204" pitchFamily="34" charset="-128"/>
              </a:rPr>
              <a:t>Static: </a:t>
            </a:r>
            <a:r>
              <a:rPr lang="en-US" altLang="en-US">
                <a:solidFill>
                  <a:srgbClr val="0000FF"/>
                </a:solidFill>
                <a:ea typeface="ＭＳ Ｐゴシック" panose="020B0600070205080204" pitchFamily="34" charset="-128"/>
              </a:rPr>
              <a:t>Done at compile time or parallel task creation time</a:t>
            </a:r>
          </a:p>
          <a:p>
            <a:pPr lvl="1"/>
            <a:r>
              <a:rPr lang="en-US" altLang="en-US">
                <a:ea typeface="ＭＳ Ｐゴシック" panose="020B0600070205080204" pitchFamily="34" charset="-128"/>
              </a:rPr>
              <a:t>Schedule does not change based on runtime information</a:t>
            </a:r>
          </a:p>
          <a:p>
            <a:endParaRPr lang="en-US" altLang="en-US">
              <a:ea typeface="ＭＳ Ｐゴシック" panose="020B0600070205080204" pitchFamily="34" charset="-128"/>
            </a:endParaRPr>
          </a:p>
          <a:p>
            <a:r>
              <a:rPr lang="en-US" altLang="en-US">
                <a:ea typeface="ＭＳ Ｐゴシック" panose="020B0600070205080204" pitchFamily="34" charset="-128"/>
              </a:rPr>
              <a:t>Dynamic: </a:t>
            </a:r>
            <a:r>
              <a:rPr lang="en-US" altLang="en-US">
                <a:solidFill>
                  <a:srgbClr val="0000FF"/>
                </a:solidFill>
                <a:ea typeface="ＭＳ Ｐゴシック" panose="020B0600070205080204" pitchFamily="34" charset="-128"/>
              </a:rPr>
              <a:t>Done at run time</a:t>
            </a:r>
            <a:r>
              <a:rPr lang="en-US" altLang="en-US">
                <a:ea typeface="ＭＳ Ｐゴシック" panose="020B0600070205080204" pitchFamily="34" charset="-128"/>
              </a:rPr>
              <a:t> (e.g., after tasks are created)</a:t>
            </a:r>
          </a:p>
          <a:p>
            <a:pPr lvl="1"/>
            <a:r>
              <a:rPr lang="en-US" altLang="en-US">
                <a:ea typeface="ＭＳ Ｐゴシック" panose="020B0600070205080204" pitchFamily="34" charset="-128"/>
              </a:rPr>
              <a:t>Schedule changes based on runtime information</a:t>
            </a:r>
          </a:p>
          <a:p>
            <a:pPr lvl="1"/>
            <a:endParaRPr lang="en-US" altLang="en-US">
              <a:ea typeface="ＭＳ Ｐゴシック" panose="020B0600070205080204" pitchFamily="34" charset="-128"/>
            </a:endParaRPr>
          </a:p>
          <a:p>
            <a:r>
              <a:rPr lang="en-US" altLang="en-US">
                <a:ea typeface="ＭＳ Ｐゴシック" panose="020B0600070205080204" pitchFamily="34" charset="-128"/>
              </a:rPr>
              <a:t>Example: Instruction scheduling</a:t>
            </a:r>
          </a:p>
          <a:p>
            <a:pPr lvl="1"/>
            <a:r>
              <a:rPr lang="en-US" altLang="en-US">
                <a:ea typeface="ＭＳ Ｐゴシック" panose="020B0600070205080204" pitchFamily="34" charset="-128"/>
              </a:rPr>
              <a:t>Why would you like to do dynamic scheduling?</a:t>
            </a:r>
          </a:p>
          <a:p>
            <a:pPr lvl="1"/>
            <a:r>
              <a:rPr lang="en-US" altLang="en-US">
                <a:ea typeface="ＭＳ Ｐゴシック" panose="020B0600070205080204" pitchFamily="34" charset="-128"/>
              </a:rPr>
              <a:t>What pieces of information are not available to the static scheduler?</a:t>
            </a:r>
          </a:p>
          <a:p>
            <a:endParaRPr lang="en-US" altLang="en-US">
              <a:ea typeface="ＭＳ Ｐゴシック" panose="020B0600070205080204" pitchFamily="34" charset="-128"/>
            </a:endParaRPr>
          </a:p>
        </p:txBody>
      </p:sp>
      <p:sp>
        <p:nvSpPr>
          <p:cNvPr id="2" name="Slide Number Placeholder 3">
            <a:extLst>
              <a:ext uri="{FF2B5EF4-FFF2-40B4-BE49-F238E27FC236}">
                <a16:creationId xmlns:a16="http://schemas.microsoft.com/office/drawing/2014/main" id="{B2459853-F982-0F41-ACA0-38B3A16F31BF}"/>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5902960-FFEE-8A46-914F-1618C60D2CB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134</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603">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60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60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60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60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60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D9835B2B-C7EA-C64C-920E-234E37D0C2E7}"/>
              </a:ext>
            </a:extLst>
          </p:cNvPr>
          <p:cNvSpPr>
            <a:spLocks noGrp="1"/>
          </p:cNvSpPr>
          <p:nvPr>
            <p:ph type="title"/>
          </p:nvPr>
        </p:nvSpPr>
        <p:spPr/>
        <p:txBody>
          <a:bodyPr/>
          <a:lstStyle/>
          <a:p>
            <a:r>
              <a:rPr lang="en-US" altLang="en-US">
                <a:ea typeface="ＭＳ Ｐゴシック" panose="020B0600070205080204" pitchFamily="34" charset="-128"/>
              </a:rPr>
              <a:t>Parallel Task Assignment: Tradeoffs</a:t>
            </a:r>
          </a:p>
        </p:txBody>
      </p:sp>
      <p:sp>
        <p:nvSpPr>
          <p:cNvPr id="26627" name="Content Placeholder 2">
            <a:extLst>
              <a:ext uri="{FF2B5EF4-FFF2-40B4-BE49-F238E27FC236}">
                <a16:creationId xmlns:a16="http://schemas.microsoft.com/office/drawing/2014/main" id="{A5FFD448-1265-F244-A829-E40F1A02A0BB}"/>
              </a:ext>
            </a:extLst>
          </p:cNvPr>
          <p:cNvSpPr>
            <a:spLocks noGrp="1"/>
          </p:cNvSpPr>
          <p:nvPr>
            <p:ph idx="1"/>
          </p:nvPr>
        </p:nvSpPr>
        <p:spPr>
          <a:xfrm>
            <a:off x="228600" y="825500"/>
            <a:ext cx="8610600" cy="5194300"/>
          </a:xfrm>
        </p:spPr>
        <p:txBody>
          <a:bodyPr/>
          <a:lstStyle/>
          <a:p>
            <a:r>
              <a:rPr lang="en-US" altLang="en-US">
                <a:ea typeface="ＭＳ Ｐゴシック" panose="020B0600070205080204" pitchFamily="34" charset="-128"/>
              </a:rPr>
              <a:t>Problem: N tasks, P processors, N&gt;P. Do we assign tasks to processors statically (fixed) or dynamically (adaptive)? </a:t>
            </a:r>
          </a:p>
          <a:p>
            <a:endParaRPr lang="en-US" altLang="en-US">
              <a:ea typeface="ＭＳ Ｐゴシック" panose="020B0600070205080204" pitchFamily="34" charset="-128"/>
            </a:endParaRPr>
          </a:p>
          <a:p>
            <a:r>
              <a:rPr lang="en-US" altLang="en-US">
                <a:ea typeface="ＭＳ Ｐゴシック" panose="020B0600070205080204" pitchFamily="34" charset="-128"/>
              </a:rPr>
              <a:t>Static assignment</a:t>
            </a:r>
          </a:p>
          <a:p>
            <a:pPr lvl="1">
              <a:buFont typeface="Wingdings" pitchFamily="2" charset="2"/>
              <a:buNone/>
            </a:pPr>
            <a:r>
              <a:rPr lang="en-US" altLang="en-US">
                <a:ea typeface="ＭＳ Ｐゴシック" panose="020B0600070205080204" pitchFamily="34" charset="-128"/>
              </a:rPr>
              <a:t>+ Simpler: No movement of tasks. </a:t>
            </a:r>
          </a:p>
          <a:p>
            <a:pPr lvl="1">
              <a:buFont typeface="Wingdings" pitchFamily="2" charset="2"/>
              <a:buNone/>
            </a:pPr>
            <a:r>
              <a:rPr lang="en-US" altLang="en-US">
                <a:ea typeface="ＭＳ Ｐゴシック" panose="020B0600070205080204" pitchFamily="34" charset="-128"/>
              </a:rPr>
              <a:t>- Inefficient: Underutilizes resources when load is not balanced</a:t>
            </a:r>
          </a:p>
          <a:p>
            <a:pPr lvl="1">
              <a:buFont typeface="Wingdings" pitchFamily="2" charset="2"/>
              <a:buNone/>
            </a:pPr>
            <a:r>
              <a:rPr lang="en-US" altLang="en-US">
                <a:ea typeface="ＭＳ Ｐゴシック" panose="020B0600070205080204" pitchFamily="34" charset="-128"/>
              </a:rPr>
              <a:t>  </a:t>
            </a:r>
            <a:r>
              <a:rPr lang="en-US" altLang="en-US" i="1">
                <a:ea typeface="ＭＳ Ｐゴシック" panose="020B0600070205080204" pitchFamily="34" charset="-128"/>
              </a:rPr>
              <a:t>When can load not be balanced?</a:t>
            </a:r>
          </a:p>
          <a:p>
            <a:pPr lvl="1">
              <a:buFont typeface="Wingdings" pitchFamily="2" charset="2"/>
              <a:buNone/>
            </a:pPr>
            <a:endParaRPr lang="en-US" altLang="en-US">
              <a:ea typeface="ＭＳ Ｐゴシック" panose="020B0600070205080204" pitchFamily="34" charset="-128"/>
            </a:endParaRPr>
          </a:p>
          <a:p>
            <a:r>
              <a:rPr lang="en-US" altLang="en-US">
                <a:ea typeface="ＭＳ Ｐゴシック" panose="020B0600070205080204" pitchFamily="34" charset="-128"/>
              </a:rPr>
              <a:t>Dynamic assignment</a:t>
            </a:r>
          </a:p>
          <a:p>
            <a:pPr lvl="1">
              <a:buFont typeface="Wingdings" pitchFamily="2" charset="2"/>
              <a:buNone/>
            </a:pPr>
            <a:r>
              <a:rPr lang="en-US" altLang="en-US">
                <a:ea typeface="ＭＳ Ｐゴシック" panose="020B0600070205080204" pitchFamily="34" charset="-128"/>
              </a:rPr>
              <a:t>+ Efficient: Better utilizes processors when load is not balanced </a:t>
            </a:r>
          </a:p>
          <a:p>
            <a:pPr lvl="1">
              <a:buFont typeface="Wingdings" pitchFamily="2" charset="2"/>
              <a:buNone/>
            </a:pPr>
            <a:r>
              <a:rPr lang="en-US" altLang="en-US">
                <a:ea typeface="ＭＳ Ｐゴシック" panose="020B0600070205080204" pitchFamily="34" charset="-128"/>
              </a:rPr>
              <a:t>- More complex: Need to move tasks to balance processor load</a:t>
            </a:r>
          </a:p>
          <a:p>
            <a:pPr lvl="1">
              <a:buFont typeface="Wingdings" pitchFamily="2" charset="2"/>
              <a:buNone/>
            </a:pPr>
            <a:r>
              <a:rPr lang="en-US" altLang="en-US">
                <a:ea typeface="ＭＳ Ｐゴシック" panose="020B0600070205080204" pitchFamily="34" charset="-128"/>
              </a:rPr>
              <a:t>- Higher overhead: Task movement takes time, can disrupt locality</a:t>
            </a:r>
          </a:p>
        </p:txBody>
      </p:sp>
      <p:sp>
        <p:nvSpPr>
          <p:cNvPr id="2" name="Slide Number Placeholder 3">
            <a:extLst>
              <a:ext uri="{FF2B5EF4-FFF2-40B4-BE49-F238E27FC236}">
                <a16:creationId xmlns:a16="http://schemas.microsoft.com/office/drawing/2014/main" id="{65DB4699-0DC8-2F49-BC18-A662861778B9}"/>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487C57-ACAF-5F43-9FDF-DA29AB165FA9}"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2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627">
                                            <p:txEl>
                                              <p:pRg st="7" end="7"/>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627">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627">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627">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627">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627">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62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7C66657B-52E2-F54B-9831-7F369A3EBD1D}"/>
              </a:ext>
            </a:extLst>
          </p:cNvPr>
          <p:cNvSpPr>
            <a:spLocks noGrp="1"/>
          </p:cNvSpPr>
          <p:nvPr>
            <p:ph type="title"/>
          </p:nvPr>
        </p:nvSpPr>
        <p:spPr/>
        <p:txBody>
          <a:bodyPr/>
          <a:lstStyle/>
          <a:p>
            <a:r>
              <a:rPr lang="en-US" altLang="en-US">
                <a:ea typeface="ＭＳ Ｐゴシック" panose="020B0600070205080204" pitchFamily="34" charset="-128"/>
              </a:rPr>
              <a:t>Parallel Task Assignment: Example</a:t>
            </a:r>
          </a:p>
        </p:txBody>
      </p:sp>
      <p:sp>
        <p:nvSpPr>
          <p:cNvPr id="27650" name="Content Placeholder 2">
            <a:extLst>
              <a:ext uri="{FF2B5EF4-FFF2-40B4-BE49-F238E27FC236}">
                <a16:creationId xmlns:a16="http://schemas.microsoft.com/office/drawing/2014/main" id="{1AA18E5D-1393-F640-B0BB-F00F413B1108}"/>
              </a:ext>
            </a:extLst>
          </p:cNvPr>
          <p:cNvSpPr>
            <a:spLocks noGrp="1"/>
          </p:cNvSpPr>
          <p:nvPr>
            <p:ph idx="1"/>
          </p:nvPr>
        </p:nvSpPr>
        <p:spPr>
          <a:xfrm>
            <a:off x="228600" y="996950"/>
            <a:ext cx="8610600" cy="5194300"/>
          </a:xfrm>
        </p:spPr>
        <p:txBody>
          <a:bodyPr/>
          <a:lstStyle/>
          <a:p>
            <a:r>
              <a:rPr lang="en-US" altLang="en-US">
                <a:ea typeface="ＭＳ Ｐゴシック" panose="020B0600070205080204" pitchFamily="34" charset="-128"/>
              </a:rPr>
              <a:t>Compute histogram of a large set of values</a:t>
            </a:r>
          </a:p>
          <a:p>
            <a:r>
              <a:rPr lang="en-US" altLang="en-US">
                <a:ea typeface="ＭＳ Ｐゴシック" panose="020B0600070205080204" pitchFamily="34" charset="-128"/>
              </a:rPr>
              <a:t>Parallelization: </a:t>
            </a:r>
          </a:p>
          <a:p>
            <a:pPr lvl="1"/>
            <a:r>
              <a:rPr lang="en-US" altLang="en-US">
                <a:ea typeface="ＭＳ Ｐゴシック" panose="020B0600070205080204" pitchFamily="34" charset="-128"/>
              </a:rPr>
              <a:t>Divide the values across T tasks</a:t>
            </a:r>
          </a:p>
          <a:p>
            <a:pPr lvl="1"/>
            <a:r>
              <a:rPr lang="en-US" altLang="en-US">
                <a:ea typeface="ＭＳ Ｐゴシック" panose="020B0600070205080204" pitchFamily="34" charset="-128"/>
              </a:rPr>
              <a:t>Each task computes a local histogram for its value set</a:t>
            </a:r>
          </a:p>
          <a:p>
            <a:pPr lvl="1"/>
            <a:r>
              <a:rPr lang="en-US" altLang="en-US">
                <a:ea typeface="ＭＳ Ｐゴシック" panose="020B0600070205080204" pitchFamily="34" charset="-128"/>
              </a:rPr>
              <a:t>Local histograms merged with global histograms in the end</a:t>
            </a:r>
          </a:p>
        </p:txBody>
      </p:sp>
      <p:sp>
        <p:nvSpPr>
          <p:cNvPr id="27651" name="Slide Number Placeholder 3">
            <a:extLst>
              <a:ext uri="{FF2B5EF4-FFF2-40B4-BE49-F238E27FC236}">
                <a16:creationId xmlns:a16="http://schemas.microsoft.com/office/drawing/2014/main" id="{D2167748-36FA-864A-A2FF-947D8C456FD3}"/>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527CE8-0FFB-9746-9AC1-C1722411D058}"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27652" name="Picture 1">
            <a:extLst>
              <a:ext uri="{FF2B5EF4-FFF2-40B4-BE49-F238E27FC236}">
                <a16:creationId xmlns:a16="http://schemas.microsoft.com/office/drawing/2014/main" id="{14F07284-0F59-0445-ADD3-7AC99127591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3124200"/>
            <a:ext cx="47244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40EC27AC-7F31-404C-B787-ED58BE94A118}"/>
              </a:ext>
            </a:extLst>
          </p:cNvPr>
          <p:cNvSpPr>
            <a:spLocks noGrp="1"/>
          </p:cNvSpPr>
          <p:nvPr>
            <p:ph type="title"/>
          </p:nvPr>
        </p:nvSpPr>
        <p:spPr/>
        <p:txBody>
          <a:bodyPr/>
          <a:lstStyle/>
          <a:p>
            <a:r>
              <a:rPr lang="en-US" altLang="en-US">
                <a:ea typeface="ＭＳ Ｐゴシック" panose="020B0600070205080204" pitchFamily="34" charset="-128"/>
              </a:rPr>
              <a:t>Parallel Task Assignment: Example (II)</a:t>
            </a:r>
          </a:p>
        </p:txBody>
      </p:sp>
      <p:sp>
        <p:nvSpPr>
          <p:cNvPr id="28674" name="Content Placeholder 2">
            <a:extLst>
              <a:ext uri="{FF2B5EF4-FFF2-40B4-BE49-F238E27FC236}">
                <a16:creationId xmlns:a16="http://schemas.microsoft.com/office/drawing/2014/main" id="{47F53927-4979-A447-8A40-2480C5D2D06C}"/>
              </a:ext>
            </a:extLst>
          </p:cNvPr>
          <p:cNvSpPr>
            <a:spLocks noGrp="1"/>
          </p:cNvSpPr>
          <p:nvPr>
            <p:ph idx="1"/>
          </p:nvPr>
        </p:nvSpPr>
        <p:spPr>
          <a:xfrm>
            <a:off x="228600" y="914400"/>
            <a:ext cx="8610600" cy="5194300"/>
          </a:xfrm>
        </p:spPr>
        <p:txBody>
          <a:bodyPr/>
          <a:lstStyle/>
          <a:p>
            <a:r>
              <a:rPr lang="en-US" altLang="en-US">
                <a:ea typeface="ＭＳ Ｐゴシック" panose="020B0600070205080204" pitchFamily="34" charset="-128"/>
              </a:rPr>
              <a:t>How to schedule tasks updating local histograms? </a:t>
            </a:r>
          </a:p>
          <a:p>
            <a:pPr lvl="1"/>
            <a:r>
              <a:rPr lang="en-US" altLang="en-US">
                <a:ea typeface="ＭＳ Ｐゴシック" panose="020B0600070205080204" pitchFamily="34" charset="-128"/>
              </a:rPr>
              <a:t>Static: Assign equal number of tasks to each processor</a:t>
            </a:r>
          </a:p>
          <a:p>
            <a:pPr lvl="1"/>
            <a:r>
              <a:rPr lang="en-US" altLang="en-US">
                <a:ea typeface="ＭＳ Ｐゴシック" panose="020B0600070205080204" pitchFamily="34" charset="-128"/>
              </a:rPr>
              <a:t>Dynamic: Assign tasks to a processor that is available</a:t>
            </a:r>
          </a:p>
          <a:p>
            <a:pPr lvl="1"/>
            <a:r>
              <a:rPr lang="en-US" altLang="en-US">
                <a:ea typeface="ＭＳ Ｐゴシック" panose="020B0600070205080204" pitchFamily="34" charset="-128"/>
              </a:rPr>
              <a:t>When does static work as well as dynamic?</a:t>
            </a:r>
          </a:p>
          <a:p>
            <a:pPr lvl="1"/>
            <a:endParaRPr lang="en-US" altLang="en-US">
              <a:ea typeface="ＭＳ Ｐゴシック" panose="020B0600070205080204" pitchFamily="34" charset="-128"/>
            </a:endParaRPr>
          </a:p>
          <a:p>
            <a:r>
              <a:rPr lang="en-US" altLang="en-US">
                <a:ea typeface="ＭＳ Ｐゴシック" panose="020B0600070205080204" pitchFamily="34" charset="-128"/>
              </a:rPr>
              <a:t>Implementation of Dynamic Assignment with Task Queues</a:t>
            </a:r>
          </a:p>
          <a:p>
            <a:pPr lvl="1"/>
            <a:endParaRPr lang="en-US" altLang="en-US">
              <a:ea typeface="ＭＳ Ｐゴシック" panose="020B0600070205080204" pitchFamily="34" charset="-128"/>
            </a:endParaRP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a:p>
            <a:pPr lvl="1"/>
            <a:endParaRPr lang="en-US" altLang="en-US">
              <a:ea typeface="ＭＳ Ｐゴシック" panose="020B0600070205080204" pitchFamily="34" charset="-128"/>
            </a:endParaRPr>
          </a:p>
        </p:txBody>
      </p:sp>
      <p:sp>
        <p:nvSpPr>
          <p:cNvPr id="28675" name="Slide Number Placeholder 3">
            <a:extLst>
              <a:ext uri="{FF2B5EF4-FFF2-40B4-BE49-F238E27FC236}">
                <a16:creationId xmlns:a16="http://schemas.microsoft.com/office/drawing/2014/main" id="{97CA4F1C-0DEA-CF4C-9F79-F9B7027B0661}"/>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544C549-B70B-594F-847E-F30B4FFB23D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28676" name="Picture 1">
            <a:extLst>
              <a:ext uri="{FF2B5EF4-FFF2-40B4-BE49-F238E27FC236}">
                <a16:creationId xmlns:a16="http://schemas.microsoft.com/office/drawing/2014/main" id="{B0D91557-2AB5-284C-8232-B74D3139B9D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3492500"/>
            <a:ext cx="4267200"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9">
            <a:extLst>
              <a:ext uri="{FF2B5EF4-FFF2-40B4-BE49-F238E27FC236}">
                <a16:creationId xmlns:a16="http://schemas.microsoft.com/office/drawing/2014/main" id="{59D33046-A927-8541-946C-C2AAF6A8C34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3613150"/>
            <a:ext cx="181451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10">
            <a:extLst>
              <a:ext uri="{FF2B5EF4-FFF2-40B4-BE49-F238E27FC236}">
                <a16:creationId xmlns:a16="http://schemas.microsoft.com/office/drawing/2014/main" id="{F965746E-A08D-7343-9997-9F1AF0E7CD1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92200" y="4984750"/>
            <a:ext cx="167640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4163928C-0573-4C45-A06E-BA1336A0FEAD}"/>
              </a:ext>
            </a:extLst>
          </p:cNvPr>
          <p:cNvSpPr>
            <a:spLocks noGrp="1"/>
          </p:cNvSpPr>
          <p:nvPr>
            <p:ph type="title"/>
          </p:nvPr>
        </p:nvSpPr>
        <p:spPr/>
        <p:txBody>
          <a:bodyPr/>
          <a:lstStyle/>
          <a:p>
            <a:r>
              <a:rPr lang="en-US" altLang="en-US">
                <a:ea typeface="ＭＳ Ｐゴシック" panose="020B0600070205080204" pitchFamily="34" charset="-128"/>
              </a:rPr>
              <a:t>Software Task Queues</a:t>
            </a:r>
          </a:p>
        </p:txBody>
      </p:sp>
      <p:sp>
        <p:nvSpPr>
          <p:cNvPr id="29698" name="Content Placeholder 2">
            <a:extLst>
              <a:ext uri="{FF2B5EF4-FFF2-40B4-BE49-F238E27FC236}">
                <a16:creationId xmlns:a16="http://schemas.microsoft.com/office/drawing/2014/main" id="{0CFE2B41-6F3A-4D44-949D-D4E5ECD97A44}"/>
              </a:ext>
            </a:extLst>
          </p:cNvPr>
          <p:cNvSpPr>
            <a:spLocks noGrp="1"/>
          </p:cNvSpPr>
          <p:nvPr>
            <p:ph idx="1"/>
          </p:nvPr>
        </p:nvSpPr>
        <p:spPr>
          <a:xfrm>
            <a:off x="228600" y="996950"/>
            <a:ext cx="8610600" cy="5194300"/>
          </a:xfrm>
        </p:spPr>
        <p:txBody>
          <a:bodyPr/>
          <a:lstStyle/>
          <a:p>
            <a:r>
              <a:rPr lang="en-US" altLang="en-US">
                <a:ea typeface="ＭＳ Ｐゴシック" panose="020B0600070205080204" pitchFamily="34" charset="-128"/>
              </a:rPr>
              <a:t>What are the advantages and disadvantages of each?</a:t>
            </a:r>
          </a:p>
          <a:p>
            <a:pPr lvl="1"/>
            <a:r>
              <a:rPr lang="en-US" altLang="en-US">
                <a:ea typeface="ＭＳ Ｐゴシック" panose="020B0600070205080204" pitchFamily="34" charset="-128"/>
              </a:rPr>
              <a:t>Centralized</a:t>
            </a:r>
          </a:p>
          <a:p>
            <a:pPr lvl="1"/>
            <a:r>
              <a:rPr lang="en-US" altLang="en-US">
                <a:ea typeface="ＭＳ Ｐゴシック" panose="020B0600070205080204" pitchFamily="34" charset="-128"/>
              </a:rPr>
              <a:t>Distributed</a:t>
            </a:r>
          </a:p>
          <a:p>
            <a:pPr lvl="1"/>
            <a:r>
              <a:rPr lang="en-US" altLang="en-US">
                <a:ea typeface="ＭＳ Ｐゴシック" panose="020B0600070205080204" pitchFamily="34" charset="-128"/>
              </a:rPr>
              <a:t>Hierarchical</a:t>
            </a:r>
          </a:p>
          <a:p>
            <a:endParaRPr lang="en-US" altLang="en-US">
              <a:ea typeface="ＭＳ Ｐゴシック" panose="020B0600070205080204" pitchFamily="34" charset="-128"/>
            </a:endParaRPr>
          </a:p>
        </p:txBody>
      </p:sp>
      <p:sp>
        <p:nvSpPr>
          <p:cNvPr id="29699" name="Slide Number Placeholder 3">
            <a:extLst>
              <a:ext uri="{FF2B5EF4-FFF2-40B4-BE49-F238E27FC236}">
                <a16:creationId xmlns:a16="http://schemas.microsoft.com/office/drawing/2014/main" id="{FB03B037-4FA7-9A44-93DD-EB493BB099D2}"/>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15BF9DE-C5F2-1C43-822D-320081E614C7}"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29700" name="Picture 7">
            <a:extLst>
              <a:ext uri="{FF2B5EF4-FFF2-40B4-BE49-F238E27FC236}">
                <a16:creationId xmlns:a16="http://schemas.microsoft.com/office/drawing/2014/main" id="{FED3CEF2-146C-0648-A903-53D18CE5051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2819400"/>
            <a:ext cx="4267200"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1">
            <a:extLst>
              <a:ext uri="{FF2B5EF4-FFF2-40B4-BE49-F238E27FC236}">
                <a16:creationId xmlns:a16="http://schemas.microsoft.com/office/drawing/2014/main" id="{86498FC7-A0E6-C54D-BF2B-3ABD27098EB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895600"/>
            <a:ext cx="181451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2">
            <a:extLst>
              <a:ext uri="{FF2B5EF4-FFF2-40B4-BE49-F238E27FC236}">
                <a16:creationId xmlns:a16="http://schemas.microsoft.com/office/drawing/2014/main" id="{B208D6B5-7B17-2144-BB58-43BAF1209DF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7400" y="4267200"/>
            <a:ext cx="167640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972F3301-89C0-5240-9A52-D06DDB92A7BF}"/>
              </a:ext>
            </a:extLst>
          </p:cNvPr>
          <p:cNvSpPr>
            <a:spLocks noGrp="1"/>
          </p:cNvSpPr>
          <p:nvPr>
            <p:ph type="title"/>
          </p:nvPr>
        </p:nvSpPr>
        <p:spPr/>
        <p:txBody>
          <a:bodyPr/>
          <a:lstStyle/>
          <a:p>
            <a:r>
              <a:rPr lang="en-US" altLang="en-US">
                <a:ea typeface="ＭＳ Ｐゴシック" panose="020B0600070205080204" pitchFamily="34" charset="-128"/>
              </a:rPr>
              <a:t>Task Stealing</a:t>
            </a:r>
          </a:p>
        </p:txBody>
      </p:sp>
      <p:sp>
        <p:nvSpPr>
          <p:cNvPr id="30722" name="Content Placeholder 2">
            <a:extLst>
              <a:ext uri="{FF2B5EF4-FFF2-40B4-BE49-F238E27FC236}">
                <a16:creationId xmlns:a16="http://schemas.microsoft.com/office/drawing/2014/main" id="{44C0B708-76A5-A549-9BC3-40555C2907DB}"/>
              </a:ext>
            </a:extLst>
          </p:cNvPr>
          <p:cNvSpPr>
            <a:spLocks noGrp="1"/>
          </p:cNvSpPr>
          <p:nvPr>
            <p:ph idx="1"/>
          </p:nvPr>
        </p:nvSpPr>
        <p:spPr>
          <a:xfrm>
            <a:off x="228600" y="996950"/>
            <a:ext cx="8610600" cy="5194300"/>
          </a:xfrm>
        </p:spPr>
        <p:txBody>
          <a:bodyPr/>
          <a:lstStyle/>
          <a:p>
            <a:r>
              <a:rPr lang="en-US" altLang="en-US">
                <a:solidFill>
                  <a:srgbClr val="0000FF"/>
                </a:solidFill>
                <a:ea typeface="ＭＳ Ｐゴシック" panose="020B0600070205080204" pitchFamily="34" charset="-128"/>
              </a:rPr>
              <a:t>Idea:</a:t>
            </a:r>
            <a:r>
              <a:rPr lang="en-US" altLang="en-US">
                <a:ea typeface="ＭＳ Ｐゴシック" panose="020B0600070205080204" pitchFamily="34" charset="-128"/>
              </a:rPr>
              <a:t> When a processor</a:t>
            </a:r>
            <a:r>
              <a:rPr lang="ja-JP" altLang="en-US">
                <a:ea typeface="ＭＳ Ｐゴシック" panose="020B0600070205080204" pitchFamily="34" charset="-128"/>
              </a:rPr>
              <a:t>’</a:t>
            </a:r>
            <a:r>
              <a:rPr lang="en-US" altLang="ja-JP">
                <a:ea typeface="ＭＳ Ｐゴシック" panose="020B0600070205080204" pitchFamily="34" charset="-128"/>
              </a:rPr>
              <a:t>s task queue is empty it steals a task from another processor</a:t>
            </a:r>
            <a:r>
              <a:rPr lang="ja-JP" altLang="en-US">
                <a:ea typeface="ＭＳ Ｐゴシック" panose="020B0600070205080204" pitchFamily="34" charset="-128"/>
              </a:rPr>
              <a:t>’</a:t>
            </a:r>
            <a:r>
              <a:rPr lang="en-US" altLang="ja-JP">
                <a:ea typeface="ＭＳ Ｐゴシック" panose="020B0600070205080204" pitchFamily="34" charset="-128"/>
              </a:rPr>
              <a:t>s task queue</a:t>
            </a:r>
          </a:p>
          <a:p>
            <a:pPr lvl="1"/>
            <a:r>
              <a:rPr lang="en-US" altLang="en-US">
                <a:ea typeface="ＭＳ Ｐゴシック" panose="020B0600070205080204" pitchFamily="34" charset="-128"/>
              </a:rPr>
              <a:t>Whom to steal from? (Randomized stealing works well)</a:t>
            </a:r>
          </a:p>
          <a:p>
            <a:pPr lvl="1"/>
            <a:r>
              <a:rPr lang="en-US" altLang="en-US">
                <a:ea typeface="ＭＳ Ｐゴシック" panose="020B0600070205080204" pitchFamily="34" charset="-128"/>
              </a:rPr>
              <a:t>How many tasks to steal?</a:t>
            </a:r>
          </a:p>
          <a:p>
            <a:endParaRPr lang="en-US" altLang="en-US">
              <a:ea typeface="ＭＳ Ｐゴシック" panose="020B0600070205080204" pitchFamily="34" charset="-128"/>
            </a:endParaRPr>
          </a:p>
          <a:p>
            <a:pPr>
              <a:buFont typeface="Wingdings" pitchFamily="2" charset="2"/>
              <a:buNone/>
            </a:pPr>
            <a:r>
              <a:rPr lang="en-US" altLang="en-US">
                <a:ea typeface="ＭＳ Ｐゴシック" panose="020B0600070205080204" pitchFamily="34" charset="-128"/>
              </a:rPr>
              <a:t>+ Dynamic balancing of computation load</a:t>
            </a:r>
          </a:p>
          <a:p>
            <a:pPr>
              <a:buFont typeface="Wingdings" pitchFamily="2" charset="2"/>
              <a:buNone/>
            </a:pPr>
            <a:r>
              <a:rPr lang="en-US" altLang="en-US">
                <a:ea typeface="ＭＳ Ｐゴシック" panose="020B0600070205080204" pitchFamily="34" charset="-128"/>
              </a:rPr>
              <a:t>    </a:t>
            </a:r>
          </a:p>
          <a:p>
            <a:pPr>
              <a:buFont typeface="Wingdings" pitchFamily="2" charset="2"/>
              <a:buNone/>
            </a:pPr>
            <a:r>
              <a:rPr lang="en-US" altLang="en-US">
                <a:ea typeface="ＭＳ Ｐゴシック" panose="020B0600070205080204" pitchFamily="34" charset="-128"/>
              </a:rPr>
              <a:t>- Additional communication/synchronization overhead between processors</a:t>
            </a:r>
          </a:p>
          <a:p>
            <a:pPr>
              <a:buFont typeface="Wingdings" pitchFamily="2" charset="2"/>
              <a:buNone/>
            </a:pPr>
            <a:r>
              <a:rPr lang="en-US" altLang="en-US">
                <a:ea typeface="ＭＳ Ｐゴシック" panose="020B0600070205080204" pitchFamily="34" charset="-128"/>
              </a:rPr>
              <a:t>- Need to stop stealing if no tasks to steal</a:t>
            </a:r>
          </a:p>
          <a:p>
            <a:pPr>
              <a:buFont typeface="Wingdings" pitchFamily="2" charset="2"/>
              <a:buNone/>
            </a:pPr>
            <a:r>
              <a:rPr lang="en-US" altLang="en-US">
                <a:ea typeface="ＭＳ Ｐゴシック" panose="020B0600070205080204" pitchFamily="34" charset="-128"/>
              </a:rPr>
              <a:t>  </a:t>
            </a:r>
          </a:p>
        </p:txBody>
      </p:sp>
      <p:sp>
        <p:nvSpPr>
          <p:cNvPr id="30723" name="Slide Number Placeholder 3">
            <a:extLst>
              <a:ext uri="{FF2B5EF4-FFF2-40B4-BE49-F238E27FC236}">
                <a16:creationId xmlns:a16="http://schemas.microsoft.com/office/drawing/2014/main" id="{649D6D08-C671-F142-97AE-6449E3CD576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8912C0-9691-E94E-BE8F-73F6C17BE8BD}"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p:cNvSpPr>
            <a:spLocks noGrp="1"/>
          </p:cNvSpPr>
          <p:nvPr>
            <p:ph type="title"/>
          </p:nvPr>
        </p:nvSpPr>
        <p:spPr/>
        <p:txBody>
          <a:bodyPr/>
          <a:lstStyle/>
          <a:p>
            <a:r>
              <a:rPr lang="en-US" altLang="en-US">
                <a:ea typeface="ＭＳ Ｐゴシック" charset="-128"/>
              </a:rPr>
              <a:t>Readings: Cache Coherence</a:t>
            </a:r>
          </a:p>
        </p:txBody>
      </p:sp>
      <p:sp>
        <p:nvSpPr>
          <p:cNvPr id="90114" name="Content Placeholder 2"/>
          <p:cNvSpPr>
            <a:spLocks noGrp="1"/>
          </p:cNvSpPr>
          <p:nvPr>
            <p:ph idx="1"/>
          </p:nvPr>
        </p:nvSpPr>
        <p:spPr>
          <a:xfrm>
            <a:off x="0" y="996950"/>
            <a:ext cx="9144000" cy="5194300"/>
          </a:xfrm>
        </p:spPr>
        <p:txBody>
          <a:bodyPr/>
          <a:lstStyle/>
          <a:p>
            <a:r>
              <a:rPr lang="en-US" altLang="en-US" sz="2000" dirty="0">
                <a:solidFill>
                  <a:srgbClr val="FF0000"/>
                </a:solidFill>
                <a:ea typeface="ＭＳ Ｐゴシック" charset="-128"/>
              </a:rPr>
              <a:t>Required</a:t>
            </a:r>
          </a:p>
          <a:p>
            <a:pPr lvl="1"/>
            <a:r>
              <a:rPr lang="en-US" altLang="en-US" sz="1700" dirty="0">
                <a:ea typeface="ＭＳ Ｐゴシック" charset="-128"/>
              </a:rPr>
              <a:t>Culler and Singh, </a:t>
            </a:r>
            <a:r>
              <a:rPr lang="en-US" altLang="en-US" sz="1700" i="1" dirty="0">
                <a:ea typeface="ＭＳ Ｐゴシック" charset="-128"/>
              </a:rPr>
              <a:t>Parallel Computer Architecture</a:t>
            </a:r>
            <a:endParaRPr lang="en-US" altLang="en-US" sz="1700" dirty="0">
              <a:ea typeface="ＭＳ Ｐゴシック" charset="-128"/>
            </a:endParaRPr>
          </a:p>
          <a:p>
            <a:pPr lvl="2"/>
            <a:r>
              <a:rPr lang="en-US" altLang="en-US" sz="1700" dirty="0">
                <a:ea typeface="ＭＳ Ｐゴシック" charset="-128"/>
              </a:rPr>
              <a:t>Chapter 5.1 (pp 269 – 283), Chapter 5.3 (pp 291 – 305)</a:t>
            </a:r>
          </a:p>
          <a:p>
            <a:pPr lvl="1"/>
            <a:r>
              <a:rPr lang="en-US" altLang="en-US" sz="1700" dirty="0">
                <a:ea typeface="ＭＳ Ｐゴシック" charset="-128"/>
              </a:rPr>
              <a:t>P&amp;H, </a:t>
            </a:r>
            <a:r>
              <a:rPr lang="en-US" altLang="en-US" sz="1700" i="1" dirty="0">
                <a:ea typeface="ＭＳ Ｐゴシック" charset="-128"/>
              </a:rPr>
              <a:t>Computer Organization and Design</a:t>
            </a:r>
          </a:p>
          <a:p>
            <a:pPr lvl="2"/>
            <a:r>
              <a:rPr lang="en-US" altLang="en-US" sz="1700" dirty="0">
                <a:ea typeface="ＭＳ Ｐゴシック" charset="-128"/>
              </a:rPr>
              <a:t>Chapter 5.8 (pp 534 – 538 in 4</a:t>
            </a:r>
            <a:r>
              <a:rPr lang="en-US" altLang="en-US" sz="1700" baseline="30000" dirty="0">
                <a:ea typeface="ＭＳ Ｐゴシック" charset="-128"/>
              </a:rPr>
              <a:t>th</a:t>
            </a:r>
            <a:r>
              <a:rPr lang="en-US" altLang="en-US" sz="1700" dirty="0">
                <a:ea typeface="ＭＳ Ｐゴシック" charset="-128"/>
              </a:rPr>
              <a:t> and 4</a:t>
            </a:r>
            <a:r>
              <a:rPr lang="en-US" altLang="en-US" sz="1700" baseline="30000" dirty="0">
                <a:ea typeface="ＭＳ Ｐゴシック" charset="-128"/>
              </a:rPr>
              <a:t>th</a:t>
            </a:r>
            <a:r>
              <a:rPr lang="en-US" altLang="en-US" sz="1700" dirty="0">
                <a:ea typeface="ＭＳ Ｐゴシック" charset="-128"/>
              </a:rPr>
              <a:t> revised eds.)</a:t>
            </a:r>
          </a:p>
          <a:p>
            <a:pPr lvl="1"/>
            <a:r>
              <a:rPr lang="en-US" altLang="en-US" sz="1700" dirty="0" err="1">
                <a:ea typeface="ＭＳ Ｐゴシック" charset="-128"/>
              </a:rPr>
              <a:t>Papamarcos</a:t>
            </a:r>
            <a:r>
              <a:rPr lang="en-US" altLang="en-US" sz="1700" dirty="0">
                <a:ea typeface="ＭＳ Ｐゴシック" charset="-128"/>
              </a:rPr>
              <a:t> and Patel, “</a:t>
            </a:r>
            <a:r>
              <a:rPr lang="en-US" altLang="ja-JP" sz="1700" dirty="0">
                <a:solidFill>
                  <a:srgbClr val="0000FF"/>
                </a:solidFill>
                <a:ea typeface="ＭＳ Ｐゴシック" charset="-128"/>
              </a:rPr>
              <a:t>A low-overhead coherence solution for multiprocessors with private cache memories</a:t>
            </a:r>
            <a:r>
              <a:rPr lang="en-US" altLang="ja-JP" sz="1700" dirty="0">
                <a:ea typeface="ＭＳ Ｐゴシック" charset="-128"/>
              </a:rPr>
              <a:t>,</a:t>
            </a:r>
            <a:r>
              <a:rPr lang="en-US" altLang="en-US" sz="1700" dirty="0">
                <a:ea typeface="ＭＳ Ｐゴシック" charset="-128"/>
              </a:rPr>
              <a:t>”</a:t>
            </a:r>
            <a:r>
              <a:rPr lang="en-US" altLang="ja-JP" sz="1700" dirty="0">
                <a:ea typeface="ＭＳ Ｐゴシック" charset="-128"/>
              </a:rPr>
              <a:t> ISCA 1984.</a:t>
            </a:r>
          </a:p>
          <a:p>
            <a:endParaRPr lang="en-US" altLang="en-US" sz="1800" dirty="0">
              <a:ea typeface="ＭＳ Ｐゴシック" charset="-128"/>
            </a:endParaRPr>
          </a:p>
          <a:p>
            <a:r>
              <a:rPr lang="en-US" altLang="en-US" sz="2000" dirty="0">
                <a:solidFill>
                  <a:srgbClr val="FF0000"/>
                </a:solidFill>
                <a:ea typeface="ＭＳ Ｐゴシック" charset="-128"/>
              </a:rPr>
              <a:t>Recommended</a:t>
            </a:r>
          </a:p>
          <a:p>
            <a:pPr lvl="1"/>
            <a:r>
              <a:rPr lang="en-US" altLang="en-US" sz="1600" dirty="0" err="1">
                <a:ea typeface="ＭＳ Ｐゴシック" charset="-128"/>
              </a:rPr>
              <a:t>Censier</a:t>
            </a:r>
            <a:r>
              <a:rPr lang="en-US" altLang="en-US" sz="1600" dirty="0">
                <a:ea typeface="ＭＳ Ｐゴシック" charset="-128"/>
              </a:rPr>
              <a:t> and </a:t>
            </a:r>
            <a:r>
              <a:rPr lang="en-US" altLang="en-US" sz="1700" dirty="0" err="1">
                <a:ea typeface="ＭＳ Ｐゴシック" charset="-128"/>
              </a:rPr>
              <a:t>Feautrier</a:t>
            </a:r>
            <a:r>
              <a:rPr lang="en-US" altLang="en-US" sz="1700" dirty="0">
                <a:ea typeface="ＭＳ Ｐゴシック" charset="-128"/>
              </a:rPr>
              <a:t>, </a:t>
            </a:r>
            <a:r>
              <a:rPr lang="ja-JP" altLang="en-US" sz="1700">
                <a:ea typeface="ＭＳ Ｐゴシック" charset="-128"/>
              </a:rPr>
              <a:t>“</a:t>
            </a:r>
            <a:r>
              <a:rPr lang="en-US" altLang="ja-JP" sz="1700" dirty="0">
                <a:solidFill>
                  <a:srgbClr val="0000FF"/>
                </a:solidFill>
                <a:ea typeface="ＭＳ Ｐゴシック" charset="-128"/>
              </a:rPr>
              <a:t>A new solution to coherence problems in multicache systems</a:t>
            </a:r>
            <a:r>
              <a:rPr lang="en-US" altLang="ja-JP" sz="1700" dirty="0">
                <a:ea typeface="ＭＳ Ｐゴシック" charset="-128"/>
              </a:rPr>
              <a:t>,</a:t>
            </a:r>
            <a:r>
              <a:rPr lang="ja-JP" altLang="en-US" sz="1700">
                <a:ea typeface="ＭＳ Ｐゴシック" charset="-128"/>
              </a:rPr>
              <a:t>”</a:t>
            </a:r>
            <a:r>
              <a:rPr lang="en-US" altLang="ja-JP" sz="1700" dirty="0">
                <a:ea typeface="ＭＳ Ｐゴシック" charset="-128"/>
              </a:rPr>
              <a:t> IEEE Trans. Computers, 1978.</a:t>
            </a:r>
          </a:p>
          <a:p>
            <a:pPr lvl="1"/>
            <a:r>
              <a:rPr lang="en-US" altLang="en-US" sz="1700" dirty="0">
                <a:ea typeface="ＭＳ Ｐゴシック" charset="-128"/>
              </a:rPr>
              <a:t>Goodman, </a:t>
            </a:r>
            <a:r>
              <a:rPr lang="ja-JP" altLang="en-US" sz="1700">
                <a:ea typeface="ＭＳ Ｐゴシック" charset="-128"/>
              </a:rPr>
              <a:t>“</a:t>
            </a:r>
            <a:r>
              <a:rPr lang="en-US" altLang="ja-JP" sz="1700" dirty="0">
                <a:solidFill>
                  <a:srgbClr val="0000FF"/>
                </a:solidFill>
                <a:ea typeface="ＭＳ Ｐゴシック" charset="-128"/>
              </a:rPr>
              <a:t>Using cache memory to reduce processor-memory traffic</a:t>
            </a:r>
            <a:r>
              <a:rPr lang="en-US" altLang="ja-JP" sz="1700" dirty="0">
                <a:ea typeface="ＭＳ Ｐゴシック" charset="-128"/>
              </a:rPr>
              <a:t>,</a:t>
            </a:r>
            <a:r>
              <a:rPr lang="ja-JP" altLang="en-US" sz="1700">
                <a:ea typeface="ＭＳ Ｐゴシック" charset="-128"/>
              </a:rPr>
              <a:t>”</a:t>
            </a:r>
            <a:r>
              <a:rPr lang="en-US" altLang="ja-JP" sz="1700" dirty="0">
                <a:ea typeface="ＭＳ Ｐゴシック" charset="-128"/>
              </a:rPr>
              <a:t> ISCA 1983.</a:t>
            </a:r>
          </a:p>
          <a:p>
            <a:pPr lvl="1"/>
            <a:r>
              <a:rPr lang="en-US" altLang="en-US" sz="1700" dirty="0">
                <a:ea typeface="ＭＳ Ｐゴシック" charset="-128"/>
              </a:rPr>
              <a:t>Laudon and </a:t>
            </a:r>
            <a:r>
              <a:rPr lang="en-US" altLang="en-US" sz="1700" dirty="0" err="1">
                <a:ea typeface="ＭＳ Ｐゴシック" charset="-128"/>
              </a:rPr>
              <a:t>Lenoski</a:t>
            </a:r>
            <a:r>
              <a:rPr lang="en-US" altLang="en-US" sz="1700" dirty="0">
                <a:ea typeface="ＭＳ Ｐゴシック" charset="-128"/>
              </a:rPr>
              <a:t>, </a:t>
            </a:r>
            <a:r>
              <a:rPr lang="ja-JP" altLang="en-US" sz="1700">
                <a:ea typeface="ＭＳ Ｐゴシック" charset="-128"/>
              </a:rPr>
              <a:t>“</a:t>
            </a:r>
            <a:r>
              <a:rPr lang="en-US" altLang="ja-JP" sz="1700" dirty="0">
                <a:solidFill>
                  <a:srgbClr val="0000FF"/>
                </a:solidFill>
                <a:ea typeface="ＭＳ Ｐゴシック" charset="-128"/>
              </a:rPr>
              <a:t>The SGI Origin: a </a:t>
            </a:r>
            <a:r>
              <a:rPr lang="en-US" altLang="ja-JP" sz="1700" dirty="0" err="1">
                <a:solidFill>
                  <a:srgbClr val="0000FF"/>
                </a:solidFill>
                <a:ea typeface="ＭＳ Ｐゴシック" charset="-128"/>
              </a:rPr>
              <a:t>ccNUMA</a:t>
            </a:r>
            <a:r>
              <a:rPr lang="en-US" altLang="ja-JP" sz="1700" dirty="0">
                <a:solidFill>
                  <a:srgbClr val="0000FF"/>
                </a:solidFill>
                <a:ea typeface="ＭＳ Ｐゴシック" charset="-128"/>
              </a:rPr>
              <a:t> highly scalable server</a:t>
            </a:r>
            <a:r>
              <a:rPr lang="en-US" altLang="ja-JP" sz="1700" dirty="0">
                <a:ea typeface="ＭＳ Ｐゴシック" charset="-128"/>
              </a:rPr>
              <a:t>,</a:t>
            </a:r>
            <a:r>
              <a:rPr lang="ja-JP" altLang="en-US" sz="1700">
                <a:ea typeface="ＭＳ Ｐゴシック" charset="-128"/>
              </a:rPr>
              <a:t>”</a:t>
            </a:r>
            <a:r>
              <a:rPr lang="en-US" altLang="ja-JP" sz="1700" dirty="0">
                <a:ea typeface="ＭＳ Ｐゴシック" charset="-128"/>
              </a:rPr>
              <a:t> ISCA 1997.</a:t>
            </a:r>
          </a:p>
          <a:p>
            <a:pPr lvl="1"/>
            <a:r>
              <a:rPr lang="en-US" altLang="en-US" sz="1700" dirty="0">
                <a:ea typeface="ＭＳ Ｐゴシック" charset="-128"/>
              </a:rPr>
              <a:t>Martin et al, </a:t>
            </a:r>
            <a:r>
              <a:rPr lang="ja-JP" altLang="en-US" sz="1700">
                <a:ea typeface="ＭＳ Ｐゴシック" charset="-128"/>
              </a:rPr>
              <a:t>“</a:t>
            </a:r>
            <a:r>
              <a:rPr lang="en-US" altLang="ja-JP" sz="1700" dirty="0">
                <a:solidFill>
                  <a:srgbClr val="0000FF"/>
                </a:solidFill>
                <a:ea typeface="ＭＳ Ｐゴシック" charset="-128"/>
              </a:rPr>
              <a:t>Token coherence: decoupling performance and correctness</a:t>
            </a:r>
            <a:r>
              <a:rPr lang="en-US" altLang="ja-JP" sz="1700" dirty="0">
                <a:ea typeface="ＭＳ Ｐゴシック" charset="-128"/>
              </a:rPr>
              <a:t>,</a:t>
            </a:r>
            <a:r>
              <a:rPr lang="ja-JP" altLang="en-US" sz="1700">
                <a:ea typeface="ＭＳ Ｐゴシック" charset="-128"/>
              </a:rPr>
              <a:t>”</a:t>
            </a:r>
            <a:r>
              <a:rPr lang="en-US" altLang="ja-JP" sz="1700" dirty="0">
                <a:ea typeface="ＭＳ Ｐゴシック" charset="-128"/>
              </a:rPr>
              <a:t> ISCA 2003.</a:t>
            </a:r>
          </a:p>
          <a:p>
            <a:pPr lvl="1"/>
            <a:r>
              <a:rPr lang="en-US" altLang="en-US" sz="1700" dirty="0">
                <a:ea typeface="ＭＳ Ｐゴシック" charset="-128"/>
              </a:rPr>
              <a:t>Baer and Wang, </a:t>
            </a:r>
            <a:r>
              <a:rPr lang="ja-JP" altLang="en-US" sz="1700">
                <a:ea typeface="ＭＳ Ｐゴシック" charset="-128"/>
              </a:rPr>
              <a:t>“</a:t>
            </a:r>
            <a:r>
              <a:rPr lang="en-US" altLang="ja-JP" sz="1700" dirty="0">
                <a:solidFill>
                  <a:srgbClr val="0000FF"/>
                </a:solidFill>
                <a:ea typeface="ＭＳ Ｐゴシック" charset="-128"/>
              </a:rPr>
              <a:t>On the inclusion properties for multi-level cache hierarchies</a:t>
            </a:r>
            <a:r>
              <a:rPr lang="en-US" altLang="ja-JP" sz="1700" dirty="0">
                <a:ea typeface="ＭＳ Ｐゴシック" charset="-128"/>
              </a:rPr>
              <a:t>,</a:t>
            </a:r>
            <a:r>
              <a:rPr lang="ja-JP" altLang="en-US" sz="1700">
                <a:ea typeface="ＭＳ Ｐゴシック" charset="-128"/>
              </a:rPr>
              <a:t>”</a:t>
            </a:r>
            <a:r>
              <a:rPr lang="en-US" altLang="ja-JP" sz="1700" dirty="0">
                <a:ea typeface="ＭＳ Ｐゴシック" charset="-128"/>
              </a:rPr>
              <a:t> ISCA 1988.</a:t>
            </a:r>
          </a:p>
          <a:p>
            <a:endParaRPr lang="en-US" altLang="ja-JP" dirty="0">
              <a:ea typeface="ＭＳ Ｐゴシック" charset="-128"/>
            </a:endParaRPr>
          </a:p>
          <a:p>
            <a:pPr lvl="1"/>
            <a:endParaRPr lang="en-US" altLang="en-US" dirty="0">
              <a:ea typeface="ＭＳ Ｐゴシック" charset="-128"/>
            </a:endParaRPr>
          </a:p>
        </p:txBody>
      </p:sp>
      <p:sp>
        <p:nvSpPr>
          <p:cNvPr id="9011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7C084567-F86D-3E43-8DD5-DF0EF3E803E7}" type="slidenum">
              <a:rPr lang="en-US" altLang="en-US" sz="1600">
                <a:solidFill>
                  <a:srgbClr val="000000"/>
                </a:solidFill>
                <a:latin typeface="Garamond" charset="0"/>
              </a:rPr>
              <a:pPr eaLnBrk="1" hangingPunct="1"/>
              <a:t>14</a:t>
            </a:fld>
            <a:endParaRPr lang="en-US" altLang="en-US" sz="1600">
              <a:solidFill>
                <a:srgbClr val="000000"/>
              </a:solidFill>
              <a:latin typeface="Garamond" charset="0"/>
            </a:endParaRPr>
          </a:p>
        </p:txBody>
      </p:sp>
    </p:spTree>
    <p:extLst>
      <p:ext uri="{BB962C8B-B14F-4D97-AF65-F5344CB8AC3E}">
        <p14:creationId xmlns:p14="http://schemas.microsoft.com/office/powerpoint/2010/main" val="88659794"/>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01D40CF0-549A-EC45-AA32-79BF29C95846}"/>
              </a:ext>
            </a:extLst>
          </p:cNvPr>
          <p:cNvSpPr>
            <a:spLocks noGrp="1"/>
          </p:cNvSpPr>
          <p:nvPr>
            <p:ph type="title"/>
          </p:nvPr>
        </p:nvSpPr>
        <p:spPr/>
        <p:txBody>
          <a:bodyPr/>
          <a:lstStyle/>
          <a:p>
            <a:r>
              <a:rPr lang="en-US" altLang="en-US">
                <a:ea typeface="ＭＳ Ｐゴシック" panose="020B0600070205080204" pitchFamily="34" charset="-128"/>
              </a:rPr>
              <a:t>Parallel Task Assignment: Tradeoffs</a:t>
            </a:r>
          </a:p>
        </p:txBody>
      </p:sp>
      <p:sp>
        <p:nvSpPr>
          <p:cNvPr id="31747" name="Content Placeholder 2">
            <a:extLst>
              <a:ext uri="{FF2B5EF4-FFF2-40B4-BE49-F238E27FC236}">
                <a16:creationId xmlns:a16="http://schemas.microsoft.com/office/drawing/2014/main" id="{7B0C1E2C-7265-874E-AB93-3517F7C35C8F}"/>
              </a:ext>
            </a:extLst>
          </p:cNvPr>
          <p:cNvSpPr>
            <a:spLocks noGrp="1"/>
          </p:cNvSpPr>
          <p:nvPr>
            <p:ph idx="1"/>
          </p:nvPr>
        </p:nvSpPr>
        <p:spPr>
          <a:xfrm>
            <a:off x="228600" y="996950"/>
            <a:ext cx="8610600" cy="5194300"/>
          </a:xfrm>
        </p:spPr>
        <p:txBody>
          <a:bodyPr/>
          <a:lstStyle/>
          <a:p>
            <a:r>
              <a:rPr lang="en-US" altLang="en-US">
                <a:ea typeface="ＭＳ Ｐゴシック" panose="020B0600070205080204" pitchFamily="34" charset="-128"/>
              </a:rPr>
              <a:t>Who does the assignment? Hardware versus software?</a:t>
            </a:r>
          </a:p>
          <a:p>
            <a:endParaRPr lang="en-US" altLang="en-US">
              <a:ea typeface="ＭＳ Ｐゴシック" panose="020B0600070205080204" pitchFamily="34" charset="-128"/>
            </a:endParaRPr>
          </a:p>
          <a:p>
            <a:r>
              <a:rPr lang="en-US" altLang="en-US">
                <a:ea typeface="ＭＳ Ｐゴシック" panose="020B0600070205080204" pitchFamily="34" charset="-128"/>
              </a:rPr>
              <a:t>Software</a:t>
            </a:r>
          </a:p>
          <a:p>
            <a:pPr lvl="1">
              <a:buFont typeface="Wingdings" pitchFamily="2" charset="2"/>
              <a:buNone/>
            </a:pPr>
            <a:r>
              <a:rPr lang="en-US" altLang="en-US">
                <a:ea typeface="ＭＳ Ｐゴシック" panose="020B0600070205080204" pitchFamily="34" charset="-128"/>
              </a:rPr>
              <a:t>+ Better scope</a:t>
            </a:r>
          </a:p>
          <a:p>
            <a:pPr lvl="1">
              <a:buFont typeface="Wingdings" pitchFamily="2" charset="2"/>
              <a:buNone/>
            </a:pPr>
            <a:r>
              <a:rPr lang="en-US" altLang="en-US">
                <a:ea typeface="ＭＳ Ｐゴシック" panose="020B0600070205080204" pitchFamily="34" charset="-128"/>
              </a:rPr>
              <a:t>- More time overhead</a:t>
            </a:r>
          </a:p>
          <a:p>
            <a:pPr lvl="1">
              <a:buFont typeface="Wingdings" pitchFamily="2" charset="2"/>
              <a:buNone/>
            </a:pPr>
            <a:r>
              <a:rPr lang="en-US" altLang="en-US">
                <a:ea typeface="ＭＳ Ｐゴシック" panose="020B0600070205080204" pitchFamily="34" charset="-128"/>
              </a:rPr>
              <a:t>- Slow to adapt to dynamic events (e.g., a processor becoming idle)</a:t>
            </a:r>
          </a:p>
          <a:p>
            <a:pPr lvl="1">
              <a:buFontTx/>
              <a:buChar char="-"/>
            </a:pPr>
            <a:endParaRPr lang="en-US" altLang="en-US">
              <a:ea typeface="ＭＳ Ｐゴシック" panose="020B0600070205080204" pitchFamily="34" charset="-128"/>
            </a:endParaRPr>
          </a:p>
          <a:p>
            <a:r>
              <a:rPr lang="en-US" altLang="en-US">
                <a:ea typeface="ＭＳ Ｐゴシック" panose="020B0600070205080204" pitchFamily="34" charset="-128"/>
              </a:rPr>
              <a:t>Hardware</a:t>
            </a:r>
          </a:p>
          <a:p>
            <a:pPr lvl="1">
              <a:buFont typeface="Wingdings" pitchFamily="2" charset="2"/>
              <a:buNone/>
            </a:pPr>
            <a:r>
              <a:rPr lang="en-US" altLang="en-US">
                <a:ea typeface="ＭＳ Ｐゴシック" panose="020B0600070205080204" pitchFamily="34" charset="-128"/>
              </a:rPr>
              <a:t>+ Low time overhead</a:t>
            </a:r>
          </a:p>
          <a:p>
            <a:pPr lvl="1">
              <a:buFont typeface="Wingdings" pitchFamily="2" charset="2"/>
              <a:buNone/>
            </a:pPr>
            <a:r>
              <a:rPr lang="en-US" altLang="en-US">
                <a:ea typeface="ＭＳ Ｐゴシック" panose="020B0600070205080204" pitchFamily="34" charset="-128"/>
              </a:rPr>
              <a:t>+ Can adjust to dynamic events faster</a:t>
            </a:r>
          </a:p>
          <a:p>
            <a:pPr lvl="1">
              <a:buFont typeface="Wingdings" pitchFamily="2" charset="2"/>
              <a:buNone/>
            </a:pPr>
            <a:r>
              <a:rPr lang="en-US" altLang="en-US">
                <a:ea typeface="ＭＳ Ｐゴシック" panose="020B0600070205080204" pitchFamily="34" charset="-128"/>
              </a:rPr>
              <a:t>- Requires hardware changes (area and possibly energy overhead)</a:t>
            </a:r>
          </a:p>
        </p:txBody>
      </p:sp>
      <p:sp>
        <p:nvSpPr>
          <p:cNvPr id="2" name="Slide Number Placeholder 3">
            <a:extLst>
              <a:ext uri="{FF2B5EF4-FFF2-40B4-BE49-F238E27FC236}">
                <a16:creationId xmlns:a16="http://schemas.microsoft.com/office/drawing/2014/main" id="{B64ABB95-09DC-A646-BE51-B6ABA7087D0F}"/>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340456-8F66-1A40-BF2A-DF88A5562B7D}"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747">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747">
                                            <p:txEl>
                                              <p:pRg st="7" end="7"/>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74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747">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747">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747">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747">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74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20E4DEC9-7937-5B48-9034-CDC6BB4613D7}"/>
              </a:ext>
            </a:extLst>
          </p:cNvPr>
          <p:cNvSpPr>
            <a:spLocks noGrp="1"/>
          </p:cNvSpPr>
          <p:nvPr>
            <p:ph type="title"/>
          </p:nvPr>
        </p:nvSpPr>
        <p:spPr/>
        <p:txBody>
          <a:bodyPr/>
          <a:lstStyle/>
          <a:p>
            <a:r>
              <a:rPr lang="en-US" altLang="en-US">
                <a:ea typeface="ＭＳ Ｐゴシック" panose="020B0600070205080204" pitchFamily="34" charset="-128"/>
              </a:rPr>
              <a:t>How Can the Hardware Help?</a:t>
            </a:r>
          </a:p>
        </p:txBody>
      </p:sp>
      <p:sp>
        <p:nvSpPr>
          <p:cNvPr id="32770" name="Content Placeholder 2">
            <a:extLst>
              <a:ext uri="{FF2B5EF4-FFF2-40B4-BE49-F238E27FC236}">
                <a16:creationId xmlns:a16="http://schemas.microsoft.com/office/drawing/2014/main" id="{CDB1E712-4F8A-4844-97EB-FBBD2E16A05A}"/>
              </a:ext>
            </a:extLst>
          </p:cNvPr>
          <p:cNvSpPr>
            <a:spLocks noGrp="1"/>
          </p:cNvSpPr>
          <p:nvPr>
            <p:ph idx="1"/>
          </p:nvPr>
        </p:nvSpPr>
        <p:spPr>
          <a:xfrm>
            <a:off x="228600" y="996950"/>
            <a:ext cx="8610600" cy="5194300"/>
          </a:xfrm>
        </p:spPr>
        <p:txBody>
          <a:bodyPr/>
          <a:lstStyle/>
          <a:p>
            <a:r>
              <a:rPr lang="en-US" altLang="en-US">
                <a:ea typeface="ＭＳ Ｐゴシック" panose="020B0600070205080204" pitchFamily="34" charset="-128"/>
              </a:rPr>
              <a:t>Managing task queues in software has overhead</a:t>
            </a:r>
          </a:p>
          <a:p>
            <a:pPr lvl="1"/>
            <a:r>
              <a:rPr lang="en-US" altLang="en-US">
                <a:ea typeface="ＭＳ Ｐゴシック" panose="020B0600070205080204" pitchFamily="34" charset="-128"/>
              </a:rPr>
              <a:t>Especially high when task sizes are small</a:t>
            </a:r>
          </a:p>
          <a:p>
            <a:pPr lvl="1"/>
            <a:endParaRPr lang="en-US" altLang="en-US">
              <a:ea typeface="ＭＳ Ｐゴシック" panose="020B0600070205080204" pitchFamily="34" charset="-128"/>
            </a:endParaRPr>
          </a:p>
          <a:p>
            <a:r>
              <a:rPr lang="en-US" altLang="en-US">
                <a:ea typeface="ＭＳ Ｐゴシック" panose="020B0600070205080204" pitchFamily="34" charset="-128"/>
              </a:rPr>
              <a:t>An idea: Hardware Task Queues</a:t>
            </a:r>
          </a:p>
          <a:p>
            <a:pPr lvl="1"/>
            <a:r>
              <a:rPr lang="en-US" altLang="en-US">
                <a:ea typeface="ＭＳ Ｐゴシック" panose="020B0600070205080204" pitchFamily="34" charset="-128"/>
              </a:rPr>
              <a:t>Each processor has a dedicated task queue</a:t>
            </a:r>
          </a:p>
          <a:p>
            <a:pPr lvl="1"/>
            <a:r>
              <a:rPr lang="en-US" altLang="en-US">
                <a:ea typeface="ＭＳ Ｐゴシック" panose="020B0600070205080204" pitchFamily="34" charset="-128"/>
              </a:rPr>
              <a:t>Software fills the task queues (on demand)</a:t>
            </a:r>
          </a:p>
          <a:p>
            <a:pPr lvl="1"/>
            <a:r>
              <a:rPr lang="en-US" altLang="en-US">
                <a:ea typeface="ＭＳ Ｐゴシック" panose="020B0600070205080204" pitchFamily="34" charset="-128"/>
              </a:rPr>
              <a:t>Hardware manages movement of tasks from queue to queue</a:t>
            </a:r>
          </a:p>
          <a:p>
            <a:pPr lvl="1"/>
            <a:r>
              <a:rPr lang="en-US" altLang="en-US">
                <a:ea typeface="ＭＳ Ｐゴシック" panose="020B0600070205080204" pitchFamily="34" charset="-128"/>
              </a:rPr>
              <a:t>There can be a global task queue as well </a:t>
            </a:r>
            <a:r>
              <a:rPr lang="en-US" altLang="en-US">
                <a:ea typeface="ＭＳ Ｐゴシック" panose="020B0600070205080204" pitchFamily="34" charset="-128"/>
                <a:sym typeface="Wingdings" pitchFamily="2" charset="2"/>
              </a:rPr>
              <a:t> hierarchical tasking in hardware</a:t>
            </a:r>
          </a:p>
          <a:p>
            <a:pPr lvl="1"/>
            <a:endParaRPr lang="en-US" altLang="en-US">
              <a:ea typeface="ＭＳ Ｐゴシック" panose="020B0600070205080204" pitchFamily="34" charset="-128"/>
              <a:sym typeface="Wingdings" pitchFamily="2" charset="2"/>
            </a:endParaRPr>
          </a:p>
          <a:p>
            <a:pPr lvl="1"/>
            <a:r>
              <a:rPr lang="en-US" altLang="en-US">
                <a:ea typeface="ＭＳ Ｐゴシック" panose="020B0600070205080204" pitchFamily="34" charset="-128"/>
                <a:sym typeface="Wingdings" pitchFamily="2" charset="2"/>
              </a:rPr>
              <a:t>Kumar et al., </a:t>
            </a:r>
            <a:r>
              <a:rPr lang="ja-JP" altLang="en-US">
                <a:ea typeface="ＭＳ Ｐゴシック" panose="020B0600070205080204" pitchFamily="34" charset="-128"/>
                <a:sym typeface="Wingdings" pitchFamily="2" charset="2"/>
              </a:rPr>
              <a:t>“</a:t>
            </a:r>
            <a:r>
              <a:rPr lang="en-US" altLang="ja-JP">
                <a:solidFill>
                  <a:srgbClr val="0000FF"/>
                </a:solidFill>
                <a:ea typeface="ＭＳ Ｐゴシック" panose="020B0600070205080204" pitchFamily="34" charset="-128"/>
              </a:rPr>
              <a:t>Carbon: Architectural Support for Fine-Grained Parallelism on Chip Multiprocessors</a:t>
            </a:r>
            <a:r>
              <a:rPr lang="en-US" altLang="ja-JP">
                <a:ea typeface="ＭＳ Ｐゴシック" panose="020B0600070205080204" pitchFamily="34" charset="-128"/>
              </a:rPr>
              <a:t>,</a:t>
            </a:r>
            <a:r>
              <a:rPr lang="ja-JP" altLang="en-US">
                <a:ea typeface="ＭＳ Ｐゴシック" panose="020B0600070205080204" pitchFamily="34" charset="-128"/>
              </a:rPr>
              <a:t>”</a:t>
            </a:r>
            <a:r>
              <a:rPr lang="en-US" altLang="ja-JP">
                <a:ea typeface="ＭＳ Ｐゴシック" panose="020B0600070205080204" pitchFamily="34" charset="-128"/>
              </a:rPr>
              <a:t> ISCA 2007.</a:t>
            </a:r>
          </a:p>
          <a:p>
            <a:pPr lvl="2"/>
            <a:r>
              <a:rPr lang="en-US" altLang="en-US">
                <a:ea typeface="ＭＳ Ｐゴシック" panose="020B0600070205080204" pitchFamily="34" charset="-128"/>
              </a:rPr>
              <a:t>Optional reading</a:t>
            </a:r>
          </a:p>
          <a:p>
            <a:endParaRPr lang="en-US" altLang="en-US">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6C3419BE-2B0C-594D-ACD1-4C1C13A58A04}"/>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4616578-88C4-DE42-8C5C-91B452261474}"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spTree>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A7ADEC03-C047-6742-9278-B0BFA96A319F}"/>
              </a:ext>
            </a:extLst>
          </p:cNvPr>
          <p:cNvSpPr>
            <a:spLocks noGrp="1"/>
          </p:cNvSpPr>
          <p:nvPr>
            <p:ph type="title"/>
          </p:nvPr>
        </p:nvSpPr>
        <p:spPr/>
        <p:txBody>
          <a:bodyPr/>
          <a:lstStyle/>
          <a:p>
            <a:r>
              <a:rPr lang="en-US" altLang="en-US">
                <a:ea typeface="ＭＳ Ｐゴシック" panose="020B0600070205080204" pitchFamily="34" charset="-128"/>
              </a:rPr>
              <a:t>Dynamic Task Generation</a:t>
            </a:r>
          </a:p>
        </p:txBody>
      </p:sp>
      <p:sp>
        <p:nvSpPr>
          <p:cNvPr id="33794" name="Content Placeholder 2">
            <a:extLst>
              <a:ext uri="{FF2B5EF4-FFF2-40B4-BE49-F238E27FC236}">
                <a16:creationId xmlns:a16="http://schemas.microsoft.com/office/drawing/2014/main" id="{6EDF6E44-D522-4140-9343-DC2E100258A0}"/>
              </a:ext>
            </a:extLst>
          </p:cNvPr>
          <p:cNvSpPr>
            <a:spLocks noGrp="1"/>
          </p:cNvSpPr>
          <p:nvPr>
            <p:ph idx="1"/>
          </p:nvPr>
        </p:nvSpPr>
        <p:spPr>
          <a:xfrm>
            <a:off x="228600" y="996950"/>
            <a:ext cx="8610600" cy="5194300"/>
          </a:xfrm>
        </p:spPr>
        <p:txBody>
          <a:bodyPr/>
          <a:lstStyle/>
          <a:p>
            <a:r>
              <a:rPr lang="en-US" altLang="en-US">
                <a:ea typeface="ＭＳ Ｐゴシック" panose="020B0600070205080204" pitchFamily="34" charset="-128"/>
              </a:rPr>
              <a:t>Does static task assignment work in this case?</a:t>
            </a:r>
          </a:p>
          <a:p>
            <a:endParaRPr lang="en-US" altLang="en-US">
              <a:ea typeface="ＭＳ Ｐゴシック" panose="020B0600070205080204" pitchFamily="34" charset="-128"/>
            </a:endParaRPr>
          </a:p>
          <a:p>
            <a:r>
              <a:rPr lang="en-US" altLang="en-US">
                <a:ea typeface="ＭＳ Ｐゴシック" panose="020B0600070205080204" pitchFamily="34" charset="-128"/>
              </a:rPr>
              <a:t>Problem: Searching the exit of a maze</a:t>
            </a:r>
          </a:p>
        </p:txBody>
      </p:sp>
      <p:sp>
        <p:nvSpPr>
          <p:cNvPr id="33795" name="Slide Number Placeholder 3">
            <a:extLst>
              <a:ext uri="{FF2B5EF4-FFF2-40B4-BE49-F238E27FC236}">
                <a16:creationId xmlns:a16="http://schemas.microsoft.com/office/drawing/2014/main" id="{C3F36035-89EE-B44A-8965-265D9EC473A7}"/>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70F4603-E2EC-F14F-911B-429DCECFD9E3}"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142</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33796" name="Picture 6">
            <a:extLst>
              <a:ext uri="{FF2B5EF4-FFF2-40B4-BE49-F238E27FC236}">
                <a16:creationId xmlns:a16="http://schemas.microsoft.com/office/drawing/2014/main" id="{F9EE69EF-8180-CA49-8C98-D1FE342A94E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85900" y="2730500"/>
            <a:ext cx="6172200" cy="313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4"/>
          <p:cNvSpPr>
            <a:spLocks noGrp="1" noChangeArrowheads="1"/>
          </p:cNvSpPr>
          <p:nvPr>
            <p:ph type="ctrTitle"/>
          </p:nvPr>
        </p:nvSpPr>
        <p:spPr>
          <a:xfrm>
            <a:off x="366713" y="1454547"/>
            <a:ext cx="8428037" cy="822325"/>
          </a:xfrm>
        </p:spPr>
        <p:txBody>
          <a:bodyPr/>
          <a:lstStyle/>
          <a:p>
            <a:pPr algn="ctr" eaLnBrk="1" hangingPunct="1"/>
            <a:r>
              <a:rPr lang="en-US" altLang="en-US" dirty="0">
                <a:ea typeface="ＭＳ Ｐゴシック" charset="-128"/>
              </a:rPr>
              <a:t>Programming Model vs.</a:t>
            </a:r>
            <a:br>
              <a:rPr lang="en-US" altLang="en-US" dirty="0">
                <a:ea typeface="ＭＳ Ｐゴシック" charset="-128"/>
              </a:rPr>
            </a:br>
            <a:r>
              <a:rPr lang="en-US" altLang="en-US" dirty="0">
                <a:ea typeface="ＭＳ Ｐゴシック" charset="-128"/>
              </a:rPr>
              <a:t>Hardware Execution Model</a:t>
            </a:r>
          </a:p>
        </p:txBody>
      </p:sp>
      <p:sp>
        <p:nvSpPr>
          <p:cNvPr id="41986" name="Rectangle 5"/>
          <p:cNvSpPr>
            <a:spLocks noGrp="1" noChangeArrowheads="1"/>
          </p:cNvSpPr>
          <p:nvPr>
            <p:ph type="subTitle" idx="1"/>
          </p:nvPr>
        </p:nvSpPr>
        <p:spPr>
          <a:xfrm>
            <a:off x="685800" y="3581400"/>
            <a:ext cx="7848600" cy="2900363"/>
          </a:xfrm>
        </p:spPr>
        <p:txBody>
          <a:bodyPr/>
          <a:lstStyle/>
          <a:p>
            <a:pPr eaLnBrk="1" hangingPunct="1">
              <a:buFont typeface="Wingdings" charset="2"/>
              <a:buNone/>
            </a:pPr>
            <a:endParaRPr lang="en-US" altLang="en-US" i="1">
              <a:ea typeface="ＭＳ Ｐゴシック" charset="-128"/>
            </a:endParaRPr>
          </a:p>
          <a:p>
            <a:pPr eaLnBrk="1" hangingPunct="1">
              <a:buFont typeface="Wingdings" charset="2"/>
              <a:buNone/>
            </a:pPr>
            <a:endParaRPr lang="en-US" altLang="en-US">
              <a:ea typeface="ＭＳ Ｐゴシック" charset="-128"/>
            </a:endParaRPr>
          </a:p>
          <a:p>
            <a:pPr eaLnBrk="1" hangingPunct="1">
              <a:buFont typeface="Wingdings" charset="2"/>
              <a:buNone/>
            </a:pPr>
            <a:endParaRPr lang="en-US" altLang="en-US">
              <a:ea typeface="ＭＳ Ｐゴシック" charset="-128"/>
            </a:endParaRPr>
          </a:p>
          <a:p>
            <a:pPr eaLnBrk="1" hangingPunct="1">
              <a:buFont typeface="Wingdings" charset="2"/>
              <a:buNone/>
            </a:pPr>
            <a:endParaRPr lang="en-US" altLang="en-US">
              <a:ea typeface="ＭＳ Ｐゴシック" charset="-128"/>
            </a:endParaRPr>
          </a:p>
        </p:txBody>
      </p:sp>
    </p:spTree>
    <p:extLst>
      <p:ext uri="{BB962C8B-B14F-4D97-AF65-F5344CB8AC3E}">
        <p14:creationId xmlns:p14="http://schemas.microsoft.com/office/powerpoint/2010/main" val="748692220"/>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FB84926B-7597-3F49-AAAA-D83DA99160BD}"/>
              </a:ext>
            </a:extLst>
          </p:cNvPr>
          <p:cNvSpPr>
            <a:spLocks noGrp="1"/>
          </p:cNvSpPr>
          <p:nvPr>
            <p:ph type="title"/>
          </p:nvPr>
        </p:nvSpPr>
        <p:spPr/>
        <p:txBody>
          <a:bodyPr/>
          <a:lstStyle/>
          <a:p>
            <a:r>
              <a:rPr lang="en-US" altLang="en-US">
                <a:ea typeface="ＭＳ Ｐゴシック" panose="020B0600070205080204" pitchFamily="34" charset="-128"/>
              </a:rPr>
              <a:t>Programming Models vs. Architectures</a:t>
            </a:r>
          </a:p>
        </p:txBody>
      </p:sp>
      <p:sp>
        <p:nvSpPr>
          <p:cNvPr id="48130" name="Content Placeholder 2">
            <a:extLst>
              <a:ext uri="{FF2B5EF4-FFF2-40B4-BE49-F238E27FC236}">
                <a16:creationId xmlns:a16="http://schemas.microsoft.com/office/drawing/2014/main" id="{AC403AF1-3C9C-1C48-BEAB-2701A572DB92}"/>
              </a:ext>
            </a:extLst>
          </p:cNvPr>
          <p:cNvSpPr>
            <a:spLocks noGrp="1"/>
          </p:cNvSpPr>
          <p:nvPr>
            <p:ph idx="1"/>
          </p:nvPr>
        </p:nvSpPr>
        <p:spPr>
          <a:xfrm>
            <a:off x="228600" y="996950"/>
            <a:ext cx="8610600" cy="5194300"/>
          </a:xfrm>
        </p:spPr>
        <p:txBody>
          <a:bodyPr/>
          <a:lstStyle/>
          <a:p>
            <a:r>
              <a:rPr lang="en-US" altLang="en-US">
                <a:ea typeface="ＭＳ Ｐゴシック" panose="020B0600070205080204" pitchFamily="34" charset="-128"/>
              </a:rPr>
              <a:t>Five major models</a:t>
            </a:r>
          </a:p>
          <a:p>
            <a:pPr lvl="1"/>
            <a:r>
              <a:rPr lang="en-US" altLang="en-US">
                <a:ea typeface="ＭＳ Ｐゴシック" panose="020B0600070205080204" pitchFamily="34" charset="-128"/>
              </a:rPr>
              <a:t>(Sequential)</a:t>
            </a:r>
          </a:p>
          <a:p>
            <a:pPr lvl="1"/>
            <a:r>
              <a:rPr lang="en-US" altLang="en-US">
                <a:ea typeface="ＭＳ Ｐゴシック" panose="020B0600070205080204" pitchFamily="34" charset="-128"/>
              </a:rPr>
              <a:t>Shared memory 	</a:t>
            </a:r>
          </a:p>
          <a:p>
            <a:pPr lvl="1"/>
            <a:r>
              <a:rPr lang="en-US" altLang="en-US">
                <a:ea typeface="ＭＳ Ｐゴシック" panose="020B0600070205080204" pitchFamily="34" charset="-128"/>
              </a:rPr>
              <a:t>Message passing</a:t>
            </a:r>
          </a:p>
          <a:p>
            <a:pPr lvl="1"/>
            <a:r>
              <a:rPr lang="en-US" altLang="en-US">
                <a:ea typeface="ＭＳ Ｐゴシック" panose="020B0600070205080204" pitchFamily="34" charset="-128"/>
              </a:rPr>
              <a:t>Data parallel (SIMD)</a:t>
            </a:r>
          </a:p>
          <a:p>
            <a:pPr lvl="1"/>
            <a:r>
              <a:rPr lang="en-US" altLang="en-US">
                <a:ea typeface="ＭＳ Ｐゴシック" panose="020B0600070205080204" pitchFamily="34" charset="-128"/>
              </a:rPr>
              <a:t>Dataflow</a:t>
            </a:r>
          </a:p>
          <a:p>
            <a:pPr lvl="1"/>
            <a:r>
              <a:rPr lang="en-US" altLang="en-US">
                <a:ea typeface="ＭＳ Ｐゴシック" panose="020B0600070205080204" pitchFamily="34" charset="-128"/>
              </a:rPr>
              <a:t>Systolic</a:t>
            </a:r>
          </a:p>
          <a:p>
            <a:endParaRPr lang="en-US" altLang="en-US">
              <a:ea typeface="ＭＳ Ｐゴシック" panose="020B0600070205080204" pitchFamily="34" charset="-128"/>
            </a:endParaRPr>
          </a:p>
          <a:p>
            <a:r>
              <a:rPr lang="en-US" altLang="en-US">
                <a:ea typeface="ＭＳ Ｐゴシック" panose="020B0600070205080204" pitchFamily="34" charset="-128"/>
              </a:rPr>
              <a:t>Hybrid models?</a:t>
            </a:r>
          </a:p>
        </p:txBody>
      </p:sp>
      <p:sp>
        <p:nvSpPr>
          <p:cNvPr id="48131" name="Slide Number Placeholder 3">
            <a:extLst>
              <a:ext uri="{FF2B5EF4-FFF2-40B4-BE49-F238E27FC236}">
                <a16:creationId xmlns:a16="http://schemas.microsoft.com/office/drawing/2014/main" id="{A4F1C174-B6EA-8344-A72C-4AC4D9708F8A}"/>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6EB156-0264-8649-99D2-3B22B4D1244D}"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144</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spTree>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a:extLst>
              <a:ext uri="{FF2B5EF4-FFF2-40B4-BE49-F238E27FC236}">
                <a16:creationId xmlns:a16="http://schemas.microsoft.com/office/drawing/2014/main" id="{D2ACC004-8267-074D-90A2-BE159AF340EB}"/>
              </a:ext>
            </a:extLst>
          </p:cNvPr>
          <p:cNvSpPr>
            <a:spLocks noGrp="1"/>
          </p:cNvSpPr>
          <p:nvPr>
            <p:ph type="title"/>
          </p:nvPr>
        </p:nvSpPr>
        <p:spPr/>
        <p:txBody>
          <a:bodyPr/>
          <a:lstStyle/>
          <a:p>
            <a:r>
              <a:rPr lang="en-US" altLang="en-US">
                <a:ea typeface="ＭＳ Ｐゴシック" panose="020B0600070205080204" pitchFamily="34" charset="-128"/>
              </a:rPr>
              <a:t>Shared Memory vs. Message Passing</a:t>
            </a:r>
          </a:p>
        </p:txBody>
      </p:sp>
      <p:sp>
        <p:nvSpPr>
          <p:cNvPr id="3" name="Content Placeholder 2">
            <a:extLst>
              <a:ext uri="{FF2B5EF4-FFF2-40B4-BE49-F238E27FC236}">
                <a16:creationId xmlns:a16="http://schemas.microsoft.com/office/drawing/2014/main" id="{A2FC274E-3699-B146-9604-664FD6473D52}"/>
              </a:ext>
            </a:extLst>
          </p:cNvPr>
          <p:cNvSpPr>
            <a:spLocks noGrp="1"/>
          </p:cNvSpPr>
          <p:nvPr>
            <p:ph idx="1"/>
          </p:nvPr>
        </p:nvSpPr>
        <p:spPr>
          <a:xfrm>
            <a:off x="228600" y="996950"/>
            <a:ext cx="8610600" cy="5194300"/>
          </a:xfrm>
        </p:spPr>
        <p:txBody>
          <a:bodyPr/>
          <a:lstStyle/>
          <a:p>
            <a:r>
              <a:rPr lang="en-US" altLang="en-US" dirty="0">
                <a:ea typeface="ＭＳ Ｐゴシック" panose="020B0600070205080204" pitchFamily="34" charset="-128"/>
              </a:rPr>
              <a:t>Are these programming models or execution models supported by the hardware architecture? </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Does a multiprocessor that is programmed by “shared memory programming model” have to support a shared address </a:t>
            </a:r>
            <a:r>
              <a:rPr lang="en-US" altLang="en-US">
                <a:ea typeface="ＭＳ Ｐゴシック" panose="020B0600070205080204" pitchFamily="34" charset="-128"/>
              </a:rPr>
              <a:t>space between processors</a:t>
            </a:r>
            <a:r>
              <a:rPr lang="en-US" altLang="en-US" dirty="0">
                <a:ea typeface="ＭＳ Ｐゴシック" panose="020B0600070205080204" pitchFamily="34" charset="-128"/>
              </a:rPr>
              <a:t>?</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Does a multiprocessor that is programmed by “message passing programming model” have to have no shared address space between processors?</a:t>
            </a:r>
          </a:p>
        </p:txBody>
      </p:sp>
      <p:sp>
        <p:nvSpPr>
          <p:cNvPr id="49155" name="Slide Number Placeholder 3">
            <a:extLst>
              <a:ext uri="{FF2B5EF4-FFF2-40B4-BE49-F238E27FC236}">
                <a16:creationId xmlns:a16="http://schemas.microsoft.com/office/drawing/2014/main" id="{6C8B1A49-A44E-154B-B8D0-3CEB0055C40A}"/>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8E78650-4ADA-9B43-9923-F860C5411846}"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a:extLst>
              <a:ext uri="{FF2B5EF4-FFF2-40B4-BE49-F238E27FC236}">
                <a16:creationId xmlns:a16="http://schemas.microsoft.com/office/drawing/2014/main" id="{E1AF87FC-905D-8049-B00C-AF3B093DEB92}"/>
              </a:ext>
            </a:extLst>
          </p:cNvPr>
          <p:cNvSpPr>
            <a:spLocks noGrp="1"/>
          </p:cNvSpPr>
          <p:nvPr>
            <p:ph type="title"/>
          </p:nvPr>
        </p:nvSpPr>
        <p:spPr>
          <a:xfrm>
            <a:off x="228600" y="152400"/>
            <a:ext cx="8915400" cy="1066800"/>
          </a:xfrm>
        </p:spPr>
        <p:txBody>
          <a:bodyPr/>
          <a:lstStyle/>
          <a:p>
            <a:r>
              <a:rPr lang="en-US" altLang="en-US" sz="2900">
                <a:ea typeface="ＭＳ Ｐゴシック" panose="020B0600070205080204" pitchFamily="34" charset="-128"/>
              </a:rPr>
              <a:t>Programming Models: Message Passing vs. Shared Memory</a:t>
            </a:r>
          </a:p>
        </p:txBody>
      </p:sp>
      <p:sp>
        <p:nvSpPr>
          <p:cNvPr id="3" name="Content Placeholder 2">
            <a:extLst>
              <a:ext uri="{FF2B5EF4-FFF2-40B4-BE49-F238E27FC236}">
                <a16:creationId xmlns:a16="http://schemas.microsoft.com/office/drawing/2014/main" id="{0D1E9D01-1F95-204D-B5C4-45B0CB4A008D}"/>
              </a:ext>
            </a:extLst>
          </p:cNvPr>
          <p:cNvSpPr>
            <a:spLocks noGrp="1"/>
          </p:cNvSpPr>
          <p:nvPr>
            <p:ph idx="1"/>
          </p:nvPr>
        </p:nvSpPr>
        <p:spPr>
          <a:xfrm>
            <a:off x="228600" y="838200"/>
            <a:ext cx="8839200" cy="5194300"/>
          </a:xfrm>
        </p:spPr>
        <p:txBody>
          <a:bodyPr/>
          <a:lstStyle/>
          <a:p>
            <a:r>
              <a:rPr lang="en-US" altLang="en-US">
                <a:ea typeface="ＭＳ Ｐゴシック" panose="020B0600070205080204" pitchFamily="34" charset="-128"/>
              </a:rPr>
              <a:t>Difference: how communication is achieved between tasks</a:t>
            </a:r>
          </a:p>
          <a:p>
            <a:r>
              <a:rPr lang="en-US" altLang="en-US">
                <a:solidFill>
                  <a:srgbClr val="0000FF"/>
                </a:solidFill>
                <a:ea typeface="ＭＳ Ｐゴシック" panose="020B0600070205080204" pitchFamily="34" charset="-128"/>
              </a:rPr>
              <a:t>Message passing programming model</a:t>
            </a:r>
          </a:p>
          <a:p>
            <a:pPr lvl="1"/>
            <a:r>
              <a:rPr lang="en-US" altLang="en-US" sz="2100">
                <a:ea typeface="ＭＳ Ｐゴシック" panose="020B0600070205080204" pitchFamily="34" charset="-128"/>
              </a:rPr>
              <a:t>Explicit communication via messages </a:t>
            </a:r>
          </a:p>
          <a:p>
            <a:pPr lvl="1"/>
            <a:r>
              <a:rPr lang="en-US" altLang="en-US" sz="2100">
                <a:ea typeface="ＭＳ Ｐゴシック" panose="020B0600070205080204" pitchFamily="34" charset="-128"/>
              </a:rPr>
              <a:t>Loose coupling of program components</a:t>
            </a:r>
          </a:p>
          <a:p>
            <a:pPr lvl="1"/>
            <a:r>
              <a:rPr lang="en-US" altLang="en-US" sz="2100">
                <a:ea typeface="ＭＳ Ｐゴシック" panose="020B0600070205080204" pitchFamily="34" charset="-128"/>
              </a:rPr>
              <a:t>Analogy: telephone call or letter, no shared location accessible to all</a:t>
            </a:r>
          </a:p>
          <a:p>
            <a:r>
              <a:rPr lang="en-US" altLang="en-US">
                <a:solidFill>
                  <a:srgbClr val="0000FF"/>
                </a:solidFill>
                <a:ea typeface="ＭＳ Ｐゴシック" panose="020B0600070205080204" pitchFamily="34" charset="-128"/>
              </a:rPr>
              <a:t>Shared memory programming model</a:t>
            </a:r>
          </a:p>
          <a:p>
            <a:pPr lvl="1"/>
            <a:r>
              <a:rPr lang="en-US" altLang="en-US" sz="2100">
                <a:ea typeface="ＭＳ Ｐゴシック" panose="020B0600070205080204" pitchFamily="34" charset="-128"/>
              </a:rPr>
              <a:t>Implicit communication via memory operations (load/store)</a:t>
            </a:r>
          </a:p>
          <a:p>
            <a:pPr lvl="1"/>
            <a:r>
              <a:rPr lang="en-US" altLang="en-US" sz="2100">
                <a:ea typeface="ＭＳ Ｐゴシック" panose="020B0600070205080204" pitchFamily="34" charset="-128"/>
              </a:rPr>
              <a:t>Tight coupling of program components</a:t>
            </a:r>
          </a:p>
          <a:p>
            <a:pPr lvl="1">
              <a:buClr>
                <a:srgbClr val="3B812F"/>
              </a:buClr>
            </a:pPr>
            <a:r>
              <a:rPr lang="en-US" altLang="en-US" sz="2100">
                <a:solidFill>
                  <a:srgbClr val="000000"/>
                </a:solidFill>
                <a:ea typeface="ＭＳ Ｐゴシック" panose="020B0600070205080204" pitchFamily="34" charset="-128"/>
              </a:rPr>
              <a:t>Analogy: bulletin board, post information at a shared space</a:t>
            </a:r>
          </a:p>
          <a:p>
            <a:pPr lvl="1"/>
            <a:endParaRPr lang="en-US" altLang="en-US" sz="1200">
              <a:ea typeface="ＭＳ Ｐゴシック" panose="020B0600070205080204" pitchFamily="34" charset="-128"/>
            </a:endParaRPr>
          </a:p>
          <a:p>
            <a:r>
              <a:rPr lang="en-US" altLang="en-US">
                <a:ea typeface="ＭＳ Ｐゴシック" panose="020B0600070205080204" pitchFamily="34" charset="-128"/>
              </a:rPr>
              <a:t>Suitability of the programming model depends on the problem to be solved. Issues affected by the model include:</a:t>
            </a:r>
          </a:p>
          <a:p>
            <a:pPr lvl="1"/>
            <a:r>
              <a:rPr lang="en-US" altLang="en-US">
                <a:ea typeface="ＭＳ Ｐゴシック" panose="020B0600070205080204" pitchFamily="34" charset="-128"/>
              </a:rPr>
              <a:t>Overhead, scalability, ease of programming, bugs, match to underlying hardware, …</a:t>
            </a:r>
          </a:p>
          <a:p>
            <a:pPr lvl="1"/>
            <a:endParaRPr lang="en-US" altLang="en-US">
              <a:ea typeface="ＭＳ Ｐゴシック" panose="020B0600070205080204" pitchFamily="34" charset="-128"/>
            </a:endParaRPr>
          </a:p>
          <a:p>
            <a:pPr lvl="1"/>
            <a:endParaRPr lang="en-US" altLang="en-US">
              <a:ea typeface="ＭＳ Ｐゴシック" panose="020B0600070205080204" pitchFamily="34" charset="-128"/>
            </a:endParaRPr>
          </a:p>
          <a:p>
            <a:pPr lvl="1"/>
            <a:endParaRPr lang="en-US" altLang="en-US">
              <a:ea typeface="ＭＳ Ｐゴシック" panose="020B0600070205080204" pitchFamily="34" charset="-128"/>
            </a:endParaRPr>
          </a:p>
        </p:txBody>
      </p:sp>
      <p:sp>
        <p:nvSpPr>
          <p:cNvPr id="50179" name="Slide Number Placeholder 3">
            <a:extLst>
              <a:ext uri="{FF2B5EF4-FFF2-40B4-BE49-F238E27FC236}">
                <a16:creationId xmlns:a16="http://schemas.microsoft.com/office/drawing/2014/main" id="{F837566A-AAD6-464F-AC03-F9B1AD0362F4}"/>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4E8B28-32E3-BE47-AEEB-E8B32DA7158E}"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146</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a:extLst>
              <a:ext uri="{FF2B5EF4-FFF2-40B4-BE49-F238E27FC236}">
                <a16:creationId xmlns:a16="http://schemas.microsoft.com/office/drawing/2014/main" id="{03E915A9-6A1B-6840-A571-1A95389C4641}"/>
              </a:ext>
            </a:extLst>
          </p:cNvPr>
          <p:cNvSpPr>
            <a:spLocks noGrp="1"/>
          </p:cNvSpPr>
          <p:nvPr>
            <p:ph type="title"/>
          </p:nvPr>
        </p:nvSpPr>
        <p:spPr/>
        <p:txBody>
          <a:bodyPr/>
          <a:lstStyle/>
          <a:p>
            <a:r>
              <a:rPr lang="en-US" altLang="en-US" sz="3600">
                <a:solidFill>
                  <a:srgbClr val="006633"/>
                </a:solidFill>
                <a:ea typeface="ＭＳ Ｐゴシック" panose="020B0600070205080204" pitchFamily="34" charset="-128"/>
              </a:rPr>
              <a:t>Message Passing vs. Shared Memory Hardware</a:t>
            </a:r>
            <a:endParaRPr lang="en-US" altLang="en-US">
              <a:ea typeface="ＭＳ Ｐゴシック" panose="020B0600070205080204" pitchFamily="34" charset="-128"/>
            </a:endParaRPr>
          </a:p>
        </p:txBody>
      </p:sp>
      <p:sp>
        <p:nvSpPr>
          <p:cNvPr id="3" name="Content Placeholder 2">
            <a:extLst>
              <a:ext uri="{FF2B5EF4-FFF2-40B4-BE49-F238E27FC236}">
                <a16:creationId xmlns:a16="http://schemas.microsoft.com/office/drawing/2014/main" id="{550B013C-7273-6C4E-8344-764831E0BCBC}"/>
              </a:ext>
            </a:extLst>
          </p:cNvPr>
          <p:cNvSpPr>
            <a:spLocks noGrp="1"/>
          </p:cNvSpPr>
          <p:nvPr>
            <p:ph idx="1"/>
          </p:nvPr>
        </p:nvSpPr>
        <p:spPr>
          <a:xfrm>
            <a:off x="228600" y="996950"/>
            <a:ext cx="8839200" cy="5194300"/>
          </a:xfrm>
        </p:spPr>
        <p:txBody>
          <a:bodyPr/>
          <a:lstStyle/>
          <a:p>
            <a:r>
              <a:rPr lang="en-US" altLang="en-US">
                <a:ea typeface="ＭＳ Ｐゴシック" panose="020B0600070205080204" pitchFamily="34" charset="-128"/>
              </a:rPr>
              <a:t>Difference: how task communication is supported in hardware</a:t>
            </a:r>
          </a:p>
          <a:p>
            <a:r>
              <a:rPr lang="en-US" altLang="en-US">
                <a:solidFill>
                  <a:srgbClr val="0000FF"/>
                </a:solidFill>
                <a:ea typeface="ＭＳ Ｐゴシック" panose="020B0600070205080204" pitchFamily="34" charset="-128"/>
              </a:rPr>
              <a:t>Shared memory hardware (or machine model)</a:t>
            </a:r>
          </a:p>
          <a:p>
            <a:pPr lvl="1"/>
            <a:r>
              <a:rPr lang="en-US" altLang="en-US">
                <a:ea typeface="ＭＳ Ｐゴシック" panose="020B0600070205080204" pitchFamily="34" charset="-128"/>
              </a:rPr>
              <a:t>All processors see a global shared address space</a:t>
            </a:r>
          </a:p>
          <a:p>
            <a:pPr lvl="2"/>
            <a:r>
              <a:rPr lang="en-US" altLang="en-US">
                <a:ea typeface="ＭＳ Ｐゴシック" panose="020B0600070205080204" pitchFamily="34" charset="-128"/>
              </a:rPr>
              <a:t>Ability to access all memory from each processor</a:t>
            </a:r>
          </a:p>
          <a:p>
            <a:pPr lvl="1"/>
            <a:r>
              <a:rPr lang="en-US" altLang="en-US">
                <a:ea typeface="ＭＳ Ｐゴシック" panose="020B0600070205080204" pitchFamily="34" charset="-128"/>
              </a:rPr>
              <a:t>A write to a location is visible to the reads of other processors</a:t>
            </a:r>
          </a:p>
          <a:p>
            <a:r>
              <a:rPr lang="en-US" altLang="en-US">
                <a:solidFill>
                  <a:srgbClr val="0000FF"/>
                </a:solidFill>
                <a:ea typeface="ＭＳ Ｐゴシック" panose="020B0600070205080204" pitchFamily="34" charset="-128"/>
              </a:rPr>
              <a:t>Message passing hardware (machine model)</a:t>
            </a:r>
          </a:p>
          <a:p>
            <a:pPr lvl="1"/>
            <a:r>
              <a:rPr lang="en-US" altLang="en-US">
                <a:ea typeface="ＭＳ Ｐゴシック" panose="020B0600070205080204" pitchFamily="34" charset="-128"/>
              </a:rPr>
              <a:t>No global shared address space</a:t>
            </a:r>
          </a:p>
          <a:p>
            <a:pPr lvl="1"/>
            <a:r>
              <a:rPr lang="en-US" altLang="en-US">
                <a:ea typeface="ＭＳ Ｐゴシック" panose="020B0600070205080204" pitchFamily="34" charset="-128"/>
              </a:rPr>
              <a:t>Send and receive variants are the only method of communication between processors (much like networks of workstations today, i.e. clusters)</a:t>
            </a:r>
          </a:p>
          <a:p>
            <a:pPr lvl="1"/>
            <a:endParaRPr lang="en-US" altLang="en-US" sz="1200">
              <a:ea typeface="ＭＳ Ｐゴシック" panose="020B0600070205080204" pitchFamily="34" charset="-128"/>
            </a:endParaRPr>
          </a:p>
          <a:p>
            <a:r>
              <a:rPr lang="en-US" altLang="en-US">
                <a:ea typeface="ＭＳ Ｐゴシック" panose="020B0600070205080204" pitchFamily="34" charset="-128"/>
              </a:rPr>
              <a:t>Suitability of the hardware depends on the problem to be solved as well as the programming model. </a:t>
            </a:r>
          </a:p>
          <a:p>
            <a:endParaRPr lang="en-US" altLang="en-US">
              <a:ea typeface="ＭＳ Ｐゴシック" panose="020B0600070205080204" pitchFamily="34" charset="-128"/>
            </a:endParaRPr>
          </a:p>
        </p:txBody>
      </p:sp>
      <p:sp>
        <p:nvSpPr>
          <p:cNvPr id="51203" name="Slide Number Placeholder 3">
            <a:extLst>
              <a:ext uri="{FF2B5EF4-FFF2-40B4-BE49-F238E27FC236}">
                <a16:creationId xmlns:a16="http://schemas.microsoft.com/office/drawing/2014/main" id="{BBDBDA77-A9A8-2D45-8E01-A2BD7C298172}"/>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140BCB9-26B7-D64E-BAD9-361C1C9D6064}"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a:extLst>
              <a:ext uri="{FF2B5EF4-FFF2-40B4-BE49-F238E27FC236}">
                <a16:creationId xmlns:a16="http://schemas.microsoft.com/office/drawing/2014/main" id="{7A51BD6C-1B16-4E4A-833C-75E87450F0B6}"/>
              </a:ext>
            </a:extLst>
          </p:cNvPr>
          <p:cNvSpPr>
            <a:spLocks noGrp="1"/>
          </p:cNvSpPr>
          <p:nvPr>
            <p:ph type="title"/>
          </p:nvPr>
        </p:nvSpPr>
        <p:spPr/>
        <p:txBody>
          <a:bodyPr/>
          <a:lstStyle/>
          <a:p>
            <a:r>
              <a:rPr lang="en-US" altLang="en-US">
                <a:ea typeface="ＭＳ Ｐゴシック" panose="020B0600070205080204" pitchFamily="34" charset="-128"/>
              </a:rPr>
              <a:t>Programming Model vs. Hardware</a:t>
            </a:r>
          </a:p>
        </p:txBody>
      </p:sp>
      <p:sp>
        <p:nvSpPr>
          <p:cNvPr id="90114" name="Content Placeholder 2">
            <a:extLst>
              <a:ext uri="{FF2B5EF4-FFF2-40B4-BE49-F238E27FC236}">
                <a16:creationId xmlns:a16="http://schemas.microsoft.com/office/drawing/2014/main" id="{C1E8C78A-2F45-514D-AD6B-24EB6BAD97E5}"/>
              </a:ext>
            </a:extLst>
          </p:cNvPr>
          <p:cNvSpPr>
            <a:spLocks noGrp="1"/>
          </p:cNvSpPr>
          <p:nvPr>
            <p:ph idx="1"/>
          </p:nvPr>
        </p:nvSpPr>
        <p:spPr>
          <a:xfrm>
            <a:off x="228600" y="996950"/>
            <a:ext cx="8610600" cy="5194300"/>
          </a:xfrm>
        </p:spPr>
        <p:txBody>
          <a:bodyPr/>
          <a:lstStyle/>
          <a:p>
            <a:r>
              <a:rPr lang="en-US" altLang="en-US">
                <a:ea typeface="ＭＳ Ｐゴシック" panose="020B0600070205080204" pitchFamily="34" charset="-128"/>
              </a:rPr>
              <a:t>Most of parallel computing history, there was no separation between programming model and hardware</a:t>
            </a:r>
          </a:p>
          <a:p>
            <a:pPr lvl="1"/>
            <a:r>
              <a:rPr lang="en-US" altLang="en-US">
                <a:ea typeface="ＭＳ Ｐゴシック" panose="020B0600070205080204" pitchFamily="34" charset="-128"/>
              </a:rPr>
              <a:t>Message passing: Caltech Cosmic Cube, Intel Hypercube, Intel Paragon</a:t>
            </a:r>
          </a:p>
          <a:p>
            <a:pPr lvl="1"/>
            <a:r>
              <a:rPr lang="en-US" altLang="en-US">
                <a:ea typeface="ＭＳ Ｐゴシック" panose="020B0600070205080204" pitchFamily="34" charset="-128"/>
              </a:rPr>
              <a:t>Shared memory: CMU C.mmp, Sequent Balance, SGI Origin.</a:t>
            </a:r>
          </a:p>
          <a:p>
            <a:pPr lvl="1"/>
            <a:r>
              <a:rPr lang="en-US" altLang="en-US">
                <a:ea typeface="ＭＳ Ｐゴシック" panose="020B0600070205080204" pitchFamily="34" charset="-128"/>
              </a:rPr>
              <a:t>SIMD: ILLIAC IV, CM-1</a:t>
            </a:r>
          </a:p>
          <a:p>
            <a:pPr lvl="1"/>
            <a:endParaRPr lang="en-US" altLang="en-US">
              <a:ea typeface="ＭＳ Ｐゴシック" panose="020B0600070205080204" pitchFamily="34" charset="-128"/>
            </a:endParaRPr>
          </a:p>
          <a:p>
            <a:r>
              <a:rPr lang="en-US" altLang="en-US">
                <a:ea typeface="ＭＳ Ｐゴシック" panose="020B0600070205080204" pitchFamily="34" charset="-128"/>
              </a:rPr>
              <a:t>However, any hardware can really support any programming model</a:t>
            </a:r>
          </a:p>
          <a:p>
            <a:r>
              <a:rPr lang="en-US" altLang="en-US">
                <a:ea typeface="ＭＳ Ｐゴシック" panose="020B0600070205080204" pitchFamily="34" charset="-128"/>
              </a:rPr>
              <a:t>Why?</a:t>
            </a:r>
          </a:p>
          <a:p>
            <a:pPr lvl="1"/>
            <a:r>
              <a:rPr lang="en-US" altLang="en-US">
                <a:ea typeface="ＭＳ Ｐゴシック" panose="020B0600070205080204" pitchFamily="34" charset="-128"/>
              </a:rPr>
              <a:t>Application </a:t>
            </a:r>
            <a:r>
              <a:rPr lang="en-US" altLang="en-US">
                <a:ea typeface="ＭＳ Ｐゴシック" panose="020B0600070205080204" pitchFamily="34" charset="-128"/>
                <a:sym typeface="Wingdings" pitchFamily="2" charset="2"/>
              </a:rPr>
              <a:t> compiler/library  OS services  hardware</a:t>
            </a:r>
            <a:endParaRPr lang="en-US" altLang="en-US">
              <a:ea typeface="ＭＳ Ｐゴシック" panose="020B0600070205080204" pitchFamily="34" charset="-128"/>
            </a:endParaRPr>
          </a:p>
        </p:txBody>
      </p:sp>
      <p:sp>
        <p:nvSpPr>
          <p:cNvPr id="54275" name="Slide Number Placeholder 3">
            <a:extLst>
              <a:ext uri="{FF2B5EF4-FFF2-40B4-BE49-F238E27FC236}">
                <a16:creationId xmlns:a16="http://schemas.microsoft.com/office/drawing/2014/main" id="{C75633F1-4714-F24F-AD66-A7DFF6D86A61}"/>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5C94B4A-E426-D846-A28D-19BEF7F95B8D}"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148</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0114">
                                            <p:txEl>
                                              <p:pRg st="5" end="5"/>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0114">
                                            <p:txEl>
                                              <p:pRg st="6" end="6"/>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011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4"/>
          <p:cNvSpPr>
            <a:spLocks noGrp="1"/>
          </p:cNvSpPr>
          <p:nvPr>
            <p:ph type="ctrTitle"/>
          </p:nvPr>
        </p:nvSpPr>
        <p:spPr/>
        <p:txBody>
          <a:bodyPr/>
          <a:lstStyle/>
          <a:p>
            <a:r>
              <a:rPr lang="en-US" altLang="en-US" dirty="0">
                <a:ea typeface="ＭＳ Ｐゴシック" charset="-128"/>
              </a:rPr>
              <a:t>Backup Slides</a:t>
            </a:r>
          </a:p>
        </p:txBody>
      </p:sp>
      <p:sp>
        <p:nvSpPr>
          <p:cNvPr id="89090" name="Subtitle 5"/>
          <p:cNvSpPr>
            <a:spLocks noGrp="1"/>
          </p:cNvSpPr>
          <p:nvPr>
            <p:ph type="subTitle" idx="1"/>
          </p:nvPr>
        </p:nvSpPr>
        <p:spPr/>
        <p:txBody>
          <a:bodyPr/>
          <a:lstStyle/>
          <a:p>
            <a:pPr>
              <a:buFont typeface="Wingdings" charset="2"/>
              <a:buNone/>
            </a:pPr>
            <a:endParaRPr lang="en-US" altLang="en-US">
              <a:ea typeface="ＭＳ Ｐゴシック" charset="-128"/>
            </a:endParaRPr>
          </a:p>
        </p:txBody>
      </p:sp>
      <p:sp>
        <p:nvSpPr>
          <p:cNvPr id="89091"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A1F0F2-C7F9-484D-873F-70F9082AE1DE}" type="slidenum">
              <a:rPr kumimoji="0" lang="en-US" altLang="en-US" sz="1200" b="0" i="0" u="none" strike="noStrike" kern="1200" cap="none" spc="0" normalizeH="0" baseline="0" noProof="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altLang="en-US" sz="12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Tree>
    <p:extLst>
      <p:ext uri="{BB962C8B-B14F-4D97-AF65-F5344CB8AC3E}">
        <p14:creationId xmlns:p14="http://schemas.microsoft.com/office/powerpoint/2010/main" val="349241680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p:cNvSpPr>
            <a:spLocks noGrp="1"/>
          </p:cNvSpPr>
          <p:nvPr>
            <p:ph type="title"/>
          </p:nvPr>
        </p:nvSpPr>
        <p:spPr/>
        <p:txBody>
          <a:bodyPr/>
          <a:lstStyle/>
          <a:p>
            <a:r>
              <a:rPr lang="en-US" altLang="en-US">
                <a:ea typeface="ＭＳ Ｐゴシック" charset="-128"/>
              </a:rPr>
              <a:t>Shared Memory Model</a:t>
            </a:r>
          </a:p>
        </p:txBody>
      </p:sp>
      <p:sp>
        <p:nvSpPr>
          <p:cNvPr id="3" name="Content Placeholder 2"/>
          <p:cNvSpPr>
            <a:spLocks noGrp="1"/>
          </p:cNvSpPr>
          <p:nvPr>
            <p:ph idx="1"/>
          </p:nvPr>
        </p:nvSpPr>
        <p:spPr>
          <a:xfrm>
            <a:off x="228600" y="996950"/>
            <a:ext cx="8610600" cy="5194300"/>
          </a:xfrm>
        </p:spPr>
        <p:txBody>
          <a:bodyPr/>
          <a:lstStyle/>
          <a:p>
            <a:r>
              <a:rPr lang="en-US" altLang="en-US" sz="2000">
                <a:ea typeface="ＭＳ Ｐゴシック" charset="-128"/>
              </a:rPr>
              <a:t>Many parallel programs communicate through </a:t>
            </a:r>
            <a:r>
              <a:rPr lang="en-US" altLang="en-US" sz="2000" i="1">
                <a:ea typeface="ＭＳ Ｐゴシック" charset="-128"/>
              </a:rPr>
              <a:t>shared memory</a:t>
            </a:r>
            <a:endParaRPr lang="en-US" altLang="en-US" sz="2000">
              <a:ea typeface="ＭＳ Ｐゴシック" charset="-128"/>
            </a:endParaRPr>
          </a:p>
          <a:p>
            <a:r>
              <a:rPr lang="en-US" altLang="en-US" sz="2000">
                <a:ea typeface="ＭＳ Ｐゴシック" charset="-128"/>
              </a:rPr>
              <a:t>Proc 0 writes to an address, followed by Proc 1 reading</a:t>
            </a:r>
          </a:p>
          <a:p>
            <a:pPr lvl="1"/>
            <a:r>
              <a:rPr lang="en-US" altLang="en-US" sz="2000">
                <a:ea typeface="ＭＳ Ｐゴシック" charset="-128"/>
              </a:rPr>
              <a:t>This implies communication between the two</a:t>
            </a:r>
          </a:p>
          <a:p>
            <a:pPr lvl="1"/>
            <a:endParaRPr lang="en-US" altLang="en-US" sz="2000">
              <a:ea typeface="ＭＳ Ｐゴシック" charset="-128"/>
            </a:endParaRPr>
          </a:p>
          <a:p>
            <a:pPr lvl="1"/>
            <a:endParaRPr lang="en-US" altLang="en-US" sz="2000">
              <a:ea typeface="ＭＳ Ｐゴシック" charset="-128"/>
            </a:endParaRPr>
          </a:p>
          <a:p>
            <a:pPr lvl="1"/>
            <a:endParaRPr lang="en-US" altLang="en-US" sz="2000">
              <a:ea typeface="ＭＳ Ｐゴシック" charset="-128"/>
            </a:endParaRPr>
          </a:p>
          <a:p>
            <a:pPr lvl="1"/>
            <a:endParaRPr lang="en-US" altLang="en-US" sz="2000">
              <a:ea typeface="ＭＳ Ｐゴシック" charset="-128"/>
            </a:endParaRPr>
          </a:p>
          <a:p>
            <a:pPr lvl="1"/>
            <a:endParaRPr lang="en-US" altLang="en-US" sz="2000">
              <a:ea typeface="ＭＳ Ｐゴシック" charset="-128"/>
            </a:endParaRPr>
          </a:p>
          <a:p>
            <a:pPr lvl="1"/>
            <a:endParaRPr lang="en-US" altLang="en-US" sz="2000">
              <a:ea typeface="ＭＳ Ｐゴシック" charset="-128"/>
            </a:endParaRPr>
          </a:p>
          <a:p>
            <a:pPr lvl="1"/>
            <a:endParaRPr lang="en-US" altLang="en-US" sz="2000">
              <a:ea typeface="ＭＳ Ｐゴシック" charset="-128"/>
            </a:endParaRPr>
          </a:p>
          <a:p>
            <a:r>
              <a:rPr lang="en-US" altLang="en-US" sz="2000">
                <a:ea typeface="ＭＳ Ｐゴシック" charset="-128"/>
              </a:rPr>
              <a:t>Each read should receive the value last written by anyone</a:t>
            </a:r>
          </a:p>
          <a:p>
            <a:pPr lvl="1"/>
            <a:r>
              <a:rPr lang="en-US" altLang="en-US" sz="2000">
                <a:ea typeface="ＭＳ Ｐゴシック" charset="-128"/>
              </a:rPr>
              <a:t>This requires synchronization (what does last written mean?)</a:t>
            </a:r>
          </a:p>
          <a:p>
            <a:r>
              <a:rPr lang="en-US" altLang="en-US" sz="2000">
                <a:ea typeface="ＭＳ Ｐゴシック" charset="-128"/>
              </a:rPr>
              <a:t>What if Mem[A] is cached (at either end)?</a:t>
            </a:r>
          </a:p>
        </p:txBody>
      </p:sp>
      <p:sp>
        <p:nvSpPr>
          <p:cNvPr id="9113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68C9960E-1A19-604B-8A11-D7132F2DE4FE}" type="slidenum">
              <a:rPr lang="en-US" altLang="en-US" sz="1600">
                <a:solidFill>
                  <a:srgbClr val="000000"/>
                </a:solidFill>
                <a:latin typeface="Garamond" charset="0"/>
              </a:rPr>
              <a:pPr eaLnBrk="1" hangingPunct="1"/>
              <a:t>15</a:t>
            </a:fld>
            <a:endParaRPr lang="en-US" altLang="en-US" sz="1600">
              <a:solidFill>
                <a:srgbClr val="000000"/>
              </a:solidFill>
              <a:latin typeface="Garamond" charset="0"/>
            </a:endParaRPr>
          </a:p>
        </p:txBody>
      </p:sp>
      <p:sp>
        <p:nvSpPr>
          <p:cNvPr id="5" name="TextBox 4"/>
          <p:cNvSpPr txBox="1">
            <a:spLocks noChangeArrowheads="1"/>
          </p:cNvSpPr>
          <p:nvPr/>
        </p:nvSpPr>
        <p:spPr bwMode="auto">
          <a:xfrm>
            <a:off x="1109663" y="2919413"/>
            <a:ext cx="13700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b="1" u="sng">
                <a:solidFill>
                  <a:srgbClr val="000000"/>
                </a:solidFill>
                <a:latin typeface="Tahoma" charset="0"/>
              </a:rPr>
              <a:t>Proc 0</a:t>
            </a:r>
          </a:p>
          <a:p>
            <a:pPr eaLnBrk="1" fontAlgn="base" hangingPunct="1">
              <a:spcBef>
                <a:spcPct val="0"/>
              </a:spcBef>
              <a:spcAft>
                <a:spcPct val="0"/>
              </a:spcAft>
            </a:pPr>
            <a:r>
              <a:rPr lang="en-US" altLang="en-US" sz="1800">
                <a:solidFill>
                  <a:srgbClr val="000000"/>
                </a:solidFill>
                <a:latin typeface="Courier" charset="0"/>
              </a:rPr>
              <a:t>Mem[A] = 1</a:t>
            </a:r>
          </a:p>
        </p:txBody>
      </p:sp>
      <p:sp>
        <p:nvSpPr>
          <p:cNvPr id="6" name="TextBox 5"/>
          <p:cNvSpPr txBox="1">
            <a:spLocks noChangeArrowheads="1"/>
          </p:cNvSpPr>
          <p:nvPr/>
        </p:nvSpPr>
        <p:spPr bwMode="auto">
          <a:xfrm>
            <a:off x="4505325" y="2919413"/>
            <a:ext cx="15192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b="1" u="sng">
                <a:solidFill>
                  <a:srgbClr val="000000"/>
                </a:solidFill>
                <a:latin typeface="Tahoma" charset="0"/>
              </a:rPr>
              <a:t>Proc 1</a:t>
            </a:r>
          </a:p>
          <a:p>
            <a:pPr eaLnBrk="1" fontAlgn="base" hangingPunct="1">
              <a:spcBef>
                <a:spcPct val="0"/>
              </a:spcBef>
              <a:spcAft>
                <a:spcPct val="0"/>
              </a:spcAft>
            </a:pPr>
            <a:r>
              <a:rPr lang="en-US" altLang="en-US" sz="1800">
                <a:solidFill>
                  <a:srgbClr val="000000"/>
                </a:solidFill>
                <a:latin typeface="Courier" charset="0"/>
              </a:rPr>
              <a:t>…</a:t>
            </a:r>
          </a:p>
          <a:p>
            <a:pPr eaLnBrk="1" fontAlgn="base" hangingPunct="1">
              <a:spcBef>
                <a:spcPct val="0"/>
              </a:spcBef>
              <a:spcAft>
                <a:spcPct val="0"/>
              </a:spcAft>
            </a:pPr>
            <a:endParaRPr lang="en-US" altLang="en-US" sz="1800" i="1" u="sng">
              <a:solidFill>
                <a:srgbClr val="000000"/>
              </a:solidFill>
              <a:latin typeface="Courier" charset="0"/>
            </a:endParaRPr>
          </a:p>
          <a:p>
            <a:pPr eaLnBrk="1" fontAlgn="base" hangingPunct="1">
              <a:spcBef>
                <a:spcPct val="0"/>
              </a:spcBef>
              <a:spcAft>
                <a:spcPct val="0"/>
              </a:spcAft>
            </a:pPr>
            <a:r>
              <a:rPr lang="en-US" altLang="en-US" sz="1800">
                <a:solidFill>
                  <a:srgbClr val="000000"/>
                </a:solidFill>
                <a:latin typeface="Courier" charset="0"/>
              </a:rPr>
              <a:t>Print Mem[A]</a:t>
            </a:r>
          </a:p>
        </p:txBody>
      </p:sp>
      <p:cxnSp>
        <p:nvCxnSpPr>
          <p:cNvPr id="8" name="Straight Connector 7"/>
          <p:cNvCxnSpPr>
            <a:cxnSpLocks noChangeShapeType="1"/>
          </p:cNvCxnSpPr>
          <p:nvPr/>
        </p:nvCxnSpPr>
        <p:spPr bwMode="auto">
          <a:xfrm>
            <a:off x="1208088" y="3768725"/>
            <a:ext cx="5041900" cy="1587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cxnSp>
      <p:cxnSp>
        <p:nvCxnSpPr>
          <p:cNvPr id="10" name="Straight Connector 9"/>
          <p:cNvCxnSpPr>
            <a:cxnSpLocks noChangeShapeType="1"/>
          </p:cNvCxnSpPr>
          <p:nvPr/>
        </p:nvCxnSpPr>
        <p:spPr bwMode="auto">
          <a:xfrm>
            <a:off x="2692400" y="3370263"/>
            <a:ext cx="1812925" cy="5746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8989903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2400" b="1" i="0" u="none" strike="noStrike" kern="1200" cap="none" spc="0" normalizeH="0" baseline="0" noProof="0" dirty="0">
              <a:ln>
                <a:noFill/>
              </a:ln>
              <a:solidFill>
                <a:srgbClr val="0070C0"/>
              </a:solidFill>
              <a:effectLst/>
              <a:uLnTx/>
              <a:uFillTx/>
              <a:latin typeface="Gill Sans MT"/>
              <a:ea typeface="+mn-ea"/>
              <a:cs typeface="+mn-cs"/>
            </a:endParaRPr>
          </a:p>
        </p:txBody>
      </p:sp>
      <p:sp>
        <p:nvSpPr>
          <p:cNvPr id="2" name="Title 1"/>
          <p:cNvSpPr>
            <a:spLocks noGrp="1"/>
          </p:cNvSpPr>
          <p:nvPr>
            <p:ph type="title"/>
          </p:nvPr>
        </p:nvSpPr>
        <p:spPr>
          <a:xfrm>
            <a:off x="0" y="-152400"/>
            <a:ext cx="9144000" cy="914400"/>
          </a:xfrm>
        </p:spPr>
        <p:txBody>
          <a:bodyPr/>
          <a:lstStyle/>
          <a:p>
            <a:r>
              <a:rPr lang="en-US" sz="3600" dirty="0"/>
              <a:t>Breakdown of Performance Overhead</a:t>
            </a:r>
          </a:p>
        </p:txBody>
      </p:sp>
      <p:sp>
        <p:nvSpPr>
          <p:cNvPr id="3" name="Content Placeholder 2"/>
          <p:cNvSpPr>
            <a:spLocks noGrp="1"/>
          </p:cNvSpPr>
          <p:nvPr>
            <p:ph idx="1"/>
          </p:nvPr>
        </p:nvSpPr>
        <p:spPr>
          <a:xfrm>
            <a:off x="152400" y="838200"/>
            <a:ext cx="8991600" cy="5943600"/>
          </a:xfrm>
        </p:spPr>
        <p:txBody>
          <a:bodyPr>
            <a:normAutofit/>
          </a:bodyPr>
          <a:lstStyle/>
          <a:p>
            <a:r>
              <a:rPr lang="en-US" sz="2600" dirty="0" err="1">
                <a:solidFill>
                  <a:schemeClr val="tx2"/>
                </a:solidFill>
              </a:rPr>
              <a:t>CoNDA’s</a:t>
            </a:r>
            <a:r>
              <a:rPr lang="en-US" sz="2600" dirty="0">
                <a:solidFill>
                  <a:schemeClr val="tx2"/>
                </a:solidFill>
              </a:rPr>
              <a:t> execution time consist of three major parts:</a:t>
            </a:r>
          </a:p>
          <a:p>
            <a:pPr lvl="1"/>
            <a:r>
              <a:rPr lang="en-US" sz="2200" dirty="0">
                <a:cs typeface="Adobe Garamond Pro"/>
              </a:rPr>
              <a:t>(1) NDA kernel execution</a:t>
            </a:r>
          </a:p>
          <a:p>
            <a:pPr lvl="1"/>
            <a:r>
              <a:rPr lang="en-US" sz="2200" dirty="0">
                <a:cs typeface="Adobe Garamond Pro"/>
              </a:rPr>
              <a:t>(2) Coherence resolution overhead (</a:t>
            </a:r>
            <a:r>
              <a:rPr lang="en-US" sz="2200" dirty="0">
                <a:solidFill>
                  <a:srgbClr val="0000FF"/>
                </a:solidFill>
                <a:cs typeface="Adobe Garamond Pro"/>
              </a:rPr>
              <a:t>3.3%</a:t>
            </a:r>
            <a:r>
              <a:rPr lang="en-US" sz="2200" dirty="0">
                <a:cs typeface="Adobe Garamond Pro"/>
              </a:rPr>
              <a:t> of execution time)</a:t>
            </a:r>
          </a:p>
          <a:p>
            <a:pPr lvl="1"/>
            <a:r>
              <a:rPr lang="en-US" sz="2200" dirty="0">
                <a:cs typeface="Adobe Garamond Pro"/>
              </a:rPr>
              <a:t>(3) Re-execution overhead (</a:t>
            </a:r>
            <a:r>
              <a:rPr lang="en-US" sz="2200" dirty="0">
                <a:solidFill>
                  <a:srgbClr val="0000FF"/>
                </a:solidFill>
                <a:cs typeface="Adobe Garamond Pro"/>
              </a:rPr>
              <a:t>8.4%</a:t>
            </a:r>
            <a:r>
              <a:rPr lang="en-US" sz="2200" dirty="0">
                <a:cs typeface="Adobe Garamond Pro"/>
              </a:rPr>
              <a:t> of execution time)</a:t>
            </a:r>
          </a:p>
          <a:p>
            <a:pPr lvl="1"/>
            <a:endParaRPr lang="en-US" sz="2200" dirty="0">
              <a:solidFill>
                <a:schemeClr val="tx2"/>
              </a:solidFill>
            </a:endParaRPr>
          </a:p>
          <a:p>
            <a:r>
              <a:rPr lang="en-US" sz="2600" dirty="0">
                <a:solidFill>
                  <a:schemeClr val="tx2"/>
                </a:solidFill>
              </a:rPr>
              <a:t>Coherence resolution overhead is </a:t>
            </a:r>
            <a:r>
              <a:rPr lang="en-US" sz="2600" dirty="0">
                <a:solidFill>
                  <a:srgbClr val="0000FF"/>
                </a:solidFill>
              </a:rPr>
              <a:t>low</a:t>
            </a:r>
          </a:p>
          <a:p>
            <a:pPr lvl="1"/>
            <a:r>
              <a:rPr lang="en-US" sz="2200" dirty="0">
                <a:cs typeface="Adobe Garamond Pro"/>
              </a:rPr>
              <a:t>CPU-threads </a:t>
            </a:r>
            <a:r>
              <a:rPr lang="en-US" sz="2200" dirty="0">
                <a:solidFill>
                  <a:srgbClr val="0000FF"/>
                </a:solidFill>
                <a:cs typeface="Adobe Garamond Pro"/>
              </a:rPr>
              <a:t>do not stall </a:t>
            </a:r>
            <a:r>
              <a:rPr lang="en-US" sz="2200" dirty="0">
                <a:cs typeface="Adobe Garamond Pro"/>
              </a:rPr>
              <a:t>during resolution</a:t>
            </a:r>
          </a:p>
          <a:p>
            <a:pPr lvl="1"/>
            <a:r>
              <a:rPr lang="en-US" sz="2200" dirty="0" err="1">
                <a:cs typeface="Adobe Garamond Pro"/>
              </a:rPr>
              <a:t>NDAWriteSet</a:t>
            </a:r>
            <a:r>
              <a:rPr lang="en-US" sz="2200" dirty="0">
                <a:cs typeface="Adobe Garamond Pro"/>
              </a:rPr>
              <a:t> contains only </a:t>
            </a:r>
            <a:r>
              <a:rPr lang="en-US" sz="2200" dirty="0">
                <a:solidFill>
                  <a:srgbClr val="0000FF"/>
                </a:solidFill>
                <a:cs typeface="Adobe Garamond Pro"/>
              </a:rPr>
              <a:t>a small number </a:t>
            </a:r>
            <a:r>
              <a:rPr lang="en-US" sz="2200" dirty="0">
                <a:cs typeface="Adobe Garamond Pro"/>
              </a:rPr>
              <a:t>of addresses </a:t>
            </a:r>
            <a:r>
              <a:rPr lang="en-US" sz="2200" dirty="0">
                <a:cs typeface="Adobe Garamond Pro"/>
                <a:sym typeface="Wingdings"/>
              </a:rPr>
              <a:t>(</a:t>
            </a:r>
            <a:r>
              <a:rPr lang="en-US" sz="2200" dirty="0">
                <a:solidFill>
                  <a:srgbClr val="0000FF"/>
                </a:solidFill>
                <a:cs typeface="Adobe Garamond Pro"/>
                <a:sym typeface="Wingdings"/>
              </a:rPr>
              <a:t>6</a:t>
            </a:r>
            <a:r>
              <a:rPr lang="en-US" sz="2200" dirty="0">
                <a:cs typeface="Adobe Garamond Pro"/>
                <a:sym typeface="Wingdings"/>
              </a:rPr>
              <a:t>)</a:t>
            </a:r>
            <a:r>
              <a:rPr lang="en-US" sz="2200" dirty="0">
                <a:cs typeface="Adobe Garamond Pro"/>
              </a:rPr>
              <a:t> </a:t>
            </a:r>
          </a:p>
          <a:p>
            <a:pPr lvl="1"/>
            <a:r>
              <a:rPr lang="en-US" sz="2200" dirty="0">
                <a:cs typeface="Adobe Garamond Pro"/>
              </a:rPr>
              <a:t>Resolution mainly involves </a:t>
            </a:r>
            <a:r>
              <a:rPr lang="en-US" sz="2200" dirty="0">
                <a:solidFill>
                  <a:srgbClr val="0000FF"/>
                </a:solidFill>
                <a:cs typeface="Adobe Garamond Pro"/>
              </a:rPr>
              <a:t>sending signatures </a:t>
            </a:r>
            <a:r>
              <a:rPr lang="en-US" sz="2200" dirty="0">
                <a:cs typeface="Adobe Garamond Pro"/>
              </a:rPr>
              <a:t>and </a:t>
            </a:r>
            <a:r>
              <a:rPr lang="en-US" sz="2200" dirty="0">
                <a:solidFill>
                  <a:srgbClr val="0000FF"/>
                </a:solidFill>
                <a:cs typeface="Adobe Garamond Pro"/>
              </a:rPr>
              <a:t>checking necessary coherence</a:t>
            </a:r>
            <a:br>
              <a:rPr lang="en-US" sz="2200" dirty="0">
                <a:cs typeface="Adobe Garamond Pro"/>
              </a:rPr>
            </a:br>
            <a:endParaRPr lang="en-US" sz="2600" dirty="0">
              <a:solidFill>
                <a:schemeClr val="tx2"/>
              </a:solidFill>
            </a:endParaRPr>
          </a:p>
          <a:p>
            <a:r>
              <a:rPr lang="en-US" sz="2600" dirty="0">
                <a:solidFill>
                  <a:schemeClr val="tx2"/>
                </a:solidFill>
              </a:rPr>
              <a:t>Overhead of re-execution is </a:t>
            </a:r>
            <a:r>
              <a:rPr lang="en-US" sz="2600" dirty="0">
                <a:solidFill>
                  <a:srgbClr val="0000FF"/>
                </a:solidFill>
              </a:rPr>
              <a:t>low</a:t>
            </a:r>
          </a:p>
          <a:p>
            <a:pPr lvl="1"/>
            <a:r>
              <a:rPr lang="en-US" sz="2200" dirty="0">
                <a:cs typeface="Adobe Garamond Pro"/>
              </a:rPr>
              <a:t>The </a:t>
            </a:r>
            <a:r>
              <a:rPr lang="en-US" sz="2200" dirty="0">
                <a:solidFill>
                  <a:srgbClr val="0000FF"/>
                </a:solidFill>
                <a:cs typeface="Adobe Garamond Pro"/>
              </a:rPr>
              <a:t>collision rate </a:t>
            </a:r>
            <a:r>
              <a:rPr lang="en-US" sz="2200" dirty="0">
                <a:cs typeface="Adobe Garamond Pro"/>
              </a:rPr>
              <a:t>is </a:t>
            </a:r>
            <a:r>
              <a:rPr lang="en-US" sz="2200" dirty="0">
                <a:solidFill>
                  <a:srgbClr val="0000FF"/>
                </a:solidFill>
                <a:cs typeface="Adobe Garamond Pro"/>
              </a:rPr>
              <a:t>low</a:t>
            </a:r>
            <a:r>
              <a:rPr lang="en-US" sz="2200" dirty="0">
                <a:cs typeface="Adobe Garamond Pro"/>
              </a:rPr>
              <a:t> for our applications </a:t>
            </a:r>
            <a:r>
              <a:rPr lang="en-US" sz="2200" dirty="0">
                <a:cs typeface="Adobe Garamond Pro"/>
                <a:sym typeface="Wingdings"/>
              </a:rPr>
              <a:t> </a:t>
            </a:r>
            <a:r>
              <a:rPr lang="en-US" sz="2200" dirty="0">
                <a:solidFill>
                  <a:srgbClr val="0000FF"/>
                </a:solidFill>
                <a:cs typeface="Adobe Garamond Pro"/>
                <a:sym typeface="Wingdings"/>
              </a:rPr>
              <a:t>13.4% </a:t>
            </a:r>
            <a:endParaRPr lang="en-US" sz="2200" dirty="0">
              <a:solidFill>
                <a:srgbClr val="0000FF"/>
              </a:solidFill>
              <a:cs typeface="Adobe Garamond Pro"/>
            </a:endParaRPr>
          </a:p>
          <a:p>
            <a:pPr lvl="1"/>
            <a:r>
              <a:rPr lang="en-US" sz="2200" dirty="0">
                <a:cs typeface="Adobe Garamond Pro"/>
              </a:rPr>
              <a:t>Re-execution is significantly faster than original execution</a:t>
            </a:r>
          </a:p>
          <a:p>
            <a:pPr lvl="1"/>
            <a:endParaRPr lang="en-US" sz="2400" dirty="0">
              <a:solidFill>
                <a:schemeClr val="accent2"/>
              </a:solidFill>
              <a:cs typeface="Gill Sans MT"/>
            </a:endParaRPr>
          </a:p>
          <a:p>
            <a:pPr lvl="1"/>
            <a:endParaRPr lang="en-US" sz="2400" dirty="0">
              <a:solidFill>
                <a:schemeClr val="tx2"/>
              </a:solidFill>
            </a:endParaRPr>
          </a:p>
          <a:p>
            <a:pPr lvl="1"/>
            <a:endParaRPr lang="en-US" sz="2600" dirty="0">
              <a:solidFill>
                <a:srgbClr val="0000FF"/>
              </a:solidFill>
            </a:endParaRPr>
          </a:p>
          <a:p>
            <a:pPr lvl="1"/>
            <a:endParaRPr lang="en-US" sz="2200" dirty="0">
              <a:solidFill>
                <a:srgbClr val="C00000"/>
              </a:solidFill>
              <a:cs typeface="Adobe Garamond Pro"/>
            </a:endParaRPr>
          </a:p>
          <a:p>
            <a:pPr lvl="1"/>
            <a:endParaRPr lang="en-US" sz="2200" dirty="0">
              <a:cs typeface="Adobe Garamond Pro"/>
            </a:endParaRPr>
          </a:p>
          <a:p>
            <a:pPr lvl="1"/>
            <a:endParaRPr lang="en-US" sz="2200" dirty="0">
              <a:cs typeface="Adobe Garamond Pro"/>
            </a:endParaRPr>
          </a:p>
          <a:p>
            <a:pPr lvl="1"/>
            <a:endParaRPr lang="en-US" sz="2200" dirty="0">
              <a:cs typeface="Adobe Garamond Pro"/>
            </a:endParaRPr>
          </a:p>
          <a:p>
            <a:pPr lvl="1"/>
            <a:endParaRPr lang="en-US" sz="2200" dirty="0">
              <a:cs typeface="Adobe Garamond Pro"/>
            </a:endParaRPr>
          </a:p>
          <a:p>
            <a:pPr lvl="1"/>
            <a:endParaRPr lang="en-US" sz="2400" dirty="0">
              <a:cs typeface="Adobe Garamond Pro"/>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3099532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500"/>
                                        <p:tgtEl>
                                          <p:spTgt spid="3">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500"/>
                                        <p:tgtEl>
                                          <p:spTgt spid="3">
                                            <p:txEl>
                                              <p:pRg st="9" end="9"/>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10" end="10"/>
                                            </p:txEl>
                                          </p:spTgt>
                                        </p:tgtEl>
                                        <p:attrNameLst>
                                          <p:attrName>style.visibility</p:attrName>
                                        </p:attrNameLst>
                                      </p:cBhvr>
                                      <p:to>
                                        <p:strVal val="visible"/>
                                      </p:to>
                                    </p:set>
                                    <p:animEffect transition="in" filter="fade">
                                      <p:cBhvr>
                                        <p:cTn id="38" dur="500"/>
                                        <p:tgtEl>
                                          <p:spTgt spid="3">
                                            <p:txEl>
                                              <p:pRg st="10" end="10"/>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animEffect transition="in" filter="fade">
                                      <p:cBhvr>
                                        <p:cTn id="41"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System Energy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grpSp>
        <p:nvGrpSpPr>
          <p:cNvPr id="23" name="Group 22"/>
          <p:cNvGrpSpPr/>
          <p:nvPr/>
        </p:nvGrpSpPr>
        <p:grpSpPr>
          <a:xfrm>
            <a:off x="-76200" y="1143000"/>
            <a:ext cx="9268011" cy="5311589"/>
            <a:chOff x="0" y="0"/>
            <a:chExt cx="11096628" cy="3003179"/>
          </a:xfrm>
        </p:grpSpPr>
        <p:graphicFrame>
          <p:nvGraphicFramePr>
            <p:cNvPr id="24" name="Chart 23"/>
            <p:cNvGraphicFramePr>
              <a:graphicFrameLocks/>
            </p:cNvGraphicFramePr>
            <p:nvPr/>
          </p:nvGraphicFramePr>
          <p:xfrm>
            <a:off x="0" y="0"/>
            <a:ext cx="10948148" cy="2988235"/>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p:cNvSpPr txBox="1"/>
            <p:nvPr/>
          </p:nvSpPr>
          <p:spPr>
            <a:xfrm>
              <a:off x="10035803" y="2197262"/>
              <a:ext cx="1060825" cy="328706"/>
            </a:xfrm>
            <a:prstGeom prst="rect">
              <a:avLst/>
            </a:prstGeom>
          </p:spPr>
          <p:txBody>
            <a:bodyPr wrap="square" lIns="0" tIns="0" rIns="0" bIns="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0" cap="none" spc="0" normalizeH="0" baseline="0" noProof="0" dirty="0">
                  <a:ln>
                    <a:noFill/>
                  </a:ln>
                  <a:solidFill>
                    <a:sysClr val="windowText" lastClr="000000"/>
                  </a:solidFill>
                  <a:effectLst/>
                  <a:uLnTx/>
                  <a:uFillTx/>
                  <a:latin typeface="Gill Sans MT"/>
                  <a:ea typeface="+mn-ea"/>
                  <a:cs typeface="+mn-cs"/>
                </a:rPr>
                <a:t>GMEAN</a:t>
              </a:r>
            </a:p>
          </p:txBody>
        </p:sp>
        <p:cxnSp>
          <p:nvCxnSpPr>
            <p:cNvPr id="26" name="Straight Connector 25"/>
            <p:cNvCxnSpPr/>
            <p:nvPr/>
          </p:nvCxnSpPr>
          <p:spPr>
            <a:xfrm>
              <a:off x="10035803" y="373531"/>
              <a:ext cx="0" cy="2629648"/>
            </a:xfrm>
            <a:prstGeom prst="line">
              <a:avLst/>
            </a:prstGeom>
            <a:noFill/>
            <a:ln w="38100" cap="flat" cmpd="sng" algn="ctr">
              <a:solidFill>
                <a:sysClr val="windowText" lastClr="000000"/>
              </a:solidFill>
              <a:prstDash val="sysDash"/>
            </a:ln>
            <a:effectLst/>
          </p:spPr>
        </p:cxnSp>
      </p:grpSp>
      <p:sp>
        <p:nvSpPr>
          <p:cNvPr id="42" name="Rounded Rectangle 41"/>
          <p:cNvSpPr/>
          <p:nvPr/>
        </p:nvSpPr>
        <p:spPr>
          <a:xfrm>
            <a:off x="8229600" y="1984007"/>
            <a:ext cx="533400" cy="914400"/>
          </a:xfrm>
          <a:prstGeom prst="roundRect">
            <a:avLst/>
          </a:prstGeom>
          <a:solidFill>
            <a:schemeClr val="bg1">
              <a:alpha val="0"/>
            </a:schemeClr>
          </a:solidFill>
          <a:ln w="7620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cxnSp>
        <p:nvCxnSpPr>
          <p:cNvPr id="43" name="Straight Arrow Connector 42"/>
          <p:cNvCxnSpPr>
            <a:stCxn id="42" idx="1"/>
          </p:cNvCxnSpPr>
          <p:nvPr/>
        </p:nvCxnSpPr>
        <p:spPr>
          <a:xfrm flipH="1" flipV="1">
            <a:off x="7162800" y="1679207"/>
            <a:ext cx="1066800" cy="762000"/>
          </a:xfrm>
          <a:prstGeom prst="straightConnector1">
            <a:avLst/>
          </a:prstGeom>
          <a:ln w="5715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grpSp>
        <p:nvGrpSpPr>
          <p:cNvPr id="44" name="Group 43"/>
          <p:cNvGrpSpPr/>
          <p:nvPr/>
        </p:nvGrpSpPr>
        <p:grpSpPr>
          <a:xfrm>
            <a:off x="-20918" y="914400"/>
            <a:ext cx="7174753" cy="1145807"/>
            <a:chOff x="457201" y="5238778"/>
            <a:chExt cx="10218011" cy="2902613"/>
          </a:xfrm>
        </p:grpSpPr>
        <p:sp>
          <p:nvSpPr>
            <p:cNvPr id="45" name="Rounded Rectangle 44"/>
            <p:cNvSpPr/>
            <p:nvPr/>
          </p:nvSpPr>
          <p:spPr bwMode="auto">
            <a:xfrm>
              <a:off x="457201" y="5238778"/>
              <a:ext cx="10218011" cy="2604660"/>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46" name="TextBox 45"/>
            <p:cNvSpPr txBox="1"/>
            <p:nvPr/>
          </p:nvSpPr>
          <p:spPr>
            <a:xfrm>
              <a:off x="457201" y="5568465"/>
              <a:ext cx="10200988" cy="257292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NC</a:t>
              </a:r>
              <a:r>
                <a:rPr kumimoji="0" lang="en-US" sz="2000" b="0" i="0" u="none" strike="noStrike" kern="1200" cap="none" spc="0" normalizeH="0" baseline="0" noProof="0" dirty="0">
                  <a:ln>
                    <a:noFill/>
                  </a:ln>
                  <a:solidFill>
                    <a:prstClr val="black"/>
                  </a:solidFill>
                  <a:effectLst/>
                  <a:uLnTx/>
                  <a:uFillTx/>
                  <a:latin typeface="Gill Sans MT"/>
                  <a:ea typeface="+mn-ea"/>
                  <a:cs typeface="+mn-cs"/>
                </a:rPr>
                <a:t> suffers greatly from the </a:t>
              </a:r>
              <a:r>
                <a:rPr kumimoji="0" lang="en-US" sz="2000" b="0" i="1" u="sng" strike="noStrike" kern="1200" cap="none" spc="0" normalizeH="0" baseline="0" noProof="0" dirty="0">
                  <a:ln>
                    <a:noFill/>
                  </a:ln>
                  <a:solidFill>
                    <a:prstClr val="black"/>
                  </a:solidFill>
                  <a:effectLst/>
                  <a:uLnTx/>
                  <a:uFillTx/>
                  <a:latin typeface="Gill Sans MT"/>
                  <a:ea typeface="+mn-ea"/>
                  <a:cs typeface="+mn-cs"/>
                </a:rPr>
                <a:t>large number of accesses to DRAM</a:t>
              </a:r>
              <a:br>
                <a:rPr kumimoji="0" lang="en-US" sz="2000" b="0" i="0" u="sng" strike="noStrike" kern="1200" cap="none" spc="0" normalizeH="0" baseline="0" noProof="0" dirty="0">
                  <a:ln>
                    <a:noFill/>
                  </a:ln>
                  <a:solidFill>
                    <a:prstClr val="black"/>
                  </a:solidFill>
                  <a:effectLst/>
                  <a:uLnTx/>
                  <a:uFillTx/>
                  <a:latin typeface="Gill Sans MT"/>
                  <a:ea typeface="+mn-ea"/>
                  <a:cs typeface="+mn-cs"/>
                </a:rPr>
              </a:br>
              <a:endParaRPr kumimoji="0" lang="en-US" sz="2000" b="0" i="0" u="none" strike="noStrike" kern="1200" cap="none" spc="0" normalizeH="0" baseline="0" noProof="0" dirty="0">
                <a:ln>
                  <a:noFill/>
                </a:ln>
                <a:solidFill>
                  <a:prstClr val="black"/>
                </a:solidFill>
                <a:effectLst/>
                <a:uLnTx/>
                <a:uFillTx/>
                <a:latin typeface="Gill Sans 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Gill Sans MT"/>
                <a:ea typeface="+mn-ea"/>
                <a:cs typeface="+mn-cs"/>
              </a:endParaRPr>
            </a:p>
          </p:txBody>
        </p:sp>
      </p:grpSp>
      <p:sp>
        <p:nvSpPr>
          <p:cNvPr id="47" name="TextBox 46"/>
          <p:cNvSpPr txBox="1"/>
          <p:nvPr/>
        </p:nvSpPr>
        <p:spPr>
          <a:xfrm>
            <a:off x="0" y="1069607"/>
            <a:ext cx="690445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sng" strike="noStrike" kern="1200" cap="none" spc="0" normalizeH="0" baseline="0" noProof="0" dirty="0">
              <a:ln>
                <a:noFill/>
              </a:ln>
              <a:solidFill>
                <a:prstClr val="black"/>
              </a:solidFill>
              <a:effectLst/>
              <a:uLnTx/>
              <a:uFillTx/>
              <a:latin typeface="Gill Sans M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000" b="1" i="0" u="none" strike="noStrike" kern="1200" cap="none" spc="0" normalizeH="0" baseline="0" noProof="0" dirty="0">
                <a:ln>
                  <a:noFill/>
                </a:ln>
                <a:solidFill>
                  <a:srgbClr val="0000FF"/>
                </a:solidFill>
                <a:effectLst/>
                <a:uLnTx/>
                <a:uFillTx/>
                <a:latin typeface="Gill Sans MT"/>
                <a:ea typeface="+mn-ea"/>
                <a:cs typeface="+mn-cs"/>
              </a:rPr>
              <a:t>Interconnect</a:t>
            </a:r>
            <a:r>
              <a:rPr kumimoji="0" lang="en-US" sz="2000" b="1" i="0" u="none" strike="noStrike" kern="1200" cap="none" spc="0" normalizeH="0" baseline="0" noProof="0" dirty="0">
                <a:ln>
                  <a:noFill/>
                </a:ln>
                <a:solidFill>
                  <a:prstClr val="black"/>
                </a:solidFill>
                <a:effectLst/>
                <a:uLnTx/>
                <a:uFillTx/>
                <a:latin typeface="Gill Sans MT"/>
                <a:ea typeface="+mn-ea"/>
                <a:cs typeface="+mn-cs"/>
              </a:rPr>
              <a:t> </a:t>
            </a:r>
            <a:r>
              <a:rPr kumimoji="0" lang="en-US" sz="2000" b="0" i="0" u="none" strike="noStrike" kern="1200" cap="none" spc="0" normalizeH="0" baseline="0" noProof="0" dirty="0">
                <a:ln>
                  <a:noFill/>
                </a:ln>
                <a:solidFill>
                  <a:prstClr val="black"/>
                </a:solidFill>
                <a:effectLst/>
                <a:uLnTx/>
                <a:uFillTx/>
                <a:latin typeface="Gill Sans MT"/>
                <a:ea typeface="+mn-ea"/>
                <a:cs typeface="+mn-cs"/>
              </a:rPr>
              <a:t>and </a:t>
            </a:r>
            <a:r>
              <a:rPr kumimoji="0" lang="en-US" sz="2000" b="1" i="0" u="none" strike="noStrike" kern="1200" cap="none" spc="0" normalizeH="0" baseline="0" noProof="0" dirty="0">
                <a:ln>
                  <a:noFill/>
                </a:ln>
                <a:solidFill>
                  <a:srgbClr val="0000FF"/>
                </a:solidFill>
                <a:effectLst/>
                <a:uLnTx/>
                <a:uFillTx/>
                <a:latin typeface="Gill Sans MT"/>
                <a:ea typeface="+mn-ea"/>
                <a:cs typeface="+mn-cs"/>
              </a:rPr>
              <a:t>DRAM</a:t>
            </a:r>
            <a:r>
              <a:rPr kumimoji="0" lang="en-US" sz="2000" b="0" i="0" u="none" strike="noStrike" kern="1200" cap="none" spc="0" normalizeH="0" baseline="0" noProof="0" dirty="0">
                <a:ln>
                  <a:noFill/>
                </a:ln>
                <a:solidFill>
                  <a:prstClr val="black"/>
                </a:solidFill>
                <a:effectLst/>
                <a:uLnTx/>
                <a:uFillTx/>
                <a:latin typeface="Gill Sans MT"/>
                <a:ea typeface="+mn-ea"/>
                <a:cs typeface="+mn-cs"/>
              </a:rPr>
              <a:t> energy increase by </a:t>
            </a:r>
            <a:r>
              <a:rPr kumimoji="0" lang="en-US" sz="2000" b="1" i="0" u="none" strike="noStrike" kern="1200" cap="none" spc="0" normalizeH="0" baseline="0" noProof="0" dirty="0">
                <a:ln>
                  <a:noFill/>
                </a:ln>
                <a:solidFill>
                  <a:srgbClr val="FF0000"/>
                </a:solidFill>
                <a:effectLst/>
                <a:uLnTx/>
                <a:uFillTx/>
                <a:latin typeface="Gill Sans MT"/>
                <a:ea typeface="+mn-ea"/>
                <a:cs typeface="+mn-cs"/>
              </a:rPr>
              <a:t>3.1x</a:t>
            </a:r>
            <a:r>
              <a:rPr kumimoji="0" lang="en-US" sz="2000" b="0" i="0" u="none" strike="noStrike" kern="1200" cap="none" spc="0" normalizeH="0" baseline="0" noProof="0" dirty="0">
                <a:ln>
                  <a:noFill/>
                </a:ln>
                <a:solidFill>
                  <a:prstClr val="black"/>
                </a:solidFill>
                <a:effectLst/>
                <a:uLnTx/>
                <a:uFillTx/>
                <a:latin typeface="Gill Sans MT"/>
                <a:ea typeface="+mn-ea"/>
                <a:cs typeface="+mn-cs"/>
              </a:rPr>
              <a:t> and </a:t>
            </a:r>
            <a:r>
              <a:rPr kumimoji="0" lang="en-US" sz="2000" b="1" i="0" u="none" strike="noStrike" kern="1200" cap="none" spc="0" normalizeH="0" baseline="0" noProof="0" dirty="0">
                <a:ln>
                  <a:noFill/>
                </a:ln>
                <a:solidFill>
                  <a:srgbClr val="FF0000"/>
                </a:solidFill>
                <a:effectLst/>
                <a:uLnTx/>
                <a:uFillTx/>
                <a:latin typeface="Gill Sans MT"/>
                <a:ea typeface="+mn-ea"/>
                <a:cs typeface="+mn-cs"/>
              </a:rPr>
              <a:t>4.5x</a:t>
            </a:r>
          </a:p>
        </p:txBody>
      </p:sp>
      <p:sp>
        <p:nvSpPr>
          <p:cNvPr id="48" name="Rounded Rectangle 47"/>
          <p:cNvSpPr/>
          <p:nvPr/>
        </p:nvSpPr>
        <p:spPr>
          <a:xfrm>
            <a:off x="8458200" y="2819400"/>
            <a:ext cx="381000" cy="914400"/>
          </a:xfrm>
          <a:prstGeom prst="roundRect">
            <a:avLst/>
          </a:prstGeom>
          <a:solidFill>
            <a:schemeClr val="bg1">
              <a:alpha val="0"/>
            </a:schemeClr>
          </a:solidFill>
          <a:ln w="7620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cxnSp>
        <p:nvCxnSpPr>
          <p:cNvPr id="49" name="Straight Arrow Connector 48"/>
          <p:cNvCxnSpPr>
            <a:stCxn id="48" idx="1"/>
          </p:cNvCxnSpPr>
          <p:nvPr/>
        </p:nvCxnSpPr>
        <p:spPr>
          <a:xfrm flipH="1">
            <a:off x="4191000" y="3276600"/>
            <a:ext cx="4267200" cy="1447800"/>
          </a:xfrm>
          <a:prstGeom prst="straightConnector1">
            <a:avLst/>
          </a:prstGeom>
          <a:ln w="5715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grpSp>
        <p:nvGrpSpPr>
          <p:cNvPr id="50" name="Group 49"/>
          <p:cNvGrpSpPr/>
          <p:nvPr/>
        </p:nvGrpSpPr>
        <p:grpSpPr>
          <a:xfrm>
            <a:off x="914400" y="4905556"/>
            <a:ext cx="7174753" cy="1861303"/>
            <a:chOff x="457201" y="4230881"/>
            <a:chExt cx="10218011" cy="4843267"/>
          </a:xfrm>
        </p:grpSpPr>
        <p:sp>
          <p:nvSpPr>
            <p:cNvPr id="51" name="Rounded Rectangle 50"/>
            <p:cNvSpPr/>
            <p:nvPr/>
          </p:nvSpPr>
          <p:spPr bwMode="auto">
            <a:xfrm>
              <a:off x="457201" y="4230881"/>
              <a:ext cx="10218011" cy="2604660"/>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52" name="TextBox 51"/>
            <p:cNvSpPr txBox="1"/>
            <p:nvPr/>
          </p:nvSpPr>
          <p:spPr>
            <a:xfrm>
              <a:off x="457201" y="4429157"/>
              <a:ext cx="10200988" cy="4644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FF"/>
                  </a:solidFill>
                  <a:effectLst/>
                  <a:uLnTx/>
                  <a:uFillTx/>
                  <a:latin typeface="Gill Sans MT"/>
                  <a:ea typeface="+mn-ea"/>
                  <a:cs typeface="+mn-cs"/>
                </a:rPr>
                <a:t>CG </a:t>
              </a:r>
              <a:r>
                <a:rPr kumimoji="0" lang="en-US" sz="22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200" b="1" i="0" u="none" strike="noStrike" kern="1200" cap="none" spc="0" normalizeH="0" baseline="0" noProof="0" dirty="0">
                  <a:ln>
                    <a:noFill/>
                  </a:ln>
                  <a:solidFill>
                    <a:srgbClr val="0000FF"/>
                  </a:solidFill>
                  <a:effectLst/>
                  <a:uLnTx/>
                  <a:uFillTx/>
                  <a:latin typeface="Gill Sans MT"/>
                  <a:ea typeface="+mn-ea"/>
                  <a:cs typeface="+mn-cs"/>
                </a:rPr>
                <a:t>FG</a:t>
              </a:r>
              <a:r>
                <a:rPr kumimoji="0" lang="en-US" sz="2200" b="0" i="0" u="none" strike="noStrike" kern="1200" cap="none" spc="0" normalizeH="0" baseline="0" noProof="0" dirty="0">
                  <a:ln>
                    <a:noFill/>
                  </a:ln>
                  <a:solidFill>
                    <a:prstClr val="black"/>
                  </a:solidFill>
                  <a:effectLst/>
                  <a:uLnTx/>
                  <a:uFillTx/>
                  <a:latin typeface="Gill Sans MT"/>
                  <a:ea typeface="+mn-ea"/>
                  <a:cs typeface="+mn-cs"/>
                </a:rPr>
                <a:t> loses a significant portion of benefits because of </a:t>
              </a:r>
              <a:r>
                <a:rPr kumimoji="0" lang="en-US" sz="2200" b="0" i="0" u="none" strike="noStrike" kern="1200" cap="none" spc="0" normalizeH="0" baseline="0" noProof="0" dirty="0">
                  <a:ln>
                    <a:noFill/>
                  </a:ln>
                  <a:solidFill>
                    <a:srgbClr val="FF0000"/>
                  </a:solidFill>
                  <a:effectLst/>
                  <a:uLnTx/>
                  <a:uFillTx/>
                  <a:latin typeface="Gill Sans MT"/>
                  <a:ea typeface="+mn-ea"/>
                  <a:cs typeface="+mn-cs"/>
                </a:rPr>
                <a:t>large number of </a:t>
              </a:r>
              <a:r>
                <a:rPr kumimoji="0" lang="en-US" sz="2200" b="0" i="0" u="none" strike="noStrike" kern="1200" cap="none" spc="0" normalizeH="0" baseline="0" noProof="0" dirty="0" err="1">
                  <a:ln>
                    <a:noFill/>
                  </a:ln>
                  <a:solidFill>
                    <a:srgbClr val="FF0000"/>
                  </a:solidFill>
                  <a:effectLst/>
                  <a:uLnTx/>
                  <a:uFillTx/>
                  <a:latin typeface="Gill Sans MT"/>
                  <a:ea typeface="+mn-ea"/>
                  <a:cs typeface="+mn-cs"/>
                </a:rPr>
                <a:t>writebacks</a:t>
              </a:r>
              <a:r>
                <a:rPr kumimoji="0" lang="en-US" sz="2200" b="0" i="0" u="none" strike="noStrike" kern="1200" cap="none" spc="0" normalizeH="0" baseline="0" noProof="0" dirty="0">
                  <a:ln>
                    <a:noFill/>
                  </a:ln>
                  <a:solidFill>
                    <a:srgbClr val="0000FF"/>
                  </a:solidFill>
                  <a:effectLst/>
                  <a:uLnTx/>
                  <a:uFillTx/>
                  <a:latin typeface="Gill Sans MT"/>
                  <a:ea typeface="+mn-ea"/>
                  <a:cs typeface="+mn-cs"/>
                </a:rPr>
                <a:t> </a:t>
              </a:r>
              <a:r>
                <a:rPr kumimoji="0" lang="en-US" sz="2200" b="0" i="0" u="none" strike="noStrike" kern="1200" cap="none" spc="0" normalizeH="0" baseline="0" noProof="0" dirty="0">
                  <a:ln>
                    <a:noFill/>
                  </a:ln>
                  <a:solidFill>
                    <a:srgbClr val="000000"/>
                  </a:solidFill>
                  <a:effectLst/>
                  <a:uLnTx/>
                  <a:uFillTx/>
                  <a:latin typeface="Gill Sans MT"/>
                  <a:ea typeface="+mn-ea"/>
                  <a:cs typeface="+mn-cs"/>
                </a:rPr>
                <a:t>and </a:t>
              </a:r>
              <a:r>
                <a:rPr kumimoji="0" lang="en-US" sz="2200" b="0" i="0" u="none" strike="noStrike" kern="1200" cap="none" spc="0" normalizeH="0" baseline="0" noProof="0" dirty="0">
                  <a:ln>
                    <a:noFill/>
                  </a:ln>
                  <a:solidFill>
                    <a:srgbClr val="FF0000"/>
                  </a:solidFill>
                  <a:effectLst/>
                  <a:uLnTx/>
                  <a:uFillTx/>
                  <a:latin typeface="Gill Sans MT"/>
                  <a:ea typeface="+mn-ea"/>
                  <a:cs typeface="+mn-cs"/>
                </a:rPr>
                <a:t>off-chip coherence messages</a:t>
              </a:r>
              <a:br>
                <a:rPr kumimoji="0" lang="en-US" sz="2200" b="0" i="0" u="sng" strike="noStrike" kern="1200" cap="none" spc="0" normalizeH="0" baseline="0" noProof="0" dirty="0">
                  <a:ln>
                    <a:noFill/>
                  </a:ln>
                  <a:solidFill>
                    <a:prstClr val="black"/>
                  </a:solidFill>
                  <a:effectLst/>
                  <a:uLnTx/>
                  <a:uFillTx/>
                  <a:latin typeface="Gill Sans MT"/>
                  <a:ea typeface="+mn-ea"/>
                  <a:cs typeface="+mn-cs"/>
                </a:rPr>
              </a:br>
              <a:endParaRPr kumimoji="0" lang="en-US" sz="2200" b="0" i="0" u="none" strike="noStrike" kern="1200" cap="none" spc="0" normalizeH="0" baseline="0" noProof="0" dirty="0">
                <a:ln>
                  <a:noFill/>
                </a:ln>
                <a:solidFill>
                  <a:prstClr val="black"/>
                </a:solidFill>
                <a:effectLst/>
                <a:uLnTx/>
                <a:uFillTx/>
                <a:latin typeface="Gill Sans MT"/>
                <a:ea typeface="+mn-ea"/>
                <a:cs typeface="+mn-cs"/>
              </a:endParaRPr>
            </a:p>
            <a:p>
              <a:pPr marL="285750" marR="0" lvl="0" indent="-285750" algn="ctr" defTabSz="914400" rtl="0" eaLnBrk="1" fontAlgn="auto" latinLnBrk="0" hangingPunct="1">
                <a:lnSpc>
                  <a:spcPct val="100000"/>
                </a:lnSpc>
                <a:spcBef>
                  <a:spcPts val="0"/>
                </a:spcBef>
                <a:spcAft>
                  <a:spcPts val="0"/>
                </a:spcAft>
                <a:buClrTx/>
                <a:buSzTx/>
                <a:buFont typeface="Arial"/>
                <a:buChar char="•"/>
                <a:tabLst/>
                <a:defRPr/>
              </a:pPr>
              <a:endParaRPr kumimoji="0" lang="en-US" sz="2200" b="0" i="0" u="none" strike="noStrike" kern="1200" cap="none" spc="0" normalizeH="0" baseline="0" noProof="0" dirty="0">
                <a:ln>
                  <a:noFill/>
                </a:ln>
                <a:solidFill>
                  <a:prstClr val="black"/>
                </a:solidFill>
                <a:effectLst/>
                <a:uLnTx/>
                <a:uFillTx/>
                <a:latin typeface="Gill Sans 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000000"/>
                </a:solidFill>
                <a:effectLst/>
                <a:uLnTx/>
                <a:uFillTx/>
                <a:latin typeface="Gill Sans MT"/>
                <a:ea typeface="+mn-ea"/>
                <a:cs typeface="+mn-cs"/>
              </a:endParaRPr>
            </a:p>
          </p:txBody>
        </p:sp>
      </p:grpSp>
      <p:grpSp>
        <p:nvGrpSpPr>
          <p:cNvPr id="53" name="Group 52"/>
          <p:cNvGrpSpPr/>
          <p:nvPr/>
        </p:nvGrpSpPr>
        <p:grpSpPr>
          <a:xfrm>
            <a:off x="685800" y="6096000"/>
            <a:ext cx="7620000" cy="1143000"/>
            <a:chOff x="0" y="2590797"/>
            <a:chExt cx="10177308" cy="3497579"/>
          </a:xfrm>
        </p:grpSpPr>
        <p:sp>
          <p:nvSpPr>
            <p:cNvPr id="54" name="Rounded Rectangle 53"/>
            <p:cNvSpPr/>
            <p:nvPr/>
          </p:nvSpPr>
          <p:spPr bwMode="auto">
            <a:xfrm>
              <a:off x="0" y="2590797"/>
              <a:ext cx="10177308" cy="3497579"/>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55" name="TextBox 54"/>
            <p:cNvSpPr txBox="1"/>
            <p:nvPr/>
          </p:nvSpPr>
          <p:spPr>
            <a:xfrm>
              <a:off x="0" y="2819400"/>
              <a:ext cx="10078499" cy="28253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err="1">
                  <a:ln>
                    <a:noFill/>
                  </a:ln>
                  <a:solidFill>
                    <a:prstClr val="black"/>
                  </a:solidFill>
                  <a:effectLst/>
                  <a:uLnTx/>
                  <a:uFillTx/>
                  <a:latin typeface="Gill Sans MT"/>
                  <a:ea typeface="+mn-ea"/>
                  <a:cs typeface="+mn-cs"/>
                </a:rPr>
                <a:t>CoNDA</a:t>
              </a:r>
              <a:r>
                <a:rPr kumimoji="0" lang="en-US" sz="2700" b="1" i="0" u="none" strike="noStrike" kern="1200" cap="none" spc="0" normalizeH="0" baseline="0" noProof="0" dirty="0">
                  <a:ln>
                    <a:noFill/>
                  </a:ln>
                  <a:solidFill>
                    <a:prstClr val="black"/>
                  </a:solidFill>
                  <a:effectLst/>
                  <a:uLnTx/>
                  <a:uFillTx/>
                  <a:latin typeface="Gill Sans MT"/>
                  <a:ea typeface="+mn-ea"/>
                  <a:cs typeface="+mn-cs"/>
                </a:rPr>
                <a:t> </a:t>
              </a:r>
              <a:r>
                <a:rPr kumimoji="0" lang="en-US" sz="2700" b="0" i="0" u="none" strike="noStrike" kern="1200" cap="none" spc="0" normalizeH="0" baseline="0" noProof="0" dirty="0">
                  <a:ln>
                    <a:noFill/>
                  </a:ln>
                  <a:solidFill>
                    <a:prstClr val="black"/>
                  </a:solidFill>
                  <a:effectLst/>
                  <a:uLnTx/>
                  <a:uFillTx/>
                  <a:latin typeface="Gill Sans MT"/>
                  <a:ea typeface="+mn-ea"/>
                  <a:cs typeface="+mn-cs"/>
                </a:rPr>
                <a:t>significantly reduces energy consumption and comes within </a:t>
              </a:r>
              <a:r>
                <a:rPr kumimoji="0" lang="en-US" sz="2700" b="0" i="0" u="none" strike="noStrike" kern="1200" cap="none" spc="0" normalizeH="0" baseline="0" noProof="0" dirty="0">
                  <a:ln>
                    <a:noFill/>
                  </a:ln>
                  <a:solidFill>
                    <a:srgbClr val="0000FF"/>
                  </a:solidFill>
                  <a:effectLst/>
                  <a:uLnTx/>
                  <a:uFillTx/>
                  <a:latin typeface="Gill Sans MT"/>
                  <a:ea typeface="+mn-ea"/>
                  <a:cs typeface="+mn-cs"/>
                </a:rPr>
                <a:t>4.4%</a:t>
              </a:r>
              <a:r>
                <a:rPr kumimoji="0" lang="en-US" sz="2700" b="0" i="0" u="none" strike="noStrike" kern="1200" cap="none" spc="0" normalizeH="0" baseline="0" noProof="0" dirty="0">
                  <a:ln>
                    <a:noFill/>
                  </a:ln>
                  <a:solidFill>
                    <a:prstClr val="black"/>
                  </a:solidFill>
                  <a:effectLst/>
                  <a:uLnTx/>
                  <a:uFillTx/>
                  <a:latin typeface="Gill Sans MT"/>
                  <a:ea typeface="+mn-ea"/>
                  <a:cs typeface="+mn-cs"/>
                </a:rPr>
                <a:t> of </a:t>
              </a:r>
              <a:r>
                <a:rPr kumimoji="0" lang="en-US" sz="2700" b="1" i="0" u="none" strike="noStrike" kern="1200" cap="none" spc="0" normalizeH="0" baseline="0" noProof="0" dirty="0">
                  <a:ln>
                    <a:noFill/>
                  </a:ln>
                  <a:solidFill>
                    <a:prstClr val="black"/>
                  </a:solidFill>
                  <a:effectLst/>
                  <a:uLnTx/>
                  <a:uFillTx/>
                  <a:latin typeface="Gill Sans MT"/>
                  <a:ea typeface="+mn-ea"/>
                  <a:cs typeface="+mn-cs"/>
                </a:rPr>
                <a:t>Ideal-NDA</a:t>
              </a:r>
              <a:endParaRPr kumimoji="0" lang="en-US" sz="2700" b="0" i="0" u="none" strike="noStrike" kern="1200" cap="none" spc="0" normalizeH="0" baseline="0" noProof="0" dirty="0">
                <a:ln>
                  <a:noFill/>
                </a:ln>
                <a:solidFill>
                  <a:prstClr val="black"/>
                </a:solidFill>
                <a:effectLst/>
                <a:uLnTx/>
                <a:uFillTx/>
                <a:latin typeface="Gill Sans MT"/>
                <a:ea typeface="+mn-ea"/>
                <a:cs typeface="+mn-cs"/>
              </a:endParaRPr>
            </a:p>
          </p:txBody>
        </p:sp>
      </p:grpSp>
      <p:sp>
        <p:nvSpPr>
          <p:cNvPr id="56" name="Rounded Rectangle 55"/>
          <p:cNvSpPr/>
          <p:nvPr/>
        </p:nvSpPr>
        <p:spPr>
          <a:xfrm>
            <a:off x="8610600" y="3429000"/>
            <a:ext cx="381000" cy="762000"/>
          </a:xfrm>
          <a:prstGeom prst="roundRect">
            <a:avLst/>
          </a:prstGeom>
          <a:solidFill>
            <a:schemeClr val="bg1">
              <a:alpha val="0"/>
            </a:schemeClr>
          </a:solidFill>
          <a:ln w="7620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cxnSp>
        <p:nvCxnSpPr>
          <p:cNvPr id="57" name="Straight Arrow Connector 56"/>
          <p:cNvCxnSpPr/>
          <p:nvPr/>
        </p:nvCxnSpPr>
        <p:spPr>
          <a:xfrm flipH="1">
            <a:off x="6781800" y="4114800"/>
            <a:ext cx="1828800" cy="685800"/>
          </a:xfrm>
          <a:prstGeom prst="straightConnector1">
            <a:avLst/>
          </a:prstGeom>
          <a:ln w="5715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4761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cTn>
                              </p:par>
                              <p:par>
                                <p:cTn id="13" presetID="10" presetClass="entr" presetSubtype="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44"/>
                                        </p:tgtEl>
                                      </p:cBhvr>
                                    </p:animEffect>
                                    <p:set>
                                      <p:cBhvr>
                                        <p:cTn id="23" dur="1" fill="hold">
                                          <p:stCondLst>
                                            <p:cond delay="499"/>
                                          </p:stCondLst>
                                        </p:cTn>
                                        <p:tgtEl>
                                          <p:spTgt spid="44"/>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47"/>
                                        </p:tgtEl>
                                      </p:cBhvr>
                                    </p:animEffect>
                                    <p:set>
                                      <p:cBhvr>
                                        <p:cTn id="26" dur="1" fill="hold">
                                          <p:stCondLst>
                                            <p:cond delay="499"/>
                                          </p:stCondLst>
                                        </p:cTn>
                                        <p:tgtEl>
                                          <p:spTgt spid="47"/>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43"/>
                                        </p:tgtEl>
                                      </p:cBhvr>
                                    </p:animEffect>
                                    <p:set>
                                      <p:cBhvr>
                                        <p:cTn id="29" dur="1" fill="hold">
                                          <p:stCondLst>
                                            <p:cond delay="499"/>
                                          </p:stCondLst>
                                        </p:cTn>
                                        <p:tgtEl>
                                          <p:spTgt spid="43"/>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42"/>
                                        </p:tgtEl>
                                      </p:cBhvr>
                                    </p:animEffect>
                                    <p:set>
                                      <p:cBhvr>
                                        <p:cTn id="32" dur="1" fill="hold">
                                          <p:stCondLst>
                                            <p:cond delay="499"/>
                                          </p:stCondLst>
                                        </p:cTn>
                                        <p:tgtEl>
                                          <p:spTgt spid="4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fade">
                                      <p:cBhvr>
                                        <p:cTn id="37" dur="500"/>
                                        <p:tgtEl>
                                          <p:spTgt spid="4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fade">
                                      <p:cBhvr>
                                        <p:cTn id="42" dur="500"/>
                                        <p:tgtEl>
                                          <p:spTgt spid="49"/>
                                        </p:tgtEl>
                                      </p:cBhvr>
                                    </p:animEffect>
                                  </p:childTnLst>
                                </p:cTn>
                              </p:par>
                              <p:par>
                                <p:cTn id="43" presetID="10" presetClass="entr" presetSubtype="0" fill="hold" nodeType="with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fade">
                                      <p:cBhvr>
                                        <p:cTn id="45" dur="500"/>
                                        <p:tgtEl>
                                          <p:spTgt spid="5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50"/>
                                        </p:tgtEl>
                                      </p:cBhvr>
                                    </p:animEffect>
                                    <p:set>
                                      <p:cBhvr>
                                        <p:cTn id="50" dur="1" fill="hold">
                                          <p:stCondLst>
                                            <p:cond delay="499"/>
                                          </p:stCondLst>
                                        </p:cTn>
                                        <p:tgtEl>
                                          <p:spTgt spid="50"/>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49"/>
                                        </p:tgtEl>
                                      </p:cBhvr>
                                    </p:animEffect>
                                    <p:set>
                                      <p:cBhvr>
                                        <p:cTn id="53" dur="1" fill="hold">
                                          <p:stCondLst>
                                            <p:cond delay="499"/>
                                          </p:stCondLst>
                                        </p:cTn>
                                        <p:tgtEl>
                                          <p:spTgt spid="49"/>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48"/>
                                        </p:tgtEl>
                                      </p:cBhvr>
                                    </p:animEffect>
                                    <p:set>
                                      <p:cBhvr>
                                        <p:cTn id="56" dur="1" fill="hold">
                                          <p:stCondLst>
                                            <p:cond delay="499"/>
                                          </p:stCondLst>
                                        </p:cTn>
                                        <p:tgtEl>
                                          <p:spTgt spid="48"/>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56"/>
                                        </p:tgtEl>
                                        <p:attrNameLst>
                                          <p:attrName>style.visibility</p:attrName>
                                        </p:attrNameLst>
                                      </p:cBhvr>
                                      <p:to>
                                        <p:strVal val="visible"/>
                                      </p:to>
                                    </p:set>
                                    <p:animEffect transition="in" filter="fade">
                                      <p:cBhvr>
                                        <p:cTn id="61" dur="500"/>
                                        <p:tgtEl>
                                          <p:spTgt spid="56"/>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57"/>
                                        </p:tgtEl>
                                        <p:attrNameLst>
                                          <p:attrName>style.visibility</p:attrName>
                                        </p:attrNameLst>
                                      </p:cBhvr>
                                      <p:to>
                                        <p:strVal val="visible"/>
                                      </p:to>
                                    </p:set>
                                    <p:animEffect transition="in" filter="fade">
                                      <p:cBhvr>
                                        <p:cTn id="66" dur="500"/>
                                        <p:tgtEl>
                                          <p:spTgt spid="57"/>
                                        </p:tgtEl>
                                      </p:cBhvr>
                                    </p:animEffect>
                                  </p:childTnLst>
                                </p:cTn>
                              </p:par>
                              <p:par>
                                <p:cTn id="67" presetID="10" presetClass="entr" presetSubtype="0" fill="hold" nodeType="withEffect">
                                  <p:stCondLst>
                                    <p:cond delay="0"/>
                                  </p:stCondLst>
                                  <p:childTnLst>
                                    <p:set>
                                      <p:cBhvr>
                                        <p:cTn id="68" dur="1" fill="hold">
                                          <p:stCondLst>
                                            <p:cond delay="0"/>
                                          </p:stCondLst>
                                        </p:cTn>
                                        <p:tgtEl>
                                          <p:spTgt spid="53"/>
                                        </p:tgtEl>
                                        <p:attrNameLst>
                                          <p:attrName>style.visibility</p:attrName>
                                        </p:attrNameLst>
                                      </p:cBhvr>
                                      <p:to>
                                        <p:strVal val="visible"/>
                                      </p:to>
                                    </p:set>
                                    <p:animEffect transition="in" filter="fade">
                                      <p:cBhvr>
                                        <p:cTn id="6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47" grpId="0"/>
      <p:bldP spid="47" grpId="1"/>
      <p:bldP spid="48" grpId="0" animBg="1"/>
      <p:bldP spid="48" grpId="1" animBg="1"/>
      <p:bldP spid="56"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Speedup</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graphicFrame>
        <p:nvGraphicFramePr>
          <p:cNvPr id="12" name="Chart 11"/>
          <p:cNvGraphicFramePr>
            <a:graphicFrameLocks/>
          </p:cNvGraphicFramePr>
          <p:nvPr/>
        </p:nvGraphicFramePr>
        <p:xfrm>
          <a:off x="-76200" y="990600"/>
          <a:ext cx="9144000" cy="5562600"/>
        </p:xfrm>
        <a:graphic>
          <a:graphicData uri="http://schemas.openxmlformats.org/drawingml/2006/chart">
            <c:chart xmlns:c="http://schemas.openxmlformats.org/drawingml/2006/chart" xmlns:r="http://schemas.openxmlformats.org/officeDocument/2006/relationships" r:id="rId4"/>
          </a:graphicData>
        </a:graphic>
      </p:graphicFrame>
      <p:cxnSp>
        <p:nvCxnSpPr>
          <p:cNvPr id="13" name="Straight Connector 12"/>
          <p:cNvCxnSpPr/>
          <p:nvPr/>
        </p:nvCxnSpPr>
        <p:spPr>
          <a:xfrm>
            <a:off x="8277538" y="1451742"/>
            <a:ext cx="0" cy="5072628"/>
          </a:xfrm>
          <a:prstGeom prst="line">
            <a:avLst/>
          </a:prstGeom>
          <a:ln w="38100" cmpd="sng">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8252300" y="4953000"/>
            <a:ext cx="891700" cy="634079"/>
          </a:xfrm>
          <a:prstGeom prst="rect">
            <a:avLst/>
          </a:prstGeom>
        </p:spPr>
        <p:txBody>
          <a:bodyPr wrap="square" lIns="0" tIns="0" rIns="0" bIns="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a:ea typeface="+mn-ea"/>
                <a:cs typeface="+mn-cs"/>
              </a:rPr>
              <a:t>GMEAN</a:t>
            </a:r>
          </a:p>
        </p:txBody>
      </p:sp>
      <p:sp>
        <p:nvSpPr>
          <p:cNvPr id="10" name="Rounded Rectangle 9"/>
          <p:cNvSpPr/>
          <p:nvPr/>
        </p:nvSpPr>
        <p:spPr>
          <a:xfrm>
            <a:off x="8305800" y="3276599"/>
            <a:ext cx="533400" cy="762000"/>
          </a:xfrm>
          <a:prstGeom prst="roundRect">
            <a:avLst/>
          </a:prstGeom>
          <a:solidFill>
            <a:schemeClr val="bg1">
              <a:alpha val="0"/>
            </a:schemeClr>
          </a:solidFill>
          <a:ln w="7620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grpSp>
        <p:nvGrpSpPr>
          <p:cNvPr id="15" name="Group 14"/>
          <p:cNvGrpSpPr/>
          <p:nvPr/>
        </p:nvGrpSpPr>
        <p:grpSpPr>
          <a:xfrm>
            <a:off x="2743200" y="5562600"/>
            <a:ext cx="6096000" cy="1143001"/>
            <a:chOff x="-196023" y="5333999"/>
            <a:chExt cx="10451568" cy="1524000"/>
          </a:xfrm>
        </p:grpSpPr>
        <p:sp>
          <p:nvSpPr>
            <p:cNvPr id="16" name="Rounded Rectangle 15"/>
            <p:cNvSpPr/>
            <p:nvPr/>
          </p:nvSpPr>
          <p:spPr bwMode="auto">
            <a:xfrm>
              <a:off x="457200" y="5333999"/>
              <a:ext cx="9153718" cy="1524000"/>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17" name="TextBox 16"/>
            <p:cNvSpPr txBox="1"/>
            <p:nvPr/>
          </p:nvSpPr>
          <p:spPr>
            <a:xfrm>
              <a:off x="-196023" y="5537200"/>
              <a:ext cx="10451568" cy="1107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Gill Sans MT"/>
                  <a:ea typeface="+mn-ea"/>
                  <a:cs typeface="+mn-cs"/>
                </a:rPr>
                <a:t>CG</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NC</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 eliminate the entire </a:t>
              </a:r>
              <a:br>
                <a:rPr kumimoji="0" lang="en-US" sz="2400" b="1" i="0" u="none" strike="noStrike" kern="1200" cap="none" spc="0" normalizeH="0" baseline="0" noProof="0" dirty="0">
                  <a:ln>
                    <a:noFill/>
                  </a:ln>
                  <a:solidFill>
                    <a:srgbClr val="000000"/>
                  </a:solidFill>
                  <a:effectLst/>
                  <a:uLnTx/>
                  <a:uFillTx/>
                  <a:latin typeface="Gill Sans MT"/>
                  <a:ea typeface="+mn-ea"/>
                  <a:cs typeface="+mn-cs"/>
                </a:rPr>
              </a:br>
              <a:r>
                <a:rPr kumimoji="0" lang="en-US" sz="2400" b="1" i="0" u="none" strike="noStrike" kern="1200" cap="none" spc="0" normalizeH="0" baseline="0" noProof="0" dirty="0">
                  <a:ln>
                    <a:noFill/>
                  </a:ln>
                  <a:solidFill>
                    <a:srgbClr val="000000"/>
                  </a:solidFill>
                  <a:effectLst/>
                  <a:uLnTx/>
                  <a:uFillTx/>
                  <a:latin typeface="Gill Sans MT"/>
                  <a:ea typeface="+mn-ea"/>
                  <a:cs typeface="+mn-cs"/>
                </a:rPr>
                <a:t>benefit of Ideal-NDA execution</a:t>
              </a:r>
            </a:p>
          </p:txBody>
        </p:sp>
      </p:grpSp>
      <p:cxnSp>
        <p:nvCxnSpPr>
          <p:cNvPr id="18" name="Straight Arrow Connector 17"/>
          <p:cNvCxnSpPr>
            <a:stCxn id="10" idx="2"/>
          </p:cNvCxnSpPr>
          <p:nvPr/>
        </p:nvCxnSpPr>
        <p:spPr>
          <a:xfrm flipH="1">
            <a:off x="6172200" y="4038599"/>
            <a:ext cx="2400300" cy="1524001"/>
          </a:xfrm>
          <a:prstGeom prst="straightConnector1">
            <a:avLst/>
          </a:prstGeom>
          <a:ln w="5715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2286000" y="4495800"/>
            <a:ext cx="5562600" cy="990600"/>
            <a:chOff x="-414583" y="5333999"/>
            <a:chExt cx="10606689" cy="1524000"/>
          </a:xfrm>
        </p:grpSpPr>
        <p:sp>
          <p:nvSpPr>
            <p:cNvPr id="20" name="Rounded Rectangle 19"/>
            <p:cNvSpPr/>
            <p:nvPr/>
          </p:nvSpPr>
          <p:spPr bwMode="auto">
            <a:xfrm>
              <a:off x="166605" y="5333999"/>
              <a:ext cx="9444312" cy="1524000"/>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21" name="TextBox 20"/>
            <p:cNvSpPr txBox="1"/>
            <p:nvPr/>
          </p:nvSpPr>
          <p:spPr>
            <a:xfrm>
              <a:off x="-414583" y="5442856"/>
              <a:ext cx="10606689" cy="12784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Gill Sans MT"/>
                  <a:ea typeface="+mn-ea"/>
                  <a:cs typeface="+mn-cs"/>
                </a:rPr>
                <a:t>FG</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 loses a significant portion of </a:t>
              </a:r>
              <a:br>
                <a:rPr kumimoji="0" lang="en-US" sz="2400" b="1" i="0" u="none" strike="noStrike" kern="1200" cap="none" spc="0" normalizeH="0" baseline="0" noProof="0" dirty="0">
                  <a:ln>
                    <a:noFill/>
                  </a:ln>
                  <a:solidFill>
                    <a:srgbClr val="000000"/>
                  </a:solidFill>
                  <a:effectLst/>
                  <a:uLnTx/>
                  <a:uFillTx/>
                  <a:latin typeface="Gill Sans MT"/>
                  <a:ea typeface="+mn-ea"/>
                  <a:cs typeface="+mn-cs"/>
                </a:rPr>
              </a:br>
              <a:r>
                <a:rPr kumimoji="0" lang="en-US" sz="2400" b="1" i="0" u="none" strike="noStrike" kern="1200" cap="none" spc="0" normalizeH="0" baseline="0" noProof="0" dirty="0">
                  <a:ln>
                    <a:noFill/>
                  </a:ln>
                  <a:solidFill>
                    <a:srgbClr val="000000"/>
                  </a:solidFill>
                  <a:effectLst/>
                  <a:uLnTx/>
                  <a:uFillTx/>
                  <a:latin typeface="Gill Sans MT"/>
                  <a:ea typeface="+mn-ea"/>
                  <a:cs typeface="+mn-cs"/>
                </a:rPr>
                <a:t>Ideal-NDA’s improvement</a:t>
              </a:r>
            </a:p>
          </p:txBody>
        </p:sp>
      </p:grpSp>
      <p:sp>
        <p:nvSpPr>
          <p:cNvPr id="22" name="Rounded Rectangle 21"/>
          <p:cNvSpPr/>
          <p:nvPr/>
        </p:nvSpPr>
        <p:spPr>
          <a:xfrm>
            <a:off x="4419600" y="2971800"/>
            <a:ext cx="533400" cy="762000"/>
          </a:xfrm>
          <a:prstGeom prst="roundRect">
            <a:avLst/>
          </a:prstGeom>
          <a:solidFill>
            <a:schemeClr val="bg1">
              <a:alpha val="0"/>
            </a:schemeClr>
          </a:solidFill>
          <a:ln w="7620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23" name="Rounded Rectangle 22"/>
          <p:cNvSpPr/>
          <p:nvPr/>
        </p:nvSpPr>
        <p:spPr>
          <a:xfrm>
            <a:off x="6324600" y="2743200"/>
            <a:ext cx="533400" cy="762000"/>
          </a:xfrm>
          <a:prstGeom prst="roundRect">
            <a:avLst/>
          </a:prstGeom>
          <a:solidFill>
            <a:schemeClr val="bg1">
              <a:alpha val="0"/>
            </a:schemeClr>
          </a:solidFill>
          <a:ln w="7620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cxnSp>
        <p:nvCxnSpPr>
          <p:cNvPr id="24" name="Straight Arrow Connector 23"/>
          <p:cNvCxnSpPr/>
          <p:nvPr/>
        </p:nvCxnSpPr>
        <p:spPr>
          <a:xfrm flipH="1">
            <a:off x="5905500" y="3505200"/>
            <a:ext cx="723900" cy="990600"/>
          </a:xfrm>
          <a:prstGeom prst="straightConnector1">
            <a:avLst/>
          </a:prstGeom>
          <a:ln w="5715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724400" y="3733800"/>
            <a:ext cx="457200" cy="762000"/>
          </a:xfrm>
          <a:prstGeom prst="straightConnector1">
            <a:avLst/>
          </a:prstGeom>
          <a:ln w="5715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533400" y="5105400"/>
            <a:ext cx="8610600" cy="1066800"/>
            <a:chOff x="-637267" y="5334000"/>
            <a:chExt cx="11243155" cy="1524000"/>
          </a:xfrm>
        </p:grpSpPr>
        <p:sp>
          <p:nvSpPr>
            <p:cNvPr id="27" name="Rounded Rectangle 26"/>
            <p:cNvSpPr/>
            <p:nvPr/>
          </p:nvSpPr>
          <p:spPr bwMode="auto">
            <a:xfrm>
              <a:off x="-537770" y="5334000"/>
              <a:ext cx="11143658" cy="1524000"/>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28" name="TextBox 27"/>
            <p:cNvSpPr txBox="1"/>
            <p:nvPr/>
          </p:nvSpPr>
          <p:spPr>
            <a:xfrm>
              <a:off x="-637267" y="5418669"/>
              <a:ext cx="11243155" cy="11871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err="1">
                  <a:ln>
                    <a:noFill/>
                  </a:ln>
                  <a:solidFill>
                    <a:prstClr val="black"/>
                  </a:solidFill>
                  <a:effectLst/>
                  <a:uLnTx/>
                  <a:uFillTx/>
                  <a:latin typeface="Gill Sans MT"/>
                  <a:ea typeface="+mn-ea"/>
                  <a:cs typeface="+mn-cs"/>
                </a:rPr>
                <a:t>CoNDA</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consistently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retains</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most of Ideal-NDA’s benefits, coming within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10.4%</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the Ideal-NDA performance</a:t>
              </a:r>
              <a:endParaRPr kumimoji="0" lang="en-US" sz="2400" b="1" i="0" u="none" strike="noStrike" kern="1200" cap="none" spc="0" normalizeH="0" baseline="0" noProof="0" dirty="0">
                <a:ln>
                  <a:noFill/>
                </a:ln>
                <a:solidFill>
                  <a:srgbClr val="000000"/>
                </a:solidFill>
                <a:effectLst/>
                <a:uLnTx/>
                <a:uFillTx/>
                <a:latin typeface="Gill Sans MT"/>
                <a:ea typeface="+mn-ea"/>
                <a:cs typeface="+mn-cs"/>
              </a:endParaRPr>
            </a:p>
          </p:txBody>
        </p:sp>
      </p:grpSp>
      <p:sp>
        <p:nvSpPr>
          <p:cNvPr id="29" name="Rounded Rectangle 28"/>
          <p:cNvSpPr/>
          <p:nvPr/>
        </p:nvSpPr>
        <p:spPr>
          <a:xfrm>
            <a:off x="8610600" y="2362200"/>
            <a:ext cx="381000" cy="990600"/>
          </a:xfrm>
          <a:prstGeom prst="roundRect">
            <a:avLst/>
          </a:prstGeom>
          <a:solidFill>
            <a:schemeClr val="bg1">
              <a:alpha val="0"/>
            </a:schemeClr>
          </a:solidFill>
          <a:ln w="7620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cxnSp>
        <p:nvCxnSpPr>
          <p:cNvPr id="30" name="Straight Arrow Connector 29"/>
          <p:cNvCxnSpPr/>
          <p:nvPr/>
        </p:nvCxnSpPr>
        <p:spPr>
          <a:xfrm flipH="1">
            <a:off x="7315200" y="3276600"/>
            <a:ext cx="1371600" cy="1828800"/>
          </a:xfrm>
          <a:prstGeom prst="straightConnector1">
            <a:avLst/>
          </a:prstGeom>
          <a:ln w="5715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8229600" y="3048000"/>
            <a:ext cx="533400" cy="762000"/>
          </a:xfrm>
          <a:prstGeom prst="roundRect">
            <a:avLst/>
          </a:prstGeom>
          <a:solidFill>
            <a:schemeClr val="bg1">
              <a:alpha val="0"/>
            </a:schemeClr>
          </a:solidFill>
          <a:ln w="7620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cxnSp>
        <p:nvCxnSpPr>
          <p:cNvPr id="33" name="Straight Arrow Connector 32"/>
          <p:cNvCxnSpPr>
            <a:stCxn id="32" idx="2"/>
          </p:cNvCxnSpPr>
          <p:nvPr/>
        </p:nvCxnSpPr>
        <p:spPr>
          <a:xfrm flipH="1">
            <a:off x="6096000" y="3810000"/>
            <a:ext cx="2400300" cy="1524001"/>
          </a:xfrm>
          <a:prstGeom prst="straightConnector1">
            <a:avLst/>
          </a:prstGeom>
          <a:ln w="5715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2590800" y="5410200"/>
            <a:ext cx="5562600" cy="990600"/>
            <a:chOff x="21308" y="5333999"/>
            <a:chExt cx="10606689" cy="1524000"/>
          </a:xfrm>
        </p:grpSpPr>
        <p:sp>
          <p:nvSpPr>
            <p:cNvPr id="35" name="Rounded Rectangle 34"/>
            <p:cNvSpPr/>
            <p:nvPr/>
          </p:nvSpPr>
          <p:spPr bwMode="auto">
            <a:xfrm>
              <a:off x="166605" y="5333999"/>
              <a:ext cx="9444312" cy="1524000"/>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36" name="TextBox 35"/>
            <p:cNvSpPr txBox="1"/>
            <p:nvPr/>
          </p:nvSpPr>
          <p:spPr>
            <a:xfrm>
              <a:off x="21308" y="5442856"/>
              <a:ext cx="10606689" cy="12784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Gill Sans MT"/>
                  <a:ea typeface="+mn-ea"/>
                  <a:cs typeface="+mn-cs"/>
                </a:rPr>
                <a:t>NDA-only</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 eliminates </a:t>
              </a:r>
              <a:r>
                <a:rPr kumimoji="0" lang="en-US" sz="2400" b="1" i="0" u="none" strike="noStrike" kern="1200" cap="none" spc="0" normalizeH="0" baseline="0" noProof="0" dirty="0">
                  <a:ln>
                    <a:noFill/>
                  </a:ln>
                  <a:solidFill>
                    <a:srgbClr val="FF0000"/>
                  </a:solidFill>
                  <a:effectLst/>
                  <a:uLnTx/>
                  <a:uFillTx/>
                  <a:latin typeface="Gill Sans MT"/>
                  <a:ea typeface="+mn-ea"/>
                  <a:cs typeface="+mn-cs"/>
                </a:rPr>
                <a:t>82.2%</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 of</a:t>
              </a:r>
              <a:br>
                <a:rPr kumimoji="0" lang="en-US" sz="2400" b="1" i="0" u="none" strike="noStrike" kern="1200" cap="none" spc="0" normalizeH="0" baseline="0" noProof="0" dirty="0">
                  <a:ln>
                    <a:noFill/>
                  </a:ln>
                  <a:solidFill>
                    <a:srgbClr val="000000"/>
                  </a:solidFill>
                  <a:effectLst/>
                  <a:uLnTx/>
                  <a:uFillTx/>
                  <a:latin typeface="Gill Sans MT"/>
                  <a:ea typeface="+mn-ea"/>
                  <a:cs typeface="+mn-cs"/>
                </a:rPr>
              </a:br>
              <a:r>
                <a:rPr kumimoji="0" lang="en-US" sz="2400" b="1" i="0" u="none" strike="noStrike" kern="1200" cap="none" spc="0" normalizeH="0" baseline="0" noProof="0" dirty="0">
                  <a:ln>
                    <a:noFill/>
                  </a:ln>
                  <a:solidFill>
                    <a:srgbClr val="000000"/>
                  </a:solidFill>
                  <a:effectLst/>
                  <a:uLnTx/>
                  <a:uFillTx/>
                  <a:latin typeface="Gill Sans MT"/>
                  <a:ea typeface="+mn-ea"/>
                  <a:cs typeface="+mn-cs"/>
                </a:rPr>
                <a:t>Ideal-NDA’s improvement</a:t>
              </a:r>
            </a:p>
          </p:txBody>
        </p:sp>
      </p:grpSp>
    </p:spTree>
    <p:extLst>
      <p:ext uri="{BB962C8B-B14F-4D97-AF65-F5344CB8AC3E}">
        <p14:creationId xmlns:p14="http://schemas.microsoft.com/office/powerpoint/2010/main" val="2188761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18"/>
                                        </p:tgtEl>
                                      </p:cBhvr>
                                    </p:animEffect>
                                    <p:set>
                                      <p:cBhvr>
                                        <p:cTn id="23" dur="1" fill="hold">
                                          <p:stCondLst>
                                            <p:cond delay="499"/>
                                          </p:stCondLst>
                                        </p:cTn>
                                        <p:tgtEl>
                                          <p:spTgt spid="18"/>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15"/>
                                        </p:tgtEl>
                                      </p:cBhvr>
                                    </p:animEffect>
                                    <p:set>
                                      <p:cBhvr>
                                        <p:cTn id="26" dur="1" fill="hold">
                                          <p:stCondLst>
                                            <p:cond delay="499"/>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par>
                                <p:cTn id="40" presetID="10" presetClass="entr" presetSubtype="0"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par>
                                <p:cTn id="43" presetID="10" presetClass="entr" presetSubtype="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500"/>
                                        <p:tgtEl>
                                          <p:spTgt spid="22"/>
                                        </p:tgtEl>
                                      </p:cBhvr>
                                    </p:animEffect>
                                    <p:set>
                                      <p:cBhvr>
                                        <p:cTn id="50" dur="1" fill="hold">
                                          <p:stCondLst>
                                            <p:cond delay="499"/>
                                          </p:stCondLst>
                                        </p:cTn>
                                        <p:tgtEl>
                                          <p:spTgt spid="2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23"/>
                                        </p:tgtEl>
                                      </p:cBhvr>
                                    </p:animEffect>
                                    <p:set>
                                      <p:cBhvr>
                                        <p:cTn id="53" dur="1" fill="hold">
                                          <p:stCondLst>
                                            <p:cond delay="499"/>
                                          </p:stCondLst>
                                        </p:cTn>
                                        <p:tgtEl>
                                          <p:spTgt spid="23"/>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19"/>
                                        </p:tgtEl>
                                      </p:cBhvr>
                                    </p:animEffect>
                                    <p:set>
                                      <p:cBhvr>
                                        <p:cTn id="56" dur="1" fill="hold">
                                          <p:stCondLst>
                                            <p:cond delay="499"/>
                                          </p:stCondLst>
                                        </p:cTn>
                                        <p:tgtEl>
                                          <p:spTgt spid="19"/>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24"/>
                                        </p:tgtEl>
                                      </p:cBhvr>
                                    </p:animEffect>
                                    <p:set>
                                      <p:cBhvr>
                                        <p:cTn id="59" dur="1" fill="hold">
                                          <p:stCondLst>
                                            <p:cond delay="499"/>
                                          </p:stCondLst>
                                        </p:cTn>
                                        <p:tgtEl>
                                          <p:spTgt spid="24"/>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25"/>
                                        </p:tgtEl>
                                      </p:cBhvr>
                                    </p:animEffect>
                                    <p:set>
                                      <p:cBhvr>
                                        <p:cTn id="62" dur="1" fill="hold">
                                          <p:stCondLst>
                                            <p:cond delay="499"/>
                                          </p:stCondLst>
                                        </p:cTn>
                                        <p:tgtEl>
                                          <p:spTgt spid="2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fade">
                                      <p:cBhvr>
                                        <p:cTn id="72" dur="500"/>
                                        <p:tgtEl>
                                          <p:spTgt spid="33"/>
                                        </p:tgtEl>
                                      </p:cBhvr>
                                    </p:animEffect>
                                  </p:childTnLst>
                                </p:cTn>
                              </p:par>
                              <p:par>
                                <p:cTn id="73" presetID="10" presetClass="entr" presetSubtype="0" fill="hold" nodeType="with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fade">
                                      <p:cBhvr>
                                        <p:cTn id="75" dur="500"/>
                                        <p:tgtEl>
                                          <p:spTgt spid="34"/>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nodeType="clickEffect">
                                  <p:stCondLst>
                                    <p:cond delay="0"/>
                                  </p:stCondLst>
                                  <p:childTnLst>
                                    <p:animEffect transition="out" filter="fade">
                                      <p:cBhvr>
                                        <p:cTn id="79" dur="500"/>
                                        <p:tgtEl>
                                          <p:spTgt spid="34"/>
                                        </p:tgtEl>
                                      </p:cBhvr>
                                    </p:animEffect>
                                    <p:set>
                                      <p:cBhvr>
                                        <p:cTn id="80" dur="1" fill="hold">
                                          <p:stCondLst>
                                            <p:cond delay="499"/>
                                          </p:stCondLst>
                                        </p:cTn>
                                        <p:tgtEl>
                                          <p:spTgt spid="34"/>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32"/>
                                        </p:tgtEl>
                                      </p:cBhvr>
                                    </p:animEffect>
                                    <p:set>
                                      <p:cBhvr>
                                        <p:cTn id="83" dur="1" fill="hold">
                                          <p:stCondLst>
                                            <p:cond delay="499"/>
                                          </p:stCondLst>
                                        </p:cTn>
                                        <p:tgtEl>
                                          <p:spTgt spid="32"/>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3"/>
                                        </p:tgtEl>
                                      </p:cBhvr>
                                    </p:animEffect>
                                    <p:set>
                                      <p:cBhvr>
                                        <p:cTn id="86" dur="1" fill="hold">
                                          <p:stCondLst>
                                            <p:cond delay="499"/>
                                          </p:stCondLst>
                                        </p:cTn>
                                        <p:tgtEl>
                                          <p:spTgt spid="33"/>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29"/>
                                        </p:tgtEl>
                                        <p:attrNameLst>
                                          <p:attrName>style.visibility</p:attrName>
                                        </p:attrNameLst>
                                      </p:cBhvr>
                                      <p:to>
                                        <p:strVal val="visible"/>
                                      </p:to>
                                    </p:set>
                                    <p:animEffect transition="in" filter="fade">
                                      <p:cBhvr>
                                        <p:cTn id="91" dur="500"/>
                                        <p:tgtEl>
                                          <p:spTgt spid="29"/>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30"/>
                                        </p:tgtEl>
                                        <p:attrNameLst>
                                          <p:attrName>style.visibility</p:attrName>
                                        </p:attrNameLst>
                                      </p:cBhvr>
                                      <p:to>
                                        <p:strVal val="visible"/>
                                      </p:to>
                                    </p:set>
                                    <p:animEffect transition="in" filter="fade">
                                      <p:cBhvr>
                                        <p:cTn id="96" dur="500"/>
                                        <p:tgtEl>
                                          <p:spTgt spid="30"/>
                                        </p:tgtEl>
                                      </p:cBhvr>
                                    </p:animEffect>
                                  </p:childTnLst>
                                </p:cTn>
                              </p:par>
                              <p:par>
                                <p:cTn id="97" presetID="10" presetClass="entr" presetSubtype="0" fill="hold" nodeType="withEffect">
                                  <p:stCondLst>
                                    <p:cond delay="0"/>
                                  </p:stCondLst>
                                  <p:childTnLst>
                                    <p:set>
                                      <p:cBhvr>
                                        <p:cTn id="98" dur="1" fill="hold">
                                          <p:stCondLst>
                                            <p:cond delay="0"/>
                                          </p:stCondLst>
                                        </p:cTn>
                                        <p:tgtEl>
                                          <p:spTgt spid="26"/>
                                        </p:tgtEl>
                                        <p:attrNameLst>
                                          <p:attrName>style.visibility</p:attrName>
                                        </p:attrNameLst>
                                      </p:cBhvr>
                                      <p:to>
                                        <p:strVal val="visible"/>
                                      </p:to>
                                    </p:set>
                                    <p:animEffect transition="in" filter="fade">
                                      <p:cBhvr>
                                        <p:cTn id="9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22" grpId="0" animBg="1"/>
      <p:bldP spid="22" grpId="1" animBg="1"/>
      <p:bldP spid="23" grpId="0" animBg="1"/>
      <p:bldP spid="23" grpId="1" animBg="1"/>
      <p:bldP spid="29" grpId="0" animBg="1"/>
      <p:bldP spid="32" grpId="0" animBg="1"/>
      <p:bldP spid="32" grpId="1"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Rectangle 173"/>
          <p:cNvSpPr/>
          <p:nvPr/>
        </p:nvSpPr>
        <p:spPr>
          <a:xfrm>
            <a:off x="7543801" y="5702155"/>
            <a:ext cx="1452563" cy="34570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a:ea typeface="+mn-ea"/>
                <a:cs typeface="+mn-cs"/>
              </a:rPr>
              <a:t>ASIC</a:t>
            </a:r>
            <a:endParaRPr kumimoji="0" lang="en-US" sz="23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Title 1"/>
          <p:cNvSpPr>
            <a:spLocks noGrp="1"/>
          </p:cNvSpPr>
          <p:nvPr>
            <p:ph type="title"/>
          </p:nvPr>
        </p:nvSpPr>
        <p:spPr>
          <a:xfrm>
            <a:off x="-76200" y="0"/>
            <a:ext cx="9601200" cy="914400"/>
          </a:xfrm>
        </p:spPr>
        <p:txBody>
          <a:bodyPr/>
          <a:lstStyle/>
          <a:p>
            <a:r>
              <a:rPr lang="en-US" sz="3600" dirty="0">
                <a:latin typeface="Gill Sans MT"/>
                <a:cs typeface="Gill Sans MT"/>
              </a:rPr>
              <a:t>Effect of Multiple Memory Stacks</a:t>
            </a:r>
          </a:p>
        </p:txBody>
      </p:sp>
      <p:sp>
        <p:nvSpPr>
          <p:cNvPr id="3" name="Content Placeholder 2"/>
          <p:cNvSpPr>
            <a:spLocks noGrp="1"/>
          </p:cNvSpPr>
          <p:nvPr>
            <p:ph idx="1"/>
          </p:nvPr>
        </p:nvSpPr>
        <p:spPr>
          <a:xfrm>
            <a:off x="152400" y="1066800"/>
            <a:ext cx="8839200" cy="5638800"/>
          </a:xfrm>
        </p:spPr>
        <p:txBody>
          <a:bodyPr>
            <a:normAutofit/>
          </a:bodyPr>
          <a:lstStyle/>
          <a:p>
            <a:pPr marL="0" indent="0">
              <a:buNone/>
            </a:pPr>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pPr lvl="1"/>
            <a:endParaRPr lang="en-US" sz="2000" dirty="0">
              <a:solidFill>
                <a:srgbClr val="595959"/>
              </a:solidFill>
              <a:latin typeface="Gill Sans MT"/>
              <a:cs typeface="Gill Sans MT"/>
            </a:endParaRPr>
          </a:p>
          <a:p>
            <a:pPr lvl="1"/>
            <a:endParaRPr lang="en-US" sz="2400" dirty="0">
              <a:solidFill>
                <a:schemeClr val="tx2"/>
              </a:solidFill>
              <a:latin typeface="Gill Sans MT"/>
              <a:cs typeface="Gill Sans MT"/>
            </a:endParaRPr>
          </a:p>
          <a:p>
            <a:pPr marL="342900" lvl="1" indent="-342900">
              <a:buFont typeface="Arial" pitchFamily="34" charset="0"/>
              <a:buChar char="•"/>
            </a:pPr>
            <a:endParaRPr lang="en-US" sz="2400" u="sng" dirty="0">
              <a:solidFill>
                <a:schemeClr val="tx2"/>
              </a:solidFill>
              <a:latin typeface="Gill Sans MT"/>
              <a:cs typeface="Gill Sans MT"/>
            </a:endParaRPr>
          </a:p>
          <a:p>
            <a:pPr lvl="1"/>
            <a:endParaRPr lang="en-US" sz="2000" dirty="0">
              <a:solidFill>
                <a:srgbClr val="595959"/>
              </a:solidFill>
              <a:latin typeface="Gill Sans MT"/>
              <a:cs typeface="Gill Sans MT"/>
            </a:endParaRPr>
          </a:p>
          <a:p>
            <a:endParaRPr lang="en-US" dirty="0">
              <a:latin typeface="Gill Sans MT"/>
              <a:cs typeface="Gill Sans MT"/>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Gill Sans MT"/>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2400" b="1" i="0" u="none" strike="noStrike" kern="1200" cap="none" spc="0" normalizeH="0" baseline="0" noProof="0">
              <a:ln>
                <a:noFill/>
              </a:ln>
              <a:solidFill>
                <a:srgbClr val="0070C0"/>
              </a:solidFill>
              <a:effectLst/>
              <a:uLnTx/>
              <a:uFillTx/>
              <a:latin typeface="Gill Sans MT"/>
              <a:ea typeface="+mn-ea"/>
              <a:cs typeface="Gill Sans MT"/>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8" name="Rectangle 17"/>
          <p:cNvSpPr/>
          <p:nvPr/>
        </p:nvSpPr>
        <p:spPr>
          <a:xfrm>
            <a:off x="0" y="1143000"/>
            <a:ext cx="9144000" cy="523220"/>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Gill Sans MT"/>
              <a:ea typeface="+mn-ea"/>
              <a:cs typeface="Gill Sans MT"/>
            </a:endParaRPr>
          </a:p>
        </p:txBody>
      </p:sp>
      <p:pic>
        <p:nvPicPr>
          <p:cNvPr id="8" name="Picture 7"/>
          <p:cNvPicPr>
            <a:picLocks noChangeAspect="1"/>
          </p:cNvPicPr>
          <p:nvPr/>
        </p:nvPicPr>
        <p:blipFill>
          <a:blip r:embed="rId4"/>
          <a:stretch>
            <a:fillRect/>
          </a:stretch>
        </p:blipFill>
        <p:spPr>
          <a:xfrm>
            <a:off x="76200" y="2438400"/>
            <a:ext cx="9039922" cy="2438400"/>
          </a:xfrm>
          <a:prstGeom prst="rect">
            <a:avLst/>
          </a:prstGeom>
        </p:spPr>
      </p:pic>
    </p:spTree>
    <p:extLst>
      <p:ext uri="{BB962C8B-B14F-4D97-AF65-F5344CB8AC3E}">
        <p14:creationId xmlns:p14="http://schemas.microsoft.com/office/powerpoint/2010/main" val="93335259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Rectangle 173"/>
          <p:cNvSpPr/>
          <p:nvPr/>
        </p:nvSpPr>
        <p:spPr>
          <a:xfrm>
            <a:off x="7543801" y="5702155"/>
            <a:ext cx="1452563" cy="34570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a:ea typeface="+mn-ea"/>
                <a:cs typeface="+mn-cs"/>
              </a:rPr>
              <a:t>ASIC</a:t>
            </a:r>
            <a:endParaRPr kumimoji="0" lang="en-US" sz="23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Title 1"/>
          <p:cNvSpPr>
            <a:spLocks noGrp="1"/>
          </p:cNvSpPr>
          <p:nvPr>
            <p:ph type="title"/>
          </p:nvPr>
        </p:nvSpPr>
        <p:spPr>
          <a:xfrm>
            <a:off x="-76200" y="0"/>
            <a:ext cx="9601200" cy="914400"/>
          </a:xfrm>
        </p:spPr>
        <p:txBody>
          <a:bodyPr/>
          <a:lstStyle/>
          <a:p>
            <a:r>
              <a:rPr lang="en-US" sz="3600" dirty="0">
                <a:latin typeface="Gill Sans MT"/>
                <a:cs typeface="Gill Sans MT"/>
              </a:rPr>
              <a:t>Effect of Optimistic Execution Duration</a:t>
            </a:r>
          </a:p>
        </p:txBody>
      </p:sp>
      <p:sp>
        <p:nvSpPr>
          <p:cNvPr id="3" name="Content Placeholder 2"/>
          <p:cNvSpPr>
            <a:spLocks noGrp="1"/>
          </p:cNvSpPr>
          <p:nvPr>
            <p:ph idx="1"/>
          </p:nvPr>
        </p:nvSpPr>
        <p:spPr>
          <a:xfrm>
            <a:off x="152400" y="1066800"/>
            <a:ext cx="8839200" cy="5638800"/>
          </a:xfrm>
        </p:spPr>
        <p:txBody>
          <a:bodyPr>
            <a:normAutofit/>
          </a:bodyPr>
          <a:lstStyle/>
          <a:p>
            <a:pPr marL="0" indent="0">
              <a:buNone/>
            </a:pPr>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pPr lvl="1"/>
            <a:endParaRPr lang="en-US" sz="2000" dirty="0">
              <a:solidFill>
                <a:srgbClr val="595959"/>
              </a:solidFill>
              <a:latin typeface="Gill Sans MT"/>
              <a:cs typeface="Gill Sans MT"/>
            </a:endParaRPr>
          </a:p>
          <a:p>
            <a:pPr lvl="1"/>
            <a:endParaRPr lang="en-US" sz="2400" dirty="0">
              <a:solidFill>
                <a:schemeClr val="tx2"/>
              </a:solidFill>
              <a:latin typeface="Gill Sans MT"/>
              <a:cs typeface="Gill Sans MT"/>
            </a:endParaRPr>
          </a:p>
          <a:p>
            <a:pPr marL="342900" lvl="1" indent="-342900">
              <a:buFont typeface="Arial" pitchFamily="34" charset="0"/>
              <a:buChar char="•"/>
            </a:pPr>
            <a:endParaRPr lang="en-US" sz="2400" u="sng" dirty="0">
              <a:solidFill>
                <a:schemeClr val="tx2"/>
              </a:solidFill>
              <a:latin typeface="Gill Sans MT"/>
              <a:cs typeface="Gill Sans MT"/>
            </a:endParaRPr>
          </a:p>
          <a:p>
            <a:pPr lvl="1"/>
            <a:endParaRPr lang="en-US" sz="2000" dirty="0">
              <a:solidFill>
                <a:srgbClr val="595959"/>
              </a:solidFill>
              <a:latin typeface="Gill Sans MT"/>
              <a:cs typeface="Gill Sans MT"/>
            </a:endParaRPr>
          </a:p>
          <a:p>
            <a:endParaRPr lang="en-US" dirty="0">
              <a:latin typeface="Gill Sans MT"/>
              <a:cs typeface="Gill Sans MT"/>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Gill Sans MT"/>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2400" b="1" i="0" u="none" strike="noStrike" kern="1200" cap="none" spc="0" normalizeH="0" baseline="0" noProof="0">
              <a:ln>
                <a:noFill/>
              </a:ln>
              <a:solidFill>
                <a:srgbClr val="0070C0"/>
              </a:solidFill>
              <a:effectLst/>
              <a:uLnTx/>
              <a:uFillTx/>
              <a:latin typeface="Gill Sans MT"/>
              <a:ea typeface="+mn-ea"/>
              <a:cs typeface="Gill Sans MT"/>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8" name="Rectangle 17"/>
          <p:cNvSpPr/>
          <p:nvPr/>
        </p:nvSpPr>
        <p:spPr>
          <a:xfrm>
            <a:off x="0" y="1143000"/>
            <a:ext cx="9144000" cy="523220"/>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Gill Sans MT"/>
              <a:ea typeface="+mn-ea"/>
              <a:cs typeface="Gill Sans MT"/>
            </a:endParaRPr>
          </a:p>
        </p:txBody>
      </p:sp>
      <p:pic>
        <p:nvPicPr>
          <p:cNvPr id="5" name="Picture 4"/>
          <p:cNvPicPr>
            <a:picLocks noChangeAspect="1"/>
          </p:cNvPicPr>
          <p:nvPr/>
        </p:nvPicPr>
        <p:blipFill>
          <a:blip r:embed="rId4"/>
          <a:stretch>
            <a:fillRect/>
          </a:stretch>
        </p:blipFill>
        <p:spPr>
          <a:xfrm>
            <a:off x="0" y="1866900"/>
            <a:ext cx="9144000" cy="3120691"/>
          </a:xfrm>
          <a:prstGeom prst="rect">
            <a:avLst/>
          </a:prstGeom>
        </p:spPr>
      </p:pic>
    </p:spTree>
    <p:extLst>
      <p:ext uri="{BB962C8B-B14F-4D97-AF65-F5344CB8AC3E}">
        <p14:creationId xmlns:p14="http://schemas.microsoft.com/office/powerpoint/2010/main" val="91232932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Rectangle 173"/>
          <p:cNvSpPr/>
          <p:nvPr/>
        </p:nvSpPr>
        <p:spPr>
          <a:xfrm>
            <a:off x="7543801" y="5702155"/>
            <a:ext cx="1452563" cy="34570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a:ea typeface="+mn-ea"/>
                <a:cs typeface="+mn-cs"/>
              </a:rPr>
              <a:t>ASIC</a:t>
            </a:r>
            <a:endParaRPr kumimoji="0" lang="en-US" sz="23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Title 1"/>
          <p:cNvSpPr>
            <a:spLocks noGrp="1"/>
          </p:cNvSpPr>
          <p:nvPr>
            <p:ph type="title"/>
          </p:nvPr>
        </p:nvSpPr>
        <p:spPr>
          <a:xfrm>
            <a:off x="-76200" y="0"/>
            <a:ext cx="9601200" cy="914400"/>
          </a:xfrm>
        </p:spPr>
        <p:txBody>
          <a:bodyPr/>
          <a:lstStyle/>
          <a:p>
            <a:r>
              <a:rPr lang="en-US" sz="3600" dirty="0">
                <a:latin typeface="Gill Sans MT"/>
                <a:cs typeface="Gill Sans MT"/>
              </a:rPr>
              <a:t>Effect of Signature Size</a:t>
            </a:r>
          </a:p>
        </p:txBody>
      </p:sp>
      <p:sp>
        <p:nvSpPr>
          <p:cNvPr id="3" name="Content Placeholder 2"/>
          <p:cNvSpPr>
            <a:spLocks noGrp="1"/>
          </p:cNvSpPr>
          <p:nvPr>
            <p:ph idx="1"/>
          </p:nvPr>
        </p:nvSpPr>
        <p:spPr>
          <a:xfrm>
            <a:off x="152400" y="1066800"/>
            <a:ext cx="8839200" cy="5638800"/>
          </a:xfrm>
        </p:spPr>
        <p:txBody>
          <a:bodyPr>
            <a:normAutofit/>
          </a:bodyPr>
          <a:lstStyle/>
          <a:p>
            <a:pPr marL="0" indent="0">
              <a:buNone/>
            </a:pPr>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pPr lvl="1"/>
            <a:endParaRPr lang="en-US" sz="2000" dirty="0">
              <a:solidFill>
                <a:srgbClr val="595959"/>
              </a:solidFill>
              <a:latin typeface="Gill Sans MT"/>
              <a:cs typeface="Gill Sans MT"/>
            </a:endParaRPr>
          </a:p>
          <a:p>
            <a:pPr lvl="1"/>
            <a:endParaRPr lang="en-US" sz="2400" dirty="0">
              <a:solidFill>
                <a:schemeClr val="tx2"/>
              </a:solidFill>
              <a:latin typeface="Gill Sans MT"/>
              <a:cs typeface="Gill Sans MT"/>
            </a:endParaRPr>
          </a:p>
          <a:p>
            <a:pPr marL="342900" lvl="1" indent="-342900">
              <a:buFont typeface="Arial" pitchFamily="34" charset="0"/>
              <a:buChar char="•"/>
            </a:pPr>
            <a:endParaRPr lang="en-US" sz="2400" u="sng" dirty="0">
              <a:solidFill>
                <a:schemeClr val="tx2"/>
              </a:solidFill>
              <a:latin typeface="Gill Sans MT"/>
              <a:cs typeface="Gill Sans MT"/>
            </a:endParaRPr>
          </a:p>
          <a:p>
            <a:pPr lvl="1"/>
            <a:endParaRPr lang="en-US" sz="2000" dirty="0">
              <a:solidFill>
                <a:srgbClr val="595959"/>
              </a:solidFill>
              <a:latin typeface="Gill Sans MT"/>
              <a:cs typeface="Gill Sans MT"/>
            </a:endParaRPr>
          </a:p>
          <a:p>
            <a:endParaRPr lang="en-US" dirty="0">
              <a:latin typeface="Gill Sans MT"/>
              <a:cs typeface="Gill Sans MT"/>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Gill Sans MT"/>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2400" b="1" i="0" u="none" strike="noStrike" kern="1200" cap="none" spc="0" normalizeH="0" baseline="0" noProof="0">
              <a:ln>
                <a:noFill/>
              </a:ln>
              <a:solidFill>
                <a:srgbClr val="0070C0"/>
              </a:solidFill>
              <a:effectLst/>
              <a:uLnTx/>
              <a:uFillTx/>
              <a:latin typeface="Gill Sans MT"/>
              <a:ea typeface="+mn-ea"/>
              <a:cs typeface="Gill Sans MT"/>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8" name="Rectangle 17"/>
          <p:cNvSpPr/>
          <p:nvPr/>
        </p:nvSpPr>
        <p:spPr>
          <a:xfrm>
            <a:off x="0" y="1143000"/>
            <a:ext cx="9144000" cy="523220"/>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Gill Sans MT"/>
              <a:ea typeface="+mn-ea"/>
              <a:cs typeface="Gill Sans MT"/>
            </a:endParaRPr>
          </a:p>
        </p:txBody>
      </p:sp>
      <p:pic>
        <p:nvPicPr>
          <p:cNvPr id="7" name="Picture 6"/>
          <p:cNvPicPr>
            <a:picLocks noChangeAspect="1"/>
          </p:cNvPicPr>
          <p:nvPr/>
        </p:nvPicPr>
        <p:blipFill>
          <a:blip r:embed="rId4"/>
          <a:stretch>
            <a:fillRect/>
          </a:stretch>
        </p:blipFill>
        <p:spPr>
          <a:xfrm>
            <a:off x="0" y="1828800"/>
            <a:ext cx="9144000" cy="3188716"/>
          </a:xfrm>
          <a:prstGeom prst="rect">
            <a:avLst/>
          </a:prstGeom>
        </p:spPr>
      </p:pic>
    </p:spTree>
    <p:extLst>
      <p:ext uri="{BB962C8B-B14F-4D97-AF65-F5344CB8AC3E}">
        <p14:creationId xmlns:p14="http://schemas.microsoft.com/office/powerpoint/2010/main" val="398129366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601200" cy="914400"/>
          </a:xfrm>
        </p:spPr>
        <p:txBody>
          <a:bodyPr/>
          <a:lstStyle/>
          <a:p>
            <a:r>
              <a:rPr lang="en-US" dirty="0">
                <a:latin typeface="Gill Sans MT"/>
                <a:cs typeface="Gill Sans MT"/>
              </a:rPr>
              <a:t>Identifying Coherence Violations</a:t>
            </a:r>
          </a:p>
        </p:txBody>
      </p:sp>
      <p:sp>
        <p:nvSpPr>
          <p:cNvPr id="3" name="Content Placeholder 2"/>
          <p:cNvSpPr>
            <a:spLocks noGrp="1"/>
          </p:cNvSpPr>
          <p:nvPr>
            <p:ph idx="1"/>
          </p:nvPr>
        </p:nvSpPr>
        <p:spPr>
          <a:xfrm>
            <a:off x="152400" y="1066800"/>
            <a:ext cx="8839200" cy="5638800"/>
          </a:xfrm>
        </p:spPr>
        <p:txBody>
          <a:bodyPr>
            <a:normAutofit/>
          </a:bodyPr>
          <a:lstStyle/>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pPr lvl="1"/>
            <a:endParaRPr lang="en-US" sz="2000" dirty="0">
              <a:solidFill>
                <a:srgbClr val="595959"/>
              </a:solidFill>
              <a:latin typeface="Gill Sans MT"/>
              <a:cs typeface="Gill Sans MT"/>
            </a:endParaRPr>
          </a:p>
          <a:p>
            <a:pPr lvl="1"/>
            <a:endParaRPr lang="en-US" sz="2400" dirty="0">
              <a:solidFill>
                <a:schemeClr val="tx2"/>
              </a:solidFill>
              <a:latin typeface="Gill Sans MT"/>
              <a:cs typeface="Gill Sans MT"/>
            </a:endParaRPr>
          </a:p>
          <a:p>
            <a:pPr marL="342900" lvl="1" indent="-342900">
              <a:buFont typeface="Arial" pitchFamily="34" charset="0"/>
              <a:buChar char="•"/>
            </a:pPr>
            <a:endParaRPr lang="en-US" sz="2400" u="sng" dirty="0">
              <a:solidFill>
                <a:schemeClr val="tx2"/>
              </a:solidFill>
              <a:latin typeface="Gill Sans MT"/>
              <a:cs typeface="Gill Sans MT"/>
            </a:endParaRPr>
          </a:p>
          <a:p>
            <a:pPr lvl="1"/>
            <a:endParaRPr lang="en-US" sz="2000" dirty="0">
              <a:solidFill>
                <a:srgbClr val="595959"/>
              </a:solidFill>
              <a:latin typeface="Gill Sans MT"/>
              <a:cs typeface="Gill Sans MT"/>
            </a:endParaRPr>
          </a:p>
          <a:p>
            <a:endParaRPr lang="en-US" dirty="0">
              <a:latin typeface="Gill Sans MT"/>
              <a:cs typeface="Gill Sans MT"/>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Gill Sans MT"/>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2400" b="1" i="0" u="none" strike="noStrike" kern="1200" cap="none" spc="0" normalizeH="0" baseline="0" noProof="0">
              <a:ln>
                <a:noFill/>
              </a:ln>
              <a:solidFill>
                <a:srgbClr val="0070C0"/>
              </a:solidFill>
              <a:effectLst/>
              <a:uLnTx/>
              <a:uFillTx/>
              <a:latin typeface="Gill Sans MT"/>
              <a:ea typeface="+mn-ea"/>
              <a:cs typeface="Gill Sans MT"/>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8" name="Rectangle 17"/>
          <p:cNvSpPr/>
          <p:nvPr/>
        </p:nvSpPr>
        <p:spPr>
          <a:xfrm>
            <a:off x="0" y="1143000"/>
            <a:ext cx="9144000" cy="523220"/>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Gill Sans MT"/>
              <a:ea typeface="+mn-ea"/>
              <a:cs typeface="Gill Sans MT"/>
            </a:endParaRPr>
          </a:p>
        </p:txBody>
      </p:sp>
      <p:cxnSp>
        <p:nvCxnSpPr>
          <p:cNvPr id="51" name="Straight Arrow Connector 50"/>
          <p:cNvCxnSpPr/>
          <p:nvPr/>
        </p:nvCxnSpPr>
        <p:spPr>
          <a:xfrm>
            <a:off x="228600" y="1676400"/>
            <a:ext cx="0" cy="472440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63867" y="1219200"/>
            <a:ext cx="825867"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Time</a:t>
            </a:r>
          </a:p>
        </p:txBody>
      </p:sp>
      <p:grpSp>
        <p:nvGrpSpPr>
          <p:cNvPr id="15" name="Group 14"/>
          <p:cNvGrpSpPr/>
          <p:nvPr/>
        </p:nvGrpSpPr>
        <p:grpSpPr>
          <a:xfrm>
            <a:off x="685800" y="990600"/>
            <a:ext cx="3760659" cy="5638800"/>
            <a:chOff x="457200" y="990600"/>
            <a:chExt cx="3760659" cy="5638800"/>
          </a:xfrm>
        </p:grpSpPr>
        <p:sp>
          <p:nvSpPr>
            <p:cNvPr id="26" name="Rectangle 25"/>
            <p:cNvSpPr/>
            <p:nvPr/>
          </p:nvSpPr>
          <p:spPr>
            <a:xfrm>
              <a:off x="457200" y="1600200"/>
              <a:ext cx="1371600" cy="5029200"/>
            </a:xfrm>
            <a:prstGeom prst="rect">
              <a:avLst/>
            </a:prstGeom>
            <a:solidFill>
              <a:srgbClr val="5FB3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32" name="TextBox 31"/>
            <p:cNvSpPr txBox="1"/>
            <p:nvPr/>
          </p:nvSpPr>
          <p:spPr>
            <a:xfrm>
              <a:off x="609600" y="990600"/>
              <a:ext cx="800244"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rPr>
                <a:t>CPU</a:t>
              </a:r>
            </a:p>
          </p:txBody>
        </p:sp>
        <p:sp>
          <p:nvSpPr>
            <p:cNvPr id="34" name="TextBox 33"/>
            <p:cNvSpPr txBox="1"/>
            <p:nvPr/>
          </p:nvSpPr>
          <p:spPr>
            <a:xfrm>
              <a:off x="3173983" y="990600"/>
              <a:ext cx="104387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rPr>
                <a:t>NDA</a:t>
              </a:r>
            </a:p>
          </p:txBody>
        </p:sp>
      </p:grpSp>
      <p:grpSp>
        <p:nvGrpSpPr>
          <p:cNvPr id="7" name="Group 6"/>
          <p:cNvGrpSpPr/>
          <p:nvPr/>
        </p:nvGrpSpPr>
        <p:grpSpPr>
          <a:xfrm>
            <a:off x="685800" y="1828800"/>
            <a:ext cx="1372266" cy="1143000"/>
            <a:chOff x="685800" y="1600200"/>
            <a:chExt cx="1372266" cy="1143000"/>
          </a:xfrm>
        </p:grpSpPr>
        <p:sp>
          <p:nvSpPr>
            <p:cNvPr id="38" name="TextBox 37"/>
            <p:cNvSpPr txBox="1"/>
            <p:nvPr/>
          </p:nvSpPr>
          <p:spPr>
            <a:xfrm>
              <a:off x="685800" y="1600200"/>
              <a:ext cx="1372266"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C1.  </a:t>
              </a:r>
              <a:r>
                <a:rPr kumimoji="0" lang="en-US" sz="2000" b="1" i="0" u="none" strike="noStrike" kern="1200" cap="none" spc="0" normalizeH="0" baseline="0" noProof="0" dirty="0" err="1">
                  <a:ln>
                    <a:noFill/>
                  </a:ln>
                  <a:solidFill>
                    <a:srgbClr val="000000"/>
                  </a:solidFill>
                  <a:effectLst/>
                  <a:uLnTx/>
                  <a:uFillTx/>
                  <a:latin typeface="Gill Sans MT"/>
                  <a:ea typeface="+mn-ea"/>
                  <a:cs typeface="+mn-cs"/>
                </a:rPr>
                <a:t>Wr</a:t>
              </a:r>
              <a:r>
                <a:rPr kumimoji="0" lang="en-US" sz="2000" b="1" i="0" u="none" strike="noStrike" kern="1200" cap="none" spc="0" normalizeH="0" baseline="0" noProof="0" dirty="0">
                  <a:ln>
                    <a:noFill/>
                  </a:ln>
                  <a:solidFill>
                    <a:srgbClr val="000000"/>
                  </a:solidFill>
                  <a:effectLst/>
                  <a:uLnTx/>
                  <a:uFillTx/>
                  <a:latin typeface="Gill Sans MT"/>
                  <a:ea typeface="+mn-ea"/>
                  <a:cs typeface="+mn-cs"/>
                </a:rPr>
                <a:t> Z</a:t>
              </a:r>
            </a:p>
          </p:txBody>
        </p:sp>
        <p:sp>
          <p:nvSpPr>
            <p:cNvPr id="41" name="TextBox 40"/>
            <p:cNvSpPr txBox="1"/>
            <p:nvPr/>
          </p:nvSpPr>
          <p:spPr>
            <a:xfrm>
              <a:off x="685800" y="1962090"/>
              <a:ext cx="127733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a:ea typeface="+mn-ea"/>
                  <a:cs typeface="+mn-cs"/>
                </a:rPr>
                <a:t>C2.   Rd A </a:t>
              </a:r>
            </a:p>
          </p:txBody>
        </p:sp>
        <p:sp>
          <p:nvSpPr>
            <p:cNvPr id="44" name="TextBox 43"/>
            <p:cNvSpPr txBox="1"/>
            <p:nvPr/>
          </p:nvSpPr>
          <p:spPr>
            <a:xfrm>
              <a:off x="710312" y="2343090"/>
              <a:ext cx="1312529"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Gill Sans MT"/>
                  <a:ea typeface="+mn-ea"/>
                  <a:cs typeface="+mn-cs"/>
                </a:rPr>
                <a:t>C3.   </a:t>
              </a:r>
              <a:r>
                <a:rPr kumimoji="0" lang="en-US" sz="2000" b="0" i="0" u="none" strike="noStrike" kern="1200" cap="none" spc="0" normalizeH="0" baseline="0" noProof="0" dirty="0" err="1">
                  <a:ln>
                    <a:noFill/>
                  </a:ln>
                  <a:solidFill>
                    <a:srgbClr val="000000"/>
                  </a:solidFill>
                  <a:effectLst/>
                  <a:uLnTx/>
                  <a:uFillTx/>
                  <a:latin typeface="Gill Sans MT"/>
                  <a:ea typeface="+mn-ea"/>
                  <a:cs typeface="+mn-cs"/>
                </a:rPr>
                <a:t>Wr</a:t>
              </a:r>
              <a:r>
                <a:rPr kumimoji="0" lang="en-US" sz="2000" b="0" i="0" u="none" strike="noStrike" kern="1200" cap="none" spc="0" normalizeH="0" baseline="0" noProof="0" dirty="0">
                  <a:ln>
                    <a:noFill/>
                  </a:ln>
                  <a:solidFill>
                    <a:srgbClr val="000000"/>
                  </a:solidFill>
                  <a:effectLst/>
                  <a:uLnTx/>
                  <a:uFillTx/>
                  <a:latin typeface="Gill Sans MT"/>
                  <a:ea typeface="+mn-ea"/>
                  <a:cs typeface="+mn-cs"/>
                </a:rPr>
                <a:t> B</a:t>
              </a:r>
            </a:p>
          </p:txBody>
        </p:sp>
      </p:grpSp>
      <p:sp>
        <p:nvSpPr>
          <p:cNvPr id="46" name="Rectangle 45"/>
          <p:cNvSpPr/>
          <p:nvPr/>
        </p:nvSpPr>
        <p:spPr>
          <a:xfrm>
            <a:off x="3200400" y="1600200"/>
            <a:ext cx="1447800" cy="5029200"/>
          </a:xfrm>
          <a:prstGeom prst="rect">
            <a:avLst/>
          </a:prstGeom>
          <a:solidFill>
            <a:srgbClr val="5FB3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grpSp>
        <p:nvGrpSpPr>
          <p:cNvPr id="8" name="Group 7"/>
          <p:cNvGrpSpPr/>
          <p:nvPr/>
        </p:nvGrpSpPr>
        <p:grpSpPr>
          <a:xfrm>
            <a:off x="3276600" y="1828801"/>
            <a:ext cx="1336632" cy="1142999"/>
            <a:chOff x="3276599" y="1828800"/>
            <a:chExt cx="1336632" cy="1142999"/>
          </a:xfrm>
        </p:grpSpPr>
        <p:sp>
          <p:nvSpPr>
            <p:cNvPr id="57" name="Rounded Rectangle 56"/>
            <p:cNvSpPr/>
            <p:nvPr/>
          </p:nvSpPr>
          <p:spPr>
            <a:xfrm>
              <a:off x="3276599" y="1828800"/>
              <a:ext cx="1295401" cy="1142999"/>
            </a:xfrm>
            <a:prstGeom prst="roundRect">
              <a:avLst/>
            </a:prstGeom>
            <a:solidFill>
              <a:schemeClr val="bg1">
                <a:lumMod val="85000"/>
              </a:schemeClr>
            </a:solidFill>
            <a:ln>
              <a:solidFill>
                <a:srgbClr val="0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47" name="TextBox 46"/>
            <p:cNvSpPr txBox="1"/>
            <p:nvPr/>
          </p:nvSpPr>
          <p:spPr>
            <a:xfrm>
              <a:off x="3315484" y="1885890"/>
              <a:ext cx="1224739"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Gill Sans MT"/>
                  <a:ea typeface="+mn-ea"/>
                  <a:cs typeface="+mn-cs"/>
                </a:rPr>
                <a:t>N1.  Rd X</a:t>
              </a:r>
            </a:p>
          </p:txBody>
        </p:sp>
        <p:sp>
          <p:nvSpPr>
            <p:cNvPr id="49" name="TextBox 48"/>
            <p:cNvSpPr txBox="1"/>
            <p:nvPr/>
          </p:nvSpPr>
          <p:spPr>
            <a:xfrm>
              <a:off x="3276600" y="2190690"/>
              <a:ext cx="12954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Gill Sans MT"/>
                  <a:ea typeface="+mn-ea"/>
                  <a:cs typeface="+mn-cs"/>
                </a:rPr>
                <a:t>N2.  </a:t>
              </a:r>
              <a:r>
                <a:rPr kumimoji="0" lang="en-US" sz="2000" b="0" i="0" u="none" strike="noStrike" kern="1200" cap="none" spc="0" normalizeH="0" baseline="0" noProof="0" dirty="0" err="1">
                  <a:ln>
                    <a:noFill/>
                  </a:ln>
                  <a:solidFill>
                    <a:srgbClr val="000000"/>
                  </a:solidFill>
                  <a:effectLst/>
                  <a:uLnTx/>
                  <a:uFillTx/>
                  <a:latin typeface="Gill Sans MT"/>
                  <a:ea typeface="+mn-ea"/>
                  <a:cs typeface="+mn-cs"/>
                </a:rPr>
                <a:t>Wr</a:t>
              </a:r>
              <a:r>
                <a:rPr kumimoji="0" lang="en-US" sz="2000" b="0" i="0" u="none" strike="noStrike" kern="1200" cap="none" spc="0" normalizeH="0" baseline="0" noProof="0" dirty="0">
                  <a:ln>
                    <a:noFill/>
                  </a:ln>
                  <a:solidFill>
                    <a:srgbClr val="000000"/>
                  </a:solidFill>
                  <a:effectLst/>
                  <a:uLnTx/>
                  <a:uFillTx/>
                  <a:latin typeface="Gill Sans MT"/>
                  <a:ea typeface="+mn-ea"/>
                  <a:cs typeface="+mn-cs"/>
                </a:rPr>
                <a:t> Y</a:t>
              </a:r>
            </a:p>
          </p:txBody>
        </p:sp>
        <p:sp>
          <p:nvSpPr>
            <p:cNvPr id="50" name="TextBox 49"/>
            <p:cNvSpPr txBox="1"/>
            <p:nvPr/>
          </p:nvSpPr>
          <p:spPr>
            <a:xfrm>
              <a:off x="3281291" y="2514600"/>
              <a:ext cx="1331940"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N3.  Rd Z</a:t>
              </a:r>
            </a:p>
          </p:txBody>
        </p:sp>
      </p:grpSp>
      <p:sp>
        <p:nvSpPr>
          <p:cNvPr id="66" name="Rectangle 65"/>
          <p:cNvSpPr/>
          <p:nvPr/>
        </p:nvSpPr>
        <p:spPr>
          <a:xfrm>
            <a:off x="685800" y="3116759"/>
            <a:ext cx="4038600" cy="769441"/>
          </a:xfrm>
          <a:prstGeom prst="rect">
            <a:avLst/>
          </a:prstGeom>
          <a:solidFill>
            <a:schemeClr val="tx2">
              <a:lumMod val="20000"/>
              <a:lumOff val="80000"/>
            </a:schemeClr>
          </a:solidFill>
          <a:ln>
            <a:solidFill>
              <a:srgbClr val="000000"/>
            </a:solidFill>
            <a:prstDash val="dash"/>
          </a:ln>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Any Coherence Violation?</a:t>
            </a:r>
            <a:br>
              <a:rPr kumimoji="0" lang="en-US" sz="2200" b="1" i="0" u="none" strike="noStrike" kern="1200" cap="none" spc="0" normalizeH="0" baseline="0" noProof="0" dirty="0">
                <a:ln>
                  <a:noFill/>
                </a:ln>
                <a:solidFill>
                  <a:prstClr val="black"/>
                </a:solidFill>
                <a:effectLst/>
                <a:uLnTx/>
                <a:uFillTx/>
                <a:latin typeface="Gill Sans MT"/>
                <a:ea typeface="+mn-ea"/>
                <a:cs typeface="Gill Sans MT"/>
              </a:rPr>
            </a:br>
            <a:endParaRPr kumimoji="0" lang="en-US" sz="2200" b="1" i="0" u="none" strike="noStrike" kern="1200" cap="none" spc="0" normalizeH="0" baseline="0" noProof="0" dirty="0">
              <a:ln>
                <a:noFill/>
              </a:ln>
              <a:solidFill>
                <a:prstClr val="black"/>
              </a:solidFill>
              <a:effectLst/>
              <a:uLnTx/>
              <a:uFillTx/>
              <a:latin typeface="Gill Sans MT"/>
              <a:ea typeface="+mn-ea"/>
              <a:cs typeface="Gill Sans MT"/>
            </a:endParaRPr>
          </a:p>
        </p:txBody>
      </p:sp>
      <p:grpSp>
        <p:nvGrpSpPr>
          <p:cNvPr id="10" name="Group 9"/>
          <p:cNvGrpSpPr/>
          <p:nvPr/>
        </p:nvGrpSpPr>
        <p:grpSpPr>
          <a:xfrm>
            <a:off x="679727" y="4095690"/>
            <a:ext cx="1383913" cy="781110"/>
            <a:chOff x="679727" y="4095690"/>
            <a:chExt cx="1383913" cy="781110"/>
          </a:xfrm>
        </p:grpSpPr>
        <p:sp>
          <p:nvSpPr>
            <p:cNvPr id="67" name="TextBox 66"/>
            <p:cNvSpPr txBox="1"/>
            <p:nvPr/>
          </p:nvSpPr>
          <p:spPr>
            <a:xfrm>
              <a:off x="685800" y="4095690"/>
              <a:ext cx="1371765"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C4.   </a:t>
              </a:r>
              <a:r>
                <a:rPr kumimoji="0" lang="en-US" sz="2000" b="1" i="0" u="none" strike="noStrike" kern="1200" cap="none" spc="0" normalizeH="0" baseline="0" noProof="0" dirty="0" err="1">
                  <a:ln>
                    <a:noFill/>
                  </a:ln>
                  <a:solidFill>
                    <a:srgbClr val="000000"/>
                  </a:solidFill>
                  <a:effectLst/>
                  <a:uLnTx/>
                  <a:uFillTx/>
                  <a:latin typeface="Gill Sans MT"/>
                  <a:ea typeface="+mn-ea"/>
                  <a:cs typeface="+mn-cs"/>
                </a:rPr>
                <a:t>Wr</a:t>
              </a:r>
              <a:r>
                <a:rPr kumimoji="0" lang="en-US" sz="2000" b="1" i="0" u="none" strike="noStrike" kern="1200" cap="none" spc="0" normalizeH="0" baseline="0" noProof="0" dirty="0">
                  <a:ln>
                    <a:noFill/>
                  </a:ln>
                  <a:solidFill>
                    <a:srgbClr val="000000"/>
                  </a:solidFill>
                  <a:effectLst/>
                  <a:uLnTx/>
                  <a:uFillTx/>
                  <a:latin typeface="Gill Sans MT"/>
                  <a:ea typeface="+mn-ea"/>
                  <a:cs typeface="+mn-cs"/>
                </a:rPr>
                <a:t> Y</a:t>
              </a:r>
            </a:p>
          </p:txBody>
        </p:sp>
        <p:sp>
          <p:nvSpPr>
            <p:cNvPr id="72" name="TextBox 71"/>
            <p:cNvSpPr txBox="1"/>
            <p:nvPr/>
          </p:nvSpPr>
          <p:spPr>
            <a:xfrm>
              <a:off x="679727" y="4476690"/>
              <a:ext cx="1383913"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C5.   Rd  Y</a:t>
              </a:r>
            </a:p>
          </p:txBody>
        </p:sp>
      </p:grpSp>
      <p:grpSp>
        <p:nvGrpSpPr>
          <p:cNvPr id="73" name="Group 72"/>
          <p:cNvGrpSpPr/>
          <p:nvPr/>
        </p:nvGrpSpPr>
        <p:grpSpPr>
          <a:xfrm>
            <a:off x="3276599" y="4038600"/>
            <a:ext cx="1371601" cy="1142999"/>
            <a:chOff x="4038598" y="1828800"/>
            <a:chExt cx="1371601" cy="1142999"/>
          </a:xfrm>
        </p:grpSpPr>
        <p:sp>
          <p:nvSpPr>
            <p:cNvPr id="74" name="Rounded Rectangle 73"/>
            <p:cNvSpPr/>
            <p:nvPr/>
          </p:nvSpPr>
          <p:spPr>
            <a:xfrm>
              <a:off x="4038599" y="1828800"/>
              <a:ext cx="1295401" cy="1142999"/>
            </a:xfrm>
            <a:prstGeom prst="roundRect">
              <a:avLst/>
            </a:prstGeom>
            <a:solidFill>
              <a:schemeClr val="bg1">
                <a:lumMod val="85000"/>
              </a:schemeClr>
            </a:solidFill>
            <a:ln>
              <a:solidFill>
                <a:srgbClr val="0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75" name="TextBox 74"/>
            <p:cNvSpPr txBox="1"/>
            <p:nvPr/>
          </p:nvSpPr>
          <p:spPr>
            <a:xfrm>
              <a:off x="4077484" y="1885890"/>
              <a:ext cx="1224739"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Gill Sans MT"/>
                  <a:ea typeface="+mn-ea"/>
                  <a:cs typeface="+mn-cs"/>
                </a:rPr>
                <a:t>N4.  Rd X</a:t>
              </a:r>
            </a:p>
          </p:txBody>
        </p:sp>
        <p:sp>
          <p:nvSpPr>
            <p:cNvPr id="76" name="TextBox 75"/>
            <p:cNvSpPr txBox="1"/>
            <p:nvPr/>
          </p:nvSpPr>
          <p:spPr>
            <a:xfrm>
              <a:off x="4038598" y="2190690"/>
              <a:ext cx="1371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N5.  </a:t>
              </a:r>
              <a:r>
                <a:rPr kumimoji="0" lang="en-US" sz="2000" b="1" i="0" u="none" strike="noStrike" kern="1200" cap="none" spc="0" normalizeH="0" baseline="0" noProof="0" dirty="0" err="1">
                  <a:ln>
                    <a:noFill/>
                  </a:ln>
                  <a:solidFill>
                    <a:srgbClr val="000000"/>
                  </a:solidFill>
                  <a:effectLst/>
                  <a:uLnTx/>
                  <a:uFillTx/>
                  <a:latin typeface="Gill Sans MT"/>
                  <a:ea typeface="+mn-ea"/>
                  <a:cs typeface="+mn-cs"/>
                </a:rPr>
                <a:t>Wr</a:t>
              </a:r>
              <a:r>
                <a:rPr kumimoji="0" lang="en-US" sz="2000" b="1" i="0" u="none" strike="noStrike" kern="1200" cap="none" spc="0" normalizeH="0" baseline="0" noProof="0" dirty="0">
                  <a:ln>
                    <a:noFill/>
                  </a:ln>
                  <a:solidFill>
                    <a:srgbClr val="000000"/>
                  </a:solidFill>
                  <a:effectLst/>
                  <a:uLnTx/>
                  <a:uFillTx/>
                  <a:latin typeface="Gill Sans MT"/>
                  <a:ea typeface="+mn-ea"/>
                  <a:cs typeface="+mn-cs"/>
                </a:rPr>
                <a:t> Y</a:t>
              </a:r>
            </a:p>
          </p:txBody>
        </p:sp>
        <p:sp>
          <p:nvSpPr>
            <p:cNvPr id="77" name="TextBox 76"/>
            <p:cNvSpPr txBox="1"/>
            <p:nvPr/>
          </p:nvSpPr>
          <p:spPr>
            <a:xfrm>
              <a:off x="4096891" y="2514600"/>
              <a:ext cx="1224739"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Gill Sans MT"/>
                  <a:ea typeface="+mn-ea"/>
                  <a:cs typeface="+mn-cs"/>
                </a:rPr>
                <a:t>N6.  Rd Z</a:t>
              </a:r>
            </a:p>
          </p:txBody>
        </p:sp>
      </p:grpSp>
      <p:sp>
        <p:nvSpPr>
          <p:cNvPr id="78" name="Rectangle 77"/>
          <p:cNvSpPr/>
          <p:nvPr/>
        </p:nvSpPr>
        <p:spPr>
          <a:xfrm>
            <a:off x="685800" y="5250359"/>
            <a:ext cx="3962400" cy="769441"/>
          </a:xfrm>
          <a:prstGeom prst="rect">
            <a:avLst/>
          </a:prstGeom>
          <a:solidFill>
            <a:schemeClr val="tx2">
              <a:lumMod val="20000"/>
              <a:lumOff val="80000"/>
            </a:schemeClr>
          </a:solidFill>
          <a:ln>
            <a:solidFill>
              <a:srgbClr val="000000"/>
            </a:solidFill>
            <a:prstDash val="dash"/>
          </a:ln>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Any Coherence Violation?</a:t>
            </a:r>
            <a:br>
              <a:rPr kumimoji="0" lang="en-US" sz="2200" b="1" i="0" u="none" strike="noStrike" kern="1200" cap="none" spc="0" normalizeH="0" baseline="0" noProof="0" dirty="0">
                <a:ln>
                  <a:noFill/>
                </a:ln>
                <a:solidFill>
                  <a:prstClr val="black"/>
                </a:solidFill>
                <a:effectLst/>
                <a:uLnTx/>
                <a:uFillTx/>
                <a:latin typeface="Gill Sans MT"/>
                <a:ea typeface="+mn-ea"/>
                <a:cs typeface="Gill Sans MT"/>
              </a:rPr>
            </a:br>
            <a:endParaRPr kumimoji="0" lang="en-US" sz="2200" b="1" i="0" u="none" strike="noStrike" kern="1200" cap="none" spc="0" normalizeH="0" baseline="0" noProof="0" dirty="0">
              <a:ln>
                <a:noFill/>
              </a:ln>
              <a:solidFill>
                <a:prstClr val="black"/>
              </a:solidFill>
              <a:effectLst/>
              <a:uLnTx/>
              <a:uFillTx/>
              <a:latin typeface="Gill Sans MT"/>
              <a:ea typeface="+mn-ea"/>
              <a:cs typeface="Gill Sans MT"/>
            </a:endParaRPr>
          </a:p>
        </p:txBody>
      </p:sp>
      <p:sp>
        <p:nvSpPr>
          <p:cNvPr id="79" name="TextBox 78"/>
          <p:cNvSpPr txBox="1"/>
          <p:nvPr/>
        </p:nvSpPr>
        <p:spPr>
          <a:xfrm>
            <a:off x="707466" y="6076890"/>
            <a:ext cx="1328434"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Gill Sans MT"/>
                <a:ea typeface="+mn-ea"/>
                <a:cs typeface="+mn-cs"/>
              </a:rPr>
              <a:t>C6.   </a:t>
            </a:r>
            <a:r>
              <a:rPr kumimoji="0" lang="en-US" sz="2000" b="0" i="0" u="none" strike="noStrike" kern="1200" cap="none" spc="0" normalizeH="0" baseline="0" noProof="0" dirty="0" err="1">
                <a:ln>
                  <a:noFill/>
                </a:ln>
                <a:solidFill>
                  <a:srgbClr val="000000"/>
                </a:solidFill>
                <a:effectLst/>
                <a:uLnTx/>
                <a:uFillTx/>
                <a:latin typeface="Gill Sans MT"/>
                <a:ea typeface="+mn-ea"/>
                <a:cs typeface="+mn-cs"/>
              </a:rPr>
              <a:t>Wr</a:t>
            </a:r>
            <a:r>
              <a:rPr kumimoji="0" lang="en-US" sz="2000" b="0" i="0" u="none" strike="noStrike" kern="1200" cap="none" spc="0" normalizeH="0" baseline="0" noProof="0" dirty="0">
                <a:ln>
                  <a:noFill/>
                </a:ln>
                <a:solidFill>
                  <a:srgbClr val="000000"/>
                </a:solidFill>
                <a:effectLst/>
                <a:uLnTx/>
                <a:uFillTx/>
                <a:latin typeface="Gill Sans MT"/>
                <a:ea typeface="+mn-ea"/>
                <a:cs typeface="+mn-cs"/>
              </a:rPr>
              <a:t> X</a:t>
            </a:r>
          </a:p>
        </p:txBody>
      </p:sp>
      <p:sp>
        <p:nvSpPr>
          <p:cNvPr id="80" name="TextBox 79"/>
          <p:cNvSpPr txBox="1"/>
          <p:nvPr/>
        </p:nvSpPr>
        <p:spPr>
          <a:xfrm>
            <a:off x="6400800" y="1066800"/>
            <a:ext cx="2826415"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Effective Ordering</a:t>
            </a:r>
          </a:p>
        </p:txBody>
      </p:sp>
      <p:grpSp>
        <p:nvGrpSpPr>
          <p:cNvPr id="9" name="Group 8"/>
          <p:cNvGrpSpPr/>
          <p:nvPr/>
        </p:nvGrpSpPr>
        <p:grpSpPr>
          <a:xfrm>
            <a:off x="7070270" y="1671935"/>
            <a:ext cx="1512553" cy="1228130"/>
            <a:chOff x="7146470" y="1671935"/>
            <a:chExt cx="1512553" cy="1228130"/>
          </a:xfrm>
        </p:grpSpPr>
        <p:sp>
          <p:nvSpPr>
            <p:cNvPr id="81" name="TextBox 80"/>
            <p:cNvSpPr txBox="1"/>
            <p:nvPr/>
          </p:nvSpPr>
          <p:spPr>
            <a:xfrm>
              <a:off x="7162800" y="1671935"/>
              <a:ext cx="1471677"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Gill Sans MT"/>
                  <a:ea typeface="+mn-ea"/>
                  <a:cs typeface="+mn-cs"/>
                </a:rPr>
                <a:t>C1.  </a:t>
              </a:r>
              <a:r>
                <a:rPr kumimoji="0" lang="en-US" sz="2400" b="0" i="0" u="none" strike="noStrike" kern="1200" cap="none" spc="0" normalizeH="0" baseline="0" noProof="0" dirty="0" err="1">
                  <a:ln>
                    <a:noFill/>
                  </a:ln>
                  <a:solidFill>
                    <a:srgbClr val="000000"/>
                  </a:solidFill>
                  <a:effectLst/>
                  <a:uLnTx/>
                  <a:uFillTx/>
                  <a:latin typeface="Gill Sans MT"/>
                  <a:ea typeface="+mn-ea"/>
                  <a:cs typeface="+mn-cs"/>
                </a:rPr>
                <a:t>Wr</a:t>
              </a:r>
              <a:r>
                <a:rPr kumimoji="0" lang="en-US" sz="2400" b="0" i="0" u="none" strike="noStrike" kern="1200" cap="none" spc="0" normalizeH="0" baseline="0" noProof="0" dirty="0">
                  <a:ln>
                    <a:noFill/>
                  </a:ln>
                  <a:solidFill>
                    <a:srgbClr val="000000"/>
                  </a:solidFill>
                  <a:effectLst/>
                  <a:uLnTx/>
                  <a:uFillTx/>
                  <a:latin typeface="Gill Sans MT"/>
                  <a:ea typeface="+mn-ea"/>
                  <a:cs typeface="+mn-cs"/>
                </a:rPr>
                <a:t> Z</a:t>
              </a:r>
            </a:p>
          </p:txBody>
        </p:sp>
        <p:sp>
          <p:nvSpPr>
            <p:cNvPr id="82" name="TextBox 81"/>
            <p:cNvSpPr txBox="1"/>
            <p:nvPr/>
          </p:nvSpPr>
          <p:spPr>
            <a:xfrm>
              <a:off x="7162800" y="2052935"/>
              <a:ext cx="1495872"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C2.   Rd A </a:t>
              </a:r>
            </a:p>
          </p:txBody>
        </p:sp>
        <p:sp>
          <p:nvSpPr>
            <p:cNvPr id="84" name="TextBox 83"/>
            <p:cNvSpPr txBox="1"/>
            <p:nvPr/>
          </p:nvSpPr>
          <p:spPr>
            <a:xfrm>
              <a:off x="7146470" y="2438400"/>
              <a:ext cx="1512553"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Gill Sans MT"/>
                  <a:ea typeface="+mn-ea"/>
                  <a:cs typeface="+mn-cs"/>
                </a:rPr>
                <a:t>C3.   </a:t>
              </a:r>
              <a:r>
                <a:rPr kumimoji="0" lang="en-US" sz="2400" b="0" i="0" u="none" strike="noStrike" kern="1200" cap="none" spc="0" normalizeH="0" baseline="0" noProof="0" dirty="0" err="1">
                  <a:ln>
                    <a:noFill/>
                  </a:ln>
                  <a:solidFill>
                    <a:srgbClr val="000000"/>
                  </a:solidFill>
                  <a:effectLst/>
                  <a:uLnTx/>
                  <a:uFillTx/>
                  <a:latin typeface="Gill Sans MT"/>
                  <a:ea typeface="+mn-ea"/>
                  <a:cs typeface="+mn-cs"/>
                </a:rPr>
                <a:t>Wr</a:t>
              </a:r>
              <a:r>
                <a:rPr kumimoji="0" lang="en-US" sz="2400" b="0" i="0" u="none" strike="noStrike" kern="1200" cap="none" spc="0" normalizeH="0" baseline="0" noProof="0" dirty="0">
                  <a:ln>
                    <a:noFill/>
                  </a:ln>
                  <a:solidFill>
                    <a:srgbClr val="000000"/>
                  </a:solidFill>
                  <a:effectLst/>
                  <a:uLnTx/>
                  <a:uFillTx/>
                  <a:latin typeface="Gill Sans MT"/>
                  <a:ea typeface="+mn-ea"/>
                  <a:cs typeface="+mn-cs"/>
                </a:rPr>
                <a:t> B</a:t>
              </a:r>
            </a:p>
          </p:txBody>
        </p:sp>
      </p:grpSp>
      <p:cxnSp>
        <p:nvCxnSpPr>
          <p:cNvPr id="90" name="Straight Arrow Connector 89"/>
          <p:cNvCxnSpPr/>
          <p:nvPr/>
        </p:nvCxnSpPr>
        <p:spPr>
          <a:xfrm>
            <a:off x="5334000" y="3581400"/>
            <a:ext cx="1447800" cy="0"/>
          </a:xfrm>
          <a:prstGeom prst="straightConnector1">
            <a:avLst/>
          </a:prstGeom>
          <a:noFill/>
          <a:ln w="127000" cap="flat" cmpd="sng" algn="ctr">
            <a:solidFill>
              <a:schemeClr val="tx1"/>
            </a:solidFill>
            <a:prstDash val="solid"/>
            <a:miter lim="800000"/>
            <a:headEnd type="none"/>
            <a:tailEnd type="triangle"/>
          </a:ln>
          <a:effectLst/>
        </p:spPr>
      </p:cxnSp>
      <p:grpSp>
        <p:nvGrpSpPr>
          <p:cNvPr id="11" name="Group 10"/>
          <p:cNvGrpSpPr/>
          <p:nvPr/>
        </p:nvGrpSpPr>
        <p:grpSpPr>
          <a:xfrm>
            <a:off x="7010400" y="3733800"/>
            <a:ext cx="1505540" cy="2366665"/>
            <a:chOff x="7181260" y="3733800"/>
            <a:chExt cx="1505540" cy="2366665"/>
          </a:xfrm>
        </p:grpSpPr>
        <p:sp>
          <p:nvSpPr>
            <p:cNvPr id="85" name="TextBox 84"/>
            <p:cNvSpPr txBox="1"/>
            <p:nvPr/>
          </p:nvSpPr>
          <p:spPr>
            <a:xfrm>
              <a:off x="7191009" y="3733800"/>
              <a:ext cx="1479892"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Gill Sans MT"/>
                  <a:ea typeface="+mn-ea"/>
                  <a:cs typeface="+mn-cs"/>
                </a:rPr>
                <a:t>C4.   </a:t>
              </a:r>
              <a:r>
                <a:rPr kumimoji="0" lang="en-US" sz="2400" b="0" i="0" u="none" strike="noStrike" kern="1200" cap="none" spc="0" normalizeH="0" baseline="0" noProof="0" dirty="0" err="1">
                  <a:ln>
                    <a:noFill/>
                  </a:ln>
                  <a:solidFill>
                    <a:srgbClr val="000000"/>
                  </a:solidFill>
                  <a:effectLst/>
                  <a:uLnTx/>
                  <a:uFillTx/>
                  <a:latin typeface="Gill Sans MT"/>
                  <a:ea typeface="+mn-ea"/>
                  <a:cs typeface="+mn-cs"/>
                </a:rPr>
                <a:t>Wr</a:t>
              </a:r>
              <a:r>
                <a:rPr kumimoji="0" lang="en-US" sz="2400" b="0" i="0" u="none" strike="noStrike" kern="1200" cap="none" spc="0" normalizeH="0" baseline="0" noProof="0" dirty="0">
                  <a:ln>
                    <a:noFill/>
                  </a:ln>
                  <a:solidFill>
                    <a:srgbClr val="000000"/>
                  </a:solidFill>
                  <a:effectLst/>
                  <a:uLnTx/>
                  <a:uFillTx/>
                  <a:latin typeface="Gill Sans MT"/>
                  <a:ea typeface="+mn-ea"/>
                  <a:cs typeface="+mn-cs"/>
                </a:rPr>
                <a:t> Y</a:t>
              </a:r>
            </a:p>
          </p:txBody>
        </p:sp>
        <p:sp>
          <p:nvSpPr>
            <p:cNvPr id="86" name="TextBox 85"/>
            <p:cNvSpPr txBox="1"/>
            <p:nvPr/>
          </p:nvSpPr>
          <p:spPr>
            <a:xfrm>
              <a:off x="7181260" y="4114800"/>
              <a:ext cx="150554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Gill Sans MT"/>
                  <a:ea typeface="+mn-ea"/>
                  <a:cs typeface="+mn-cs"/>
                </a:rPr>
                <a:t>C5.   Rd  Y</a:t>
              </a:r>
            </a:p>
          </p:txBody>
        </p:sp>
        <p:sp>
          <p:nvSpPr>
            <p:cNvPr id="87" name="TextBox 86"/>
            <p:cNvSpPr txBox="1"/>
            <p:nvPr/>
          </p:nvSpPr>
          <p:spPr>
            <a:xfrm>
              <a:off x="7202159" y="4495800"/>
              <a:ext cx="1432754"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6600"/>
                  </a:solidFill>
                  <a:effectLst/>
                  <a:uLnTx/>
                  <a:uFillTx/>
                  <a:latin typeface="Gill Sans MT"/>
                  <a:ea typeface="+mn-ea"/>
                  <a:cs typeface="+mn-cs"/>
                </a:rPr>
                <a:t>N4.  Rd X</a:t>
              </a:r>
            </a:p>
          </p:txBody>
        </p:sp>
        <p:sp>
          <p:nvSpPr>
            <p:cNvPr id="88" name="TextBox 87"/>
            <p:cNvSpPr txBox="1"/>
            <p:nvPr/>
          </p:nvSpPr>
          <p:spPr>
            <a:xfrm>
              <a:off x="7198191" y="4876800"/>
              <a:ext cx="1447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6600"/>
                  </a:solidFill>
                  <a:effectLst/>
                  <a:uLnTx/>
                  <a:uFillTx/>
                  <a:latin typeface="Gill Sans MT"/>
                  <a:ea typeface="+mn-ea"/>
                  <a:cs typeface="+mn-cs"/>
                </a:rPr>
                <a:t>N5.  </a:t>
              </a:r>
              <a:r>
                <a:rPr kumimoji="0" lang="en-US" sz="2400" b="0" i="0" u="none" strike="noStrike" kern="1200" cap="none" spc="0" normalizeH="0" baseline="0" noProof="0" dirty="0" err="1">
                  <a:ln>
                    <a:noFill/>
                  </a:ln>
                  <a:solidFill>
                    <a:srgbClr val="006600"/>
                  </a:solidFill>
                  <a:effectLst/>
                  <a:uLnTx/>
                  <a:uFillTx/>
                  <a:latin typeface="Gill Sans MT"/>
                  <a:ea typeface="+mn-ea"/>
                  <a:cs typeface="+mn-cs"/>
                </a:rPr>
                <a:t>Wr</a:t>
              </a:r>
              <a:r>
                <a:rPr kumimoji="0" lang="en-US" sz="2400" b="0" i="0" u="none" strike="noStrike" kern="1200" cap="none" spc="0" normalizeH="0" baseline="0" noProof="0" dirty="0">
                  <a:ln>
                    <a:noFill/>
                  </a:ln>
                  <a:solidFill>
                    <a:srgbClr val="006600"/>
                  </a:solidFill>
                  <a:effectLst/>
                  <a:uLnTx/>
                  <a:uFillTx/>
                  <a:latin typeface="Gill Sans MT"/>
                  <a:ea typeface="+mn-ea"/>
                  <a:cs typeface="+mn-cs"/>
                </a:rPr>
                <a:t> Y</a:t>
              </a:r>
            </a:p>
          </p:txBody>
        </p:sp>
        <p:sp>
          <p:nvSpPr>
            <p:cNvPr id="89" name="TextBox 88"/>
            <p:cNvSpPr txBox="1"/>
            <p:nvPr/>
          </p:nvSpPr>
          <p:spPr>
            <a:xfrm>
              <a:off x="7213237" y="5253335"/>
              <a:ext cx="1432754"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6600"/>
                  </a:solidFill>
                  <a:effectLst/>
                  <a:uLnTx/>
                  <a:uFillTx/>
                  <a:latin typeface="Gill Sans MT"/>
                  <a:ea typeface="+mn-ea"/>
                  <a:cs typeface="+mn-cs"/>
                </a:rPr>
                <a:t>N6.  Rd Z</a:t>
              </a:r>
            </a:p>
          </p:txBody>
        </p:sp>
        <p:sp>
          <p:nvSpPr>
            <p:cNvPr id="48" name="TextBox 47"/>
            <p:cNvSpPr txBox="1"/>
            <p:nvPr/>
          </p:nvSpPr>
          <p:spPr>
            <a:xfrm>
              <a:off x="7215123" y="5638800"/>
              <a:ext cx="1471677"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Gill Sans MT"/>
                  <a:ea typeface="+mn-ea"/>
                  <a:cs typeface="+mn-cs"/>
                </a:rPr>
                <a:t>C6.  </a:t>
              </a:r>
              <a:r>
                <a:rPr kumimoji="0" lang="en-US" sz="2400" b="0" i="0" u="none" strike="noStrike" kern="1200" cap="none" spc="0" normalizeH="0" baseline="0" noProof="0" dirty="0" err="1">
                  <a:ln>
                    <a:noFill/>
                  </a:ln>
                  <a:solidFill>
                    <a:srgbClr val="000000"/>
                  </a:solidFill>
                  <a:effectLst/>
                  <a:uLnTx/>
                  <a:uFillTx/>
                  <a:latin typeface="Gill Sans MT"/>
                  <a:ea typeface="+mn-ea"/>
                  <a:cs typeface="+mn-cs"/>
                </a:rPr>
                <a:t>Wr</a:t>
              </a:r>
              <a:r>
                <a:rPr kumimoji="0" lang="en-US" sz="2400" b="0" i="0" u="none" strike="noStrike" kern="1200" cap="none" spc="0" normalizeH="0" baseline="0" noProof="0" dirty="0">
                  <a:ln>
                    <a:noFill/>
                  </a:ln>
                  <a:solidFill>
                    <a:srgbClr val="000000"/>
                  </a:solidFill>
                  <a:effectLst/>
                  <a:uLnTx/>
                  <a:uFillTx/>
                  <a:latin typeface="Gill Sans MT"/>
                  <a:ea typeface="+mn-ea"/>
                  <a:cs typeface="+mn-cs"/>
                </a:rPr>
                <a:t> X</a:t>
              </a:r>
            </a:p>
          </p:txBody>
        </p:sp>
      </p:grpSp>
      <p:sp>
        <p:nvSpPr>
          <p:cNvPr id="63" name="Rounded Rectangle 62"/>
          <p:cNvSpPr/>
          <p:nvPr/>
        </p:nvSpPr>
        <p:spPr>
          <a:xfrm>
            <a:off x="609600" y="1828800"/>
            <a:ext cx="1524000" cy="381000"/>
          </a:xfrm>
          <a:prstGeom prst="roundRect">
            <a:avLst/>
          </a:prstGeom>
          <a:solidFill>
            <a:schemeClr val="lt1">
              <a:alpha val="0"/>
            </a:schemeClr>
          </a:solidFill>
          <a:ln w="57150" cmpd="sng"/>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65" name="Rounded Rectangle 64"/>
          <p:cNvSpPr/>
          <p:nvPr/>
        </p:nvSpPr>
        <p:spPr>
          <a:xfrm>
            <a:off x="3200400" y="2514600"/>
            <a:ext cx="1524000" cy="381000"/>
          </a:xfrm>
          <a:prstGeom prst="roundRect">
            <a:avLst/>
          </a:prstGeom>
          <a:solidFill>
            <a:schemeClr val="lt1">
              <a:alpha val="0"/>
            </a:schemeClr>
          </a:solidFill>
          <a:ln w="57150" cmpd="sng"/>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69" name="Rounded Rectangle 68"/>
          <p:cNvSpPr/>
          <p:nvPr/>
        </p:nvSpPr>
        <p:spPr>
          <a:xfrm>
            <a:off x="3200400" y="4419600"/>
            <a:ext cx="1524000" cy="381000"/>
          </a:xfrm>
          <a:prstGeom prst="roundRect">
            <a:avLst/>
          </a:prstGeom>
          <a:solidFill>
            <a:schemeClr val="lt1">
              <a:alpha val="0"/>
            </a:schemeClr>
          </a:solidFill>
          <a:ln w="57150" cmpd="sng"/>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70" name="Rounded Rectangle 69"/>
          <p:cNvSpPr/>
          <p:nvPr/>
        </p:nvSpPr>
        <p:spPr>
          <a:xfrm>
            <a:off x="609600" y="4114800"/>
            <a:ext cx="1524000" cy="381000"/>
          </a:xfrm>
          <a:prstGeom prst="roundRect">
            <a:avLst/>
          </a:prstGeom>
          <a:solidFill>
            <a:schemeClr val="lt1">
              <a:alpha val="0"/>
            </a:schemeClr>
          </a:solidFill>
          <a:ln w="57150" cmpd="sng"/>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5" name="Rectangle 4"/>
          <p:cNvSpPr/>
          <p:nvPr/>
        </p:nvSpPr>
        <p:spPr>
          <a:xfrm>
            <a:off x="1143033" y="3429000"/>
            <a:ext cx="3047967" cy="430887"/>
          </a:xfrm>
          <a:prstGeom prst="rect">
            <a:avLst/>
          </a:prstGeom>
        </p:spPr>
        <p:txBody>
          <a:bodyPr wrap="non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C00000"/>
                </a:solidFill>
                <a:effectLst/>
                <a:uLnTx/>
                <a:uFillTx/>
                <a:latin typeface="Gill Sans MT"/>
                <a:ea typeface="+mn-ea"/>
                <a:cs typeface="Gill Sans MT"/>
              </a:rPr>
              <a:t>Yes</a:t>
            </a: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 Flush </a:t>
            </a:r>
            <a:r>
              <a:rPr kumimoji="0" lang="en-US" sz="2200" b="1" i="0" u="none" strike="noStrike" kern="1200" cap="none" spc="0" normalizeH="0" baseline="0" noProof="0" dirty="0">
                <a:ln>
                  <a:noFill/>
                </a:ln>
                <a:solidFill>
                  <a:srgbClr val="C00000"/>
                </a:solidFill>
                <a:effectLst/>
                <a:uLnTx/>
                <a:uFillTx/>
                <a:latin typeface="Gill Sans MT"/>
                <a:ea typeface="+mn-ea"/>
                <a:cs typeface="Gill Sans MT"/>
              </a:rPr>
              <a:t>Z</a:t>
            </a: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 to DRAM</a:t>
            </a:r>
          </a:p>
        </p:txBody>
      </p:sp>
      <p:sp>
        <p:nvSpPr>
          <p:cNvPr id="12" name="Rectangle 11"/>
          <p:cNvSpPr/>
          <p:nvPr/>
        </p:nvSpPr>
        <p:spPr>
          <a:xfrm>
            <a:off x="685800" y="5562600"/>
            <a:ext cx="3982242" cy="430887"/>
          </a:xfrm>
          <a:prstGeom prst="rect">
            <a:avLst/>
          </a:prstGeom>
        </p:spPr>
        <p:txBody>
          <a:bodyPr wrap="non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6600"/>
                </a:solidFill>
                <a:effectLst/>
                <a:uLnTx/>
                <a:uFillTx/>
                <a:latin typeface="Gill Sans MT"/>
                <a:ea typeface="+mn-ea"/>
                <a:cs typeface="Gill Sans MT"/>
              </a:rPr>
              <a:t>No</a:t>
            </a: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 commit NDA operations</a:t>
            </a:r>
          </a:p>
        </p:txBody>
      </p:sp>
      <p:sp>
        <p:nvSpPr>
          <p:cNvPr id="53" name="Rectangle 52"/>
          <p:cNvSpPr/>
          <p:nvPr/>
        </p:nvSpPr>
        <p:spPr>
          <a:xfrm>
            <a:off x="0" y="0"/>
            <a:ext cx="9144000" cy="6858000"/>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grpSp>
        <p:nvGrpSpPr>
          <p:cNvPr id="54" name="Group 53"/>
          <p:cNvGrpSpPr/>
          <p:nvPr/>
        </p:nvGrpSpPr>
        <p:grpSpPr>
          <a:xfrm>
            <a:off x="76200" y="1905000"/>
            <a:ext cx="9512901" cy="2666990"/>
            <a:chOff x="-6400800" y="2743200"/>
            <a:chExt cx="9364263" cy="2666990"/>
          </a:xfrm>
        </p:grpSpPr>
        <p:grpSp>
          <p:nvGrpSpPr>
            <p:cNvPr id="55" name="Group 54"/>
            <p:cNvGrpSpPr/>
            <p:nvPr/>
          </p:nvGrpSpPr>
          <p:grpSpPr>
            <a:xfrm>
              <a:off x="-6400800" y="2743200"/>
              <a:ext cx="8839200" cy="2666990"/>
              <a:chOff x="-728366" y="838199"/>
              <a:chExt cx="10749789" cy="295236"/>
            </a:xfrm>
          </p:grpSpPr>
          <p:sp>
            <p:nvSpPr>
              <p:cNvPr id="58" name="Rounded Rectangle 57"/>
              <p:cNvSpPr/>
              <p:nvPr/>
            </p:nvSpPr>
            <p:spPr bwMode="auto">
              <a:xfrm>
                <a:off x="-728366" y="857675"/>
                <a:ext cx="10749789" cy="275760"/>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59" name="Rectangle 58"/>
              <p:cNvSpPr/>
              <p:nvPr/>
            </p:nvSpPr>
            <p:spPr>
              <a:xfrm>
                <a:off x="-153065" y="838199"/>
                <a:ext cx="9386361" cy="1117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grpSp>
        <p:sp>
          <p:nvSpPr>
            <p:cNvPr id="56" name="TextBox 55"/>
            <p:cNvSpPr txBox="1"/>
            <p:nvPr/>
          </p:nvSpPr>
          <p:spPr>
            <a:xfrm>
              <a:off x="-6332937" y="3011031"/>
              <a:ext cx="9296400"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rPr>
                <a:t> 1) NDA Read and CPU Write: </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violation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C00000"/>
                </a:solidFill>
                <a:effectLst/>
                <a:uLnTx/>
                <a:uFillTx/>
                <a:latin typeface="Gill Sans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rPr>
                <a:t> 2) NDA Write and CPU Read : </a:t>
              </a:r>
              <a:r>
                <a:rPr kumimoji="0" lang="en-US" sz="2800" b="1" i="0" u="none" strike="noStrike" kern="1200" cap="none" spc="0" normalizeH="0" baseline="0" noProof="0" dirty="0">
                  <a:ln>
                    <a:noFill/>
                  </a:ln>
                  <a:solidFill>
                    <a:srgbClr val="006600"/>
                  </a:solidFill>
                  <a:effectLst/>
                  <a:uLnTx/>
                  <a:uFillTx/>
                  <a:latin typeface="Gill Sans MT"/>
                  <a:ea typeface="+mn-ea"/>
                  <a:cs typeface="+mn-cs"/>
                </a:rPr>
                <a:t>no violation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C00000"/>
                </a:solidFill>
                <a:effectLst/>
                <a:uLnTx/>
                <a:uFillTx/>
                <a:latin typeface="Gill Sans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rPr>
                <a:t> 3) NDA Write and CPU Write: </a:t>
              </a:r>
              <a:r>
                <a:rPr kumimoji="0" lang="en-US" sz="2800" b="1" i="0" u="none" strike="noStrike" kern="1200" cap="none" spc="0" normalizeH="0" baseline="0" noProof="0" dirty="0">
                  <a:ln>
                    <a:noFill/>
                  </a:ln>
                  <a:solidFill>
                    <a:srgbClr val="006600"/>
                  </a:solidFill>
                  <a:effectLst/>
                  <a:uLnTx/>
                  <a:uFillTx/>
                  <a:latin typeface="Gill Sans MT"/>
                  <a:ea typeface="+mn-ea"/>
                  <a:cs typeface="+mn-cs"/>
                </a:rPr>
                <a:t>no violation</a:t>
              </a:r>
              <a:endParaRPr kumimoji="0" lang="en-US" sz="2800" b="1" i="0" u="none" strike="noStrike" kern="1200" cap="none" spc="0" normalizeH="0" baseline="0" noProof="0" dirty="0">
                <a:ln>
                  <a:noFill/>
                </a:ln>
                <a:solidFill>
                  <a:srgbClr val="C00000"/>
                </a:solidFill>
                <a:effectLst/>
                <a:uLnTx/>
                <a:uFillTx/>
                <a:latin typeface="Gill Sans MT"/>
                <a:ea typeface="+mn-ea"/>
                <a:cs typeface="+mn-cs"/>
              </a:endParaRPr>
            </a:p>
          </p:txBody>
        </p:sp>
      </p:grpSp>
      <p:sp>
        <p:nvSpPr>
          <p:cNvPr id="60" name="Rounded Rectangle 59"/>
          <p:cNvSpPr/>
          <p:nvPr/>
        </p:nvSpPr>
        <p:spPr>
          <a:xfrm>
            <a:off x="609600" y="4495800"/>
            <a:ext cx="1524000" cy="381000"/>
          </a:xfrm>
          <a:prstGeom prst="roundRect">
            <a:avLst/>
          </a:prstGeom>
          <a:solidFill>
            <a:schemeClr val="lt1">
              <a:alpha val="0"/>
            </a:schemeClr>
          </a:solidFill>
          <a:ln w="57150" cmpd="sng"/>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Tree>
    <p:extLst>
      <p:ext uri="{BB962C8B-B14F-4D97-AF65-F5344CB8AC3E}">
        <p14:creationId xmlns:p14="http://schemas.microsoft.com/office/powerpoint/2010/main" val="4148306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fade">
                                      <p:cBhvr>
                                        <p:cTn id="10" dur="500"/>
                                        <p:tgtEl>
                                          <p:spTgt spid="6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fade">
                                      <p:cBhvr>
                                        <p:cTn id="15" dur="500"/>
                                        <p:tgtEl>
                                          <p:spTgt spid="6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65"/>
                                        </p:tgtEl>
                                      </p:cBhvr>
                                    </p:animEffect>
                                    <p:set>
                                      <p:cBhvr>
                                        <p:cTn id="25" dur="1" fill="hold">
                                          <p:stCondLst>
                                            <p:cond delay="499"/>
                                          </p:stCondLst>
                                        </p:cTn>
                                        <p:tgtEl>
                                          <p:spTgt spid="65"/>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63"/>
                                        </p:tgtEl>
                                      </p:cBhvr>
                                    </p:animEffect>
                                    <p:set>
                                      <p:cBhvr>
                                        <p:cTn id="28" dur="1" fill="hold">
                                          <p:stCondLst>
                                            <p:cond delay="499"/>
                                          </p:stCondLst>
                                        </p:cTn>
                                        <p:tgtEl>
                                          <p:spTgt spid="6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90"/>
                                        </p:tgtEl>
                                        <p:attrNameLst>
                                          <p:attrName>style.visibility</p:attrName>
                                        </p:attrNameLst>
                                      </p:cBhvr>
                                      <p:to>
                                        <p:strVal val="visible"/>
                                      </p:to>
                                    </p:set>
                                    <p:animEffect transition="in" filter="fade">
                                      <p:cBhvr>
                                        <p:cTn id="33" dur="500"/>
                                        <p:tgtEl>
                                          <p:spTgt spid="9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80"/>
                                        </p:tgtEl>
                                        <p:attrNameLst>
                                          <p:attrName>style.visibility</p:attrName>
                                        </p:attrNameLst>
                                      </p:cBhvr>
                                      <p:to>
                                        <p:strVal val="visible"/>
                                      </p:to>
                                    </p:set>
                                    <p:animEffect transition="in" filter="fade">
                                      <p:cBhvr>
                                        <p:cTn id="36" dur="500"/>
                                        <p:tgtEl>
                                          <p:spTgt spid="80"/>
                                        </p:tgtEl>
                                      </p:cBhvr>
                                    </p:animEffect>
                                  </p:childTnLst>
                                </p:cTn>
                              </p:par>
                              <p:par>
                                <p:cTn id="37" presetID="10"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par>
                                <p:cTn id="45" presetID="10" presetClass="entr" presetSubtype="0" fill="hold" nodeType="withEffect">
                                  <p:stCondLst>
                                    <p:cond delay="0"/>
                                  </p:stCondLst>
                                  <p:childTnLst>
                                    <p:set>
                                      <p:cBhvr>
                                        <p:cTn id="46" dur="1" fill="hold">
                                          <p:stCondLst>
                                            <p:cond delay="0"/>
                                          </p:stCondLst>
                                        </p:cTn>
                                        <p:tgtEl>
                                          <p:spTgt spid="73"/>
                                        </p:tgtEl>
                                        <p:attrNameLst>
                                          <p:attrName>style.visibility</p:attrName>
                                        </p:attrNameLst>
                                      </p:cBhvr>
                                      <p:to>
                                        <p:strVal val="visible"/>
                                      </p:to>
                                    </p:set>
                                    <p:animEffect transition="in" filter="fade">
                                      <p:cBhvr>
                                        <p:cTn id="47" dur="500"/>
                                        <p:tgtEl>
                                          <p:spTgt spid="7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9"/>
                                        </p:tgtEl>
                                        <p:attrNameLst>
                                          <p:attrName>style.visibility</p:attrName>
                                        </p:attrNameLst>
                                      </p:cBhvr>
                                      <p:to>
                                        <p:strVal val="visible"/>
                                      </p:to>
                                    </p:set>
                                    <p:animEffect transition="in" filter="fade">
                                      <p:cBhvr>
                                        <p:cTn id="52" dur="500"/>
                                        <p:tgtEl>
                                          <p:spTgt spid="6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70"/>
                                        </p:tgtEl>
                                        <p:attrNameLst>
                                          <p:attrName>style.visibility</p:attrName>
                                        </p:attrNameLst>
                                      </p:cBhvr>
                                      <p:to>
                                        <p:strVal val="visible"/>
                                      </p:to>
                                    </p:set>
                                    <p:animEffect transition="in" filter="fade">
                                      <p:cBhvr>
                                        <p:cTn id="55" dur="500"/>
                                        <p:tgtEl>
                                          <p:spTgt spid="7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60"/>
                                        </p:tgtEl>
                                        <p:attrNameLst>
                                          <p:attrName>style.visibility</p:attrName>
                                        </p:attrNameLst>
                                      </p:cBhvr>
                                      <p:to>
                                        <p:strVal val="visible"/>
                                      </p:to>
                                    </p:set>
                                    <p:animEffect transition="in" filter="fade">
                                      <p:cBhvr>
                                        <p:cTn id="58" dur="500"/>
                                        <p:tgtEl>
                                          <p:spTgt spid="60"/>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78"/>
                                        </p:tgtEl>
                                        <p:attrNameLst>
                                          <p:attrName>style.visibility</p:attrName>
                                        </p:attrNameLst>
                                      </p:cBhvr>
                                      <p:to>
                                        <p:strVal val="visible"/>
                                      </p:to>
                                    </p:set>
                                    <p:animEffect transition="in" filter="fade">
                                      <p:cBhvr>
                                        <p:cTn id="63" dur="500"/>
                                        <p:tgtEl>
                                          <p:spTgt spid="7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fade">
                                      <p:cBhvr>
                                        <p:cTn id="68" dur="500"/>
                                        <p:tgtEl>
                                          <p:spTgt spid="12"/>
                                        </p:tgtEl>
                                      </p:cBhvr>
                                    </p:animEffect>
                                  </p:childTnLst>
                                </p:cTn>
                              </p:par>
                            </p:childTnLst>
                          </p:cTn>
                        </p:par>
                        <p:par>
                          <p:cTn id="69" fill="hold">
                            <p:stCondLst>
                              <p:cond delay="500"/>
                            </p:stCondLst>
                            <p:childTnLst>
                              <p:par>
                                <p:cTn id="70" presetID="10" presetClass="entr" presetSubtype="0" fill="hold" grpId="0" nodeType="afterEffect">
                                  <p:stCondLst>
                                    <p:cond delay="0"/>
                                  </p:stCondLst>
                                  <p:childTnLst>
                                    <p:set>
                                      <p:cBhvr>
                                        <p:cTn id="71" dur="1" fill="hold">
                                          <p:stCondLst>
                                            <p:cond delay="0"/>
                                          </p:stCondLst>
                                        </p:cTn>
                                        <p:tgtEl>
                                          <p:spTgt spid="79"/>
                                        </p:tgtEl>
                                        <p:attrNameLst>
                                          <p:attrName>style.visibility</p:attrName>
                                        </p:attrNameLst>
                                      </p:cBhvr>
                                      <p:to>
                                        <p:strVal val="visible"/>
                                      </p:to>
                                    </p:set>
                                    <p:animEffect transition="in" filter="fade">
                                      <p:cBhvr>
                                        <p:cTn id="72" dur="500"/>
                                        <p:tgtEl>
                                          <p:spTgt spid="7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69"/>
                                        </p:tgtEl>
                                      </p:cBhvr>
                                    </p:animEffect>
                                    <p:set>
                                      <p:cBhvr>
                                        <p:cTn id="77" dur="1" fill="hold">
                                          <p:stCondLst>
                                            <p:cond delay="499"/>
                                          </p:stCondLst>
                                        </p:cTn>
                                        <p:tgtEl>
                                          <p:spTgt spid="69"/>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60"/>
                                        </p:tgtEl>
                                      </p:cBhvr>
                                    </p:animEffect>
                                    <p:set>
                                      <p:cBhvr>
                                        <p:cTn id="80" dur="1" fill="hold">
                                          <p:stCondLst>
                                            <p:cond delay="499"/>
                                          </p:stCondLst>
                                        </p:cTn>
                                        <p:tgtEl>
                                          <p:spTgt spid="60"/>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70"/>
                                        </p:tgtEl>
                                      </p:cBhvr>
                                    </p:animEffect>
                                    <p:set>
                                      <p:cBhvr>
                                        <p:cTn id="83" dur="1" fill="hold">
                                          <p:stCondLst>
                                            <p:cond delay="499"/>
                                          </p:stCondLst>
                                        </p:cTn>
                                        <p:tgtEl>
                                          <p:spTgt spid="70"/>
                                        </p:tgtEl>
                                        <p:attrNameLst>
                                          <p:attrName>style.visibility</p:attrName>
                                        </p:attrNameLst>
                                      </p:cBhvr>
                                      <p:to>
                                        <p:strVal val="hidden"/>
                                      </p:to>
                                    </p:set>
                                  </p:childTnLst>
                                </p:cTn>
                              </p:par>
                              <p:par>
                                <p:cTn id="84" presetID="10" presetClass="entr" presetSubtype="0" fill="hold" nodeType="withEffect">
                                  <p:stCondLst>
                                    <p:cond delay="0"/>
                                  </p:stCondLst>
                                  <p:childTnLst>
                                    <p:set>
                                      <p:cBhvr>
                                        <p:cTn id="85" dur="1" fill="hold">
                                          <p:stCondLst>
                                            <p:cond delay="0"/>
                                          </p:stCondLst>
                                        </p:cTn>
                                        <p:tgtEl>
                                          <p:spTgt spid="11"/>
                                        </p:tgtEl>
                                        <p:attrNameLst>
                                          <p:attrName>style.visibility</p:attrName>
                                        </p:attrNameLst>
                                      </p:cBhvr>
                                      <p:to>
                                        <p:strVal val="visible"/>
                                      </p:to>
                                    </p:set>
                                    <p:animEffect transition="in" filter="fade">
                                      <p:cBhvr>
                                        <p:cTn id="86" dur="500"/>
                                        <p:tgtEl>
                                          <p:spTgt spid="11"/>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53"/>
                                        </p:tgtEl>
                                        <p:attrNameLst>
                                          <p:attrName>style.visibility</p:attrName>
                                        </p:attrNameLst>
                                      </p:cBhvr>
                                      <p:to>
                                        <p:strVal val="visible"/>
                                      </p:to>
                                    </p:set>
                                    <p:animEffect transition="in" filter="fade">
                                      <p:cBhvr>
                                        <p:cTn id="91" dur="500"/>
                                        <p:tgtEl>
                                          <p:spTgt spid="53"/>
                                        </p:tgtEl>
                                      </p:cBhvr>
                                    </p:animEffect>
                                  </p:childTnLst>
                                </p:cTn>
                              </p:par>
                            </p:childTnLst>
                          </p:cTn>
                        </p:par>
                        <p:par>
                          <p:cTn id="92" fill="hold">
                            <p:stCondLst>
                              <p:cond delay="500"/>
                            </p:stCondLst>
                            <p:childTnLst>
                              <p:par>
                                <p:cTn id="93" presetID="10" presetClass="entr" presetSubtype="0" fill="hold" nodeType="afterEffect">
                                  <p:stCondLst>
                                    <p:cond delay="0"/>
                                  </p:stCondLst>
                                  <p:childTnLst>
                                    <p:set>
                                      <p:cBhvr>
                                        <p:cTn id="94" dur="1" fill="hold">
                                          <p:stCondLst>
                                            <p:cond delay="0"/>
                                          </p:stCondLst>
                                        </p:cTn>
                                        <p:tgtEl>
                                          <p:spTgt spid="54"/>
                                        </p:tgtEl>
                                        <p:attrNameLst>
                                          <p:attrName>style.visibility</p:attrName>
                                        </p:attrNameLst>
                                      </p:cBhvr>
                                      <p:to>
                                        <p:strVal val="visible"/>
                                      </p:to>
                                    </p:set>
                                    <p:animEffect transition="in" filter="fade">
                                      <p:cBhvr>
                                        <p:cTn id="9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78" grpId="0" animBg="1"/>
      <p:bldP spid="79" grpId="0"/>
      <p:bldP spid="80" grpId="0"/>
      <p:bldP spid="63" grpId="0" animBg="1"/>
      <p:bldP spid="63" grpId="1" animBg="1"/>
      <p:bldP spid="65" grpId="0" animBg="1"/>
      <p:bldP spid="65" grpId="1" animBg="1"/>
      <p:bldP spid="69" grpId="0" animBg="1"/>
      <p:bldP spid="69" grpId="1" animBg="1"/>
      <p:bldP spid="70" grpId="0" animBg="1"/>
      <p:bldP spid="70" grpId="1" animBg="1"/>
      <p:bldP spid="5" grpId="0"/>
      <p:bldP spid="12" grpId="0"/>
      <p:bldP spid="53" grpId="0" animBg="1"/>
      <p:bldP spid="60" grpId="0" animBg="1"/>
      <p:bldP spid="60" grpId="1"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Rectangle 173"/>
          <p:cNvSpPr/>
          <p:nvPr/>
        </p:nvSpPr>
        <p:spPr>
          <a:xfrm>
            <a:off x="7543801" y="5702155"/>
            <a:ext cx="1452563" cy="34570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a:ea typeface="+mn-ea"/>
                <a:cs typeface="+mn-cs"/>
              </a:rPr>
              <a:t>ASIC</a:t>
            </a:r>
            <a:endParaRPr kumimoji="0" lang="en-US" sz="23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Title 1"/>
          <p:cNvSpPr>
            <a:spLocks noGrp="1"/>
          </p:cNvSpPr>
          <p:nvPr>
            <p:ph type="title"/>
          </p:nvPr>
        </p:nvSpPr>
        <p:spPr>
          <a:xfrm>
            <a:off x="-76200" y="0"/>
            <a:ext cx="9601200" cy="914400"/>
          </a:xfrm>
        </p:spPr>
        <p:txBody>
          <a:bodyPr/>
          <a:lstStyle/>
          <a:p>
            <a:r>
              <a:rPr lang="en-US" sz="4200" dirty="0">
                <a:latin typeface="Gill Sans MT"/>
                <a:cs typeface="Gill Sans MT"/>
              </a:rPr>
              <a:t>Example: Hybrid Database (HTAP)</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Gill Sans MT"/>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2400" b="1" i="0" u="none" strike="noStrike" kern="1200" cap="none" spc="0" normalizeH="0" baseline="0" noProof="0">
              <a:ln>
                <a:noFill/>
              </a:ln>
              <a:solidFill>
                <a:srgbClr val="0070C0"/>
              </a:solidFill>
              <a:effectLst/>
              <a:uLnTx/>
              <a:uFillTx/>
              <a:latin typeface="Gill Sans MT"/>
              <a:ea typeface="+mn-ea"/>
              <a:cs typeface="Gill Sans MT"/>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8" name="Rectangle 17"/>
          <p:cNvSpPr/>
          <p:nvPr/>
        </p:nvSpPr>
        <p:spPr>
          <a:xfrm>
            <a:off x="0" y="1143000"/>
            <a:ext cx="9144000" cy="523220"/>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Gill Sans MT"/>
              <a:ea typeface="+mn-ea"/>
              <a:cs typeface="Gill Sans MT"/>
            </a:endParaRPr>
          </a:p>
        </p:txBody>
      </p:sp>
      <p:grpSp>
        <p:nvGrpSpPr>
          <p:cNvPr id="30" name="Group 29"/>
          <p:cNvGrpSpPr/>
          <p:nvPr/>
        </p:nvGrpSpPr>
        <p:grpSpPr>
          <a:xfrm>
            <a:off x="1219200" y="2738735"/>
            <a:ext cx="4648200" cy="1960265"/>
            <a:chOff x="1066800" y="2687935"/>
            <a:chExt cx="4648200" cy="1960265"/>
          </a:xfrm>
        </p:grpSpPr>
        <p:pic>
          <p:nvPicPr>
            <p:cNvPr id="14" name="Picture 13"/>
            <p:cNvPicPr>
              <a:picLocks noChangeAspect="1"/>
            </p:cNvPicPr>
            <p:nvPr/>
          </p:nvPicPr>
          <p:blipFill>
            <a:blip r:embed="rId4"/>
            <a:stretch>
              <a:fillRect/>
            </a:stretch>
          </p:blipFill>
          <p:spPr>
            <a:xfrm>
              <a:off x="3454400" y="2687935"/>
              <a:ext cx="2260600" cy="1960265"/>
            </a:xfrm>
            <a:prstGeom prst="rect">
              <a:avLst/>
            </a:prstGeom>
          </p:spPr>
        </p:pic>
        <p:sp>
          <p:nvSpPr>
            <p:cNvPr id="16" name="TextBox 15"/>
            <p:cNvSpPr txBox="1"/>
            <p:nvPr/>
          </p:nvSpPr>
          <p:spPr>
            <a:xfrm>
              <a:off x="1066800" y="3276600"/>
              <a:ext cx="2590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Hybrid Database (HTAP)</a:t>
              </a:r>
            </a:p>
          </p:txBody>
        </p:sp>
      </p:grpSp>
      <p:grpSp>
        <p:nvGrpSpPr>
          <p:cNvPr id="31" name="Group 30"/>
          <p:cNvGrpSpPr/>
          <p:nvPr/>
        </p:nvGrpSpPr>
        <p:grpSpPr>
          <a:xfrm>
            <a:off x="1143000" y="914400"/>
            <a:ext cx="3733800" cy="1879600"/>
            <a:chOff x="1143000" y="939800"/>
            <a:chExt cx="3733800" cy="1879600"/>
          </a:xfrm>
        </p:grpSpPr>
        <p:pic>
          <p:nvPicPr>
            <p:cNvPr id="17" name="Picture 16"/>
            <p:cNvPicPr>
              <a:picLocks noChangeAspect="1"/>
            </p:cNvPicPr>
            <p:nvPr/>
          </p:nvPicPr>
          <p:blipFill>
            <a:blip r:embed="rId5"/>
            <a:stretch>
              <a:fillRect/>
            </a:stretch>
          </p:blipFill>
          <p:spPr>
            <a:xfrm>
              <a:off x="1905000" y="939800"/>
              <a:ext cx="889000" cy="889000"/>
            </a:xfrm>
            <a:prstGeom prst="rect">
              <a:avLst/>
            </a:prstGeom>
          </p:spPr>
        </p:pic>
        <p:pic>
          <p:nvPicPr>
            <p:cNvPr id="20" name="Picture 19"/>
            <p:cNvPicPr>
              <a:picLocks noChangeAspect="1"/>
            </p:cNvPicPr>
            <p:nvPr/>
          </p:nvPicPr>
          <p:blipFill>
            <a:blip r:embed="rId6"/>
            <a:stretch>
              <a:fillRect/>
            </a:stretch>
          </p:blipFill>
          <p:spPr>
            <a:xfrm>
              <a:off x="1143000" y="1294773"/>
              <a:ext cx="723900" cy="762627"/>
            </a:xfrm>
            <a:prstGeom prst="rect">
              <a:avLst/>
            </a:prstGeom>
          </p:spPr>
        </p:pic>
        <p:pic>
          <p:nvPicPr>
            <p:cNvPr id="13" name="Picture 12"/>
            <p:cNvPicPr>
              <a:picLocks noChangeAspect="1"/>
            </p:cNvPicPr>
            <p:nvPr/>
          </p:nvPicPr>
          <p:blipFill>
            <a:blip r:embed="rId7"/>
            <a:stretch>
              <a:fillRect/>
            </a:stretch>
          </p:blipFill>
          <p:spPr>
            <a:xfrm>
              <a:off x="1625600" y="1778000"/>
              <a:ext cx="736600" cy="736600"/>
            </a:xfrm>
            <a:prstGeom prst="rect">
              <a:avLst/>
            </a:prstGeom>
          </p:spPr>
        </p:pic>
        <p:cxnSp>
          <p:nvCxnSpPr>
            <p:cNvPr id="22" name="Straight Arrow Connector 21"/>
            <p:cNvCxnSpPr/>
            <p:nvPr/>
          </p:nvCxnSpPr>
          <p:spPr>
            <a:xfrm>
              <a:off x="3733800" y="2362200"/>
              <a:ext cx="381000" cy="457200"/>
            </a:xfrm>
            <a:prstGeom prst="straightConnector1">
              <a:avLst/>
            </a:prstGeom>
            <a:noFill/>
            <a:ln w="38100" cap="flat" cmpd="sng" algn="ctr">
              <a:solidFill>
                <a:schemeClr val="tx1"/>
              </a:solidFill>
              <a:prstDash val="sysDash"/>
              <a:miter lim="800000"/>
              <a:headEnd type="none"/>
              <a:tailEnd type="arrow"/>
            </a:ln>
            <a:effectLst/>
          </p:spPr>
        </p:cxnSp>
        <p:sp>
          <p:nvSpPr>
            <p:cNvPr id="23" name="TextBox 22"/>
            <p:cNvSpPr txBox="1"/>
            <p:nvPr/>
          </p:nvSpPr>
          <p:spPr>
            <a:xfrm>
              <a:off x="2286000" y="1752600"/>
              <a:ext cx="2590800"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000000"/>
                  </a:solidFill>
                  <a:effectLst/>
                  <a:uLnTx/>
                  <a:uFillTx/>
                  <a:latin typeface="Gill Sans MT"/>
                  <a:ea typeface="+mn-ea"/>
                  <a:cs typeface="Gill Sans MT"/>
                </a:rPr>
                <a:t>Transactions</a:t>
              </a:r>
            </a:p>
          </p:txBody>
        </p:sp>
      </p:grpSp>
      <p:grpSp>
        <p:nvGrpSpPr>
          <p:cNvPr id="160" name="Group 159"/>
          <p:cNvGrpSpPr/>
          <p:nvPr/>
        </p:nvGrpSpPr>
        <p:grpSpPr>
          <a:xfrm>
            <a:off x="4495800" y="1108399"/>
            <a:ext cx="3505200" cy="1761801"/>
            <a:chOff x="4267200" y="1133799"/>
            <a:chExt cx="3505200" cy="1761801"/>
          </a:xfrm>
        </p:grpSpPr>
        <p:pic>
          <p:nvPicPr>
            <p:cNvPr id="15" name="Picture 14"/>
            <p:cNvPicPr>
              <a:picLocks noChangeAspect="1"/>
            </p:cNvPicPr>
            <p:nvPr/>
          </p:nvPicPr>
          <p:blipFill>
            <a:blip r:embed="rId8"/>
            <a:stretch>
              <a:fillRect/>
            </a:stretch>
          </p:blipFill>
          <p:spPr>
            <a:xfrm>
              <a:off x="6477000" y="1930400"/>
              <a:ext cx="965200" cy="965200"/>
            </a:xfrm>
            <a:prstGeom prst="rect">
              <a:avLst/>
            </a:prstGeom>
          </p:spPr>
        </p:pic>
        <p:pic>
          <p:nvPicPr>
            <p:cNvPr id="19" name="Picture 18"/>
            <p:cNvPicPr>
              <a:picLocks noChangeAspect="1"/>
            </p:cNvPicPr>
            <p:nvPr/>
          </p:nvPicPr>
          <p:blipFill>
            <a:blip r:embed="rId9"/>
            <a:stretch>
              <a:fillRect/>
            </a:stretch>
          </p:blipFill>
          <p:spPr>
            <a:xfrm>
              <a:off x="6172200" y="1133799"/>
              <a:ext cx="767773" cy="771201"/>
            </a:xfrm>
            <a:prstGeom prst="rect">
              <a:avLst/>
            </a:prstGeom>
          </p:spPr>
        </p:pic>
        <p:pic>
          <p:nvPicPr>
            <p:cNvPr id="11" name="Picture 10"/>
            <p:cNvPicPr>
              <a:picLocks noChangeAspect="1"/>
            </p:cNvPicPr>
            <p:nvPr/>
          </p:nvPicPr>
          <p:blipFill>
            <a:blip r:embed="rId10"/>
            <a:stretch>
              <a:fillRect/>
            </a:stretch>
          </p:blipFill>
          <p:spPr>
            <a:xfrm>
              <a:off x="7004627" y="1365827"/>
              <a:ext cx="767773" cy="767773"/>
            </a:xfrm>
            <a:prstGeom prst="rect">
              <a:avLst/>
            </a:prstGeom>
          </p:spPr>
        </p:pic>
        <p:cxnSp>
          <p:nvCxnSpPr>
            <p:cNvPr id="27" name="Straight Arrow Connector 26"/>
            <p:cNvCxnSpPr/>
            <p:nvPr/>
          </p:nvCxnSpPr>
          <p:spPr>
            <a:xfrm flipH="1">
              <a:off x="5029200" y="2362200"/>
              <a:ext cx="381000" cy="457200"/>
            </a:xfrm>
            <a:prstGeom prst="straightConnector1">
              <a:avLst/>
            </a:prstGeom>
            <a:noFill/>
            <a:ln w="38100" cap="flat" cmpd="sng" algn="ctr">
              <a:solidFill>
                <a:schemeClr val="tx1"/>
              </a:solidFill>
              <a:prstDash val="sysDash"/>
              <a:miter lim="800000"/>
              <a:headEnd type="none"/>
              <a:tailEnd type="arrow"/>
            </a:ln>
            <a:effectLst/>
          </p:spPr>
        </p:cxnSp>
        <p:sp>
          <p:nvSpPr>
            <p:cNvPr id="28" name="TextBox 27"/>
            <p:cNvSpPr txBox="1"/>
            <p:nvPr/>
          </p:nvSpPr>
          <p:spPr>
            <a:xfrm>
              <a:off x="4267200" y="1752600"/>
              <a:ext cx="2590800"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000000"/>
                  </a:solidFill>
                  <a:effectLst/>
                  <a:uLnTx/>
                  <a:uFillTx/>
                  <a:latin typeface="Gill Sans MT"/>
                  <a:ea typeface="+mn-ea"/>
                  <a:cs typeface="Gill Sans MT"/>
                </a:rPr>
                <a:t>Analytics</a:t>
              </a:r>
            </a:p>
          </p:txBody>
        </p:sp>
      </p:grpSp>
      <p:grpSp>
        <p:nvGrpSpPr>
          <p:cNvPr id="5" name="Group 4"/>
          <p:cNvGrpSpPr/>
          <p:nvPr/>
        </p:nvGrpSpPr>
        <p:grpSpPr>
          <a:xfrm>
            <a:off x="1371600" y="5003800"/>
            <a:ext cx="2590800" cy="1010454"/>
            <a:chOff x="1371600" y="4933146"/>
            <a:chExt cx="2590800" cy="1010454"/>
          </a:xfrm>
        </p:grpSpPr>
        <p:sp>
          <p:nvSpPr>
            <p:cNvPr id="45" name="TextBox 44"/>
            <p:cNvSpPr txBox="1"/>
            <p:nvPr/>
          </p:nvSpPr>
          <p:spPr>
            <a:xfrm>
              <a:off x="1371600" y="4933146"/>
              <a:ext cx="2590800"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000000"/>
                  </a:solidFill>
                  <a:effectLst/>
                  <a:uLnTx/>
                  <a:uFillTx/>
                  <a:latin typeface="Gill Sans MT"/>
                  <a:ea typeface="+mn-ea"/>
                  <a:cs typeface="Gill Sans MT"/>
                </a:rPr>
                <a:t>Transactions</a:t>
              </a:r>
            </a:p>
          </p:txBody>
        </p:sp>
        <p:sp>
          <p:nvSpPr>
            <p:cNvPr id="36" name="Freeform 35"/>
            <p:cNvSpPr/>
            <p:nvPr/>
          </p:nvSpPr>
          <p:spPr>
            <a:xfrm>
              <a:off x="2362200" y="5431454"/>
              <a:ext cx="218575" cy="512146"/>
            </a:xfrm>
            <a:custGeom>
              <a:avLst/>
              <a:gdLst>
                <a:gd name="connsiteX0" fmla="*/ 46481 w 278783"/>
                <a:gd name="connsiteY0" fmla="*/ 0 h 1037800"/>
                <a:gd name="connsiteX1" fmla="*/ 278783 w 278783"/>
                <a:gd name="connsiteY1" fmla="*/ 108427 h 1037800"/>
                <a:gd name="connsiteX2" fmla="*/ 278783 w 278783"/>
                <a:gd name="connsiteY2" fmla="*/ 108427 h 1037800"/>
                <a:gd name="connsiteX3" fmla="*/ 15507 w 278783"/>
                <a:gd name="connsiteY3" fmla="*/ 185874 h 1037800"/>
                <a:gd name="connsiteX4" fmla="*/ 247810 w 278783"/>
                <a:gd name="connsiteY4" fmla="*/ 325280 h 1037800"/>
                <a:gd name="connsiteX5" fmla="*/ 20 w 278783"/>
                <a:gd name="connsiteY5" fmla="*/ 464686 h 1037800"/>
                <a:gd name="connsiteX6" fmla="*/ 263296 w 278783"/>
                <a:gd name="connsiteY6" fmla="*/ 588603 h 1037800"/>
                <a:gd name="connsiteX7" fmla="*/ 15507 w 278783"/>
                <a:gd name="connsiteY7" fmla="*/ 697030 h 1037800"/>
                <a:gd name="connsiteX8" fmla="*/ 247810 w 278783"/>
                <a:gd name="connsiteY8" fmla="*/ 820946 h 1037800"/>
                <a:gd name="connsiteX9" fmla="*/ 46481 w 278783"/>
                <a:gd name="connsiteY9" fmla="*/ 898394 h 1037800"/>
                <a:gd name="connsiteX10" fmla="*/ 216836 w 278783"/>
                <a:gd name="connsiteY10" fmla="*/ 991331 h 1037800"/>
                <a:gd name="connsiteX11" fmla="*/ 263296 w 278783"/>
                <a:gd name="connsiteY11" fmla="*/ 1037800 h 103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783" h="1037800">
                  <a:moveTo>
                    <a:pt x="46481" y="0"/>
                  </a:moveTo>
                  <a:lnTo>
                    <a:pt x="278783" y="108427"/>
                  </a:lnTo>
                  <a:lnTo>
                    <a:pt x="278783" y="108427"/>
                  </a:lnTo>
                  <a:cubicBezTo>
                    <a:pt x="234904" y="121335"/>
                    <a:pt x="20669" y="149732"/>
                    <a:pt x="15507" y="185874"/>
                  </a:cubicBezTo>
                  <a:cubicBezTo>
                    <a:pt x="10345" y="222016"/>
                    <a:pt x="250391" y="278811"/>
                    <a:pt x="247810" y="325280"/>
                  </a:cubicBezTo>
                  <a:cubicBezTo>
                    <a:pt x="245229" y="371749"/>
                    <a:pt x="-2561" y="420799"/>
                    <a:pt x="20" y="464686"/>
                  </a:cubicBezTo>
                  <a:cubicBezTo>
                    <a:pt x="2601" y="508573"/>
                    <a:pt x="260715" y="549879"/>
                    <a:pt x="263296" y="588603"/>
                  </a:cubicBezTo>
                  <a:cubicBezTo>
                    <a:pt x="265877" y="627327"/>
                    <a:pt x="18088" y="658306"/>
                    <a:pt x="15507" y="697030"/>
                  </a:cubicBezTo>
                  <a:cubicBezTo>
                    <a:pt x="12926" y="735754"/>
                    <a:pt x="242648" y="787385"/>
                    <a:pt x="247810" y="820946"/>
                  </a:cubicBezTo>
                  <a:cubicBezTo>
                    <a:pt x="252972" y="854507"/>
                    <a:pt x="51643" y="869997"/>
                    <a:pt x="46481" y="898394"/>
                  </a:cubicBezTo>
                  <a:cubicBezTo>
                    <a:pt x="41319" y="926791"/>
                    <a:pt x="180700" y="968097"/>
                    <a:pt x="216836" y="991331"/>
                  </a:cubicBezTo>
                  <a:cubicBezTo>
                    <a:pt x="252972" y="1014565"/>
                    <a:pt x="263296" y="1037800"/>
                    <a:pt x="263296" y="1037800"/>
                  </a:cubicBezTo>
                </a:path>
              </a:pathLst>
            </a:custGeom>
            <a:noFill/>
            <a:ln w="25400" cap="flat" cmpd="sng" algn="ctr">
              <a:solidFill>
                <a:schemeClr val="tx1"/>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F497D"/>
                </a:solidFill>
                <a:effectLst/>
                <a:uLnTx/>
                <a:uFillTx/>
                <a:latin typeface="Calibri"/>
                <a:ea typeface="+mn-ea"/>
                <a:cs typeface="+mn-cs"/>
              </a:endParaRPr>
            </a:p>
          </p:txBody>
        </p:sp>
        <p:sp>
          <p:nvSpPr>
            <p:cNvPr id="37" name="Freeform 36"/>
            <p:cNvSpPr/>
            <p:nvPr/>
          </p:nvSpPr>
          <p:spPr>
            <a:xfrm>
              <a:off x="2600825" y="5431454"/>
              <a:ext cx="218575" cy="512146"/>
            </a:xfrm>
            <a:custGeom>
              <a:avLst/>
              <a:gdLst>
                <a:gd name="connsiteX0" fmla="*/ 46481 w 278783"/>
                <a:gd name="connsiteY0" fmla="*/ 0 h 1037800"/>
                <a:gd name="connsiteX1" fmla="*/ 278783 w 278783"/>
                <a:gd name="connsiteY1" fmla="*/ 108427 h 1037800"/>
                <a:gd name="connsiteX2" fmla="*/ 278783 w 278783"/>
                <a:gd name="connsiteY2" fmla="*/ 108427 h 1037800"/>
                <a:gd name="connsiteX3" fmla="*/ 15507 w 278783"/>
                <a:gd name="connsiteY3" fmla="*/ 185874 h 1037800"/>
                <a:gd name="connsiteX4" fmla="*/ 247810 w 278783"/>
                <a:gd name="connsiteY4" fmla="*/ 325280 h 1037800"/>
                <a:gd name="connsiteX5" fmla="*/ 20 w 278783"/>
                <a:gd name="connsiteY5" fmla="*/ 464686 h 1037800"/>
                <a:gd name="connsiteX6" fmla="*/ 263296 w 278783"/>
                <a:gd name="connsiteY6" fmla="*/ 588603 h 1037800"/>
                <a:gd name="connsiteX7" fmla="*/ 15507 w 278783"/>
                <a:gd name="connsiteY7" fmla="*/ 697030 h 1037800"/>
                <a:gd name="connsiteX8" fmla="*/ 247810 w 278783"/>
                <a:gd name="connsiteY8" fmla="*/ 820946 h 1037800"/>
                <a:gd name="connsiteX9" fmla="*/ 46481 w 278783"/>
                <a:gd name="connsiteY9" fmla="*/ 898394 h 1037800"/>
                <a:gd name="connsiteX10" fmla="*/ 216836 w 278783"/>
                <a:gd name="connsiteY10" fmla="*/ 991331 h 1037800"/>
                <a:gd name="connsiteX11" fmla="*/ 263296 w 278783"/>
                <a:gd name="connsiteY11" fmla="*/ 1037800 h 103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783" h="1037800">
                  <a:moveTo>
                    <a:pt x="46481" y="0"/>
                  </a:moveTo>
                  <a:lnTo>
                    <a:pt x="278783" y="108427"/>
                  </a:lnTo>
                  <a:lnTo>
                    <a:pt x="278783" y="108427"/>
                  </a:lnTo>
                  <a:cubicBezTo>
                    <a:pt x="234904" y="121335"/>
                    <a:pt x="20669" y="149732"/>
                    <a:pt x="15507" y="185874"/>
                  </a:cubicBezTo>
                  <a:cubicBezTo>
                    <a:pt x="10345" y="222016"/>
                    <a:pt x="250391" y="278811"/>
                    <a:pt x="247810" y="325280"/>
                  </a:cubicBezTo>
                  <a:cubicBezTo>
                    <a:pt x="245229" y="371749"/>
                    <a:pt x="-2561" y="420799"/>
                    <a:pt x="20" y="464686"/>
                  </a:cubicBezTo>
                  <a:cubicBezTo>
                    <a:pt x="2601" y="508573"/>
                    <a:pt x="260715" y="549879"/>
                    <a:pt x="263296" y="588603"/>
                  </a:cubicBezTo>
                  <a:cubicBezTo>
                    <a:pt x="265877" y="627327"/>
                    <a:pt x="18088" y="658306"/>
                    <a:pt x="15507" y="697030"/>
                  </a:cubicBezTo>
                  <a:cubicBezTo>
                    <a:pt x="12926" y="735754"/>
                    <a:pt x="242648" y="787385"/>
                    <a:pt x="247810" y="820946"/>
                  </a:cubicBezTo>
                  <a:cubicBezTo>
                    <a:pt x="252972" y="854507"/>
                    <a:pt x="51643" y="869997"/>
                    <a:pt x="46481" y="898394"/>
                  </a:cubicBezTo>
                  <a:cubicBezTo>
                    <a:pt x="41319" y="926791"/>
                    <a:pt x="180700" y="968097"/>
                    <a:pt x="216836" y="991331"/>
                  </a:cubicBezTo>
                  <a:cubicBezTo>
                    <a:pt x="252972" y="1014565"/>
                    <a:pt x="263296" y="1037800"/>
                    <a:pt x="263296" y="1037800"/>
                  </a:cubicBezTo>
                </a:path>
              </a:pathLst>
            </a:custGeom>
            <a:noFill/>
            <a:ln w="25400" cap="flat" cmpd="sng" algn="ctr">
              <a:solidFill>
                <a:schemeClr val="tx1"/>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F497D"/>
                </a:solidFill>
                <a:effectLst/>
                <a:uLnTx/>
                <a:uFillTx/>
                <a:latin typeface="Calibri"/>
                <a:ea typeface="+mn-ea"/>
                <a:cs typeface="+mn-cs"/>
              </a:endParaRPr>
            </a:p>
          </p:txBody>
        </p:sp>
      </p:grpSp>
      <p:grpSp>
        <p:nvGrpSpPr>
          <p:cNvPr id="7" name="Group 6"/>
          <p:cNvGrpSpPr/>
          <p:nvPr/>
        </p:nvGrpSpPr>
        <p:grpSpPr>
          <a:xfrm>
            <a:off x="2058213" y="6096924"/>
            <a:ext cx="5180787" cy="659476"/>
            <a:chOff x="2058213" y="6122324"/>
            <a:chExt cx="5180787" cy="659476"/>
          </a:xfrm>
        </p:grpSpPr>
        <p:cxnSp>
          <p:nvCxnSpPr>
            <p:cNvPr id="49" name="Straight Arrow Connector 48"/>
            <p:cNvCxnSpPr/>
            <p:nvPr/>
          </p:nvCxnSpPr>
          <p:spPr>
            <a:xfrm flipH="1">
              <a:off x="3505200" y="6477000"/>
              <a:ext cx="2362200" cy="0"/>
            </a:xfrm>
            <a:prstGeom prst="straightConnector1">
              <a:avLst/>
            </a:prstGeom>
            <a:noFill/>
            <a:ln w="76200" cap="flat" cmpd="sng" algn="ctr">
              <a:solidFill>
                <a:srgbClr val="800000"/>
              </a:solidFill>
              <a:prstDash val="solid"/>
              <a:miter lim="800000"/>
              <a:headEnd type="triangle"/>
              <a:tailEnd type="triangle"/>
            </a:ln>
            <a:effectLst/>
          </p:spPr>
        </p:cxnSp>
        <p:grpSp>
          <p:nvGrpSpPr>
            <p:cNvPr id="9" name="Group 8"/>
            <p:cNvGrpSpPr/>
            <p:nvPr/>
          </p:nvGrpSpPr>
          <p:grpSpPr>
            <a:xfrm>
              <a:off x="2058213" y="6122324"/>
              <a:ext cx="1218387" cy="659476"/>
              <a:chOff x="1905000" y="6122324"/>
              <a:chExt cx="1218387" cy="659476"/>
            </a:xfrm>
          </p:grpSpPr>
          <p:sp>
            <p:nvSpPr>
              <p:cNvPr id="32" name="Rounded Rectangle 31"/>
              <p:cNvSpPr/>
              <p:nvPr/>
            </p:nvSpPr>
            <p:spPr>
              <a:xfrm>
                <a:off x="1905000" y="6122324"/>
                <a:ext cx="1063477" cy="51847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3" name="Rounded Rectangle 32"/>
              <p:cNvSpPr/>
              <p:nvPr/>
            </p:nvSpPr>
            <p:spPr>
              <a:xfrm>
                <a:off x="2059910" y="6263330"/>
                <a:ext cx="1063477" cy="51847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lumMod val="95000"/>
                      </a:prstClr>
                    </a:solidFill>
                    <a:effectLst/>
                    <a:uLnTx/>
                    <a:uFillTx/>
                    <a:latin typeface="Gill Sans MT"/>
                    <a:ea typeface="+mn-ea"/>
                    <a:cs typeface="+mn-cs"/>
                  </a:rPr>
                  <a:t>CPU</a:t>
                </a:r>
                <a:endParaRPr kumimoji="0" lang="en-US" sz="1200" b="1" i="0" u="none" strike="noStrike" kern="1200" cap="none" spc="0" normalizeH="0" baseline="0" noProof="0" dirty="0">
                  <a:ln>
                    <a:noFill/>
                  </a:ln>
                  <a:solidFill>
                    <a:prstClr val="white">
                      <a:lumMod val="95000"/>
                    </a:prstClr>
                  </a:solidFill>
                  <a:effectLst/>
                  <a:uLnTx/>
                  <a:uFillTx/>
                  <a:latin typeface="Gill Sans MT"/>
                  <a:ea typeface="+mn-ea"/>
                  <a:cs typeface="+mn-cs"/>
                </a:endParaRPr>
              </a:p>
            </p:txBody>
          </p:sp>
        </p:grpSp>
        <p:sp>
          <p:nvSpPr>
            <p:cNvPr id="40" name="Rounded Rectangle 39"/>
            <p:cNvSpPr/>
            <p:nvPr/>
          </p:nvSpPr>
          <p:spPr>
            <a:xfrm>
              <a:off x="6019800" y="6187130"/>
              <a:ext cx="1219200" cy="51847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lumMod val="95000"/>
                    </a:prstClr>
                  </a:solidFill>
                  <a:effectLst/>
                  <a:uLnTx/>
                  <a:uFillTx/>
                  <a:latin typeface="Gill Sans MT"/>
                  <a:ea typeface="+mn-ea"/>
                  <a:cs typeface="+mn-cs"/>
                </a:rPr>
                <a:t>NDA</a:t>
              </a:r>
              <a:endParaRPr kumimoji="0" lang="en-US" sz="1200" b="1" i="0" u="none" strike="noStrike" kern="1200" cap="none" spc="0" normalizeH="0" baseline="0" noProof="0" dirty="0">
                <a:ln>
                  <a:noFill/>
                </a:ln>
                <a:solidFill>
                  <a:prstClr val="white">
                    <a:lumMod val="95000"/>
                  </a:prstClr>
                </a:solidFill>
                <a:effectLst/>
                <a:uLnTx/>
                <a:uFillTx/>
                <a:latin typeface="Gill Sans MT"/>
                <a:ea typeface="+mn-ea"/>
                <a:cs typeface="+mn-cs"/>
              </a:endParaRPr>
            </a:p>
          </p:txBody>
        </p:sp>
      </p:grpSp>
      <p:grpSp>
        <p:nvGrpSpPr>
          <p:cNvPr id="3" name="Group 2"/>
          <p:cNvGrpSpPr/>
          <p:nvPr/>
        </p:nvGrpSpPr>
        <p:grpSpPr>
          <a:xfrm>
            <a:off x="5334000" y="5003800"/>
            <a:ext cx="2590800" cy="989200"/>
            <a:chOff x="4800600" y="5085546"/>
            <a:chExt cx="2590800" cy="989200"/>
          </a:xfrm>
        </p:grpSpPr>
        <p:sp>
          <p:nvSpPr>
            <p:cNvPr id="48" name="TextBox 47"/>
            <p:cNvSpPr txBox="1"/>
            <p:nvPr/>
          </p:nvSpPr>
          <p:spPr>
            <a:xfrm>
              <a:off x="4800600" y="5085546"/>
              <a:ext cx="2590800"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000000"/>
                  </a:solidFill>
                  <a:effectLst/>
                  <a:uLnTx/>
                  <a:uFillTx/>
                  <a:latin typeface="Gill Sans MT"/>
                  <a:ea typeface="+mn-ea"/>
                  <a:cs typeface="Gill Sans MT"/>
                </a:rPr>
                <a:t>Analytics</a:t>
              </a:r>
            </a:p>
          </p:txBody>
        </p:sp>
        <p:sp>
          <p:nvSpPr>
            <p:cNvPr id="41" name="Freeform 40"/>
            <p:cNvSpPr/>
            <p:nvPr/>
          </p:nvSpPr>
          <p:spPr>
            <a:xfrm>
              <a:off x="5781175" y="5562600"/>
              <a:ext cx="218575" cy="512146"/>
            </a:xfrm>
            <a:custGeom>
              <a:avLst/>
              <a:gdLst>
                <a:gd name="connsiteX0" fmla="*/ 46481 w 278783"/>
                <a:gd name="connsiteY0" fmla="*/ 0 h 1037800"/>
                <a:gd name="connsiteX1" fmla="*/ 278783 w 278783"/>
                <a:gd name="connsiteY1" fmla="*/ 108427 h 1037800"/>
                <a:gd name="connsiteX2" fmla="*/ 278783 w 278783"/>
                <a:gd name="connsiteY2" fmla="*/ 108427 h 1037800"/>
                <a:gd name="connsiteX3" fmla="*/ 15507 w 278783"/>
                <a:gd name="connsiteY3" fmla="*/ 185874 h 1037800"/>
                <a:gd name="connsiteX4" fmla="*/ 247810 w 278783"/>
                <a:gd name="connsiteY4" fmla="*/ 325280 h 1037800"/>
                <a:gd name="connsiteX5" fmla="*/ 20 w 278783"/>
                <a:gd name="connsiteY5" fmla="*/ 464686 h 1037800"/>
                <a:gd name="connsiteX6" fmla="*/ 263296 w 278783"/>
                <a:gd name="connsiteY6" fmla="*/ 588603 h 1037800"/>
                <a:gd name="connsiteX7" fmla="*/ 15507 w 278783"/>
                <a:gd name="connsiteY7" fmla="*/ 697030 h 1037800"/>
                <a:gd name="connsiteX8" fmla="*/ 247810 w 278783"/>
                <a:gd name="connsiteY8" fmla="*/ 820946 h 1037800"/>
                <a:gd name="connsiteX9" fmla="*/ 46481 w 278783"/>
                <a:gd name="connsiteY9" fmla="*/ 898394 h 1037800"/>
                <a:gd name="connsiteX10" fmla="*/ 216836 w 278783"/>
                <a:gd name="connsiteY10" fmla="*/ 991331 h 1037800"/>
                <a:gd name="connsiteX11" fmla="*/ 263296 w 278783"/>
                <a:gd name="connsiteY11" fmla="*/ 1037800 h 103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783" h="1037800">
                  <a:moveTo>
                    <a:pt x="46481" y="0"/>
                  </a:moveTo>
                  <a:lnTo>
                    <a:pt x="278783" y="108427"/>
                  </a:lnTo>
                  <a:lnTo>
                    <a:pt x="278783" y="108427"/>
                  </a:lnTo>
                  <a:cubicBezTo>
                    <a:pt x="234904" y="121335"/>
                    <a:pt x="20669" y="149732"/>
                    <a:pt x="15507" y="185874"/>
                  </a:cubicBezTo>
                  <a:cubicBezTo>
                    <a:pt x="10345" y="222016"/>
                    <a:pt x="250391" y="278811"/>
                    <a:pt x="247810" y="325280"/>
                  </a:cubicBezTo>
                  <a:cubicBezTo>
                    <a:pt x="245229" y="371749"/>
                    <a:pt x="-2561" y="420799"/>
                    <a:pt x="20" y="464686"/>
                  </a:cubicBezTo>
                  <a:cubicBezTo>
                    <a:pt x="2601" y="508573"/>
                    <a:pt x="260715" y="549879"/>
                    <a:pt x="263296" y="588603"/>
                  </a:cubicBezTo>
                  <a:cubicBezTo>
                    <a:pt x="265877" y="627327"/>
                    <a:pt x="18088" y="658306"/>
                    <a:pt x="15507" y="697030"/>
                  </a:cubicBezTo>
                  <a:cubicBezTo>
                    <a:pt x="12926" y="735754"/>
                    <a:pt x="242648" y="787385"/>
                    <a:pt x="247810" y="820946"/>
                  </a:cubicBezTo>
                  <a:cubicBezTo>
                    <a:pt x="252972" y="854507"/>
                    <a:pt x="51643" y="869997"/>
                    <a:pt x="46481" y="898394"/>
                  </a:cubicBezTo>
                  <a:cubicBezTo>
                    <a:pt x="41319" y="926791"/>
                    <a:pt x="180700" y="968097"/>
                    <a:pt x="216836" y="991331"/>
                  </a:cubicBezTo>
                  <a:cubicBezTo>
                    <a:pt x="252972" y="1014565"/>
                    <a:pt x="263296" y="1037800"/>
                    <a:pt x="263296" y="1037800"/>
                  </a:cubicBezTo>
                </a:path>
              </a:pathLst>
            </a:custGeom>
            <a:noFill/>
            <a:ln w="25400" cap="flat" cmpd="sng" algn="ctr">
              <a:solidFill>
                <a:schemeClr val="tx1"/>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F497D"/>
                </a:solidFill>
                <a:effectLst/>
                <a:uLnTx/>
                <a:uFillTx/>
                <a:latin typeface="Calibri"/>
                <a:ea typeface="+mn-ea"/>
                <a:cs typeface="+mn-cs"/>
              </a:endParaRPr>
            </a:p>
          </p:txBody>
        </p:sp>
        <p:sp>
          <p:nvSpPr>
            <p:cNvPr id="46" name="Freeform 45"/>
            <p:cNvSpPr/>
            <p:nvPr/>
          </p:nvSpPr>
          <p:spPr>
            <a:xfrm>
              <a:off x="6019800" y="5562600"/>
              <a:ext cx="218575" cy="512146"/>
            </a:xfrm>
            <a:custGeom>
              <a:avLst/>
              <a:gdLst>
                <a:gd name="connsiteX0" fmla="*/ 46481 w 278783"/>
                <a:gd name="connsiteY0" fmla="*/ 0 h 1037800"/>
                <a:gd name="connsiteX1" fmla="*/ 278783 w 278783"/>
                <a:gd name="connsiteY1" fmla="*/ 108427 h 1037800"/>
                <a:gd name="connsiteX2" fmla="*/ 278783 w 278783"/>
                <a:gd name="connsiteY2" fmla="*/ 108427 h 1037800"/>
                <a:gd name="connsiteX3" fmla="*/ 15507 w 278783"/>
                <a:gd name="connsiteY3" fmla="*/ 185874 h 1037800"/>
                <a:gd name="connsiteX4" fmla="*/ 247810 w 278783"/>
                <a:gd name="connsiteY4" fmla="*/ 325280 h 1037800"/>
                <a:gd name="connsiteX5" fmla="*/ 20 w 278783"/>
                <a:gd name="connsiteY5" fmla="*/ 464686 h 1037800"/>
                <a:gd name="connsiteX6" fmla="*/ 263296 w 278783"/>
                <a:gd name="connsiteY6" fmla="*/ 588603 h 1037800"/>
                <a:gd name="connsiteX7" fmla="*/ 15507 w 278783"/>
                <a:gd name="connsiteY7" fmla="*/ 697030 h 1037800"/>
                <a:gd name="connsiteX8" fmla="*/ 247810 w 278783"/>
                <a:gd name="connsiteY8" fmla="*/ 820946 h 1037800"/>
                <a:gd name="connsiteX9" fmla="*/ 46481 w 278783"/>
                <a:gd name="connsiteY9" fmla="*/ 898394 h 1037800"/>
                <a:gd name="connsiteX10" fmla="*/ 216836 w 278783"/>
                <a:gd name="connsiteY10" fmla="*/ 991331 h 1037800"/>
                <a:gd name="connsiteX11" fmla="*/ 263296 w 278783"/>
                <a:gd name="connsiteY11" fmla="*/ 1037800 h 103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783" h="1037800">
                  <a:moveTo>
                    <a:pt x="46481" y="0"/>
                  </a:moveTo>
                  <a:lnTo>
                    <a:pt x="278783" y="108427"/>
                  </a:lnTo>
                  <a:lnTo>
                    <a:pt x="278783" y="108427"/>
                  </a:lnTo>
                  <a:cubicBezTo>
                    <a:pt x="234904" y="121335"/>
                    <a:pt x="20669" y="149732"/>
                    <a:pt x="15507" y="185874"/>
                  </a:cubicBezTo>
                  <a:cubicBezTo>
                    <a:pt x="10345" y="222016"/>
                    <a:pt x="250391" y="278811"/>
                    <a:pt x="247810" y="325280"/>
                  </a:cubicBezTo>
                  <a:cubicBezTo>
                    <a:pt x="245229" y="371749"/>
                    <a:pt x="-2561" y="420799"/>
                    <a:pt x="20" y="464686"/>
                  </a:cubicBezTo>
                  <a:cubicBezTo>
                    <a:pt x="2601" y="508573"/>
                    <a:pt x="260715" y="549879"/>
                    <a:pt x="263296" y="588603"/>
                  </a:cubicBezTo>
                  <a:cubicBezTo>
                    <a:pt x="265877" y="627327"/>
                    <a:pt x="18088" y="658306"/>
                    <a:pt x="15507" y="697030"/>
                  </a:cubicBezTo>
                  <a:cubicBezTo>
                    <a:pt x="12926" y="735754"/>
                    <a:pt x="242648" y="787385"/>
                    <a:pt x="247810" y="820946"/>
                  </a:cubicBezTo>
                  <a:cubicBezTo>
                    <a:pt x="252972" y="854507"/>
                    <a:pt x="51643" y="869997"/>
                    <a:pt x="46481" y="898394"/>
                  </a:cubicBezTo>
                  <a:cubicBezTo>
                    <a:pt x="41319" y="926791"/>
                    <a:pt x="180700" y="968097"/>
                    <a:pt x="216836" y="991331"/>
                  </a:cubicBezTo>
                  <a:cubicBezTo>
                    <a:pt x="252972" y="1014565"/>
                    <a:pt x="263296" y="1037800"/>
                    <a:pt x="263296" y="1037800"/>
                  </a:cubicBezTo>
                </a:path>
              </a:pathLst>
            </a:custGeom>
            <a:noFill/>
            <a:ln w="25400" cap="flat" cmpd="sng" algn="ctr">
              <a:solidFill>
                <a:schemeClr val="tx1"/>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F497D"/>
                </a:solidFill>
                <a:effectLst/>
                <a:uLnTx/>
                <a:uFillTx/>
                <a:latin typeface="Calibri"/>
                <a:ea typeface="+mn-ea"/>
                <a:cs typeface="+mn-cs"/>
              </a:endParaRPr>
            </a:p>
          </p:txBody>
        </p:sp>
      </p:grpSp>
      <p:sp>
        <p:nvSpPr>
          <p:cNvPr id="50" name="TextBox 49"/>
          <p:cNvSpPr txBox="1"/>
          <p:nvPr/>
        </p:nvSpPr>
        <p:spPr>
          <a:xfrm>
            <a:off x="3429000" y="5791200"/>
            <a:ext cx="2590800"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000000"/>
                </a:solidFill>
                <a:effectLst/>
                <a:uLnTx/>
                <a:uFillTx/>
                <a:latin typeface="Gill Sans MT"/>
                <a:ea typeface="+mn-ea"/>
                <a:cs typeface="Gill Sans MT"/>
              </a:rPr>
              <a:t>Data Sharing</a:t>
            </a:r>
          </a:p>
        </p:txBody>
      </p:sp>
      <p:cxnSp>
        <p:nvCxnSpPr>
          <p:cNvPr id="51" name="Straight Arrow Connector 50"/>
          <p:cNvCxnSpPr/>
          <p:nvPr/>
        </p:nvCxnSpPr>
        <p:spPr>
          <a:xfrm>
            <a:off x="4724400" y="4775200"/>
            <a:ext cx="0" cy="609600"/>
          </a:xfrm>
          <a:prstGeom prst="straightConnector1">
            <a:avLst/>
          </a:prstGeom>
          <a:ln w="7620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367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500"/>
                                        <p:tgtEl>
                                          <p:spTgt spid="3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0"/>
                                        </p:tgtEl>
                                        <p:attrNameLst>
                                          <p:attrName>style.visibility</p:attrName>
                                        </p:attrNameLst>
                                      </p:cBhvr>
                                      <p:to>
                                        <p:strVal val="visible"/>
                                      </p:to>
                                    </p:set>
                                    <p:animEffect transition="in" filter="fade">
                                      <p:cBhvr>
                                        <p:cTn id="15" dur="500"/>
                                        <p:tgtEl>
                                          <p:spTgt spid="16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fade">
                                      <p:cBhvr>
                                        <p:cTn id="20" dur="500"/>
                                        <p:tgtEl>
                                          <p:spTgt spid="51"/>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p:cNvSpPr>
            <a:spLocks noGrp="1"/>
          </p:cNvSpPr>
          <p:nvPr>
            <p:ph type="title"/>
          </p:nvPr>
        </p:nvSpPr>
        <p:spPr/>
        <p:txBody>
          <a:bodyPr/>
          <a:lstStyle/>
          <a:p>
            <a:r>
              <a:rPr lang="en-US" altLang="en-US">
                <a:ea typeface="ＭＳ Ｐゴシック" charset="-128"/>
              </a:rPr>
              <a:t>Cache Coherence </a:t>
            </a:r>
          </a:p>
        </p:txBody>
      </p:sp>
      <p:sp>
        <p:nvSpPr>
          <p:cNvPr id="93186" name="Content Placeholder 2"/>
          <p:cNvSpPr>
            <a:spLocks noGrp="1"/>
          </p:cNvSpPr>
          <p:nvPr>
            <p:ph idx="1"/>
          </p:nvPr>
        </p:nvSpPr>
        <p:spPr>
          <a:xfrm>
            <a:off x="228600" y="996950"/>
            <a:ext cx="8610600" cy="5194300"/>
          </a:xfrm>
        </p:spPr>
        <p:txBody>
          <a:bodyPr/>
          <a:lstStyle/>
          <a:p>
            <a:r>
              <a:rPr lang="en-US" altLang="en-US">
                <a:ea typeface="ＭＳ Ｐゴシック" charset="-128"/>
              </a:rPr>
              <a:t>Basic question: </a:t>
            </a:r>
            <a:r>
              <a:rPr lang="en-US" altLang="en-US">
                <a:solidFill>
                  <a:srgbClr val="0000FF"/>
                </a:solidFill>
                <a:ea typeface="ＭＳ Ｐゴシック" charset="-128"/>
              </a:rPr>
              <a:t>If multiple processors cache the same block, how do they ensure they all see a consistent state?</a:t>
            </a:r>
          </a:p>
        </p:txBody>
      </p:sp>
      <p:sp>
        <p:nvSpPr>
          <p:cNvPr id="9318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3034F498-7009-E942-B897-71FD6D214713}" type="slidenum">
              <a:rPr lang="en-US" altLang="en-US" sz="1600">
                <a:solidFill>
                  <a:srgbClr val="000000"/>
                </a:solidFill>
                <a:latin typeface="Garamond" charset="0"/>
              </a:rPr>
              <a:pPr eaLnBrk="1" hangingPunct="1"/>
              <a:t>16</a:t>
            </a:fld>
            <a:endParaRPr lang="en-US" altLang="en-US" sz="1600">
              <a:solidFill>
                <a:srgbClr val="000000"/>
              </a:solidFill>
              <a:latin typeface="Garamond" charset="0"/>
            </a:endParaRPr>
          </a:p>
        </p:txBody>
      </p:sp>
      <p:sp>
        <p:nvSpPr>
          <p:cNvPr id="93188" name="Oval 3"/>
          <p:cNvSpPr>
            <a:spLocks noChangeArrowheads="1"/>
          </p:cNvSpPr>
          <p:nvPr/>
        </p:nvSpPr>
        <p:spPr bwMode="auto">
          <a:xfrm>
            <a:off x="5645150" y="1947863"/>
            <a:ext cx="749300" cy="749300"/>
          </a:xfrm>
          <a:prstGeom prst="ellipse">
            <a:avLst/>
          </a:prstGeom>
          <a:solidFill>
            <a:schemeClr val="bg1"/>
          </a:solidFill>
          <a:ln w="12700">
            <a:solidFill>
              <a:schemeClr val="tx1"/>
            </a:solidFill>
            <a:round/>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endParaRPr lang="en-US" altLang="en-US" sz="1800">
              <a:solidFill>
                <a:srgbClr val="000000"/>
              </a:solidFill>
            </a:endParaRPr>
          </a:p>
        </p:txBody>
      </p:sp>
      <p:sp>
        <p:nvSpPr>
          <p:cNvPr id="93189" name="Rectangle 4"/>
          <p:cNvSpPr>
            <a:spLocks noChangeArrowheads="1"/>
          </p:cNvSpPr>
          <p:nvPr/>
        </p:nvSpPr>
        <p:spPr bwMode="auto">
          <a:xfrm>
            <a:off x="5568950" y="2938463"/>
            <a:ext cx="901700" cy="749300"/>
          </a:xfrm>
          <a:prstGeom prst="rect">
            <a:avLst/>
          </a:prstGeom>
          <a:solidFill>
            <a:schemeClr val="bg1"/>
          </a:solidFill>
          <a:ln w="12700">
            <a:solidFill>
              <a:schemeClr val="tx1"/>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endParaRPr lang="en-US" altLang="en-US" sz="1800">
              <a:solidFill>
                <a:srgbClr val="000000"/>
              </a:solidFill>
            </a:endParaRPr>
          </a:p>
        </p:txBody>
      </p:sp>
      <p:sp>
        <p:nvSpPr>
          <p:cNvPr id="93190" name="Line 5"/>
          <p:cNvSpPr>
            <a:spLocks noChangeShapeType="1"/>
          </p:cNvSpPr>
          <p:nvPr/>
        </p:nvSpPr>
        <p:spPr bwMode="auto">
          <a:xfrm>
            <a:off x="6019800" y="2709863"/>
            <a:ext cx="0" cy="2159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93191" name="Line 6"/>
          <p:cNvSpPr>
            <a:spLocks noChangeShapeType="1"/>
          </p:cNvSpPr>
          <p:nvPr/>
        </p:nvSpPr>
        <p:spPr bwMode="auto">
          <a:xfrm>
            <a:off x="6019800" y="3700463"/>
            <a:ext cx="0" cy="3683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93192" name="Oval 7"/>
          <p:cNvSpPr>
            <a:spLocks noChangeArrowheads="1"/>
          </p:cNvSpPr>
          <p:nvPr/>
        </p:nvSpPr>
        <p:spPr bwMode="auto">
          <a:xfrm>
            <a:off x="2978150" y="1947863"/>
            <a:ext cx="749300" cy="749300"/>
          </a:xfrm>
          <a:prstGeom prst="ellipse">
            <a:avLst/>
          </a:prstGeom>
          <a:solidFill>
            <a:schemeClr val="bg1"/>
          </a:solidFill>
          <a:ln w="12700">
            <a:solidFill>
              <a:schemeClr val="tx1"/>
            </a:solidFill>
            <a:round/>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endParaRPr lang="en-US" altLang="en-US" sz="1800">
              <a:solidFill>
                <a:srgbClr val="000000"/>
              </a:solidFill>
            </a:endParaRPr>
          </a:p>
        </p:txBody>
      </p:sp>
      <p:sp>
        <p:nvSpPr>
          <p:cNvPr id="93193" name="Rectangle 8"/>
          <p:cNvSpPr>
            <a:spLocks noChangeArrowheads="1"/>
          </p:cNvSpPr>
          <p:nvPr/>
        </p:nvSpPr>
        <p:spPr bwMode="auto">
          <a:xfrm>
            <a:off x="2901950" y="2938463"/>
            <a:ext cx="901700" cy="749300"/>
          </a:xfrm>
          <a:prstGeom prst="rect">
            <a:avLst/>
          </a:prstGeom>
          <a:solidFill>
            <a:schemeClr val="bg1"/>
          </a:solidFill>
          <a:ln w="12700">
            <a:solidFill>
              <a:schemeClr val="tx1"/>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endParaRPr lang="en-US" altLang="en-US" sz="1800">
              <a:solidFill>
                <a:srgbClr val="000000"/>
              </a:solidFill>
            </a:endParaRPr>
          </a:p>
        </p:txBody>
      </p:sp>
      <p:sp>
        <p:nvSpPr>
          <p:cNvPr id="93194" name="Line 9"/>
          <p:cNvSpPr>
            <a:spLocks noChangeShapeType="1"/>
          </p:cNvSpPr>
          <p:nvPr/>
        </p:nvSpPr>
        <p:spPr bwMode="auto">
          <a:xfrm>
            <a:off x="3352800" y="2709863"/>
            <a:ext cx="0" cy="2159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93195" name="Line 10"/>
          <p:cNvSpPr>
            <a:spLocks noChangeShapeType="1"/>
          </p:cNvSpPr>
          <p:nvPr/>
        </p:nvSpPr>
        <p:spPr bwMode="auto">
          <a:xfrm>
            <a:off x="3352800" y="3700463"/>
            <a:ext cx="0" cy="3683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93196" name="Rectangle 11"/>
          <p:cNvSpPr>
            <a:spLocks noChangeArrowheads="1"/>
          </p:cNvSpPr>
          <p:nvPr/>
        </p:nvSpPr>
        <p:spPr bwMode="auto">
          <a:xfrm>
            <a:off x="3060700" y="5078413"/>
            <a:ext cx="3556000" cy="1193800"/>
          </a:xfrm>
          <a:prstGeom prst="rect">
            <a:avLst/>
          </a:prstGeom>
          <a:solidFill>
            <a:schemeClr val="bg1"/>
          </a:solidFill>
          <a:ln w="25400">
            <a:solidFill>
              <a:schemeClr val="tx1"/>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endParaRPr lang="en-US" altLang="en-US" sz="1800">
              <a:solidFill>
                <a:srgbClr val="000000"/>
              </a:solidFill>
            </a:endParaRPr>
          </a:p>
        </p:txBody>
      </p:sp>
      <p:sp>
        <p:nvSpPr>
          <p:cNvPr id="93197" name="Rectangle 12"/>
          <p:cNvSpPr>
            <a:spLocks noChangeArrowheads="1"/>
          </p:cNvSpPr>
          <p:nvPr/>
        </p:nvSpPr>
        <p:spPr bwMode="auto">
          <a:xfrm>
            <a:off x="3663950" y="5581650"/>
            <a:ext cx="901700" cy="63500"/>
          </a:xfrm>
          <a:prstGeom prst="rect">
            <a:avLst/>
          </a:prstGeom>
          <a:solidFill>
            <a:schemeClr val="accent2"/>
          </a:solidFill>
          <a:ln w="12700">
            <a:solidFill>
              <a:schemeClr val="accent2"/>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endParaRPr lang="en-US" altLang="en-US" sz="1800">
              <a:solidFill>
                <a:srgbClr val="000000"/>
              </a:solidFill>
            </a:endParaRPr>
          </a:p>
        </p:txBody>
      </p:sp>
      <p:sp>
        <p:nvSpPr>
          <p:cNvPr id="93198" name="Rectangle 13"/>
          <p:cNvSpPr>
            <a:spLocks noChangeArrowheads="1"/>
          </p:cNvSpPr>
          <p:nvPr/>
        </p:nvSpPr>
        <p:spPr bwMode="auto">
          <a:xfrm>
            <a:off x="3109913" y="2149475"/>
            <a:ext cx="4603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rPr>
              <a:t>P1</a:t>
            </a:r>
          </a:p>
        </p:txBody>
      </p:sp>
      <p:sp>
        <p:nvSpPr>
          <p:cNvPr id="93199" name="Rectangle 14"/>
          <p:cNvSpPr>
            <a:spLocks noChangeArrowheads="1"/>
          </p:cNvSpPr>
          <p:nvPr/>
        </p:nvSpPr>
        <p:spPr bwMode="auto">
          <a:xfrm>
            <a:off x="5776913" y="2147888"/>
            <a:ext cx="46037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rPr>
              <a:t>P2</a:t>
            </a:r>
          </a:p>
        </p:txBody>
      </p:sp>
      <p:sp>
        <p:nvSpPr>
          <p:cNvPr id="93200" name="Rectangle 15"/>
          <p:cNvSpPr>
            <a:spLocks noChangeArrowheads="1"/>
          </p:cNvSpPr>
          <p:nvPr/>
        </p:nvSpPr>
        <p:spPr bwMode="auto">
          <a:xfrm>
            <a:off x="3414713" y="5426075"/>
            <a:ext cx="2952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rPr>
              <a:t>x</a:t>
            </a:r>
          </a:p>
        </p:txBody>
      </p:sp>
      <p:sp>
        <p:nvSpPr>
          <p:cNvPr id="93201" name="AutoShape 16"/>
          <p:cNvSpPr>
            <a:spLocks noChangeArrowheads="1"/>
          </p:cNvSpPr>
          <p:nvPr/>
        </p:nvSpPr>
        <p:spPr bwMode="auto">
          <a:xfrm>
            <a:off x="2749550" y="4081463"/>
            <a:ext cx="4025900" cy="596900"/>
          </a:xfrm>
          <a:prstGeom prst="roundRect">
            <a:avLst>
              <a:gd name="adj" fmla="val 12495"/>
            </a:avLst>
          </a:prstGeom>
          <a:solidFill>
            <a:schemeClr val="bg1"/>
          </a:solidFill>
          <a:ln w="12700">
            <a:solidFill>
              <a:schemeClr val="tx1"/>
            </a:solidFill>
            <a:round/>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endParaRPr lang="en-US" altLang="en-US" sz="1800">
              <a:solidFill>
                <a:srgbClr val="000000"/>
              </a:solidFill>
            </a:endParaRPr>
          </a:p>
        </p:txBody>
      </p:sp>
      <p:sp>
        <p:nvSpPr>
          <p:cNvPr id="93202" name="Rectangle 17"/>
          <p:cNvSpPr>
            <a:spLocks noChangeArrowheads="1"/>
          </p:cNvSpPr>
          <p:nvPr/>
        </p:nvSpPr>
        <p:spPr bwMode="auto">
          <a:xfrm>
            <a:off x="3338513" y="4205288"/>
            <a:ext cx="264477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rPr>
              <a:t>Interconnection Network</a:t>
            </a:r>
          </a:p>
        </p:txBody>
      </p:sp>
      <p:sp>
        <p:nvSpPr>
          <p:cNvPr id="93203" name="Line 18"/>
          <p:cNvSpPr>
            <a:spLocks noChangeShapeType="1"/>
          </p:cNvSpPr>
          <p:nvPr/>
        </p:nvSpPr>
        <p:spPr bwMode="auto">
          <a:xfrm>
            <a:off x="4648200" y="4691063"/>
            <a:ext cx="0" cy="3683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93204" name="Rectangle 19"/>
          <p:cNvSpPr>
            <a:spLocks noChangeArrowheads="1"/>
          </p:cNvSpPr>
          <p:nvPr/>
        </p:nvSpPr>
        <p:spPr bwMode="auto">
          <a:xfrm>
            <a:off x="3948113" y="5881688"/>
            <a:ext cx="156527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rPr>
              <a:t>Main Memory</a:t>
            </a:r>
          </a:p>
        </p:txBody>
      </p:sp>
      <p:sp>
        <p:nvSpPr>
          <p:cNvPr id="93205" name="TextBox 21"/>
          <p:cNvSpPr txBox="1">
            <a:spLocks noChangeArrowheads="1"/>
          </p:cNvSpPr>
          <p:nvPr/>
        </p:nvSpPr>
        <p:spPr bwMode="auto">
          <a:xfrm>
            <a:off x="3738563" y="5276850"/>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rPr>
              <a:t>1000</a:t>
            </a:r>
          </a:p>
        </p:txBody>
      </p:sp>
    </p:spTree>
    <p:extLst>
      <p:ext uri="{BB962C8B-B14F-4D97-AF65-F5344CB8AC3E}">
        <p14:creationId xmlns:p14="http://schemas.microsoft.com/office/powerpoint/2010/main" val="46043303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p:cNvSpPr>
            <a:spLocks noGrp="1"/>
          </p:cNvSpPr>
          <p:nvPr>
            <p:ph type="title"/>
          </p:nvPr>
        </p:nvSpPr>
        <p:spPr/>
        <p:txBody>
          <a:bodyPr/>
          <a:lstStyle/>
          <a:p>
            <a:r>
              <a:rPr lang="en-US" altLang="en-US">
                <a:ea typeface="ＭＳ Ｐゴシック" charset="-128"/>
              </a:rPr>
              <a:t>The Cache Coherence Problem</a:t>
            </a:r>
          </a:p>
        </p:txBody>
      </p:sp>
      <p:sp>
        <p:nvSpPr>
          <p:cNvPr id="94210" name="Content Placeholder 2"/>
          <p:cNvSpPr>
            <a:spLocks noGrp="1"/>
          </p:cNvSpPr>
          <p:nvPr>
            <p:ph idx="1"/>
          </p:nvPr>
        </p:nvSpPr>
        <p:spPr>
          <a:xfrm>
            <a:off x="228600" y="996950"/>
            <a:ext cx="8610600" cy="5194300"/>
          </a:xfrm>
        </p:spPr>
        <p:txBody>
          <a:bodyPr/>
          <a:lstStyle/>
          <a:p>
            <a:endParaRPr lang="en-US" altLang="en-US">
              <a:ea typeface="ＭＳ Ｐゴシック" charset="-128"/>
            </a:endParaRPr>
          </a:p>
        </p:txBody>
      </p:sp>
      <p:sp>
        <p:nvSpPr>
          <p:cNvPr id="9421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BEECAF1A-942B-6F4B-BC02-D175DA17C9D4}" type="slidenum">
              <a:rPr lang="en-US" altLang="en-US" sz="1600">
                <a:solidFill>
                  <a:srgbClr val="000000"/>
                </a:solidFill>
                <a:latin typeface="Garamond" charset="0"/>
              </a:rPr>
              <a:pPr eaLnBrk="1" hangingPunct="1"/>
              <a:t>17</a:t>
            </a:fld>
            <a:endParaRPr lang="en-US" altLang="en-US" sz="1600">
              <a:solidFill>
                <a:srgbClr val="000000"/>
              </a:solidFill>
              <a:latin typeface="Garamond" charset="0"/>
            </a:endParaRPr>
          </a:p>
        </p:txBody>
      </p:sp>
      <p:sp>
        <p:nvSpPr>
          <p:cNvPr id="94212" name="Oval 3"/>
          <p:cNvSpPr>
            <a:spLocks noChangeArrowheads="1"/>
          </p:cNvSpPr>
          <p:nvPr/>
        </p:nvSpPr>
        <p:spPr bwMode="auto">
          <a:xfrm>
            <a:off x="5645150" y="1606550"/>
            <a:ext cx="749300" cy="749300"/>
          </a:xfrm>
          <a:prstGeom prst="ellipse">
            <a:avLst/>
          </a:prstGeom>
          <a:solidFill>
            <a:schemeClr val="bg1"/>
          </a:solidFill>
          <a:ln w="12700">
            <a:solidFill>
              <a:schemeClr val="tx1"/>
            </a:solidFill>
            <a:round/>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endParaRPr lang="en-US" altLang="en-US" sz="1800">
              <a:solidFill>
                <a:srgbClr val="000000"/>
              </a:solidFill>
            </a:endParaRPr>
          </a:p>
        </p:txBody>
      </p:sp>
      <p:sp>
        <p:nvSpPr>
          <p:cNvPr id="94213" name="Rectangle 4"/>
          <p:cNvSpPr>
            <a:spLocks noChangeArrowheads="1"/>
          </p:cNvSpPr>
          <p:nvPr/>
        </p:nvSpPr>
        <p:spPr bwMode="auto">
          <a:xfrm>
            <a:off x="5568950" y="2597150"/>
            <a:ext cx="901700" cy="749300"/>
          </a:xfrm>
          <a:prstGeom prst="rect">
            <a:avLst/>
          </a:prstGeom>
          <a:solidFill>
            <a:schemeClr val="bg1"/>
          </a:solidFill>
          <a:ln w="12700">
            <a:solidFill>
              <a:schemeClr val="tx1"/>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endParaRPr lang="en-US" altLang="en-US" sz="1800">
              <a:solidFill>
                <a:srgbClr val="000000"/>
              </a:solidFill>
            </a:endParaRPr>
          </a:p>
        </p:txBody>
      </p:sp>
      <p:sp>
        <p:nvSpPr>
          <p:cNvPr id="94214" name="Line 5"/>
          <p:cNvSpPr>
            <a:spLocks noChangeShapeType="1"/>
          </p:cNvSpPr>
          <p:nvPr/>
        </p:nvSpPr>
        <p:spPr bwMode="auto">
          <a:xfrm>
            <a:off x="6019800" y="2368550"/>
            <a:ext cx="0" cy="2159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94215" name="Line 6"/>
          <p:cNvSpPr>
            <a:spLocks noChangeShapeType="1"/>
          </p:cNvSpPr>
          <p:nvPr/>
        </p:nvSpPr>
        <p:spPr bwMode="auto">
          <a:xfrm>
            <a:off x="6019800" y="3359150"/>
            <a:ext cx="0" cy="3683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94216" name="Oval 7"/>
          <p:cNvSpPr>
            <a:spLocks noChangeArrowheads="1"/>
          </p:cNvSpPr>
          <p:nvPr/>
        </p:nvSpPr>
        <p:spPr bwMode="auto">
          <a:xfrm>
            <a:off x="2978150" y="1606550"/>
            <a:ext cx="749300" cy="749300"/>
          </a:xfrm>
          <a:prstGeom prst="ellipse">
            <a:avLst/>
          </a:prstGeom>
          <a:solidFill>
            <a:schemeClr val="bg1"/>
          </a:solidFill>
          <a:ln w="12700">
            <a:solidFill>
              <a:schemeClr val="tx1"/>
            </a:solidFill>
            <a:round/>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endParaRPr lang="en-US" altLang="en-US" sz="1800">
              <a:solidFill>
                <a:srgbClr val="000000"/>
              </a:solidFill>
            </a:endParaRPr>
          </a:p>
        </p:txBody>
      </p:sp>
      <p:sp>
        <p:nvSpPr>
          <p:cNvPr id="94217" name="Rectangle 8"/>
          <p:cNvSpPr>
            <a:spLocks noChangeArrowheads="1"/>
          </p:cNvSpPr>
          <p:nvPr/>
        </p:nvSpPr>
        <p:spPr bwMode="auto">
          <a:xfrm>
            <a:off x="2901950" y="2597150"/>
            <a:ext cx="901700" cy="749300"/>
          </a:xfrm>
          <a:prstGeom prst="rect">
            <a:avLst/>
          </a:prstGeom>
          <a:solidFill>
            <a:schemeClr val="bg1"/>
          </a:solidFill>
          <a:ln w="12700">
            <a:solidFill>
              <a:schemeClr val="tx1"/>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endParaRPr lang="en-US" altLang="en-US" sz="1800">
              <a:solidFill>
                <a:srgbClr val="000000"/>
              </a:solidFill>
            </a:endParaRPr>
          </a:p>
        </p:txBody>
      </p:sp>
      <p:sp>
        <p:nvSpPr>
          <p:cNvPr id="94218" name="Line 9"/>
          <p:cNvSpPr>
            <a:spLocks noChangeShapeType="1"/>
          </p:cNvSpPr>
          <p:nvPr/>
        </p:nvSpPr>
        <p:spPr bwMode="auto">
          <a:xfrm>
            <a:off x="3352800" y="2368550"/>
            <a:ext cx="0" cy="2159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94219" name="Line 10"/>
          <p:cNvSpPr>
            <a:spLocks noChangeShapeType="1"/>
          </p:cNvSpPr>
          <p:nvPr/>
        </p:nvSpPr>
        <p:spPr bwMode="auto">
          <a:xfrm>
            <a:off x="3352800" y="3359150"/>
            <a:ext cx="0" cy="3683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94220" name="Rectangle 11"/>
          <p:cNvSpPr>
            <a:spLocks noChangeArrowheads="1"/>
          </p:cNvSpPr>
          <p:nvPr/>
        </p:nvSpPr>
        <p:spPr bwMode="auto">
          <a:xfrm>
            <a:off x="3060700" y="4737100"/>
            <a:ext cx="3556000" cy="1193800"/>
          </a:xfrm>
          <a:prstGeom prst="rect">
            <a:avLst/>
          </a:prstGeom>
          <a:solidFill>
            <a:schemeClr val="bg1"/>
          </a:solidFill>
          <a:ln w="25400">
            <a:solidFill>
              <a:schemeClr val="tx1"/>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endParaRPr lang="en-US" altLang="en-US" sz="1800">
              <a:solidFill>
                <a:srgbClr val="000000"/>
              </a:solidFill>
            </a:endParaRPr>
          </a:p>
        </p:txBody>
      </p:sp>
      <p:sp>
        <p:nvSpPr>
          <p:cNvPr id="94221" name="Rectangle 12"/>
          <p:cNvSpPr>
            <a:spLocks noChangeArrowheads="1"/>
          </p:cNvSpPr>
          <p:nvPr/>
        </p:nvSpPr>
        <p:spPr bwMode="auto">
          <a:xfrm>
            <a:off x="3663950" y="5240338"/>
            <a:ext cx="901700" cy="63500"/>
          </a:xfrm>
          <a:prstGeom prst="rect">
            <a:avLst/>
          </a:prstGeom>
          <a:solidFill>
            <a:schemeClr val="accent2"/>
          </a:solidFill>
          <a:ln w="12700">
            <a:solidFill>
              <a:schemeClr val="accent2"/>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endParaRPr lang="en-US" altLang="en-US" sz="1800">
              <a:solidFill>
                <a:srgbClr val="000000"/>
              </a:solidFill>
            </a:endParaRPr>
          </a:p>
        </p:txBody>
      </p:sp>
      <p:sp>
        <p:nvSpPr>
          <p:cNvPr id="94222" name="Rectangle 13"/>
          <p:cNvSpPr>
            <a:spLocks noChangeArrowheads="1"/>
          </p:cNvSpPr>
          <p:nvPr/>
        </p:nvSpPr>
        <p:spPr bwMode="auto">
          <a:xfrm>
            <a:off x="3109913" y="1808163"/>
            <a:ext cx="46037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rPr>
              <a:t>P1</a:t>
            </a:r>
          </a:p>
        </p:txBody>
      </p:sp>
      <p:sp>
        <p:nvSpPr>
          <p:cNvPr id="94223" name="Rectangle 14"/>
          <p:cNvSpPr>
            <a:spLocks noChangeArrowheads="1"/>
          </p:cNvSpPr>
          <p:nvPr/>
        </p:nvSpPr>
        <p:spPr bwMode="auto">
          <a:xfrm>
            <a:off x="5776913" y="1806575"/>
            <a:ext cx="4603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rPr>
              <a:t>P2</a:t>
            </a:r>
          </a:p>
        </p:txBody>
      </p:sp>
      <p:sp>
        <p:nvSpPr>
          <p:cNvPr id="94224" name="Rectangle 15"/>
          <p:cNvSpPr>
            <a:spLocks noChangeArrowheads="1"/>
          </p:cNvSpPr>
          <p:nvPr/>
        </p:nvSpPr>
        <p:spPr bwMode="auto">
          <a:xfrm>
            <a:off x="3414713" y="5084763"/>
            <a:ext cx="29527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rPr>
              <a:t>x</a:t>
            </a:r>
          </a:p>
        </p:txBody>
      </p:sp>
      <p:sp>
        <p:nvSpPr>
          <p:cNvPr id="94225" name="AutoShape 16"/>
          <p:cNvSpPr>
            <a:spLocks noChangeArrowheads="1"/>
          </p:cNvSpPr>
          <p:nvPr/>
        </p:nvSpPr>
        <p:spPr bwMode="auto">
          <a:xfrm>
            <a:off x="2749550" y="3740150"/>
            <a:ext cx="4025900" cy="596900"/>
          </a:xfrm>
          <a:prstGeom prst="roundRect">
            <a:avLst>
              <a:gd name="adj" fmla="val 12495"/>
            </a:avLst>
          </a:prstGeom>
          <a:solidFill>
            <a:schemeClr val="bg1"/>
          </a:solidFill>
          <a:ln w="12700">
            <a:solidFill>
              <a:schemeClr val="tx1"/>
            </a:solidFill>
            <a:round/>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endParaRPr lang="en-US" altLang="en-US" sz="1800">
              <a:solidFill>
                <a:srgbClr val="000000"/>
              </a:solidFill>
            </a:endParaRPr>
          </a:p>
        </p:txBody>
      </p:sp>
      <p:sp>
        <p:nvSpPr>
          <p:cNvPr id="94226" name="Rectangle 17"/>
          <p:cNvSpPr>
            <a:spLocks noChangeArrowheads="1"/>
          </p:cNvSpPr>
          <p:nvPr/>
        </p:nvSpPr>
        <p:spPr bwMode="auto">
          <a:xfrm>
            <a:off x="3338513" y="3863975"/>
            <a:ext cx="26447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rPr>
              <a:t>Interconnection Network</a:t>
            </a:r>
          </a:p>
        </p:txBody>
      </p:sp>
      <p:sp>
        <p:nvSpPr>
          <p:cNvPr id="94227" name="Line 18"/>
          <p:cNvSpPr>
            <a:spLocks noChangeShapeType="1"/>
          </p:cNvSpPr>
          <p:nvPr/>
        </p:nvSpPr>
        <p:spPr bwMode="auto">
          <a:xfrm>
            <a:off x="4648200" y="4349750"/>
            <a:ext cx="0" cy="3683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94228" name="Rectangle 19"/>
          <p:cNvSpPr>
            <a:spLocks noChangeArrowheads="1"/>
          </p:cNvSpPr>
          <p:nvPr/>
        </p:nvSpPr>
        <p:spPr bwMode="auto">
          <a:xfrm>
            <a:off x="3948113" y="5540375"/>
            <a:ext cx="15652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rPr>
              <a:t>Main Memory</a:t>
            </a:r>
          </a:p>
        </p:txBody>
      </p:sp>
      <p:sp>
        <p:nvSpPr>
          <p:cNvPr id="94229" name="Rectangle 22"/>
          <p:cNvSpPr>
            <a:spLocks noChangeArrowheads="1"/>
          </p:cNvSpPr>
          <p:nvPr/>
        </p:nvSpPr>
        <p:spPr bwMode="auto">
          <a:xfrm>
            <a:off x="6851650" y="1851025"/>
            <a:ext cx="8667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3B812F"/>
                </a:solidFill>
              </a:rPr>
              <a:t>ld r2, x</a:t>
            </a:r>
          </a:p>
        </p:txBody>
      </p:sp>
      <p:sp>
        <p:nvSpPr>
          <p:cNvPr id="94230" name="Rectangle 23"/>
          <p:cNvSpPr>
            <a:spLocks noChangeArrowheads="1"/>
          </p:cNvSpPr>
          <p:nvPr/>
        </p:nvSpPr>
        <p:spPr bwMode="auto">
          <a:xfrm>
            <a:off x="5584825" y="2908300"/>
            <a:ext cx="866775" cy="57150"/>
          </a:xfrm>
          <a:prstGeom prst="rect">
            <a:avLst/>
          </a:prstGeom>
          <a:solidFill>
            <a:schemeClr val="accent2"/>
          </a:solidFill>
          <a:ln w="12700">
            <a:solidFill>
              <a:schemeClr val="accent2"/>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endParaRPr lang="en-US" altLang="en-US" sz="1800">
              <a:solidFill>
                <a:srgbClr val="000000"/>
              </a:solidFill>
            </a:endParaRPr>
          </a:p>
        </p:txBody>
      </p:sp>
      <p:sp>
        <p:nvSpPr>
          <p:cNvPr id="94231" name="TextBox 23"/>
          <p:cNvSpPr txBox="1">
            <a:spLocks noChangeArrowheads="1"/>
          </p:cNvSpPr>
          <p:nvPr/>
        </p:nvSpPr>
        <p:spPr bwMode="auto">
          <a:xfrm>
            <a:off x="3738563" y="4933950"/>
            <a:ext cx="698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rPr>
              <a:t>1000</a:t>
            </a:r>
          </a:p>
        </p:txBody>
      </p:sp>
      <p:sp>
        <p:nvSpPr>
          <p:cNvPr id="94232" name="TextBox 24"/>
          <p:cNvSpPr txBox="1">
            <a:spLocks noChangeArrowheads="1"/>
          </p:cNvSpPr>
          <p:nvPr/>
        </p:nvSpPr>
        <p:spPr bwMode="auto">
          <a:xfrm>
            <a:off x="5641975" y="2597150"/>
            <a:ext cx="696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rPr>
              <a:t>1000</a:t>
            </a:r>
          </a:p>
        </p:txBody>
      </p:sp>
    </p:spTree>
    <p:extLst>
      <p:ext uri="{BB962C8B-B14F-4D97-AF65-F5344CB8AC3E}">
        <p14:creationId xmlns:p14="http://schemas.microsoft.com/office/powerpoint/2010/main" val="111435506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p:cNvSpPr>
            <a:spLocks noGrp="1"/>
          </p:cNvSpPr>
          <p:nvPr>
            <p:ph type="title"/>
          </p:nvPr>
        </p:nvSpPr>
        <p:spPr/>
        <p:txBody>
          <a:bodyPr/>
          <a:lstStyle/>
          <a:p>
            <a:r>
              <a:rPr lang="en-US" altLang="en-US">
                <a:ea typeface="ＭＳ Ｐゴシック" charset="-128"/>
              </a:rPr>
              <a:t>The Cache Coherence Problem</a:t>
            </a:r>
          </a:p>
        </p:txBody>
      </p:sp>
      <p:sp>
        <p:nvSpPr>
          <p:cNvPr id="95234" name="Content Placeholder 2"/>
          <p:cNvSpPr>
            <a:spLocks noGrp="1"/>
          </p:cNvSpPr>
          <p:nvPr>
            <p:ph idx="1"/>
          </p:nvPr>
        </p:nvSpPr>
        <p:spPr>
          <a:xfrm>
            <a:off x="228600" y="996950"/>
            <a:ext cx="8610600" cy="5194300"/>
          </a:xfrm>
        </p:spPr>
        <p:txBody>
          <a:bodyPr/>
          <a:lstStyle/>
          <a:p>
            <a:endParaRPr lang="en-US" altLang="en-US">
              <a:ea typeface="ＭＳ Ｐゴシック" charset="-128"/>
            </a:endParaRPr>
          </a:p>
        </p:txBody>
      </p:sp>
      <p:sp>
        <p:nvSpPr>
          <p:cNvPr id="9523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5BFE651C-D366-804D-80D7-6B7552BA666F}" type="slidenum">
              <a:rPr lang="en-US" altLang="en-US" sz="1600">
                <a:solidFill>
                  <a:srgbClr val="000000"/>
                </a:solidFill>
                <a:latin typeface="Garamond" charset="0"/>
              </a:rPr>
              <a:pPr eaLnBrk="1" hangingPunct="1"/>
              <a:t>18</a:t>
            </a:fld>
            <a:endParaRPr lang="en-US" altLang="en-US" sz="1600">
              <a:solidFill>
                <a:srgbClr val="000000"/>
              </a:solidFill>
              <a:latin typeface="Garamond" charset="0"/>
            </a:endParaRPr>
          </a:p>
        </p:txBody>
      </p:sp>
      <p:sp>
        <p:nvSpPr>
          <p:cNvPr id="95236" name="Oval 3"/>
          <p:cNvSpPr>
            <a:spLocks noChangeArrowheads="1"/>
          </p:cNvSpPr>
          <p:nvPr/>
        </p:nvSpPr>
        <p:spPr bwMode="auto">
          <a:xfrm>
            <a:off x="5645150" y="1606550"/>
            <a:ext cx="749300" cy="749300"/>
          </a:xfrm>
          <a:prstGeom prst="ellipse">
            <a:avLst/>
          </a:prstGeom>
          <a:solidFill>
            <a:schemeClr val="bg1"/>
          </a:solidFill>
          <a:ln w="12700">
            <a:solidFill>
              <a:schemeClr val="tx1"/>
            </a:solidFill>
            <a:round/>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endParaRPr lang="en-US" altLang="en-US" sz="1800">
              <a:solidFill>
                <a:srgbClr val="000000"/>
              </a:solidFill>
            </a:endParaRPr>
          </a:p>
        </p:txBody>
      </p:sp>
      <p:sp>
        <p:nvSpPr>
          <p:cNvPr id="95237" name="Rectangle 4"/>
          <p:cNvSpPr>
            <a:spLocks noChangeArrowheads="1"/>
          </p:cNvSpPr>
          <p:nvPr/>
        </p:nvSpPr>
        <p:spPr bwMode="auto">
          <a:xfrm>
            <a:off x="5568950" y="2597150"/>
            <a:ext cx="901700" cy="749300"/>
          </a:xfrm>
          <a:prstGeom prst="rect">
            <a:avLst/>
          </a:prstGeom>
          <a:solidFill>
            <a:schemeClr val="bg1"/>
          </a:solidFill>
          <a:ln w="12700">
            <a:solidFill>
              <a:schemeClr val="tx1"/>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endParaRPr lang="en-US" altLang="en-US" sz="1800">
              <a:solidFill>
                <a:srgbClr val="000000"/>
              </a:solidFill>
            </a:endParaRPr>
          </a:p>
        </p:txBody>
      </p:sp>
      <p:sp>
        <p:nvSpPr>
          <p:cNvPr id="95238" name="Line 5"/>
          <p:cNvSpPr>
            <a:spLocks noChangeShapeType="1"/>
          </p:cNvSpPr>
          <p:nvPr/>
        </p:nvSpPr>
        <p:spPr bwMode="auto">
          <a:xfrm>
            <a:off x="6019800" y="2368550"/>
            <a:ext cx="0" cy="2159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95239" name="Line 6"/>
          <p:cNvSpPr>
            <a:spLocks noChangeShapeType="1"/>
          </p:cNvSpPr>
          <p:nvPr/>
        </p:nvSpPr>
        <p:spPr bwMode="auto">
          <a:xfrm>
            <a:off x="6019800" y="3359150"/>
            <a:ext cx="0" cy="3683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95240" name="Oval 7"/>
          <p:cNvSpPr>
            <a:spLocks noChangeArrowheads="1"/>
          </p:cNvSpPr>
          <p:nvPr/>
        </p:nvSpPr>
        <p:spPr bwMode="auto">
          <a:xfrm>
            <a:off x="2978150" y="1606550"/>
            <a:ext cx="749300" cy="749300"/>
          </a:xfrm>
          <a:prstGeom prst="ellipse">
            <a:avLst/>
          </a:prstGeom>
          <a:solidFill>
            <a:schemeClr val="bg1"/>
          </a:solidFill>
          <a:ln w="12700">
            <a:solidFill>
              <a:schemeClr val="tx1"/>
            </a:solidFill>
            <a:round/>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endParaRPr lang="en-US" altLang="en-US" sz="1800">
              <a:solidFill>
                <a:srgbClr val="000000"/>
              </a:solidFill>
            </a:endParaRPr>
          </a:p>
        </p:txBody>
      </p:sp>
      <p:sp>
        <p:nvSpPr>
          <p:cNvPr id="95241" name="Rectangle 8"/>
          <p:cNvSpPr>
            <a:spLocks noChangeArrowheads="1"/>
          </p:cNvSpPr>
          <p:nvPr/>
        </p:nvSpPr>
        <p:spPr bwMode="auto">
          <a:xfrm>
            <a:off x="2901950" y="2597150"/>
            <a:ext cx="901700" cy="749300"/>
          </a:xfrm>
          <a:prstGeom prst="rect">
            <a:avLst/>
          </a:prstGeom>
          <a:solidFill>
            <a:schemeClr val="bg1"/>
          </a:solidFill>
          <a:ln w="12700">
            <a:solidFill>
              <a:schemeClr val="tx1"/>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endParaRPr lang="en-US" altLang="en-US" sz="1800">
              <a:solidFill>
                <a:srgbClr val="000000"/>
              </a:solidFill>
            </a:endParaRPr>
          </a:p>
        </p:txBody>
      </p:sp>
      <p:sp>
        <p:nvSpPr>
          <p:cNvPr id="95242" name="Line 9"/>
          <p:cNvSpPr>
            <a:spLocks noChangeShapeType="1"/>
          </p:cNvSpPr>
          <p:nvPr/>
        </p:nvSpPr>
        <p:spPr bwMode="auto">
          <a:xfrm>
            <a:off x="3352800" y="2368550"/>
            <a:ext cx="0" cy="2159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95243" name="Line 10"/>
          <p:cNvSpPr>
            <a:spLocks noChangeShapeType="1"/>
          </p:cNvSpPr>
          <p:nvPr/>
        </p:nvSpPr>
        <p:spPr bwMode="auto">
          <a:xfrm>
            <a:off x="3352800" y="3359150"/>
            <a:ext cx="0" cy="3683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95244" name="Rectangle 11"/>
          <p:cNvSpPr>
            <a:spLocks noChangeArrowheads="1"/>
          </p:cNvSpPr>
          <p:nvPr/>
        </p:nvSpPr>
        <p:spPr bwMode="auto">
          <a:xfrm>
            <a:off x="3060700" y="4737100"/>
            <a:ext cx="3556000" cy="1193800"/>
          </a:xfrm>
          <a:prstGeom prst="rect">
            <a:avLst/>
          </a:prstGeom>
          <a:solidFill>
            <a:schemeClr val="bg1"/>
          </a:solidFill>
          <a:ln w="25400">
            <a:solidFill>
              <a:schemeClr val="tx1"/>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endParaRPr lang="en-US" altLang="en-US" sz="1800">
              <a:solidFill>
                <a:srgbClr val="000000"/>
              </a:solidFill>
            </a:endParaRPr>
          </a:p>
        </p:txBody>
      </p:sp>
      <p:sp>
        <p:nvSpPr>
          <p:cNvPr id="95245" name="Rectangle 12"/>
          <p:cNvSpPr>
            <a:spLocks noChangeArrowheads="1"/>
          </p:cNvSpPr>
          <p:nvPr/>
        </p:nvSpPr>
        <p:spPr bwMode="auto">
          <a:xfrm>
            <a:off x="3663950" y="5240338"/>
            <a:ext cx="901700" cy="63500"/>
          </a:xfrm>
          <a:prstGeom prst="rect">
            <a:avLst/>
          </a:prstGeom>
          <a:solidFill>
            <a:schemeClr val="accent2"/>
          </a:solidFill>
          <a:ln w="12700">
            <a:solidFill>
              <a:schemeClr val="accent2"/>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endParaRPr lang="en-US" altLang="en-US" sz="1800">
              <a:solidFill>
                <a:srgbClr val="000000"/>
              </a:solidFill>
            </a:endParaRPr>
          </a:p>
        </p:txBody>
      </p:sp>
      <p:sp>
        <p:nvSpPr>
          <p:cNvPr id="95246" name="Rectangle 13"/>
          <p:cNvSpPr>
            <a:spLocks noChangeArrowheads="1"/>
          </p:cNvSpPr>
          <p:nvPr/>
        </p:nvSpPr>
        <p:spPr bwMode="auto">
          <a:xfrm>
            <a:off x="3109913" y="1808163"/>
            <a:ext cx="46037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rPr>
              <a:t>P1</a:t>
            </a:r>
          </a:p>
        </p:txBody>
      </p:sp>
      <p:sp>
        <p:nvSpPr>
          <p:cNvPr id="95247" name="Rectangle 14"/>
          <p:cNvSpPr>
            <a:spLocks noChangeArrowheads="1"/>
          </p:cNvSpPr>
          <p:nvPr/>
        </p:nvSpPr>
        <p:spPr bwMode="auto">
          <a:xfrm>
            <a:off x="5776913" y="1806575"/>
            <a:ext cx="4603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rPr>
              <a:t>P2</a:t>
            </a:r>
          </a:p>
        </p:txBody>
      </p:sp>
      <p:sp>
        <p:nvSpPr>
          <p:cNvPr id="95248" name="Rectangle 15"/>
          <p:cNvSpPr>
            <a:spLocks noChangeArrowheads="1"/>
          </p:cNvSpPr>
          <p:nvPr/>
        </p:nvSpPr>
        <p:spPr bwMode="auto">
          <a:xfrm>
            <a:off x="3414713" y="5084763"/>
            <a:ext cx="29527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rPr>
              <a:t>x</a:t>
            </a:r>
          </a:p>
        </p:txBody>
      </p:sp>
      <p:sp>
        <p:nvSpPr>
          <p:cNvPr id="95249" name="AutoShape 16"/>
          <p:cNvSpPr>
            <a:spLocks noChangeArrowheads="1"/>
          </p:cNvSpPr>
          <p:nvPr/>
        </p:nvSpPr>
        <p:spPr bwMode="auto">
          <a:xfrm>
            <a:off x="2749550" y="3740150"/>
            <a:ext cx="4025900" cy="596900"/>
          </a:xfrm>
          <a:prstGeom prst="roundRect">
            <a:avLst>
              <a:gd name="adj" fmla="val 12495"/>
            </a:avLst>
          </a:prstGeom>
          <a:solidFill>
            <a:schemeClr val="bg1"/>
          </a:solidFill>
          <a:ln w="12700">
            <a:solidFill>
              <a:schemeClr val="tx1"/>
            </a:solidFill>
            <a:round/>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endParaRPr lang="en-US" altLang="en-US" sz="1800">
              <a:solidFill>
                <a:srgbClr val="000000"/>
              </a:solidFill>
            </a:endParaRPr>
          </a:p>
        </p:txBody>
      </p:sp>
      <p:sp>
        <p:nvSpPr>
          <p:cNvPr id="95250" name="Rectangle 17"/>
          <p:cNvSpPr>
            <a:spLocks noChangeArrowheads="1"/>
          </p:cNvSpPr>
          <p:nvPr/>
        </p:nvSpPr>
        <p:spPr bwMode="auto">
          <a:xfrm>
            <a:off x="3338513" y="3863975"/>
            <a:ext cx="26447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rPr>
              <a:t>Interconnection Network</a:t>
            </a:r>
          </a:p>
        </p:txBody>
      </p:sp>
      <p:sp>
        <p:nvSpPr>
          <p:cNvPr id="95251" name="Line 18"/>
          <p:cNvSpPr>
            <a:spLocks noChangeShapeType="1"/>
          </p:cNvSpPr>
          <p:nvPr/>
        </p:nvSpPr>
        <p:spPr bwMode="auto">
          <a:xfrm>
            <a:off x="4648200" y="4349750"/>
            <a:ext cx="0" cy="3683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95252" name="Rectangle 19"/>
          <p:cNvSpPr>
            <a:spLocks noChangeArrowheads="1"/>
          </p:cNvSpPr>
          <p:nvPr/>
        </p:nvSpPr>
        <p:spPr bwMode="auto">
          <a:xfrm>
            <a:off x="3948113" y="5540375"/>
            <a:ext cx="15652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rPr>
              <a:t>Main Memory</a:t>
            </a:r>
          </a:p>
        </p:txBody>
      </p:sp>
      <p:sp>
        <p:nvSpPr>
          <p:cNvPr id="95253" name="Rectangle 20"/>
          <p:cNvSpPr>
            <a:spLocks noChangeArrowheads="1"/>
          </p:cNvSpPr>
          <p:nvPr/>
        </p:nvSpPr>
        <p:spPr bwMode="auto">
          <a:xfrm>
            <a:off x="949325" y="2613025"/>
            <a:ext cx="8667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3B812F"/>
                </a:solidFill>
              </a:rPr>
              <a:t>ld r2, x</a:t>
            </a:r>
          </a:p>
        </p:txBody>
      </p:sp>
      <p:sp>
        <p:nvSpPr>
          <p:cNvPr id="95254" name="Rectangle 23"/>
          <p:cNvSpPr>
            <a:spLocks noChangeArrowheads="1"/>
          </p:cNvSpPr>
          <p:nvPr/>
        </p:nvSpPr>
        <p:spPr bwMode="auto">
          <a:xfrm>
            <a:off x="6851650" y="1851025"/>
            <a:ext cx="8667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3B812F"/>
                </a:solidFill>
              </a:rPr>
              <a:t>ld r2, x</a:t>
            </a:r>
          </a:p>
        </p:txBody>
      </p:sp>
      <p:sp>
        <p:nvSpPr>
          <p:cNvPr id="95255" name="Rectangle 24"/>
          <p:cNvSpPr>
            <a:spLocks noChangeArrowheads="1"/>
          </p:cNvSpPr>
          <p:nvPr/>
        </p:nvSpPr>
        <p:spPr bwMode="auto">
          <a:xfrm>
            <a:off x="5584825" y="2908300"/>
            <a:ext cx="866775" cy="57150"/>
          </a:xfrm>
          <a:prstGeom prst="rect">
            <a:avLst/>
          </a:prstGeom>
          <a:solidFill>
            <a:schemeClr val="accent2"/>
          </a:solidFill>
          <a:ln w="12700">
            <a:solidFill>
              <a:schemeClr val="accent2"/>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endParaRPr lang="en-US" altLang="en-US" sz="1800">
              <a:solidFill>
                <a:srgbClr val="000000"/>
              </a:solidFill>
            </a:endParaRPr>
          </a:p>
        </p:txBody>
      </p:sp>
      <p:sp>
        <p:nvSpPr>
          <p:cNvPr id="95256" name="Rectangle 25"/>
          <p:cNvSpPr>
            <a:spLocks noChangeArrowheads="1"/>
          </p:cNvSpPr>
          <p:nvPr/>
        </p:nvSpPr>
        <p:spPr bwMode="auto">
          <a:xfrm>
            <a:off x="2924175" y="2935288"/>
            <a:ext cx="866775" cy="57150"/>
          </a:xfrm>
          <a:prstGeom prst="rect">
            <a:avLst/>
          </a:prstGeom>
          <a:solidFill>
            <a:schemeClr val="accent2"/>
          </a:solidFill>
          <a:ln w="12700">
            <a:solidFill>
              <a:schemeClr val="accent2"/>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endParaRPr lang="en-US" altLang="en-US" sz="1800">
              <a:solidFill>
                <a:srgbClr val="000000"/>
              </a:solidFill>
            </a:endParaRPr>
          </a:p>
        </p:txBody>
      </p:sp>
      <p:sp>
        <p:nvSpPr>
          <p:cNvPr id="95257" name="TextBox 25"/>
          <p:cNvSpPr txBox="1">
            <a:spLocks noChangeArrowheads="1"/>
          </p:cNvSpPr>
          <p:nvPr/>
        </p:nvSpPr>
        <p:spPr bwMode="auto">
          <a:xfrm>
            <a:off x="3711575" y="4953000"/>
            <a:ext cx="696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rPr>
              <a:t>1000</a:t>
            </a:r>
          </a:p>
        </p:txBody>
      </p:sp>
      <p:sp>
        <p:nvSpPr>
          <p:cNvPr id="95258" name="TextBox 26"/>
          <p:cNvSpPr txBox="1">
            <a:spLocks noChangeArrowheads="1"/>
          </p:cNvSpPr>
          <p:nvPr/>
        </p:nvSpPr>
        <p:spPr bwMode="auto">
          <a:xfrm>
            <a:off x="3013075" y="2622550"/>
            <a:ext cx="698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rPr>
              <a:t>1000</a:t>
            </a:r>
          </a:p>
        </p:txBody>
      </p:sp>
      <p:sp>
        <p:nvSpPr>
          <p:cNvPr id="95259" name="TextBox 27"/>
          <p:cNvSpPr txBox="1">
            <a:spLocks noChangeArrowheads="1"/>
          </p:cNvSpPr>
          <p:nvPr/>
        </p:nvSpPr>
        <p:spPr bwMode="auto">
          <a:xfrm>
            <a:off x="5659438" y="2605088"/>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rPr>
              <a:t>1000</a:t>
            </a:r>
          </a:p>
        </p:txBody>
      </p:sp>
    </p:spTree>
    <p:extLst>
      <p:ext uri="{BB962C8B-B14F-4D97-AF65-F5344CB8AC3E}">
        <p14:creationId xmlns:p14="http://schemas.microsoft.com/office/powerpoint/2010/main" val="76075919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p:cNvSpPr>
            <a:spLocks noGrp="1"/>
          </p:cNvSpPr>
          <p:nvPr>
            <p:ph type="title"/>
          </p:nvPr>
        </p:nvSpPr>
        <p:spPr/>
        <p:txBody>
          <a:bodyPr/>
          <a:lstStyle/>
          <a:p>
            <a:r>
              <a:rPr lang="en-US" altLang="en-US">
                <a:ea typeface="ＭＳ Ｐゴシック" charset="-128"/>
              </a:rPr>
              <a:t>The Cache Coherence Problem</a:t>
            </a:r>
          </a:p>
        </p:txBody>
      </p:sp>
      <p:sp>
        <p:nvSpPr>
          <p:cNvPr id="96258" name="Content Placeholder 2"/>
          <p:cNvSpPr>
            <a:spLocks noGrp="1"/>
          </p:cNvSpPr>
          <p:nvPr>
            <p:ph idx="1"/>
          </p:nvPr>
        </p:nvSpPr>
        <p:spPr>
          <a:xfrm>
            <a:off x="228600" y="996950"/>
            <a:ext cx="8610600" cy="5194300"/>
          </a:xfrm>
        </p:spPr>
        <p:txBody>
          <a:bodyPr/>
          <a:lstStyle/>
          <a:p>
            <a:endParaRPr lang="en-US" altLang="en-US">
              <a:ea typeface="ＭＳ Ｐゴシック" charset="-128"/>
            </a:endParaRPr>
          </a:p>
        </p:txBody>
      </p:sp>
      <p:sp>
        <p:nvSpPr>
          <p:cNvPr id="9625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6FCBCBF9-FB10-784D-A755-C2A4FCEE94EF}" type="slidenum">
              <a:rPr lang="en-US" altLang="en-US" sz="1600">
                <a:solidFill>
                  <a:srgbClr val="000000"/>
                </a:solidFill>
                <a:latin typeface="Garamond" charset="0"/>
              </a:rPr>
              <a:pPr eaLnBrk="1" hangingPunct="1"/>
              <a:t>19</a:t>
            </a:fld>
            <a:endParaRPr lang="en-US" altLang="en-US" sz="1600">
              <a:solidFill>
                <a:srgbClr val="000000"/>
              </a:solidFill>
              <a:latin typeface="Garamond" charset="0"/>
            </a:endParaRPr>
          </a:p>
        </p:txBody>
      </p:sp>
      <p:sp>
        <p:nvSpPr>
          <p:cNvPr id="96260" name="Oval 3"/>
          <p:cNvSpPr>
            <a:spLocks noChangeArrowheads="1"/>
          </p:cNvSpPr>
          <p:nvPr/>
        </p:nvSpPr>
        <p:spPr bwMode="auto">
          <a:xfrm>
            <a:off x="5645150" y="1606550"/>
            <a:ext cx="749300" cy="749300"/>
          </a:xfrm>
          <a:prstGeom prst="ellipse">
            <a:avLst/>
          </a:prstGeom>
          <a:solidFill>
            <a:schemeClr val="bg1"/>
          </a:solidFill>
          <a:ln w="12700">
            <a:solidFill>
              <a:schemeClr val="tx1"/>
            </a:solidFill>
            <a:round/>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endParaRPr lang="en-US" altLang="en-US" sz="1800">
              <a:solidFill>
                <a:srgbClr val="000000"/>
              </a:solidFill>
            </a:endParaRPr>
          </a:p>
        </p:txBody>
      </p:sp>
      <p:sp>
        <p:nvSpPr>
          <p:cNvPr id="96261" name="Rectangle 4"/>
          <p:cNvSpPr>
            <a:spLocks noChangeArrowheads="1"/>
          </p:cNvSpPr>
          <p:nvPr/>
        </p:nvSpPr>
        <p:spPr bwMode="auto">
          <a:xfrm>
            <a:off x="5568950" y="2597150"/>
            <a:ext cx="901700" cy="749300"/>
          </a:xfrm>
          <a:prstGeom prst="rect">
            <a:avLst/>
          </a:prstGeom>
          <a:solidFill>
            <a:schemeClr val="bg1"/>
          </a:solidFill>
          <a:ln w="12700">
            <a:solidFill>
              <a:schemeClr val="tx1"/>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endParaRPr lang="en-US" altLang="en-US" sz="1800">
              <a:solidFill>
                <a:srgbClr val="000000"/>
              </a:solidFill>
            </a:endParaRPr>
          </a:p>
        </p:txBody>
      </p:sp>
      <p:sp>
        <p:nvSpPr>
          <p:cNvPr id="96262" name="Line 5"/>
          <p:cNvSpPr>
            <a:spLocks noChangeShapeType="1"/>
          </p:cNvSpPr>
          <p:nvPr/>
        </p:nvSpPr>
        <p:spPr bwMode="auto">
          <a:xfrm>
            <a:off x="6019800" y="2368550"/>
            <a:ext cx="0" cy="2159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96263" name="Line 6"/>
          <p:cNvSpPr>
            <a:spLocks noChangeShapeType="1"/>
          </p:cNvSpPr>
          <p:nvPr/>
        </p:nvSpPr>
        <p:spPr bwMode="auto">
          <a:xfrm>
            <a:off x="6019800" y="3359150"/>
            <a:ext cx="0" cy="3683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96264" name="Oval 7"/>
          <p:cNvSpPr>
            <a:spLocks noChangeArrowheads="1"/>
          </p:cNvSpPr>
          <p:nvPr/>
        </p:nvSpPr>
        <p:spPr bwMode="auto">
          <a:xfrm>
            <a:off x="2978150" y="1606550"/>
            <a:ext cx="749300" cy="749300"/>
          </a:xfrm>
          <a:prstGeom prst="ellipse">
            <a:avLst/>
          </a:prstGeom>
          <a:solidFill>
            <a:schemeClr val="bg1"/>
          </a:solidFill>
          <a:ln w="12700">
            <a:solidFill>
              <a:schemeClr val="tx1"/>
            </a:solidFill>
            <a:round/>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endParaRPr lang="en-US" altLang="en-US" sz="1800">
              <a:solidFill>
                <a:srgbClr val="000000"/>
              </a:solidFill>
            </a:endParaRPr>
          </a:p>
        </p:txBody>
      </p:sp>
      <p:sp>
        <p:nvSpPr>
          <p:cNvPr id="96265" name="Rectangle 8"/>
          <p:cNvSpPr>
            <a:spLocks noChangeArrowheads="1"/>
          </p:cNvSpPr>
          <p:nvPr/>
        </p:nvSpPr>
        <p:spPr bwMode="auto">
          <a:xfrm>
            <a:off x="2901950" y="2597150"/>
            <a:ext cx="901700" cy="749300"/>
          </a:xfrm>
          <a:prstGeom prst="rect">
            <a:avLst/>
          </a:prstGeom>
          <a:solidFill>
            <a:schemeClr val="bg1"/>
          </a:solidFill>
          <a:ln w="12700">
            <a:solidFill>
              <a:schemeClr val="tx1"/>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endParaRPr lang="en-US" altLang="en-US" sz="1800">
              <a:solidFill>
                <a:srgbClr val="000000"/>
              </a:solidFill>
            </a:endParaRPr>
          </a:p>
        </p:txBody>
      </p:sp>
      <p:sp>
        <p:nvSpPr>
          <p:cNvPr id="96266" name="Line 9"/>
          <p:cNvSpPr>
            <a:spLocks noChangeShapeType="1"/>
          </p:cNvSpPr>
          <p:nvPr/>
        </p:nvSpPr>
        <p:spPr bwMode="auto">
          <a:xfrm>
            <a:off x="3352800" y="2368550"/>
            <a:ext cx="0" cy="2159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96267" name="Line 10"/>
          <p:cNvSpPr>
            <a:spLocks noChangeShapeType="1"/>
          </p:cNvSpPr>
          <p:nvPr/>
        </p:nvSpPr>
        <p:spPr bwMode="auto">
          <a:xfrm>
            <a:off x="3352800" y="3359150"/>
            <a:ext cx="0" cy="3683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96268" name="Rectangle 11"/>
          <p:cNvSpPr>
            <a:spLocks noChangeArrowheads="1"/>
          </p:cNvSpPr>
          <p:nvPr/>
        </p:nvSpPr>
        <p:spPr bwMode="auto">
          <a:xfrm>
            <a:off x="3060700" y="4737100"/>
            <a:ext cx="3556000" cy="1193800"/>
          </a:xfrm>
          <a:prstGeom prst="rect">
            <a:avLst/>
          </a:prstGeom>
          <a:solidFill>
            <a:schemeClr val="bg1"/>
          </a:solidFill>
          <a:ln w="25400">
            <a:solidFill>
              <a:schemeClr val="tx1"/>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endParaRPr lang="en-US" altLang="en-US" sz="1800">
              <a:solidFill>
                <a:srgbClr val="000000"/>
              </a:solidFill>
            </a:endParaRPr>
          </a:p>
        </p:txBody>
      </p:sp>
      <p:sp>
        <p:nvSpPr>
          <p:cNvPr id="96269" name="Rectangle 12"/>
          <p:cNvSpPr>
            <a:spLocks noChangeArrowheads="1"/>
          </p:cNvSpPr>
          <p:nvPr/>
        </p:nvSpPr>
        <p:spPr bwMode="auto">
          <a:xfrm>
            <a:off x="3663950" y="5240338"/>
            <a:ext cx="901700" cy="63500"/>
          </a:xfrm>
          <a:prstGeom prst="rect">
            <a:avLst/>
          </a:prstGeom>
          <a:solidFill>
            <a:schemeClr val="accent2"/>
          </a:solidFill>
          <a:ln w="12700">
            <a:solidFill>
              <a:schemeClr val="accent2"/>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endParaRPr lang="en-US" altLang="en-US" sz="1800">
              <a:solidFill>
                <a:srgbClr val="000000"/>
              </a:solidFill>
            </a:endParaRPr>
          </a:p>
        </p:txBody>
      </p:sp>
      <p:sp>
        <p:nvSpPr>
          <p:cNvPr id="96270" name="Rectangle 13"/>
          <p:cNvSpPr>
            <a:spLocks noChangeArrowheads="1"/>
          </p:cNvSpPr>
          <p:nvPr/>
        </p:nvSpPr>
        <p:spPr bwMode="auto">
          <a:xfrm>
            <a:off x="3109913" y="1808163"/>
            <a:ext cx="46037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rPr>
              <a:t>P1</a:t>
            </a:r>
          </a:p>
        </p:txBody>
      </p:sp>
      <p:sp>
        <p:nvSpPr>
          <p:cNvPr id="96271" name="Rectangle 14"/>
          <p:cNvSpPr>
            <a:spLocks noChangeArrowheads="1"/>
          </p:cNvSpPr>
          <p:nvPr/>
        </p:nvSpPr>
        <p:spPr bwMode="auto">
          <a:xfrm>
            <a:off x="5776913" y="1806575"/>
            <a:ext cx="4603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rPr>
              <a:t>P2</a:t>
            </a:r>
          </a:p>
        </p:txBody>
      </p:sp>
      <p:sp>
        <p:nvSpPr>
          <p:cNvPr id="96272" name="Rectangle 15"/>
          <p:cNvSpPr>
            <a:spLocks noChangeArrowheads="1"/>
          </p:cNvSpPr>
          <p:nvPr/>
        </p:nvSpPr>
        <p:spPr bwMode="auto">
          <a:xfrm>
            <a:off x="3414713" y="5084763"/>
            <a:ext cx="29527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rPr>
              <a:t>x</a:t>
            </a:r>
          </a:p>
        </p:txBody>
      </p:sp>
      <p:sp>
        <p:nvSpPr>
          <p:cNvPr id="96273" name="AutoShape 16"/>
          <p:cNvSpPr>
            <a:spLocks noChangeArrowheads="1"/>
          </p:cNvSpPr>
          <p:nvPr/>
        </p:nvSpPr>
        <p:spPr bwMode="auto">
          <a:xfrm>
            <a:off x="2749550" y="3740150"/>
            <a:ext cx="4025900" cy="596900"/>
          </a:xfrm>
          <a:prstGeom prst="roundRect">
            <a:avLst>
              <a:gd name="adj" fmla="val 12495"/>
            </a:avLst>
          </a:prstGeom>
          <a:solidFill>
            <a:schemeClr val="bg1"/>
          </a:solidFill>
          <a:ln w="12700">
            <a:solidFill>
              <a:schemeClr val="tx1"/>
            </a:solidFill>
            <a:round/>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endParaRPr lang="en-US" altLang="en-US" sz="1800">
              <a:solidFill>
                <a:srgbClr val="000000"/>
              </a:solidFill>
            </a:endParaRPr>
          </a:p>
        </p:txBody>
      </p:sp>
      <p:sp>
        <p:nvSpPr>
          <p:cNvPr id="96274" name="Rectangle 17"/>
          <p:cNvSpPr>
            <a:spLocks noChangeArrowheads="1"/>
          </p:cNvSpPr>
          <p:nvPr/>
        </p:nvSpPr>
        <p:spPr bwMode="auto">
          <a:xfrm>
            <a:off x="3338513" y="3863975"/>
            <a:ext cx="26447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rPr>
              <a:t>Interconnection Network</a:t>
            </a:r>
          </a:p>
        </p:txBody>
      </p:sp>
      <p:sp>
        <p:nvSpPr>
          <p:cNvPr id="96275" name="Line 18"/>
          <p:cNvSpPr>
            <a:spLocks noChangeShapeType="1"/>
          </p:cNvSpPr>
          <p:nvPr/>
        </p:nvSpPr>
        <p:spPr bwMode="auto">
          <a:xfrm>
            <a:off x="4648200" y="4349750"/>
            <a:ext cx="0" cy="3683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96276" name="Rectangle 19"/>
          <p:cNvSpPr>
            <a:spLocks noChangeArrowheads="1"/>
          </p:cNvSpPr>
          <p:nvPr/>
        </p:nvSpPr>
        <p:spPr bwMode="auto">
          <a:xfrm>
            <a:off x="3948113" y="5540375"/>
            <a:ext cx="15652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rPr>
              <a:t>Main Memory</a:t>
            </a:r>
          </a:p>
        </p:txBody>
      </p:sp>
      <p:sp>
        <p:nvSpPr>
          <p:cNvPr id="96277" name="Rectangle 20"/>
          <p:cNvSpPr>
            <a:spLocks noChangeArrowheads="1"/>
          </p:cNvSpPr>
          <p:nvPr/>
        </p:nvSpPr>
        <p:spPr bwMode="auto">
          <a:xfrm>
            <a:off x="949325" y="2613025"/>
            <a:ext cx="1489075"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3B812F"/>
                </a:solidFill>
              </a:rPr>
              <a:t>ld r2, x</a:t>
            </a:r>
            <a:endParaRPr lang="en-US" altLang="en-US" sz="1800">
              <a:solidFill>
                <a:srgbClr val="000000"/>
              </a:solidFill>
            </a:endParaRPr>
          </a:p>
          <a:p>
            <a:pPr eaLnBrk="1" fontAlgn="base" hangingPunct="1">
              <a:spcBef>
                <a:spcPct val="0"/>
              </a:spcBef>
              <a:spcAft>
                <a:spcPct val="0"/>
              </a:spcAft>
            </a:pPr>
            <a:r>
              <a:rPr lang="en-US" altLang="en-US" sz="1800">
                <a:solidFill>
                  <a:srgbClr val="000000"/>
                </a:solidFill>
              </a:rPr>
              <a:t>add r1, r2, r4</a:t>
            </a:r>
          </a:p>
          <a:p>
            <a:pPr eaLnBrk="1" fontAlgn="base" hangingPunct="1">
              <a:spcBef>
                <a:spcPct val="0"/>
              </a:spcBef>
              <a:spcAft>
                <a:spcPct val="0"/>
              </a:spcAft>
            </a:pPr>
            <a:r>
              <a:rPr lang="en-US" altLang="en-US" sz="1800">
                <a:solidFill>
                  <a:srgbClr val="CC9900"/>
                </a:solidFill>
              </a:rPr>
              <a:t>st x, r1</a:t>
            </a:r>
          </a:p>
        </p:txBody>
      </p:sp>
      <p:sp>
        <p:nvSpPr>
          <p:cNvPr id="96278" name="Rectangle 23"/>
          <p:cNvSpPr>
            <a:spLocks noChangeArrowheads="1"/>
          </p:cNvSpPr>
          <p:nvPr/>
        </p:nvSpPr>
        <p:spPr bwMode="auto">
          <a:xfrm>
            <a:off x="6851650" y="1851025"/>
            <a:ext cx="8667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3B812F"/>
                </a:solidFill>
              </a:rPr>
              <a:t>ld r2, x</a:t>
            </a:r>
          </a:p>
        </p:txBody>
      </p:sp>
      <p:sp>
        <p:nvSpPr>
          <p:cNvPr id="96279" name="Rectangle 24"/>
          <p:cNvSpPr>
            <a:spLocks noChangeArrowheads="1"/>
          </p:cNvSpPr>
          <p:nvPr/>
        </p:nvSpPr>
        <p:spPr bwMode="auto">
          <a:xfrm>
            <a:off x="5584825" y="2908300"/>
            <a:ext cx="866775" cy="57150"/>
          </a:xfrm>
          <a:prstGeom prst="rect">
            <a:avLst/>
          </a:prstGeom>
          <a:solidFill>
            <a:schemeClr val="accent2"/>
          </a:solidFill>
          <a:ln w="12700">
            <a:solidFill>
              <a:schemeClr val="accent2"/>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endParaRPr lang="en-US" altLang="en-US" sz="1800">
              <a:solidFill>
                <a:srgbClr val="000000"/>
              </a:solidFill>
            </a:endParaRPr>
          </a:p>
        </p:txBody>
      </p:sp>
      <p:sp>
        <p:nvSpPr>
          <p:cNvPr id="96280" name="Rectangle 25"/>
          <p:cNvSpPr>
            <a:spLocks noChangeArrowheads="1"/>
          </p:cNvSpPr>
          <p:nvPr/>
        </p:nvSpPr>
        <p:spPr bwMode="auto">
          <a:xfrm>
            <a:off x="2924175" y="2935288"/>
            <a:ext cx="866775" cy="57150"/>
          </a:xfrm>
          <a:prstGeom prst="rect">
            <a:avLst/>
          </a:prstGeom>
          <a:solidFill>
            <a:schemeClr val="hlink"/>
          </a:solidFill>
          <a:ln w="12700">
            <a:solidFill>
              <a:schemeClr val="hlink"/>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endParaRPr lang="en-US" altLang="en-US" sz="1800">
              <a:solidFill>
                <a:srgbClr val="000000"/>
              </a:solidFill>
            </a:endParaRPr>
          </a:p>
        </p:txBody>
      </p:sp>
      <p:sp>
        <p:nvSpPr>
          <p:cNvPr id="96281" name="TextBox 25"/>
          <p:cNvSpPr txBox="1">
            <a:spLocks noChangeArrowheads="1"/>
          </p:cNvSpPr>
          <p:nvPr/>
        </p:nvSpPr>
        <p:spPr bwMode="auto">
          <a:xfrm>
            <a:off x="3738563" y="4943475"/>
            <a:ext cx="698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rPr>
              <a:t>1000</a:t>
            </a:r>
          </a:p>
        </p:txBody>
      </p:sp>
      <p:sp>
        <p:nvSpPr>
          <p:cNvPr id="96282" name="TextBox 26"/>
          <p:cNvSpPr txBox="1">
            <a:spLocks noChangeArrowheads="1"/>
          </p:cNvSpPr>
          <p:nvPr/>
        </p:nvSpPr>
        <p:spPr bwMode="auto">
          <a:xfrm>
            <a:off x="5668963" y="2605088"/>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rPr>
              <a:t>1000</a:t>
            </a:r>
          </a:p>
        </p:txBody>
      </p:sp>
      <p:sp>
        <p:nvSpPr>
          <p:cNvPr id="96283" name="TextBox 27"/>
          <p:cNvSpPr txBox="1">
            <a:spLocks noChangeArrowheads="1"/>
          </p:cNvSpPr>
          <p:nvPr/>
        </p:nvSpPr>
        <p:spPr bwMode="auto">
          <a:xfrm>
            <a:off x="3003550" y="2622550"/>
            <a:ext cx="698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rPr>
              <a:t>2000</a:t>
            </a:r>
          </a:p>
        </p:txBody>
      </p:sp>
    </p:spTree>
    <p:extLst>
      <p:ext uri="{BB962C8B-B14F-4D97-AF65-F5344CB8AC3E}">
        <p14:creationId xmlns:p14="http://schemas.microsoft.com/office/powerpoint/2010/main" val="210965658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4"/>
          <p:cNvSpPr>
            <a:spLocks noGrp="1"/>
          </p:cNvSpPr>
          <p:nvPr>
            <p:ph type="ctrTitle"/>
          </p:nvPr>
        </p:nvSpPr>
        <p:spPr>
          <a:xfrm>
            <a:off x="647700" y="1412776"/>
            <a:ext cx="7924800" cy="1752600"/>
          </a:xfrm>
        </p:spPr>
        <p:txBody>
          <a:bodyPr/>
          <a:lstStyle/>
          <a:p>
            <a:pPr algn="ctr"/>
            <a:r>
              <a:rPr lang="en-US" altLang="en-US" dirty="0">
                <a:ea typeface="ＭＳ Ｐゴシック" charset="-128"/>
              </a:rPr>
              <a:t>Recall: </a:t>
            </a:r>
            <a:br>
              <a:rPr lang="en-US" altLang="en-US" dirty="0">
                <a:ea typeface="ＭＳ Ｐゴシック" charset="-128"/>
              </a:rPr>
            </a:br>
            <a:r>
              <a:rPr lang="en-US" altLang="en-US" dirty="0">
                <a:ea typeface="ＭＳ Ｐゴシック" charset="-128"/>
              </a:rPr>
              <a:t>Weak Memory Ordering</a:t>
            </a:r>
          </a:p>
        </p:txBody>
      </p:sp>
      <p:sp>
        <p:nvSpPr>
          <p:cNvPr id="60418" name="Subtitle 5"/>
          <p:cNvSpPr>
            <a:spLocks noGrp="1"/>
          </p:cNvSpPr>
          <p:nvPr>
            <p:ph type="subTitle" idx="1"/>
          </p:nvPr>
        </p:nvSpPr>
        <p:spPr/>
        <p:txBody>
          <a:bodyPr/>
          <a:lstStyle/>
          <a:p>
            <a:pPr>
              <a:buFont typeface="Wingdings" charset="2"/>
              <a:buNone/>
            </a:pPr>
            <a:endParaRPr lang="en-US" altLang="en-US">
              <a:ea typeface="ＭＳ Ｐゴシック" charset="-128"/>
            </a:endParaRPr>
          </a:p>
        </p:txBody>
      </p:sp>
      <p:sp>
        <p:nvSpPr>
          <p:cNvPr id="60419"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629C43C-B417-1E44-A5C3-A8E6AF58C7FA}" type="slidenum">
              <a:rPr kumimoji="0" lang="en-US" altLang="en-US" sz="1200" b="0" i="0" u="none" strike="noStrike" kern="1200" cap="none" spc="0" normalizeH="0" baseline="0" noProof="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Tree>
    <p:extLst>
      <p:ext uri="{BB962C8B-B14F-4D97-AF65-F5344CB8AC3E}">
        <p14:creationId xmlns:p14="http://schemas.microsoft.com/office/powerpoint/2010/main" val="287270866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p:cNvSpPr>
            <a:spLocks noGrp="1"/>
          </p:cNvSpPr>
          <p:nvPr>
            <p:ph type="title"/>
          </p:nvPr>
        </p:nvSpPr>
        <p:spPr/>
        <p:txBody>
          <a:bodyPr/>
          <a:lstStyle/>
          <a:p>
            <a:r>
              <a:rPr lang="en-US" altLang="en-US">
                <a:ea typeface="ＭＳ Ｐゴシック" charset="-128"/>
              </a:rPr>
              <a:t>The Cache Coherence Problem</a:t>
            </a:r>
          </a:p>
        </p:txBody>
      </p:sp>
      <p:sp>
        <p:nvSpPr>
          <p:cNvPr id="97282" name="Content Placeholder 2"/>
          <p:cNvSpPr>
            <a:spLocks noGrp="1"/>
          </p:cNvSpPr>
          <p:nvPr>
            <p:ph idx="1"/>
          </p:nvPr>
        </p:nvSpPr>
        <p:spPr>
          <a:xfrm>
            <a:off x="228600" y="996950"/>
            <a:ext cx="8610600" cy="5194300"/>
          </a:xfrm>
        </p:spPr>
        <p:txBody>
          <a:bodyPr/>
          <a:lstStyle/>
          <a:p>
            <a:endParaRPr lang="en-US" altLang="en-US">
              <a:ea typeface="ＭＳ Ｐゴシック" charset="-128"/>
            </a:endParaRPr>
          </a:p>
        </p:txBody>
      </p:sp>
      <p:sp>
        <p:nvSpPr>
          <p:cNvPr id="9728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4F5FBA5B-73A1-6F44-8C17-B1F9CCFE2332}" type="slidenum">
              <a:rPr lang="en-US" altLang="en-US" sz="1600">
                <a:solidFill>
                  <a:srgbClr val="000000"/>
                </a:solidFill>
                <a:latin typeface="Garamond" charset="0"/>
              </a:rPr>
              <a:pPr eaLnBrk="1" hangingPunct="1"/>
              <a:t>20</a:t>
            </a:fld>
            <a:endParaRPr lang="en-US" altLang="en-US" sz="1600">
              <a:solidFill>
                <a:srgbClr val="000000"/>
              </a:solidFill>
              <a:latin typeface="Garamond" charset="0"/>
            </a:endParaRPr>
          </a:p>
        </p:txBody>
      </p:sp>
      <p:sp>
        <p:nvSpPr>
          <p:cNvPr id="97284" name="Oval 3"/>
          <p:cNvSpPr>
            <a:spLocks noChangeArrowheads="1"/>
          </p:cNvSpPr>
          <p:nvPr/>
        </p:nvSpPr>
        <p:spPr bwMode="auto">
          <a:xfrm>
            <a:off x="5645150" y="1606550"/>
            <a:ext cx="749300" cy="749300"/>
          </a:xfrm>
          <a:prstGeom prst="ellipse">
            <a:avLst/>
          </a:prstGeom>
          <a:solidFill>
            <a:schemeClr val="bg1"/>
          </a:solidFill>
          <a:ln w="12700">
            <a:solidFill>
              <a:schemeClr val="tx1"/>
            </a:solidFill>
            <a:round/>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endParaRPr lang="en-US" altLang="en-US" sz="1800">
              <a:solidFill>
                <a:srgbClr val="000000"/>
              </a:solidFill>
            </a:endParaRPr>
          </a:p>
        </p:txBody>
      </p:sp>
      <p:sp>
        <p:nvSpPr>
          <p:cNvPr id="97285" name="Rectangle 4"/>
          <p:cNvSpPr>
            <a:spLocks noChangeArrowheads="1"/>
          </p:cNvSpPr>
          <p:nvPr/>
        </p:nvSpPr>
        <p:spPr bwMode="auto">
          <a:xfrm>
            <a:off x="5568950" y="2597150"/>
            <a:ext cx="901700" cy="749300"/>
          </a:xfrm>
          <a:prstGeom prst="rect">
            <a:avLst/>
          </a:prstGeom>
          <a:solidFill>
            <a:schemeClr val="bg1"/>
          </a:solidFill>
          <a:ln w="12700">
            <a:solidFill>
              <a:schemeClr val="tx1"/>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endParaRPr lang="en-US" altLang="en-US" sz="1800">
              <a:solidFill>
                <a:srgbClr val="000000"/>
              </a:solidFill>
            </a:endParaRPr>
          </a:p>
        </p:txBody>
      </p:sp>
      <p:sp>
        <p:nvSpPr>
          <p:cNvPr id="97286" name="Line 5"/>
          <p:cNvSpPr>
            <a:spLocks noChangeShapeType="1"/>
          </p:cNvSpPr>
          <p:nvPr/>
        </p:nvSpPr>
        <p:spPr bwMode="auto">
          <a:xfrm>
            <a:off x="6019800" y="2368550"/>
            <a:ext cx="0" cy="2159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97287" name="Line 6"/>
          <p:cNvSpPr>
            <a:spLocks noChangeShapeType="1"/>
          </p:cNvSpPr>
          <p:nvPr/>
        </p:nvSpPr>
        <p:spPr bwMode="auto">
          <a:xfrm>
            <a:off x="6019800" y="3359150"/>
            <a:ext cx="0" cy="3683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97288" name="Oval 7"/>
          <p:cNvSpPr>
            <a:spLocks noChangeArrowheads="1"/>
          </p:cNvSpPr>
          <p:nvPr/>
        </p:nvSpPr>
        <p:spPr bwMode="auto">
          <a:xfrm>
            <a:off x="2978150" y="1606550"/>
            <a:ext cx="749300" cy="749300"/>
          </a:xfrm>
          <a:prstGeom prst="ellipse">
            <a:avLst/>
          </a:prstGeom>
          <a:solidFill>
            <a:schemeClr val="bg1"/>
          </a:solidFill>
          <a:ln w="12700">
            <a:solidFill>
              <a:schemeClr val="tx1"/>
            </a:solidFill>
            <a:round/>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endParaRPr lang="en-US" altLang="en-US" sz="1800">
              <a:solidFill>
                <a:srgbClr val="000000"/>
              </a:solidFill>
            </a:endParaRPr>
          </a:p>
        </p:txBody>
      </p:sp>
      <p:sp>
        <p:nvSpPr>
          <p:cNvPr id="97289" name="Rectangle 8"/>
          <p:cNvSpPr>
            <a:spLocks noChangeArrowheads="1"/>
          </p:cNvSpPr>
          <p:nvPr/>
        </p:nvSpPr>
        <p:spPr bwMode="auto">
          <a:xfrm>
            <a:off x="2901950" y="2597150"/>
            <a:ext cx="901700" cy="749300"/>
          </a:xfrm>
          <a:prstGeom prst="rect">
            <a:avLst/>
          </a:prstGeom>
          <a:solidFill>
            <a:schemeClr val="bg1"/>
          </a:solidFill>
          <a:ln w="12700">
            <a:solidFill>
              <a:schemeClr val="tx1"/>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endParaRPr lang="en-US" altLang="en-US" sz="1800">
              <a:solidFill>
                <a:srgbClr val="000000"/>
              </a:solidFill>
            </a:endParaRPr>
          </a:p>
        </p:txBody>
      </p:sp>
      <p:sp>
        <p:nvSpPr>
          <p:cNvPr id="97290" name="Line 9"/>
          <p:cNvSpPr>
            <a:spLocks noChangeShapeType="1"/>
          </p:cNvSpPr>
          <p:nvPr/>
        </p:nvSpPr>
        <p:spPr bwMode="auto">
          <a:xfrm>
            <a:off x="3352800" y="2368550"/>
            <a:ext cx="0" cy="2159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97291" name="Line 10"/>
          <p:cNvSpPr>
            <a:spLocks noChangeShapeType="1"/>
          </p:cNvSpPr>
          <p:nvPr/>
        </p:nvSpPr>
        <p:spPr bwMode="auto">
          <a:xfrm>
            <a:off x="3352800" y="3359150"/>
            <a:ext cx="0" cy="3683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97292" name="Rectangle 11"/>
          <p:cNvSpPr>
            <a:spLocks noChangeArrowheads="1"/>
          </p:cNvSpPr>
          <p:nvPr/>
        </p:nvSpPr>
        <p:spPr bwMode="auto">
          <a:xfrm>
            <a:off x="3060700" y="4737100"/>
            <a:ext cx="3556000" cy="1193800"/>
          </a:xfrm>
          <a:prstGeom prst="rect">
            <a:avLst/>
          </a:prstGeom>
          <a:solidFill>
            <a:schemeClr val="bg1"/>
          </a:solidFill>
          <a:ln w="25400">
            <a:solidFill>
              <a:schemeClr val="tx1"/>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endParaRPr lang="en-US" altLang="en-US" sz="1800">
              <a:solidFill>
                <a:srgbClr val="000000"/>
              </a:solidFill>
            </a:endParaRPr>
          </a:p>
        </p:txBody>
      </p:sp>
      <p:sp>
        <p:nvSpPr>
          <p:cNvPr id="97293" name="Rectangle 12"/>
          <p:cNvSpPr>
            <a:spLocks noChangeArrowheads="1"/>
          </p:cNvSpPr>
          <p:nvPr/>
        </p:nvSpPr>
        <p:spPr bwMode="auto">
          <a:xfrm>
            <a:off x="3663950" y="5240338"/>
            <a:ext cx="901700" cy="63500"/>
          </a:xfrm>
          <a:prstGeom prst="rect">
            <a:avLst/>
          </a:prstGeom>
          <a:solidFill>
            <a:schemeClr val="accent2"/>
          </a:solidFill>
          <a:ln w="12700">
            <a:solidFill>
              <a:schemeClr val="accent2"/>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endParaRPr lang="en-US" altLang="en-US" sz="1800">
              <a:solidFill>
                <a:srgbClr val="000000"/>
              </a:solidFill>
            </a:endParaRPr>
          </a:p>
        </p:txBody>
      </p:sp>
      <p:sp>
        <p:nvSpPr>
          <p:cNvPr id="97294" name="Rectangle 13"/>
          <p:cNvSpPr>
            <a:spLocks noChangeArrowheads="1"/>
          </p:cNvSpPr>
          <p:nvPr/>
        </p:nvSpPr>
        <p:spPr bwMode="auto">
          <a:xfrm>
            <a:off x="3109913" y="1808163"/>
            <a:ext cx="46037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rPr>
              <a:t>P1</a:t>
            </a:r>
          </a:p>
        </p:txBody>
      </p:sp>
      <p:sp>
        <p:nvSpPr>
          <p:cNvPr id="97295" name="Rectangle 14"/>
          <p:cNvSpPr>
            <a:spLocks noChangeArrowheads="1"/>
          </p:cNvSpPr>
          <p:nvPr/>
        </p:nvSpPr>
        <p:spPr bwMode="auto">
          <a:xfrm>
            <a:off x="5776913" y="1806575"/>
            <a:ext cx="4603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rPr>
              <a:t>P2</a:t>
            </a:r>
          </a:p>
        </p:txBody>
      </p:sp>
      <p:sp>
        <p:nvSpPr>
          <p:cNvPr id="97296" name="Rectangle 15"/>
          <p:cNvSpPr>
            <a:spLocks noChangeArrowheads="1"/>
          </p:cNvSpPr>
          <p:nvPr/>
        </p:nvSpPr>
        <p:spPr bwMode="auto">
          <a:xfrm>
            <a:off x="3414713" y="5084763"/>
            <a:ext cx="29527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rPr>
              <a:t>x</a:t>
            </a:r>
          </a:p>
        </p:txBody>
      </p:sp>
      <p:sp>
        <p:nvSpPr>
          <p:cNvPr id="97297" name="AutoShape 16"/>
          <p:cNvSpPr>
            <a:spLocks noChangeArrowheads="1"/>
          </p:cNvSpPr>
          <p:nvPr/>
        </p:nvSpPr>
        <p:spPr bwMode="auto">
          <a:xfrm>
            <a:off x="2749550" y="3740150"/>
            <a:ext cx="4025900" cy="596900"/>
          </a:xfrm>
          <a:prstGeom prst="roundRect">
            <a:avLst>
              <a:gd name="adj" fmla="val 12495"/>
            </a:avLst>
          </a:prstGeom>
          <a:solidFill>
            <a:schemeClr val="bg1"/>
          </a:solidFill>
          <a:ln w="12700">
            <a:solidFill>
              <a:schemeClr val="tx1"/>
            </a:solidFill>
            <a:round/>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endParaRPr lang="en-US" altLang="en-US" sz="1800">
              <a:solidFill>
                <a:srgbClr val="000000"/>
              </a:solidFill>
            </a:endParaRPr>
          </a:p>
        </p:txBody>
      </p:sp>
      <p:sp>
        <p:nvSpPr>
          <p:cNvPr id="97298" name="Rectangle 17"/>
          <p:cNvSpPr>
            <a:spLocks noChangeArrowheads="1"/>
          </p:cNvSpPr>
          <p:nvPr/>
        </p:nvSpPr>
        <p:spPr bwMode="auto">
          <a:xfrm>
            <a:off x="3338513" y="3863975"/>
            <a:ext cx="26447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rPr>
              <a:t>Interconnection Network</a:t>
            </a:r>
          </a:p>
        </p:txBody>
      </p:sp>
      <p:sp>
        <p:nvSpPr>
          <p:cNvPr id="97299" name="Line 18"/>
          <p:cNvSpPr>
            <a:spLocks noChangeShapeType="1"/>
          </p:cNvSpPr>
          <p:nvPr/>
        </p:nvSpPr>
        <p:spPr bwMode="auto">
          <a:xfrm>
            <a:off x="4648200" y="4349750"/>
            <a:ext cx="0" cy="3683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97300" name="Rectangle 19"/>
          <p:cNvSpPr>
            <a:spLocks noChangeArrowheads="1"/>
          </p:cNvSpPr>
          <p:nvPr/>
        </p:nvSpPr>
        <p:spPr bwMode="auto">
          <a:xfrm>
            <a:off x="3948113" y="5540375"/>
            <a:ext cx="15652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rPr>
              <a:t>Main Memory</a:t>
            </a:r>
          </a:p>
        </p:txBody>
      </p:sp>
      <p:sp>
        <p:nvSpPr>
          <p:cNvPr id="97301" name="Rectangle 20"/>
          <p:cNvSpPr>
            <a:spLocks noChangeArrowheads="1"/>
          </p:cNvSpPr>
          <p:nvPr/>
        </p:nvSpPr>
        <p:spPr bwMode="auto">
          <a:xfrm>
            <a:off x="949325" y="2613025"/>
            <a:ext cx="1489075"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3B812F"/>
                </a:solidFill>
              </a:rPr>
              <a:t>ld r2, x</a:t>
            </a:r>
            <a:endParaRPr lang="en-US" altLang="en-US" sz="1800">
              <a:solidFill>
                <a:srgbClr val="000000"/>
              </a:solidFill>
            </a:endParaRPr>
          </a:p>
          <a:p>
            <a:pPr eaLnBrk="1" fontAlgn="base" hangingPunct="1">
              <a:spcBef>
                <a:spcPct val="0"/>
              </a:spcBef>
              <a:spcAft>
                <a:spcPct val="0"/>
              </a:spcAft>
            </a:pPr>
            <a:r>
              <a:rPr lang="en-US" altLang="en-US" sz="1800">
                <a:solidFill>
                  <a:srgbClr val="000000"/>
                </a:solidFill>
              </a:rPr>
              <a:t>add r1, r2, r4</a:t>
            </a:r>
          </a:p>
          <a:p>
            <a:pPr eaLnBrk="1" fontAlgn="base" hangingPunct="1">
              <a:spcBef>
                <a:spcPct val="0"/>
              </a:spcBef>
              <a:spcAft>
                <a:spcPct val="0"/>
              </a:spcAft>
            </a:pPr>
            <a:r>
              <a:rPr lang="en-US" altLang="en-US" sz="1800">
                <a:solidFill>
                  <a:srgbClr val="CC9900"/>
                </a:solidFill>
              </a:rPr>
              <a:t>st x, r1</a:t>
            </a:r>
          </a:p>
        </p:txBody>
      </p:sp>
      <p:sp>
        <p:nvSpPr>
          <p:cNvPr id="97302" name="Rectangle 23"/>
          <p:cNvSpPr>
            <a:spLocks noChangeArrowheads="1"/>
          </p:cNvSpPr>
          <p:nvPr/>
        </p:nvSpPr>
        <p:spPr bwMode="auto">
          <a:xfrm>
            <a:off x="6851650" y="1851025"/>
            <a:ext cx="8667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3B812F"/>
                </a:solidFill>
              </a:rPr>
              <a:t>ld r2, x</a:t>
            </a:r>
          </a:p>
        </p:txBody>
      </p:sp>
      <p:sp>
        <p:nvSpPr>
          <p:cNvPr id="97303" name="Rectangle 24"/>
          <p:cNvSpPr>
            <a:spLocks noChangeArrowheads="1"/>
          </p:cNvSpPr>
          <p:nvPr/>
        </p:nvSpPr>
        <p:spPr bwMode="auto">
          <a:xfrm>
            <a:off x="5584825" y="2908300"/>
            <a:ext cx="866775" cy="57150"/>
          </a:xfrm>
          <a:prstGeom prst="rect">
            <a:avLst/>
          </a:prstGeom>
          <a:solidFill>
            <a:schemeClr val="accent2"/>
          </a:solidFill>
          <a:ln w="12700">
            <a:solidFill>
              <a:schemeClr val="accent2"/>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endParaRPr lang="en-US" altLang="en-US" sz="1800">
              <a:solidFill>
                <a:srgbClr val="000000"/>
              </a:solidFill>
            </a:endParaRPr>
          </a:p>
        </p:txBody>
      </p:sp>
      <p:sp>
        <p:nvSpPr>
          <p:cNvPr id="97304" name="Rectangle 25"/>
          <p:cNvSpPr>
            <a:spLocks noChangeArrowheads="1"/>
          </p:cNvSpPr>
          <p:nvPr/>
        </p:nvSpPr>
        <p:spPr bwMode="auto">
          <a:xfrm>
            <a:off x="2924175" y="2935288"/>
            <a:ext cx="866775" cy="57150"/>
          </a:xfrm>
          <a:prstGeom prst="rect">
            <a:avLst/>
          </a:prstGeom>
          <a:solidFill>
            <a:schemeClr val="hlink"/>
          </a:solidFill>
          <a:ln w="12700">
            <a:solidFill>
              <a:schemeClr val="hlink"/>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endParaRPr lang="en-US" altLang="en-US" sz="1800">
              <a:solidFill>
                <a:srgbClr val="000000"/>
              </a:solidFill>
            </a:endParaRPr>
          </a:p>
        </p:txBody>
      </p:sp>
      <p:sp>
        <p:nvSpPr>
          <p:cNvPr id="97305" name="TextBox 25"/>
          <p:cNvSpPr txBox="1">
            <a:spLocks noChangeArrowheads="1"/>
          </p:cNvSpPr>
          <p:nvPr/>
        </p:nvSpPr>
        <p:spPr bwMode="auto">
          <a:xfrm>
            <a:off x="3738563" y="4943475"/>
            <a:ext cx="698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rPr>
              <a:t>1000</a:t>
            </a:r>
          </a:p>
        </p:txBody>
      </p:sp>
      <p:sp>
        <p:nvSpPr>
          <p:cNvPr id="97306" name="TextBox 26"/>
          <p:cNvSpPr txBox="1">
            <a:spLocks noChangeArrowheads="1"/>
          </p:cNvSpPr>
          <p:nvPr/>
        </p:nvSpPr>
        <p:spPr bwMode="auto">
          <a:xfrm>
            <a:off x="5668963" y="2605088"/>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rPr>
              <a:t>1000</a:t>
            </a:r>
          </a:p>
        </p:txBody>
      </p:sp>
      <p:sp>
        <p:nvSpPr>
          <p:cNvPr id="97307" name="TextBox 27"/>
          <p:cNvSpPr txBox="1">
            <a:spLocks noChangeArrowheads="1"/>
          </p:cNvSpPr>
          <p:nvPr/>
        </p:nvSpPr>
        <p:spPr bwMode="auto">
          <a:xfrm>
            <a:off x="3003550" y="2622550"/>
            <a:ext cx="698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rPr>
              <a:t>2000</a:t>
            </a:r>
          </a:p>
        </p:txBody>
      </p:sp>
      <p:sp>
        <p:nvSpPr>
          <p:cNvPr id="97308" name="TextBox 28"/>
          <p:cNvSpPr txBox="1">
            <a:spLocks noChangeArrowheads="1"/>
          </p:cNvSpPr>
          <p:nvPr/>
        </p:nvSpPr>
        <p:spPr bwMode="auto">
          <a:xfrm>
            <a:off x="6851650" y="3240088"/>
            <a:ext cx="8778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28571F"/>
                </a:solidFill>
              </a:rPr>
              <a:t>ld r5, x</a:t>
            </a:r>
          </a:p>
        </p:txBody>
      </p:sp>
      <p:sp>
        <p:nvSpPr>
          <p:cNvPr id="30" name="TextBox 29"/>
          <p:cNvSpPr txBox="1">
            <a:spLocks noChangeArrowheads="1"/>
          </p:cNvSpPr>
          <p:nvPr/>
        </p:nvSpPr>
        <p:spPr bwMode="auto">
          <a:xfrm>
            <a:off x="7288213" y="2605088"/>
            <a:ext cx="16224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b="1">
                <a:solidFill>
                  <a:srgbClr val="FF0000"/>
                </a:solidFill>
              </a:rPr>
              <a:t>Should NOT load 1000</a:t>
            </a:r>
          </a:p>
        </p:txBody>
      </p:sp>
    </p:spTree>
    <p:extLst>
      <p:ext uri="{BB962C8B-B14F-4D97-AF65-F5344CB8AC3E}">
        <p14:creationId xmlns:p14="http://schemas.microsoft.com/office/powerpoint/2010/main" val="20431448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p:txBody>
          <a:bodyPr/>
          <a:lstStyle/>
          <a:p>
            <a:r>
              <a:rPr lang="en-US" altLang="en-US">
                <a:ea typeface="ＭＳ Ｐゴシック" charset="-128"/>
              </a:rPr>
              <a:t>Cache Coherence: Whose Responsibility?</a:t>
            </a:r>
          </a:p>
        </p:txBody>
      </p:sp>
      <p:sp>
        <p:nvSpPr>
          <p:cNvPr id="3" name="Content Placeholder 2"/>
          <p:cNvSpPr>
            <a:spLocks noGrp="1"/>
          </p:cNvSpPr>
          <p:nvPr>
            <p:ph idx="1"/>
          </p:nvPr>
        </p:nvSpPr>
        <p:spPr>
          <a:xfrm>
            <a:off x="-36512" y="908720"/>
            <a:ext cx="9324528" cy="5194300"/>
          </a:xfrm>
        </p:spPr>
        <p:txBody>
          <a:bodyPr/>
          <a:lstStyle/>
          <a:p>
            <a:r>
              <a:rPr lang="en-US" altLang="en-US" dirty="0">
                <a:ea typeface="ＭＳ Ｐゴシック" charset="-128"/>
              </a:rPr>
              <a:t>Software</a:t>
            </a:r>
          </a:p>
          <a:p>
            <a:pPr lvl="1"/>
            <a:r>
              <a:rPr lang="en-US" altLang="en-US" dirty="0">
                <a:ea typeface="ＭＳ Ｐゴシック" charset="-128"/>
              </a:rPr>
              <a:t>Can programmer ensure coherence if caches invisible to software?</a:t>
            </a:r>
          </a:p>
          <a:p>
            <a:pPr lvl="1"/>
            <a:r>
              <a:rPr lang="en-US" altLang="en-US" dirty="0">
                <a:solidFill>
                  <a:srgbClr val="7030A0"/>
                </a:solidFill>
                <a:ea typeface="ＭＳ Ｐゴシック" charset="-128"/>
              </a:rPr>
              <a:t>Coarse-grained:</a:t>
            </a:r>
            <a:r>
              <a:rPr lang="en-US" altLang="en-US" dirty="0">
                <a:ea typeface="ＭＳ Ｐゴシック" charset="-128"/>
              </a:rPr>
              <a:t> Page-level coherence has overheads </a:t>
            </a:r>
          </a:p>
          <a:p>
            <a:pPr lvl="1"/>
            <a:r>
              <a:rPr lang="en-US" altLang="en-US" dirty="0">
                <a:ea typeface="ＭＳ Ｐゴシック" charset="-128"/>
              </a:rPr>
              <a:t>Non-solution: Make shared locks/data non-cacheable</a:t>
            </a:r>
          </a:p>
          <a:p>
            <a:pPr lvl="1"/>
            <a:r>
              <a:rPr lang="en-US" altLang="en-US" dirty="0">
                <a:solidFill>
                  <a:srgbClr val="0432FF"/>
                </a:solidFill>
                <a:ea typeface="ＭＳ Ｐゴシック" charset="-128"/>
              </a:rPr>
              <a:t>A combination of non-cacheable and coarse-grained is doable</a:t>
            </a:r>
          </a:p>
          <a:p>
            <a:pPr lvl="1"/>
            <a:r>
              <a:rPr lang="en-US" altLang="en-US" dirty="0">
                <a:solidFill>
                  <a:srgbClr val="7030A0"/>
                </a:solidFill>
                <a:ea typeface="ＭＳ Ｐゴシック" charset="-128"/>
              </a:rPr>
              <a:t>Fine-grained:</a:t>
            </a:r>
            <a:r>
              <a:rPr lang="en-US" altLang="en-US" dirty="0">
                <a:ea typeface="ＭＳ Ｐゴシック" charset="-128"/>
              </a:rPr>
              <a:t> What if the ISA provided a cache flush instruction?</a:t>
            </a:r>
          </a:p>
          <a:p>
            <a:pPr lvl="2"/>
            <a:r>
              <a:rPr lang="en-US" altLang="en-US" dirty="0">
                <a:ea typeface="ＭＳ Ｐゴシック" charset="-128"/>
              </a:rPr>
              <a:t>FLUSH-LOCAL A: Flushes/invalidates the cache block containing address A from a processor</a:t>
            </a:r>
            <a:r>
              <a:rPr lang="ja-JP" altLang="en-US" dirty="0">
                <a:ea typeface="ＭＳ Ｐゴシック" charset="-128"/>
              </a:rPr>
              <a:t>’</a:t>
            </a:r>
            <a:r>
              <a:rPr lang="en-US" altLang="ja-JP" dirty="0">
                <a:ea typeface="ＭＳ Ｐゴシック" charset="-128"/>
              </a:rPr>
              <a:t>s local cache. </a:t>
            </a:r>
          </a:p>
          <a:p>
            <a:pPr lvl="2"/>
            <a:r>
              <a:rPr lang="en-US" altLang="en-US" dirty="0">
                <a:ea typeface="ＭＳ Ｐゴシック" charset="-128"/>
              </a:rPr>
              <a:t>FLUSH-GLOBAL A: Flushes/invalidates the cache block containing address A from all other processors</a:t>
            </a:r>
            <a:r>
              <a:rPr lang="ja-JP" altLang="en-US" dirty="0">
                <a:ea typeface="ＭＳ Ｐゴシック" charset="-128"/>
              </a:rPr>
              <a:t>’</a:t>
            </a:r>
            <a:r>
              <a:rPr lang="en-US" altLang="ja-JP" dirty="0">
                <a:ea typeface="ＭＳ Ｐゴシック" charset="-128"/>
              </a:rPr>
              <a:t> caches. </a:t>
            </a:r>
          </a:p>
          <a:p>
            <a:pPr lvl="2"/>
            <a:r>
              <a:rPr lang="en-US" altLang="en-US" dirty="0">
                <a:ea typeface="ＭＳ Ｐゴシック" charset="-128"/>
              </a:rPr>
              <a:t>FLUSH-CACHE X: Flushes/invalidates all blocks in cache X.</a:t>
            </a:r>
          </a:p>
          <a:p>
            <a:pPr lvl="2"/>
            <a:endParaRPr lang="en-US" altLang="en-US" sz="1600" dirty="0">
              <a:ea typeface="ＭＳ Ｐゴシック" charset="-128"/>
            </a:endParaRPr>
          </a:p>
          <a:p>
            <a:r>
              <a:rPr lang="en-US" altLang="en-US" dirty="0">
                <a:ea typeface="ＭＳ Ｐゴシック" charset="-128"/>
              </a:rPr>
              <a:t>Hardware</a:t>
            </a:r>
          </a:p>
          <a:p>
            <a:pPr lvl="1"/>
            <a:r>
              <a:rPr lang="en-US" altLang="en-US" sz="2000" dirty="0">
                <a:solidFill>
                  <a:srgbClr val="0432FF"/>
                </a:solidFill>
                <a:ea typeface="ＭＳ Ｐゴシック" charset="-128"/>
              </a:rPr>
              <a:t>Greatly simplifies software’</a:t>
            </a:r>
            <a:r>
              <a:rPr lang="en-US" altLang="ja-JP" sz="2000" dirty="0">
                <a:solidFill>
                  <a:srgbClr val="0432FF"/>
                </a:solidFill>
                <a:ea typeface="ＭＳ Ｐゴシック" charset="-128"/>
              </a:rPr>
              <a:t>s job</a:t>
            </a:r>
          </a:p>
          <a:p>
            <a:pPr lvl="1"/>
            <a:r>
              <a:rPr lang="en-US" altLang="en-US" sz="2000" dirty="0">
                <a:ea typeface="ＭＳ Ｐゴシック" charset="-128"/>
              </a:rPr>
              <a:t>One idea: Invalidate all other copies of block A when a core writes to A</a:t>
            </a:r>
          </a:p>
          <a:p>
            <a:pPr lvl="1"/>
            <a:endParaRPr lang="en-US" altLang="en-US" dirty="0">
              <a:ea typeface="ＭＳ Ｐゴシック" charset="-128"/>
            </a:endParaRPr>
          </a:p>
          <a:p>
            <a:endParaRPr lang="en-US" altLang="en-US" dirty="0">
              <a:ea typeface="ＭＳ Ｐゴシック" charset="-128"/>
            </a:endParaRPr>
          </a:p>
        </p:txBody>
      </p:sp>
      <p:sp>
        <p:nvSpPr>
          <p:cNvPr id="9830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5C73D615-3930-7D4E-9A9B-F60954750CF2}" type="slidenum">
              <a:rPr lang="en-US" altLang="en-US" sz="1600">
                <a:solidFill>
                  <a:srgbClr val="000000"/>
                </a:solidFill>
                <a:latin typeface="Garamond" charset="0"/>
              </a:rPr>
              <a:pPr eaLnBrk="1" hangingPunct="1"/>
              <a:t>21</a:t>
            </a:fld>
            <a:endParaRPr lang="en-US" altLang="en-US" sz="1600">
              <a:solidFill>
                <a:srgbClr val="000000"/>
              </a:solidFill>
              <a:latin typeface="Garamond" charset="0"/>
            </a:endParaRPr>
          </a:p>
        </p:txBody>
      </p:sp>
    </p:spTree>
    <p:extLst>
      <p:ext uri="{BB962C8B-B14F-4D97-AF65-F5344CB8AC3E}">
        <p14:creationId xmlns:p14="http://schemas.microsoft.com/office/powerpoint/2010/main" val="8727683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p:cNvSpPr>
            <a:spLocks noGrp="1"/>
          </p:cNvSpPr>
          <p:nvPr>
            <p:ph type="title"/>
          </p:nvPr>
        </p:nvSpPr>
        <p:spPr/>
        <p:txBody>
          <a:bodyPr/>
          <a:lstStyle/>
          <a:p>
            <a:r>
              <a:rPr lang="en-US" altLang="en-US">
                <a:ea typeface="ＭＳ Ｐゴシック" charset="-128"/>
              </a:rPr>
              <a:t>A Very Simple Coherence Scheme (VI)</a:t>
            </a:r>
          </a:p>
        </p:txBody>
      </p:sp>
      <p:sp>
        <p:nvSpPr>
          <p:cNvPr id="3" name="Content Placeholder 2"/>
          <p:cNvSpPr>
            <a:spLocks noGrp="1"/>
          </p:cNvSpPr>
          <p:nvPr>
            <p:ph idx="1"/>
          </p:nvPr>
        </p:nvSpPr>
        <p:spPr>
          <a:xfrm>
            <a:off x="228600" y="996950"/>
            <a:ext cx="8610600" cy="5194300"/>
          </a:xfrm>
        </p:spPr>
        <p:txBody>
          <a:bodyPr/>
          <a:lstStyle/>
          <a:p>
            <a:r>
              <a:rPr lang="en-US" altLang="en-US" dirty="0">
                <a:ea typeface="ＭＳ Ｐゴシック" charset="-128"/>
              </a:rPr>
              <a:t>Caches </a:t>
            </a:r>
            <a:r>
              <a:rPr lang="ja-JP" altLang="en-US" dirty="0">
                <a:ea typeface="ＭＳ Ｐゴシック" charset="-128"/>
              </a:rPr>
              <a:t>“</a:t>
            </a:r>
            <a:r>
              <a:rPr lang="en-US" altLang="ja-JP" dirty="0">
                <a:ea typeface="ＭＳ Ｐゴシック" charset="-128"/>
              </a:rPr>
              <a:t>snoop</a:t>
            </a:r>
            <a:r>
              <a:rPr lang="ja-JP" altLang="en-US" dirty="0">
                <a:ea typeface="ＭＳ Ｐゴシック" charset="-128"/>
              </a:rPr>
              <a:t>”</a:t>
            </a:r>
            <a:r>
              <a:rPr lang="en-US" altLang="ja-JP" dirty="0">
                <a:ea typeface="ＭＳ Ｐゴシック" charset="-128"/>
              </a:rPr>
              <a:t> (observe) each other’s write/read operations. If a processor writes to a block, all others invalidate the block.</a:t>
            </a:r>
          </a:p>
          <a:p>
            <a:r>
              <a:rPr lang="en-US" altLang="en-US" dirty="0">
                <a:ea typeface="ＭＳ Ｐゴシック" charset="-128"/>
              </a:rPr>
              <a:t>A simple protocol:</a:t>
            </a:r>
          </a:p>
          <a:p>
            <a:endParaRPr lang="en-US" altLang="en-US" dirty="0">
              <a:ea typeface="ＭＳ Ｐゴシック" charset="-128"/>
            </a:endParaRPr>
          </a:p>
          <a:p>
            <a:endParaRPr lang="en-US" altLang="en-US" dirty="0">
              <a:ea typeface="ＭＳ Ｐゴシック" charset="-128"/>
            </a:endParaRPr>
          </a:p>
        </p:txBody>
      </p:sp>
      <p:sp>
        <p:nvSpPr>
          <p:cNvPr id="9933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35271F9F-0E73-6C41-963C-CE77EBB4003F}" type="slidenum">
              <a:rPr lang="en-US" altLang="en-US" sz="1600">
                <a:solidFill>
                  <a:srgbClr val="000000"/>
                </a:solidFill>
                <a:latin typeface="Garamond" charset="0"/>
              </a:rPr>
              <a:pPr eaLnBrk="1" hangingPunct="1"/>
              <a:t>22</a:t>
            </a:fld>
            <a:endParaRPr lang="en-US" altLang="en-US" sz="1600">
              <a:solidFill>
                <a:srgbClr val="000000"/>
              </a:solidFill>
              <a:latin typeface="Garamond" charset="0"/>
            </a:endParaRPr>
          </a:p>
        </p:txBody>
      </p:sp>
      <p:sp>
        <p:nvSpPr>
          <p:cNvPr id="5" name="Rectangle 4"/>
          <p:cNvSpPr txBox="1">
            <a:spLocks noChangeArrowheads="1"/>
          </p:cNvSpPr>
          <p:nvPr/>
        </p:nvSpPr>
        <p:spPr bwMode="auto">
          <a:xfrm>
            <a:off x="6032500" y="2749550"/>
            <a:ext cx="2659063" cy="3317875"/>
          </a:xfrm>
          <a:prstGeom prst="rect">
            <a:avLst/>
          </a:prstGeom>
          <a:noFill/>
          <a:ln w="9525">
            <a:noFill/>
            <a:miter lim="800000"/>
            <a:headEnd/>
            <a:tailEnd/>
          </a:ln>
        </p:spPr>
        <p:txBody>
          <a:bodyPr lIns="90488" tIns="44450" rIns="90488" bIns="44450"/>
          <a:lstStyle/>
          <a:p>
            <a:pPr marL="342900" indent="-342900" eaLnBrk="0" fontAlgn="base" hangingPunct="0">
              <a:spcBef>
                <a:spcPct val="20000"/>
              </a:spcBef>
              <a:spcAft>
                <a:spcPct val="0"/>
              </a:spcAft>
              <a:buClr>
                <a:srgbClr val="CC9900"/>
              </a:buClr>
              <a:buSzPct val="65000"/>
              <a:buFont typeface="Wingdings" pitchFamily="2" charset="2"/>
              <a:buChar char="n"/>
              <a:defRPr/>
            </a:pPr>
            <a:r>
              <a:rPr lang="en-US" sz="2000" kern="0" dirty="0">
                <a:solidFill>
                  <a:srgbClr val="000000"/>
                </a:solidFill>
                <a:ea typeface="ＭＳ Ｐゴシック" charset="0"/>
                <a:cs typeface="Arial" charset="0"/>
              </a:rPr>
              <a:t>Write-through, no-write-allocate cache</a:t>
            </a:r>
          </a:p>
          <a:p>
            <a:pPr marL="342900" indent="-342900" eaLnBrk="0" fontAlgn="base" hangingPunct="0">
              <a:spcBef>
                <a:spcPct val="20000"/>
              </a:spcBef>
              <a:spcAft>
                <a:spcPct val="0"/>
              </a:spcAft>
              <a:buClr>
                <a:srgbClr val="CC9900"/>
              </a:buClr>
              <a:buSzPct val="65000"/>
              <a:buFont typeface="Wingdings" pitchFamily="2" charset="2"/>
              <a:buChar char="n"/>
              <a:defRPr/>
            </a:pPr>
            <a:r>
              <a:rPr lang="en-US" sz="2000" kern="0" dirty="0">
                <a:solidFill>
                  <a:srgbClr val="000000"/>
                </a:solidFill>
                <a:ea typeface="ＭＳ Ｐゴシック" charset="0"/>
                <a:cs typeface="Arial" charset="0"/>
              </a:rPr>
              <a:t>Actions of the local processor on the cache block: </a:t>
            </a:r>
            <a:r>
              <a:rPr lang="en-US" sz="2000" kern="0" dirty="0" err="1">
                <a:solidFill>
                  <a:srgbClr val="000000"/>
                </a:solidFill>
                <a:ea typeface="ＭＳ Ｐゴシック" charset="0"/>
                <a:cs typeface="Arial" charset="0"/>
              </a:rPr>
              <a:t>PrRd</a:t>
            </a:r>
            <a:r>
              <a:rPr lang="en-US" sz="2000" kern="0" dirty="0">
                <a:solidFill>
                  <a:srgbClr val="000000"/>
                </a:solidFill>
                <a:ea typeface="ＭＳ Ｐゴシック" charset="0"/>
                <a:cs typeface="Arial" charset="0"/>
              </a:rPr>
              <a:t>, </a:t>
            </a:r>
            <a:r>
              <a:rPr lang="en-US" sz="2000" kern="0" dirty="0" err="1">
                <a:solidFill>
                  <a:srgbClr val="000000"/>
                </a:solidFill>
                <a:ea typeface="ＭＳ Ｐゴシック" charset="0"/>
                <a:cs typeface="Arial" charset="0"/>
              </a:rPr>
              <a:t>PrWr</a:t>
            </a:r>
            <a:r>
              <a:rPr lang="en-US" sz="2000" kern="0" dirty="0">
                <a:solidFill>
                  <a:srgbClr val="000000"/>
                </a:solidFill>
                <a:ea typeface="ＭＳ Ｐゴシック" charset="0"/>
                <a:cs typeface="Arial" charset="0"/>
              </a:rPr>
              <a:t>, </a:t>
            </a:r>
          </a:p>
          <a:p>
            <a:pPr marL="342900" indent="-342900" eaLnBrk="0" fontAlgn="base" hangingPunct="0">
              <a:spcBef>
                <a:spcPct val="20000"/>
              </a:spcBef>
              <a:spcAft>
                <a:spcPct val="0"/>
              </a:spcAft>
              <a:buClr>
                <a:srgbClr val="CC9900"/>
              </a:buClr>
              <a:buSzPct val="65000"/>
              <a:buFont typeface="Wingdings" pitchFamily="2" charset="2"/>
              <a:buChar char="n"/>
              <a:defRPr/>
            </a:pPr>
            <a:r>
              <a:rPr lang="en-US" sz="2000" kern="0" dirty="0">
                <a:solidFill>
                  <a:srgbClr val="000000"/>
                </a:solidFill>
                <a:ea typeface="ＭＳ Ｐゴシック" charset="0"/>
                <a:cs typeface="Arial" charset="0"/>
              </a:rPr>
              <a:t>Actions that are broadcast on the bus for the block: </a:t>
            </a:r>
            <a:r>
              <a:rPr lang="en-US" sz="2000" kern="0" dirty="0" err="1">
                <a:solidFill>
                  <a:srgbClr val="000000"/>
                </a:solidFill>
                <a:ea typeface="ＭＳ Ｐゴシック" charset="0"/>
                <a:cs typeface="Arial" charset="0"/>
              </a:rPr>
              <a:t>BusRd</a:t>
            </a:r>
            <a:r>
              <a:rPr lang="en-US" sz="2000" kern="0" dirty="0">
                <a:solidFill>
                  <a:srgbClr val="000000"/>
                </a:solidFill>
                <a:ea typeface="ＭＳ Ｐゴシック" charset="0"/>
                <a:cs typeface="Arial" charset="0"/>
              </a:rPr>
              <a:t>, </a:t>
            </a:r>
            <a:r>
              <a:rPr lang="en-US" sz="2000" kern="0" dirty="0" err="1">
                <a:solidFill>
                  <a:srgbClr val="000000"/>
                </a:solidFill>
                <a:ea typeface="ＭＳ Ｐゴシック" charset="0"/>
                <a:cs typeface="Arial" charset="0"/>
              </a:rPr>
              <a:t>BusWr</a:t>
            </a:r>
            <a:endParaRPr lang="en-US" sz="2000" kern="0" dirty="0">
              <a:solidFill>
                <a:srgbClr val="000000"/>
              </a:solidFill>
              <a:ea typeface="ＭＳ Ｐゴシック" charset="0"/>
              <a:cs typeface="Arial" charset="0"/>
            </a:endParaRPr>
          </a:p>
        </p:txBody>
      </p:sp>
      <p:grpSp>
        <p:nvGrpSpPr>
          <p:cNvPr id="2" name="Group 5"/>
          <p:cNvGrpSpPr>
            <a:grpSpLocks/>
          </p:cNvGrpSpPr>
          <p:nvPr/>
        </p:nvGrpSpPr>
        <p:grpSpPr bwMode="auto">
          <a:xfrm>
            <a:off x="63500" y="2824163"/>
            <a:ext cx="4448175" cy="3500437"/>
            <a:chOff x="-1" y="785"/>
            <a:chExt cx="3528" cy="2787"/>
          </a:xfrm>
        </p:grpSpPr>
        <p:sp>
          <p:nvSpPr>
            <p:cNvPr id="99334" name="Rectangle 6"/>
            <p:cNvSpPr>
              <a:spLocks noChangeArrowheads="1"/>
            </p:cNvSpPr>
            <p:nvPr/>
          </p:nvSpPr>
          <p:spPr bwMode="auto">
            <a:xfrm>
              <a:off x="1564" y="3284"/>
              <a:ext cx="182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ysDot"/>
                  <a:miter lim="800000"/>
                  <a:headEnd/>
                  <a:tailEnd/>
                </a14:hiddenLine>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endParaRPr lang="en-US" altLang="en-US" sz="1800">
                <a:solidFill>
                  <a:srgbClr val="000000"/>
                </a:solidFill>
              </a:endParaRPr>
            </a:p>
          </p:txBody>
        </p:sp>
        <p:sp>
          <p:nvSpPr>
            <p:cNvPr id="99335" name="Oval 7"/>
            <p:cNvSpPr>
              <a:spLocks noChangeArrowheads="1"/>
            </p:cNvSpPr>
            <p:nvPr/>
          </p:nvSpPr>
          <p:spPr bwMode="auto">
            <a:xfrm>
              <a:off x="1712" y="1320"/>
              <a:ext cx="520" cy="520"/>
            </a:xfrm>
            <a:prstGeom prst="ellipse">
              <a:avLst/>
            </a:prstGeom>
            <a:solidFill>
              <a:schemeClr val="bg1"/>
            </a:solidFill>
            <a:ln w="12700">
              <a:solidFill>
                <a:schemeClr val="tx1"/>
              </a:solidFill>
              <a:round/>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endParaRPr lang="en-US" altLang="en-US" sz="1800">
                <a:solidFill>
                  <a:srgbClr val="000000"/>
                </a:solidFill>
              </a:endParaRPr>
            </a:p>
          </p:txBody>
        </p:sp>
        <p:sp>
          <p:nvSpPr>
            <p:cNvPr id="99336" name="Oval 8"/>
            <p:cNvSpPr>
              <a:spLocks noChangeArrowheads="1"/>
            </p:cNvSpPr>
            <p:nvPr/>
          </p:nvSpPr>
          <p:spPr bwMode="auto">
            <a:xfrm>
              <a:off x="1760" y="2376"/>
              <a:ext cx="520" cy="520"/>
            </a:xfrm>
            <a:prstGeom prst="ellipse">
              <a:avLst/>
            </a:prstGeom>
            <a:solidFill>
              <a:schemeClr val="bg1"/>
            </a:solidFill>
            <a:ln w="12700">
              <a:solidFill>
                <a:schemeClr val="tx1"/>
              </a:solidFill>
              <a:round/>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endParaRPr lang="en-US" altLang="en-US" sz="1800">
                <a:solidFill>
                  <a:srgbClr val="000000"/>
                </a:solidFill>
              </a:endParaRPr>
            </a:p>
          </p:txBody>
        </p:sp>
        <p:sp>
          <p:nvSpPr>
            <p:cNvPr id="99337" name="Arc 9"/>
            <p:cNvSpPr>
              <a:spLocks/>
            </p:cNvSpPr>
            <p:nvPr/>
          </p:nvSpPr>
          <p:spPr bwMode="auto">
            <a:xfrm rot="4920000">
              <a:off x="1888" y="831"/>
              <a:ext cx="606" cy="543"/>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 name="T9" fmla="*/ 0 w 43200"/>
                <a:gd name="T10" fmla="*/ 0 h 43200"/>
                <a:gd name="T11" fmla="*/ 43200 w 43200"/>
                <a:gd name="T12" fmla="*/ 43200 h 43200"/>
              </a:gdLst>
              <a:ahLst/>
              <a:cxnLst>
                <a:cxn ang="T6">
                  <a:pos x="T0" y="T1"/>
                </a:cxn>
                <a:cxn ang="T7">
                  <a:pos x="T2" y="T3"/>
                </a:cxn>
                <a:cxn ang="T8">
                  <a:pos x="T4" y="T5"/>
                </a:cxn>
              </a:cxnLst>
              <a:rect l="T9" t="T10" r="T11" b="T12"/>
              <a:pathLst>
                <a:path w="43200" h="43200" fill="none" extrusionOk="0">
                  <a:moveTo>
                    <a:pt x="35975" y="37722"/>
                  </a:moveTo>
                  <a:cubicBezTo>
                    <a:pt x="32017" y="41250"/>
                    <a:pt x="26901" y="43199"/>
                    <a:pt x="21600" y="43200"/>
                  </a:cubicBezTo>
                  <a:cubicBezTo>
                    <a:pt x="9670" y="43200"/>
                    <a:pt x="0" y="33529"/>
                    <a:pt x="0" y="21600"/>
                  </a:cubicBezTo>
                  <a:cubicBezTo>
                    <a:pt x="0" y="9670"/>
                    <a:pt x="9670" y="0"/>
                    <a:pt x="21600" y="0"/>
                  </a:cubicBezTo>
                  <a:cubicBezTo>
                    <a:pt x="33529" y="0"/>
                    <a:pt x="43200" y="9670"/>
                    <a:pt x="43200" y="21600"/>
                  </a:cubicBezTo>
                  <a:cubicBezTo>
                    <a:pt x="43200" y="23099"/>
                    <a:pt x="43043" y="24594"/>
                    <a:pt x="42734" y="26062"/>
                  </a:cubicBezTo>
                </a:path>
                <a:path w="43200" h="43200" stroke="0" extrusionOk="0">
                  <a:moveTo>
                    <a:pt x="35975" y="37722"/>
                  </a:moveTo>
                  <a:cubicBezTo>
                    <a:pt x="32017" y="41250"/>
                    <a:pt x="26901" y="43199"/>
                    <a:pt x="21600" y="43200"/>
                  </a:cubicBezTo>
                  <a:cubicBezTo>
                    <a:pt x="9670" y="43200"/>
                    <a:pt x="0" y="33529"/>
                    <a:pt x="0" y="21600"/>
                  </a:cubicBezTo>
                  <a:cubicBezTo>
                    <a:pt x="0" y="9670"/>
                    <a:pt x="9670" y="0"/>
                    <a:pt x="21600" y="0"/>
                  </a:cubicBezTo>
                  <a:cubicBezTo>
                    <a:pt x="33529" y="0"/>
                    <a:pt x="43200" y="9670"/>
                    <a:pt x="43200" y="21600"/>
                  </a:cubicBezTo>
                  <a:cubicBezTo>
                    <a:pt x="43200" y="23099"/>
                    <a:pt x="43043" y="24594"/>
                    <a:pt x="42734" y="26062"/>
                  </a:cubicBezTo>
                  <a:lnTo>
                    <a:pt x="21600" y="21600"/>
                  </a:lnTo>
                  <a:lnTo>
                    <a:pt x="35975" y="37722"/>
                  </a:lnTo>
                  <a:close/>
                </a:path>
              </a:pathLst>
            </a:custGeom>
            <a:noFill/>
            <a:ln w="12700" cap="rnd">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99338" name="Arc 10"/>
            <p:cNvSpPr>
              <a:spLocks/>
            </p:cNvSpPr>
            <p:nvPr/>
          </p:nvSpPr>
          <p:spPr bwMode="auto">
            <a:xfrm rot="4920000">
              <a:off x="2102" y="1783"/>
              <a:ext cx="903" cy="561"/>
            </a:xfrm>
            <a:custGeom>
              <a:avLst/>
              <a:gdLst>
                <a:gd name="T0" fmla="*/ 0 w 43200"/>
                <a:gd name="T1" fmla="*/ 0 h 26189"/>
                <a:gd name="T2" fmla="*/ 0 w 43200"/>
                <a:gd name="T3" fmla="*/ 0 h 26189"/>
                <a:gd name="T4" fmla="*/ 0 w 43200"/>
                <a:gd name="T5" fmla="*/ 0 h 26189"/>
                <a:gd name="T6" fmla="*/ 0 60000 65536"/>
                <a:gd name="T7" fmla="*/ 0 60000 65536"/>
                <a:gd name="T8" fmla="*/ 0 60000 65536"/>
                <a:gd name="T9" fmla="*/ 0 w 43200"/>
                <a:gd name="T10" fmla="*/ 0 h 26189"/>
                <a:gd name="T11" fmla="*/ 43200 w 43200"/>
                <a:gd name="T12" fmla="*/ 26189 h 26189"/>
              </a:gdLst>
              <a:ahLst/>
              <a:cxnLst>
                <a:cxn ang="T6">
                  <a:pos x="T0" y="T1"/>
                </a:cxn>
                <a:cxn ang="T7">
                  <a:pos x="T2" y="T3"/>
                </a:cxn>
                <a:cxn ang="T8">
                  <a:pos x="T4" y="T5"/>
                </a:cxn>
              </a:cxnLst>
              <a:rect l="T9" t="T10" r="T11" b="T12"/>
              <a:pathLst>
                <a:path w="43200" h="26189" fill="none" extrusionOk="0">
                  <a:moveTo>
                    <a:pt x="120" y="23883"/>
                  </a:moveTo>
                  <a:cubicBezTo>
                    <a:pt x="40" y="23124"/>
                    <a:pt x="0" y="22362"/>
                    <a:pt x="0" y="21600"/>
                  </a:cubicBezTo>
                  <a:cubicBezTo>
                    <a:pt x="0" y="9670"/>
                    <a:pt x="9670" y="0"/>
                    <a:pt x="21600" y="0"/>
                  </a:cubicBezTo>
                  <a:cubicBezTo>
                    <a:pt x="33529" y="0"/>
                    <a:pt x="43200" y="9670"/>
                    <a:pt x="43200" y="21600"/>
                  </a:cubicBezTo>
                  <a:cubicBezTo>
                    <a:pt x="43200" y="23142"/>
                    <a:pt x="43034" y="24681"/>
                    <a:pt x="42706" y="26188"/>
                  </a:cubicBezTo>
                </a:path>
                <a:path w="43200" h="26189" stroke="0" extrusionOk="0">
                  <a:moveTo>
                    <a:pt x="120" y="23883"/>
                  </a:moveTo>
                  <a:cubicBezTo>
                    <a:pt x="40" y="23124"/>
                    <a:pt x="0" y="22362"/>
                    <a:pt x="0" y="21600"/>
                  </a:cubicBezTo>
                  <a:cubicBezTo>
                    <a:pt x="0" y="9670"/>
                    <a:pt x="9670" y="0"/>
                    <a:pt x="21600" y="0"/>
                  </a:cubicBezTo>
                  <a:cubicBezTo>
                    <a:pt x="33529" y="0"/>
                    <a:pt x="43200" y="9670"/>
                    <a:pt x="43200" y="21600"/>
                  </a:cubicBezTo>
                  <a:cubicBezTo>
                    <a:pt x="43200" y="23142"/>
                    <a:pt x="43034" y="24681"/>
                    <a:pt x="42706" y="26188"/>
                  </a:cubicBezTo>
                  <a:lnTo>
                    <a:pt x="21600" y="21600"/>
                  </a:lnTo>
                  <a:lnTo>
                    <a:pt x="120" y="23883"/>
                  </a:lnTo>
                  <a:close/>
                </a:path>
              </a:pathLst>
            </a:custGeom>
            <a:noFill/>
            <a:ln w="12700" cap="rnd">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99339" name="Arc 11"/>
            <p:cNvSpPr>
              <a:spLocks/>
            </p:cNvSpPr>
            <p:nvPr/>
          </p:nvSpPr>
          <p:spPr bwMode="auto">
            <a:xfrm rot="4920000">
              <a:off x="1860" y="2825"/>
              <a:ext cx="652" cy="628"/>
            </a:xfrm>
            <a:custGeom>
              <a:avLst/>
              <a:gdLst>
                <a:gd name="T0" fmla="*/ 0 w 41915"/>
                <a:gd name="T1" fmla="*/ 0 h 43200"/>
                <a:gd name="T2" fmla="*/ 0 w 41915"/>
                <a:gd name="T3" fmla="*/ 0 h 43200"/>
                <a:gd name="T4" fmla="*/ 0 w 41915"/>
                <a:gd name="T5" fmla="*/ 0 h 43200"/>
                <a:gd name="T6" fmla="*/ 0 60000 65536"/>
                <a:gd name="T7" fmla="*/ 0 60000 65536"/>
                <a:gd name="T8" fmla="*/ 0 60000 65536"/>
                <a:gd name="T9" fmla="*/ 0 w 41915"/>
                <a:gd name="T10" fmla="*/ 0 h 43200"/>
                <a:gd name="T11" fmla="*/ 41915 w 41915"/>
                <a:gd name="T12" fmla="*/ 43200 h 43200"/>
              </a:gdLst>
              <a:ahLst/>
              <a:cxnLst>
                <a:cxn ang="T6">
                  <a:pos x="T0" y="T1"/>
                </a:cxn>
                <a:cxn ang="T7">
                  <a:pos x="T2" y="T3"/>
                </a:cxn>
                <a:cxn ang="T8">
                  <a:pos x="T4" y="T5"/>
                </a:cxn>
              </a:cxnLst>
              <a:rect l="T9" t="T10" r="T11" b="T12"/>
              <a:pathLst>
                <a:path w="41915" h="43200" fill="none" extrusionOk="0">
                  <a:moveTo>
                    <a:pt x="-1" y="14261"/>
                  </a:moveTo>
                  <a:cubicBezTo>
                    <a:pt x="3091" y="5703"/>
                    <a:pt x="11215" y="-1"/>
                    <a:pt x="20315" y="0"/>
                  </a:cubicBezTo>
                  <a:cubicBezTo>
                    <a:pt x="32244" y="0"/>
                    <a:pt x="41915" y="9670"/>
                    <a:pt x="41915" y="21600"/>
                  </a:cubicBezTo>
                  <a:cubicBezTo>
                    <a:pt x="41915" y="33529"/>
                    <a:pt x="32244" y="43200"/>
                    <a:pt x="20315" y="43200"/>
                  </a:cubicBezTo>
                  <a:cubicBezTo>
                    <a:pt x="14154" y="43200"/>
                    <a:pt x="8286" y="40569"/>
                    <a:pt x="4187" y="35969"/>
                  </a:cubicBezTo>
                </a:path>
                <a:path w="41915" h="43200" stroke="0" extrusionOk="0">
                  <a:moveTo>
                    <a:pt x="-1" y="14261"/>
                  </a:moveTo>
                  <a:cubicBezTo>
                    <a:pt x="3091" y="5703"/>
                    <a:pt x="11215" y="-1"/>
                    <a:pt x="20315" y="0"/>
                  </a:cubicBezTo>
                  <a:cubicBezTo>
                    <a:pt x="32244" y="0"/>
                    <a:pt x="41915" y="9670"/>
                    <a:pt x="41915" y="21600"/>
                  </a:cubicBezTo>
                  <a:cubicBezTo>
                    <a:pt x="41915" y="33529"/>
                    <a:pt x="32244" y="43200"/>
                    <a:pt x="20315" y="43200"/>
                  </a:cubicBezTo>
                  <a:cubicBezTo>
                    <a:pt x="14154" y="43200"/>
                    <a:pt x="8286" y="40569"/>
                    <a:pt x="4187" y="35969"/>
                  </a:cubicBezTo>
                  <a:lnTo>
                    <a:pt x="20315" y="21600"/>
                  </a:lnTo>
                  <a:lnTo>
                    <a:pt x="-1" y="14261"/>
                  </a:lnTo>
                  <a:close/>
                </a:path>
              </a:pathLst>
            </a:custGeom>
            <a:noFill/>
            <a:ln w="12700" cap="rnd">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99340" name="Rectangle 12"/>
            <p:cNvSpPr>
              <a:spLocks noChangeArrowheads="1"/>
            </p:cNvSpPr>
            <p:nvPr/>
          </p:nvSpPr>
          <p:spPr bwMode="auto">
            <a:xfrm>
              <a:off x="2494" y="833"/>
              <a:ext cx="994"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ysDot"/>
                  <a:miter lim="800000"/>
                  <a:headEnd/>
                  <a:tailEnd/>
                </a14:hiddenLine>
              </a:ext>
            </a:extLst>
          </p:spPr>
          <p:txBody>
            <a:bodyPr wrap="none" lIns="90488" tIns="44450" rIns="90488" bIns="44450">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rPr>
                <a:t>PrWr / BusWr</a:t>
              </a:r>
            </a:p>
          </p:txBody>
        </p:sp>
        <p:sp>
          <p:nvSpPr>
            <p:cNvPr id="99341" name="Rectangle 13"/>
            <p:cNvSpPr>
              <a:spLocks noChangeArrowheads="1"/>
            </p:cNvSpPr>
            <p:nvPr/>
          </p:nvSpPr>
          <p:spPr bwMode="auto">
            <a:xfrm>
              <a:off x="1753" y="1456"/>
              <a:ext cx="434"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ysDot"/>
                  <a:miter lim="800000"/>
                  <a:headEnd/>
                  <a:tailEnd/>
                </a14:hiddenLine>
              </a:ext>
            </a:extLst>
          </p:spPr>
          <p:txBody>
            <a:bodyPr wrap="none" lIns="90488" tIns="44450" rIns="90488" bIns="44450">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rPr>
                <a:t>Valid</a:t>
              </a:r>
            </a:p>
          </p:txBody>
        </p:sp>
        <p:sp>
          <p:nvSpPr>
            <p:cNvPr id="99342" name="Rectangle 14"/>
            <p:cNvSpPr>
              <a:spLocks noChangeArrowheads="1"/>
            </p:cNvSpPr>
            <p:nvPr/>
          </p:nvSpPr>
          <p:spPr bwMode="auto">
            <a:xfrm>
              <a:off x="2865" y="1788"/>
              <a:ext cx="546"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ysDot"/>
                  <a:miter lim="800000"/>
                  <a:headEnd/>
                  <a:tailEnd/>
                </a14:hiddenLine>
              </a:ext>
            </a:extLst>
          </p:spPr>
          <p:txBody>
            <a:bodyPr wrap="none" lIns="90488" tIns="44450" rIns="90488" bIns="44450">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rPr>
                <a:t>BusWr</a:t>
              </a:r>
            </a:p>
          </p:txBody>
        </p:sp>
        <p:sp>
          <p:nvSpPr>
            <p:cNvPr id="99343" name="Rectangle 15"/>
            <p:cNvSpPr>
              <a:spLocks noChangeArrowheads="1"/>
            </p:cNvSpPr>
            <p:nvPr/>
          </p:nvSpPr>
          <p:spPr bwMode="auto">
            <a:xfrm>
              <a:off x="1760" y="2530"/>
              <a:ext cx="530"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ysDot"/>
                  <a:miter lim="800000"/>
                  <a:headEnd/>
                  <a:tailEnd/>
                </a14:hiddenLine>
              </a:ext>
            </a:extLst>
          </p:spPr>
          <p:txBody>
            <a:bodyPr wrap="none" lIns="90488" tIns="44450" rIns="90488" bIns="44450">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rPr>
                <a:t>Invalid</a:t>
              </a:r>
            </a:p>
          </p:txBody>
        </p:sp>
        <p:sp>
          <p:nvSpPr>
            <p:cNvPr id="99344" name="Rectangle 16"/>
            <p:cNvSpPr>
              <a:spLocks noChangeArrowheads="1"/>
            </p:cNvSpPr>
            <p:nvPr/>
          </p:nvSpPr>
          <p:spPr bwMode="auto">
            <a:xfrm>
              <a:off x="2533" y="2996"/>
              <a:ext cx="994"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ysDot"/>
                  <a:miter lim="800000"/>
                  <a:headEnd/>
                  <a:tailEnd/>
                </a14:hiddenLine>
              </a:ext>
            </a:extLst>
          </p:spPr>
          <p:txBody>
            <a:bodyPr wrap="none" lIns="90488" tIns="44450" rIns="90488" bIns="44450">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rPr>
                <a:t>PrWr / BusWr</a:t>
              </a:r>
            </a:p>
          </p:txBody>
        </p:sp>
        <p:sp>
          <p:nvSpPr>
            <p:cNvPr id="99345" name="Rectangle 17"/>
            <p:cNvSpPr>
              <a:spLocks noChangeArrowheads="1"/>
            </p:cNvSpPr>
            <p:nvPr/>
          </p:nvSpPr>
          <p:spPr bwMode="auto">
            <a:xfrm>
              <a:off x="-1" y="1955"/>
              <a:ext cx="994"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ysDot"/>
                  <a:miter lim="800000"/>
                  <a:headEnd/>
                  <a:tailEnd/>
                </a14:hiddenLine>
              </a:ext>
            </a:extLst>
          </p:spPr>
          <p:txBody>
            <a:bodyPr wrap="none" lIns="90488" tIns="44450" rIns="90488" bIns="44450">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rPr>
                <a:t>PrRd / BusRd</a:t>
              </a:r>
            </a:p>
          </p:txBody>
        </p:sp>
        <p:sp>
          <p:nvSpPr>
            <p:cNvPr id="99346" name="Arc 18"/>
            <p:cNvSpPr>
              <a:spLocks/>
            </p:cNvSpPr>
            <p:nvPr/>
          </p:nvSpPr>
          <p:spPr bwMode="auto">
            <a:xfrm rot="-5880000">
              <a:off x="1046" y="1781"/>
              <a:ext cx="903" cy="561"/>
            </a:xfrm>
            <a:custGeom>
              <a:avLst/>
              <a:gdLst>
                <a:gd name="T0" fmla="*/ 0 w 43200"/>
                <a:gd name="T1" fmla="*/ 0 h 26189"/>
                <a:gd name="T2" fmla="*/ 0 w 43200"/>
                <a:gd name="T3" fmla="*/ 0 h 26189"/>
                <a:gd name="T4" fmla="*/ 0 w 43200"/>
                <a:gd name="T5" fmla="*/ 0 h 26189"/>
                <a:gd name="T6" fmla="*/ 0 60000 65536"/>
                <a:gd name="T7" fmla="*/ 0 60000 65536"/>
                <a:gd name="T8" fmla="*/ 0 60000 65536"/>
                <a:gd name="T9" fmla="*/ 0 w 43200"/>
                <a:gd name="T10" fmla="*/ 0 h 26189"/>
                <a:gd name="T11" fmla="*/ 43200 w 43200"/>
                <a:gd name="T12" fmla="*/ 26189 h 26189"/>
              </a:gdLst>
              <a:ahLst/>
              <a:cxnLst>
                <a:cxn ang="T6">
                  <a:pos x="T0" y="T1"/>
                </a:cxn>
                <a:cxn ang="T7">
                  <a:pos x="T2" y="T3"/>
                </a:cxn>
                <a:cxn ang="T8">
                  <a:pos x="T4" y="T5"/>
                </a:cxn>
              </a:cxnLst>
              <a:rect l="T9" t="T10" r="T11" b="T12"/>
              <a:pathLst>
                <a:path w="43200" h="26189" fill="none" extrusionOk="0">
                  <a:moveTo>
                    <a:pt x="120" y="23883"/>
                  </a:moveTo>
                  <a:cubicBezTo>
                    <a:pt x="40" y="23124"/>
                    <a:pt x="0" y="22362"/>
                    <a:pt x="0" y="21600"/>
                  </a:cubicBezTo>
                  <a:cubicBezTo>
                    <a:pt x="0" y="9670"/>
                    <a:pt x="9670" y="0"/>
                    <a:pt x="21600" y="0"/>
                  </a:cubicBezTo>
                  <a:cubicBezTo>
                    <a:pt x="33529" y="0"/>
                    <a:pt x="43200" y="9670"/>
                    <a:pt x="43200" y="21600"/>
                  </a:cubicBezTo>
                  <a:cubicBezTo>
                    <a:pt x="43200" y="23142"/>
                    <a:pt x="43034" y="24681"/>
                    <a:pt x="42706" y="26188"/>
                  </a:cubicBezTo>
                </a:path>
                <a:path w="43200" h="26189" stroke="0" extrusionOk="0">
                  <a:moveTo>
                    <a:pt x="120" y="23883"/>
                  </a:moveTo>
                  <a:cubicBezTo>
                    <a:pt x="40" y="23124"/>
                    <a:pt x="0" y="22362"/>
                    <a:pt x="0" y="21600"/>
                  </a:cubicBezTo>
                  <a:cubicBezTo>
                    <a:pt x="0" y="9670"/>
                    <a:pt x="9670" y="0"/>
                    <a:pt x="21600" y="0"/>
                  </a:cubicBezTo>
                  <a:cubicBezTo>
                    <a:pt x="33529" y="0"/>
                    <a:pt x="43200" y="9670"/>
                    <a:pt x="43200" y="21600"/>
                  </a:cubicBezTo>
                  <a:cubicBezTo>
                    <a:pt x="43200" y="23142"/>
                    <a:pt x="43034" y="24681"/>
                    <a:pt x="42706" y="26188"/>
                  </a:cubicBezTo>
                  <a:lnTo>
                    <a:pt x="21600" y="21600"/>
                  </a:lnTo>
                  <a:lnTo>
                    <a:pt x="120" y="23883"/>
                  </a:lnTo>
                  <a:close/>
                </a:path>
              </a:pathLst>
            </a:custGeom>
            <a:noFill/>
            <a:ln w="12700" cap="rnd">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99347" name="Rectangle 19"/>
            <p:cNvSpPr>
              <a:spLocks noChangeArrowheads="1"/>
            </p:cNvSpPr>
            <p:nvPr/>
          </p:nvSpPr>
          <p:spPr bwMode="auto">
            <a:xfrm>
              <a:off x="1079" y="785"/>
              <a:ext cx="735"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ysDot"/>
                  <a:miter lim="800000"/>
                  <a:headEnd/>
                  <a:tailEnd/>
                </a14:hiddenLine>
              </a:ext>
            </a:extLst>
          </p:spPr>
          <p:txBody>
            <a:bodyPr wrap="none" lIns="90488" tIns="44450" rIns="90488" bIns="44450">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rPr>
                <a:t>PrRd/--</a:t>
              </a:r>
            </a:p>
          </p:txBody>
        </p:sp>
      </p:grpSp>
    </p:spTree>
    <p:extLst>
      <p:ext uri="{BB962C8B-B14F-4D97-AF65-F5344CB8AC3E}">
        <p14:creationId xmlns:p14="http://schemas.microsoft.com/office/powerpoint/2010/main" val="13043326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r>
              <a:rPr lang="en-US" altLang="en-US">
                <a:ea typeface="ＭＳ Ｐゴシック" charset="-128"/>
              </a:rPr>
              <a:t>(Non-)Solutions to Cache Coherence</a:t>
            </a:r>
          </a:p>
        </p:txBody>
      </p:sp>
      <p:sp>
        <p:nvSpPr>
          <p:cNvPr id="3" name="Content Placeholder 2"/>
          <p:cNvSpPr>
            <a:spLocks noGrp="1"/>
          </p:cNvSpPr>
          <p:nvPr>
            <p:ph idx="1"/>
          </p:nvPr>
        </p:nvSpPr>
        <p:spPr>
          <a:xfrm>
            <a:off x="228600" y="996950"/>
            <a:ext cx="8610600" cy="5194300"/>
          </a:xfrm>
        </p:spPr>
        <p:txBody>
          <a:bodyPr/>
          <a:lstStyle/>
          <a:p>
            <a:r>
              <a:rPr lang="en-US" altLang="en-US" dirty="0">
                <a:solidFill>
                  <a:srgbClr val="0000FF"/>
                </a:solidFill>
                <a:ea typeface="ＭＳ Ｐゴシック" charset="-128"/>
              </a:rPr>
              <a:t>No hardware based coherence</a:t>
            </a:r>
          </a:p>
          <a:p>
            <a:pPr lvl="1"/>
            <a:r>
              <a:rPr lang="en-US" altLang="en-US" dirty="0">
                <a:ea typeface="ＭＳ Ｐゴシック" charset="-128"/>
              </a:rPr>
              <a:t>Keeping caches coherent is software’s responsibility</a:t>
            </a:r>
          </a:p>
          <a:p>
            <a:pPr lvl="1">
              <a:buFont typeface="Wingdings" charset="2"/>
              <a:buNone/>
            </a:pPr>
            <a:r>
              <a:rPr lang="en-US" altLang="en-US" dirty="0">
                <a:ea typeface="ＭＳ Ｐゴシック" charset="-128"/>
              </a:rPr>
              <a:t>+ Makes </a:t>
            </a:r>
            <a:r>
              <a:rPr lang="en-US" altLang="en-US" dirty="0" err="1">
                <a:ea typeface="ＭＳ Ｐゴシック" charset="-128"/>
              </a:rPr>
              <a:t>microarchitect’s</a:t>
            </a:r>
            <a:r>
              <a:rPr lang="en-US" altLang="en-US" dirty="0">
                <a:ea typeface="ＭＳ Ｐゴシック" charset="-128"/>
              </a:rPr>
              <a:t> life easier</a:t>
            </a:r>
          </a:p>
          <a:p>
            <a:pPr lvl="1">
              <a:buFont typeface="Wingdings" charset="2"/>
              <a:buNone/>
            </a:pPr>
            <a:r>
              <a:rPr lang="en-US" altLang="en-US" dirty="0">
                <a:ea typeface="ＭＳ Ｐゴシック" charset="-128"/>
              </a:rPr>
              <a:t>-- Makes average programmer’s life much harder </a:t>
            </a:r>
          </a:p>
          <a:p>
            <a:pPr lvl="2"/>
            <a:r>
              <a:rPr lang="en-US" altLang="en-US" dirty="0">
                <a:ea typeface="ＭＳ Ｐゴシック" charset="-128"/>
              </a:rPr>
              <a:t>need to worry about hardware caches to maintain program correctness?</a:t>
            </a:r>
          </a:p>
          <a:p>
            <a:pPr lvl="1">
              <a:buFont typeface="Wingdings" charset="2"/>
              <a:buNone/>
            </a:pPr>
            <a:r>
              <a:rPr lang="en-US" altLang="en-US" dirty="0">
                <a:ea typeface="ＭＳ Ｐゴシック" charset="-128"/>
              </a:rPr>
              <a:t>-- Overhead in ensuring coherence in software (e.g., page protection, page-based software coherence, non-cacheable)</a:t>
            </a:r>
          </a:p>
          <a:p>
            <a:pPr lvl="2"/>
            <a:endParaRPr lang="en-US" altLang="en-US" dirty="0">
              <a:ea typeface="ＭＳ Ｐゴシック" charset="-128"/>
            </a:endParaRPr>
          </a:p>
          <a:p>
            <a:r>
              <a:rPr lang="en-US" altLang="en-US" dirty="0">
                <a:solidFill>
                  <a:srgbClr val="0000FF"/>
                </a:solidFill>
                <a:ea typeface="ＭＳ Ｐゴシック" charset="-128"/>
              </a:rPr>
              <a:t>All caches are shared between all processors</a:t>
            </a:r>
          </a:p>
          <a:p>
            <a:pPr lvl="1">
              <a:buFont typeface="Wingdings" charset="2"/>
              <a:buNone/>
            </a:pPr>
            <a:r>
              <a:rPr lang="en-US" altLang="en-US" dirty="0">
                <a:ea typeface="ＭＳ Ｐゴシック" charset="-128"/>
              </a:rPr>
              <a:t>+ No need for coherence</a:t>
            </a:r>
          </a:p>
          <a:p>
            <a:pPr lvl="1">
              <a:buFont typeface="Wingdings" charset="2"/>
              <a:buNone/>
            </a:pPr>
            <a:r>
              <a:rPr lang="en-US" altLang="en-US" dirty="0">
                <a:ea typeface="ＭＳ Ｐゴシック" charset="-128"/>
              </a:rPr>
              <a:t>-- Shared cache becomes the bottleneck</a:t>
            </a:r>
          </a:p>
          <a:p>
            <a:pPr lvl="1">
              <a:buFont typeface="Wingdings" charset="2"/>
              <a:buNone/>
            </a:pPr>
            <a:r>
              <a:rPr lang="en-US" altLang="en-US" dirty="0">
                <a:ea typeface="ＭＳ Ｐゴシック" charset="-128"/>
              </a:rPr>
              <a:t>-- Very hard to design a scalable system with low-latency cache access this way</a:t>
            </a:r>
          </a:p>
          <a:p>
            <a:pPr lvl="1"/>
            <a:endParaRPr lang="en-US" altLang="en-US" dirty="0">
              <a:solidFill>
                <a:srgbClr val="0000FF"/>
              </a:solidFill>
              <a:ea typeface="ＭＳ Ｐゴシック" charset="-128"/>
            </a:endParaRPr>
          </a:p>
          <a:p>
            <a:pPr lvl="1"/>
            <a:endParaRPr lang="en-US" altLang="en-US" dirty="0">
              <a:solidFill>
                <a:srgbClr val="0000FF"/>
              </a:solidFill>
              <a:ea typeface="ＭＳ Ｐゴシック" charset="-128"/>
            </a:endParaRPr>
          </a:p>
          <a:p>
            <a:pPr lvl="2"/>
            <a:endParaRPr lang="en-US" altLang="en-US" dirty="0">
              <a:ea typeface="ＭＳ Ｐゴシック" charset="-128"/>
            </a:endParaRPr>
          </a:p>
          <a:p>
            <a:endParaRPr lang="en-US" altLang="en-US" dirty="0">
              <a:ea typeface="ＭＳ Ｐゴシック" charset="-128"/>
            </a:endParaRPr>
          </a:p>
        </p:txBody>
      </p:sp>
      <p:sp>
        <p:nvSpPr>
          <p:cNvPr id="10035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A2FC9D60-EF97-894E-996F-5180395F7DFD}" type="slidenum">
              <a:rPr lang="en-US" altLang="en-US" sz="1600">
                <a:solidFill>
                  <a:srgbClr val="000000"/>
                </a:solidFill>
                <a:latin typeface="Garamond" charset="0"/>
              </a:rPr>
              <a:pPr eaLnBrk="1" hangingPunct="1"/>
              <a:t>23</a:t>
            </a:fld>
            <a:endParaRPr lang="en-US" altLang="en-US" sz="1600">
              <a:solidFill>
                <a:srgbClr val="000000"/>
              </a:solidFill>
              <a:latin typeface="Garamond" charset="0"/>
            </a:endParaRPr>
          </a:p>
        </p:txBody>
      </p:sp>
    </p:spTree>
    <p:extLst>
      <p:ext uri="{BB962C8B-B14F-4D97-AF65-F5344CB8AC3E}">
        <p14:creationId xmlns:p14="http://schemas.microsoft.com/office/powerpoint/2010/main" val="4054942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1"/>
          <p:cNvSpPr>
            <a:spLocks noGrp="1"/>
          </p:cNvSpPr>
          <p:nvPr>
            <p:ph type="title"/>
          </p:nvPr>
        </p:nvSpPr>
        <p:spPr/>
        <p:txBody>
          <a:bodyPr/>
          <a:lstStyle/>
          <a:p>
            <a:r>
              <a:rPr lang="en-US" altLang="en-US">
                <a:ea typeface="ＭＳ Ｐゴシック" charset="-128"/>
              </a:rPr>
              <a:t>Maintaining Coherence</a:t>
            </a:r>
          </a:p>
        </p:txBody>
      </p:sp>
      <p:sp>
        <p:nvSpPr>
          <p:cNvPr id="3" name="Content Placeholder 2"/>
          <p:cNvSpPr>
            <a:spLocks noGrp="1"/>
          </p:cNvSpPr>
          <p:nvPr>
            <p:ph idx="1"/>
          </p:nvPr>
        </p:nvSpPr>
        <p:spPr>
          <a:xfrm>
            <a:off x="228600" y="996950"/>
            <a:ext cx="8610600" cy="5194300"/>
          </a:xfrm>
        </p:spPr>
        <p:txBody>
          <a:bodyPr/>
          <a:lstStyle/>
          <a:p>
            <a:r>
              <a:rPr lang="en-US" altLang="en-US" dirty="0">
                <a:solidFill>
                  <a:srgbClr val="0000FF"/>
                </a:solidFill>
                <a:ea typeface="ＭＳ Ｐゴシック" charset="-128"/>
              </a:rPr>
              <a:t>Need to guarantee that all processors see a consistent value (i.e., consistent updates) for the same memory location</a:t>
            </a:r>
          </a:p>
          <a:p>
            <a:endParaRPr lang="en-US" altLang="en-US" sz="2200" dirty="0">
              <a:ea typeface="ＭＳ Ｐゴシック" charset="-128"/>
            </a:endParaRPr>
          </a:p>
          <a:p>
            <a:r>
              <a:rPr lang="en-US" altLang="en-US" dirty="0">
                <a:ea typeface="ＭＳ Ｐゴシック" charset="-128"/>
              </a:rPr>
              <a:t>Writes to location A by P0 should be seen by P1 (eventually), and all writes to A should appear in some order</a:t>
            </a:r>
          </a:p>
          <a:p>
            <a:endParaRPr lang="en-US" altLang="en-US" sz="2000" dirty="0">
              <a:ea typeface="ＭＳ Ｐゴシック" charset="-128"/>
            </a:endParaRPr>
          </a:p>
          <a:p>
            <a:r>
              <a:rPr lang="en-US" altLang="en-US" dirty="0">
                <a:ea typeface="ＭＳ Ｐゴシック" charset="-128"/>
              </a:rPr>
              <a:t>Coherence needs to provide:</a:t>
            </a:r>
          </a:p>
          <a:p>
            <a:pPr lvl="1"/>
            <a:r>
              <a:rPr lang="en-US" altLang="en-US" b="1" dirty="0">
                <a:ea typeface="ＭＳ Ｐゴシック" charset="-128"/>
              </a:rPr>
              <a:t>Write propagation</a:t>
            </a:r>
            <a:r>
              <a:rPr lang="en-US" altLang="en-US" dirty="0">
                <a:ea typeface="ＭＳ Ｐゴシック" charset="-128"/>
              </a:rPr>
              <a:t>: guarantee that updates will propagate</a:t>
            </a:r>
          </a:p>
          <a:p>
            <a:pPr lvl="1"/>
            <a:r>
              <a:rPr lang="en-US" altLang="en-US" b="1" dirty="0">
                <a:ea typeface="ＭＳ Ｐゴシック" charset="-128"/>
              </a:rPr>
              <a:t>Write serialization</a:t>
            </a:r>
            <a:r>
              <a:rPr lang="en-US" altLang="en-US" dirty="0">
                <a:ea typeface="ＭＳ Ｐゴシック" charset="-128"/>
              </a:rPr>
              <a:t>: provide a consistent order seen by all processors for the same memory location</a:t>
            </a:r>
          </a:p>
          <a:p>
            <a:pPr lvl="1"/>
            <a:endParaRPr lang="en-US" altLang="en-US" sz="2000" dirty="0">
              <a:ea typeface="ＭＳ Ｐゴシック" charset="-128"/>
            </a:endParaRPr>
          </a:p>
          <a:p>
            <a:r>
              <a:rPr lang="en-US" altLang="en-US" dirty="0">
                <a:ea typeface="ＭＳ Ｐゴシック" charset="-128"/>
              </a:rPr>
              <a:t>Need a global point of serialization for this write ordering</a:t>
            </a:r>
          </a:p>
          <a:p>
            <a:endParaRPr lang="en-US" altLang="en-US" dirty="0">
              <a:ea typeface="ＭＳ Ｐゴシック" charset="-128"/>
            </a:endParaRPr>
          </a:p>
        </p:txBody>
      </p:sp>
      <p:sp>
        <p:nvSpPr>
          <p:cNvPr id="10137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FA9705ED-15A3-3547-982A-3E8A9402CC31}" type="slidenum">
              <a:rPr lang="en-US" altLang="en-US" sz="1600">
                <a:solidFill>
                  <a:srgbClr val="000000"/>
                </a:solidFill>
                <a:latin typeface="Garamond" charset="0"/>
              </a:rPr>
              <a:pPr eaLnBrk="1" hangingPunct="1"/>
              <a:t>24</a:t>
            </a:fld>
            <a:endParaRPr lang="en-US" altLang="en-US" sz="1600">
              <a:solidFill>
                <a:srgbClr val="000000"/>
              </a:solidFill>
              <a:latin typeface="Garamond" charset="0"/>
            </a:endParaRPr>
          </a:p>
        </p:txBody>
      </p:sp>
    </p:spTree>
    <p:extLst>
      <p:ext uri="{BB962C8B-B14F-4D97-AF65-F5344CB8AC3E}">
        <p14:creationId xmlns:p14="http://schemas.microsoft.com/office/powerpoint/2010/main" val="11763318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p:nvPr>
        </p:nvSpPr>
        <p:spPr/>
        <p:txBody>
          <a:bodyPr/>
          <a:lstStyle/>
          <a:p>
            <a:r>
              <a:rPr lang="en-US" altLang="en-US">
                <a:ea typeface="ＭＳ Ｐゴシック" charset="-128"/>
              </a:rPr>
              <a:t>Hardware Cache Coherence</a:t>
            </a:r>
          </a:p>
        </p:txBody>
      </p:sp>
      <p:sp>
        <p:nvSpPr>
          <p:cNvPr id="157698" name="Content Placeholder 2"/>
          <p:cNvSpPr>
            <a:spLocks noGrp="1"/>
          </p:cNvSpPr>
          <p:nvPr>
            <p:ph idx="1"/>
          </p:nvPr>
        </p:nvSpPr>
        <p:spPr>
          <a:xfrm>
            <a:off x="228600" y="996950"/>
            <a:ext cx="8610600" cy="5194300"/>
          </a:xfrm>
        </p:spPr>
        <p:txBody>
          <a:bodyPr/>
          <a:lstStyle/>
          <a:p>
            <a:r>
              <a:rPr lang="en-US" altLang="en-US" dirty="0">
                <a:ea typeface="ＭＳ Ｐゴシック" charset="-128"/>
              </a:rPr>
              <a:t>Basic idea:</a:t>
            </a:r>
          </a:p>
          <a:p>
            <a:pPr lvl="1"/>
            <a:r>
              <a:rPr lang="en-US" altLang="en-US" dirty="0">
                <a:solidFill>
                  <a:srgbClr val="0432FF"/>
                </a:solidFill>
                <a:ea typeface="ＭＳ Ｐゴシック" charset="-128"/>
              </a:rPr>
              <a:t>A processor/cache broadcasts its write/update to a memory location to all other processors</a:t>
            </a:r>
          </a:p>
          <a:p>
            <a:pPr lvl="1"/>
            <a:r>
              <a:rPr lang="en-US" altLang="en-US" dirty="0">
                <a:solidFill>
                  <a:srgbClr val="8C0000"/>
                </a:solidFill>
                <a:ea typeface="ＭＳ Ｐゴシック" charset="-128"/>
              </a:rPr>
              <a:t>Another cache that has the location either updates or invalidates its local copy</a:t>
            </a:r>
          </a:p>
          <a:p>
            <a:pPr lvl="1"/>
            <a:endParaRPr lang="en-US" altLang="en-US" dirty="0">
              <a:ea typeface="ＭＳ Ｐゴシック" charset="-128"/>
            </a:endParaRPr>
          </a:p>
        </p:txBody>
      </p:sp>
      <p:sp>
        <p:nvSpPr>
          <p:cNvPr id="10240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6CEEAFD2-F668-0D4F-8A4E-975E4454666A}" type="slidenum">
              <a:rPr lang="en-US" altLang="en-US" sz="1600">
                <a:solidFill>
                  <a:srgbClr val="000000"/>
                </a:solidFill>
                <a:latin typeface="Garamond" charset="0"/>
              </a:rPr>
              <a:pPr eaLnBrk="1" hangingPunct="1"/>
              <a:t>25</a:t>
            </a:fld>
            <a:endParaRPr lang="en-US" altLang="en-US" sz="1600">
              <a:solidFill>
                <a:srgbClr val="000000"/>
              </a:solidFill>
              <a:latin typeface="Garamond" charset="0"/>
            </a:endParaRPr>
          </a:p>
        </p:txBody>
      </p:sp>
    </p:spTree>
    <p:extLst>
      <p:ext uri="{BB962C8B-B14F-4D97-AF65-F5344CB8AC3E}">
        <p14:creationId xmlns:p14="http://schemas.microsoft.com/office/powerpoint/2010/main" val="8750158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7698">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769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p:cNvSpPr>
            <a:spLocks noGrp="1"/>
          </p:cNvSpPr>
          <p:nvPr>
            <p:ph type="title"/>
          </p:nvPr>
        </p:nvSpPr>
        <p:spPr/>
        <p:txBody>
          <a:bodyPr/>
          <a:lstStyle/>
          <a:p>
            <a:r>
              <a:rPr lang="en-US" altLang="en-US">
                <a:ea typeface="ＭＳ Ｐゴシック" charset="-128"/>
              </a:rPr>
              <a:t>Coherence: Update vs. Invalidate</a:t>
            </a:r>
          </a:p>
        </p:txBody>
      </p:sp>
      <p:sp>
        <p:nvSpPr>
          <p:cNvPr id="3" name="Content Placeholder 2"/>
          <p:cNvSpPr>
            <a:spLocks noGrp="1"/>
          </p:cNvSpPr>
          <p:nvPr>
            <p:ph idx="1"/>
          </p:nvPr>
        </p:nvSpPr>
        <p:spPr>
          <a:xfrm>
            <a:off x="228600" y="996950"/>
            <a:ext cx="8610600" cy="5194300"/>
          </a:xfrm>
        </p:spPr>
        <p:txBody>
          <a:bodyPr/>
          <a:lstStyle/>
          <a:p>
            <a:r>
              <a:rPr lang="en-US" altLang="en-US">
                <a:ea typeface="ＭＳ Ｐゴシック" charset="-128"/>
              </a:rPr>
              <a:t>How can we </a:t>
            </a:r>
            <a:r>
              <a:rPr lang="en-US" altLang="en-US" i="1">
                <a:ea typeface="ＭＳ Ｐゴシック" charset="-128"/>
              </a:rPr>
              <a:t>safely update replicated data?</a:t>
            </a:r>
            <a:endParaRPr lang="en-US" altLang="en-US">
              <a:ea typeface="ＭＳ Ｐゴシック" charset="-128"/>
            </a:endParaRPr>
          </a:p>
          <a:p>
            <a:pPr lvl="1"/>
            <a:r>
              <a:rPr lang="en-US" altLang="en-US" sz="2400">
                <a:ea typeface="ＭＳ Ｐゴシック" charset="-128"/>
              </a:rPr>
              <a:t>Option 1 (Update protocol): push an update to all copies</a:t>
            </a:r>
          </a:p>
          <a:p>
            <a:pPr lvl="1"/>
            <a:r>
              <a:rPr lang="en-US" altLang="en-US" sz="2400">
                <a:ea typeface="ＭＳ Ｐゴシック" charset="-128"/>
              </a:rPr>
              <a:t>Option 2 (Invalidate protocol): ensure there is only one copy (local), update it</a:t>
            </a:r>
          </a:p>
          <a:p>
            <a:pPr lvl="1"/>
            <a:endParaRPr lang="en-US" altLang="en-US" sz="2400">
              <a:ea typeface="ＭＳ Ｐゴシック" charset="-128"/>
            </a:endParaRPr>
          </a:p>
          <a:p>
            <a:r>
              <a:rPr lang="en-US" altLang="en-US" b="1">
                <a:ea typeface="ＭＳ Ｐゴシック" charset="-128"/>
              </a:rPr>
              <a:t>On a Read:</a:t>
            </a:r>
          </a:p>
          <a:p>
            <a:pPr lvl="1"/>
            <a:r>
              <a:rPr lang="en-US" altLang="en-US" sz="2400">
                <a:ea typeface="ＭＳ Ｐゴシック" charset="-128"/>
              </a:rPr>
              <a:t>If local copy is Invalid, put out request</a:t>
            </a:r>
          </a:p>
          <a:p>
            <a:pPr lvl="1"/>
            <a:r>
              <a:rPr lang="en-US" altLang="en-US" sz="2400">
                <a:ea typeface="ＭＳ Ｐゴシック" charset="-128"/>
              </a:rPr>
              <a:t>(If another node has a copy, it returns it, otherwise memory does)</a:t>
            </a:r>
          </a:p>
        </p:txBody>
      </p:sp>
      <p:sp>
        <p:nvSpPr>
          <p:cNvPr id="10342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8843BED7-1D30-A04A-9C64-EC0AB7360420}" type="slidenum">
              <a:rPr lang="en-US" altLang="en-US" sz="1600">
                <a:solidFill>
                  <a:srgbClr val="000000"/>
                </a:solidFill>
                <a:latin typeface="Garamond" charset="0"/>
              </a:rPr>
              <a:pPr eaLnBrk="1" hangingPunct="1"/>
              <a:t>26</a:t>
            </a:fld>
            <a:endParaRPr lang="en-US" altLang="en-US" sz="1600">
              <a:solidFill>
                <a:srgbClr val="000000"/>
              </a:solidFill>
              <a:latin typeface="Garamond" charset="0"/>
            </a:endParaRPr>
          </a:p>
        </p:txBody>
      </p:sp>
    </p:spTree>
    <p:extLst>
      <p:ext uri="{BB962C8B-B14F-4D97-AF65-F5344CB8AC3E}">
        <p14:creationId xmlns:p14="http://schemas.microsoft.com/office/powerpoint/2010/main" val="4241494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p:cNvSpPr>
            <a:spLocks noGrp="1"/>
          </p:cNvSpPr>
          <p:nvPr>
            <p:ph type="title"/>
          </p:nvPr>
        </p:nvSpPr>
        <p:spPr/>
        <p:txBody>
          <a:bodyPr/>
          <a:lstStyle/>
          <a:p>
            <a:r>
              <a:rPr lang="en-US" altLang="en-US">
                <a:ea typeface="ＭＳ Ｐゴシック" charset="-128"/>
              </a:rPr>
              <a:t>Coherence: Update vs. Invalidate (II)</a:t>
            </a:r>
          </a:p>
        </p:txBody>
      </p:sp>
      <p:sp>
        <p:nvSpPr>
          <p:cNvPr id="3" name="Content Placeholder 2"/>
          <p:cNvSpPr>
            <a:spLocks noGrp="1"/>
          </p:cNvSpPr>
          <p:nvPr>
            <p:ph idx="1"/>
          </p:nvPr>
        </p:nvSpPr>
        <p:spPr>
          <a:xfrm>
            <a:off x="228600" y="996950"/>
            <a:ext cx="8610600" cy="5194300"/>
          </a:xfrm>
        </p:spPr>
        <p:txBody>
          <a:bodyPr/>
          <a:lstStyle/>
          <a:p>
            <a:r>
              <a:rPr lang="en-US" altLang="en-US" b="1">
                <a:ea typeface="ＭＳ Ｐゴシック" charset="-128"/>
              </a:rPr>
              <a:t>On a Write:</a:t>
            </a:r>
          </a:p>
          <a:p>
            <a:pPr lvl="1"/>
            <a:r>
              <a:rPr lang="en-US" altLang="en-US" sz="2400">
                <a:ea typeface="ＭＳ Ｐゴシック" charset="-128"/>
              </a:rPr>
              <a:t>Read block into cache as before</a:t>
            </a:r>
          </a:p>
          <a:p>
            <a:pPr>
              <a:buFont typeface="Wingdings" charset="2"/>
              <a:buNone/>
            </a:pPr>
            <a:r>
              <a:rPr lang="en-US" altLang="en-US" sz="2000" b="1">
                <a:ea typeface="ＭＳ Ｐゴシック" charset="-128"/>
              </a:rPr>
              <a:t>Update Protocol:</a:t>
            </a:r>
          </a:p>
          <a:p>
            <a:pPr lvl="1"/>
            <a:r>
              <a:rPr lang="en-US" altLang="en-US" sz="2400">
                <a:ea typeface="ＭＳ Ｐゴシック" charset="-128"/>
              </a:rPr>
              <a:t>Write to block, and simultaneously broadcast written data and address to sharers</a:t>
            </a:r>
          </a:p>
          <a:p>
            <a:pPr lvl="1"/>
            <a:r>
              <a:rPr lang="en-US" altLang="en-US" sz="2400">
                <a:ea typeface="ＭＳ Ｐゴシック" charset="-128"/>
              </a:rPr>
              <a:t>(Other nodes update the data in their caches if block is present)</a:t>
            </a:r>
          </a:p>
          <a:p>
            <a:pPr>
              <a:buFont typeface="Wingdings" charset="2"/>
              <a:buNone/>
            </a:pPr>
            <a:r>
              <a:rPr lang="en-US" altLang="en-US" sz="2000" b="1">
                <a:ea typeface="ＭＳ Ｐゴシック" charset="-128"/>
              </a:rPr>
              <a:t>Invalidate Protocol:</a:t>
            </a:r>
          </a:p>
          <a:p>
            <a:pPr lvl="1"/>
            <a:r>
              <a:rPr lang="en-US" altLang="en-US" sz="2400">
                <a:ea typeface="ＭＳ Ｐゴシック" charset="-128"/>
              </a:rPr>
              <a:t>Write to block, and simultaneously broadcast invalidation of address to sharers</a:t>
            </a:r>
          </a:p>
          <a:p>
            <a:pPr lvl="1"/>
            <a:r>
              <a:rPr lang="en-US" altLang="en-US" sz="2400">
                <a:ea typeface="ＭＳ Ｐゴシック" charset="-128"/>
              </a:rPr>
              <a:t>(Other nodes invalidate block in their caches if block is present)</a:t>
            </a:r>
          </a:p>
        </p:txBody>
      </p:sp>
      <p:sp>
        <p:nvSpPr>
          <p:cNvPr id="10445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51ADD3CC-04CD-9747-A17A-30BAD4677096}" type="slidenum">
              <a:rPr lang="en-US" altLang="en-US" sz="1600">
                <a:solidFill>
                  <a:srgbClr val="000000"/>
                </a:solidFill>
                <a:latin typeface="Garamond" charset="0"/>
              </a:rPr>
              <a:pPr eaLnBrk="1" hangingPunct="1"/>
              <a:t>27</a:t>
            </a:fld>
            <a:endParaRPr lang="en-US" altLang="en-US" sz="1600">
              <a:solidFill>
                <a:srgbClr val="000000"/>
              </a:solidFill>
              <a:latin typeface="Garamond" charset="0"/>
            </a:endParaRPr>
          </a:p>
        </p:txBody>
      </p:sp>
    </p:spTree>
    <p:extLst>
      <p:ext uri="{BB962C8B-B14F-4D97-AF65-F5344CB8AC3E}">
        <p14:creationId xmlns:p14="http://schemas.microsoft.com/office/powerpoint/2010/main" val="118101031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le 1"/>
          <p:cNvSpPr>
            <a:spLocks noGrp="1"/>
          </p:cNvSpPr>
          <p:nvPr>
            <p:ph type="title"/>
          </p:nvPr>
        </p:nvSpPr>
        <p:spPr/>
        <p:txBody>
          <a:bodyPr/>
          <a:lstStyle/>
          <a:p>
            <a:r>
              <a:rPr lang="en-US" altLang="en-US">
                <a:ea typeface="ＭＳ Ｐゴシック" charset="-128"/>
              </a:rPr>
              <a:t>Update vs. Invalidate Tradeoffs</a:t>
            </a:r>
          </a:p>
        </p:txBody>
      </p:sp>
      <p:sp>
        <p:nvSpPr>
          <p:cNvPr id="3" name="Content Placeholder 2"/>
          <p:cNvSpPr>
            <a:spLocks noGrp="1"/>
          </p:cNvSpPr>
          <p:nvPr>
            <p:ph idx="1"/>
          </p:nvPr>
        </p:nvSpPr>
        <p:spPr>
          <a:xfrm>
            <a:off x="228600" y="996950"/>
            <a:ext cx="8610600" cy="5194300"/>
          </a:xfrm>
        </p:spPr>
        <p:txBody>
          <a:bodyPr/>
          <a:lstStyle/>
          <a:p>
            <a:r>
              <a:rPr lang="en-US" altLang="en-US" dirty="0">
                <a:ea typeface="ＭＳ Ｐゴシック" charset="-128"/>
              </a:rPr>
              <a:t>Which one is better? Update or invalidate?</a:t>
            </a:r>
          </a:p>
          <a:p>
            <a:pPr lvl="1"/>
            <a:r>
              <a:rPr lang="en-US" altLang="en-US" dirty="0">
                <a:ea typeface="ＭＳ Ｐゴシック" charset="-128"/>
              </a:rPr>
              <a:t>Write frequency and sharing behavior are critical</a:t>
            </a:r>
          </a:p>
          <a:p>
            <a:r>
              <a:rPr lang="en-US" altLang="en-US" b="1" dirty="0">
                <a:ea typeface="ＭＳ Ｐゴシック" charset="-128"/>
              </a:rPr>
              <a:t>Update</a:t>
            </a:r>
          </a:p>
          <a:p>
            <a:pPr lvl="1">
              <a:buFont typeface="Wingdings" charset="2"/>
              <a:buNone/>
            </a:pPr>
            <a:r>
              <a:rPr lang="en-US" altLang="en-US" b="1" dirty="0">
                <a:latin typeface="Courier New" charset="0"/>
                <a:ea typeface="ＭＳ Ｐゴシック" charset="-128"/>
              </a:rPr>
              <a:t>+ </a:t>
            </a:r>
            <a:r>
              <a:rPr lang="en-US" altLang="en-US" dirty="0">
                <a:ea typeface="ＭＳ Ｐゴシック" charset="-128"/>
              </a:rPr>
              <a:t>If sharer set is constant and updates are infrequent, avoids the cost of invalidate-reacquire (broadcast update pattern)</a:t>
            </a:r>
          </a:p>
          <a:p>
            <a:pPr lvl="1">
              <a:buFont typeface="Wingdings" charset="2"/>
              <a:buNone/>
            </a:pPr>
            <a:r>
              <a:rPr lang="en-US" altLang="en-US" b="1" dirty="0">
                <a:latin typeface="Courier New" charset="0"/>
                <a:ea typeface="ＭＳ Ｐゴシック" charset="-128"/>
              </a:rPr>
              <a:t>- </a:t>
            </a:r>
            <a:r>
              <a:rPr lang="en-US" altLang="en-US" dirty="0">
                <a:ea typeface="ＭＳ Ｐゴシック" charset="-128"/>
              </a:rPr>
              <a:t>If data is rewritten without intervening reads by other cores, updates would be useless</a:t>
            </a:r>
          </a:p>
          <a:p>
            <a:pPr lvl="1">
              <a:buFont typeface="Wingdings" charset="2"/>
              <a:buNone/>
            </a:pPr>
            <a:r>
              <a:rPr lang="en-US" altLang="en-US" b="1" dirty="0">
                <a:latin typeface="Courier New" charset="0"/>
                <a:ea typeface="ＭＳ Ｐゴシック" charset="-128"/>
              </a:rPr>
              <a:t>- </a:t>
            </a:r>
            <a:r>
              <a:rPr lang="en-US" altLang="en-US" dirty="0">
                <a:ea typeface="ＭＳ Ｐゴシック" charset="-128"/>
              </a:rPr>
              <a:t>Write-through cache policy </a:t>
            </a:r>
            <a:r>
              <a:rPr lang="en-US" altLang="en-US" dirty="0">
                <a:ea typeface="ＭＳ Ｐゴシック" charset="-128"/>
                <a:sym typeface="Wingdings" charset="2"/>
              </a:rPr>
              <a:t></a:t>
            </a:r>
            <a:r>
              <a:rPr lang="en-US" altLang="en-US" dirty="0">
                <a:ea typeface="ＭＳ Ｐゴシック" charset="-128"/>
              </a:rPr>
              <a:t> bus can become a bottleneck</a:t>
            </a:r>
          </a:p>
          <a:p>
            <a:r>
              <a:rPr lang="en-US" altLang="en-US" b="1" dirty="0">
                <a:ea typeface="ＭＳ Ｐゴシック" charset="-128"/>
              </a:rPr>
              <a:t>Invalidate</a:t>
            </a:r>
          </a:p>
          <a:p>
            <a:pPr lvl="1">
              <a:buFont typeface="Wingdings" charset="2"/>
              <a:buNone/>
            </a:pPr>
            <a:r>
              <a:rPr lang="en-US" altLang="en-US" b="1" dirty="0">
                <a:latin typeface="Courier New" charset="0"/>
                <a:ea typeface="ＭＳ Ｐゴシック" charset="-128"/>
              </a:rPr>
              <a:t>+ </a:t>
            </a:r>
            <a:r>
              <a:rPr lang="en-US" altLang="en-US" dirty="0">
                <a:ea typeface="ＭＳ Ｐゴシック" charset="-128"/>
              </a:rPr>
              <a:t>After invalidation, core has exclusive access rights</a:t>
            </a:r>
          </a:p>
          <a:p>
            <a:pPr lvl="1">
              <a:buFont typeface="Wingdings" charset="2"/>
              <a:buNone/>
            </a:pPr>
            <a:r>
              <a:rPr lang="en-US" altLang="en-US" b="1" dirty="0">
                <a:latin typeface="Courier New" charset="0"/>
                <a:ea typeface="ＭＳ Ｐゴシック" charset="-128"/>
              </a:rPr>
              <a:t>+ </a:t>
            </a:r>
            <a:r>
              <a:rPr lang="en-US" altLang="en-US" dirty="0">
                <a:ea typeface="ＭＳ Ｐゴシック" charset="-128"/>
              </a:rPr>
              <a:t>Only cores that keep reading after each write retain a copy</a:t>
            </a:r>
          </a:p>
          <a:p>
            <a:pPr lvl="1">
              <a:buFont typeface="Wingdings" charset="2"/>
              <a:buNone/>
            </a:pPr>
            <a:r>
              <a:rPr lang="en-US" altLang="en-US" b="1" dirty="0">
                <a:latin typeface="Courier New" charset="0"/>
                <a:ea typeface="ＭＳ Ｐゴシック" charset="-128"/>
              </a:rPr>
              <a:t>- </a:t>
            </a:r>
            <a:r>
              <a:rPr lang="en-US" altLang="en-US" dirty="0">
                <a:ea typeface="ＭＳ Ｐゴシック" charset="-128"/>
              </a:rPr>
              <a:t>If write contention is high, leads to ping-ponging (rapid invalidation-reacquire traffic from different processors)</a:t>
            </a:r>
          </a:p>
          <a:p>
            <a:pPr lvl="1"/>
            <a:endParaRPr lang="en-US" altLang="en-US" dirty="0">
              <a:ea typeface="ＭＳ Ｐゴシック" charset="-128"/>
            </a:endParaRPr>
          </a:p>
        </p:txBody>
      </p:sp>
      <p:sp>
        <p:nvSpPr>
          <p:cNvPr id="10547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D16C25CA-BFCD-A949-922B-3494735A13AA}" type="slidenum">
              <a:rPr lang="en-US" altLang="en-US" sz="1600">
                <a:solidFill>
                  <a:srgbClr val="000000"/>
                </a:solidFill>
                <a:latin typeface="Garamond" charset="0"/>
              </a:rPr>
              <a:pPr eaLnBrk="1" hangingPunct="1"/>
              <a:t>28</a:t>
            </a:fld>
            <a:endParaRPr lang="en-US" altLang="en-US" sz="1600">
              <a:solidFill>
                <a:srgbClr val="000000"/>
              </a:solidFill>
              <a:latin typeface="Garamond" charset="0"/>
            </a:endParaRPr>
          </a:p>
        </p:txBody>
      </p:sp>
    </p:spTree>
    <p:extLst>
      <p:ext uri="{BB962C8B-B14F-4D97-AF65-F5344CB8AC3E}">
        <p14:creationId xmlns:p14="http://schemas.microsoft.com/office/powerpoint/2010/main" val="490822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itle 1"/>
          <p:cNvSpPr>
            <a:spLocks noGrp="1"/>
          </p:cNvSpPr>
          <p:nvPr>
            <p:ph type="title"/>
          </p:nvPr>
        </p:nvSpPr>
        <p:spPr/>
        <p:txBody>
          <a:bodyPr/>
          <a:lstStyle/>
          <a:p>
            <a:r>
              <a:rPr lang="en-US" altLang="en-US">
                <a:ea typeface="ＭＳ Ｐゴシック" charset="-128"/>
              </a:rPr>
              <a:t>Two Cache Coherence Methods </a:t>
            </a:r>
          </a:p>
        </p:txBody>
      </p:sp>
      <p:sp>
        <p:nvSpPr>
          <p:cNvPr id="3" name="Content Placeholder 2"/>
          <p:cNvSpPr>
            <a:spLocks noGrp="1"/>
          </p:cNvSpPr>
          <p:nvPr>
            <p:ph idx="1"/>
          </p:nvPr>
        </p:nvSpPr>
        <p:spPr>
          <a:xfrm>
            <a:off x="228600" y="996950"/>
            <a:ext cx="8610600" cy="5194300"/>
          </a:xfrm>
        </p:spPr>
        <p:txBody>
          <a:bodyPr/>
          <a:lstStyle/>
          <a:p>
            <a:pPr lvl="1"/>
            <a:r>
              <a:rPr lang="en-US" altLang="en-US" dirty="0">
                <a:ea typeface="ＭＳ Ｐゴシック" charset="-128"/>
              </a:rPr>
              <a:t>How do we ensure that the proper caches are updated?</a:t>
            </a:r>
          </a:p>
          <a:p>
            <a:pPr lvl="1"/>
            <a:endParaRPr lang="en-US" altLang="en-US" dirty="0">
              <a:ea typeface="ＭＳ Ｐゴシック" charset="-128"/>
            </a:endParaRPr>
          </a:p>
          <a:p>
            <a:pPr lvl="1"/>
            <a:r>
              <a:rPr lang="en-US" altLang="en-US" b="1" dirty="0">
                <a:ea typeface="ＭＳ Ｐゴシック" charset="-128"/>
              </a:rPr>
              <a:t>Snoopy Bus </a:t>
            </a:r>
            <a:r>
              <a:rPr lang="en-US" altLang="en-US" dirty="0">
                <a:ea typeface="ＭＳ Ｐゴシック" charset="-128"/>
              </a:rPr>
              <a:t>[Goodman ISCA 1983, </a:t>
            </a:r>
            <a:r>
              <a:rPr lang="en-US" altLang="en-US" dirty="0" err="1">
                <a:ea typeface="ＭＳ Ｐゴシック" charset="-128"/>
              </a:rPr>
              <a:t>Papamarcos</a:t>
            </a:r>
            <a:r>
              <a:rPr lang="en-US" altLang="en-US" dirty="0">
                <a:ea typeface="ＭＳ Ｐゴシック" charset="-128"/>
              </a:rPr>
              <a:t>+ ISCA 1984]</a:t>
            </a:r>
          </a:p>
          <a:p>
            <a:pPr lvl="2"/>
            <a:r>
              <a:rPr lang="en-US" altLang="en-US" dirty="0">
                <a:ea typeface="ＭＳ Ｐゴシック" charset="-128"/>
              </a:rPr>
              <a:t>Bus-based, </a:t>
            </a:r>
            <a:r>
              <a:rPr lang="en-US" altLang="en-US" dirty="0">
                <a:solidFill>
                  <a:srgbClr val="0000FF"/>
                </a:solidFill>
                <a:ea typeface="ＭＳ Ｐゴシック" charset="-128"/>
              </a:rPr>
              <a:t>single point of serialization </a:t>
            </a:r>
            <a:r>
              <a:rPr lang="en-US" altLang="en-US" i="1" dirty="0">
                <a:solidFill>
                  <a:srgbClr val="0000FF"/>
                </a:solidFill>
                <a:ea typeface="ＭＳ Ｐゴシック" charset="-128"/>
              </a:rPr>
              <a:t>for all memory requests</a:t>
            </a:r>
          </a:p>
          <a:p>
            <a:pPr lvl="2"/>
            <a:r>
              <a:rPr lang="en-US" altLang="en-US" dirty="0">
                <a:ea typeface="ＭＳ Ｐゴシック" charset="-128"/>
              </a:rPr>
              <a:t>Processors observe other processors</a:t>
            </a:r>
            <a:r>
              <a:rPr lang="ja-JP" altLang="en-US">
                <a:ea typeface="ＭＳ Ｐゴシック" charset="-128"/>
              </a:rPr>
              <a:t>’</a:t>
            </a:r>
            <a:r>
              <a:rPr lang="en-US" altLang="ja-JP" dirty="0">
                <a:ea typeface="ＭＳ Ｐゴシック" charset="-128"/>
              </a:rPr>
              <a:t> actions</a:t>
            </a:r>
          </a:p>
          <a:p>
            <a:pPr lvl="3"/>
            <a:r>
              <a:rPr lang="en-US" altLang="en-US" dirty="0">
                <a:ea typeface="ＭＳ Ｐゴシック" charset="-128"/>
              </a:rPr>
              <a:t>E.g.: P1 makes </a:t>
            </a:r>
            <a:r>
              <a:rPr lang="ja-JP" altLang="en-US">
                <a:ea typeface="ＭＳ Ｐゴシック" charset="-128"/>
              </a:rPr>
              <a:t>“</a:t>
            </a:r>
            <a:r>
              <a:rPr lang="en-US" altLang="ja-JP" dirty="0">
                <a:ea typeface="ＭＳ Ｐゴシック" charset="-128"/>
              </a:rPr>
              <a:t>read-exclusive</a:t>
            </a:r>
            <a:r>
              <a:rPr lang="ja-JP" altLang="en-US">
                <a:ea typeface="ＭＳ Ｐゴシック" charset="-128"/>
              </a:rPr>
              <a:t>”</a:t>
            </a:r>
            <a:r>
              <a:rPr lang="en-US" altLang="ja-JP" dirty="0">
                <a:ea typeface="ＭＳ Ｐゴシック" charset="-128"/>
              </a:rPr>
              <a:t> request for A on bus, P0 sees this and invalidates its own copy of A</a:t>
            </a:r>
          </a:p>
          <a:p>
            <a:pPr lvl="3"/>
            <a:endParaRPr lang="en-US" altLang="en-US" dirty="0">
              <a:ea typeface="ＭＳ Ｐゴシック" charset="-128"/>
            </a:endParaRPr>
          </a:p>
          <a:p>
            <a:pPr lvl="1"/>
            <a:r>
              <a:rPr lang="en-US" altLang="en-US" b="1" dirty="0">
                <a:ea typeface="ＭＳ Ｐゴシック" charset="-128"/>
              </a:rPr>
              <a:t>Directory </a:t>
            </a:r>
            <a:r>
              <a:rPr lang="en-US" altLang="en-US" dirty="0">
                <a:ea typeface="ＭＳ Ｐゴシック" charset="-128"/>
              </a:rPr>
              <a:t>[</a:t>
            </a:r>
            <a:r>
              <a:rPr lang="en-US" altLang="en-US" dirty="0" err="1">
                <a:ea typeface="ＭＳ Ｐゴシック" charset="-128"/>
              </a:rPr>
              <a:t>Censier</a:t>
            </a:r>
            <a:r>
              <a:rPr lang="en-US" altLang="en-US" dirty="0">
                <a:ea typeface="ＭＳ Ｐゴシック" charset="-128"/>
              </a:rPr>
              <a:t> and </a:t>
            </a:r>
            <a:r>
              <a:rPr lang="en-US" altLang="en-US" dirty="0" err="1">
                <a:ea typeface="ＭＳ Ｐゴシック" charset="-128"/>
              </a:rPr>
              <a:t>Feautrier</a:t>
            </a:r>
            <a:r>
              <a:rPr lang="en-US" altLang="en-US" dirty="0">
                <a:ea typeface="ＭＳ Ｐゴシック" charset="-128"/>
              </a:rPr>
              <a:t>, IEEE </a:t>
            </a:r>
            <a:r>
              <a:rPr lang="en-US" altLang="en-US" dirty="0" err="1">
                <a:ea typeface="ＭＳ Ｐゴシック" charset="-128"/>
              </a:rPr>
              <a:t>ToC</a:t>
            </a:r>
            <a:r>
              <a:rPr lang="en-US" altLang="en-US" dirty="0">
                <a:ea typeface="ＭＳ Ｐゴシック" charset="-128"/>
              </a:rPr>
              <a:t> 1978]</a:t>
            </a:r>
          </a:p>
          <a:p>
            <a:pPr lvl="2"/>
            <a:r>
              <a:rPr lang="en-US" altLang="en-US" dirty="0">
                <a:solidFill>
                  <a:srgbClr val="0000FF"/>
                </a:solidFill>
                <a:ea typeface="ＭＳ Ｐゴシック" charset="-128"/>
              </a:rPr>
              <a:t>Single point of serialization </a:t>
            </a:r>
            <a:r>
              <a:rPr lang="en-US" altLang="en-US" i="1" dirty="0">
                <a:solidFill>
                  <a:srgbClr val="0000FF"/>
                </a:solidFill>
                <a:ea typeface="ＭＳ Ｐゴシック" charset="-128"/>
              </a:rPr>
              <a:t>per block</a:t>
            </a:r>
            <a:r>
              <a:rPr lang="en-US" altLang="en-US" dirty="0">
                <a:ea typeface="ＭＳ Ｐゴシック" charset="-128"/>
              </a:rPr>
              <a:t>, distributed among nodes</a:t>
            </a:r>
          </a:p>
          <a:p>
            <a:pPr lvl="2"/>
            <a:r>
              <a:rPr lang="en-US" altLang="en-US" dirty="0">
                <a:ea typeface="ＭＳ Ｐゴシック" charset="-128"/>
              </a:rPr>
              <a:t>Processors make explicit requests for blocks</a:t>
            </a:r>
          </a:p>
          <a:p>
            <a:pPr lvl="2"/>
            <a:r>
              <a:rPr lang="en-US" altLang="en-US" dirty="0">
                <a:ea typeface="ＭＳ Ｐゴシック" charset="-128"/>
              </a:rPr>
              <a:t>Directory tracks which caches have each block</a:t>
            </a:r>
          </a:p>
          <a:p>
            <a:pPr lvl="2"/>
            <a:r>
              <a:rPr lang="en-US" altLang="en-US" dirty="0">
                <a:ea typeface="ＭＳ Ｐゴシック" charset="-128"/>
              </a:rPr>
              <a:t>Directory coordinates invalidations and updates</a:t>
            </a:r>
          </a:p>
          <a:p>
            <a:pPr lvl="3"/>
            <a:r>
              <a:rPr lang="en-US" altLang="en-US" dirty="0">
                <a:ea typeface="ＭＳ Ｐゴシック" charset="-128"/>
              </a:rPr>
              <a:t>E.g.: P1 asks directory for exclusive copy, directory asks P0 to invalidate, waits for ACK, then responds to P1</a:t>
            </a:r>
          </a:p>
        </p:txBody>
      </p:sp>
      <p:sp>
        <p:nvSpPr>
          <p:cNvPr id="10649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ACDA01EA-87B5-F84C-B32D-8F4C2E7076C2}" type="slidenum">
              <a:rPr lang="en-US" altLang="en-US" sz="1600">
                <a:solidFill>
                  <a:srgbClr val="000000"/>
                </a:solidFill>
                <a:latin typeface="Garamond" charset="0"/>
              </a:rPr>
              <a:pPr eaLnBrk="1" hangingPunct="1"/>
              <a:t>29</a:t>
            </a:fld>
            <a:endParaRPr lang="en-US" altLang="en-US" sz="1600">
              <a:solidFill>
                <a:srgbClr val="000000"/>
              </a:solidFill>
              <a:latin typeface="Garamond" charset="0"/>
            </a:endParaRPr>
          </a:p>
        </p:txBody>
      </p:sp>
    </p:spTree>
    <p:extLst>
      <p:ext uri="{BB962C8B-B14F-4D97-AF65-F5344CB8AC3E}">
        <p14:creationId xmlns:p14="http://schemas.microsoft.com/office/powerpoint/2010/main" val="2910166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p:cNvSpPr>
            <a:spLocks noGrp="1"/>
          </p:cNvSpPr>
          <p:nvPr>
            <p:ph type="title"/>
          </p:nvPr>
        </p:nvSpPr>
        <p:spPr/>
        <p:txBody>
          <a:bodyPr/>
          <a:lstStyle/>
          <a:p>
            <a:r>
              <a:rPr lang="en-US" altLang="en-US" dirty="0">
                <a:ea typeface="ＭＳ Ｐゴシック" charset="-128"/>
              </a:rPr>
              <a:t>Recall: Issues with Sequential Consistency?</a:t>
            </a:r>
          </a:p>
        </p:txBody>
      </p:sp>
      <p:sp>
        <p:nvSpPr>
          <p:cNvPr id="145410" name="Content Placeholder 2"/>
          <p:cNvSpPr>
            <a:spLocks noGrp="1"/>
          </p:cNvSpPr>
          <p:nvPr>
            <p:ph idx="1"/>
          </p:nvPr>
        </p:nvSpPr>
        <p:spPr>
          <a:xfrm>
            <a:off x="228600" y="996950"/>
            <a:ext cx="8610600" cy="5194300"/>
          </a:xfrm>
        </p:spPr>
        <p:txBody>
          <a:bodyPr/>
          <a:lstStyle/>
          <a:p>
            <a:r>
              <a:rPr lang="en-US" altLang="en-US" dirty="0">
                <a:ea typeface="ＭＳ Ｐゴシック" charset="-128"/>
              </a:rPr>
              <a:t>Performance enhancement techniques that could make SC implementation difficult</a:t>
            </a:r>
          </a:p>
          <a:p>
            <a:pPr lvl="1"/>
            <a:endParaRPr lang="en-US" altLang="en-US" dirty="0">
              <a:ea typeface="ＭＳ Ｐゴシック" charset="-128"/>
            </a:endParaRPr>
          </a:p>
          <a:p>
            <a:r>
              <a:rPr lang="en-US" altLang="en-US" dirty="0">
                <a:solidFill>
                  <a:srgbClr val="0432FF"/>
                </a:solidFill>
                <a:ea typeface="ＭＳ Ｐゴシック" charset="-128"/>
              </a:rPr>
              <a:t>Out-of-order execution </a:t>
            </a:r>
          </a:p>
          <a:p>
            <a:pPr lvl="1"/>
            <a:r>
              <a:rPr lang="en-US" altLang="en-US" dirty="0">
                <a:ea typeface="ＭＳ Ｐゴシック" charset="-128"/>
              </a:rPr>
              <a:t>Loads happen out-of-order with respect to each other and with respect to independent stores </a:t>
            </a:r>
            <a:r>
              <a:rPr lang="en-US" altLang="en-US" dirty="0">
                <a:ea typeface="ＭＳ Ｐゴシック" charset="-128"/>
                <a:sym typeface="Wingdings" charset="2"/>
              </a:rPr>
              <a:t> </a:t>
            </a:r>
            <a:r>
              <a:rPr lang="en-US" altLang="en-US" dirty="0">
                <a:solidFill>
                  <a:srgbClr val="FF0000"/>
                </a:solidFill>
                <a:ea typeface="ＭＳ Ｐゴシック" charset="-128"/>
                <a:sym typeface="Wingdings" charset="2"/>
              </a:rPr>
              <a:t>makes it difficult for all processors to see the same global order of all memory operations</a:t>
            </a:r>
            <a:endParaRPr lang="en-US" altLang="en-US" dirty="0">
              <a:ea typeface="ＭＳ Ｐゴシック" charset="-128"/>
            </a:endParaRPr>
          </a:p>
          <a:p>
            <a:endParaRPr lang="en-US" altLang="en-US" dirty="0">
              <a:ea typeface="ＭＳ Ｐゴシック" charset="-128"/>
            </a:endParaRPr>
          </a:p>
          <a:p>
            <a:r>
              <a:rPr lang="en-US" altLang="en-US" dirty="0">
                <a:solidFill>
                  <a:srgbClr val="0432FF"/>
                </a:solidFill>
                <a:ea typeface="ＭＳ Ｐゴシック" charset="-128"/>
              </a:rPr>
              <a:t>Caching </a:t>
            </a:r>
          </a:p>
          <a:p>
            <a:pPr lvl="1"/>
            <a:r>
              <a:rPr lang="en-US" altLang="en-US" dirty="0">
                <a:ea typeface="ＭＳ Ｐゴシック" charset="-128"/>
              </a:rPr>
              <a:t>A memory location is now present in multiple places</a:t>
            </a:r>
          </a:p>
          <a:p>
            <a:pPr lvl="1"/>
            <a:r>
              <a:rPr lang="en-US" altLang="en-US" dirty="0">
                <a:ea typeface="ＭＳ Ｐゴシック" charset="-128"/>
              </a:rPr>
              <a:t>Prevents the effect of a store to be seen by other processors </a:t>
            </a:r>
            <a:r>
              <a:rPr lang="en-US" altLang="en-US" dirty="0">
                <a:ea typeface="ＭＳ Ｐゴシック" charset="-128"/>
                <a:sym typeface="Wingdings" charset="2"/>
              </a:rPr>
              <a:t> </a:t>
            </a:r>
            <a:r>
              <a:rPr lang="en-US" altLang="en-US" dirty="0">
                <a:solidFill>
                  <a:srgbClr val="FF0000"/>
                </a:solidFill>
                <a:ea typeface="ＭＳ Ｐゴシック" charset="-128"/>
                <a:sym typeface="Wingdings" charset="2"/>
              </a:rPr>
              <a:t>makes it difficult for all processors to see the same global order of all memory operations</a:t>
            </a:r>
            <a:endParaRPr lang="en-US" altLang="en-US" dirty="0">
              <a:solidFill>
                <a:srgbClr val="FF0000"/>
              </a:solidFill>
              <a:ea typeface="ＭＳ Ｐゴシック" charset="-128"/>
            </a:endParaRPr>
          </a:p>
          <a:p>
            <a:pPr lvl="1"/>
            <a:endParaRPr lang="en-US" altLang="en-US" dirty="0">
              <a:ea typeface="ＭＳ Ｐゴシック" charset="-128"/>
            </a:endParaRPr>
          </a:p>
          <a:p>
            <a:pPr lvl="1"/>
            <a:endParaRPr lang="en-US" altLang="en-US" dirty="0">
              <a:ea typeface="ＭＳ Ｐゴシック" charset="-128"/>
            </a:endParaRPr>
          </a:p>
        </p:txBody>
      </p:sp>
      <p:sp>
        <p:nvSpPr>
          <p:cNvPr id="8397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779CD22-AC07-9E4D-9E6F-2CCDF6032210}" type="slidenum">
              <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Tree>
    <p:extLst>
      <p:ext uri="{BB962C8B-B14F-4D97-AF65-F5344CB8AC3E}">
        <p14:creationId xmlns:p14="http://schemas.microsoft.com/office/powerpoint/2010/main" val="1100829639"/>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4"/>
          <p:cNvSpPr>
            <a:spLocks noGrp="1"/>
          </p:cNvSpPr>
          <p:nvPr>
            <p:ph type="ctrTitle"/>
          </p:nvPr>
        </p:nvSpPr>
        <p:spPr>
          <a:xfrm>
            <a:off x="685800" y="1340768"/>
            <a:ext cx="7924800" cy="1752600"/>
          </a:xfrm>
        </p:spPr>
        <p:txBody>
          <a:bodyPr/>
          <a:lstStyle/>
          <a:p>
            <a:r>
              <a:rPr lang="en-US" altLang="en-US" dirty="0">
                <a:ea typeface="ＭＳ Ｐゴシック" charset="-128"/>
              </a:rPr>
              <a:t>Directory Based </a:t>
            </a:r>
            <a:br>
              <a:rPr lang="en-US" altLang="en-US" dirty="0">
                <a:ea typeface="ＭＳ Ｐゴシック" charset="-128"/>
              </a:rPr>
            </a:br>
            <a:r>
              <a:rPr lang="en-US" altLang="en-US" dirty="0">
                <a:ea typeface="ＭＳ Ｐゴシック" charset="-128"/>
              </a:rPr>
              <a:t>Cache Coherence</a:t>
            </a:r>
          </a:p>
        </p:txBody>
      </p:sp>
      <p:sp>
        <p:nvSpPr>
          <p:cNvPr id="107522" name="Subtitle 5"/>
          <p:cNvSpPr>
            <a:spLocks noGrp="1"/>
          </p:cNvSpPr>
          <p:nvPr>
            <p:ph type="subTitle" idx="1"/>
          </p:nvPr>
        </p:nvSpPr>
        <p:spPr/>
        <p:txBody>
          <a:bodyPr/>
          <a:lstStyle/>
          <a:p>
            <a:pPr>
              <a:buFont typeface="Wingdings" charset="2"/>
              <a:buNone/>
            </a:pPr>
            <a:endParaRPr lang="en-US" altLang="en-US">
              <a:ea typeface="ＭＳ Ｐゴシック" charset="-128"/>
            </a:endParaRPr>
          </a:p>
        </p:txBody>
      </p:sp>
      <p:sp>
        <p:nvSpPr>
          <p:cNvPr id="107523"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C15CB954-AE70-5E46-9FEC-FB47952E0496}" type="slidenum">
              <a:rPr lang="en-US" altLang="en-US" sz="1200">
                <a:solidFill>
                  <a:srgbClr val="000000"/>
                </a:solidFill>
                <a:latin typeface="Garamond" charset="0"/>
              </a:rPr>
              <a:pPr eaLnBrk="1" hangingPunct="1"/>
              <a:t>30</a:t>
            </a:fld>
            <a:endParaRPr lang="en-US" altLang="en-US" sz="1200">
              <a:solidFill>
                <a:srgbClr val="000000"/>
              </a:solidFill>
              <a:latin typeface="Garamond" charset="0"/>
            </a:endParaRPr>
          </a:p>
        </p:txBody>
      </p:sp>
    </p:spTree>
    <p:extLst>
      <p:ext uri="{BB962C8B-B14F-4D97-AF65-F5344CB8AC3E}">
        <p14:creationId xmlns:p14="http://schemas.microsoft.com/office/powerpoint/2010/main" val="129633703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a:spLocks noGrp="1"/>
          </p:cNvSpPr>
          <p:nvPr>
            <p:ph type="title"/>
          </p:nvPr>
        </p:nvSpPr>
        <p:spPr/>
        <p:txBody>
          <a:bodyPr/>
          <a:lstStyle/>
          <a:p>
            <a:r>
              <a:rPr lang="en-US" altLang="en-US">
                <a:ea typeface="ＭＳ Ｐゴシック" charset="-128"/>
              </a:rPr>
              <a:t>Directory Based Coherence</a:t>
            </a:r>
          </a:p>
        </p:txBody>
      </p:sp>
      <p:sp>
        <p:nvSpPr>
          <p:cNvPr id="3" name="Content Placeholder 2"/>
          <p:cNvSpPr>
            <a:spLocks noGrp="1"/>
          </p:cNvSpPr>
          <p:nvPr>
            <p:ph idx="1"/>
          </p:nvPr>
        </p:nvSpPr>
        <p:spPr>
          <a:xfrm>
            <a:off x="228600" y="996950"/>
            <a:ext cx="8915400" cy="5194300"/>
          </a:xfrm>
        </p:spPr>
        <p:txBody>
          <a:bodyPr/>
          <a:lstStyle/>
          <a:p>
            <a:r>
              <a:rPr lang="en-US" altLang="en-US">
                <a:ea typeface="ＭＳ Ｐゴシック" charset="-128"/>
              </a:rPr>
              <a:t>Idea: </a:t>
            </a:r>
            <a:r>
              <a:rPr lang="en-US" altLang="en-US">
                <a:solidFill>
                  <a:srgbClr val="0000FF"/>
                </a:solidFill>
                <a:ea typeface="ＭＳ Ｐゴシック" charset="-128"/>
              </a:rPr>
              <a:t>A logically-central directory keeps track of where the copies of each cache block reside. Caches consult this directory to ensure coherence.</a:t>
            </a:r>
          </a:p>
          <a:p>
            <a:pPr lvl="1"/>
            <a:endParaRPr lang="en-US" altLang="en-US">
              <a:ea typeface="ＭＳ Ｐゴシック" charset="-128"/>
            </a:endParaRPr>
          </a:p>
          <a:p>
            <a:r>
              <a:rPr lang="en-US" altLang="en-US">
                <a:ea typeface="ＭＳ Ｐゴシック" charset="-128"/>
              </a:rPr>
              <a:t>An example mechanism:</a:t>
            </a:r>
          </a:p>
          <a:p>
            <a:pPr lvl="1"/>
            <a:r>
              <a:rPr lang="en-US" altLang="en-US">
                <a:ea typeface="ＭＳ Ｐゴシック" charset="-128"/>
              </a:rPr>
              <a:t>For each cache block in memory, store P+1 bits in directory</a:t>
            </a:r>
          </a:p>
          <a:p>
            <a:pPr lvl="2"/>
            <a:r>
              <a:rPr lang="en-US" altLang="en-US">
                <a:ea typeface="ＭＳ Ｐゴシック" charset="-128"/>
              </a:rPr>
              <a:t>One bit for each cache, indicating whether the block is in cache</a:t>
            </a:r>
          </a:p>
          <a:p>
            <a:pPr lvl="2"/>
            <a:r>
              <a:rPr lang="en-US" altLang="en-US">
                <a:ea typeface="ＭＳ Ｐゴシック" charset="-128"/>
              </a:rPr>
              <a:t>Exclusive bit: indicates that a cache has the only copy of the block and can update it without notifying others</a:t>
            </a:r>
          </a:p>
          <a:p>
            <a:pPr lvl="1"/>
            <a:r>
              <a:rPr lang="en-US" altLang="en-US">
                <a:ea typeface="ＭＳ Ｐゴシック" charset="-128"/>
              </a:rPr>
              <a:t>On a read: set the cache’s bit and arrange the supply of data </a:t>
            </a:r>
          </a:p>
          <a:p>
            <a:pPr lvl="1"/>
            <a:r>
              <a:rPr lang="en-US" altLang="en-US">
                <a:ea typeface="ＭＳ Ｐゴシック" charset="-128"/>
              </a:rPr>
              <a:t>On a write: invalidate all caches that have the block and reset their bits</a:t>
            </a:r>
          </a:p>
          <a:p>
            <a:pPr lvl="1"/>
            <a:r>
              <a:rPr lang="en-US" altLang="en-US">
                <a:ea typeface="ＭＳ Ｐゴシック" charset="-128"/>
              </a:rPr>
              <a:t>Have an “exclusive bit” associated with each block in each cache (so that the cache can update the exclusive block silently)</a:t>
            </a:r>
          </a:p>
        </p:txBody>
      </p:sp>
      <p:sp>
        <p:nvSpPr>
          <p:cNvPr id="10854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8AA9521C-72BB-6B44-8B37-BDC3AF28C6C2}" type="slidenum">
              <a:rPr lang="en-US" altLang="en-US" sz="1600">
                <a:solidFill>
                  <a:srgbClr val="000000"/>
                </a:solidFill>
                <a:latin typeface="Garamond" charset="0"/>
              </a:rPr>
              <a:pPr eaLnBrk="1" hangingPunct="1"/>
              <a:t>31</a:t>
            </a:fld>
            <a:endParaRPr lang="en-US" altLang="en-US" sz="1600">
              <a:solidFill>
                <a:srgbClr val="000000"/>
              </a:solidFill>
              <a:latin typeface="Garamond" charset="0"/>
            </a:endParaRPr>
          </a:p>
        </p:txBody>
      </p:sp>
    </p:spTree>
    <p:extLst>
      <p:ext uri="{BB962C8B-B14F-4D97-AF65-F5344CB8AC3E}">
        <p14:creationId xmlns:p14="http://schemas.microsoft.com/office/powerpoint/2010/main" val="13149148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1"/>
          <p:cNvSpPr>
            <a:spLocks noGrp="1"/>
          </p:cNvSpPr>
          <p:nvPr>
            <p:ph type="title"/>
          </p:nvPr>
        </p:nvSpPr>
        <p:spPr/>
        <p:txBody>
          <a:bodyPr/>
          <a:lstStyle/>
          <a:p>
            <a:r>
              <a:rPr lang="en-US" altLang="en-US">
                <a:ea typeface="ＭＳ Ｐゴシック" charset="-128"/>
              </a:rPr>
              <a:t>Directory Based Coherence Example (I)</a:t>
            </a:r>
          </a:p>
        </p:txBody>
      </p:sp>
      <p:sp>
        <p:nvSpPr>
          <p:cNvPr id="10957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386576E7-B969-6D48-855B-E2F31293C906}" type="slidenum">
              <a:rPr lang="en-US" altLang="en-US" sz="1600">
                <a:solidFill>
                  <a:srgbClr val="000000"/>
                </a:solidFill>
                <a:latin typeface="Garamond" charset="0"/>
              </a:rPr>
              <a:pPr eaLnBrk="1" hangingPunct="1"/>
              <a:t>32</a:t>
            </a:fld>
            <a:endParaRPr lang="en-US" altLang="en-US" sz="1600">
              <a:solidFill>
                <a:srgbClr val="000000"/>
              </a:solidFill>
              <a:latin typeface="Garamond" charset="0"/>
            </a:endParaRPr>
          </a:p>
        </p:txBody>
      </p:sp>
      <p:pic>
        <p:nvPicPr>
          <p:cNvPr id="10957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03300"/>
            <a:ext cx="9144000" cy="48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0123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le 1"/>
          <p:cNvSpPr>
            <a:spLocks noGrp="1"/>
          </p:cNvSpPr>
          <p:nvPr>
            <p:ph type="title"/>
          </p:nvPr>
        </p:nvSpPr>
        <p:spPr/>
        <p:txBody>
          <a:bodyPr/>
          <a:lstStyle/>
          <a:p>
            <a:r>
              <a:rPr lang="en-US" altLang="en-US">
                <a:ea typeface="ＭＳ Ｐゴシック" charset="-128"/>
              </a:rPr>
              <a:t>Directory Based Coherence Example (I)</a:t>
            </a:r>
          </a:p>
        </p:txBody>
      </p:sp>
      <p:sp>
        <p:nvSpPr>
          <p:cNvPr id="110594"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858C3F8-EEFE-964C-B165-73D52F874842}" type="slidenum">
              <a:rPr lang="en-US" altLang="en-US" sz="1600">
                <a:solidFill>
                  <a:srgbClr val="000000"/>
                </a:solidFill>
                <a:latin typeface="Garamond" charset="0"/>
              </a:rPr>
              <a:pPr eaLnBrk="1" hangingPunct="1"/>
              <a:t>33</a:t>
            </a:fld>
            <a:endParaRPr lang="en-US" altLang="en-US" sz="1600">
              <a:solidFill>
                <a:srgbClr val="000000"/>
              </a:solidFill>
              <a:latin typeface="Garamond" charset="0"/>
            </a:endParaRPr>
          </a:p>
        </p:txBody>
      </p:sp>
      <p:pic>
        <p:nvPicPr>
          <p:cNvPr id="11059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0800"/>
            <a:ext cx="9144000" cy="673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9393242"/>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p:cNvSpPr>
            <a:spLocks noGrp="1"/>
          </p:cNvSpPr>
          <p:nvPr>
            <p:ph type="title"/>
          </p:nvPr>
        </p:nvSpPr>
        <p:spPr/>
        <p:txBody>
          <a:bodyPr/>
          <a:lstStyle/>
          <a:p>
            <a:r>
              <a:rPr lang="en-US" altLang="en-US" dirty="0">
                <a:ea typeface="ＭＳ Ｐゴシック" charset="-128"/>
              </a:rPr>
              <a:t>Directory Optimizations</a:t>
            </a:r>
          </a:p>
        </p:txBody>
      </p:sp>
      <p:sp>
        <p:nvSpPr>
          <p:cNvPr id="3" name="Content Placeholder 2"/>
          <p:cNvSpPr>
            <a:spLocks noGrp="1"/>
          </p:cNvSpPr>
          <p:nvPr>
            <p:ph idx="1"/>
          </p:nvPr>
        </p:nvSpPr>
        <p:spPr>
          <a:xfrm>
            <a:off x="228600" y="1115020"/>
            <a:ext cx="8610600" cy="5194300"/>
          </a:xfrm>
        </p:spPr>
        <p:txBody>
          <a:bodyPr/>
          <a:lstStyle/>
          <a:p>
            <a:r>
              <a:rPr lang="en-US" altLang="en-US" dirty="0">
                <a:solidFill>
                  <a:srgbClr val="FF0000"/>
                </a:solidFill>
                <a:ea typeface="ＭＳ Ｐゴシック" charset="-128"/>
              </a:rPr>
              <a:t>Directory is the coordinator for all actions to be performed on a given block by any processor</a:t>
            </a:r>
          </a:p>
          <a:p>
            <a:pPr lvl="1"/>
            <a:r>
              <a:rPr lang="en-US" altLang="en-US" dirty="0">
                <a:solidFill>
                  <a:srgbClr val="0432FF"/>
                </a:solidFill>
                <a:ea typeface="ＭＳ Ｐゴシック" charset="-128"/>
              </a:rPr>
              <a:t>Guarantees correctness, ordering</a:t>
            </a:r>
          </a:p>
          <a:p>
            <a:endParaRPr lang="en-US" altLang="en-US" dirty="0">
              <a:ea typeface="ＭＳ Ｐゴシック" charset="-128"/>
            </a:endParaRPr>
          </a:p>
          <a:p>
            <a:r>
              <a:rPr lang="en-US" altLang="en-US" dirty="0">
                <a:ea typeface="ＭＳ Ｐゴシック" charset="-128"/>
              </a:rPr>
              <a:t>Yet, there are many opportunities for optimization</a:t>
            </a:r>
          </a:p>
          <a:p>
            <a:pPr lvl="1"/>
            <a:r>
              <a:rPr lang="en-US" altLang="en-US" dirty="0">
                <a:ea typeface="ＭＳ Ｐゴシック" charset="-128"/>
              </a:rPr>
              <a:t>Enabled by bypassing the directory and directly communicating between caches</a:t>
            </a:r>
          </a:p>
          <a:p>
            <a:pPr lvl="1"/>
            <a:r>
              <a:rPr lang="en-US" altLang="en-US" dirty="0">
                <a:ea typeface="ＭＳ Ｐゴシック" charset="-128"/>
              </a:rPr>
              <a:t>We will see examples of these optimizations later</a:t>
            </a:r>
          </a:p>
          <a:p>
            <a:endParaRPr lang="en-US" altLang="en-US" dirty="0">
              <a:solidFill>
                <a:srgbClr val="FF0000"/>
              </a:solidFill>
              <a:ea typeface="ＭＳ Ｐゴシック" charset="-128"/>
            </a:endParaRPr>
          </a:p>
        </p:txBody>
      </p:sp>
      <p:sp>
        <p:nvSpPr>
          <p:cNvPr id="8806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2015DB5B-598E-0C41-A87C-3B60E49E816C}" type="slidenum">
              <a:rPr lang="en-US" altLang="en-US" sz="1600">
                <a:solidFill>
                  <a:srgbClr val="000000"/>
                </a:solidFill>
                <a:latin typeface="Garamond" charset="0"/>
              </a:rPr>
              <a:pPr eaLnBrk="1" hangingPunct="1"/>
              <a:t>34</a:t>
            </a:fld>
            <a:endParaRPr lang="en-US" altLang="en-US" sz="1600">
              <a:solidFill>
                <a:srgbClr val="000000"/>
              </a:solidFill>
              <a:latin typeface="Garamond" charset="0"/>
            </a:endParaRPr>
          </a:p>
        </p:txBody>
      </p:sp>
    </p:spTree>
    <p:extLst>
      <p:ext uri="{BB962C8B-B14F-4D97-AF65-F5344CB8AC3E}">
        <p14:creationId xmlns:p14="http://schemas.microsoft.com/office/powerpoint/2010/main" val="22497849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4"/>
          <p:cNvSpPr>
            <a:spLocks noGrp="1"/>
          </p:cNvSpPr>
          <p:nvPr>
            <p:ph type="ctrTitle"/>
          </p:nvPr>
        </p:nvSpPr>
        <p:spPr/>
        <p:txBody>
          <a:bodyPr/>
          <a:lstStyle/>
          <a:p>
            <a:r>
              <a:rPr lang="en-US" altLang="en-US">
                <a:ea typeface="ＭＳ Ｐゴシック" charset="-128"/>
              </a:rPr>
              <a:t>Snoopy Cache Coherence</a:t>
            </a:r>
          </a:p>
        </p:txBody>
      </p:sp>
      <p:sp>
        <p:nvSpPr>
          <p:cNvPr id="87042" name="Subtitle 5"/>
          <p:cNvSpPr>
            <a:spLocks noGrp="1"/>
          </p:cNvSpPr>
          <p:nvPr>
            <p:ph type="subTitle" idx="1"/>
          </p:nvPr>
        </p:nvSpPr>
        <p:spPr/>
        <p:txBody>
          <a:bodyPr/>
          <a:lstStyle/>
          <a:p>
            <a:pPr>
              <a:buFont typeface="Wingdings" charset="2"/>
              <a:buNone/>
            </a:pPr>
            <a:endParaRPr lang="en-US" altLang="en-US">
              <a:ea typeface="ＭＳ Ｐゴシック" charset="-128"/>
            </a:endParaRPr>
          </a:p>
        </p:txBody>
      </p:sp>
      <p:sp>
        <p:nvSpPr>
          <p:cNvPr id="87043"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ACA9B30-8CC2-B440-AABC-C38A39485A5A}" type="slidenum">
              <a:rPr lang="en-US" altLang="en-US" sz="1200">
                <a:solidFill>
                  <a:srgbClr val="000000"/>
                </a:solidFill>
                <a:latin typeface="Garamond" charset="0"/>
              </a:rPr>
              <a:pPr eaLnBrk="1" hangingPunct="1"/>
              <a:t>35</a:t>
            </a:fld>
            <a:endParaRPr lang="en-US" altLang="en-US" sz="1200">
              <a:solidFill>
                <a:srgbClr val="000000"/>
              </a:solidFill>
              <a:latin typeface="Garamond" charset="0"/>
            </a:endParaRPr>
          </a:p>
        </p:txBody>
      </p:sp>
    </p:spTree>
    <p:extLst>
      <p:ext uri="{BB962C8B-B14F-4D97-AF65-F5344CB8AC3E}">
        <p14:creationId xmlns:p14="http://schemas.microsoft.com/office/powerpoint/2010/main" val="174762367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p:cNvSpPr>
            <a:spLocks noGrp="1"/>
          </p:cNvSpPr>
          <p:nvPr>
            <p:ph type="title"/>
          </p:nvPr>
        </p:nvSpPr>
        <p:spPr/>
        <p:txBody>
          <a:bodyPr/>
          <a:lstStyle/>
          <a:p>
            <a:r>
              <a:rPr lang="en-US" altLang="en-US">
                <a:ea typeface="ＭＳ Ｐゴシック" charset="-128"/>
              </a:rPr>
              <a:t>Snoopy Cache Coherence</a:t>
            </a:r>
          </a:p>
        </p:txBody>
      </p:sp>
      <p:sp>
        <p:nvSpPr>
          <p:cNvPr id="3" name="Content Placeholder 2"/>
          <p:cNvSpPr>
            <a:spLocks noGrp="1"/>
          </p:cNvSpPr>
          <p:nvPr>
            <p:ph idx="1"/>
          </p:nvPr>
        </p:nvSpPr>
        <p:spPr>
          <a:xfrm>
            <a:off x="228600" y="996950"/>
            <a:ext cx="8610600" cy="5194300"/>
          </a:xfrm>
        </p:spPr>
        <p:txBody>
          <a:bodyPr/>
          <a:lstStyle/>
          <a:p>
            <a:r>
              <a:rPr lang="en-US" altLang="en-US" dirty="0">
                <a:ea typeface="ＭＳ Ｐゴシック" charset="-128"/>
              </a:rPr>
              <a:t>Idea: </a:t>
            </a:r>
          </a:p>
          <a:p>
            <a:pPr lvl="1"/>
            <a:r>
              <a:rPr lang="en-US" altLang="en-US" dirty="0">
                <a:solidFill>
                  <a:srgbClr val="0000FF"/>
                </a:solidFill>
                <a:ea typeface="ＭＳ Ｐゴシック" charset="-128"/>
              </a:rPr>
              <a:t>All caches “snoop” all other caches’ read/write requests and keep the cache block coherent</a:t>
            </a:r>
          </a:p>
          <a:p>
            <a:pPr lvl="1"/>
            <a:r>
              <a:rPr lang="en-US" altLang="en-US" dirty="0">
                <a:ea typeface="ＭＳ Ｐゴシック" charset="-128"/>
              </a:rPr>
              <a:t>Each cache block has “coherence metadata” associated with it in the tag store of each cache</a:t>
            </a:r>
          </a:p>
          <a:p>
            <a:endParaRPr lang="en-US" altLang="en-US" dirty="0">
              <a:ea typeface="ＭＳ Ｐゴシック" charset="-128"/>
            </a:endParaRPr>
          </a:p>
          <a:p>
            <a:r>
              <a:rPr lang="en-US" altLang="en-US" dirty="0">
                <a:ea typeface="ＭＳ Ｐゴシック" charset="-128"/>
              </a:rPr>
              <a:t>Easy to implement if all caches share a common bus</a:t>
            </a:r>
          </a:p>
          <a:p>
            <a:pPr lvl="1"/>
            <a:r>
              <a:rPr lang="en-US" altLang="en-US" dirty="0">
                <a:ea typeface="ＭＳ Ｐゴシック" charset="-128"/>
              </a:rPr>
              <a:t>Each cache broadcasts its read/write operations on the bus</a:t>
            </a:r>
          </a:p>
          <a:p>
            <a:pPr lvl="1"/>
            <a:r>
              <a:rPr lang="en-US" altLang="en-US" dirty="0">
                <a:ea typeface="ＭＳ Ｐゴシック" charset="-128"/>
              </a:rPr>
              <a:t>Good for small-scale multiprocessors</a:t>
            </a:r>
          </a:p>
          <a:p>
            <a:pPr lvl="1"/>
            <a:r>
              <a:rPr lang="en-US" altLang="en-US" dirty="0">
                <a:solidFill>
                  <a:srgbClr val="FF0000"/>
                </a:solidFill>
                <a:ea typeface="ＭＳ Ｐゴシック" charset="-128"/>
              </a:rPr>
              <a:t>What if you would like to have a 10,000-node multiprocessor?</a:t>
            </a:r>
          </a:p>
        </p:txBody>
      </p:sp>
      <p:sp>
        <p:nvSpPr>
          <p:cNvPr id="8806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2015DB5B-598E-0C41-A87C-3B60E49E816C}" type="slidenum">
              <a:rPr lang="en-US" altLang="en-US" sz="1600">
                <a:solidFill>
                  <a:srgbClr val="000000"/>
                </a:solidFill>
                <a:latin typeface="Garamond" charset="0"/>
              </a:rPr>
              <a:pPr eaLnBrk="1" hangingPunct="1"/>
              <a:t>36</a:t>
            </a:fld>
            <a:endParaRPr lang="en-US" altLang="en-US" sz="1600">
              <a:solidFill>
                <a:srgbClr val="000000"/>
              </a:solidFill>
              <a:latin typeface="Garamond" charset="0"/>
            </a:endParaRPr>
          </a:p>
        </p:txBody>
      </p:sp>
    </p:spTree>
    <p:extLst>
      <p:ext uri="{BB962C8B-B14F-4D97-AF65-F5344CB8AC3E}">
        <p14:creationId xmlns:p14="http://schemas.microsoft.com/office/powerpoint/2010/main" val="42364882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0DB294BD-0F97-8544-89BA-41AC18CE764F}" type="slidenum">
              <a:rPr lang="en-US" altLang="en-US" sz="1600">
                <a:solidFill>
                  <a:srgbClr val="000000"/>
                </a:solidFill>
                <a:latin typeface="Garamond" charset="0"/>
              </a:rPr>
              <a:pPr eaLnBrk="1" hangingPunct="1"/>
              <a:t>37</a:t>
            </a:fld>
            <a:endParaRPr lang="en-US" altLang="en-US" sz="1600">
              <a:solidFill>
                <a:srgbClr val="000000"/>
              </a:solidFill>
              <a:latin typeface="Garamond" charset="0"/>
            </a:endParaRPr>
          </a:p>
        </p:txBody>
      </p:sp>
      <p:pic>
        <p:nvPicPr>
          <p:cNvPr id="89090"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1200" y="0"/>
            <a:ext cx="7718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133694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p:cNvSpPr>
            <a:spLocks noGrp="1"/>
          </p:cNvSpPr>
          <p:nvPr>
            <p:ph type="title"/>
          </p:nvPr>
        </p:nvSpPr>
        <p:spPr/>
        <p:txBody>
          <a:bodyPr/>
          <a:lstStyle/>
          <a:p>
            <a:r>
              <a:rPr lang="en-US" altLang="en-US" sz="3800">
                <a:ea typeface="ＭＳ Ｐゴシック" charset="-128"/>
              </a:rPr>
              <a:t>A Simple Snoopy Cache Coherence Protocol</a:t>
            </a:r>
          </a:p>
        </p:txBody>
      </p:sp>
      <p:sp>
        <p:nvSpPr>
          <p:cNvPr id="3" name="Content Placeholder 2"/>
          <p:cNvSpPr>
            <a:spLocks noGrp="1"/>
          </p:cNvSpPr>
          <p:nvPr>
            <p:ph idx="1"/>
          </p:nvPr>
        </p:nvSpPr>
        <p:spPr>
          <a:xfrm>
            <a:off x="228600" y="996950"/>
            <a:ext cx="8610600" cy="5194300"/>
          </a:xfrm>
        </p:spPr>
        <p:txBody>
          <a:bodyPr/>
          <a:lstStyle/>
          <a:p>
            <a:r>
              <a:rPr lang="en-US" altLang="en-US" dirty="0">
                <a:ea typeface="ＭＳ Ｐゴシック" charset="-128"/>
              </a:rPr>
              <a:t>Caches </a:t>
            </a:r>
            <a:r>
              <a:rPr lang="ja-JP" altLang="en-US" dirty="0">
                <a:ea typeface="ＭＳ Ｐゴシック" charset="-128"/>
              </a:rPr>
              <a:t>“</a:t>
            </a:r>
            <a:r>
              <a:rPr lang="en-US" altLang="ja-JP" dirty="0">
                <a:ea typeface="ＭＳ Ｐゴシック" charset="-128"/>
              </a:rPr>
              <a:t>snoop</a:t>
            </a:r>
            <a:r>
              <a:rPr lang="ja-JP" altLang="en-US" dirty="0">
                <a:ea typeface="ＭＳ Ｐゴシック" charset="-128"/>
              </a:rPr>
              <a:t>”</a:t>
            </a:r>
            <a:r>
              <a:rPr lang="en-US" altLang="ja-JP" dirty="0">
                <a:ea typeface="ＭＳ Ｐゴシック" charset="-128"/>
              </a:rPr>
              <a:t> (observe) each others’ write/read operations</a:t>
            </a:r>
          </a:p>
          <a:p>
            <a:r>
              <a:rPr lang="en-US" altLang="en-US" dirty="0">
                <a:solidFill>
                  <a:srgbClr val="0432FF"/>
                </a:solidFill>
                <a:ea typeface="ＭＳ Ｐゴシック" charset="-128"/>
              </a:rPr>
              <a:t>A simple protocol (VI protocol):</a:t>
            </a:r>
          </a:p>
          <a:p>
            <a:endParaRPr lang="en-US" altLang="en-US" dirty="0">
              <a:ea typeface="ＭＳ Ｐゴシック" charset="-128"/>
            </a:endParaRPr>
          </a:p>
          <a:p>
            <a:endParaRPr lang="en-US" altLang="en-US" dirty="0">
              <a:ea typeface="ＭＳ Ｐゴシック" charset="-128"/>
            </a:endParaRPr>
          </a:p>
        </p:txBody>
      </p:sp>
      <p:sp>
        <p:nvSpPr>
          <p:cNvPr id="9011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549F6AF1-91DE-AE46-B5AC-D7966C53342E}" type="slidenum">
              <a:rPr lang="en-US" altLang="en-US" sz="1600">
                <a:solidFill>
                  <a:srgbClr val="000000"/>
                </a:solidFill>
                <a:latin typeface="Garamond" charset="0"/>
              </a:rPr>
              <a:pPr eaLnBrk="1" hangingPunct="1"/>
              <a:t>38</a:t>
            </a:fld>
            <a:endParaRPr lang="en-US" altLang="en-US" sz="1600">
              <a:solidFill>
                <a:srgbClr val="000000"/>
              </a:solidFill>
              <a:latin typeface="Garamond" charset="0"/>
            </a:endParaRPr>
          </a:p>
        </p:txBody>
      </p:sp>
      <p:sp>
        <p:nvSpPr>
          <p:cNvPr id="5" name="Rectangle 4"/>
          <p:cNvSpPr txBox="1">
            <a:spLocks noChangeArrowheads="1"/>
          </p:cNvSpPr>
          <p:nvPr/>
        </p:nvSpPr>
        <p:spPr bwMode="auto">
          <a:xfrm>
            <a:off x="6032500" y="2749550"/>
            <a:ext cx="2659063" cy="3317875"/>
          </a:xfrm>
          <a:prstGeom prst="rect">
            <a:avLst/>
          </a:prstGeom>
          <a:noFill/>
          <a:ln w="9525">
            <a:noFill/>
            <a:miter lim="800000"/>
            <a:headEnd/>
            <a:tailEnd/>
          </a:ln>
        </p:spPr>
        <p:txBody>
          <a:bodyPr lIns="90488" tIns="44450" rIns="90488" bIns="44450"/>
          <a:lstStyle/>
          <a:p>
            <a:pPr marL="342900" indent="-342900" eaLnBrk="0" hangingPunct="0">
              <a:spcBef>
                <a:spcPct val="20000"/>
              </a:spcBef>
              <a:buClr>
                <a:srgbClr val="CC9900"/>
              </a:buClr>
              <a:buSzPct val="65000"/>
              <a:buFont typeface="Wingdings" pitchFamily="2" charset="2"/>
              <a:buChar char="n"/>
              <a:defRPr/>
            </a:pPr>
            <a:r>
              <a:rPr lang="en-US" sz="2000" b="1" kern="0" dirty="0">
                <a:solidFill>
                  <a:srgbClr val="000000"/>
                </a:solidFill>
                <a:ea typeface="ＭＳ Ｐゴシック" charset="0"/>
                <a:cs typeface="ＭＳ Ｐゴシック" charset="0"/>
              </a:rPr>
              <a:t>Write-through</a:t>
            </a:r>
            <a:r>
              <a:rPr lang="en-US" sz="2000" kern="0" dirty="0">
                <a:solidFill>
                  <a:srgbClr val="000000"/>
                </a:solidFill>
                <a:ea typeface="ＭＳ Ｐゴシック" charset="0"/>
                <a:cs typeface="ＭＳ Ｐゴシック" charset="0"/>
              </a:rPr>
              <a:t>, no-write-allocate cache</a:t>
            </a:r>
          </a:p>
          <a:p>
            <a:pPr marL="342900" indent="-342900" eaLnBrk="0" fontAlgn="base" hangingPunct="0">
              <a:spcBef>
                <a:spcPct val="20000"/>
              </a:spcBef>
              <a:spcAft>
                <a:spcPct val="0"/>
              </a:spcAft>
              <a:buClr>
                <a:srgbClr val="CC9900"/>
              </a:buClr>
              <a:buSzPct val="65000"/>
              <a:buFont typeface="Wingdings" pitchFamily="2" charset="2"/>
              <a:buChar char="n"/>
              <a:defRPr/>
            </a:pPr>
            <a:r>
              <a:rPr lang="en-US" sz="2000" kern="0" dirty="0">
                <a:solidFill>
                  <a:srgbClr val="000000"/>
                </a:solidFill>
                <a:ea typeface="ＭＳ Ｐゴシック" charset="0"/>
                <a:cs typeface="Arial" charset="0"/>
              </a:rPr>
              <a:t>Actions of the local processor on the cache block: </a:t>
            </a:r>
            <a:r>
              <a:rPr lang="en-US" sz="2000" kern="0" dirty="0" err="1">
                <a:solidFill>
                  <a:srgbClr val="000000"/>
                </a:solidFill>
                <a:ea typeface="ＭＳ Ｐゴシック" charset="0"/>
                <a:cs typeface="Arial" charset="0"/>
              </a:rPr>
              <a:t>PrRd</a:t>
            </a:r>
            <a:r>
              <a:rPr lang="en-US" sz="2000" kern="0" dirty="0">
                <a:solidFill>
                  <a:srgbClr val="000000"/>
                </a:solidFill>
                <a:ea typeface="ＭＳ Ｐゴシック" charset="0"/>
                <a:cs typeface="Arial" charset="0"/>
              </a:rPr>
              <a:t>, </a:t>
            </a:r>
            <a:r>
              <a:rPr lang="en-US" sz="2000" kern="0" dirty="0" err="1">
                <a:solidFill>
                  <a:srgbClr val="000000"/>
                </a:solidFill>
                <a:ea typeface="ＭＳ Ｐゴシック" charset="0"/>
                <a:cs typeface="Arial" charset="0"/>
              </a:rPr>
              <a:t>PrWr</a:t>
            </a:r>
            <a:r>
              <a:rPr lang="en-US" sz="2000" kern="0" dirty="0">
                <a:solidFill>
                  <a:srgbClr val="000000"/>
                </a:solidFill>
                <a:ea typeface="ＭＳ Ｐゴシック" charset="0"/>
                <a:cs typeface="Arial" charset="0"/>
              </a:rPr>
              <a:t>, </a:t>
            </a:r>
          </a:p>
          <a:p>
            <a:pPr marL="342900" indent="-342900" eaLnBrk="0" fontAlgn="base" hangingPunct="0">
              <a:spcBef>
                <a:spcPct val="20000"/>
              </a:spcBef>
              <a:spcAft>
                <a:spcPct val="0"/>
              </a:spcAft>
              <a:buClr>
                <a:srgbClr val="CC9900"/>
              </a:buClr>
              <a:buSzPct val="65000"/>
              <a:buFont typeface="Wingdings" pitchFamily="2" charset="2"/>
              <a:buChar char="n"/>
              <a:defRPr/>
            </a:pPr>
            <a:r>
              <a:rPr lang="en-US" sz="2000" kern="0" dirty="0">
                <a:solidFill>
                  <a:srgbClr val="000000"/>
                </a:solidFill>
                <a:ea typeface="ＭＳ Ｐゴシック" charset="0"/>
                <a:cs typeface="Arial" charset="0"/>
              </a:rPr>
              <a:t>Actions that are broadcast on the bus for the block: </a:t>
            </a:r>
            <a:r>
              <a:rPr lang="en-US" sz="2000" kern="0" dirty="0" err="1">
                <a:solidFill>
                  <a:srgbClr val="000000"/>
                </a:solidFill>
                <a:ea typeface="ＭＳ Ｐゴシック" charset="0"/>
                <a:cs typeface="Arial" charset="0"/>
              </a:rPr>
              <a:t>BusRd</a:t>
            </a:r>
            <a:r>
              <a:rPr lang="en-US" sz="2000" kern="0" dirty="0">
                <a:solidFill>
                  <a:srgbClr val="000000"/>
                </a:solidFill>
                <a:ea typeface="ＭＳ Ｐゴシック" charset="0"/>
                <a:cs typeface="Arial" charset="0"/>
              </a:rPr>
              <a:t>, </a:t>
            </a:r>
            <a:r>
              <a:rPr lang="en-US" sz="2000" kern="0" dirty="0" err="1">
                <a:solidFill>
                  <a:srgbClr val="000000"/>
                </a:solidFill>
                <a:ea typeface="ＭＳ Ｐゴシック" charset="0"/>
                <a:cs typeface="Arial" charset="0"/>
              </a:rPr>
              <a:t>BusWr</a:t>
            </a:r>
            <a:endParaRPr lang="en-US" sz="2000" kern="0" dirty="0">
              <a:solidFill>
                <a:srgbClr val="000000"/>
              </a:solidFill>
              <a:ea typeface="ＭＳ Ｐゴシック" charset="0"/>
              <a:cs typeface="Arial" charset="0"/>
            </a:endParaRPr>
          </a:p>
        </p:txBody>
      </p:sp>
      <p:grpSp>
        <p:nvGrpSpPr>
          <p:cNvPr id="2" name="Group 5"/>
          <p:cNvGrpSpPr>
            <a:grpSpLocks/>
          </p:cNvGrpSpPr>
          <p:nvPr/>
        </p:nvGrpSpPr>
        <p:grpSpPr bwMode="auto">
          <a:xfrm>
            <a:off x="63500" y="2824163"/>
            <a:ext cx="4448175" cy="3500437"/>
            <a:chOff x="-1" y="785"/>
            <a:chExt cx="3528" cy="2787"/>
          </a:xfrm>
        </p:grpSpPr>
        <p:sp>
          <p:nvSpPr>
            <p:cNvPr id="90118" name="Rectangle 6"/>
            <p:cNvSpPr>
              <a:spLocks noChangeArrowheads="1"/>
            </p:cNvSpPr>
            <p:nvPr/>
          </p:nvSpPr>
          <p:spPr bwMode="auto">
            <a:xfrm>
              <a:off x="1564" y="3284"/>
              <a:ext cx="182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endParaRPr lang="en-US" altLang="en-US" sz="1800">
                <a:solidFill>
                  <a:srgbClr val="000000"/>
                </a:solidFill>
                <a:latin typeface="Tahoma" charset="0"/>
              </a:endParaRPr>
            </a:p>
          </p:txBody>
        </p:sp>
        <p:sp>
          <p:nvSpPr>
            <p:cNvPr id="90119" name="Oval 7"/>
            <p:cNvSpPr>
              <a:spLocks noChangeArrowheads="1"/>
            </p:cNvSpPr>
            <p:nvPr/>
          </p:nvSpPr>
          <p:spPr bwMode="auto">
            <a:xfrm>
              <a:off x="1712" y="1320"/>
              <a:ext cx="520" cy="520"/>
            </a:xfrm>
            <a:prstGeom prst="ellipse">
              <a:avLst/>
            </a:prstGeom>
            <a:solidFill>
              <a:schemeClr val="bg1"/>
            </a:solidFill>
            <a:ln w="12700">
              <a:solidFill>
                <a:schemeClr val="tx1"/>
              </a:solidFill>
              <a:round/>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endParaRPr lang="en-US" altLang="en-US" sz="1800">
                <a:solidFill>
                  <a:srgbClr val="000000"/>
                </a:solidFill>
                <a:latin typeface="Tahoma" charset="0"/>
              </a:endParaRPr>
            </a:p>
          </p:txBody>
        </p:sp>
        <p:sp>
          <p:nvSpPr>
            <p:cNvPr id="90120" name="Oval 8"/>
            <p:cNvSpPr>
              <a:spLocks noChangeArrowheads="1"/>
            </p:cNvSpPr>
            <p:nvPr/>
          </p:nvSpPr>
          <p:spPr bwMode="auto">
            <a:xfrm>
              <a:off x="1760" y="2376"/>
              <a:ext cx="520" cy="520"/>
            </a:xfrm>
            <a:prstGeom prst="ellipse">
              <a:avLst/>
            </a:prstGeom>
            <a:solidFill>
              <a:schemeClr val="bg1"/>
            </a:solidFill>
            <a:ln w="12700">
              <a:solidFill>
                <a:schemeClr val="tx1"/>
              </a:solidFill>
              <a:round/>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endParaRPr lang="en-US" altLang="en-US" sz="1800">
                <a:solidFill>
                  <a:srgbClr val="000000"/>
                </a:solidFill>
                <a:latin typeface="Tahoma" charset="0"/>
              </a:endParaRPr>
            </a:p>
          </p:txBody>
        </p:sp>
        <p:sp>
          <p:nvSpPr>
            <p:cNvPr id="90121" name="Arc 9"/>
            <p:cNvSpPr>
              <a:spLocks/>
            </p:cNvSpPr>
            <p:nvPr/>
          </p:nvSpPr>
          <p:spPr bwMode="auto">
            <a:xfrm rot="4920000">
              <a:off x="1888" y="831"/>
              <a:ext cx="606" cy="543"/>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 name="T9" fmla="*/ 0 w 43200"/>
                <a:gd name="T10" fmla="*/ 0 h 43200"/>
                <a:gd name="T11" fmla="*/ 43200 w 43200"/>
                <a:gd name="T12" fmla="*/ 43200 h 43200"/>
              </a:gdLst>
              <a:ahLst/>
              <a:cxnLst>
                <a:cxn ang="T6">
                  <a:pos x="T0" y="T1"/>
                </a:cxn>
                <a:cxn ang="T7">
                  <a:pos x="T2" y="T3"/>
                </a:cxn>
                <a:cxn ang="T8">
                  <a:pos x="T4" y="T5"/>
                </a:cxn>
              </a:cxnLst>
              <a:rect l="T9" t="T10" r="T11" b="T12"/>
              <a:pathLst>
                <a:path w="43200" h="43200" fill="none" extrusionOk="0">
                  <a:moveTo>
                    <a:pt x="35975" y="37722"/>
                  </a:moveTo>
                  <a:cubicBezTo>
                    <a:pt x="32017" y="41250"/>
                    <a:pt x="26901" y="43199"/>
                    <a:pt x="21600" y="43200"/>
                  </a:cubicBezTo>
                  <a:cubicBezTo>
                    <a:pt x="9670" y="43200"/>
                    <a:pt x="0" y="33529"/>
                    <a:pt x="0" y="21600"/>
                  </a:cubicBezTo>
                  <a:cubicBezTo>
                    <a:pt x="0" y="9670"/>
                    <a:pt x="9670" y="0"/>
                    <a:pt x="21600" y="0"/>
                  </a:cubicBezTo>
                  <a:cubicBezTo>
                    <a:pt x="33529" y="0"/>
                    <a:pt x="43200" y="9670"/>
                    <a:pt x="43200" y="21600"/>
                  </a:cubicBezTo>
                  <a:cubicBezTo>
                    <a:pt x="43200" y="23099"/>
                    <a:pt x="43043" y="24594"/>
                    <a:pt x="42734" y="26062"/>
                  </a:cubicBezTo>
                </a:path>
                <a:path w="43200" h="43200" stroke="0" extrusionOk="0">
                  <a:moveTo>
                    <a:pt x="35975" y="37722"/>
                  </a:moveTo>
                  <a:cubicBezTo>
                    <a:pt x="32017" y="41250"/>
                    <a:pt x="26901" y="43199"/>
                    <a:pt x="21600" y="43200"/>
                  </a:cubicBezTo>
                  <a:cubicBezTo>
                    <a:pt x="9670" y="43200"/>
                    <a:pt x="0" y="33529"/>
                    <a:pt x="0" y="21600"/>
                  </a:cubicBezTo>
                  <a:cubicBezTo>
                    <a:pt x="0" y="9670"/>
                    <a:pt x="9670" y="0"/>
                    <a:pt x="21600" y="0"/>
                  </a:cubicBezTo>
                  <a:cubicBezTo>
                    <a:pt x="33529" y="0"/>
                    <a:pt x="43200" y="9670"/>
                    <a:pt x="43200" y="21600"/>
                  </a:cubicBezTo>
                  <a:cubicBezTo>
                    <a:pt x="43200" y="23099"/>
                    <a:pt x="43043" y="24594"/>
                    <a:pt x="42734" y="26062"/>
                  </a:cubicBezTo>
                  <a:lnTo>
                    <a:pt x="21600" y="21600"/>
                  </a:lnTo>
                  <a:lnTo>
                    <a:pt x="35975" y="37722"/>
                  </a:lnTo>
                  <a:close/>
                </a:path>
              </a:pathLst>
            </a:custGeom>
            <a:noFill/>
            <a:ln w="12700" cap="rnd">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90122" name="Arc 10"/>
            <p:cNvSpPr>
              <a:spLocks/>
            </p:cNvSpPr>
            <p:nvPr/>
          </p:nvSpPr>
          <p:spPr bwMode="auto">
            <a:xfrm rot="4920000">
              <a:off x="2102" y="1783"/>
              <a:ext cx="903" cy="561"/>
            </a:xfrm>
            <a:custGeom>
              <a:avLst/>
              <a:gdLst>
                <a:gd name="T0" fmla="*/ 0 w 43200"/>
                <a:gd name="T1" fmla="*/ 0 h 26189"/>
                <a:gd name="T2" fmla="*/ 0 w 43200"/>
                <a:gd name="T3" fmla="*/ 0 h 26189"/>
                <a:gd name="T4" fmla="*/ 0 w 43200"/>
                <a:gd name="T5" fmla="*/ 0 h 26189"/>
                <a:gd name="T6" fmla="*/ 0 60000 65536"/>
                <a:gd name="T7" fmla="*/ 0 60000 65536"/>
                <a:gd name="T8" fmla="*/ 0 60000 65536"/>
                <a:gd name="T9" fmla="*/ 0 w 43200"/>
                <a:gd name="T10" fmla="*/ 0 h 26189"/>
                <a:gd name="T11" fmla="*/ 43200 w 43200"/>
                <a:gd name="T12" fmla="*/ 26189 h 26189"/>
              </a:gdLst>
              <a:ahLst/>
              <a:cxnLst>
                <a:cxn ang="T6">
                  <a:pos x="T0" y="T1"/>
                </a:cxn>
                <a:cxn ang="T7">
                  <a:pos x="T2" y="T3"/>
                </a:cxn>
                <a:cxn ang="T8">
                  <a:pos x="T4" y="T5"/>
                </a:cxn>
              </a:cxnLst>
              <a:rect l="T9" t="T10" r="T11" b="T12"/>
              <a:pathLst>
                <a:path w="43200" h="26189" fill="none" extrusionOk="0">
                  <a:moveTo>
                    <a:pt x="120" y="23883"/>
                  </a:moveTo>
                  <a:cubicBezTo>
                    <a:pt x="40" y="23124"/>
                    <a:pt x="0" y="22362"/>
                    <a:pt x="0" y="21600"/>
                  </a:cubicBezTo>
                  <a:cubicBezTo>
                    <a:pt x="0" y="9670"/>
                    <a:pt x="9670" y="0"/>
                    <a:pt x="21600" y="0"/>
                  </a:cubicBezTo>
                  <a:cubicBezTo>
                    <a:pt x="33529" y="0"/>
                    <a:pt x="43200" y="9670"/>
                    <a:pt x="43200" y="21600"/>
                  </a:cubicBezTo>
                  <a:cubicBezTo>
                    <a:pt x="43200" y="23142"/>
                    <a:pt x="43034" y="24681"/>
                    <a:pt x="42706" y="26188"/>
                  </a:cubicBezTo>
                </a:path>
                <a:path w="43200" h="26189" stroke="0" extrusionOk="0">
                  <a:moveTo>
                    <a:pt x="120" y="23883"/>
                  </a:moveTo>
                  <a:cubicBezTo>
                    <a:pt x="40" y="23124"/>
                    <a:pt x="0" y="22362"/>
                    <a:pt x="0" y="21600"/>
                  </a:cubicBezTo>
                  <a:cubicBezTo>
                    <a:pt x="0" y="9670"/>
                    <a:pt x="9670" y="0"/>
                    <a:pt x="21600" y="0"/>
                  </a:cubicBezTo>
                  <a:cubicBezTo>
                    <a:pt x="33529" y="0"/>
                    <a:pt x="43200" y="9670"/>
                    <a:pt x="43200" y="21600"/>
                  </a:cubicBezTo>
                  <a:cubicBezTo>
                    <a:pt x="43200" y="23142"/>
                    <a:pt x="43034" y="24681"/>
                    <a:pt x="42706" y="26188"/>
                  </a:cubicBezTo>
                  <a:lnTo>
                    <a:pt x="21600" y="21600"/>
                  </a:lnTo>
                  <a:lnTo>
                    <a:pt x="120" y="23883"/>
                  </a:lnTo>
                  <a:close/>
                </a:path>
              </a:pathLst>
            </a:custGeom>
            <a:noFill/>
            <a:ln w="12700" cap="rnd">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90123" name="Arc 11"/>
            <p:cNvSpPr>
              <a:spLocks/>
            </p:cNvSpPr>
            <p:nvPr/>
          </p:nvSpPr>
          <p:spPr bwMode="auto">
            <a:xfrm rot="4920000">
              <a:off x="1860" y="2825"/>
              <a:ext cx="652" cy="628"/>
            </a:xfrm>
            <a:custGeom>
              <a:avLst/>
              <a:gdLst>
                <a:gd name="T0" fmla="*/ 0 w 41915"/>
                <a:gd name="T1" fmla="*/ 0 h 43200"/>
                <a:gd name="T2" fmla="*/ 0 w 41915"/>
                <a:gd name="T3" fmla="*/ 0 h 43200"/>
                <a:gd name="T4" fmla="*/ 0 w 41915"/>
                <a:gd name="T5" fmla="*/ 0 h 43200"/>
                <a:gd name="T6" fmla="*/ 0 60000 65536"/>
                <a:gd name="T7" fmla="*/ 0 60000 65536"/>
                <a:gd name="T8" fmla="*/ 0 60000 65536"/>
                <a:gd name="T9" fmla="*/ 0 w 41915"/>
                <a:gd name="T10" fmla="*/ 0 h 43200"/>
                <a:gd name="T11" fmla="*/ 41915 w 41915"/>
                <a:gd name="T12" fmla="*/ 43200 h 43200"/>
              </a:gdLst>
              <a:ahLst/>
              <a:cxnLst>
                <a:cxn ang="T6">
                  <a:pos x="T0" y="T1"/>
                </a:cxn>
                <a:cxn ang="T7">
                  <a:pos x="T2" y="T3"/>
                </a:cxn>
                <a:cxn ang="T8">
                  <a:pos x="T4" y="T5"/>
                </a:cxn>
              </a:cxnLst>
              <a:rect l="T9" t="T10" r="T11" b="T12"/>
              <a:pathLst>
                <a:path w="41915" h="43200" fill="none" extrusionOk="0">
                  <a:moveTo>
                    <a:pt x="-1" y="14261"/>
                  </a:moveTo>
                  <a:cubicBezTo>
                    <a:pt x="3091" y="5703"/>
                    <a:pt x="11215" y="-1"/>
                    <a:pt x="20315" y="0"/>
                  </a:cubicBezTo>
                  <a:cubicBezTo>
                    <a:pt x="32244" y="0"/>
                    <a:pt x="41915" y="9670"/>
                    <a:pt x="41915" y="21600"/>
                  </a:cubicBezTo>
                  <a:cubicBezTo>
                    <a:pt x="41915" y="33529"/>
                    <a:pt x="32244" y="43200"/>
                    <a:pt x="20315" y="43200"/>
                  </a:cubicBezTo>
                  <a:cubicBezTo>
                    <a:pt x="14154" y="43200"/>
                    <a:pt x="8286" y="40569"/>
                    <a:pt x="4187" y="35969"/>
                  </a:cubicBezTo>
                </a:path>
                <a:path w="41915" h="43200" stroke="0" extrusionOk="0">
                  <a:moveTo>
                    <a:pt x="-1" y="14261"/>
                  </a:moveTo>
                  <a:cubicBezTo>
                    <a:pt x="3091" y="5703"/>
                    <a:pt x="11215" y="-1"/>
                    <a:pt x="20315" y="0"/>
                  </a:cubicBezTo>
                  <a:cubicBezTo>
                    <a:pt x="32244" y="0"/>
                    <a:pt x="41915" y="9670"/>
                    <a:pt x="41915" y="21600"/>
                  </a:cubicBezTo>
                  <a:cubicBezTo>
                    <a:pt x="41915" y="33529"/>
                    <a:pt x="32244" y="43200"/>
                    <a:pt x="20315" y="43200"/>
                  </a:cubicBezTo>
                  <a:cubicBezTo>
                    <a:pt x="14154" y="43200"/>
                    <a:pt x="8286" y="40569"/>
                    <a:pt x="4187" y="35969"/>
                  </a:cubicBezTo>
                  <a:lnTo>
                    <a:pt x="20315" y="21600"/>
                  </a:lnTo>
                  <a:lnTo>
                    <a:pt x="-1" y="14261"/>
                  </a:lnTo>
                  <a:close/>
                </a:path>
              </a:pathLst>
            </a:custGeom>
            <a:noFill/>
            <a:ln w="12700" cap="rnd">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90124" name="Rectangle 12"/>
            <p:cNvSpPr>
              <a:spLocks noChangeArrowheads="1"/>
            </p:cNvSpPr>
            <p:nvPr/>
          </p:nvSpPr>
          <p:spPr bwMode="auto">
            <a:xfrm>
              <a:off x="2494" y="833"/>
              <a:ext cx="994"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latin typeface="Tahoma" charset="0"/>
                </a:rPr>
                <a:t>PrWr / BusWr</a:t>
              </a:r>
            </a:p>
          </p:txBody>
        </p:sp>
        <p:sp>
          <p:nvSpPr>
            <p:cNvPr id="90125" name="Rectangle 13"/>
            <p:cNvSpPr>
              <a:spLocks noChangeArrowheads="1"/>
            </p:cNvSpPr>
            <p:nvPr/>
          </p:nvSpPr>
          <p:spPr bwMode="auto">
            <a:xfrm>
              <a:off x="1753" y="1456"/>
              <a:ext cx="434"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latin typeface="Tahoma" charset="0"/>
                </a:rPr>
                <a:t>Valid</a:t>
              </a:r>
            </a:p>
          </p:txBody>
        </p:sp>
        <p:sp>
          <p:nvSpPr>
            <p:cNvPr id="90126" name="Rectangle 14"/>
            <p:cNvSpPr>
              <a:spLocks noChangeArrowheads="1"/>
            </p:cNvSpPr>
            <p:nvPr/>
          </p:nvSpPr>
          <p:spPr bwMode="auto">
            <a:xfrm>
              <a:off x="2865" y="1788"/>
              <a:ext cx="546"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latin typeface="Tahoma" charset="0"/>
                </a:rPr>
                <a:t>BusWr</a:t>
              </a:r>
            </a:p>
          </p:txBody>
        </p:sp>
        <p:sp>
          <p:nvSpPr>
            <p:cNvPr id="90127" name="Rectangle 15"/>
            <p:cNvSpPr>
              <a:spLocks noChangeArrowheads="1"/>
            </p:cNvSpPr>
            <p:nvPr/>
          </p:nvSpPr>
          <p:spPr bwMode="auto">
            <a:xfrm>
              <a:off x="1760" y="2530"/>
              <a:ext cx="530"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latin typeface="Tahoma" charset="0"/>
                </a:rPr>
                <a:t>Invalid</a:t>
              </a:r>
            </a:p>
          </p:txBody>
        </p:sp>
        <p:sp>
          <p:nvSpPr>
            <p:cNvPr id="90128" name="Rectangle 16"/>
            <p:cNvSpPr>
              <a:spLocks noChangeArrowheads="1"/>
            </p:cNvSpPr>
            <p:nvPr/>
          </p:nvSpPr>
          <p:spPr bwMode="auto">
            <a:xfrm>
              <a:off x="2533" y="2996"/>
              <a:ext cx="994"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latin typeface="Tahoma" charset="0"/>
                </a:rPr>
                <a:t>PrWr / BusWr</a:t>
              </a:r>
            </a:p>
          </p:txBody>
        </p:sp>
        <p:sp>
          <p:nvSpPr>
            <p:cNvPr id="90129" name="Rectangle 17"/>
            <p:cNvSpPr>
              <a:spLocks noChangeArrowheads="1"/>
            </p:cNvSpPr>
            <p:nvPr/>
          </p:nvSpPr>
          <p:spPr bwMode="auto">
            <a:xfrm>
              <a:off x="-1" y="1955"/>
              <a:ext cx="994"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latin typeface="Tahoma" charset="0"/>
                </a:rPr>
                <a:t>PrRd / BusRd</a:t>
              </a:r>
            </a:p>
          </p:txBody>
        </p:sp>
        <p:sp>
          <p:nvSpPr>
            <p:cNvPr id="90130" name="Arc 18"/>
            <p:cNvSpPr>
              <a:spLocks/>
            </p:cNvSpPr>
            <p:nvPr/>
          </p:nvSpPr>
          <p:spPr bwMode="auto">
            <a:xfrm rot="-5880000">
              <a:off x="1046" y="1781"/>
              <a:ext cx="903" cy="561"/>
            </a:xfrm>
            <a:custGeom>
              <a:avLst/>
              <a:gdLst>
                <a:gd name="T0" fmla="*/ 0 w 43200"/>
                <a:gd name="T1" fmla="*/ 0 h 26189"/>
                <a:gd name="T2" fmla="*/ 0 w 43200"/>
                <a:gd name="T3" fmla="*/ 0 h 26189"/>
                <a:gd name="T4" fmla="*/ 0 w 43200"/>
                <a:gd name="T5" fmla="*/ 0 h 26189"/>
                <a:gd name="T6" fmla="*/ 0 60000 65536"/>
                <a:gd name="T7" fmla="*/ 0 60000 65536"/>
                <a:gd name="T8" fmla="*/ 0 60000 65536"/>
                <a:gd name="T9" fmla="*/ 0 w 43200"/>
                <a:gd name="T10" fmla="*/ 0 h 26189"/>
                <a:gd name="T11" fmla="*/ 43200 w 43200"/>
                <a:gd name="T12" fmla="*/ 26189 h 26189"/>
              </a:gdLst>
              <a:ahLst/>
              <a:cxnLst>
                <a:cxn ang="T6">
                  <a:pos x="T0" y="T1"/>
                </a:cxn>
                <a:cxn ang="T7">
                  <a:pos x="T2" y="T3"/>
                </a:cxn>
                <a:cxn ang="T8">
                  <a:pos x="T4" y="T5"/>
                </a:cxn>
              </a:cxnLst>
              <a:rect l="T9" t="T10" r="T11" b="T12"/>
              <a:pathLst>
                <a:path w="43200" h="26189" fill="none" extrusionOk="0">
                  <a:moveTo>
                    <a:pt x="120" y="23883"/>
                  </a:moveTo>
                  <a:cubicBezTo>
                    <a:pt x="40" y="23124"/>
                    <a:pt x="0" y="22362"/>
                    <a:pt x="0" y="21600"/>
                  </a:cubicBezTo>
                  <a:cubicBezTo>
                    <a:pt x="0" y="9670"/>
                    <a:pt x="9670" y="0"/>
                    <a:pt x="21600" y="0"/>
                  </a:cubicBezTo>
                  <a:cubicBezTo>
                    <a:pt x="33529" y="0"/>
                    <a:pt x="43200" y="9670"/>
                    <a:pt x="43200" y="21600"/>
                  </a:cubicBezTo>
                  <a:cubicBezTo>
                    <a:pt x="43200" y="23142"/>
                    <a:pt x="43034" y="24681"/>
                    <a:pt x="42706" y="26188"/>
                  </a:cubicBezTo>
                </a:path>
                <a:path w="43200" h="26189" stroke="0" extrusionOk="0">
                  <a:moveTo>
                    <a:pt x="120" y="23883"/>
                  </a:moveTo>
                  <a:cubicBezTo>
                    <a:pt x="40" y="23124"/>
                    <a:pt x="0" y="22362"/>
                    <a:pt x="0" y="21600"/>
                  </a:cubicBezTo>
                  <a:cubicBezTo>
                    <a:pt x="0" y="9670"/>
                    <a:pt x="9670" y="0"/>
                    <a:pt x="21600" y="0"/>
                  </a:cubicBezTo>
                  <a:cubicBezTo>
                    <a:pt x="33529" y="0"/>
                    <a:pt x="43200" y="9670"/>
                    <a:pt x="43200" y="21600"/>
                  </a:cubicBezTo>
                  <a:cubicBezTo>
                    <a:pt x="43200" y="23142"/>
                    <a:pt x="43034" y="24681"/>
                    <a:pt x="42706" y="26188"/>
                  </a:cubicBezTo>
                  <a:lnTo>
                    <a:pt x="21600" y="21600"/>
                  </a:lnTo>
                  <a:lnTo>
                    <a:pt x="120" y="23883"/>
                  </a:lnTo>
                  <a:close/>
                </a:path>
              </a:pathLst>
            </a:custGeom>
            <a:noFill/>
            <a:ln w="12700" cap="rnd">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90131" name="Rectangle 19"/>
            <p:cNvSpPr>
              <a:spLocks noChangeArrowheads="1"/>
            </p:cNvSpPr>
            <p:nvPr/>
          </p:nvSpPr>
          <p:spPr bwMode="auto">
            <a:xfrm>
              <a:off x="1079" y="785"/>
              <a:ext cx="735"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latin typeface="Tahoma" charset="0"/>
                </a:rPr>
                <a:t>PrRd/--</a:t>
              </a:r>
            </a:p>
          </p:txBody>
        </p:sp>
      </p:grpSp>
    </p:spTree>
    <p:extLst>
      <p:ext uri="{BB962C8B-B14F-4D97-AF65-F5344CB8AC3E}">
        <p14:creationId xmlns:p14="http://schemas.microsoft.com/office/powerpoint/2010/main" val="25233985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Title 6"/>
          <p:cNvSpPr>
            <a:spLocks noGrp="1"/>
          </p:cNvSpPr>
          <p:nvPr>
            <p:ph type="title"/>
          </p:nvPr>
        </p:nvSpPr>
        <p:spPr/>
        <p:txBody>
          <a:bodyPr/>
          <a:lstStyle/>
          <a:p>
            <a:r>
              <a:rPr lang="en-US" altLang="en-US">
                <a:ea typeface="ＭＳ Ｐゴシック" charset="-128"/>
              </a:rPr>
              <a:t>Extending the Protocol</a:t>
            </a:r>
          </a:p>
        </p:txBody>
      </p:sp>
      <p:sp>
        <p:nvSpPr>
          <p:cNvPr id="8" name="Content Placeholder 7"/>
          <p:cNvSpPr>
            <a:spLocks noGrp="1"/>
          </p:cNvSpPr>
          <p:nvPr>
            <p:ph idx="1"/>
          </p:nvPr>
        </p:nvSpPr>
        <p:spPr>
          <a:xfrm>
            <a:off x="228600" y="996950"/>
            <a:ext cx="8610600" cy="5194300"/>
          </a:xfrm>
        </p:spPr>
        <p:txBody>
          <a:bodyPr/>
          <a:lstStyle/>
          <a:p>
            <a:r>
              <a:rPr lang="en-US" altLang="en-US">
                <a:ea typeface="ＭＳ Ｐゴシック" charset="-128"/>
              </a:rPr>
              <a:t>What if you want write-back caches?</a:t>
            </a:r>
          </a:p>
          <a:p>
            <a:pPr lvl="1"/>
            <a:r>
              <a:rPr lang="en-US" altLang="en-US">
                <a:ea typeface="ＭＳ Ｐゴシック" charset="-128"/>
              </a:rPr>
              <a:t>We want a “modified” state</a:t>
            </a:r>
          </a:p>
        </p:txBody>
      </p:sp>
      <p:sp>
        <p:nvSpPr>
          <p:cNvPr id="19353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C398E14F-A3BE-5C4E-91FD-FA3A0E9C25A8}" type="slidenum">
              <a:rPr lang="en-US" altLang="en-US" sz="1600">
                <a:solidFill>
                  <a:srgbClr val="000000"/>
                </a:solidFill>
                <a:latin typeface="Garamond" charset="0"/>
              </a:rPr>
              <a:pPr eaLnBrk="1" hangingPunct="1"/>
              <a:t>39</a:t>
            </a:fld>
            <a:endParaRPr lang="en-US" altLang="en-US" sz="1600">
              <a:solidFill>
                <a:srgbClr val="000000"/>
              </a:solidFill>
              <a:latin typeface="Garamond" charset="0"/>
            </a:endParaRPr>
          </a:p>
        </p:txBody>
      </p:sp>
    </p:spTree>
    <p:extLst>
      <p:ext uri="{BB962C8B-B14F-4D97-AF65-F5344CB8AC3E}">
        <p14:creationId xmlns:p14="http://schemas.microsoft.com/office/powerpoint/2010/main" val="32967732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p:cNvSpPr>
            <a:spLocks noGrp="1"/>
          </p:cNvSpPr>
          <p:nvPr>
            <p:ph type="title"/>
          </p:nvPr>
        </p:nvSpPr>
        <p:spPr/>
        <p:txBody>
          <a:bodyPr/>
          <a:lstStyle/>
          <a:p>
            <a:r>
              <a:rPr lang="en-US" altLang="en-US" dirty="0">
                <a:ea typeface="ＭＳ Ｐゴシック" charset="-128"/>
              </a:rPr>
              <a:t>Recall: Weaker Memory Consistency</a:t>
            </a:r>
          </a:p>
        </p:txBody>
      </p:sp>
      <p:sp>
        <p:nvSpPr>
          <p:cNvPr id="3" name="Content Placeholder 2"/>
          <p:cNvSpPr>
            <a:spLocks noGrp="1"/>
          </p:cNvSpPr>
          <p:nvPr>
            <p:ph idx="1"/>
          </p:nvPr>
        </p:nvSpPr>
        <p:spPr>
          <a:xfrm>
            <a:off x="228600" y="996950"/>
            <a:ext cx="8610600" cy="5194300"/>
          </a:xfrm>
        </p:spPr>
        <p:txBody>
          <a:bodyPr/>
          <a:lstStyle/>
          <a:p>
            <a:r>
              <a:rPr lang="en-US" altLang="en-US">
                <a:ea typeface="ＭＳ Ｐゴシック" charset="-128"/>
              </a:rPr>
              <a:t>The ordering of operations is important when the order affects operations on shared data </a:t>
            </a:r>
            <a:r>
              <a:rPr lang="en-US" altLang="en-US">
                <a:ea typeface="ＭＳ Ｐゴシック" charset="-128"/>
                <a:sym typeface="Wingdings" charset="2"/>
              </a:rPr>
              <a:t> i.e., when processors need to synchronize to execute a “program region”</a:t>
            </a:r>
            <a:endParaRPr lang="en-US" altLang="ja-JP">
              <a:ea typeface="ＭＳ Ｐゴシック" charset="-128"/>
            </a:endParaRPr>
          </a:p>
          <a:p>
            <a:endParaRPr lang="en-US" altLang="en-US">
              <a:ea typeface="ＭＳ Ｐゴシック" charset="-128"/>
            </a:endParaRPr>
          </a:p>
          <a:p>
            <a:r>
              <a:rPr lang="en-US" altLang="en-US">
                <a:ea typeface="ＭＳ Ｐゴシック" charset="-128"/>
              </a:rPr>
              <a:t>Weak consistency</a:t>
            </a:r>
          </a:p>
          <a:p>
            <a:pPr lvl="1"/>
            <a:r>
              <a:rPr lang="en-US" altLang="en-US">
                <a:ea typeface="ＭＳ Ｐゴシック" charset="-128"/>
              </a:rPr>
              <a:t>Idea: </a:t>
            </a:r>
            <a:r>
              <a:rPr lang="en-US" altLang="en-US">
                <a:solidFill>
                  <a:srgbClr val="0000FF"/>
                </a:solidFill>
                <a:ea typeface="ＭＳ Ｐゴシック" charset="-128"/>
              </a:rPr>
              <a:t>Programmer specifies regions in which memory operations do not need to be ordered</a:t>
            </a:r>
          </a:p>
          <a:p>
            <a:pPr lvl="1"/>
            <a:r>
              <a:rPr lang="en-US" altLang="en-US">
                <a:ea typeface="ＭＳ Ｐゴシック" charset="-128"/>
              </a:rPr>
              <a:t>“Memory fence” instructions delineate those regions</a:t>
            </a:r>
          </a:p>
          <a:p>
            <a:pPr lvl="2"/>
            <a:r>
              <a:rPr lang="en-US" altLang="en-US">
                <a:ea typeface="ＭＳ Ｐゴシック" charset="-128"/>
              </a:rPr>
              <a:t>All memory operations before a fence must complete before fence is executed</a:t>
            </a:r>
          </a:p>
          <a:p>
            <a:pPr lvl="2"/>
            <a:r>
              <a:rPr lang="en-US" altLang="en-US">
                <a:ea typeface="ＭＳ Ｐゴシック" charset="-128"/>
              </a:rPr>
              <a:t>All memory operations after the fence must wait for the fence to complete</a:t>
            </a:r>
          </a:p>
          <a:p>
            <a:pPr lvl="2"/>
            <a:r>
              <a:rPr lang="en-US" altLang="en-US">
                <a:ea typeface="ＭＳ Ｐゴシック" charset="-128"/>
              </a:rPr>
              <a:t>Fences complete in program order</a:t>
            </a:r>
          </a:p>
          <a:p>
            <a:pPr lvl="1"/>
            <a:r>
              <a:rPr lang="en-US" altLang="en-US">
                <a:ea typeface="ＭＳ Ｐゴシック" charset="-128"/>
              </a:rPr>
              <a:t>All synchronization operations act like a fence</a:t>
            </a:r>
          </a:p>
        </p:txBody>
      </p:sp>
      <p:sp>
        <p:nvSpPr>
          <p:cNvPr id="8499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DD92D8E-E976-EB4A-B93D-22B7D63E7D57}" type="slidenum">
              <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Tree>
    <p:extLst>
      <p:ext uri="{BB962C8B-B14F-4D97-AF65-F5344CB8AC3E}">
        <p14:creationId xmlns:p14="http://schemas.microsoft.com/office/powerpoint/2010/main" val="107212376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p:cNvSpPr>
            <a:spLocks noGrp="1"/>
          </p:cNvSpPr>
          <p:nvPr>
            <p:ph type="title"/>
          </p:nvPr>
        </p:nvSpPr>
        <p:spPr/>
        <p:txBody>
          <a:bodyPr/>
          <a:lstStyle/>
          <a:p>
            <a:r>
              <a:rPr lang="en-US" altLang="en-US">
                <a:ea typeface="ＭＳ Ｐゴシック" charset="-128"/>
              </a:rPr>
              <a:t>A More Sophisticated Protocol: MSI</a:t>
            </a:r>
          </a:p>
        </p:txBody>
      </p:sp>
      <p:sp>
        <p:nvSpPr>
          <p:cNvPr id="3" name="Content Placeholder 2"/>
          <p:cNvSpPr>
            <a:spLocks noGrp="1"/>
          </p:cNvSpPr>
          <p:nvPr>
            <p:ph idx="1"/>
          </p:nvPr>
        </p:nvSpPr>
        <p:spPr>
          <a:xfrm>
            <a:off x="228600" y="1011238"/>
            <a:ext cx="8610600" cy="5194300"/>
          </a:xfrm>
        </p:spPr>
        <p:txBody>
          <a:bodyPr/>
          <a:lstStyle/>
          <a:p>
            <a:r>
              <a:rPr lang="en-US" altLang="en-US" dirty="0">
                <a:ea typeface="ＭＳ Ｐゴシック" charset="-128"/>
              </a:rPr>
              <a:t>Extend metadata per block to encode three states:</a:t>
            </a:r>
          </a:p>
          <a:p>
            <a:pPr lvl="1"/>
            <a:r>
              <a:rPr lang="en-US" altLang="en-US" b="1" dirty="0">
                <a:ea typeface="ＭＳ Ｐゴシック" charset="-128"/>
              </a:rPr>
              <a:t>M</a:t>
            </a:r>
            <a:r>
              <a:rPr lang="en-US" altLang="en-US" dirty="0">
                <a:ea typeface="ＭＳ Ｐゴシック" charset="-128"/>
              </a:rPr>
              <a:t>(</a:t>
            </a:r>
            <a:r>
              <a:rPr lang="en-US" altLang="en-US" dirty="0" err="1">
                <a:ea typeface="ＭＳ Ｐゴシック" charset="-128"/>
              </a:rPr>
              <a:t>odified</a:t>
            </a:r>
            <a:r>
              <a:rPr lang="en-US" altLang="en-US" dirty="0">
                <a:ea typeface="ＭＳ Ｐゴシック" charset="-128"/>
              </a:rPr>
              <a:t>): cache line is the only cached copy and is dirty</a:t>
            </a:r>
            <a:endParaRPr lang="en-US" altLang="en-US" b="1" dirty="0">
              <a:ea typeface="ＭＳ Ｐゴシック" charset="-128"/>
            </a:endParaRPr>
          </a:p>
          <a:p>
            <a:pPr lvl="1"/>
            <a:r>
              <a:rPr lang="en-US" altLang="en-US" b="1" dirty="0">
                <a:ea typeface="ＭＳ Ｐゴシック" charset="-128"/>
              </a:rPr>
              <a:t>S</a:t>
            </a:r>
            <a:r>
              <a:rPr lang="en-US" altLang="en-US" dirty="0">
                <a:ea typeface="ＭＳ Ｐゴシック" charset="-128"/>
              </a:rPr>
              <a:t>(hared): cache line is one of potentially several cached copies and it is clean (i.e., at least one clean cached copy)</a:t>
            </a:r>
            <a:endParaRPr lang="en-US" altLang="en-US" b="1" dirty="0">
              <a:ea typeface="ＭＳ Ｐゴシック" charset="-128"/>
            </a:endParaRPr>
          </a:p>
          <a:p>
            <a:pPr lvl="1"/>
            <a:r>
              <a:rPr lang="en-US" altLang="en-US" b="1" dirty="0">
                <a:ea typeface="ＭＳ Ｐゴシック" charset="-128"/>
              </a:rPr>
              <a:t>I</a:t>
            </a:r>
            <a:r>
              <a:rPr lang="en-US" altLang="en-US" dirty="0">
                <a:ea typeface="ＭＳ Ｐゴシック" charset="-128"/>
              </a:rPr>
              <a:t>(</a:t>
            </a:r>
            <a:r>
              <a:rPr lang="en-US" altLang="en-US" dirty="0" err="1">
                <a:ea typeface="ＭＳ Ｐゴシック" charset="-128"/>
              </a:rPr>
              <a:t>nvalid</a:t>
            </a:r>
            <a:r>
              <a:rPr lang="en-US" altLang="en-US" dirty="0">
                <a:ea typeface="ＭＳ Ｐゴシック" charset="-128"/>
              </a:rPr>
              <a:t>): cache line is not present in this cache</a:t>
            </a:r>
          </a:p>
          <a:p>
            <a:pPr lvl="1"/>
            <a:endParaRPr lang="en-US" altLang="en-US" dirty="0">
              <a:ea typeface="ＭＳ Ｐゴシック" charset="-128"/>
            </a:endParaRPr>
          </a:p>
          <a:p>
            <a:pPr lvl="1"/>
            <a:endParaRPr lang="en-US" altLang="en-US" dirty="0">
              <a:ea typeface="ＭＳ Ｐゴシック" charset="-128"/>
            </a:endParaRPr>
          </a:p>
          <a:p>
            <a:r>
              <a:rPr lang="en-US" altLang="en-US" dirty="0">
                <a:ea typeface="ＭＳ Ｐゴシック" charset="-128"/>
              </a:rPr>
              <a:t>Read miss makes a </a:t>
            </a:r>
            <a:r>
              <a:rPr lang="en-US" altLang="en-US" i="1" dirty="0">
                <a:ea typeface="ＭＳ Ｐゴシック" charset="-128"/>
              </a:rPr>
              <a:t>Read </a:t>
            </a:r>
            <a:r>
              <a:rPr lang="en-US" altLang="en-US" dirty="0">
                <a:ea typeface="ＭＳ Ｐゴシック" charset="-128"/>
              </a:rPr>
              <a:t>request on bus, transitions to </a:t>
            </a:r>
            <a:r>
              <a:rPr lang="en-US" altLang="en-US" b="1" dirty="0">
                <a:ea typeface="ＭＳ Ｐゴシック" charset="-128"/>
              </a:rPr>
              <a:t>S</a:t>
            </a:r>
            <a:endParaRPr lang="en-US" altLang="en-US" dirty="0">
              <a:ea typeface="ＭＳ Ｐゴシック" charset="-128"/>
            </a:endParaRPr>
          </a:p>
          <a:p>
            <a:r>
              <a:rPr lang="en-US" altLang="en-US" dirty="0">
                <a:ea typeface="ＭＳ Ｐゴシック" charset="-128"/>
              </a:rPr>
              <a:t>Write miss makes a </a:t>
            </a:r>
            <a:r>
              <a:rPr lang="en-US" altLang="en-US" i="1" dirty="0" err="1">
                <a:ea typeface="ＭＳ Ｐゴシック" charset="-128"/>
              </a:rPr>
              <a:t>ReadEx</a:t>
            </a:r>
            <a:r>
              <a:rPr lang="en-US" altLang="en-US" dirty="0">
                <a:ea typeface="ＭＳ Ｐゴシック" charset="-128"/>
              </a:rPr>
              <a:t> request, transitions to </a:t>
            </a:r>
            <a:r>
              <a:rPr lang="en-US" altLang="en-US" b="1" dirty="0">
                <a:ea typeface="ＭＳ Ｐゴシック" charset="-128"/>
              </a:rPr>
              <a:t>M</a:t>
            </a:r>
            <a:r>
              <a:rPr lang="en-US" altLang="en-US" dirty="0">
                <a:ea typeface="ＭＳ Ｐゴシック" charset="-128"/>
              </a:rPr>
              <a:t> state</a:t>
            </a:r>
          </a:p>
          <a:p>
            <a:r>
              <a:rPr lang="en-US" altLang="en-US" dirty="0">
                <a:ea typeface="ＭＳ Ｐゴシック" charset="-128"/>
              </a:rPr>
              <a:t>When a processor snoops </a:t>
            </a:r>
            <a:r>
              <a:rPr lang="en-US" altLang="en-US" i="1" dirty="0" err="1">
                <a:ea typeface="ＭＳ Ｐゴシック" charset="-128"/>
              </a:rPr>
              <a:t>ReadEx</a:t>
            </a:r>
            <a:r>
              <a:rPr lang="en-US" altLang="en-US" i="1" dirty="0">
                <a:ea typeface="ＭＳ Ｐゴシック" charset="-128"/>
              </a:rPr>
              <a:t> </a:t>
            </a:r>
            <a:r>
              <a:rPr lang="en-US" altLang="en-US" dirty="0">
                <a:ea typeface="ＭＳ Ｐゴシック" charset="-128"/>
              </a:rPr>
              <a:t>from another writer, it must invalidate its own copy (if any)</a:t>
            </a:r>
          </a:p>
          <a:p>
            <a:r>
              <a:rPr lang="en-US" altLang="en-US" dirty="0">
                <a:ea typeface="ＭＳ Ｐゴシック" charset="-128"/>
              </a:rPr>
              <a:t>S</a:t>
            </a:r>
            <a:r>
              <a:rPr lang="en-US" altLang="en-US" dirty="0">
                <a:ea typeface="ＭＳ Ｐゴシック" charset="-128"/>
                <a:sym typeface="Wingdings" charset="2"/>
              </a:rPr>
              <a:t>M </a:t>
            </a:r>
            <a:r>
              <a:rPr lang="en-US" altLang="en-US" i="1" dirty="0">
                <a:ea typeface="ＭＳ Ｐゴシック" charset="-128"/>
                <a:sym typeface="Wingdings" charset="2"/>
              </a:rPr>
              <a:t>upgrade</a:t>
            </a:r>
            <a:r>
              <a:rPr lang="en-US" altLang="en-US" dirty="0">
                <a:ea typeface="ＭＳ Ｐゴシック" charset="-128"/>
                <a:sym typeface="Wingdings" charset="2"/>
              </a:rPr>
              <a:t> can be made without accessing memory (via </a:t>
            </a:r>
            <a:r>
              <a:rPr lang="en-US" altLang="en-US" i="1" dirty="0">
                <a:ea typeface="ＭＳ Ｐゴシック" charset="-128"/>
                <a:sym typeface="Wingdings" charset="2"/>
              </a:rPr>
              <a:t>Invalidations)</a:t>
            </a:r>
          </a:p>
          <a:p>
            <a:endParaRPr lang="en-US" altLang="en-US" dirty="0">
              <a:ea typeface="ＭＳ Ｐゴシック" charset="-128"/>
            </a:endParaRPr>
          </a:p>
        </p:txBody>
      </p:sp>
      <p:sp>
        <p:nvSpPr>
          <p:cNvPr id="9113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B9D77D74-BC23-4E44-9D8D-D247C62955FF}" type="slidenum">
              <a:rPr lang="en-US" altLang="en-US" sz="1600">
                <a:solidFill>
                  <a:srgbClr val="000000"/>
                </a:solidFill>
                <a:latin typeface="Garamond" charset="0"/>
              </a:rPr>
              <a:pPr eaLnBrk="1" hangingPunct="1"/>
              <a:t>40</a:t>
            </a:fld>
            <a:endParaRPr lang="en-US" altLang="en-US" sz="1600">
              <a:solidFill>
                <a:srgbClr val="000000"/>
              </a:solidFill>
              <a:latin typeface="Garamond" charset="0"/>
            </a:endParaRPr>
          </a:p>
        </p:txBody>
      </p:sp>
    </p:spTree>
    <p:extLst>
      <p:ext uri="{BB962C8B-B14F-4D97-AF65-F5344CB8AC3E}">
        <p14:creationId xmlns:p14="http://schemas.microsoft.com/office/powerpoint/2010/main" val="12352404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p:cNvSpPr>
            <a:spLocks noGrp="1"/>
          </p:cNvSpPr>
          <p:nvPr>
            <p:ph type="title"/>
          </p:nvPr>
        </p:nvSpPr>
        <p:spPr/>
        <p:txBody>
          <a:bodyPr/>
          <a:lstStyle/>
          <a:p>
            <a:r>
              <a:rPr lang="en-US" altLang="en-US">
                <a:ea typeface="ＭＳ Ｐゴシック" charset="-128"/>
              </a:rPr>
              <a:t>MSI State Machine</a:t>
            </a:r>
          </a:p>
        </p:txBody>
      </p:sp>
      <p:sp>
        <p:nvSpPr>
          <p:cNvPr id="93186"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10801498-4139-FD45-8464-DDA14E12F9A7}" type="slidenum">
              <a:rPr lang="en-US" altLang="en-US" sz="1600">
                <a:solidFill>
                  <a:srgbClr val="000000"/>
                </a:solidFill>
                <a:latin typeface="Garamond" charset="0"/>
              </a:rPr>
              <a:pPr eaLnBrk="1" hangingPunct="1"/>
              <a:t>41</a:t>
            </a:fld>
            <a:endParaRPr lang="en-US" altLang="en-US" sz="1600">
              <a:solidFill>
                <a:srgbClr val="000000"/>
              </a:solidFill>
              <a:latin typeface="Garamond" charset="0"/>
            </a:endParaRPr>
          </a:p>
        </p:txBody>
      </p:sp>
      <p:sp>
        <p:nvSpPr>
          <p:cNvPr id="93187" name="Oval 4"/>
          <p:cNvSpPr>
            <a:spLocks noChangeArrowheads="1"/>
          </p:cNvSpPr>
          <p:nvPr/>
        </p:nvSpPr>
        <p:spPr bwMode="auto">
          <a:xfrm>
            <a:off x="3875088" y="1468438"/>
            <a:ext cx="1055687" cy="1055687"/>
          </a:xfrm>
          <a:prstGeom prst="ellipse">
            <a:avLst/>
          </a:prstGeom>
          <a:solidFill>
            <a:srgbClr val="C0C0C0"/>
          </a:solidFill>
          <a:ln w="9525">
            <a:solidFill>
              <a:schemeClr val="tx1"/>
            </a:solidFill>
            <a:round/>
            <a:headEnd/>
            <a:tailEnd/>
          </a:ln>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fontAlgn="base" hangingPunct="1">
              <a:spcBef>
                <a:spcPct val="0"/>
              </a:spcBef>
              <a:spcAft>
                <a:spcPct val="0"/>
              </a:spcAft>
            </a:pPr>
            <a:endParaRPr lang="en-US" altLang="en-US" sz="1800">
              <a:solidFill>
                <a:srgbClr val="000000"/>
              </a:solidFill>
            </a:endParaRPr>
          </a:p>
        </p:txBody>
      </p:sp>
      <p:sp>
        <p:nvSpPr>
          <p:cNvPr id="93188" name="TextBox 5"/>
          <p:cNvSpPr txBox="1">
            <a:spLocks noChangeArrowheads="1"/>
          </p:cNvSpPr>
          <p:nvPr/>
        </p:nvSpPr>
        <p:spPr bwMode="auto">
          <a:xfrm>
            <a:off x="4192588" y="1760538"/>
            <a:ext cx="4206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a:solidFill>
                  <a:srgbClr val="000000"/>
                </a:solidFill>
                <a:latin typeface="Tahoma" charset="0"/>
              </a:rPr>
              <a:t>M</a:t>
            </a:r>
          </a:p>
        </p:txBody>
      </p:sp>
      <p:sp>
        <p:nvSpPr>
          <p:cNvPr id="93189" name="Oval 6"/>
          <p:cNvSpPr>
            <a:spLocks noChangeArrowheads="1"/>
          </p:cNvSpPr>
          <p:nvPr/>
        </p:nvSpPr>
        <p:spPr bwMode="auto">
          <a:xfrm>
            <a:off x="1638300" y="3473450"/>
            <a:ext cx="1055688" cy="1055688"/>
          </a:xfrm>
          <a:prstGeom prst="ellipse">
            <a:avLst/>
          </a:prstGeom>
          <a:solidFill>
            <a:srgbClr val="C0C0C0"/>
          </a:solidFill>
          <a:ln w="9525">
            <a:solidFill>
              <a:schemeClr val="tx1"/>
            </a:solidFill>
            <a:round/>
            <a:headEnd/>
            <a:tailEnd/>
          </a:ln>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fontAlgn="base" hangingPunct="1">
              <a:spcBef>
                <a:spcPct val="0"/>
              </a:spcBef>
              <a:spcAft>
                <a:spcPct val="0"/>
              </a:spcAft>
            </a:pPr>
            <a:endParaRPr lang="en-US" altLang="en-US" sz="1800">
              <a:solidFill>
                <a:srgbClr val="000000"/>
              </a:solidFill>
            </a:endParaRPr>
          </a:p>
        </p:txBody>
      </p:sp>
      <p:sp>
        <p:nvSpPr>
          <p:cNvPr id="93190" name="TextBox 7"/>
          <p:cNvSpPr txBox="1">
            <a:spLocks noChangeArrowheads="1"/>
          </p:cNvSpPr>
          <p:nvPr/>
        </p:nvSpPr>
        <p:spPr bwMode="auto">
          <a:xfrm>
            <a:off x="2001838" y="3763963"/>
            <a:ext cx="3571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a:solidFill>
                  <a:srgbClr val="000000"/>
                </a:solidFill>
                <a:latin typeface="Tahoma" charset="0"/>
              </a:rPr>
              <a:t>S</a:t>
            </a:r>
          </a:p>
        </p:txBody>
      </p:sp>
      <p:sp>
        <p:nvSpPr>
          <p:cNvPr id="93191" name="Oval 8"/>
          <p:cNvSpPr>
            <a:spLocks noChangeArrowheads="1"/>
          </p:cNvSpPr>
          <p:nvPr/>
        </p:nvSpPr>
        <p:spPr bwMode="auto">
          <a:xfrm>
            <a:off x="6248400" y="3473450"/>
            <a:ext cx="1057275" cy="1055688"/>
          </a:xfrm>
          <a:prstGeom prst="ellipse">
            <a:avLst/>
          </a:prstGeom>
          <a:solidFill>
            <a:srgbClr val="C0C0C0"/>
          </a:solidFill>
          <a:ln w="9525">
            <a:solidFill>
              <a:schemeClr val="tx1"/>
            </a:solidFill>
            <a:round/>
            <a:headEnd/>
            <a:tailEnd/>
          </a:ln>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fontAlgn="base" hangingPunct="1">
              <a:spcBef>
                <a:spcPct val="0"/>
              </a:spcBef>
              <a:spcAft>
                <a:spcPct val="0"/>
              </a:spcAft>
            </a:pPr>
            <a:endParaRPr lang="en-US" altLang="en-US" sz="1800">
              <a:solidFill>
                <a:srgbClr val="000000"/>
              </a:solidFill>
            </a:endParaRPr>
          </a:p>
        </p:txBody>
      </p:sp>
      <p:sp>
        <p:nvSpPr>
          <p:cNvPr id="93192" name="TextBox 9"/>
          <p:cNvSpPr txBox="1">
            <a:spLocks noChangeArrowheads="1"/>
          </p:cNvSpPr>
          <p:nvPr/>
        </p:nvSpPr>
        <p:spPr bwMode="auto">
          <a:xfrm>
            <a:off x="6619875" y="3763963"/>
            <a:ext cx="3000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a:solidFill>
                  <a:srgbClr val="000000"/>
                </a:solidFill>
                <a:latin typeface="Tahoma" charset="0"/>
              </a:rPr>
              <a:t>I</a:t>
            </a:r>
          </a:p>
        </p:txBody>
      </p:sp>
      <p:cxnSp>
        <p:nvCxnSpPr>
          <p:cNvPr id="93193" name="Curved Connector 15"/>
          <p:cNvCxnSpPr>
            <a:cxnSpLocks noChangeShapeType="1"/>
            <a:stCxn id="93189" idx="5"/>
            <a:endCxn id="93191" idx="3"/>
          </p:cNvCxnSpPr>
          <p:nvPr/>
        </p:nvCxnSpPr>
        <p:spPr bwMode="auto">
          <a:xfrm rot="16200000" flipH="1">
            <a:off x="4471194" y="2442369"/>
            <a:ext cx="1587" cy="3863975"/>
          </a:xfrm>
          <a:prstGeom prst="curvedConnector3">
            <a:avLst>
              <a:gd name="adj1" fmla="val 31000694"/>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93194" name="TextBox 19"/>
          <p:cNvSpPr txBox="1">
            <a:spLocks noChangeArrowheads="1"/>
          </p:cNvSpPr>
          <p:nvPr/>
        </p:nvSpPr>
        <p:spPr bwMode="auto">
          <a:xfrm>
            <a:off x="4121150" y="4927600"/>
            <a:ext cx="87153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200">
                <a:solidFill>
                  <a:srgbClr val="000000"/>
                </a:solidFill>
                <a:latin typeface="Tahoma" charset="0"/>
              </a:rPr>
              <a:t>BusRdX/--</a:t>
            </a:r>
          </a:p>
        </p:txBody>
      </p:sp>
      <p:sp>
        <p:nvSpPr>
          <p:cNvPr id="93195" name="TextBox 20"/>
          <p:cNvSpPr txBox="1">
            <a:spLocks noChangeArrowheads="1"/>
          </p:cNvSpPr>
          <p:nvPr/>
        </p:nvSpPr>
        <p:spPr bwMode="auto">
          <a:xfrm>
            <a:off x="7400925" y="6116638"/>
            <a:ext cx="147796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400">
                <a:solidFill>
                  <a:srgbClr val="000000"/>
                </a:solidFill>
                <a:latin typeface="Tahoma" charset="0"/>
              </a:rPr>
              <a:t>[Culler/Singh96]</a:t>
            </a:r>
          </a:p>
        </p:txBody>
      </p:sp>
      <p:cxnSp>
        <p:nvCxnSpPr>
          <p:cNvPr id="93196" name="Curved Connector 22"/>
          <p:cNvCxnSpPr>
            <a:cxnSpLocks noChangeShapeType="1"/>
            <a:stCxn id="93189" idx="2"/>
          </p:cNvCxnSpPr>
          <p:nvPr/>
        </p:nvCxnSpPr>
        <p:spPr bwMode="auto">
          <a:xfrm rot="10800000" flipH="1" flipV="1">
            <a:off x="1638300" y="4000500"/>
            <a:ext cx="130175" cy="374650"/>
          </a:xfrm>
          <a:prstGeom prst="curvedConnector4">
            <a:avLst>
              <a:gd name="adj1" fmla="val -176051"/>
              <a:gd name="adj2" fmla="val 124755"/>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93197" name="TextBox 29"/>
          <p:cNvSpPr txBox="1">
            <a:spLocks noChangeArrowheads="1"/>
          </p:cNvSpPr>
          <p:nvPr/>
        </p:nvSpPr>
        <p:spPr bwMode="auto">
          <a:xfrm>
            <a:off x="855663" y="4335463"/>
            <a:ext cx="7826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200">
                <a:solidFill>
                  <a:srgbClr val="000000"/>
                </a:solidFill>
                <a:latin typeface="Tahoma" charset="0"/>
              </a:rPr>
              <a:t>PrRd/--</a:t>
            </a:r>
          </a:p>
          <a:p>
            <a:pPr eaLnBrk="1" fontAlgn="base" hangingPunct="1">
              <a:spcBef>
                <a:spcPct val="0"/>
              </a:spcBef>
              <a:spcAft>
                <a:spcPct val="0"/>
              </a:spcAft>
            </a:pPr>
            <a:r>
              <a:rPr lang="en-US" altLang="en-US" sz="1200">
                <a:solidFill>
                  <a:srgbClr val="000000"/>
                </a:solidFill>
                <a:latin typeface="Tahoma" charset="0"/>
              </a:rPr>
              <a:t>BusRd/--</a:t>
            </a:r>
          </a:p>
        </p:txBody>
      </p:sp>
      <p:cxnSp>
        <p:nvCxnSpPr>
          <p:cNvPr id="93198" name="Curved Connector 33"/>
          <p:cNvCxnSpPr>
            <a:cxnSpLocks noChangeShapeType="1"/>
            <a:stCxn id="93191" idx="1"/>
            <a:endCxn id="93189" idx="7"/>
          </p:cNvCxnSpPr>
          <p:nvPr/>
        </p:nvCxnSpPr>
        <p:spPr bwMode="auto">
          <a:xfrm rot="16200000" flipV="1">
            <a:off x="4471194" y="1696244"/>
            <a:ext cx="1587" cy="3863975"/>
          </a:xfrm>
          <a:prstGeom prst="curvedConnector3">
            <a:avLst>
              <a:gd name="adj1" fmla="val 24132250"/>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93199" name="TextBox 34"/>
          <p:cNvSpPr txBox="1">
            <a:spLocks noChangeArrowheads="1"/>
          </p:cNvSpPr>
          <p:nvPr/>
        </p:nvSpPr>
        <p:spPr bwMode="auto">
          <a:xfrm>
            <a:off x="3962400" y="3262313"/>
            <a:ext cx="990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200">
                <a:solidFill>
                  <a:srgbClr val="000000"/>
                </a:solidFill>
                <a:latin typeface="Tahoma" charset="0"/>
              </a:rPr>
              <a:t>PrRd/BusRd</a:t>
            </a:r>
          </a:p>
        </p:txBody>
      </p:sp>
      <p:cxnSp>
        <p:nvCxnSpPr>
          <p:cNvPr id="93200" name="Shape 38"/>
          <p:cNvCxnSpPr>
            <a:cxnSpLocks noChangeShapeType="1"/>
            <a:stCxn id="93191" idx="0"/>
            <a:endCxn id="93187" idx="6"/>
          </p:cNvCxnSpPr>
          <p:nvPr/>
        </p:nvCxnSpPr>
        <p:spPr bwMode="auto">
          <a:xfrm rot="16200000" flipV="1">
            <a:off x="5115719" y="1812131"/>
            <a:ext cx="1476375" cy="1846263"/>
          </a:xfrm>
          <a:prstGeom prst="curvedConnector2">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93201" name="Shape 40"/>
          <p:cNvCxnSpPr>
            <a:cxnSpLocks noChangeShapeType="1"/>
            <a:stCxn id="93189" idx="0"/>
            <a:endCxn id="93187" idx="2"/>
          </p:cNvCxnSpPr>
          <p:nvPr/>
        </p:nvCxnSpPr>
        <p:spPr bwMode="auto">
          <a:xfrm rot="5400000" flipH="1" flipV="1">
            <a:off x="2282825" y="1881188"/>
            <a:ext cx="1476375" cy="1708150"/>
          </a:xfrm>
          <a:prstGeom prst="curvedConnector2">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93202" name="TextBox 41"/>
          <p:cNvSpPr txBox="1">
            <a:spLocks noChangeArrowheads="1"/>
          </p:cNvSpPr>
          <p:nvPr/>
        </p:nvSpPr>
        <p:spPr bwMode="auto">
          <a:xfrm>
            <a:off x="2576513" y="2478088"/>
            <a:ext cx="11398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200">
                <a:solidFill>
                  <a:srgbClr val="000000"/>
                </a:solidFill>
                <a:latin typeface="Tahoma (Body)" charset="0"/>
              </a:rPr>
              <a:t>PrWr/BusRdX</a:t>
            </a:r>
          </a:p>
        </p:txBody>
      </p:sp>
      <p:sp>
        <p:nvSpPr>
          <p:cNvPr id="93203" name="TextBox 42"/>
          <p:cNvSpPr txBox="1">
            <a:spLocks noChangeArrowheads="1"/>
          </p:cNvSpPr>
          <p:nvPr/>
        </p:nvSpPr>
        <p:spPr bwMode="auto">
          <a:xfrm>
            <a:off x="5938838" y="2068513"/>
            <a:ext cx="11398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200">
                <a:solidFill>
                  <a:srgbClr val="000000"/>
                </a:solidFill>
                <a:latin typeface="Tahoma (Body)" charset="0"/>
              </a:rPr>
              <a:t>PrWr/BusRdX</a:t>
            </a:r>
          </a:p>
        </p:txBody>
      </p:sp>
      <p:cxnSp>
        <p:nvCxnSpPr>
          <p:cNvPr id="93204" name="Shape 46"/>
          <p:cNvCxnSpPr>
            <a:cxnSpLocks noChangeShapeType="1"/>
            <a:stCxn id="93187" idx="7"/>
            <a:endCxn id="93191" idx="6"/>
          </p:cNvCxnSpPr>
          <p:nvPr/>
        </p:nvCxnSpPr>
        <p:spPr bwMode="auto">
          <a:xfrm rot="16200000" flipH="1">
            <a:off x="4852988" y="1547813"/>
            <a:ext cx="2376487" cy="2528887"/>
          </a:xfrm>
          <a:prstGeom prst="curvedConnector4">
            <a:avLst>
              <a:gd name="adj1" fmla="val -16116"/>
              <a:gd name="adj2" fmla="val 110546"/>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93205" name="TextBox 47"/>
          <p:cNvSpPr txBox="1">
            <a:spLocks noChangeArrowheads="1"/>
          </p:cNvSpPr>
          <p:nvPr/>
        </p:nvSpPr>
        <p:spPr bwMode="auto">
          <a:xfrm>
            <a:off x="7499350" y="2757488"/>
            <a:ext cx="11144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200">
                <a:solidFill>
                  <a:srgbClr val="000000"/>
                </a:solidFill>
                <a:latin typeface="Tahoma" charset="0"/>
              </a:rPr>
              <a:t>BusRdX/Flush</a:t>
            </a:r>
          </a:p>
        </p:txBody>
      </p:sp>
      <p:sp>
        <p:nvSpPr>
          <p:cNvPr id="93206" name="TextBox 52"/>
          <p:cNvSpPr txBox="1">
            <a:spLocks noChangeArrowheads="1"/>
          </p:cNvSpPr>
          <p:nvPr/>
        </p:nvSpPr>
        <p:spPr bwMode="auto">
          <a:xfrm>
            <a:off x="4738688" y="2486025"/>
            <a:ext cx="6873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200">
                <a:solidFill>
                  <a:srgbClr val="000000"/>
                </a:solidFill>
                <a:latin typeface="Tahoma" charset="0"/>
              </a:rPr>
              <a:t>PrRd/--</a:t>
            </a:r>
          </a:p>
          <a:p>
            <a:pPr eaLnBrk="1" fontAlgn="base" hangingPunct="1">
              <a:spcBef>
                <a:spcPct val="0"/>
              </a:spcBef>
              <a:spcAft>
                <a:spcPct val="0"/>
              </a:spcAft>
            </a:pPr>
            <a:r>
              <a:rPr lang="en-US" altLang="en-US" sz="1200">
                <a:solidFill>
                  <a:srgbClr val="000000"/>
                </a:solidFill>
                <a:latin typeface="Tahoma" charset="0"/>
              </a:rPr>
              <a:t>PrWr/--</a:t>
            </a:r>
          </a:p>
        </p:txBody>
      </p:sp>
      <p:cxnSp>
        <p:nvCxnSpPr>
          <p:cNvPr id="93207" name="Curved Connector 54"/>
          <p:cNvCxnSpPr>
            <a:cxnSpLocks noChangeShapeType="1"/>
            <a:stCxn id="93187" idx="4"/>
            <a:endCxn id="93187" idx="5"/>
          </p:cNvCxnSpPr>
          <p:nvPr/>
        </p:nvCxnSpPr>
        <p:spPr bwMode="auto">
          <a:xfrm rot="5400000" flipH="1" flipV="1">
            <a:off x="4513263" y="2260600"/>
            <a:ext cx="153987" cy="373063"/>
          </a:xfrm>
          <a:prstGeom prst="curvedConnector3">
            <a:avLst>
              <a:gd name="adj1" fmla="val -147847"/>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93208" name="Curved Connector 58"/>
          <p:cNvCxnSpPr>
            <a:cxnSpLocks noChangeShapeType="1"/>
            <a:stCxn id="93187" idx="1"/>
            <a:endCxn id="93189" idx="1"/>
          </p:cNvCxnSpPr>
          <p:nvPr/>
        </p:nvCxnSpPr>
        <p:spPr bwMode="auto">
          <a:xfrm rot="-5400000" flipH="1" flipV="1">
            <a:off x="1909762" y="1508126"/>
            <a:ext cx="2003425" cy="2235200"/>
          </a:xfrm>
          <a:prstGeom prst="curvedConnector3">
            <a:avLst>
              <a:gd name="adj1" fmla="val -4778"/>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93209" name="TextBox 60"/>
          <p:cNvSpPr txBox="1">
            <a:spLocks noChangeArrowheads="1"/>
          </p:cNvSpPr>
          <p:nvPr/>
        </p:nvSpPr>
        <p:spPr bwMode="auto">
          <a:xfrm>
            <a:off x="1173163" y="1944688"/>
            <a:ext cx="1025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200">
                <a:solidFill>
                  <a:srgbClr val="000000"/>
                </a:solidFill>
                <a:latin typeface="Tahoma" charset="0"/>
              </a:rPr>
              <a:t>BusRd/Flush</a:t>
            </a:r>
          </a:p>
        </p:txBody>
      </p:sp>
      <p:sp>
        <p:nvSpPr>
          <p:cNvPr id="93210" name="TextBox 26"/>
          <p:cNvSpPr txBox="1">
            <a:spLocks noChangeArrowheads="1"/>
          </p:cNvSpPr>
          <p:nvPr/>
        </p:nvSpPr>
        <p:spPr bwMode="auto">
          <a:xfrm>
            <a:off x="3646488" y="6069013"/>
            <a:ext cx="1933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400">
                <a:solidFill>
                  <a:srgbClr val="000000"/>
                </a:solidFill>
                <a:latin typeface="Tahoma" charset="0"/>
              </a:rPr>
              <a:t>ObservedEvent/Action</a:t>
            </a:r>
          </a:p>
        </p:txBody>
      </p:sp>
      <p:sp>
        <p:nvSpPr>
          <p:cNvPr id="2" name="Oval 1">
            <a:extLst>
              <a:ext uri="{FF2B5EF4-FFF2-40B4-BE49-F238E27FC236}">
                <a16:creationId xmlns:a16="http://schemas.microsoft.com/office/drawing/2014/main" id="{4A8BA25B-4A53-58A3-C900-09E58BEFBEAF}"/>
              </a:ext>
            </a:extLst>
          </p:cNvPr>
          <p:cNvSpPr>
            <a:spLocks noChangeArrowheads="1"/>
          </p:cNvSpPr>
          <p:nvPr/>
        </p:nvSpPr>
        <p:spPr bwMode="auto">
          <a:xfrm>
            <a:off x="2533650" y="2420887"/>
            <a:ext cx="1147763" cy="432049"/>
          </a:xfrm>
          <a:prstGeom prst="ellipse">
            <a:avLst/>
          </a:prstGeom>
          <a:noFill/>
          <a:ln w="476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endParaRPr lang="en-US" altLang="en-US" sz="1800">
              <a:solidFill>
                <a:srgbClr val="000000"/>
              </a:solidFill>
            </a:endParaRPr>
          </a:p>
        </p:txBody>
      </p:sp>
      <p:sp>
        <p:nvSpPr>
          <p:cNvPr id="3" name="Oval 2">
            <a:extLst>
              <a:ext uri="{FF2B5EF4-FFF2-40B4-BE49-F238E27FC236}">
                <a16:creationId xmlns:a16="http://schemas.microsoft.com/office/drawing/2014/main" id="{B8ADCBB7-B313-7781-0B1D-A6CE35581B46}"/>
              </a:ext>
            </a:extLst>
          </p:cNvPr>
          <p:cNvSpPr>
            <a:spLocks noChangeArrowheads="1"/>
          </p:cNvSpPr>
          <p:nvPr/>
        </p:nvSpPr>
        <p:spPr bwMode="auto">
          <a:xfrm>
            <a:off x="5893593" y="1980212"/>
            <a:ext cx="1147763" cy="432049"/>
          </a:xfrm>
          <a:prstGeom prst="ellipse">
            <a:avLst/>
          </a:prstGeom>
          <a:noFill/>
          <a:ln w="476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endParaRPr lang="en-US" altLang="en-US" sz="1800">
              <a:solidFill>
                <a:srgbClr val="000000"/>
              </a:solidFill>
            </a:endParaRPr>
          </a:p>
        </p:txBody>
      </p:sp>
      <p:sp>
        <p:nvSpPr>
          <p:cNvPr id="4" name="Oval 3">
            <a:extLst>
              <a:ext uri="{FF2B5EF4-FFF2-40B4-BE49-F238E27FC236}">
                <a16:creationId xmlns:a16="http://schemas.microsoft.com/office/drawing/2014/main" id="{3F1191C5-BFD4-87D2-77E5-311F2E62484F}"/>
              </a:ext>
            </a:extLst>
          </p:cNvPr>
          <p:cNvSpPr>
            <a:spLocks noChangeArrowheads="1"/>
          </p:cNvSpPr>
          <p:nvPr/>
        </p:nvSpPr>
        <p:spPr bwMode="auto">
          <a:xfrm>
            <a:off x="7459662" y="2679575"/>
            <a:ext cx="1147763" cy="432049"/>
          </a:xfrm>
          <a:prstGeom prst="ellipse">
            <a:avLst/>
          </a:prstGeom>
          <a:noFill/>
          <a:ln w="476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endParaRPr lang="en-US" altLang="en-US" sz="1800">
              <a:solidFill>
                <a:srgbClr val="000000"/>
              </a:solidFill>
            </a:endParaRPr>
          </a:p>
        </p:txBody>
      </p:sp>
      <p:sp>
        <p:nvSpPr>
          <p:cNvPr id="5" name="Oval 4">
            <a:extLst>
              <a:ext uri="{FF2B5EF4-FFF2-40B4-BE49-F238E27FC236}">
                <a16:creationId xmlns:a16="http://schemas.microsoft.com/office/drawing/2014/main" id="{A580DA58-404B-EA2E-B222-AFC5EE9B3321}"/>
              </a:ext>
            </a:extLst>
          </p:cNvPr>
          <p:cNvSpPr>
            <a:spLocks noChangeArrowheads="1"/>
          </p:cNvSpPr>
          <p:nvPr/>
        </p:nvSpPr>
        <p:spPr bwMode="auto">
          <a:xfrm>
            <a:off x="4508499" y="2680369"/>
            <a:ext cx="1147763" cy="291432"/>
          </a:xfrm>
          <a:prstGeom prst="ellipse">
            <a:avLst/>
          </a:prstGeom>
          <a:noFill/>
          <a:ln w="476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endParaRPr lang="en-US" altLang="en-US" sz="1800">
              <a:solidFill>
                <a:srgbClr val="000000"/>
              </a:solidFill>
            </a:endParaRPr>
          </a:p>
        </p:txBody>
      </p:sp>
    </p:spTree>
    <p:extLst>
      <p:ext uri="{BB962C8B-B14F-4D97-AF65-F5344CB8AC3E}">
        <p14:creationId xmlns:p14="http://schemas.microsoft.com/office/powerpoint/2010/main" val="7541062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4"/>
          <p:cNvSpPr>
            <a:spLocks noGrp="1"/>
          </p:cNvSpPr>
          <p:nvPr>
            <p:ph type="title"/>
          </p:nvPr>
        </p:nvSpPr>
        <p:spPr/>
        <p:txBody>
          <a:bodyPr/>
          <a:lstStyle/>
          <a:p>
            <a:r>
              <a:rPr lang="en-US" altLang="en-US">
                <a:ea typeface="ＭＳ Ｐゴシック" charset="-128"/>
              </a:rPr>
              <a:t>The Problem with MSI</a:t>
            </a:r>
          </a:p>
        </p:txBody>
      </p:sp>
      <p:sp>
        <p:nvSpPr>
          <p:cNvPr id="6" name="Content Placeholder 5"/>
          <p:cNvSpPr>
            <a:spLocks noGrp="1"/>
          </p:cNvSpPr>
          <p:nvPr>
            <p:ph idx="1"/>
          </p:nvPr>
        </p:nvSpPr>
        <p:spPr>
          <a:xfrm>
            <a:off x="228600" y="996950"/>
            <a:ext cx="8610600" cy="5194300"/>
          </a:xfrm>
        </p:spPr>
        <p:txBody>
          <a:bodyPr/>
          <a:lstStyle/>
          <a:p>
            <a:r>
              <a:rPr lang="en-US" altLang="en-US" dirty="0">
                <a:ea typeface="ＭＳ Ｐゴシック" charset="-128"/>
              </a:rPr>
              <a:t>A block is in no cache to begin with</a:t>
            </a:r>
          </a:p>
          <a:p>
            <a:r>
              <a:rPr lang="en-US" altLang="en-US" dirty="0">
                <a:ea typeface="ＭＳ Ｐゴシック" charset="-128"/>
              </a:rPr>
              <a:t>Problem: </a:t>
            </a:r>
            <a:r>
              <a:rPr lang="en-US" altLang="en-US" dirty="0">
                <a:solidFill>
                  <a:srgbClr val="0000FF"/>
                </a:solidFill>
                <a:ea typeface="ＭＳ Ｐゴシック" charset="-128"/>
              </a:rPr>
              <a:t>On a read, the block immediately goes to “Shared” state although it may be the only copy to be cached (i.e., no other processor will cache it)</a:t>
            </a:r>
          </a:p>
          <a:p>
            <a:endParaRPr lang="en-US" altLang="en-US" dirty="0">
              <a:ea typeface="ＭＳ Ｐゴシック" charset="-128"/>
            </a:endParaRPr>
          </a:p>
          <a:p>
            <a:r>
              <a:rPr lang="en-US" altLang="en-US" dirty="0">
                <a:ea typeface="ＭＳ Ｐゴシック" charset="-128"/>
              </a:rPr>
              <a:t>Why is this a problem?</a:t>
            </a:r>
          </a:p>
          <a:p>
            <a:pPr lvl="1"/>
            <a:r>
              <a:rPr lang="en-US" altLang="en-US" dirty="0">
                <a:ea typeface="ＭＳ Ｐゴシック" charset="-128"/>
              </a:rPr>
              <a:t>Suppose the cache that reads the block wants to write to it at some point</a:t>
            </a:r>
          </a:p>
          <a:p>
            <a:pPr lvl="1"/>
            <a:r>
              <a:rPr lang="en-US" altLang="en-US" dirty="0">
                <a:ea typeface="ＭＳ Ｐゴシック" charset="-128"/>
              </a:rPr>
              <a:t>It needs to broadcast “invalidate” even though it has the only cached copy!</a:t>
            </a:r>
          </a:p>
          <a:p>
            <a:pPr lvl="1"/>
            <a:r>
              <a:rPr lang="en-US" altLang="en-US" i="1" dirty="0">
                <a:solidFill>
                  <a:srgbClr val="FF0000"/>
                </a:solidFill>
                <a:ea typeface="ＭＳ Ｐゴシック" charset="-128"/>
              </a:rPr>
              <a:t>If the cache knew it had the only cached copy in the system</a:t>
            </a:r>
            <a:r>
              <a:rPr lang="en-US" altLang="en-US" dirty="0">
                <a:solidFill>
                  <a:srgbClr val="FF0000"/>
                </a:solidFill>
                <a:ea typeface="ＭＳ Ｐゴシック" charset="-128"/>
              </a:rPr>
              <a:t>, it could have written to the block without notifying any other cache </a:t>
            </a:r>
            <a:r>
              <a:rPr lang="en-US" altLang="en-US" dirty="0">
                <a:ea typeface="ＭＳ Ｐゴシック" charset="-128"/>
                <a:sym typeface="Wingdings" charset="2"/>
              </a:rPr>
              <a:t> saves unnecessary broadcasts of invalidations</a:t>
            </a:r>
            <a:endParaRPr lang="en-US" altLang="en-US" dirty="0">
              <a:ea typeface="ＭＳ Ｐゴシック" charset="-128"/>
            </a:endParaRPr>
          </a:p>
          <a:p>
            <a:endParaRPr lang="en-US" altLang="en-US" dirty="0">
              <a:ea typeface="ＭＳ Ｐゴシック" charset="-128"/>
            </a:endParaRPr>
          </a:p>
          <a:p>
            <a:endParaRPr lang="en-US" altLang="en-US" dirty="0">
              <a:ea typeface="ＭＳ Ｐゴシック" charset="-128"/>
            </a:endParaRPr>
          </a:p>
        </p:txBody>
      </p:sp>
      <p:sp>
        <p:nvSpPr>
          <p:cNvPr id="9421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C64A9343-84D5-F142-83D4-511D05BF8A09}" type="slidenum">
              <a:rPr lang="en-US" altLang="en-US" sz="1600">
                <a:solidFill>
                  <a:srgbClr val="000000"/>
                </a:solidFill>
                <a:latin typeface="Garamond" charset="0"/>
              </a:rPr>
              <a:pPr eaLnBrk="1" hangingPunct="1"/>
              <a:t>42</a:t>
            </a:fld>
            <a:endParaRPr lang="en-US" altLang="en-US" sz="1600">
              <a:solidFill>
                <a:srgbClr val="000000"/>
              </a:solidFill>
              <a:latin typeface="Garamond" charset="0"/>
            </a:endParaRPr>
          </a:p>
        </p:txBody>
      </p:sp>
    </p:spTree>
    <p:extLst>
      <p:ext uri="{BB962C8B-B14F-4D97-AF65-F5344CB8AC3E}">
        <p14:creationId xmlns:p14="http://schemas.microsoft.com/office/powerpoint/2010/main" val="24618623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p:cNvSpPr>
            <a:spLocks noGrp="1"/>
          </p:cNvSpPr>
          <p:nvPr>
            <p:ph type="title"/>
          </p:nvPr>
        </p:nvSpPr>
        <p:spPr/>
        <p:txBody>
          <a:bodyPr/>
          <a:lstStyle/>
          <a:p>
            <a:r>
              <a:rPr lang="en-US" altLang="en-US" dirty="0">
                <a:ea typeface="ＭＳ Ｐゴシック" charset="-128"/>
              </a:rPr>
              <a:t>The Problem with MSI</a:t>
            </a:r>
          </a:p>
        </p:txBody>
      </p:sp>
      <p:sp>
        <p:nvSpPr>
          <p:cNvPr id="93186"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10801498-4139-FD45-8464-DDA14E12F9A7}" type="slidenum">
              <a:rPr lang="en-US" altLang="en-US" sz="1600">
                <a:solidFill>
                  <a:srgbClr val="000000"/>
                </a:solidFill>
                <a:latin typeface="Garamond" charset="0"/>
              </a:rPr>
              <a:pPr eaLnBrk="1" hangingPunct="1"/>
              <a:t>43</a:t>
            </a:fld>
            <a:endParaRPr lang="en-US" altLang="en-US" sz="1600">
              <a:solidFill>
                <a:srgbClr val="000000"/>
              </a:solidFill>
              <a:latin typeface="Garamond" charset="0"/>
            </a:endParaRPr>
          </a:p>
        </p:txBody>
      </p:sp>
      <p:sp>
        <p:nvSpPr>
          <p:cNvPr id="93187" name="Oval 4"/>
          <p:cNvSpPr>
            <a:spLocks noChangeArrowheads="1"/>
          </p:cNvSpPr>
          <p:nvPr/>
        </p:nvSpPr>
        <p:spPr bwMode="auto">
          <a:xfrm>
            <a:off x="3875088" y="1468438"/>
            <a:ext cx="1055687" cy="1055687"/>
          </a:xfrm>
          <a:prstGeom prst="ellipse">
            <a:avLst/>
          </a:prstGeom>
          <a:solidFill>
            <a:srgbClr val="C0C0C0"/>
          </a:solidFill>
          <a:ln w="9525">
            <a:solidFill>
              <a:schemeClr val="tx1"/>
            </a:solidFill>
            <a:round/>
            <a:headEnd/>
            <a:tailEnd/>
          </a:ln>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fontAlgn="base" hangingPunct="1">
              <a:spcBef>
                <a:spcPct val="0"/>
              </a:spcBef>
              <a:spcAft>
                <a:spcPct val="0"/>
              </a:spcAft>
            </a:pPr>
            <a:endParaRPr lang="en-US" altLang="en-US" sz="1800">
              <a:solidFill>
                <a:srgbClr val="000000"/>
              </a:solidFill>
            </a:endParaRPr>
          </a:p>
        </p:txBody>
      </p:sp>
      <p:sp>
        <p:nvSpPr>
          <p:cNvPr id="93188" name="TextBox 5"/>
          <p:cNvSpPr txBox="1">
            <a:spLocks noChangeArrowheads="1"/>
          </p:cNvSpPr>
          <p:nvPr/>
        </p:nvSpPr>
        <p:spPr bwMode="auto">
          <a:xfrm>
            <a:off x="4192588" y="1760538"/>
            <a:ext cx="4206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a:solidFill>
                  <a:srgbClr val="000000"/>
                </a:solidFill>
                <a:latin typeface="Tahoma" charset="0"/>
              </a:rPr>
              <a:t>M</a:t>
            </a:r>
          </a:p>
        </p:txBody>
      </p:sp>
      <p:sp>
        <p:nvSpPr>
          <p:cNvPr id="93189" name="Oval 6"/>
          <p:cNvSpPr>
            <a:spLocks noChangeArrowheads="1"/>
          </p:cNvSpPr>
          <p:nvPr/>
        </p:nvSpPr>
        <p:spPr bwMode="auto">
          <a:xfrm>
            <a:off x="1638300" y="3473450"/>
            <a:ext cx="1055688" cy="1055688"/>
          </a:xfrm>
          <a:prstGeom prst="ellipse">
            <a:avLst/>
          </a:prstGeom>
          <a:solidFill>
            <a:srgbClr val="C0C0C0"/>
          </a:solidFill>
          <a:ln w="9525">
            <a:solidFill>
              <a:schemeClr val="tx1"/>
            </a:solidFill>
            <a:round/>
            <a:headEnd/>
            <a:tailEnd/>
          </a:ln>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fontAlgn="base" hangingPunct="1">
              <a:spcBef>
                <a:spcPct val="0"/>
              </a:spcBef>
              <a:spcAft>
                <a:spcPct val="0"/>
              </a:spcAft>
            </a:pPr>
            <a:endParaRPr lang="en-US" altLang="en-US" sz="1800">
              <a:solidFill>
                <a:srgbClr val="000000"/>
              </a:solidFill>
            </a:endParaRPr>
          </a:p>
        </p:txBody>
      </p:sp>
      <p:sp>
        <p:nvSpPr>
          <p:cNvPr id="93190" name="TextBox 7"/>
          <p:cNvSpPr txBox="1">
            <a:spLocks noChangeArrowheads="1"/>
          </p:cNvSpPr>
          <p:nvPr/>
        </p:nvSpPr>
        <p:spPr bwMode="auto">
          <a:xfrm>
            <a:off x="2001838" y="3763963"/>
            <a:ext cx="3571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a:solidFill>
                  <a:srgbClr val="000000"/>
                </a:solidFill>
                <a:latin typeface="Tahoma" charset="0"/>
              </a:rPr>
              <a:t>S</a:t>
            </a:r>
          </a:p>
        </p:txBody>
      </p:sp>
      <p:sp>
        <p:nvSpPr>
          <p:cNvPr id="93191" name="Oval 8"/>
          <p:cNvSpPr>
            <a:spLocks noChangeArrowheads="1"/>
          </p:cNvSpPr>
          <p:nvPr/>
        </p:nvSpPr>
        <p:spPr bwMode="auto">
          <a:xfrm>
            <a:off x="6248400" y="3473450"/>
            <a:ext cx="1057275" cy="1055688"/>
          </a:xfrm>
          <a:prstGeom prst="ellipse">
            <a:avLst/>
          </a:prstGeom>
          <a:solidFill>
            <a:srgbClr val="C0C0C0"/>
          </a:solidFill>
          <a:ln w="9525">
            <a:solidFill>
              <a:schemeClr val="tx1"/>
            </a:solidFill>
            <a:round/>
            <a:headEnd/>
            <a:tailEnd/>
          </a:ln>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fontAlgn="base" hangingPunct="1">
              <a:spcBef>
                <a:spcPct val="0"/>
              </a:spcBef>
              <a:spcAft>
                <a:spcPct val="0"/>
              </a:spcAft>
            </a:pPr>
            <a:endParaRPr lang="en-US" altLang="en-US" sz="1800">
              <a:solidFill>
                <a:srgbClr val="000000"/>
              </a:solidFill>
            </a:endParaRPr>
          </a:p>
        </p:txBody>
      </p:sp>
      <p:sp>
        <p:nvSpPr>
          <p:cNvPr id="93192" name="TextBox 9"/>
          <p:cNvSpPr txBox="1">
            <a:spLocks noChangeArrowheads="1"/>
          </p:cNvSpPr>
          <p:nvPr/>
        </p:nvSpPr>
        <p:spPr bwMode="auto">
          <a:xfrm>
            <a:off x="6619875" y="3763963"/>
            <a:ext cx="3000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a:solidFill>
                  <a:srgbClr val="000000"/>
                </a:solidFill>
                <a:latin typeface="Tahoma" charset="0"/>
              </a:rPr>
              <a:t>I</a:t>
            </a:r>
          </a:p>
        </p:txBody>
      </p:sp>
      <p:cxnSp>
        <p:nvCxnSpPr>
          <p:cNvPr id="93193" name="Curved Connector 15"/>
          <p:cNvCxnSpPr>
            <a:cxnSpLocks noChangeShapeType="1"/>
            <a:stCxn id="93189" idx="5"/>
            <a:endCxn id="93191" idx="3"/>
          </p:cNvCxnSpPr>
          <p:nvPr/>
        </p:nvCxnSpPr>
        <p:spPr bwMode="auto">
          <a:xfrm rot="16200000" flipH="1">
            <a:off x="4471194" y="2442369"/>
            <a:ext cx="1587" cy="3863975"/>
          </a:xfrm>
          <a:prstGeom prst="curvedConnector3">
            <a:avLst>
              <a:gd name="adj1" fmla="val 31000694"/>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93194" name="TextBox 19"/>
          <p:cNvSpPr txBox="1">
            <a:spLocks noChangeArrowheads="1"/>
          </p:cNvSpPr>
          <p:nvPr/>
        </p:nvSpPr>
        <p:spPr bwMode="auto">
          <a:xfrm>
            <a:off x="4121150" y="4927600"/>
            <a:ext cx="87153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200">
                <a:solidFill>
                  <a:srgbClr val="000000"/>
                </a:solidFill>
                <a:latin typeface="Tahoma" charset="0"/>
              </a:rPr>
              <a:t>BusRdX/--</a:t>
            </a:r>
          </a:p>
        </p:txBody>
      </p:sp>
      <p:sp>
        <p:nvSpPr>
          <p:cNvPr id="93195" name="TextBox 20"/>
          <p:cNvSpPr txBox="1">
            <a:spLocks noChangeArrowheads="1"/>
          </p:cNvSpPr>
          <p:nvPr/>
        </p:nvSpPr>
        <p:spPr bwMode="auto">
          <a:xfrm>
            <a:off x="7400925" y="6116638"/>
            <a:ext cx="147796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400">
                <a:solidFill>
                  <a:srgbClr val="000000"/>
                </a:solidFill>
                <a:latin typeface="Tahoma" charset="0"/>
              </a:rPr>
              <a:t>[Culler/Singh96]</a:t>
            </a:r>
          </a:p>
        </p:txBody>
      </p:sp>
      <p:cxnSp>
        <p:nvCxnSpPr>
          <p:cNvPr id="93196" name="Curved Connector 22"/>
          <p:cNvCxnSpPr>
            <a:cxnSpLocks noChangeShapeType="1"/>
            <a:stCxn id="93189" idx="2"/>
          </p:cNvCxnSpPr>
          <p:nvPr/>
        </p:nvCxnSpPr>
        <p:spPr bwMode="auto">
          <a:xfrm rot="10800000" flipH="1" flipV="1">
            <a:off x="1638300" y="4000500"/>
            <a:ext cx="130175" cy="374650"/>
          </a:xfrm>
          <a:prstGeom prst="curvedConnector4">
            <a:avLst>
              <a:gd name="adj1" fmla="val -176051"/>
              <a:gd name="adj2" fmla="val 124755"/>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93197" name="TextBox 29"/>
          <p:cNvSpPr txBox="1">
            <a:spLocks noChangeArrowheads="1"/>
          </p:cNvSpPr>
          <p:nvPr/>
        </p:nvSpPr>
        <p:spPr bwMode="auto">
          <a:xfrm>
            <a:off x="855663" y="4335463"/>
            <a:ext cx="7826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200">
                <a:solidFill>
                  <a:srgbClr val="000000"/>
                </a:solidFill>
                <a:latin typeface="Tahoma" charset="0"/>
              </a:rPr>
              <a:t>PrRd/--</a:t>
            </a:r>
          </a:p>
          <a:p>
            <a:pPr eaLnBrk="1" fontAlgn="base" hangingPunct="1">
              <a:spcBef>
                <a:spcPct val="0"/>
              </a:spcBef>
              <a:spcAft>
                <a:spcPct val="0"/>
              </a:spcAft>
            </a:pPr>
            <a:r>
              <a:rPr lang="en-US" altLang="en-US" sz="1200">
                <a:solidFill>
                  <a:srgbClr val="000000"/>
                </a:solidFill>
                <a:latin typeface="Tahoma" charset="0"/>
              </a:rPr>
              <a:t>BusRd/--</a:t>
            </a:r>
          </a:p>
        </p:txBody>
      </p:sp>
      <p:cxnSp>
        <p:nvCxnSpPr>
          <p:cNvPr id="93198" name="Curved Connector 33"/>
          <p:cNvCxnSpPr>
            <a:cxnSpLocks noChangeShapeType="1"/>
            <a:stCxn id="93191" idx="1"/>
            <a:endCxn id="93189" idx="7"/>
          </p:cNvCxnSpPr>
          <p:nvPr/>
        </p:nvCxnSpPr>
        <p:spPr bwMode="auto">
          <a:xfrm rot="16200000" flipV="1">
            <a:off x="4471194" y="1696244"/>
            <a:ext cx="1587" cy="3863975"/>
          </a:xfrm>
          <a:prstGeom prst="curvedConnector3">
            <a:avLst>
              <a:gd name="adj1" fmla="val 24132250"/>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93199" name="TextBox 34"/>
          <p:cNvSpPr txBox="1">
            <a:spLocks noChangeArrowheads="1"/>
          </p:cNvSpPr>
          <p:nvPr/>
        </p:nvSpPr>
        <p:spPr bwMode="auto">
          <a:xfrm>
            <a:off x="3962400" y="3262313"/>
            <a:ext cx="990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200">
                <a:solidFill>
                  <a:srgbClr val="000000"/>
                </a:solidFill>
                <a:latin typeface="Tahoma" charset="0"/>
              </a:rPr>
              <a:t>PrRd/BusRd</a:t>
            </a:r>
          </a:p>
        </p:txBody>
      </p:sp>
      <p:cxnSp>
        <p:nvCxnSpPr>
          <p:cNvPr id="93200" name="Shape 38"/>
          <p:cNvCxnSpPr>
            <a:cxnSpLocks noChangeShapeType="1"/>
            <a:stCxn id="93191" idx="0"/>
            <a:endCxn id="93187" idx="6"/>
          </p:cNvCxnSpPr>
          <p:nvPr/>
        </p:nvCxnSpPr>
        <p:spPr bwMode="auto">
          <a:xfrm rot="16200000" flipV="1">
            <a:off x="5115719" y="1812131"/>
            <a:ext cx="1476375" cy="1846263"/>
          </a:xfrm>
          <a:prstGeom prst="curvedConnector2">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93201" name="Shape 40"/>
          <p:cNvCxnSpPr>
            <a:cxnSpLocks noChangeShapeType="1"/>
            <a:stCxn id="93189" idx="0"/>
            <a:endCxn id="93187" idx="2"/>
          </p:cNvCxnSpPr>
          <p:nvPr/>
        </p:nvCxnSpPr>
        <p:spPr bwMode="auto">
          <a:xfrm rot="5400000" flipH="1" flipV="1">
            <a:off x="2282825" y="1881188"/>
            <a:ext cx="1476375" cy="1708150"/>
          </a:xfrm>
          <a:prstGeom prst="curvedConnector2">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93202" name="TextBox 41"/>
          <p:cNvSpPr txBox="1">
            <a:spLocks noChangeArrowheads="1"/>
          </p:cNvSpPr>
          <p:nvPr/>
        </p:nvSpPr>
        <p:spPr bwMode="auto">
          <a:xfrm>
            <a:off x="2576513" y="2478088"/>
            <a:ext cx="11398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200">
                <a:solidFill>
                  <a:srgbClr val="000000"/>
                </a:solidFill>
                <a:latin typeface="Tahoma (Body)" charset="0"/>
              </a:rPr>
              <a:t>PrWr/BusRdX</a:t>
            </a:r>
          </a:p>
        </p:txBody>
      </p:sp>
      <p:sp>
        <p:nvSpPr>
          <p:cNvPr id="93203" name="TextBox 42"/>
          <p:cNvSpPr txBox="1">
            <a:spLocks noChangeArrowheads="1"/>
          </p:cNvSpPr>
          <p:nvPr/>
        </p:nvSpPr>
        <p:spPr bwMode="auto">
          <a:xfrm>
            <a:off x="5938838" y="2068513"/>
            <a:ext cx="11398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200">
                <a:solidFill>
                  <a:srgbClr val="000000"/>
                </a:solidFill>
                <a:latin typeface="Tahoma (Body)" charset="0"/>
              </a:rPr>
              <a:t>PrWr/BusRdX</a:t>
            </a:r>
          </a:p>
        </p:txBody>
      </p:sp>
      <p:cxnSp>
        <p:nvCxnSpPr>
          <p:cNvPr id="93204" name="Shape 46"/>
          <p:cNvCxnSpPr>
            <a:cxnSpLocks noChangeShapeType="1"/>
            <a:stCxn id="93187" idx="7"/>
            <a:endCxn id="93191" idx="6"/>
          </p:cNvCxnSpPr>
          <p:nvPr/>
        </p:nvCxnSpPr>
        <p:spPr bwMode="auto">
          <a:xfrm rot="16200000" flipH="1">
            <a:off x="4852988" y="1547813"/>
            <a:ext cx="2376487" cy="2528887"/>
          </a:xfrm>
          <a:prstGeom prst="curvedConnector4">
            <a:avLst>
              <a:gd name="adj1" fmla="val -16116"/>
              <a:gd name="adj2" fmla="val 110546"/>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93205" name="TextBox 47"/>
          <p:cNvSpPr txBox="1">
            <a:spLocks noChangeArrowheads="1"/>
          </p:cNvSpPr>
          <p:nvPr/>
        </p:nvSpPr>
        <p:spPr bwMode="auto">
          <a:xfrm>
            <a:off x="7499350" y="2757488"/>
            <a:ext cx="11144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200">
                <a:solidFill>
                  <a:srgbClr val="000000"/>
                </a:solidFill>
                <a:latin typeface="Tahoma" charset="0"/>
              </a:rPr>
              <a:t>BusRdX/Flush</a:t>
            </a:r>
          </a:p>
        </p:txBody>
      </p:sp>
      <p:sp>
        <p:nvSpPr>
          <p:cNvPr id="93206" name="TextBox 52"/>
          <p:cNvSpPr txBox="1">
            <a:spLocks noChangeArrowheads="1"/>
          </p:cNvSpPr>
          <p:nvPr/>
        </p:nvSpPr>
        <p:spPr bwMode="auto">
          <a:xfrm>
            <a:off x="4738688" y="2486025"/>
            <a:ext cx="6873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200">
                <a:solidFill>
                  <a:srgbClr val="000000"/>
                </a:solidFill>
                <a:latin typeface="Tahoma" charset="0"/>
              </a:rPr>
              <a:t>PrRd/--</a:t>
            </a:r>
          </a:p>
          <a:p>
            <a:pPr eaLnBrk="1" fontAlgn="base" hangingPunct="1">
              <a:spcBef>
                <a:spcPct val="0"/>
              </a:spcBef>
              <a:spcAft>
                <a:spcPct val="0"/>
              </a:spcAft>
            </a:pPr>
            <a:r>
              <a:rPr lang="en-US" altLang="en-US" sz="1200">
                <a:solidFill>
                  <a:srgbClr val="000000"/>
                </a:solidFill>
                <a:latin typeface="Tahoma" charset="0"/>
              </a:rPr>
              <a:t>PrWr/--</a:t>
            </a:r>
          </a:p>
        </p:txBody>
      </p:sp>
      <p:cxnSp>
        <p:nvCxnSpPr>
          <p:cNvPr id="93207" name="Curved Connector 54"/>
          <p:cNvCxnSpPr>
            <a:cxnSpLocks noChangeShapeType="1"/>
            <a:stCxn id="93187" idx="4"/>
            <a:endCxn id="93187" idx="5"/>
          </p:cNvCxnSpPr>
          <p:nvPr/>
        </p:nvCxnSpPr>
        <p:spPr bwMode="auto">
          <a:xfrm rot="5400000" flipH="1" flipV="1">
            <a:off x="4513263" y="2260600"/>
            <a:ext cx="153987" cy="373063"/>
          </a:xfrm>
          <a:prstGeom prst="curvedConnector3">
            <a:avLst>
              <a:gd name="adj1" fmla="val -147847"/>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93208" name="Curved Connector 58"/>
          <p:cNvCxnSpPr>
            <a:cxnSpLocks noChangeShapeType="1"/>
            <a:stCxn id="93187" idx="1"/>
            <a:endCxn id="93189" idx="1"/>
          </p:cNvCxnSpPr>
          <p:nvPr/>
        </p:nvCxnSpPr>
        <p:spPr bwMode="auto">
          <a:xfrm rot="-5400000" flipH="1" flipV="1">
            <a:off x="1909762" y="1508126"/>
            <a:ext cx="2003425" cy="2235200"/>
          </a:xfrm>
          <a:prstGeom prst="curvedConnector3">
            <a:avLst>
              <a:gd name="adj1" fmla="val -4778"/>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93209" name="TextBox 60"/>
          <p:cNvSpPr txBox="1">
            <a:spLocks noChangeArrowheads="1"/>
          </p:cNvSpPr>
          <p:nvPr/>
        </p:nvSpPr>
        <p:spPr bwMode="auto">
          <a:xfrm>
            <a:off x="1173163" y="1944688"/>
            <a:ext cx="1025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200">
                <a:solidFill>
                  <a:srgbClr val="000000"/>
                </a:solidFill>
                <a:latin typeface="Tahoma" charset="0"/>
              </a:rPr>
              <a:t>BusRd/Flush</a:t>
            </a:r>
          </a:p>
        </p:txBody>
      </p:sp>
      <p:sp>
        <p:nvSpPr>
          <p:cNvPr id="93210" name="TextBox 26"/>
          <p:cNvSpPr txBox="1">
            <a:spLocks noChangeArrowheads="1"/>
          </p:cNvSpPr>
          <p:nvPr/>
        </p:nvSpPr>
        <p:spPr bwMode="auto">
          <a:xfrm>
            <a:off x="3646488" y="6069013"/>
            <a:ext cx="1933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400">
                <a:solidFill>
                  <a:srgbClr val="000000"/>
                </a:solidFill>
                <a:latin typeface="Tahoma" charset="0"/>
              </a:rPr>
              <a:t>ObservedEvent/Action</a:t>
            </a:r>
          </a:p>
        </p:txBody>
      </p:sp>
      <p:sp>
        <p:nvSpPr>
          <p:cNvPr id="2" name="Oval 1">
            <a:extLst>
              <a:ext uri="{FF2B5EF4-FFF2-40B4-BE49-F238E27FC236}">
                <a16:creationId xmlns:a16="http://schemas.microsoft.com/office/drawing/2014/main" id="{4A8BA25B-4A53-58A3-C900-09E58BEFBEAF}"/>
              </a:ext>
            </a:extLst>
          </p:cNvPr>
          <p:cNvSpPr>
            <a:spLocks noChangeArrowheads="1"/>
          </p:cNvSpPr>
          <p:nvPr/>
        </p:nvSpPr>
        <p:spPr bwMode="auto">
          <a:xfrm>
            <a:off x="3856626" y="3196976"/>
            <a:ext cx="1147763" cy="432049"/>
          </a:xfrm>
          <a:prstGeom prst="ellipse">
            <a:avLst/>
          </a:prstGeom>
          <a:noFill/>
          <a:ln w="476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endParaRPr lang="en-US" altLang="en-US" sz="1800">
              <a:solidFill>
                <a:srgbClr val="0432FF"/>
              </a:solidFill>
            </a:endParaRPr>
          </a:p>
        </p:txBody>
      </p:sp>
      <p:sp>
        <p:nvSpPr>
          <p:cNvPr id="5" name="Oval 4">
            <a:extLst>
              <a:ext uri="{FF2B5EF4-FFF2-40B4-BE49-F238E27FC236}">
                <a16:creationId xmlns:a16="http://schemas.microsoft.com/office/drawing/2014/main" id="{A580DA58-404B-EA2E-B222-AFC5EE9B3321}"/>
              </a:ext>
            </a:extLst>
          </p:cNvPr>
          <p:cNvSpPr>
            <a:spLocks noChangeArrowheads="1"/>
          </p:cNvSpPr>
          <p:nvPr/>
        </p:nvSpPr>
        <p:spPr bwMode="auto">
          <a:xfrm>
            <a:off x="2549525" y="2470484"/>
            <a:ext cx="1147763" cy="291432"/>
          </a:xfrm>
          <a:prstGeom prst="ellipse">
            <a:avLst/>
          </a:prstGeom>
          <a:noFill/>
          <a:ln w="476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endParaRPr lang="en-US" altLang="en-US" sz="1800">
              <a:solidFill>
                <a:srgbClr val="000000"/>
              </a:solidFill>
            </a:endParaRPr>
          </a:p>
        </p:txBody>
      </p:sp>
    </p:spTree>
    <p:extLst>
      <p:ext uri="{BB962C8B-B14F-4D97-AF65-F5344CB8AC3E}">
        <p14:creationId xmlns:p14="http://schemas.microsoft.com/office/powerpoint/2010/main" val="6580223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p:cNvSpPr>
            <a:spLocks noGrp="1"/>
          </p:cNvSpPr>
          <p:nvPr>
            <p:ph type="title"/>
          </p:nvPr>
        </p:nvSpPr>
        <p:spPr/>
        <p:txBody>
          <a:bodyPr/>
          <a:lstStyle/>
          <a:p>
            <a:r>
              <a:rPr lang="en-US" altLang="en-US">
                <a:ea typeface="ＭＳ Ｐゴシック" charset="-128"/>
              </a:rPr>
              <a:t>The Solution: MESI</a:t>
            </a:r>
          </a:p>
        </p:txBody>
      </p:sp>
      <p:sp>
        <p:nvSpPr>
          <p:cNvPr id="3" name="Content Placeholder 2"/>
          <p:cNvSpPr>
            <a:spLocks noGrp="1"/>
          </p:cNvSpPr>
          <p:nvPr>
            <p:ph idx="1"/>
          </p:nvPr>
        </p:nvSpPr>
        <p:spPr>
          <a:xfrm>
            <a:off x="228600" y="996950"/>
            <a:ext cx="8610600" cy="5194300"/>
          </a:xfrm>
        </p:spPr>
        <p:txBody>
          <a:bodyPr/>
          <a:lstStyle/>
          <a:p>
            <a:r>
              <a:rPr lang="en-US" altLang="en-US" dirty="0">
                <a:solidFill>
                  <a:srgbClr val="0000FF"/>
                </a:solidFill>
                <a:ea typeface="ＭＳ Ｐゴシック" charset="-128"/>
                <a:sym typeface="Wingdings" charset="2"/>
              </a:rPr>
              <a:t>Idea: Add another state indicating that this is the only cached copy and it is clean.</a:t>
            </a:r>
          </a:p>
          <a:p>
            <a:pPr lvl="1"/>
            <a:r>
              <a:rPr lang="en-US" altLang="en-US" i="1" dirty="0">
                <a:solidFill>
                  <a:srgbClr val="0000FF"/>
                </a:solidFill>
                <a:ea typeface="ＭＳ Ｐゴシック" charset="-128"/>
                <a:sym typeface="Wingdings" charset="2"/>
              </a:rPr>
              <a:t>Exclusive</a:t>
            </a:r>
            <a:r>
              <a:rPr lang="en-US" altLang="en-US" dirty="0">
                <a:solidFill>
                  <a:srgbClr val="0000FF"/>
                </a:solidFill>
                <a:ea typeface="ＭＳ Ｐゴシック" charset="-128"/>
                <a:sym typeface="Wingdings" charset="2"/>
              </a:rPr>
              <a:t> state</a:t>
            </a:r>
            <a:br>
              <a:rPr lang="en-US" altLang="en-US" dirty="0">
                <a:solidFill>
                  <a:srgbClr val="0000FF"/>
                </a:solidFill>
                <a:ea typeface="ＭＳ Ｐゴシック" charset="-128"/>
                <a:sym typeface="Wingdings" charset="2"/>
              </a:rPr>
            </a:br>
            <a:endParaRPr lang="en-US" altLang="en-US" dirty="0">
              <a:solidFill>
                <a:srgbClr val="0000FF"/>
              </a:solidFill>
              <a:ea typeface="ＭＳ Ｐゴシック" charset="-128"/>
              <a:sym typeface="Wingdings" charset="2"/>
            </a:endParaRPr>
          </a:p>
          <a:p>
            <a:r>
              <a:rPr lang="en-US" altLang="en-US" dirty="0">
                <a:ea typeface="ＭＳ Ｐゴシック" charset="-128"/>
                <a:sym typeface="Wingdings" charset="2"/>
              </a:rPr>
              <a:t>Block is placed into the </a:t>
            </a:r>
            <a:r>
              <a:rPr lang="en-US" altLang="en-US" i="1" dirty="0">
                <a:ea typeface="ＭＳ Ｐゴシック" charset="-128"/>
                <a:sym typeface="Wingdings" charset="2"/>
              </a:rPr>
              <a:t>exclusive</a:t>
            </a:r>
            <a:r>
              <a:rPr lang="en-US" altLang="en-US" dirty="0">
                <a:ea typeface="ＭＳ Ｐゴシック" charset="-128"/>
                <a:sym typeface="Wingdings" charset="2"/>
              </a:rPr>
              <a:t> state if, during </a:t>
            </a:r>
            <a:r>
              <a:rPr lang="en-US" altLang="en-US" i="1" dirty="0" err="1">
                <a:ea typeface="ＭＳ Ｐゴシック" charset="-128"/>
                <a:sym typeface="Wingdings" charset="2"/>
              </a:rPr>
              <a:t>BusRd</a:t>
            </a:r>
            <a:r>
              <a:rPr lang="en-US" altLang="en-US" dirty="0">
                <a:ea typeface="ＭＳ Ｐゴシック" charset="-128"/>
                <a:sym typeface="Wingdings" charset="2"/>
              </a:rPr>
              <a:t>, no other cache had it</a:t>
            </a:r>
          </a:p>
          <a:p>
            <a:pPr lvl="1"/>
            <a:r>
              <a:rPr lang="en-US" altLang="en-US" dirty="0">
                <a:ea typeface="ＭＳ Ｐゴシック" charset="-128"/>
                <a:sym typeface="Wingdings" charset="2"/>
              </a:rPr>
              <a:t>Wired-OR </a:t>
            </a:r>
            <a:r>
              <a:rPr lang="ja-JP" altLang="en-US" dirty="0">
                <a:ea typeface="ＭＳ Ｐゴシック" charset="-128"/>
                <a:sym typeface="Wingdings" charset="2"/>
              </a:rPr>
              <a:t>“</a:t>
            </a:r>
            <a:r>
              <a:rPr lang="en-US" altLang="ja-JP" dirty="0">
                <a:ea typeface="ＭＳ Ｐゴシック" charset="-128"/>
                <a:sym typeface="Wingdings" charset="2"/>
              </a:rPr>
              <a:t>shared</a:t>
            </a:r>
            <a:r>
              <a:rPr lang="ja-JP" altLang="en-US" dirty="0">
                <a:ea typeface="ＭＳ Ｐゴシック" charset="-128"/>
                <a:sym typeface="Wingdings" charset="2"/>
              </a:rPr>
              <a:t>”</a:t>
            </a:r>
            <a:r>
              <a:rPr lang="en-US" altLang="ja-JP" dirty="0">
                <a:ea typeface="ＭＳ Ｐゴシック" charset="-128"/>
                <a:sym typeface="Wingdings" charset="2"/>
              </a:rPr>
              <a:t> signal on bus can determine this: snooping caches assert the signal if they also have a copy</a:t>
            </a:r>
          </a:p>
          <a:p>
            <a:endParaRPr lang="en-US" altLang="en-US" dirty="0">
              <a:ea typeface="ＭＳ Ｐゴシック" charset="-128"/>
              <a:sym typeface="Wingdings" charset="2"/>
            </a:endParaRPr>
          </a:p>
          <a:p>
            <a:r>
              <a:rPr lang="en-US" altLang="en-US" dirty="0">
                <a:solidFill>
                  <a:srgbClr val="FF0000"/>
                </a:solidFill>
                <a:ea typeface="ＭＳ Ｐゴシック" charset="-128"/>
                <a:sym typeface="Wingdings" charset="2"/>
              </a:rPr>
              <a:t>Silent transition </a:t>
            </a:r>
            <a:r>
              <a:rPr lang="en-US" altLang="en-US" i="1" dirty="0" err="1">
                <a:solidFill>
                  <a:srgbClr val="FF0000"/>
                </a:solidFill>
                <a:ea typeface="ＭＳ Ｐゴシック" charset="-128"/>
                <a:sym typeface="Wingdings" charset="2"/>
              </a:rPr>
              <a:t>ExclusiveModified</a:t>
            </a:r>
            <a:r>
              <a:rPr lang="en-US" altLang="en-US" dirty="0">
                <a:solidFill>
                  <a:srgbClr val="FF0000"/>
                </a:solidFill>
                <a:ea typeface="ＭＳ Ｐゴシック" charset="-128"/>
                <a:sym typeface="Wingdings" charset="2"/>
              </a:rPr>
              <a:t> is possible on write!</a:t>
            </a:r>
          </a:p>
          <a:p>
            <a:endParaRPr lang="en-US" altLang="en-US" dirty="0">
              <a:ea typeface="ＭＳ Ｐゴシック" charset="-128"/>
              <a:sym typeface="Wingdings" charset="2"/>
            </a:endParaRPr>
          </a:p>
          <a:p>
            <a:r>
              <a:rPr lang="en-US" altLang="en-US" dirty="0">
                <a:ea typeface="ＭＳ Ｐゴシック" charset="-128"/>
                <a:sym typeface="Wingdings" charset="2"/>
              </a:rPr>
              <a:t>MESI is also called the </a:t>
            </a:r>
            <a:r>
              <a:rPr lang="en-US" altLang="en-US" i="1" dirty="0">
                <a:ea typeface="ＭＳ Ｐゴシック" charset="-128"/>
                <a:sym typeface="Wingdings" charset="2"/>
              </a:rPr>
              <a:t>Illinois protocol </a:t>
            </a:r>
          </a:p>
          <a:p>
            <a:pPr marL="695325" lvl="2" indent="-342900"/>
            <a:r>
              <a:rPr lang="en-US" altLang="en-US" sz="1800" dirty="0" err="1">
                <a:ea typeface="ＭＳ Ｐゴシック" charset="-128"/>
              </a:rPr>
              <a:t>Papamarcos</a:t>
            </a:r>
            <a:r>
              <a:rPr lang="en-US" altLang="en-US" sz="1800" dirty="0">
                <a:ea typeface="ＭＳ Ｐゴシック" charset="-128"/>
              </a:rPr>
              <a:t> and Patel, “</a:t>
            </a:r>
            <a:r>
              <a:rPr lang="en-US" altLang="ja-JP" sz="1800" dirty="0">
                <a:solidFill>
                  <a:srgbClr val="0000FF"/>
                </a:solidFill>
                <a:ea typeface="ＭＳ Ｐゴシック" charset="-128"/>
              </a:rPr>
              <a:t>A low-overhead coherence solution for multiprocessors with private cache memories</a:t>
            </a:r>
            <a:r>
              <a:rPr lang="en-US" altLang="ja-JP" sz="1800" dirty="0">
                <a:ea typeface="ＭＳ Ｐゴシック" charset="-128"/>
              </a:rPr>
              <a:t>,</a:t>
            </a:r>
            <a:r>
              <a:rPr lang="en-US" altLang="en-US" sz="1800" dirty="0">
                <a:ea typeface="ＭＳ Ｐゴシック" charset="-128"/>
              </a:rPr>
              <a:t>”</a:t>
            </a:r>
            <a:r>
              <a:rPr lang="en-US" altLang="ja-JP" sz="1800" dirty="0">
                <a:ea typeface="ＭＳ Ｐゴシック" charset="-128"/>
              </a:rPr>
              <a:t> ISCA 1984.</a:t>
            </a:r>
          </a:p>
        </p:txBody>
      </p:sp>
      <p:sp>
        <p:nvSpPr>
          <p:cNvPr id="9523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CC2FF344-BBE7-CC4C-A09D-A32823247133}" type="slidenum">
              <a:rPr lang="en-US" altLang="en-US" sz="1600">
                <a:solidFill>
                  <a:srgbClr val="000000"/>
                </a:solidFill>
                <a:latin typeface="Garamond" charset="0"/>
              </a:rPr>
              <a:pPr eaLnBrk="1" hangingPunct="1"/>
              <a:t>44</a:t>
            </a:fld>
            <a:endParaRPr lang="en-US" altLang="en-US" sz="1600">
              <a:solidFill>
                <a:srgbClr val="000000"/>
              </a:solidFill>
              <a:latin typeface="Garamond" charset="0"/>
            </a:endParaRPr>
          </a:p>
        </p:txBody>
      </p:sp>
    </p:spTree>
    <p:extLst>
      <p:ext uri="{BB962C8B-B14F-4D97-AF65-F5344CB8AC3E}">
        <p14:creationId xmlns:p14="http://schemas.microsoft.com/office/powerpoint/2010/main" val="29106768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8E9AD43B-A218-324D-A1F1-1B1AC38842C5}" type="slidenum">
              <a:rPr lang="en-US" altLang="en-US" sz="1600">
                <a:solidFill>
                  <a:srgbClr val="000000"/>
                </a:solidFill>
                <a:latin typeface="Garamond" charset="0"/>
              </a:rPr>
              <a:pPr eaLnBrk="1" hangingPunct="1"/>
              <a:t>45</a:t>
            </a:fld>
            <a:endParaRPr lang="en-US" altLang="en-US" sz="1600">
              <a:solidFill>
                <a:srgbClr val="000000"/>
              </a:solidFill>
              <a:latin typeface="Garamond" charset="0"/>
            </a:endParaRPr>
          </a:p>
        </p:txBody>
      </p:sp>
      <p:pic>
        <p:nvPicPr>
          <p:cNvPr id="9728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0"/>
            <a:ext cx="76025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9385549"/>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ctrTitle"/>
          </p:nvPr>
        </p:nvSpPr>
        <p:spPr/>
        <p:txBody>
          <a:bodyPr/>
          <a:lstStyle/>
          <a:p>
            <a:endParaRPr lang="en-US" altLang="en-US">
              <a:ea typeface="ＭＳ Ｐゴシック" charset="-128"/>
            </a:endParaRPr>
          </a:p>
        </p:txBody>
      </p:sp>
      <p:sp>
        <p:nvSpPr>
          <p:cNvPr id="98306" name="Subtitle 2"/>
          <p:cNvSpPr>
            <a:spLocks noGrp="1"/>
          </p:cNvSpPr>
          <p:nvPr>
            <p:ph type="subTitle" idx="1"/>
          </p:nvPr>
        </p:nvSpPr>
        <p:spPr/>
        <p:txBody>
          <a:bodyPr/>
          <a:lstStyle/>
          <a:p>
            <a:pPr>
              <a:buFont typeface="Wingdings" charset="2"/>
              <a:buNone/>
            </a:pPr>
            <a:endParaRPr lang="en-US" altLang="en-US">
              <a:ea typeface="ＭＳ Ｐゴシック" charset="-128"/>
            </a:endParaRPr>
          </a:p>
        </p:txBody>
      </p:sp>
      <p:sp>
        <p:nvSpPr>
          <p:cNvPr id="98307"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2CE74433-3500-424C-BCE9-8D40EA9805EA}" type="slidenum">
              <a:rPr lang="en-US" altLang="en-US" sz="1200">
                <a:solidFill>
                  <a:srgbClr val="000000"/>
                </a:solidFill>
                <a:latin typeface="Garamond" charset="0"/>
              </a:rPr>
              <a:pPr eaLnBrk="1" hangingPunct="1"/>
              <a:t>46</a:t>
            </a:fld>
            <a:endParaRPr lang="en-US" altLang="en-US" sz="1200">
              <a:solidFill>
                <a:srgbClr val="000000"/>
              </a:solidFill>
              <a:latin typeface="Garamond" charset="0"/>
            </a:endParaRPr>
          </a:p>
        </p:txBody>
      </p:sp>
      <p:pic>
        <p:nvPicPr>
          <p:cNvPr id="9830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98538"/>
            <a:ext cx="9144000" cy="540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9" name="Title 1"/>
          <p:cNvSpPr txBox="1">
            <a:spLocks/>
          </p:cNvSpPr>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fontAlgn="base">
              <a:spcBef>
                <a:spcPct val="0"/>
              </a:spcBef>
              <a:spcAft>
                <a:spcPct val="0"/>
              </a:spcAft>
            </a:pPr>
            <a:r>
              <a:rPr lang="en-US" altLang="en-US" sz="4800">
                <a:solidFill>
                  <a:srgbClr val="006633"/>
                </a:solidFill>
                <a:latin typeface="Garamond" charset="0"/>
              </a:rPr>
              <a:t>MESI State Machine</a:t>
            </a:r>
          </a:p>
        </p:txBody>
      </p:sp>
      <p:sp>
        <p:nvSpPr>
          <p:cNvPr id="2" name="Oval 1"/>
          <p:cNvSpPr>
            <a:spLocks noChangeArrowheads="1"/>
          </p:cNvSpPr>
          <p:nvPr/>
        </p:nvSpPr>
        <p:spPr bwMode="auto">
          <a:xfrm>
            <a:off x="4572000" y="3276600"/>
            <a:ext cx="1524000" cy="609600"/>
          </a:xfrm>
          <a:prstGeom prst="ellipse">
            <a:avLst/>
          </a:prstGeom>
          <a:noFill/>
          <a:ln w="476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endParaRPr lang="en-US" altLang="en-US" sz="1800">
              <a:solidFill>
                <a:srgbClr val="000000"/>
              </a:solidFill>
            </a:endParaRPr>
          </a:p>
        </p:txBody>
      </p:sp>
      <p:sp>
        <p:nvSpPr>
          <p:cNvPr id="8" name="Oval 7"/>
          <p:cNvSpPr>
            <a:spLocks noChangeArrowheads="1"/>
          </p:cNvSpPr>
          <p:nvPr/>
        </p:nvSpPr>
        <p:spPr bwMode="auto">
          <a:xfrm>
            <a:off x="3200400" y="1676400"/>
            <a:ext cx="2133600" cy="914400"/>
          </a:xfrm>
          <a:prstGeom prst="ellipse">
            <a:avLst/>
          </a:prstGeom>
          <a:noFill/>
          <a:ln w="476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endParaRPr lang="en-US" altLang="en-US" sz="1800">
              <a:solidFill>
                <a:srgbClr val="000000"/>
              </a:solidFill>
            </a:endParaRPr>
          </a:p>
        </p:txBody>
      </p:sp>
    </p:spTree>
    <p:extLst>
      <p:ext uri="{BB962C8B-B14F-4D97-AF65-F5344CB8AC3E}">
        <p14:creationId xmlns:p14="http://schemas.microsoft.com/office/powerpoint/2010/main" val="10578780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extBox 60"/>
          <p:cNvSpPr txBox="1">
            <a:spLocks noChangeArrowheads="1"/>
          </p:cNvSpPr>
          <p:nvPr/>
        </p:nvSpPr>
        <p:spPr bwMode="auto">
          <a:xfrm>
            <a:off x="7305675" y="3186113"/>
            <a:ext cx="102076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100">
                <a:solidFill>
                  <a:srgbClr val="000000"/>
                </a:solidFill>
                <a:latin typeface="Tahoma" charset="0"/>
              </a:rPr>
              <a:t>PrWr/BusRdX</a:t>
            </a:r>
          </a:p>
        </p:txBody>
      </p:sp>
      <p:sp>
        <p:nvSpPr>
          <p:cNvPr id="99330" name="TextBox 61"/>
          <p:cNvSpPr txBox="1">
            <a:spLocks noChangeArrowheads="1"/>
          </p:cNvSpPr>
          <p:nvPr/>
        </p:nvSpPr>
        <p:spPr bwMode="auto">
          <a:xfrm>
            <a:off x="5759450" y="3711575"/>
            <a:ext cx="1229824" cy="2616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100" dirty="0" err="1">
                <a:solidFill>
                  <a:srgbClr val="FF0000"/>
                </a:solidFill>
                <a:latin typeface="Tahoma" charset="0"/>
              </a:rPr>
              <a:t>PrRd</a:t>
            </a:r>
            <a:r>
              <a:rPr lang="en-US" altLang="en-US" sz="1100" dirty="0">
                <a:solidFill>
                  <a:srgbClr val="FF0000"/>
                </a:solidFill>
                <a:latin typeface="Tahoma" charset="0"/>
              </a:rPr>
              <a:t> (S</a:t>
            </a:r>
            <a:r>
              <a:rPr lang="ja-JP" altLang="en-US" sz="1100" dirty="0">
                <a:solidFill>
                  <a:srgbClr val="FF0000"/>
                </a:solidFill>
                <a:latin typeface="Tahoma" charset="0"/>
              </a:rPr>
              <a:t>’</a:t>
            </a:r>
            <a:r>
              <a:rPr lang="en-US" altLang="ja-JP" sz="1100" dirty="0">
                <a:solidFill>
                  <a:srgbClr val="FF0000"/>
                </a:solidFill>
                <a:latin typeface="Tahoma" charset="0"/>
              </a:rPr>
              <a:t>)</a:t>
            </a:r>
            <a:r>
              <a:rPr lang="en-US" altLang="ja-JP" sz="1100" dirty="0">
                <a:solidFill>
                  <a:srgbClr val="000000"/>
                </a:solidFill>
                <a:latin typeface="Tahoma" charset="0"/>
              </a:rPr>
              <a:t>/</a:t>
            </a:r>
            <a:r>
              <a:rPr lang="en-US" altLang="ja-JP" sz="1100" dirty="0" err="1">
                <a:solidFill>
                  <a:srgbClr val="000000"/>
                </a:solidFill>
                <a:latin typeface="Tahoma" charset="0"/>
              </a:rPr>
              <a:t>BusRd</a:t>
            </a:r>
            <a:endParaRPr lang="en-US" altLang="en-US" sz="1100" dirty="0">
              <a:solidFill>
                <a:srgbClr val="000000"/>
              </a:solidFill>
              <a:latin typeface="Tahoma" charset="0"/>
            </a:endParaRPr>
          </a:p>
        </p:txBody>
      </p:sp>
      <p:sp>
        <p:nvSpPr>
          <p:cNvPr id="99331" name="TextBox 62"/>
          <p:cNvSpPr txBox="1">
            <a:spLocks noChangeArrowheads="1"/>
          </p:cNvSpPr>
          <p:nvPr/>
        </p:nvSpPr>
        <p:spPr bwMode="auto">
          <a:xfrm>
            <a:off x="4259263" y="4251325"/>
            <a:ext cx="1158875" cy="260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100" dirty="0" err="1">
                <a:solidFill>
                  <a:srgbClr val="FF0000"/>
                </a:solidFill>
                <a:latin typeface="Tahoma" charset="0"/>
              </a:rPr>
              <a:t>PrRd</a:t>
            </a:r>
            <a:r>
              <a:rPr lang="en-US" altLang="en-US" sz="1100" dirty="0">
                <a:solidFill>
                  <a:srgbClr val="FF0000"/>
                </a:solidFill>
                <a:latin typeface="Tahoma" charset="0"/>
              </a:rPr>
              <a:t> (S)</a:t>
            </a:r>
            <a:r>
              <a:rPr lang="en-US" altLang="en-US" sz="1100" dirty="0">
                <a:solidFill>
                  <a:srgbClr val="000000"/>
                </a:solidFill>
                <a:latin typeface="Tahoma" charset="0"/>
              </a:rPr>
              <a:t>/</a:t>
            </a:r>
            <a:r>
              <a:rPr lang="en-US" altLang="en-US" sz="1100" dirty="0" err="1">
                <a:solidFill>
                  <a:srgbClr val="000000"/>
                </a:solidFill>
                <a:latin typeface="Tahoma" charset="0"/>
              </a:rPr>
              <a:t>BusRd</a:t>
            </a:r>
            <a:endParaRPr lang="en-US" altLang="en-US" sz="1100" dirty="0">
              <a:solidFill>
                <a:srgbClr val="000000"/>
              </a:solidFill>
              <a:latin typeface="Tahoma" charset="0"/>
            </a:endParaRPr>
          </a:p>
        </p:txBody>
      </p:sp>
      <p:sp>
        <p:nvSpPr>
          <p:cNvPr id="99332" name="TextBox 70"/>
          <p:cNvSpPr txBox="1">
            <a:spLocks noChangeArrowheads="1"/>
          </p:cNvSpPr>
          <p:nvPr/>
        </p:nvSpPr>
        <p:spPr bwMode="auto">
          <a:xfrm>
            <a:off x="4886325" y="2198688"/>
            <a:ext cx="1020763" cy="2619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100">
                <a:solidFill>
                  <a:srgbClr val="000000"/>
                </a:solidFill>
                <a:latin typeface="Tahoma" charset="0"/>
              </a:rPr>
              <a:t>PrWr/BusRdX</a:t>
            </a:r>
          </a:p>
        </p:txBody>
      </p:sp>
      <p:sp>
        <p:nvSpPr>
          <p:cNvPr id="99333" name="TextBox 71"/>
          <p:cNvSpPr txBox="1">
            <a:spLocks noChangeArrowheads="1"/>
          </p:cNvSpPr>
          <p:nvPr/>
        </p:nvSpPr>
        <p:spPr bwMode="auto">
          <a:xfrm>
            <a:off x="3767138" y="1974850"/>
            <a:ext cx="650875" cy="260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100">
                <a:solidFill>
                  <a:srgbClr val="FF0000"/>
                </a:solidFill>
                <a:latin typeface="Tahoma" charset="0"/>
              </a:rPr>
              <a:t>PrWr/--</a:t>
            </a:r>
          </a:p>
        </p:txBody>
      </p:sp>
      <p:sp>
        <p:nvSpPr>
          <p:cNvPr id="99334" name="TextBox 79"/>
          <p:cNvSpPr txBox="1">
            <a:spLocks noChangeArrowheads="1"/>
          </p:cNvSpPr>
          <p:nvPr/>
        </p:nvSpPr>
        <p:spPr bwMode="auto">
          <a:xfrm>
            <a:off x="3235325" y="3186113"/>
            <a:ext cx="1314450" cy="260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100">
                <a:solidFill>
                  <a:srgbClr val="000000"/>
                </a:solidFill>
                <a:latin typeface="Tahoma" charset="0"/>
              </a:rPr>
              <a:t>BusRd/ $ Transfer</a:t>
            </a:r>
          </a:p>
        </p:txBody>
      </p:sp>
      <p:sp>
        <p:nvSpPr>
          <p:cNvPr id="99335" name="TextBox 83"/>
          <p:cNvSpPr txBox="1">
            <a:spLocks noChangeArrowheads="1"/>
          </p:cNvSpPr>
          <p:nvPr/>
        </p:nvSpPr>
        <p:spPr bwMode="auto">
          <a:xfrm>
            <a:off x="2106613" y="2219325"/>
            <a:ext cx="955675" cy="2619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100">
                <a:solidFill>
                  <a:srgbClr val="000000"/>
                </a:solidFill>
                <a:latin typeface="Tahoma" charset="0"/>
              </a:rPr>
              <a:t>BusRd/Flush</a:t>
            </a:r>
          </a:p>
        </p:txBody>
      </p:sp>
      <p:sp>
        <p:nvSpPr>
          <p:cNvPr id="99336" name="TextBox 94"/>
          <p:cNvSpPr txBox="1">
            <a:spLocks noChangeArrowheads="1"/>
          </p:cNvSpPr>
          <p:nvPr/>
        </p:nvSpPr>
        <p:spPr bwMode="auto">
          <a:xfrm>
            <a:off x="1703388" y="5173663"/>
            <a:ext cx="1935162" cy="2619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100">
                <a:solidFill>
                  <a:srgbClr val="000000"/>
                </a:solidFill>
                <a:latin typeface="Tahoma" charset="0"/>
              </a:rPr>
              <a:t>BusRdX/Flush (all incoming)</a:t>
            </a:r>
          </a:p>
        </p:txBody>
      </p:sp>
      <p:sp>
        <p:nvSpPr>
          <p:cNvPr id="99337" name="Title 1"/>
          <p:cNvSpPr>
            <a:spLocks noGrp="1"/>
          </p:cNvSpPr>
          <p:nvPr>
            <p:ph type="title"/>
          </p:nvPr>
        </p:nvSpPr>
        <p:spPr>
          <a:xfrm>
            <a:off x="242331" y="152400"/>
            <a:ext cx="8610600" cy="1066800"/>
          </a:xfrm>
        </p:spPr>
        <p:txBody>
          <a:bodyPr/>
          <a:lstStyle/>
          <a:p>
            <a:r>
              <a:rPr lang="en-US" altLang="en-US">
                <a:ea typeface="ＭＳ Ｐゴシック" charset="-128"/>
              </a:rPr>
              <a:t>MESI State Machine</a:t>
            </a:r>
          </a:p>
        </p:txBody>
      </p:sp>
      <p:sp>
        <p:nvSpPr>
          <p:cNvPr id="99338"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1AA7D367-458D-064E-982D-5EE1E6DAEDC2}" type="slidenum">
              <a:rPr lang="en-US" altLang="en-US" sz="1600">
                <a:solidFill>
                  <a:srgbClr val="000000"/>
                </a:solidFill>
                <a:latin typeface="Garamond" charset="0"/>
              </a:rPr>
              <a:pPr eaLnBrk="1" hangingPunct="1"/>
              <a:t>47</a:t>
            </a:fld>
            <a:endParaRPr lang="en-US" altLang="en-US" sz="1600">
              <a:solidFill>
                <a:srgbClr val="000000"/>
              </a:solidFill>
              <a:latin typeface="Garamond" charset="0"/>
            </a:endParaRPr>
          </a:p>
        </p:txBody>
      </p:sp>
      <p:sp>
        <p:nvSpPr>
          <p:cNvPr id="99339" name="Oval 39"/>
          <p:cNvSpPr>
            <a:spLocks noChangeArrowheads="1"/>
          </p:cNvSpPr>
          <p:nvPr/>
        </p:nvSpPr>
        <p:spPr bwMode="auto">
          <a:xfrm>
            <a:off x="3521075" y="1219200"/>
            <a:ext cx="584200" cy="584200"/>
          </a:xfrm>
          <a:prstGeom prst="ellipse">
            <a:avLst/>
          </a:prstGeom>
          <a:solidFill>
            <a:srgbClr val="C0C0C0"/>
          </a:solidFill>
          <a:ln w="9525">
            <a:solidFill>
              <a:schemeClr val="tx1"/>
            </a:solidFill>
            <a:round/>
            <a:headEnd/>
            <a:tailEnd/>
          </a:ln>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endParaRPr lang="en-US" altLang="en-US" sz="1800">
              <a:solidFill>
                <a:srgbClr val="000000"/>
              </a:solidFill>
            </a:endParaRPr>
          </a:p>
        </p:txBody>
      </p:sp>
      <p:sp>
        <p:nvSpPr>
          <p:cNvPr id="99340" name="Oval 40"/>
          <p:cNvSpPr>
            <a:spLocks noChangeArrowheads="1"/>
          </p:cNvSpPr>
          <p:nvPr/>
        </p:nvSpPr>
        <p:spPr bwMode="auto">
          <a:xfrm>
            <a:off x="3521075" y="2352675"/>
            <a:ext cx="584200" cy="584200"/>
          </a:xfrm>
          <a:prstGeom prst="ellipse">
            <a:avLst/>
          </a:prstGeom>
          <a:solidFill>
            <a:srgbClr val="C0C0C0"/>
          </a:solidFill>
          <a:ln w="9525">
            <a:solidFill>
              <a:schemeClr val="tx1"/>
            </a:solidFill>
            <a:round/>
            <a:headEnd/>
            <a:tailEnd/>
          </a:ln>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endParaRPr lang="en-US" altLang="en-US" sz="1800">
              <a:solidFill>
                <a:srgbClr val="000000"/>
              </a:solidFill>
            </a:endParaRPr>
          </a:p>
        </p:txBody>
      </p:sp>
      <p:sp>
        <p:nvSpPr>
          <p:cNvPr id="99341" name="Oval 41"/>
          <p:cNvSpPr>
            <a:spLocks noChangeArrowheads="1"/>
          </p:cNvSpPr>
          <p:nvPr/>
        </p:nvSpPr>
        <p:spPr bwMode="auto">
          <a:xfrm>
            <a:off x="3521075" y="3565525"/>
            <a:ext cx="584200" cy="584200"/>
          </a:xfrm>
          <a:prstGeom prst="ellipse">
            <a:avLst/>
          </a:prstGeom>
          <a:solidFill>
            <a:srgbClr val="C0C0C0"/>
          </a:solidFill>
          <a:ln w="9525">
            <a:solidFill>
              <a:schemeClr val="tx1"/>
            </a:solidFill>
            <a:round/>
            <a:headEnd/>
            <a:tailEnd/>
          </a:ln>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endParaRPr lang="en-US" altLang="en-US" sz="1800">
              <a:solidFill>
                <a:srgbClr val="000000"/>
              </a:solidFill>
            </a:endParaRPr>
          </a:p>
        </p:txBody>
      </p:sp>
      <p:sp>
        <p:nvSpPr>
          <p:cNvPr id="99342" name="Oval 42"/>
          <p:cNvSpPr>
            <a:spLocks noChangeArrowheads="1"/>
          </p:cNvSpPr>
          <p:nvPr/>
        </p:nvSpPr>
        <p:spPr bwMode="auto">
          <a:xfrm>
            <a:off x="3521075" y="4881563"/>
            <a:ext cx="584200" cy="584200"/>
          </a:xfrm>
          <a:prstGeom prst="ellipse">
            <a:avLst/>
          </a:prstGeom>
          <a:solidFill>
            <a:srgbClr val="C0C0C0"/>
          </a:solidFill>
          <a:ln w="9525">
            <a:solidFill>
              <a:schemeClr val="tx1"/>
            </a:solidFill>
            <a:round/>
            <a:headEnd/>
            <a:tailEnd/>
          </a:ln>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endParaRPr lang="en-US" altLang="en-US" sz="1800">
              <a:solidFill>
                <a:srgbClr val="000000"/>
              </a:solidFill>
            </a:endParaRPr>
          </a:p>
        </p:txBody>
      </p:sp>
      <p:sp>
        <p:nvSpPr>
          <p:cNvPr id="99343" name="TextBox 43"/>
          <p:cNvSpPr txBox="1">
            <a:spLocks noChangeArrowheads="1"/>
          </p:cNvSpPr>
          <p:nvPr/>
        </p:nvSpPr>
        <p:spPr bwMode="auto">
          <a:xfrm>
            <a:off x="3638550" y="1316038"/>
            <a:ext cx="361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latin typeface="Tahoma" charset="0"/>
              </a:rPr>
              <a:t>M</a:t>
            </a:r>
          </a:p>
        </p:txBody>
      </p:sp>
      <p:sp>
        <p:nvSpPr>
          <p:cNvPr id="99344" name="TextBox 45"/>
          <p:cNvSpPr txBox="1">
            <a:spLocks noChangeArrowheads="1"/>
          </p:cNvSpPr>
          <p:nvPr/>
        </p:nvSpPr>
        <p:spPr bwMode="auto">
          <a:xfrm>
            <a:off x="3638550" y="2466975"/>
            <a:ext cx="314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latin typeface="Tahoma" charset="0"/>
              </a:rPr>
              <a:t>E</a:t>
            </a:r>
          </a:p>
        </p:txBody>
      </p:sp>
      <p:sp>
        <p:nvSpPr>
          <p:cNvPr id="99345" name="TextBox 46"/>
          <p:cNvSpPr txBox="1">
            <a:spLocks noChangeArrowheads="1"/>
          </p:cNvSpPr>
          <p:nvPr/>
        </p:nvSpPr>
        <p:spPr bwMode="auto">
          <a:xfrm>
            <a:off x="3638550" y="367030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latin typeface="Tahoma" charset="0"/>
              </a:rPr>
              <a:t>S</a:t>
            </a:r>
          </a:p>
        </p:txBody>
      </p:sp>
      <p:sp>
        <p:nvSpPr>
          <p:cNvPr id="99346" name="TextBox 47"/>
          <p:cNvSpPr txBox="1">
            <a:spLocks noChangeArrowheads="1"/>
          </p:cNvSpPr>
          <p:nvPr/>
        </p:nvSpPr>
        <p:spPr bwMode="auto">
          <a:xfrm>
            <a:off x="3638550" y="4983163"/>
            <a:ext cx="2714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latin typeface="Tahoma" charset="0"/>
              </a:rPr>
              <a:t>I</a:t>
            </a:r>
          </a:p>
        </p:txBody>
      </p:sp>
      <p:cxnSp>
        <p:nvCxnSpPr>
          <p:cNvPr id="99347" name="Curved Connector 51"/>
          <p:cNvCxnSpPr>
            <a:cxnSpLocks noChangeShapeType="1"/>
            <a:stCxn id="99342" idx="6"/>
            <a:endCxn id="99341" idx="6"/>
          </p:cNvCxnSpPr>
          <p:nvPr/>
        </p:nvCxnSpPr>
        <p:spPr bwMode="auto">
          <a:xfrm flipV="1">
            <a:off x="4105275" y="3857625"/>
            <a:ext cx="1588" cy="1316038"/>
          </a:xfrm>
          <a:prstGeom prst="curvedConnector3">
            <a:avLst>
              <a:gd name="adj1" fmla="val 14395468"/>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99348" name="Curved Connector 55"/>
          <p:cNvCxnSpPr>
            <a:cxnSpLocks noChangeShapeType="1"/>
            <a:stCxn id="99342" idx="6"/>
            <a:endCxn id="99340" idx="6"/>
          </p:cNvCxnSpPr>
          <p:nvPr/>
        </p:nvCxnSpPr>
        <p:spPr bwMode="auto">
          <a:xfrm flipV="1">
            <a:off x="4105275" y="2644775"/>
            <a:ext cx="1588" cy="2528888"/>
          </a:xfrm>
          <a:prstGeom prst="curvedConnector3">
            <a:avLst>
              <a:gd name="adj1" fmla="val 107033310"/>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99349" name="Curved Connector 58"/>
          <p:cNvCxnSpPr>
            <a:cxnSpLocks noChangeShapeType="1"/>
            <a:stCxn id="99342" idx="6"/>
            <a:endCxn id="99339" idx="6"/>
          </p:cNvCxnSpPr>
          <p:nvPr/>
        </p:nvCxnSpPr>
        <p:spPr bwMode="auto">
          <a:xfrm flipV="1">
            <a:off x="4105275" y="1511300"/>
            <a:ext cx="1588" cy="3662363"/>
          </a:xfrm>
          <a:prstGeom prst="curvedConnector3">
            <a:avLst>
              <a:gd name="adj1" fmla="val 20610323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99350" name="Curved Connector 73"/>
          <p:cNvCxnSpPr>
            <a:cxnSpLocks noChangeShapeType="1"/>
            <a:stCxn id="99341" idx="6"/>
            <a:endCxn id="99339" idx="6"/>
          </p:cNvCxnSpPr>
          <p:nvPr/>
        </p:nvCxnSpPr>
        <p:spPr bwMode="auto">
          <a:xfrm flipV="1">
            <a:off x="4105275" y="1511300"/>
            <a:ext cx="1588" cy="2346325"/>
          </a:xfrm>
          <a:prstGeom prst="curvedConnector3">
            <a:avLst>
              <a:gd name="adj1" fmla="val 55177296"/>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99351" name="Curved Connector 76"/>
          <p:cNvCxnSpPr>
            <a:cxnSpLocks noChangeShapeType="1"/>
            <a:stCxn id="99340" idx="6"/>
            <a:endCxn id="99339" idx="6"/>
          </p:cNvCxnSpPr>
          <p:nvPr/>
        </p:nvCxnSpPr>
        <p:spPr bwMode="auto">
          <a:xfrm flipV="1">
            <a:off x="4105275" y="1511300"/>
            <a:ext cx="1588" cy="1133475"/>
          </a:xfrm>
          <a:prstGeom prst="curvedConnector3">
            <a:avLst>
              <a:gd name="adj1" fmla="val 14395468"/>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99352" name="Curved Connector 78"/>
          <p:cNvCxnSpPr>
            <a:cxnSpLocks noChangeShapeType="1"/>
            <a:stCxn id="99340" idx="2"/>
            <a:endCxn id="99341" idx="2"/>
          </p:cNvCxnSpPr>
          <p:nvPr/>
        </p:nvCxnSpPr>
        <p:spPr bwMode="auto">
          <a:xfrm rot="10800000" flipV="1">
            <a:off x="3521075" y="2644775"/>
            <a:ext cx="1588" cy="1212850"/>
          </a:xfrm>
          <a:prstGeom prst="curvedConnector3">
            <a:avLst>
              <a:gd name="adj1" fmla="val 14395468"/>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99353" name="Curved Connector 81"/>
          <p:cNvCxnSpPr>
            <a:cxnSpLocks noChangeShapeType="1"/>
            <a:stCxn id="99339" idx="2"/>
            <a:endCxn id="99341" idx="2"/>
          </p:cNvCxnSpPr>
          <p:nvPr/>
        </p:nvCxnSpPr>
        <p:spPr bwMode="auto">
          <a:xfrm rot="10800000" flipV="1">
            <a:off x="3521075" y="1511300"/>
            <a:ext cx="1588" cy="2346325"/>
          </a:xfrm>
          <a:prstGeom prst="curvedConnector3">
            <a:avLst>
              <a:gd name="adj1" fmla="val 35983310"/>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99354" name="Curved Connector 85"/>
          <p:cNvCxnSpPr>
            <a:cxnSpLocks noChangeShapeType="1"/>
            <a:stCxn id="99339" idx="2"/>
            <a:endCxn id="99342" idx="2"/>
          </p:cNvCxnSpPr>
          <p:nvPr/>
        </p:nvCxnSpPr>
        <p:spPr bwMode="auto">
          <a:xfrm rot="10800000" flipV="1">
            <a:off x="3521075" y="1511300"/>
            <a:ext cx="1588" cy="3662363"/>
          </a:xfrm>
          <a:prstGeom prst="curvedConnector3">
            <a:avLst>
              <a:gd name="adj1" fmla="val 16639443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99355" name="Curved Connector 88"/>
          <p:cNvCxnSpPr>
            <a:cxnSpLocks noChangeShapeType="1"/>
            <a:stCxn id="99340" idx="2"/>
            <a:endCxn id="99342" idx="2"/>
          </p:cNvCxnSpPr>
          <p:nvPr/>
        </p:nvCxnSpPr>
        <p:spPr bwMode="auto">
          <a:xfrm rot="10800000" flipV="1">
            <a:off x="3521075" y="2644775"/>
            <a:ext cx="1588" cy="2528888"/>
          </a:xfrm>
          <a:prstGeom prst="curvedConnector3">
            <a:avLst>
              <a:gd name="adj1" fmla="val 94859167"/>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99356" name="Curved Connector 93"/>
          <p:cNvCxnSpPr>
            <a:cxnSpLocks noChangeShapeType="1"/>
            <a:stCxn id="99341" idx="2"/>
            <a:endCxn id="99342" idx="2"/>
          </p:cNvCxnSpPr>
          <p:nvPr/>
        </p:nvCxnSpPr>
        <p:spPr bwMode="auto">
          <a:xfrm rot="10800000" flipV="1">
            <a:off x="3521075" y="3857625"/>
            <a:ext cx="1588" cy="1316038"/>
          </a:xfrm>
          <a:prstGeom prst="curvedConnector3">
            <a:avLst>
              <a:gd name="adj1" fmla="val 35988690"/>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99357" name="TextBox 95"/>
          <p:cNvSpPr txBox="1">
            <a:spLocks noChangeArrowheads="1"/>
          </p:cNvSpPr>
          <p:nvPr/>
        </p:nvSpPr>
        <p:spPr bwMode="auto">
          <a:xfrm>
            <a:off x="7400925" y="6116638"/>
            <a:ext cx="147796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400">
                <a:solidFill>
                  <a:srgbClr val="000000"/>
                </a:solidFill>
                <a:latin typeface="Tahoma" charset="0"/>
              </a:rPr>
              <a:t>[Culler/Singh96]</a:t>
            </a:r>
          </a:p>
        </p:txBody>
      </p:sp>
    </p:spTree>
    <p:extLst>
      <p:ext uri="{BB962C8B-B14F-4D97-AF65-F5344CB8AC3E}">
        <p14:creationId xmlns:p14="http://schemas.microsoft.com/office/powerpoint/2010/main" val="3333040898"/>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1"/>
          <p:cNvSpPr>
            <a:spLocks noGrp="1"/>
          </p:cNvSpPr>
          <p:nvPr>
            <p:ph type="title"/>
          </p:nvPr>
        </p:nvSpPr>
        <p:spPr/>
        <p:txBody>
          <a:bodyPr/>
          <a:lstStyle/>
          <a:p>
            <a:r>
              <a:rPr lang="en-US" altLang="en-US" dirty="0">
                <a:ea typeface="ＭＳ Ｐゴシック" charset="-128"/>
              </a:rPr>
              <a:t>MESI State Machine from Bonus Lab 6</a:t>
            </a:r>
          </a:p>
        </p:txBody>
      </p:sp>
      <p:sp>
        <p:nvSpPr>
          <p:cNvPr id="101378"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2BCE060C-6E4B-C548-A4E1-43EEC8BD8C83}" type="slidenum">
              <a:rPr lang="en-US" altLang="en-US" sz="1600">
                <a:solidFill>
                  <a:srgbClr val="000000"/>
                </a:solidFill>
                <a:latin typeface="Garamond" charset="0"/>
              </a:rPr>
              <a:pPr eaLnBrk="1" hangingPunct="1"/>
              <a:t>48</a:t>
            </a:fld>
            <a:endParaRPr lang="en-US" altLang="en-US" sz="1600">
              <a:solidFill>
                <a:srgbClr val="000000"/>
              </a:solidFill>
              <a:latin typeface="Garamond" charset="0"/>
            </a:endParaRPr>
          </a:p>
        </p:txBody>
      </p:sp>
      <p:pic>
        <p:nvPicPr>
          <p:cNvPr id="101379"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9144000" cy="354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76200" y="4535488"/>
            <a:ext cx="8991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rPr>
              <a:t>A transition from a single-owner state (Exclusive or Modified) to Shared is called a </a:t>
            </a:r>
            <a:r>
              <a:rPr lang="en-US" altLang="en-US" sz="1800">
                <a:solidFill>
                  <a:srgbClr val="0000FF"/>
                </a:solidFill>
              </a:rPr>
              <a:t>downgrade</a:t>
            </a:r>
            <a:r>
              <a:rPr lang="en-US" altLang="en-US" sz="1800">
                <a:solidFill>
                  <a:srgbClr val="000000"/>
                </a:solidFill>
              </a:rPr>
              <a:t>, because the transition takes away the owner's right to modify the data</a:t>
            </a:r>
          </a:p>
        </p:txBody>
      </p:sp>
      <p:sp>
        <p:nvSpPr>
          <p:cNvPr id="3" name="Rectangle 2"/>
          <p:cNvSpPr>
            <a:spLocks noChangeArrowheads="1"/>
          </p:cNvSpPr>
          <p:nvPr/>
        </p:nvSpPr>
        <p:spPr bwMode="auto">
          <a:xfrm>
            <a:off x="76200" y="5410200"/>
            <a:ext cx="9296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rPr>
              <a:t>A transition from Shared to a single-owner state (Exclusive or Modified) is called an </a:t>
            </a:r>
            <a:r>
              <a:rPr lang="en-US" altLang="en-US" sz="1800">
                <a:solidFill>
                  <a:srgbClr val="0000FF"/>
                </a:solidFill>
              </a:rPr>
              <a:t>upgrade</a:t>
            </a:r>
            <a:r>
              <a:rPr lang="en-US" altLang="en-US" sz="1800">
                <a:solidFill>
                  <a:srgbClr val="000000"/>
                </a:solidFill>
              </a:rPr>
              <a:t>, because the transition grants the ability to the owner (the cache which contains the respective block) to write to the block.</a:t>
            </a:r>
          </a:p>
        </p:txBody>
      </p:sp>
    </p:spTree>
    <p:extLst>
      <p:ext uri="{BB962C8B-B14F-4D97-AF65-F5344CB8AC3E}">
        <p14:creationId xmlns:p14="http://schemas.microsoft.com/office/powerpoint/2010/main" val="18147450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p:nvPr>
        </p:nvSpPr>
        <p:spPr/>
        <p:txBody>
          <a:bodyPr/>
          <a:lstStyle/>
          <a:p>
            <a:r>
              <a:rPr lang="en-US" altLang="en-US" dirty="0">
                <a:ea typeface="ＭＳ Ｐゴシック" charset="-128"/>
              </a:rPr>
              <a:t>MESI State Machine from Bonus Lab 6</a:t>
            </a:r>
          </a:p>
        </p:txBody>
      </p:sp>
      <p:sp>
        <p:nvSpPr>
          <p:cNvPr id="10240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B0C4A9BE-10D1-FF45-9E0B-F3AC8D1AC2BF}" type="slidenum">
              <a:rPr lang="en-US" altLang="en-US" sz="1600">
                <a:solidFill>
                  <a:srgbClr val="000000"/>
                </a:solidFill>
                <a:latin typeface="Garamond" charset="0"/>
              </a:rPr>
              <a:pPr eaLnBrk="1" hangingPunct="1"/>
              <a:t>49</a:t>
            </a:fld>
            <a:endParaRPr lang="en-US" altLang="en-US" sz="1600">
              <a:solidFill>
                <a:srgbClr val="000000"/>
              </a:solidFill>
              <a:latin typeface="Garamond" charset="0"/>
            </a:endParaRPr>
          </a:p>
        </p:txBody>
      </p:sp>
      <p:pic>
        <p:nvPicPr>
          <p:cNvPr id="10240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43000"/>
            <a:ext cx="8534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572922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599CA-26FE-9543-B676-5B7EC43B5015}"/>
              </a:ext>
            </a:extLst>
          </p:cNvPr>
          <p:cNvSpPr>
            <a:spLocks noGrp="1"/>
          </p:cNvSpPr>
          <p:nvPr>
            <p:ph type="title"/>
          </p:nvPr>
        </p:nvSpPr>
        <p:spPr/>
        <p:txBody>
          <a:bodyPr/>
          <a:lstStyle/>
          <a:p>
            <a:r>
              <a:rPr lang="en-US" dirty="0"/>
              <a:t>Examples of Weak Consistency Models</a:t>
            </a:r>
          </a:p>
        </p:txBody>
      </p:sp>
      <p:sp>
        <p:nvSpPr>
          <p:cNvPr id="3" name="Content Placeholder 2">
            <a:extLst>
              <a:ext uri="{FF2B5EF4-FFF2-40B4-BE49-F238E27FC236}">
                <a16:creationId xmlns:a16="http://schemas.microsoft.com/office/drawing/2014/main" id="{FA8456FC-03E1-A546-878F-61947094068D}"/>
              </a:ext>
            </a:extLst>
          </p:cNvPr>
          <p:cNvSpPr>
            <a:spLocks noGrp="1"/>
          </p:cNvSpPr>
          <p:nvPr>
            <p:ph idx="1"/>
          </p:nvPr>
        </p:nvSpPr>
        <p:spPr/>
        <p:txBody>
          <a:bodyPr/>
          <a:lstStyle/>
          <a:p>
            <a:r>
              <a:rPr lang="en-US" altLang="ja-JP" dirty="0" err="1">
                <a:solidFill>
                  <a:srgbClr val="000000"/>
                </a:solidFill>
                <a:ea typeface="ＭＳ Ｐゴシック" charset="-128"/>
              </a:rPr>
              <a:t>Gharachorloo</a:t>
            </a:r>
            <a:r>
              <a:rPr lang="en-US" altLang="ja-JP" dirty="0">
                <a:solidFill>
                  <a:srgbClr val="000000"/>
                </a:solidFill>
                <a:ea typeface="ＭＳ Ｐゴシック" charset="-128"/>
              </a:rPr>
              <a:t> et al., “</a:t>
            </a:r>
            <a:r>
              <a:rPr lang="en-US" altLang="ja-JP" dirty="0">
                <a:solidFill>
                  <a:srgbClr val="0000FF"/>
                </a:solidFill>
                <a:ea typeface="ＭＳ Ｐゴシック" charset="-128"/>
              </a:rPr>
              <a:t>Two Techniques to Enhance the Performance of Memory Consistency Models</a:t>
            </a:r>
            <a:r>
              <a:rPr lang="en-US" altLang="ja-JP" dirty="0">
                <a:ea typeface="ＭＳ Ｐゴシック" charset="-128"/>
              </a:rPr>
              <a:t>,</a:t>
            </a:r>
            <a:r>
              <a:rPr lang="en-US" altLang="en-US" dirty="0">
                <a:ea typeface="ＭＳ Ｐゴシック" charset="-128"/>
              </a:rPr>
              <a:t>”</a:t>
            </a:r>
            <a:r>
              <a:rPr lang="en-US" altLang="ja-JP" dirty="0">
                <a:ea typeface="ＭＳ Ｐゴシック" charset="-128"/>
              </a:rPr>
              <a:t> ICPP 1991.</a:t>
            </a:r>
            <a:endParaRPr lang="en-US" altLang="ja-JP" dirty="0">
              <a:solidFill>
                <a:srgbClr val="000000"/>
              </a:solidFill>
              <a:ea typeface="ＭＳ Ｐゴシック" charset="-128"/>
            </a:endParaRPr>
          </a:p>
          <a:p>
            <a:endParaRPr lang="en-US" dirty="0"/>
          </a:p>
        </p:txBody>
      </p:sp>
      <p:sp>
        <p:nvSpPr>
          <p:cNvPr id="4" name="Slide Number Placeholder 3">
            <a:extLst>
              <a:ext uri="{FF2B5EF4-FFF2-40B4-BE49-F238E27FC236}">
                <a16:creationId xmlns:a16="http://schemas.microsoft.com/office/drawing/2014/main" id="{75E048ED-2C1C-3945-97E1-1192C7285D9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AE726A-E58B-F348-AFE8-8E758D918561}"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B32DD814-A7FD-A941-A070-35FA8C60012B}"/>
              </a:ext>
            </a:extLst>
          </p:cNvPr>
          <p:cNvPicPr>
            <a:picLocks noChangeAspect="1"/>
          </p:cNvPicPr>
          <p:nvPr/>
        </p:nvPicPr>
        <p:blipFill>
          <a:blip r:embed="rId2"/>
          <a:stretch>
            <a:fillRect/>
          </a:stretch>
        </p:blipFill>
        <p:spPr>
          <a:xfrm>
            <a:off x="4132080" y="1844824"/>
            <a:ext cx="5016500" cy="4724400"/>
          </a:xfrm>
          <a:prstGeom prst="rect">
            <a:avLst/>
          </a:prstGeom>
        </p:spPr>
      </p:pic>
      <p:pic>
        <p:nvPicPr>
          <p:cNvPr id="6" name="Picture 5">
            <a:extLst>
              <a:ext uri="{FF2B5EF4-FFF2-40B4-BE49-F238E27FC236}">
                <a16:creationId xmlns:a16="http://schemas.microsoft.com/office/drawing/2014/main" id="{CE738ECF-5174-A14D-AFF4-721E8947909F}"/>
              </a:ext>
            </a:extLst>
          </p:cNvPr>
          <p:cNvPicPr>
            <a:picLocks noChangeAspect="1"/>
          </p:cNvPicPr>
          <p:nvPr/>
        </p:nvPicPr>
        <p:blipFill>
          <a:blip r:embed="rId3"/>
          <a:stretch>
            <a:fillRect/>
          </a:stretch>
        </p:blipFill>
        <p:spPr>
          <a:xfrm>
            <a:off x="95799" y="3123538"/>
            <a:ext cx="4036281" cy="2090389"/>
          </a:xfrm>
          <a:prstGeom prst="rect">
            <a:avLst/>
          </a:prstGeom>
        </p:spPr>
      </p:pic>
      <p:pic>
        <p:nvPicPr>
          <p:cNvPr id="7" name="Picture 6">
            <a:extLst>
              <a:ext uri="{FF2B5EF4-FFF2-40B4-BE49-F238E27FC236}">
                <a16:creationId xmlns:a16="http://schemas.microsoft.com/office/drawing/2014/main" id="{BFDF2FCF-3738-3344-A715-3C5849FA9BC9}"/>
              </a:ext>
            </a:extLst>
          </p:cNvPr>
          <p:cNvPicPr>
            <a:picLocks noChangeAspect="1"/>
          </p:cNvPicPr>
          <p:nvPr/>
        </p:nvPicPr>
        <p:blipFill>
          <a:blip r:embed="rId4"/>
          <a:stretch>
            <a:fillRect/>
          </a:stretch>
        </p:blipFill>
        <p:spPr>
          <a:xfrm>
            <a:off x="77250" y="2642816"/>
            <a:ext cx="4054830" cy="548991"/>
          </a:xfrm>
          <a:prstGeom prst="rect">
            <a:avLst/>
          </a:prstGeom>
        </p:spPr>
      </p:pic>
      <p:sp>
        <p:nvSpPr>
          <p:cNvPr id="8" name="Rectangle 7">
            <a:extLst>
              <a:ext uri="{FF2B5EF4-FFF2-40B4-BE49-F238E27FC236}">
                <a16:creationId xmlns:a16="http://schemas.microsoft.com/office/drawing/2014/main" id="{8B8BB1E2-96A8-A249-92C3-5C3A61376D38}"/>
              </a:ext>
            </a:extLst>
          </p:cNvPr>
          <p:cNvSpPr/>
          <p:nvPr/>
        </p:nvSpPr>
        <p:spPr>
          <a:xfrm>
            <a:off x="77250" y="2642816"/>
            <a:ext cx="4036281" cy="85819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highlight>
                <a:srgbClr val="FFFF00"/>
              </a:highlight>
              <a:uLnTx/>
              <a:uFillTx/>
              <a:latin typeface="Tahoma"/>
              <a:ea typeface="+mn-ea"/>
              <a:cs typeface="+mn-cs"/>
            </a:endParaRPr>
          </a:p>
        </p:txBody>
      </p:sp>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9AB1100A-DBBC-B946-83DE-B489C4B59897}"/>
                  </a:ext>
                </a:extLst>
              </p14:cNvPr>
              <p14:cNvContentPartPr/>
              <p14:nvPr/>
            </p14:nvContentPartPr>
            <p14:xfrm>
              <a:off x="1163870" y="3737760"/>
              <a:ext cx="2966400" cy="38160"/>
            </p14:xfrm>
          </p:contentPart>
        </mc:Choice>
        <mc:Fallback xmlns="">
          <p:pic>
            <p:nvPicPr>
              <p:cNvPr id="9" name="Ink 8">
                <a:extLst>
                  <a:ext uri="{FF2B5EF4-FFF2-40B4-BE49-F238E27FC236}">
                    <a16:creationId xmlns:a16="http://schemas.microsoft.com/office/drawing/2014/main" id="{9AB1100A-DBBC-B946-83DE-B489C4B59897}"/>
                  </a:ext>
                </a:extLst>
              </p:cNvPr>
              <p:cNvPicPr/>
              <p:nvPr/>
            </p:nvPicPr>
            <p:blipFill>
              <a:blip r:embed="rId6"/>
              <a:stretch>
                <a:fillRect/>
              </a:stretch>
            </p:blipFill>
            <p:spPr>
              <a:xfrm>
                <a:off x="1109870" y="3629760"/>
                <a:ext cx="3074040" cy="2538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3CBC2F7F-CC33-ED46-B889-B25BBA8BFBD7}"/>
                  </a:ext>
                </a:extLst>
              </p14:cNvPr>
              <p14:cNvContentPartPr/>
              <p14:nvPr/>
            </p14:nvContentPartPr>
            <p14:xfrm>
              <a:off x="147230" y="3917040"/>
              <a:ext cx="3290400" cy="59040"/>
            </p14:xfrm>
          </p:contentPart>
        </mc:Choice>
        <mc:Fallback xmlns="">
          <p:pic>
            <p:nvPicPr>
              <p:cNvPr id="10" name="Ink 9">
                <a:extLst>
                  <a:ext uri="{FF2B5EF4-FFF2-40B4-BE49-F238E27FC236}">
                    <a16:creationId xmlns:a16="http://schemas.microsoft.com/office/drawing/2014/main" id="{3CBC2F7F-CC33-ED46-B889-B25BBA8BFBD7}"/>
                  </a:ext>
                </a:extLst>
              </p:cNvPr>
              <p:cNvPicPr/>
              <p:nvPr/>
            </p:nvPicPr>
            <p:blipFill>
              <a:blip r:embed="rId8"/>
              <a:stretch>
                <a:fillRect/>
              </a:stretch>
            </p:blipFill>
            <p:spPr>
              <a:xfrm>
                <a:off x="93590" y="3809400"/>
                <a:ext cx="3398040" cy="2746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4" name="Ink 13">
                <a:extLst>
                  <a:ext uri="{FF2B5EF4-FFF2-40B4-BE49-F238E27FC236}">
                    <a16:creationId xmlns:a16="http://schemas.microsoft.com/office/drawing/2014/main" id="{220E9E08-9568-824C-8170-D113E9737CE9}"/>
                  </a:ext>
                </a:extLst>
              </p14:cNvPr>
              <p14:cNvContentPartPr/>
              <p14:nvPr/>
            </p14:nvContentPartPr>
            <p14:xfrm>
              <a:off x="3542030" y="3948720"/>
              <a:ext cx="580320" cy="24480"/>
            </p14:xfrm>
          </p:contentPart>
        </mc:Choice>
        <mc:Fallback xmlns="">
          <p:pic>
            <p:nvPicPr>
              <p:cNvPr id="14" name="Ink 13">
                <a:extLst>
                  <a:ext uri="{FF2B5EF4-FFF2-40B4-BE49-F238E27FC236}">
                    <a16:creationId xmlns:a16="http://schemas.microsoft.com/office/drawing/2014/main" id="{220E9E08-9568-824C-8170-D113E9737CE9}"/>
                  </a:ext>
                </a:extLst>
              </p:cNvPr>
              <p:cNvPicPr/>
              <p:nvPr/>
            </p:nvPicPr>
            <p:blipFill>
              <a:blip r:embed="rId10"/>
              <a:stretch>
                <a:fillRect/>
              </a:stretch>
            </p:blipFill>
            <p:spPr>
              <a:xfrm>
                <a:off x="3488030" y="3841080"/>
                <a:ext cx="687960" cy="2401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5" name="Ink 14">
                <a:extLst>
                  <a:ext uri="{FF2B5EF4-FFF2-40B4-BE49-F238E27FC236}">
                    <a16:creationId xmlns:a16="http://schemas.microsoft.com/office/drawing/2014/main" id="{1855FBAA-EAE8-F045-8D0A-97966D35533B}"/>
                  </a:ext>
                </a:extLst>
              </p14:cNvPr>
              <p14:cNvContentPartPr/>
              <p14:nvPr/>
            </p14:nvContentPartPr>
            <p14:xfrm>
              <a:off x="156230" y="4078320"/>
              <a:ext cx="3973320" cy="73800"/>
            </p14:xfrm>
          </p:contentPart>
        </mc:Choice>
        <mc:Fallback xmlns="">
          <p:pic>
            <p:nvPicPr>
              <p:cNvPr id="15" name="Ink 14">
                <a:extLst>
                  <a:ext uri="{FF2B5EF4-FFF2-40B4-BE49-F238E27FC236}">
                    <a16:creationId xmlns:a16="http://schemas.microsoft.com/office/drawing/2014/main" id="{1855FBAA-EAE8-F045-8D0A-97966D35533B}"/>
                  </a:ext>
                </a:extLst>
              </p:cNvPr>
              <p:cNvPicPr/>
              <p:nvPr/>
            </p:nvPicPr>
            <p:blipFill>
              <a:blip r:embed="rId12"/>
              <a:stretch>
                <a:fillRect/>
              </a:stretch>
            </p:blipFill>
            <p:spPr>
              <a:xfrm>
                <a:off x="102230" y="3970320"/>
                <a:ext cx="4080960" cy="2894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7" name="Ink 16">
                <a:extLst>
                  <a:ext uri="{FF2B5EF4-FFF2-40B4-BE49-F238E27FC236}">
                    <a16:creationId xmlns:a16="http://schemas.microsoft.com/office/drawing/2014/main" id="{BBAC79CB-2EB5-8E41-AFAC-9737FAAFD429}"/>
                  </a:ext>
                </a:extLst>
              </p14:cNvPr>
              <p14:cNvContentPartPr/>
              <p14:nvPr/>
            </p14:nvContentPartPr>
            <p14:xfrm>
              <a:off x="156590" y="4261920"/>
              <a:ext cx="3963240" cy="26280"/>
            </p14:xfrm>
          </p:contentPart>
        </mc:Choice>
        <mc:Fallback xmlns="">
          <p:pic>
            <p:nvPicPr>
              <p:cNvPr id="17" name="Ink 16">
                <a:extLst>
                  <a:ext uri="{FF2B5EF4-FFF2-40B4-BE49-F238E27FC236}">
                    <a16:creationId xmlns:a16="http://schemas.microsoft.com/office/drawing/2014/main" id="{BBAC79CB-2EB5-8E41-AFAC-9737FAAFD429}"/>
                  </a:ext>
                </a:extLst>
              </p:cNvPr>
              <p:cNvPicPr/>
              <p:nvPr/>
            </p:nvPicPr>
            <p:blipFill>
              <a:blip r:embed="rId14"/>
              <a:stretch>
                <a:fillRect/>
              </a:stretch>
            </p:blipFill>
            <p:spPr>
              <a:xfrm>
                <a:off x="102950" y="4154280"/>
                <a:ext cx="4070880" cy="2419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8" name="Ink 17">
                <a:extLst>
                  <a:ext uri="{FF2B5EF4-FFF2-40B4-BE49-F238E27FC236}">
                    <a16:creationId xmlns:a16="http://schemas.microsoft.com/office/drawing/2014/main" id="{FFC8F206-A54E-FD45-BD98-8DAA6CF93813}"/>
                  </a:ext>
                </a:extLst>
              </p14:cNvPr>
              <p14:cNvContentPartPr/>
              <p14:nvPr/>
            </p14:nvContentPartPr>
            <p14:xfrm>
              <a:off x="148670" y="4433640"/>
              <a:ext cx="2712600" cy="36000"/>
            </p14:xfrm>
          </p:contentPart>
        </mc:Choice>
        <mc:Fallback xmlns="">
          <p:pic>
            <p:nvPicPr>
              <p:cNvPr id="18" name="Ink 17">
                <a:extLst>
                  <a:ext uri="{FF2B5EF4-FFF2-40B4-BE49-F238E27FC236}">
                    <a16:creationId xmlns:a16="http://schemas.microsoft.com/office/drawing/2014/main" id="{FFC8F206-A54E-FD45-BD98-8DAA6CF93813}"/>
                  </a:ext>
                </a:extLst>
              </p:cNvPr>
              <p:cNvPicPr/>
              <p:nvPr/>
            </p:nvPicPr>
            <p:blipFill>
              <a:blip r:embed="rId16"/>
              <a:stretch>
                <a:fillRect/>
              </a:stretch>
            </p:blipFill>
            <p:spPr>
              <a:xfrm>
                <a:off x="95030" y="4326000"/>
                <a:ext cx="2820240" cy="251640"/>
              </a:xfrm>
              <a:prstGeom prst="rect">
                <a:avLst/>
              </a:prstGeom>
            </p:spPr>
          </p:pic>
        </mc:Fallback>
      </mc:AlternateContent>
    </p:spTree>
    <p:extLst>
      <p:ext uri="{BB962C8B-B14F-4D97-AF65-F5344CB8AC3E}">
        <p14:creationId xmlns:p14="http://schemas.microsoft.com/office/powerpoint/2010/main" val="11713159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p:cNvSpPr>
            <a:spLocks noGrp="1"/>
          </p:cNvSpPr>
          <p:nvPr>
            <p:ph type="title"/>
          </p:nvPr>
        </p:nvSpPr>
        <p:spPr/>
        <p:txBody>
          <a:bodyPr/>
          <a:lstStyle/>
          <a:p>
            <a:r>
              <a:rPr lang="en-US" altLang="en-US" dirty="0">
                <a:ea typeface="ＭＳ Ｐゴシック" charset="-128"/>
              </a:rPr>
              <a:t>Intel Pentium Pro Coherence Protocol</a:t>
            </a:r>
          </a:p>
        </p:txBody>
      </p:sp>
      <p:sp>
        <p:nvSpPr>
          <p:cNvPr id="103426"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A9A0E885-5854-7D48-AA8C-DFA45F9AE7F9}" type="slidenum">
              <a:rPr lang="en-US" altLang="en-US" sz="1600">
                <a:solidFill>
                  <a:srgbClr val="000000"/>
                </a:solidFill>
                <a:latin typeface="Garamond" charset="0"/>
              </a:rPr>
              <a:pPr eaLnBrk="1" hangingPunct="1"/>
              <a:t>50</a:t>
            </a:fld>
            <a:endParaRPr lang="en-US" altLang="en-US" sz="1600">
              <a:solidFill>
                <a:srgbClr val="000000"/>
              </a:solidFill>
              <a:latin typeface="Garamond" charset="0"/>
            </a:endParaRPr>
          </a:p>
        </p:txBody>
      </p:sp>
      <p:pic>
        <p:nvPicPr>
          <p:cNvPr id="10342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77900"/>
            <a:ext cx="6096000" cy="588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3352800"/>
            <a:ext cx="304800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9" name="TextBox 1"/>
          <p:cNvSpPr txBox="1">
            <a:spLocks noChangeArrowheads="1"/>
          </p:cNvSpPr>
          <p:nvPr/>
        </p:nvSpPr>
        <p:spPr bwMode="auto">
          <a:xfrm>
            <a:off x="6019800" y="6477000"/>
            <a:ext cx="2370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rPr>
              <a:t>Slide credit: Yale Patt</a:t>
            </a:r>
          </a:p>
        </p:txBody>
      </p:sp>
    </p:spTree>
    <p:extLst>
      <p:ext uri="{BB962C8B-B14F-4D97-AF65-F5344CB8AC3E}">
        <p14:creationId xmlns:p14="http://schemas.microsoft.com/office/powerpoint/2010/main" val="182531686"/>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p:cNvSpPr>
            <a:spLocks noGrp="1"/>
          </p:cNvSpPr>
          <p:nvPr>
            <p:ph type="title"/>
          </p:nvPr>
        </p:nvSpPr>
        <p:spPr/>
        <p:txBody>
          <a:bodyPr/>
          <a:lstStyle/>
          <a:p>
            <a:r>
              <a:rPr lang="en-US" altLang="en-US">
                <a:ea typeface="ＭＳ Ｐゴシック" charset="-128"/>
              </a:rPr>
              <a:t>Snoopy Invalidation Tradeoffs</a:t>
            </a:r>
          </a:p>
        </p:txBody>
      </p:sp>
      <p:sp>
        <p:nvSpPr>
          <p:cNvPr id="3" name="Content Placeholder 2"/>
          <p:cNvSpPr>
            <a:spLocks noGrp="1"/>
          </p:cNvSpPr>
          <p:nvPr>
            <p:ph idx="1"/>
          </p:nvPr>
        </p:nvSpPr>
        <p:spPr>
          <a:xfrm>
            <a:off x="228600" y="836712"/>
            <a:ext cx="8879904" cy="5194300"/>
          </a:xfrm>
        </p:spPr>
        <p:txBody>
          <a:bodyPr/>
          <a:lstStyle/>
          <a:p>
            <a:pPr>
              <a:lnSpc>
                <a:spcPct val="90000"/>
              </a:lnSpc>
            </a:pPr>
            <a:r>
              <a:rPr lang="en-US" altLang="en-US" sz="2200" dirty="0">
                <a:solidFill>
                  <a:srgbClr val="0432FF"/>
                </a:solidFill>
                <a:ea typeface="ＭＳ Ｐゴシック" charset="-128"/>
              </a:rPr>
              <a:t>Should a downgrade from M go to S or I?</a:t>
            </a:r>
          </a:p>
          <a:p>
            <a:pPr lvl="1">
              <a:lnSpc>
                <a:spcPct val="90000"/>
              </a:lnSpc>
            </a:pPr>
            <a:r>
              <a:rPr lang="en-US" altLang="en-US" sz="2000" dirty="0">
                <a:ea typeface="ＭＳ Ｐゴシック" charset="-128"/>
              </a:rPr>
              <a:t>S: if data is likely to be reused (before it is written to by another processor)</a:t>
            </a:r>
          </a:p>
          <a:p>
            <a:pPr lvl="1">
              <a:lnSpc>
                <a:spcPct val="90000"/>
              </a:lnSpc>
            </a:pPr>
            <a:r>
              <a:rPr lang="en-US" altLang="en-US" sz="2000" dirty="0">
                <a:ea typeface="ＭＳ Ｐゴシック" charset="-128"/>
              </a:rPr>
              <a:t>I: if data is likely to be not reused (before it is written to by another)</a:t>
            </a:r>
          </a:p>
          <a:p>
            <a:pPr>
              <a:lnSpc>
                <a:spcPct val="90000"/>
              </a:lnSpc>
            </a:pPr>
            <a:r>
              <a:rPr lang="en-US" altLang="en-US" sz="2200" dirty="0">
                <a:solidFill>
                  <a:srgbClr val="0432FF"/>
                </a:solidFill>
                <a:ea typeface="ＭＳ Ｐゴシック" charset="-128"/>
              </a:rPr>
              <a:t>Cache-to-cache transfers?</a:t>
            </a:r>
          </a:p>
          <a:p>
            <a:pPr lvl="1">
              <a:lnSpc>
                <a:spcPct val="90000"/>
              </a:lnSpc>
            </a:pPr>
            <a:r>
              <a:rPr lang="en-US" altLang="en-US" sz="2000" dirty="0">
                <a:ea typeface="ＭＳ Ｐゴシック" charset="-128"/>
              </a:rPr>
              <a:t>On a </a:t>
            </a:r>
            <a:r>
              <a:rPr lang="en-US" altLang="en-US" sz="2000" dirty="0" err="1">
                <a:ea typeface="ＭＳ Ｐゴシック" charset="-128"/>
              </a:rPr>
              <a:t>BusRd</a:t>
            </a:r>
            <a:r>
              <a:rPr lang="en-US" altLang="en-US" sz="2000" dirty="0">
                <a:ea typeface="ＭＳ Ｐゴシック" charset="-128"/>
              </a:rPr>
              <a:t>, should data come from another cache or memory?</a:t>
            </a:r>
          </a:p>
          <a:p>
            <a:pPr lvl="1">
              <a:lnSpc>
                <a:spcPct val="90000"/>
              </a:lnSpc>
            </a:pPr>
            <a:r>
              <a:rPr lang="en-US" altLang="en-US" sz="2000" dirty="0">
                <a:ea typeface="ＭＳ Ｐゴシック" charset="-128"/>
              </a:rPr>
              <a:t>Another cache</a:t>
            </a:r>
          </a:p>
          <a:p>
            <a:pPr lvl="2">
              <a:lnSpc>
                <a:spcPct val="90000"/>
              </a:lnSpc>
            </a:pPr>
            <a:r>
              <a:rPr lang="en-US" altLang="en-US" sz="1900" dirty="0">
                <a:ea typeface="ＭＳ Ｐゴシック" charset="-128"/>
              </a:rPr>
              <a:t>May be faster, if memory is slow or highly contended</a:t>
            </a:r>
          </a:p>
          <a:p>
            <a:pPr lvl="1">
              <a:lnSpc>
                <a:spcPct val="90000"/>
              </a:lnSpc>
            </a:pPr>
            <a:r>
              <a:rPr lang="en-US" altLang="en-US" sz="2000" dirty="0">
                <a:ea typeface="ＭＳ Ｐゴシック" charset="-128"/>
              </a:rPr>
              <a:t>Memory</a:t>
            </a:r>
          </a:p>
          <a:p>
            <a:pPr lvl="2">
              <a:lnSpc>
                <a:spcPct val="90000"/>
              </a:lnSpc>
            </a:pPr>
            <a:r>
              <a:rPr lang="en-US" altLang="en-US" sz="1900" dirty="0">
                <a:ea typeface="ＭＳ Ｐゴシック" charset="-128"/>
              </a:rPr>
              <a:t>Simpler: no need to </a:t>
            </a:r>
            <a:r>
              <a:rPr lang="en-US" altLang="ja-JP" sz="1900" dirty="0">
                <a:ea typeface="ＭＳ Ｐゴシック" charset="-128"/>
              </a:rPr>
              <a:t>wait to see if another cache has the data first</a:t>
            </a:r>
          </a:p>
          <a:p>
            <a:pPr lvl="2">
              <a:lnSpc>
                <a:spcPct val="90000"/>
              </a:lnSpc>
            </a:pPr>
            <a:r>
              <a:rPr lang="en-US" altLang="en-US" sz="1900" dirty="0">
                <a:ea typeface="ＭＳ Ｐゴシック" charset="-128"/>
              </a:rPr>
              <a:t>Less contention at the other caches</a:t>
            </a:r>
          </a:p>
          <a:p>
            <a:pPr lvl="2">
              <a:lnSpc>
                <a:spcPct val="90000"/>
              </a:lnSpc>
            </a:pPr>
            <a:r>
              <a:rPr lang="en-US" altLang="en-US" sz="1900" dirty="0">
                <a:ea typeface="ＭＳ Ｐゴシック" charset="-128"/>
              </a:rPr>
              <a:t>Requires writeback on M downgrade</a:t>
            </a:r>
          </a:p>
          <a:p>
            <a:pPr>
              <a:lnSpc>
                <a:spcPct val="90000"/>
              </a:lnSpc>
            </a:pPr>
            <a:r>
              <a:rPr lang="en-US" altLang="en-US" sz="2200" dirty="0">
                <a:solidFill>
                  <a:srgbClr val="0432FF"/>
                </a:solidFill>
                <a:ea typeface="ＭＳ Ｐゴシック" charset="-128"/>
              </a:rPr>
              <a:t>Writeback on Modified-&gt;Shared needed since Shared state is Clean</a:t>
            </a:r>
          </a:p>
          <a:p>
            <a:pPr lvl="1">
              <a:lnSpc>
                <a:spcPct val="90000"/>
              </a:lnSpc>
            </a:pPr>
            <a:r>
              <a:rPr lang="en-US" altLang="en-US" sz="2000" dirty="0">
                <a:ea typeface="ＭＳ Ｐゴシック" charset="-128"/>
              </a:rPr>
              <a:t>Can we avoid this writeback to memory?</a:t>
            </a:r>
          </a:p>
          <a:p>
            <a:pPr lvl="1">
              <a:lnSpc>
                <a:spcPct val="90000"/>
              </a:lnSpc>
            </a:pPr>
            <a:r>
              <a:rPr lang="en-US" altLang="en-US" sz="2000" dirty="0">
                <a:ea typeface="ＭＳ Ｐゴシック" charset="-128"/>
              </a:rPr>
              <a:t>One possibility: </a:t>
            </a:r>
            <a:r>
              <a:rPr lang="en-US" altLang="en-US" sz="2000" b="1" i="1" dirty="0">
                <a:ea typeface="ＭＳ Ｐゴシック" charset="-128"/>
              </a:rPr>
              <a:t>Owner</a:t>
            </a:r>
            <a:r>
              <a:rPr lang="en-US" altLang="en-US" sz="2000" dirty="0">
                <a:ea typeface="ＭＳ Ｐゴシック" charset="-128"/>
              </a:rPr>
              <a:t> (O) state (MOESI protocol)</a:t>
            </a:r>
          </a:p>
          <a:p>
            <a:pPr lvl="2">
              <a:lnSpc>
                <a:spcPct val="90000"/>
              </a:lnSpc>
            </a:pPr>
            <a:r>
              <a:rPr lang="en-US" altLang="en-US" sz="1900" dirty="0">
                <a:ea typeface="ＭＳ Ｐゴシック" charset="-128"/>
              </a:rPr>
              <a:t>One cache owns the latest data (memory is not updated)</a:t>
            </a:r>
          </a:p>
          <a:p>
            <a:pPr lvl="2">
              <a:lnSpc>
                <a:spcPct val="90000"/>
              </a:lnSpc>
            </a:pPr>
            <a:r>
              <a:rPr lang="en-US" altLang="en-US" sz="1900" dirty="0">
                <a:ea typeface="ＭＳ Ｐゴシック" charset="-128"/>
              </a:rPr>
              <a:t>Memory writeback happens when all caches evict copies</a:t>
            </a:r>
          </a:p>
        </p:txBody>
      </p:sp>
      <p:sp>
        <p:nvSpPr>
          <p:cNvPr id="10445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CBC45338-1D6A-0E4C-9A15-73BBBA911660}" type="slidenum">
              <a:rPr lang="en-US" altLang="en-US" sz="1600">
                <a:solidFill>
                  <a:srgbClr val="000000"/>
                </a:solidFill>
                <a:latin typeface="Garamond" charset="0"/>
              </a:rPr>
              <a:pPr eaLnBrk="1" hangingPunct="1"/>
              <a:t>51</a:t>
            </a:fld>
            <a:endParaRPr lang="en-US" altLang="en-US" sz="1600">
              <a:solidFill>
                <a:srgbClr val="000000"/>
              </a:solidFill>
              <a:latin typeface="Garamond" charset="0"/>
            </a:endParaRPr>
          </a:p>
        </p:txBody>
      </p:sp>
    </p:spTree>
    <p:extLst>
      <p:ext uri="{BB962C8B-B14F-4D97-AF65-F5344CB8AC3E}">
        <p14:creationId xmlns:p14="http://schemas.microsoft.com/office/powerpoint/2010/main" val="14926388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13" end="13"/>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
                                            <p:txEl>
                                              <p:pRg st="14" end="14"/>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itle 4"/>
          <p:cNvSpPr>
            <a:spLocks noGrp="1"/>
          </p:cNvSpPr>
          <p:nvPr>
            <p:ph type="title"/>
          </p:nvPr>
        </p:nvSpPr>
        <p:spPr/>
        <p:txBody>
          <a:bodyPr/>
          <a:lstStyle/>
          <a:p>
            <a:r>
              <a:rPr lang="en-US" altLang="en-US">
                <a:ea typeface="ＭＳ Ｐゴシック" charset="-128"/>
              </a:rPr>
              <a:t>The Problem with MESI</a:t>
            </a:r>
          </a:p>
        </p:txBody>
      </p:sp>
      <p:sp>
        <p:nvSpPr>
          <p:cNvPr id="6" name="Content Placeholder 5"/>
          <p:cNvSpPr>
            <a:spLocks noGrp="1"/>
          </p:cNvSpPr>
          <p:nvPr>
            <p:ph idx="1"/>
          </p:nvPr>
        </p:nvSpPr>
        <p:spPr>
          <a:xfrm>
            <a:off x="228600" y="996950"/>
            <a:ext cx="8610600" cy="5194300"/>
          </a:xfrm>
        </p:spPr>
        <p:txBody>
          <a:bodyPr/>
          <a:lstStyle/>
          <a:p>
            <a:r>
              <a:rPr lang="en-US" altLang="en-US">
                <a:ea typeface="ＭＳ Ｐゴシック" charset="-128"/>
              </a:rPr>
              <a:t>Observation: Shared state requires the data to be clean </a:t>
            </a:r>
          </a:p>
          <a:p>
            <a:pPr lvl="1"/>
            <a:r>
              <a:rPr lang="en-US" altLang="en-US">
                <a:ea typeface="ＭＳ Ｐゴシック" charset="-128"/>
              </a:rPr>
              <a:t>i.e., all caches that have the block have the up-to-date copy and so does the memory</a:t>
            </a:r>
          </a:p>
          <a:p>
            <a:r>
              <a:rPr lang="en-US" altLang="en-US">
                <a:ea typeface="ＭＳ Ｐゴシック" charset="-128"/>
              </a:rPr>
              <a:t>Problem: </a:t>
            </a:r>
            <a:r>
              <a:rPr lang="en-US" altLang="en-US">
                <a:solidFill>
                  <a:srgbClr val="0000FF"/>
                </a:solidFill>
                <a:ea typeface="ＭＳ Ｐゴシック" charset="-128"/>
              </a:rPr>
              <a:t>Need to write the block to memory when BusRd happens when the block is in Modified state</a:t>
            </a:r>
          </a:p>
          <a:p>
            <a:endParaRPr lang="en-US" altLang="en-US">
              <a:ea typeface="ＭＳ Ｐゴシック" charset="-128"/>
            </a:endParaRPr>
          </a:p>
          <a:p>
            <a:r>
              <a:rPr lang="en-US" altLang="en-US">
                <a:ea typeface="ＭＳ Ｐゴシック" charset="-128"/>
              </a:rPr>
              <a:t>Why is this a problem?</a:t>
            </a:r>
          </a:p>
          <a:p>
            <a:pPr lvl="1"/>
            <a:r>
              <a:rPr lang="en-US" altLang="en-US">
                <a:ea typeface="ＭＳ Ｐゴシック" charset="-128"/>
              </a:rPr>
              <a:t>Memory can be updated unnecessarily </a:t>
            </a:r>
            <a:r>
              <a:rPr lang="en-US" altLang="en-US">
                <a:ea typeface="ＭＳ Ｐゴシック" charset="-128"/>
                <a:sym typeface="Wingdings" charset="2"/>
              </a:rPr>
              <a:t> some other processor may want to write to the block again</a:t>
            </a:r>
          </a:p>
          <a:p>
            <a:pPr lvl="1"/>
            <a:endParaRPr lang="en-US" altLang="en-US">
              <a:ea typeface="ＭＳ Ｐゴシック" charset="-128"/>
            </a:endParaRPr>
          </a:p>
        </p:txBody>
      </p:sp>
      <p:sp>
        <p:nvSpPr>
          <p:cNvPr id="10649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DC7C7636-9436-1344-BB89-2C918FD0D1AF}" type="slidenum">
              <a:rPr lang="en-US" altLang="en-US" sz="1600">
                <a:solidFill>
                  <a:srgbClr val="000000"/>
                </a:solidFill>
                <a:latin typeface="Garamond" charset="0"/>
              </a:rPr>
              <a:pPr eaLnBrk="1" hangingPunct="1"/>
              <a:t>52</a:t>
            </a:fld>
            <a:endParaRPr lang="en-US" altLang="en-US" sz="1600">
              <a:solidFill>
                <a:srgbClr val="000000"/>
              </a:solidFill>
              <a:latin typeface="Garamond" charset="0"/>
            </a:endParaRPr>
          </a:p>
        </p:txBody>
      </p:sp>
    </p:spTree>
    <p:extLst>
      <p:ext uri="{BB962C8B-B14F-4D97-AF65-F5344CB8AC3E}">
        <p14:creationId xmlns:p14="http://schemas.microsoft.com/office/powerpoint/2010/main" val="173155422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6"/>
          <p:cNvSpPr>
            <a:spLocks noGrp="1"/>
          </p:cNvSpPr>
          <p:nvPr>
            <p:ph type="title"/>
          </p:nvPr>
        </p:nvSpPr>
        <p:spPr/>
        <p:txBody>
          <a:bodyPr/>
          <a:lstStyle/>
          <a:p>
            <a:r>
              <a:rPr lang="en-US" altLang="en-US">
                <a:ea typeface="ＭＳ Ｐゴシック" charset="-128"/>
              </a:rPr>
              <a:t>Improving on MESI</a:t>
            </a:r>
          </a:p>
        </p:txBody>
      </p:sp>
      <p:sp>
        <p:nvSpPr>
          <p:cNvPr id="8" name="Content Placeholder 7"/>
          <p:cNvSpPr>
            <a:spLocks noGrp="1"/>
          </p:cNvSpPr>
          <p:nvPr>
            <p:ph idx="1"/>
          </p:nvPr>
        </p:nvSpPr>
        <p:spPr>
          <a:xfrm>
            <a:off x="228600" y="996950"/>
            <a:ext cx="8610600" cy="5194300"/>
          </a:xfrm>
        </p:spPr>
        <p:txBody>
          <a:bodyPr/>
          <a:lstStyle/>
          <a:p>
            <a:endParaRPr lang="en-US" altLang="en-US">
              <a:ea typeface="ＭＳ Ｐゴシック" charset="-128"/>
            </a:endParaRPr>
          </a:p>
          <a:p>
            <a:r>
              <a:rPr lang="en-US" altLang="en-US">
                <a:ea typeface="ＭＳ Ｐゴシック" charset="-128"/>
              </a:rPr>
              <a:t>Idea 1: Do not transition from M</a:t>
            </a:r>
            <a:r>
              <a:rPr lang="en-US" altLang="en-US">
                <a:ea typeface="ＭＳ Ｐゴシック" charset="-128"/>
                <a:sym typeface="Wingdings" charset="2"/>
              </a:rPr>
              <a:t>S on a BusRd. Invalidate the copy and supply the modified block to the requesting processor directly without updating memory</a:t>
            </a:r>
          </a:p>
          <a:p>
            <a:endParaRPr lang="en-US" altLang="en-US">
              <a:ea typeface="ＭＳ Ｐゴシック" charset="-128"/>
            </a:endParaRPr>
          </a:p>
          <a:p>
            <a:r>
              <a:rPr lang="en-US" altLang="en-US">
                <a:ea typeface="ＭＳ Ｐゴシック" charset="-128"/>
              </a:rPr>
              <a:t>Idea 2: Transition from M</a:t>
            </a:r>
            <a:r>
              <a:rPr lang="en-US" altLang="en-US">
                <a:ea typeface="ＭＳ Ｐゴシック" charset="-128"/>
                <a:sym typeface="Wingdings" charset="2"/>
              </a:rPr>
              <a:t>S, but designate one cache as the owner (O), who will write the block back when it is evicted</a:t>
            </a:r>
          </a:p>
          <a:p>
            <a:pPr lvl="1"/>
            <a:r>
              <a:rPr lang="en-US" altLang="en-US">
                <a:ea typeface="ＭＳ Ｐゴシック" charset="-128"/>
                <a:sym typeface="Wingdings" charset="2"/>
              </a:rPr>
              <a:t>Now “Shared” means “Shared and potentially dirty”</a:t>
            </a:r>
          </a:p>
          <a:p>
            <a:pPr lvl="1"/>
            <a:r>
              <a:rPr lang="en-US" altLang="en-US">
                <a:ea typeface="ＭＳ Ｐゴシック" charset="-128"/>
                <a:sym typeface="Wingdings" charset="2"/>
              </a:rPr>
              <a:t>This is a version of the MOESI protocol</a:t>
            </a:r>
            <a:endParaRPr lang="en-US" altLang="en-US">
              <a:ea typeface="ＭＳ Ｐゴシック" charset="-128"/>
            </a:endParaRPr>
          </a:p>
          <a:p>
            <a:endParaRPr lang="en-US" altLang="en-US">
              <a:ea typeface="ＭＳ Ｐゴシック" charset="-128"/>
            </a:endParaRPr>
          </a:p>
        </p:txBody>
      </p:sp>
      <p:sp>
        <p:nvSpPr>
          <p:cNvPr id="10752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BF5E717D-8D0F-E145-A255-51187C3DB68C}" type="slidenum">
              <a:rPr lang="en-US" altLang="en-US" sz="1600">
                <a:solidFill>
                  <a:srgbClr val="000000"/>
                </a:solidFill>
                <a:latin typeface="Garamond" charset="0"/>
              </a:rPr>
              <a:pPr eaLnBrk="1" hangingPunct="1"/>
              <a:t>53</a:t>
            </a:fld>
            <a:endParaRPr lang="en-US" altLang="en-US" sz="1600">
              <a:solidFill>
                <a:srgbClr val="000000"/>
              </a:solidFill>
              <a:latin typeface="Garamond" charset="0"/>
            </a:endParaRPr>
          </a:p>
        </p:txBody>
      </p:sp>
    </p:spTree>
    <p:extLst>
      <p:ext uri="{BB962C8B-B14F-4D97-AF65-F5344CB8AC3E}">
        <p14:creationId xmlns:p14="http://schemas.microsoft.com/office/powerpoint/2010/main" val="168626423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4"/>
          <p:cNvSpPr>
            <a:spLocks noGrp="1"/>
          </p:cNvSpPr>
          <p:nvPr>
            <p:ph type="title"/>
          </p:nvPr>
        </p:nvSpPr>
        <p:spPr>
          <a:xfrm>
            <a:off x="228600" y="152400"/>
            <a:ext cx="8915400" cy="1066800"/>
          </a:xfrm>
        </p:spPr>
        <p:txBody>
          <a:bodyPr/>
          <a:lstStyle/>
          <a:p>
            <a:r>
              <a:rPr lang="en-US" altLang="en-US" sz="3200">
                <a:ea typeface="ＭＳ Ｐゴシック" charset="-128"/>
              </a:rPr>
              <a:t>Tradeoffs in Sophisticated Cache Coherence Protocols</a:t>
            </a:r>
          </a:p>
        </p:txBody>
      </p:sp>
      <p:sp>
        <p:nvSpPr>
          <p:cNvPr id="6" name="Content Placeholder 5"/>
          <p:cNvSpPr>
            <a:spLocks noGrp="1"/>
          </p:cNvSpPr>
          <p:nvPr>
            <p:ph idx="1"/>
          </p:nvPr>
        </p:nvSpPr>
        <p:spPr>
          <a:xfrm>
            <a:off x="228600" y="996950"/>
            <a:ext cx="8610600" cy="5194300"/>
          </a:xfrm>
        </p:spPr>
        <p:txBody>
          <a:bodyPr/>
          <a:lstStyle/>
          <a:p>
            <a:pPr>
              <a:buFont typeface="Wingdings" charset="0"/>
              <a:buChar char="n"/>
              <a:defRPr/>
            </a:pPr>
            <a:r>
              <a:rPr lang="en-US" dirty="0"/>
              <a:t>The protocol can be optimized with more states and prediction mechanisms to</a:t>
            </a:r>
          </a:p>
          <a:p>
            <a:pPr marL="344487" lvl="1" indent="0">
              <a:buFont typeface="Wingdings" charset="0"/>
              <a:buNone/>
              <a:defRPr/>
            </a:pPr>
            <a:r>
              <a:rPr lang="en-US" dirty="0"/>
              <a:t>+ Reduce unnecessary invalidates and transfers of blocks</a:t>
            </a:r>
          </a:p>
          <a:p>
            <a:pPr>
              <a:buFont typeface="Wingdings" charset="0"/>
              <a:buChar char="n"/>
              <a:defRPr/>
            </a:pPr>
            <a:endParaRPr lang="en-US" dirty="0"/>
          </a:p>
          <a:p>
            <a:pPr>
              <a:buFont typeface="Wingdings" charset="0"/>
              <a:buChar char="n"/>
              <a:defRPr/>
            </a:pPr>
            <a:r>
              <a:rPr lang="en-US" dirty="0"/>
              <a:t>However, more states and optimizations </a:t>
            </a:r>
          </a:p>
          <a:p>
            <a:pPr marL="344487" lvl="1" indent="0">
              <a:buFont typeface="Wingdings" charset="0"/>
              <a:buNone/>
              <a:defRPr/>
            </a:pPr>
            <a:r>
              <a:rPr lang="en-US" dirty="0"/>
              <a:t>-- Are more difficult to design and verify (lead to more cases to take care of, race conditions)</a:t>
            </a:r>
          </a:p>
          <a:p>
            <a:pPr marL="344487" lvl="1" indent="0">
              <a:buFont typeface="Wingdings" charset="0"/>
              <a:buNone/>
              <a:defRPr/>
            </a:pPr>
            <a:r>
              <a:rPr lang="en-US" dirty="0"/>
              <a:t>-- Provide diminishing returns</a:t>
            </a:r>
          </a:p>
          <a:p>
            <a:pPr marL="0" indent="0">
              <a:buFont typeface="Wingdings" charset="0"/>
              <a:buNone/>
              <a:defRPr/>
            </a:pPr>
            <a:endParaRPr lang="en-US" dirty="0"/>
          </a:p>
        </p:txBody>
      </p:sp>
      <p:sp>
        <p:nvSpPr>
          <p:cNvPr id="10854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2DCF8EF8-A858-444E-A34B-0C0717EA41A7}" type="slidenum">
              <a:rPr lang="en-US" altLang="en-US" sz="1600">
                <a:solidFill>
                  <a:srgbClr val="000000"/>
                </a:solidFill>
                <a:latin typeface="Garamond" charset="0"/>
              </a:rPr>
              <a:pPr eaLnBrk="1" hangingPunct="1"/>
              <a:t>54</a:t>
            </a:fld>
            <a:endParaRPr lang="en-US" altLang="en-US" sz="1600">
              <a:solidFill>
                <a:srgbClr val="000000"/>
              </a:solidFill>
              <a:latin typeface="Garamond" charset="0"/>
            </a:endParaRPr>
          </a:p>
        </p:txBody>
      </p:sp>
    </p:spTree>
    <p:extLst>
      <p:ext uri="{BB962C8B-B14F-4D97-AF65-F5344CB8AC3E}">
        <p14:creationId xmlns:p14="http://schemas.microsoft.com/office/powerpoint/2010/main" val="18690606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1"/>
          <p:cNvSpPr>
            <a:spLocks noGrp="1"/>
          </p:cNvSpPr>
          <p:nvPr>
            <p:ph type="title"/>
          </p:nvPr>
        </p:nvSpPr>
        <p:spPr/>
        <p:txBody>
          <a:bodyPr/>
          <a:lstStyle/>
          <a:p>
            <a:r>
              <a:rPr lang="en-US" altLang="en-US">
                <a:ea typeface="ＭＳ Ｐゴシック" charset="-128"/>
              </a:rPr>
              <a:t>Revisiting Two Cache Coherence Methods </a:t>
            </a:r>
          </a:p>
        </p:txBody>
      </p:sp>
      <p:sp>
        <p:nvSpPr>
          <p:cNvPr id="3" name="Content Placeholder 2"/>
          <p:cNvSpPr>
            <a:spLocks noGrp="1"/>
          </p:cNvSpPr>
          <p:nvPr>
            <p:ph idx="1"/>
          </p:nvPr>
        </p:nvSpPr>
        <p:spPr>
          <a:xfrm>
            <a:off x="228600" y="996950"/>
            <a:ext cx="8610600" cy="5194300"/>
          </a:xfrm>
        </p:spPr>
        <p:txBody>
          <a:bodyPr/>
          <a:lstStyle/>
          <a:p>
            <a:pPr lvl="1"/>
            <a:r>
              <a:rPr lang="en-US" altLang="en-US">
                <a:ea typeface="ＭＳ Ｐゴシック" charset="-128"/>
              </a:rPr>
              <a:t>How do we ensure that the proper caches are updated?</a:t>
            </a:r>
          </a:p>
          <a:p>
            <a:pPr lvl="1"/>
            <a:endParaRPr lang="en-US" altLang="en-US">
              <a:ea typeface="ＭＳ Ｐゴシック" charset="-128"/>
            </a:endParaRPr>
          </a:p>
          <a:p>
            <a:pPr lvl="1"/>
            <a:r>
              <a:rPr lang="en-US" altLang="en-US" b="1">
                <a:ea typeface="ＭＳ Ｐゴシック" charset="-128"/>
              </a:rPr>
              <a:t>Snoopy Bus </a:t>
            </a:r>
            <a:r>
              <a:rPr lang="en-US" altLang="en-US">
                <a:ea typeface="ＭＳ Ｐゴシック" charset="-128"/>
              </a:rPr>
              <a:t>[Goodman ISCA 1983, Papamarcos+ ISCA 1984]</a:t>
            </a:r>
          </a:p>
          <a:p>
            <a:pPr lvl="2"/>
            <a:r>
              <a:rPr lang="en-US" altLang="en-US">
                <a:ea typeface="ＭＳ Ｐゴシック" charset="-128"/>
              </a:rPr>
              <a:t>Bus-based, </a:t>
            </a:r>
            <a:r>
              <a:rPr lang="en-US" altLang="en-US">
                <a:solidFill>
                  <a:srgbClr val="0000FF"/>
                </a:solidFill>
                <a:ea typeface="ＭＳ Ｐゴシック" charset="-128"/>
              </a:rPr>
              <a:t>single point of serialization </a:t>
            </a:r>
            <a:r>
              <a:rPr lang="en-US" altLang="en-US" i="1">
                <a:solidFill>
                  <a:srgbClr val="0000FF"/>
                </a:solidFill>
                <a:ea typeface="ＭＳ Ｐゴシック" charset="-128"/>
              </a:rPr>
              <a:t>for all memory requests</a:t>
            </a:r>
          </a:p>
          <a:p>
            <a:pPr lvl="2"/>
            <a:r>
              <a:rPr lang="en-US" altLang="en-US">
                <a:ea typeface="ＭＳ Ｐゴシック" charset="-128"/>
              </a:rPr>
              <a:t>Processors observe other processors</a:t>
            </a:r>
            <a:r>
              <a:rPr lang="ja-JP" altLang="en-US">
                <a:ea typeface="ＭＳ Ｐゴシック" charset="-128"/>
              </a:rPr>
              <a:t>’</a:t>
            </a:r>
            <a:r>
              <a:rPr lang="en-US" altLang="ja-JP">
                <a:ea typeface="ＭＳ Ｐゴシック" charset="-128"/>
              </a:rPr>
              <a:t> actions</a:t>
            </a:r>
          </a:p>
          <a:p>
            <a:pPr lvl="3"/>
            <a:r>
              <a:rPr lang="en-US" altLang="en-US">
                <a:ea typeface="ＭＳ Ｐゴシック" charset="-128"/>
              </a:rPr>
              <a:t>E.g.: P1 makes </a:t>
            </a:r>
            <a:r>
              <a:rPr lang="ja-JP" altLang="en-US">
                <a:ea typeface="ＭＳ Ｐゴシック" charset="-128"/>
              </a:rPr>
              <a:t>“</a:t>
            </a:r>
            <a:r>
              <a:rPr lang="en-US" altLang="ja-JP">
                <a:ea typeface="ＭＳ Ｐゴシック" charset="-128"/>
              </a:rPr>
              <a:t>read-exclusive</a:t>
            </a:r>
            <a:r>
              <a:rPr lang="ja-JP" altLang="en-US">
                <a:ea typeface="ＭＳ Ｐゴシック" charset="-128"/>
              </a:rPr>
              <a:t>”</a:t>
            </a:r>
            <a:r>
              <a:rPr lang="en-US" altLang="ja-JP">
                <a:ea typeface="ＭＳ Ｐゴシック" charset="-128"/>
              </a:rPr>
              <a:t> request for A on bus, P0 sees this and invalidates its own copy of A</a:t>
            </a:r>
          </a:p>
          <a:p>
            <a:pPr lvl="3"/>
            <a:endParaRPr lang="en-US" altLang="en-US">
              <a:ea typeface="ＭＳ Ｐゴシック" charset="-128"/>
            </a:endParaRPr>
          </a:p>
          <a:p>
            <a:pPr lvl="1"/>
            <a:r>
              <a:rPr lang="en-US" altLang="en-US" b="1">
                <a:ea typeface="ＭＳ Ｐゴシック" charset="-128"/>
              </a:rPr>
              <a:t>Directory </a:t>
            </a:r>
            <a:r>
              <a:rPr lang="en-US" altLang="en-US">
                <a:ea typeface="ＭＳ Ｐゴシック" charset="-128"/>
              </a:rPr>
              <a:t>[Censier and Feautrier, IEEE ToC 1978]</a:t>
            </a:r>
          </a:p>
          <a:p>
            <a:pPr lvl="2"/>
            <a:r>
              <a:rPr lang="en-US" altLang="en-US">
                <a:solidFill>
                  <a:srgbClr val="0000FF"/>
                </a:solidFill>
                <a:ea typeface="ＭＳ Ｐゴシック" charset="-128"/>
              </a:rPr>
              <a:t>Single point of serialization </a:t>
            </a:r>
            <a:r>
              <a:rPr lang="en-US" altLang="en-US" i="1">
                <a:solidFill>
                  <a:srgbClr val="0000FF"/>
                </a:solidFill>
                <a:ea typeface="ＭＳ Ｐゴシック" charset="-128"/>
              </a:rPr>
              <a:t>per block</a:t>
            </a:r>
            <a:r>
              <a:rPr lang="en-US" altLang="en-US">
                <a:ea typeface="ＭＳ Ｐゴシック" charset="-128"/>
              </a:rPr>
              <a:t>, distributed among nodes</a:t>
            </a:r>
          </a:p>
          <a:p>
            <a:pPr lvl="2"/>
            <a:r>
              <a:rPr lang="en-US" altLang="en-US">
                <a:ea typeface="ＭＳ Ｐゴシック" charset="-128"/>
              </a:rPr>
              <a:t>Processors make explicit requests for blocks</a:t>
            </a:r>
          </a:p>
          <a:p>
            <a:pPr lvl="2"/>
            <a:r>
              <a:rPr lang="en-US" altLang="en-US">
                <a:ea typeface="ＭＳ Ｐゴシック" charset="-128"/>
              </a:rPr>
              <a:t>Directory tracks which caches have each block</a:t>
            </a:r>
          </a:p>
          <a:p>
            <a:pPr lvl="2"/>
            <a:r>
              <a:rPr lang="en-US" altLang="en-US">
                <a:ea typeface="ＭＳ Ｐゴシック" charset="-128"/>
              </a:rPr>
              <a:t>Directory coordinates invalidation and updates</a:t>
            </a:r>
          </a:p>
          <a:p>
            <a:pPr lvl="3"/>
            <a:r>
              <a:rPr lang="en-US" altLang="en-US">
                <a:ea typeface="ＭＳ Ｐゴシック" charset="-128"/>
              </a:rPr>
              <a:t>E.g.: P1 asks directory for exclusive copy, directory asks P0 to invalidate, waits for ACK, then responds to P1</a:t>
            </a:r>
          </a:p>
        </p:txBody>
      </p:sp>
      <p:sp>
        <p:nvSpPr>
          <p:cNvPr id="10957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7F9D81B0-2A62-5649-856D-5FBF7250151D}" type="slidenum">
              <a:rPr lang="en-US" altLang="en-US" sz="1600">
                <a:solidFill>
                  <a:srgbClr val="000000"/>
                </a:solidFill>
                <a:latin typeface="Garamond" charset="0"/>
              </a:rPr>
              <a:pPr eaLnBrk="1" hangingPunct="1"/>
              <a:t>55</a:t>
            </a:fld>
            <a:endParaRPr lang="en-US" altLang="en-US" sz="1600">
              <a:solidFill>
                <a:srgbClr val="000000"/>
              </a:solidFill>
              <a:latin typeface="Garamond" charset="0"/>
            </a:endParaRPr>
          </a:p>
        </p:txBody>
      </p:sp>
    </p:spTree>
    <p:extLst>
      <p:ext uri="{BB962C8B-B14F-4D97-AF65-F5344CB8AC3E}">
        <p14:creationId xmlns:p14="http://schemas.microsoft.com/office/powerpoint/2010/main" val="1437114424"/>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le 1"/>
          <p:cNvSpPr>
            <a:spLocks noGrp="1"/>
          </p:cNvSpPr>
          <p:nvPr>
            <p:ph type="title"/>
          </p:nvPr>
        </p:nvSpPr>
        <p:spPr/>
        <p:txBody>
          <a:bodyPr/>
          <a:lstStyle/>
          <a:p>
            <a:r>
              <a:rPr lang="en-US" altLang="en-US">
                <a:ea typeface="ＭＳ Ｐゴシック" charset="-128"/>
              </a:rPr>
              <a:t>Snoopy Cache vs. Directory Coherence</a:t>
            </a:r>
          </a:p>
        </p:txBody>
      </p:sp>
      <p:sp>
        <p:nvSpPr>
          <p:cNvPr id="3" name="Content Placeholder 2"/>
          <p:cNvSpPr>
            <a:spLocks noGrp="1"/>
          </p:cNvSpPr>
          <p:nvPr>
            <p:ph idx="1"/>
          </p:nvPr>
        </p:nvSpPr>
        <p:spPr>
          <a:xfrm>
            <a:off x="0" y="901700"/>
            <a:ext cx="9067800" cy="5194300"/>
          </a:xfrm>
        </p:spPr>
        <p:txBody>
          <a:bodyPr/>
          <a:lstStyle/>
          <a:p>
            <a:pPr>
              <a:buFont typeface="Wingdings" charset="0"/>
              <a:buChar char="n"/>
              <a:defRPr/>
            </a:pPr>
            <a:r>
              <a:rPr lang="en-US" sz="2000" b="1" dirty="0">
                <a:ea typeface="ＭＳ Ｐゴシック" charset="0"/>
                <a:cs typeface="ＭＳ Ｐゴシック" charset="0"/>
              </a:rPr>
              <a:t>Snoopy Cache</a:t>
            </a:r>
          </a:p>
          <a:p>
            <a:pPr lvl="1">
              <a:buFont typeface="Wingdings" charset="0"/>
              <a:buNone/>
              <a:defRPr/>
            </a:pPr>
            <a:r>
              <a:rPr lang="en-US" sz="2000" b="1" dirty="0">
                <a:latin typeface="Courier New" charset="0"/>
                <a:ea typeface="ＭＳ Ｐゴシック" charset="0"/>
                <a:cs typeface="Courier New" charset="0"/>
              </a:rPr>
              <a:t>+ </a:t>
            </a:r>
            <a:r>
              <a:rPr lang="en-US" sz="2000" dirty="0">
                <a:ea typeface="ＭＳ Ｐゴシック" charset="0"/>
                <a:cs typeface="Courier New" charset="0"/>
              </a:rPr>
              <a:t>Miss latency (critical path) </a:t>
            </a:r>
            <a:r>
              <a:rPr lang="en-US" sz="2000" dirty="0">
                <a:ea typeface="ＭＳ Ｐゴシック" charset="0"/>
              </a:rPr>
              <a:t>is short: request </a:t>
            </a:r>
            <a:r>
              <a:rPr lang="en-US" sz="2000" dirty="0">
                <a:ea typeface="ＭＳ Ｐゴシック" charset="0"/>
                <a:sym typeface="Wingdings" charset="0"/>
              </a:rPr>
              <a:t> bus transaction to </a:t>
            </a:r>
            <a:r>
              <a:rPr lang="en-US" sz="2000" dirty="0" err="1">
                <a:ea typeface="ＭＳ Ｐゴシック" charset="0"/>
                <a:sym typeface="Wingdings" charset="0"/>
              </a:rPr>
              <a:t>mem</a:t>
            </a:r>
            <a:r>
              <a:rPr lang="en-US" sz="2000" dirty="0">
                <a:ea typeface="ＭＳ Ｐゴシック" charset="0"/>
                <a:sym typeface="Wingdings" charset="0"/>
              </a:rPr>
              <a:t>.</a:t>
            </a:r>
          </a:p>
          <a:p>
            <a:pPr lvl="1">
              <a:buFont typeface="Wingdings" charset="0"/>
              <a:buNone/>
              <a:defRPr/>
            </a:pPr>
            <a:r>
              <a:rPr lang="en-US" sz="2000" b="1" dirty="0">
                <a:latin typeface="Courier New" charset="0"/>
                <a:ea typeface="ＭＳ Ｐゴシック" charset="0"/>
                <a:cs typeface="Courier New" charset="0"/>
              </a:rPr>
              <a:t>+ </a:t>
            </a:r>
            <a:r>
              <a:rPr lang="en-US" sz="2000" dirty="0">
                <a:ea typeface="ＭＳ Ｐゴシック" charset="0"/>
                <a:sym typeface="Wingdings" charset="0"/>
              </a:rPr>
              <a:t>Global serialization is easy: bus provides this already (arbitration)</a:t>
            </a:r>
          </a:p>
          <a:p>
            <a:pPr lvl="1">
              <a:buFont typeface="Wingdings" charset="0"/>
              <a:buNone/>
              <a:defRPr/>
            </a:pPr>
            <a:r>
              <a:rPr lang="en-US" sz="2000" b="1" dirty="0">
                <a:latin typeface="Courier New" charset="0"/>
                <a:ea typeface="ＭＳ Ｐゴシック" charset="0"/>
                <a:cs typeface="Courier New" charset="0"/>
              </a:rPr>
              <a:t>+ </a:t>
            </a:r>
            <a:r>
              <a:rPr lang="en-US" sz="2000" dirty="0">
                <a:ea typeface="ＭＳ Ｐゴシック" charset="0"/>
                <a:sym typeface="Wingdings" charset="0"/>
              </a:rPr>
              <a:t>Simple: can adapt bus-based uniprocessors easily</a:t>
            </a:r>
          </a:p>
          <a:p>
            <a:pPr marL="344487" lvl="1" indent="0">
              <a:buFont typeface="Wingdings" charset="0"/>
              <a:buNone/>
              <a:defRPr/>
            </a:pPr>
            <a:r>
              <a:rPr lang="en-US" sz="2000" b="1" dirty="0">
                <a:latin typeface="Courier New" charset="0"/>
                <a:ea typeface="ＭＳ Ｐゴシック" charset="0"/>
                <a:cs typeface="Courier New" charset="0"/>
              </a:rPr>
              <a:t>- </a:t>
            </a:r>
            <a:r>
              <a:rPr lang="en-US" sz="2000" dirty="0">
                <a:ea typeface="ＭＳ Ｐゴシック" charset="0"/>
              </a:rPr>
              <a:t>Relies on broadcast messages to be seen by all caches (in same order): </a:t>
            </a:r>
          </a:p>
          <a:p>
            <a:pPr marL="344487" lvl="1" indent="0">
              <a:buFont typeface="Wingdings" charset="0"/>
              <a:buNone/>
              <a:defRPr/>
            </a:pPr>
            <a:r>
              <a:rPr lang="en-US" sz="2000" dirty="0">
                <a:ea typeface="ＭＳ Ｐゴシック" charset="0"/>
              </a:rPr>
              <a:t>	</a:t>
            </a:r>
            <a:r>
              <a:rPr lang="en-US" sz="2000" dirty="0">
                <a:ea typeface="ＭＳ Ｐゴシック" charset="0"/>
                <a:sym typeface="Wingdings"/>
              </a:rPr>
              <a:t> </a:t>
            </a:r>
            <a:r>
              <a:rPr lang="en-US" sz="2000" dirty="0">
                <a:ea typeface="ＭＳ Ｐゴシック" charset="0"/>
              </a:rPr>
              <a:t>single point of serialization (bus): </a:t>
            </a:r>
            <a:r>
              <a:rPr lang="en-US" sz="2000" i="1" dirty="0">
                <a:ea typeface="ＭＳ Ｐゴシック" charset="0"/>
              </a:rPr>
              <a:t>not scalable</a:t>
            </a:r>
          </a:p>
          <a:p>
            <a:pPr marL="344487" lvl="1" indent="0">
              <a:buFont typeface="Wingdings" charset="0"/>
              <a:buNone/>
              <a:defRPr/>
            </a:pPr>
            <a:r>
              <a:rPr lang="en-US" sz="2000" i="1" dirty="0">
                <a:ea typeface="ＭＳ Ｐゴシック" charset="0"/>
              </a:rPr>
              <a:t>	</a:t>
            </a:r>
            <a:r>
              <a:rPr lang="en-US" sz="2000" i="1" dirty="0">
                <a:ea typeface="ＭＳ Ｐゴシック" charset="0"/>
                <a:sym typeface="Wingdings"/>
              </a:rPr>
              <a:t> need a virtual bus (or a totally-ordered interconnect)</a:t>
            </a:r>
            <a:endParaRPr lang="en-US" sz="2000" i="1" dirty="0">
              <a:ea typeface="ＭＳ Ｐゴシック" charset="0"/>
            </a:endParaRPr>
          </a:p>
          <a:p>
            <a:pPr lvl="2">
              <a:buFontTx/>
              <a:buChar char="-"/>
              <a:defRPr/>
            </a:pPr>
            <a:endParaRPr lang="en-US" sz="1200" dirty="0">
              <a:ea typeface="ＭＳ Ｐゴシック" charset="0"/>
            </a:endParaRPr>
          </a:p>
          <a:p>
            <a:pPr>
              <a:buFont typeface="Wingdings" charset="0"/>
              <a:buChar char="n"/>
              <a:defRPr/>
            </a:pPr>
            <a:r>
              <a:rPr lang="en-US" sz="2000" b="1" dirty="0">
                <a:ea typeface="ＭＳ Ｐゴシック" charset="0"/>
                <a:cs typeface="ＭＳ Ｐゴシック" charset="0"/>
              </a:rPr>
              <a:t>Directory</a:t>
            </a:r>
          </a:p>
          <a:p>
            <a:pPr lvl="1">
              <a:buFont typeface="Wingdings" charset="0"/>
              <a:buNone/>
              <a:defRPr/>
            </a:pPr>
            <a:r>
              <a:rPr lang="en-US" sz="2000" b="1" dirty="0">
                <a:latin typeface="Courier New" charset="0"/>
                <a:ea typeface="ＭＳ Ｐゴシック" charset="0"/>
                <a:cs typeface="Courier New" charset="0"/>
              </a:rPr>
              <a:t>- </a:t>
            </a:r>
            <a:r>
              <a:rPr lang="en-US" sz="2000" dirty="0">
                <a:ea typeface="ＭＳ Ｐゴシック" charset="0"/>
              </a:rPr>
              <a:t>Adds indirection to miss latency (critical path): request </a:t>
            </a:r>
            <a:r>
              <a:rPr lang="en-US" sz="2000" dirty="0">
                <a:ea typeface="ＭＳ Ｐゴシック" charset="0"/>
                <a:sym typeface="Wingdings" charset="0"/>
              </a:rPr>
              <a:t> dir.  </a:t>
            </a:r>
            <a:r>
              <a:rPr lang="en-US" sz="2000" dirty="0" err="1">
                <a:ea typeface="ＭＳ Ｐゴシック" charset="0"/>
                <a:sym typeface="Wingdings" charset="0"/>
              </a:rPr>
              <a:t>mem</a:t>
            </a:r>
            <a:r>
              <a:rPr lang="en-US" sz="2000" dirty="0">
                <a:ea typeface="ＭＳ Ｐゴシック" charset="0"/>
                <a:sym typeface="Wingdings" charset="0"/>
              </a:rPr>
              <a:t>.</a:t>
            </a:r>
          </a:p>
          <a:p>
            <a:pPr lvl="1">
              <a:buFont typeface="Wingdings" charset="0"/>
              <a:buNone/>
              <a:defRPr/>
            </a:pPr>
            <a:r>
              <a:rPr lang="en-US" sz="2000" b="1" dirty="0">
                <a:latin typeface="Courier New" charset="0"/>
                <a:ea typeface="ＭＳ Ｐゴシック" charset="0"/>
                <a:cs typeface="Courier New" charset="0"/>
              </a:rPr>
              <a:t>- </a:t>
            </a:r>
            <a:r>
              <a:rPr lang="en-US" sz="2000" dirty="0">
                <a:ea typeface="ＭＳ Ｐゴシック" charset="0"/>
              </a:rPr>
              <a:t>Requires extra storage space to track sharer sets</a:t>
            </a:r>
          </a:p>
          <a:p>
            <a:pPr lvl="2">
              <a:buFont typeface="Wingdings" charset="0"/>
              <a:buChar char="n"/>
              <a:defRPr/>
            </a:pPr>
            <a:r>
              <a:rPr lang="en-US" sz="1800" dirty="0">
                <a:ea typeface="ＭＳ Ｐゴシック" charset="0"/>
              </a:rPr>
              <a:t>Can be approximate (false positives are OK for correctness)</a:t>
            </a:r>
          </a:p>
          <a:p>
            <a:pPr lvl="1">
              <a:buFont typeface="Wingdings" charset="0"/>
              <a:buNone/>
              <a:defRPr/>
            </a:pPr>
            <a:r>
              <a:rPr lang="en-US" sz="2000" b="1" dirty="0">
                <a:latin typeface="Courier New" charset="0"/>
                <a:ea typeface="ＭＳ Ｐゴシック" charset="0"/>
                <a:cs typeface="Courier New" charset="0"/>
              </a:rPr>
              <a:t>- </a:t>
            </a:r>
            <a:r>
              <a:rPr lang="en-US" sz="2000" dirty="0">
                <a:ea typeface="ＭＳ Ｐゴシック" charset="0"/>
                <a:sym typeface="Wingdings" charset="0"/>
              </a:rPr>
              <a:t>Protocols and race conditions are more complex (for high-performance)</a:t>
            </a:r>
          </a:p>
          <a:p>
            <a:pPr lvl="1">
              <a:buFont typeface="Wingdings" charset="0"/>
              <a:buNone/>
              <a:defRPr/>
            </a:pPr>
            <a:r>
              <a:rPr lang="en-US" sz="2000" dirty="0">
                <a:ea typeface="ＭＳ Ｐゴシック" charset="0"/>
                <a:sym typeface="Wingdings" charset="0"/>
              </a:rPr>
              <a:t>+ Does not require broadcast to all caches</a:t>
            </a:r>
          </a:p>
          <a:p>
            <a:pPr lvl="1">
              <a:buFont typeface="Wingdings" charset="0"/>
              <a:buNone/>
              <a:defRPr/>
            </a:pPr>
            <a:r>
              <a:rPr lang="en-US" sz="2000" b="1" dirty="0">
                <a:latin typeface="Courier New" charset="0"/>
                <a:ea typeface="ＭＳ Ｐゴシック" charset="0"/>
                <a:cs typeface="Courier New" charset="0"/>
              </a:rPr>
              <a:t>+ </a:t>
            </a:r>
            <a:r>
              <a:rPr lang="en-US" sz="2000" dirty="0">
                <a:ea typeface="ＭＳ Ｐゴシック" charset="0"/>
                <a:sym typeface="Wingdings" charset="0"/>
              </a:rPr>
              <a:t>Exactly as scalable as interconnect and directory storage</a:t>
            </a:r>
            <a:br>
              <a:rPr lang="en-US" sz="2000" dirty="0">
                <a:ea typeface="ＭＳ Ｐゴシック" charset="0"/>
                <a:sym typeface="Wingdings" charset="0"/>
              </a:rPr>
            </a:br>
            <a:r>
              <a:rPr lang="en-US" sz="2000" i="1" dirty="0">
                <a:ea typeface="ＭＳ Ｐゴシック" charset="0"/>
                <a:sym typeface="Wingdings" charset="0"/>
              </a:rPr>
              <a:t>(much more scalable than bus)</a:t>
            </a:r>
          </a:p>
        </p:txBody>
      </p:sp>
      <p:sp>
        <p:nvSpPr>
          <p:cNvPr id="11059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A4B8AA11-F950-7542-B3D5-C856C4DEC38B}" type="slidenum">
              <a:rPr lang="en-US" altLang="en-US" sz="1600">
                <a:solidFill>
                  <a:srgbClr val="000000"/>
                </a:solidFill>
                <a:latin typeface="Garamond" charset="0"/>
              </a:rPr>
              <a:pPr eaLnBrk="1" hangingPunct="1"/>
              <a:t>56</a:t>
            </a:fld>
            <a:endParaRPr lang="en-US" altLang="en-US" sz="1600">
              <a:solidFill>
                <a:srgbClr val="000000"/>
              </a:solidFill>
              <a:latin typeface="Garamond" charset="0"/>
            </a:endParaRPr>
          </a:p>
        </p:txBody>
      </p:sp>
    </p:spTree>
    <p:extLst>
      <p:ext uri="{BB962C8B-B14F-4D97-AF65-F5344CB8AC3E}">
        <p14:creationId xmlns:p14="http://schemas.microsoft.com/office/powerpoint/2010/main" val="36664560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itle 4"/>
          <p:cNvSpPr>
            <a:spLocks noGrp="1"/>
          </p:cNvSpPr>
          <p:nvPr>
            <p:ph type="ctrTitle"/>
          </p:nvPr>
        </p:nvSpPr>
        <p:spPr>
          <a:xfrm>
            <a:off x="685800" y="1447800"/>
            <a:ext cx="7924800" cy="1752600"/>
          </a:xfrm>
        </p:spPr>
        <p:txBody>
          <a:bodyPr/>
          <a:lstStyle/>
          <a:p>
            <a:r>
              <a:rPr lang="en-US" altLang="en-US">
                <a:ea typeface="ＭＳ Ｐゴシック" charset="-128"/>
              </a:rPr>
              <a:t>Revisiting Directory-Based Cache Coherence</a:t>
            </a:r>
          </a:p>
        </p:txBody>
      </p:sp>
      <p:sp>
        <p:nvSpPr>
          <p:cNvPr id="112642" name="Subtitle 5"/>
          <p:cNvSpPr>
            <a:spLocks noGrp="1"/>
          </p:cNvSpPr>
          <p:nvPr>
            <p:ph type="subTitle" idx="1"/>
          </p:nvPr>
        </p:nvSpPr>
        <p:spPr/>
        <p:txBody>
          <a:bodyPr/>
          <a:lstStyle/>
          <a:p>
            <a:pPr>
              <a:buFont typeface="Wingdings" charset="2"/>
              <a:buNone/>
            </a:pPr>
            <a:endParaRPr lang="en-US" altLang="en-US">
              <a:ea typeface="ＭＳ Ｐゴシック" charset="-128"/>
            </a:endParaRPr>
          </a:p>
        </p:txBody>
      </p:sp>
      <p:sp>
        <p:nvSpPr>
          <p:cNvPr id="112643"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A12566CE-D7C4-CE4F-8B7A-841558877604}" type="slidenum">
              <a:rPr lang="en-US" altLang="en-US" sz="1200">
                <a:solidFill>
                  <a:srgbClr val="000000"/>
                </a:solidFill>
                <a:latin typeface="Garamond" charset="0"/>
              </a:rPr>
              <a:pPr eaLnBrk="1" hangingPunct="1"/>
              <a:t>57</a:t>
            </a:fld>
            <a:endParaRPr lang="en-US" altLang="en-US" sz="1200">
              <a:solidFill>
                <a:srgbClr val="000000"/>
              </a:solidFill>
              <a:latin typeface="Garamond" charset="0"/>
            </a:endParaRPr>
          </a:p>
        </p:txBody>
      </p:sp>
    </p:spTree>
    <p:extLst>
      <p:ext uri="{BB962C8B-B14F-4D97-AF65-F5344CB8AC3E}">
        <p14:creationId xmlns:p14="http://schemas.microsoft.com/office/powerpoint/2010/main" val="584304239"/>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itle 1"/>
          <p:cNvSpPr>
            <a:spLocks noGrp="1"/>
          </p:cNvSpPr>
          <p:nvPr>
            <p:ph type="title"/>
          </p:nvPr>
        </p:nvSpPr>
        <p:spPr/>
        <p:txBody>
          <a:bodyPr/>
          <a:lstStyle/>
          <a:p>
            <a:r>
              <a:rPr lang="en-US" altLang="en-US">
                <a:ea typeface="ＭＳ Ｐゴシック" charset="-128"/>
              </a:rPr>
              <a:t>Remember: Directory Based Coherence</a:t>
            </a:r>
          </a:p>
        </p:txBody>
      </p:sp>
      <p:sp>
        <p:nvSpPr>
          <p:cNvPr id="3" name="Content Placeholder 2"/>
          <p:cNvSpPr>
            <a:spLocks noGrp="1"/>
          </p:cNvSpPr>
          <p:nvPr>
            <p:ph idx="1"/>
          </p:nvPr>
        </p:nvSpPr>
        <p:spPr>
          <a:xfrm>
            <a:off x="228600" y="996950"/>
            <a:ext cx="8610600" cy="5194300"/>
          </a:xfrm>
        </p:spPr>
        <p:txBody>
          <a:bodyPr/>
          <a:lstStyle/>
          <a:p>
            <a:r>
              <a:rPr lang="en-US" altLang="en-US">
                <a:ea typeface="ＭＳ Ｐゴシック" charset="-128"/>
              </a:rPr>
              <a:t>Idea: </a:t>
            </a:r>
            <a:r>
              <a:rPr lang="en-US" altLang="en-US">
                <a:solidFill>
                  <a:srgbClr val="0000FF"/>
                </a:solidFill>
                <a:ea typeface="ＭＳ Ｐゴシック" charset="-128"/>
              </a:rPr>
              <a:t>A logically-central directory keeps track of where the copies of each cache block reside. Caches consult this directory to ensure coherence.</a:t>
            </a:r>
          </a:p>
          <a:p>
            <a:pPr lvl="1"/>
            <a:endParaRPr lang="en-US" altLang="en-US">
              <a:ea typeface="ＭＳ Ｐゴシック" charset="-128"/>
            </a:endParaRPr>
          </a:p>
          <a:p>
            <a:r>
              <a:rPr lang="en-US" altLang="en-US">
                <a:ea typeface="ＭＳ Ｐゴシック" charset="-128"/>
              </a:rPr>
              <a:t>An example mechanism:</a:t>
            </a:r>
          </a:p>
          <a:p>
            <a:pPr lvl="1"/>
            <a:r>
              <a:rPr lang="en-US" altLang="en-US">
                <a:ea typeface="ＭＳ Ｐゴシック" charset="-128"/>
              </a:rPr>
              <a:t>For each cache block in memory, store P+1 bits in directory</a:t>
            </a:r>
          </a:p>
          <a:p>
            <a:pPr lvl="2"/>
            <a:r>
              <a:rPr lang="en-US" altLang="en-US">
                <a:ea typeface="ＭＳ Ｐゴシック" charset="-128"/>
              </a:rPr>
              <a:t>One bit for each cache, indicating whether the block is in cache</a:t>
            </a:r>
          </a:p>
          <a:p>
            <a:pPr lvl="2"/>
            <a:r>
              <a:rPr lang="en-US" altLang="en-US">
                <a:ea typeface="ＭＳ Ｐゴシック" charset="-128"/>
              </a:rPr>
              <a:t>Exclusive bit: indicates that the cache that has the only copy of the block and can update it without notifying others</a:t>
            </a:r>
          </a:p>
          <a:p>
            <a:pPr lvl="1"/>
            <a:r>
              <a:rPr lang="en-US" altLang="en-US">
                <a:ea typeface="ＭＳ Ｐゴシック" charset="-128"/>
              </a:rPr>
              <a:t>On a read: set the cache’s bit and arrange the supply of data </a:t>
            </a:r>
          </a:p>
          <a:p>
            <a:pPr lvl="1"/>
            <a:r>
              <a:rPr lang="en-US" altLang="en-US">
                <a:ea typeface="ＭＳ Ｐゴシック" charset="-128"/>
              </a:rPr>
              <a:t>On a write: invalidate all caches that have the block and reset their bits</a:t>
            </a:r>
          </a:p>
          <a:p>
            <a:pPr lvl="1"/>
            <a:r>
              <a:rPr lang="en-US" altLang="en-US">
                <a:ea typeface="ＭＳ Ｐゴシック" charset="-128"/>
              </a:rPr>
              <a:t>Have an “exclusive bit” associated with each block in each cache</a:t>
            </a:r>
          </a:p>
        </p:txBody>
      </p:sp>
      <p:sp>
        <p:nvSpPr>
          <p:cNvPr id="11366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DF1DBEA2-46FD-AF41-AEC4-D2A7B7B98B2D}" type="slidenum">
              <a:rPr lang="en-US" altLang="en-US" sz="1600">
                <a:solidFill>
                  <a:srgbClr val="000000"/>
                </a:solidFill>
                <a:latin typeface="Garamond" charset="0"/>
              </a:rPr>
              <a:pPr eaLnBrk="1" hangingPunct="1"/>
              <a:t>58</a:t>
            </a:fld>
            <a:endParaRPr lang="en-US" altLang="en-US" sz="1600">
              <a:solidFill>
                <a:srgbClr val="000000"/>
              </a:solidFill>
              <a:latin typeface="Garamond" charset="0"/>
            </a:endParaRPr>
          </a:p>
        </p:txBody>
      </p:sp>
    </p:spTree>
    <p:extLst>
      <p:ext uri="{BB962C8B-B14F-4D97-AF65-F5344CB8AC3E}">
        <p14:creationId xmlns:p14="http://schemas.microsoft.com/office/powerpoint/2010/main" val="38565543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itle 1"/>
          <p:cNvSpPr>
            <a:spLocks noGrp="1"/>
          </p:cNvSpPr>
          <p:nvPr>
            <p:ph type="title"/>
          </p:nvPr>
        </p:nvSpPr>
        <p:spPr/>
        <p:txBody>
          <a:bodyPr/>
          <a:lstStyle/>
          <a:p>
            <a:r>
              <a:rPr lang="en-US" altLang="en-US">
                <a:ea typeface="ＭＳ Ｐゴシック" charset="-128"/>
              </a:rPr>
              <a:t>Remember: Directory Based Coherence Example</a:t>
            </a:r>
          </a:p>
        </p:txBody>
      </p:sp>
      <p:sp>
        <p:nvSpPr>
          <p:cNvPr id="11469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241A95C5-6343-8E4D-AA05-AB757D379BFF}" type="slidenum">
              <a:rPr lang="en-US" altLang="en-US" sz="1600">
                <a:solidFill>
                  <a:srgbClr val="000000"/>
                </a:solidFill>
                <a:latin typeface="Garamond" charset="0"/>
              </a:rPr>
              <a:pPr eaLnBrk="1" hangingPunct="1"/>
              <a:t>59</a:t>
            </a:fld>
            <a:endParaRPr lang="en-US" altLang="en-US" sz="1600">
              <a:solidFill>
                <a:srgbClr val="000000"/>
              </a:solidFill>
              <a:latin typeface="Garamond" charset="0"/>
            </a:endParaRPr>
          </a:p>
        </p:txBody>
      </p:sp>
      <p:pic>
        <p:nvPicPr>
          <p:cNvPr id="11469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9144000" cy="48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447131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76BD0-306E-CD40-8FFF-5540645CF225}"/>
              </a:ext>
            </a:extLst>
          </p:cNvPr>
          <p:cNvSpPr>
            <a:spLocks noGrp="1"/>
          </p:cNvSpPr>
          <p:nvPr>
            <p:ph type="title"/>
          </p:nvPr>
        </p:nvSpPr>
        <p:spPr/>
        <p:txBody>
          <a:bodyPr/>
          <a:lstStyle/>
          <a:p>
            <a:r>
              <a:rPr lang="en-US" dirty="0"/>
              <a:t>More on Weak Consistency</a:t>
            </a:r>
          </a:p>
        </p:txBody>
      </p:sp>
      <p:sp>
        <p:nvSpPr>
          <p:cNvPr id="3" name="Content Placeholder 2">
            <a:extLst>
              <a:ext uri="{FF2B5EF4-FFF2-40B4-BE49-F238E27FC236}">
                <a16:creationId xmlns:a16="http://schemas.microsoft.com/office/drawing/2014/main" id="{A54F541E-C843-9E42-9786-A7962CA5DC05}"/>
              </a:ext>
            </a:extLst>
          </p:cNvPr>
          <p:cNvSpPr>
            <a:spLocks noGrp="1"/>
          </p:cNvSpPr>
          <p:nvPr>
            <p:ph idx="1"/>
          </p:nvPr>
        </p:nvSpPr>
        <p:spPr/>
        <p:txBody>
          <a:bodyPr/>
          <a:lstStyle/>
          <a:p>
            <a:r>
              <a:rPr lang="en-US" altLang="ja-JP" dirty="0">
                <a:ea typeface="ＭＳ Ｐゴシック" charset="-128"/>
              </a:rPr>
              <a:t>Dubois et al., “</a:t>
            </a:r>
            <a:r>
              <a:rPr lang="en-US" altLang="ja-JP" dirty="0">
                <a:solidFill>
                  <a:srgbClr val="0000FF"/>
                </a:solidFill>
                <a:ea typeface="ＭＳ Ｐゴシック" charset="-128"/>
              </a:rPr>
              <a:t>Memory Access Buffering in Multiprocessors</a:t>
            </a:r>
            <a:r>
              <a:rPr lang="en-US" altLang="ja-JP" dirty="0">
                <a:ea typeface="ＭＳ Ｐゴシック" charset="-128"/>
              </a:rPr>
              <a:t>,</a:t>
            </a:r>
            <a:r>
              <a:rPr lang="en-US" altLang="en-US" dirty="0">
                <a:ea typeface="ＭＳ Ｐゴシック" charset="-128"/>
              </a:rPr>
              <a:t>”</a:t>
            </a:r>
            <a:r>
              <a:rPr lang="en-US" altLang="ja-JP" dirty="0">
                <a:ea typeface="ＭＳ Ｐゴシック" charset="-128"/>
              </a:rPr>
              <a:t> ISCA 1986.</a:t>
            </a:r>
          </a:p>
          <a:p>
            <a:endParaRPr lang="en-US" altLang="ja-JP" dirty="0">
              <a:ea typeface="ＭＳ Ｐゴシック" charset="-128"/>
            </a:endParaRPr>
          </a:p>
          <a:p>
            <a:r>
              <a:rPr lang="en-US" altLang="ja-JP" dirty="0">
                <a:ea typeface="ＭＳ Ｐゴシック" charset="-128"/>
              </a:rPr>
              <a:t>Dubois et al., “</a:t>
            </a:r>
            <a:r>
              <a:rPr lang="en-US" altLang="ja-JP" dirty="0">
                <a:solidFill>
                  <a:srgbClr val="0000FF"/>
                </a:solidFill>
                <a:ea typeface="ＭＳ Ｐゴシック" charset="-128"/>
              </a:rPr>
              <a:t>Memory Access Dependencies in Shared-Memory Multiprocessors</a:t>
            </a:r>
            <a:r>
              <a:rPr lang="en-US" altLang="ja-JP" dirty="0">
                <a:ea typeface="ＭＳ Ｐゴシック" charset="-128"/>
              </a:rPr>
              <a:t>,” IEEE TSE 1990.</a:t>
            </a:r>
          </a:p>
          <a:p>
            <a:endParaRPr lang="en-US" dirty="0"/>
          </a:p>
        </p:txBody>
      </p:sp>
      <p:sp>
        <p:nvSpPr>
          <p:cNvPr id="4" name="Slide Number Placeholder 3">
            <a:extLst>
              <a:ext uri="{FF2B5EF4-FFF2-40B4-BE49-F238E27FC236}">
                <a16:creationId xmlns:a16="http://schemas.microsoft.com/office/drawing/2014/main" id="{F2DD0A9E-64FC-CB46-9407-0CE74C8EDA9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AE726A-E58B-F348-AFE8-8E758D918561}"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341423912"/>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le 1"/>
          <p:cNvSpPr>
            <a:spLocks noGrp="1"/>
          </p:cNvSpPr>
          <p:nvPr>
            <p:ph type="title"/>
          </p:nvPr>
        </p:nvSpPr>
        <p:spPr/>
        <p:txBody>
          <a:bodyPr/>
          <a:lstStyle/>
          <a:p>
            <a:r>
              <a:rPr lang="en-US" altLang="en-US">
                <a:ea typeface="ＭＳ Ｐゴシック" charset="-128"/>
              </a:rPr>
              <a:t>Directory-Based Protocols</a:t>
            </a:r>
          </a:p>
        </p:txBody>
      </p:sp>
      <p:sp>
        <p:nvSpPr>
          <p:cNvPr id="3" name="Content Placeholder 2"/>
          <p:cNvSpPr>
            <a:spLocks noGrp="1"/>
          </p:cNvSpPr>
          <p:nvPr>
            <p:ph idx="1"/>
          </p:nvPr>
        </p:nvSpPr>
        <p:spPr>
          <a:xfrm>
            <a:off x="228600" y="996950"/>
            <a:ext cx="8610600" cy="5194300"/>
          </a:xfrm>
        </p:spPr>
        <p:txBody>
          <a:bodyPr/>
          <a:lstStyle/>
          <a:p>
            <a:r>
              <a:rPr lang="en-US" altLang="en-US" dirty="0">
                <a:ea typeface="ＭＳ Ｐゴシック" charset="-128"/>
              </a:rPr>
              <a:t>Required when scaling past the capacity of a single bus</a:t>
            </a:r>
          </a:p>
          <a:p>
            <a:r>
              <a:rPr lang="en-US" altLang="en-US" dirty="0">
                <a:ea typeface="ＭＳ Ｐゴシック" charset="-128"/>
              </a:rPr>
              <a:t>Distributed</a:t>
            </a:r>
            <a:r>
              <a:rPr lang="en-US" altLang="en-US" i="1" dirty="0">
                <a:ea typeface="ＭＳ Ｐゴシック" charset="-128"/>
              </a:rPr>
              <a:t>:</a:t>
            </a:r>
          </a:p>
          <a:p>
            <a:pPr lvl="1"/>
            <a:r>
              <a:rPr lang="en-US" altLang="en-US" dirty="0">
                <a:solidFill>
                  <a:srgbClr val="0000FF"/>
                </a:solidFill>
                <a:ea typeface="ＭＳ Ｐゴシック" charset="-128"/>
              </a:rPr>
              <a:t>Coherence still requires single point of serialization for a give block </a:t>
            </a:r>
            <a:r>
              <a:rPr lang="en-US" altLang="en-US" dirty="0">
                <a:ea typeface="ＭＳ Ｐゴシック" charset="-128"/>
              </a:rPr>
              <a:t>(for write serialization)</a:t>
            </a:r>
          </a:p>
          <a:p>
            <a:pPr lvl="1"/>
            <a:r>
              <a:rPr lang="en-US" altLang="en-US" dirty="0">
                <a:solidFill>
                  <a:srgbClr val="0000FF"/>
                </a:solidFill>
                <a:ea typeface="ＭＳ Ｐゴシック" charset="-128"/>
              </a:rPr>
              <a:t>Serialization location can be different for different blocks </a:t>
            </a:r>
            <a:r>
              <a:rPr lang="en-US" altLang="en-US" dirty="0">
                <a:ea typeface="ＭＳ Ｐゴシック" charset="-128"/>
              </a:rPr>
              <a:t>(striped across nodes/memory-controllers)</a:t>
            </a:r>
          </a:p>
          <a:p>
            <a:pPr lvl="1"/>
            <a:endParaRPr lang="en-US" altLang="en-US" dirty="0">
              <a:ea typeface="ＭＳ Ｐゴシック" charset="-128"/>
            </a:endParaRPr>
          </a:p>
          <a:p>
            <a:r>
              <a:rPr lang="en-US" altLang="en-US" dirty="0">
                <a:ea typeface="ＭＳ Ｐゴシック" charset="-128"/>
              </a:rPr>
              <a:t>We can reason about the protocol for a single block: one </a:t>
            </a:r>
            <a:r>
              <a:rPr lang="en-US" altLang="en-US" i="1" dirty="0">
                <a:ea typeface="ＭＳ Ｐゴシック" charset="-128"/>
              </a:rPr>
              <a:t>server </a:t>
            </a:r>
            <a:r>
              <a:rPr lang="en-US" altLang="en-US" dirty="0">
                <a:ea typeface="ＭＳ Ｐゴシック" charset="-128"/>
              </a:rPr>
              <a:t>(directory node), many </a:t>
            </a:r>
            <a:r>
              <a:rPr lang="en-US" altLang="en-US" i="1" dirty="0">
                <a:ea typeface="ＭＳ Ｐゴシック" charset="-128"/>
              </a:rPr>
              <a:t>clients</a:t>
            </a:r>
            <a:r>
              <a:rPr lang="en-US" altLang="en-US" dirty="0">
                <a:ea typeface="ＭＳ Ｐゴシック" charset="-128"/>
              </a:rPr>
              <a:t> (private caches)</a:t>
            </a:r>
          </a:p>
          <a:p>
            <a:endParaRPr lang="en-US" altLang="en-US" dirty="0">
              <a:ea typeface="ＭＳ Ｐゴシック" charset="-128"/>
            </a:endParaRPr>
          </a:p>
          <a:p>
            <a:r>
              <a:rPr lang="en-US" altLang="en-US" dirty="0">
                <a:ea typeface="ＭＳ Ｐゴシック" charset="-128"/>
              </a:rPr>
              <a:t>Directory receives </a:t>
            </a:r>
            <a:r>
              <a:rPr lang="en-US" altLang="en-US" i="1" dirty="0">
                <a:ea typeface="ＭＳ Ｐゴシック" charset="-128"/>
              </a:rPr>
              <a:t>Read</a:t>
            </a:r>
            <a:r>
              <a:rPr lang="en-US" altLang="en-US" dirty="0">
                <a:ea typeface="ＭＳ Ｐゴシック" charset="-128"/>
              </a:rPr>
              <a:t> and </a:t>
            </a:r>
            <a:r>
              <a:rPr lang="en-US" altLang="en-US" i="1" dirty="0" err="1">
                <a:ea typeface="ＭＳ Ｐゴシック" charset="-128"/>
              </a:rPr>
              <a:t>ReadEx</a:t>
            </a:r>
            <a:r>
              <a:rPr lang="en-US" altLang="en-US" dirty="0">
                <a:ea typeface="ＭＳ Ｐゴシック" charset="-128"/>
              </a:rPr>
              <a:t> requests, and sends </a:t>
            </a:r>
            <a:r>
              <a:rPr lang="en-US" altLang="en-US" i="1" dirty="0" err="1">
                <a:ea typeface="ＭＳ Ｐゴシック" charset="-128"/>
              </a:rPr>
              <a:t>Invl</a:t>
            </a:r>
            <a:r>
              <a:rPr lang="en-US" altLang="en-US" dirty="0">
                <a:ea typeface="ＭＳ Ｐゴシック" charset="-128"/>
              </a:rPr>
              <a:t> requests: invalidation is explicit (as opposed to snoopy bus)</a:t>
            </a:r>
          </a:p>
          <a:p>
            <a:endParaRPr lang="en-US" altLang="en-US" dirty="0">
              <a:ea typeface="ＭＳ Ｐゴシック" charset="-128"/>
            </a:endParaRPr>
          </a:p>
        </p:txBody>
      </p:sp>
      <p:sp>
        <p:nvSpPr>
          <p:cNvPr id="11571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BD1EC0AF-6BB0-CD41-A694-EB27F90AAD8A}" type="slidenum">
              <a:rPr lang="en-US" altLang="en-US" sz="1600">
                <a:solidFill>
                  <a:srgbClr val="000000"/>
                </a:solidFill>
                <a:latin typeface="Garamond" charset="0"/>
              </a:rPr>
              <a:pPr eaLnBrk="1" hangingPunct="1"/>
              <a:t>60</a:t>
            </a:fld>
            <a:endParaRPr lang="en-US" altLang="en-US" sz="1600">
              <a:solidFill>
                <a:srgbClr val="000000"/>
              </a:solidFill>
              <a:latin typeface="Garamond" charset="0"/>
            </a:endParaRPr>
          </a:p>
        </p:txBody>
      </p:sp>
    </p:spTree>
    <p:extLst>
      <p:ext uri="{BB962C8B-B14F-4D97-AF65-F5344CB8AC3E}">
        <p14:creationId xmlns:p14="http://schemas.microsoft.com/office/powerpoint/2010/main" val="219169327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4"/>
          <p:cNvSpPr>
            <a:spLocks noChangeArrowheads="1"/>
          </p:cNvSpPr>
          <p:nvPr/>
        </p:nvSpPr>
        <p:spPr bwMode="auto">
          <a:xfrm>
            <a:off x="1701800" y="1219200"/>
            <a:ext cx="3235325" cy="1462088"/>
          </a:xfrm>
          <a:prstGeom prst="rect">
            <a:avLst/>
          </a:prstGeom>
          <a:solidFill>
            <a:srgbClr val="C0C0C0"/>
          </a:solidFill>
          <a:ln w="9525">
            <a:solidFill>
              <a:schemeClr val="tx1"/>
            </a:solidFill>
            <a:round/>
            <a:headEnd/>
            <a:tailEnd/>
          </a:ln>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endParaRPr lang="en-US" altLang="en-US" sz="1800">
              <a:solidFill>
                <a:srgbClr val="000000"/>
              </a:solidFill>
            </a:endParaRPr>
          </a:p>
        </p:txBody>
      </p:sp>
      <p:sp>
        <p:nvSpPr>
          <p:cNvPr id="117762" name="Title 1"/>
          <p:cNvSpPr>
            <a:spLocks noGrp="1"/>
          </p:cNvSpPr>
          <p:nvPr>
            <p:ph type="title"/>
          </p:nvPr>
        </p:nvSpPr>
        <p:spPr/>
        <p:txBody>
          <a:bodyPr/>
          <a:lstStyle/>
          <a:p>
            <a:r>
              <a:rPr lang="en-US" altLang="en-US">
                <a:ea typeface="ＭＳ Ｐゴシック" charset="-128"/>
              </a:rPr>
              <a:t>Directory: Data Structures</a:t>
            </a:r>
          </a:p>
        </p:txBody>
      </p:sp>
      <p:sp>
        <p:nvSpPr>
          <p:cNvPr id="131075" name="Content Placeholder 2"/>
          <p:cNvSpPr>
            <a:spLocks noGrp="1"/>
          </p:cNvSpPr>
          <p:nvPr>
            <p:ph idx="1"/>
          </p:nvPr>
        </p:nvSpPr>
        <p:spPr>
          <a:xfrm>
            <a:off x="228600" y="2681288"/>
            <a:ext cx="8915400" cy="3636962"/>
          </a:xfrm>
        </p:spPr>
        <p:txBody>
          <a:bodyPr/>
          <a:lstStyle/>
          <a:p>
            <a:endParaRPr lang="en-US" altLang="en-US" dirty="0">
              <a:ea typeface="ＭＳ Ｐゴシック" charset="-128"/>
            </a:endParaRPr>
          </a:p>
          <a:p>
            <a:r>
              <a:rPr lang="en-US" altLang="en-US" dirty="0">
                <a:ea typeface="ＭＳ Ｐゴシック" charset="-128"/>
              </a:rPr>
              <a:t>Required to support invalidation and cache block requests</a:t>
            </a:r>
          </a:p>
          <a:p>
            <a:r>
              <a:rPr lang="en-US" altLang="en-US" dirty="0">
                <a:ea typeface="ＭＳ Ｐゴシック" charset="-128"/>
              </a:rPr>
              <a:t>Key operation to support is </a:t>
            </a:r>
            <a:r>
              <a:rPr lang="en-US" altLang="en-US" i="1" dirty="0">
                <a:ea typeface="ＭＳ Ｐゴシック" charset="-128"/>
              </a:rPr>
              <a:t>set inclusion test</a:t>
            </a:r>
            <a:endParaRPr lang="en-US" altLang="en-US" dirty="0">
              <a:ea typeface="ＭＳ Ｐゴシック" charset="-128"/>
            </a:endParaRPr>
          </a:p>
          <a:p>
            <a:pPr lvl="1"/>
            <a:r>
              <a:rPr lang="en-US" altLang="en-US" dirty="0">
                <a:ea typeface="ＭＳ Ｐゴシック" charset="-128"/>
              </a:rPr>
              <a:t>False positives are OK: want to know which caches </a:t>
            </a:r>
            <a:r>
              <a:rPr lang="en-US" altLang="en-US" i="1" dirty="0">
                <a:ea typeface="ＭＳ Ｐゴシック" charset="-128"/>
              </a:rPr>
              <a:t>may</a:t>
            </a:r>
            <a:r>
              <a:rPr lang="en-US" altLang="en-US" dirty="0">
                <a:ea typeface="ＭＳ Ｐゴシック" charset="-128"/>
              </a:rPr>
              <a:t> contain a copy of a block, and spurious invalidations are ignored</a:t>
            </a:r>
          </a:p>
          <a:p>
            <a:pPr lvl="1"/>
            <a:r>
              <a:rPr lang="en-US" altLang="en-US" dirty="0">
                <a:ea typeface="ＭＳ Ｐゴシック" charset="-128"/>
              </a:rPr>
              <a:t>False positive rate determines </a:t>
            </a:r>
            <a:r>
              <a:rPr lang="en-US" altLang="en-US" i="1" dirty="0">
                <a:ea typeface="ＭＳ Ｐゴシック" charset="-128"/>
              </a:rPr>
              <a:t>performance</a:t>
            </a:r>
            <a:endParaRPr lang="en-US" altLang="en-US" dirty="0">
              <a:ea typeface="ＭＳ Ｐゴシック" charset="-128"/>
            </a:endParaRPr>
          </a:p>
          <a:p>
            <a:r>
              <a:rPr lang="en-US" altLang="en-US" dirty="0">
                <a:ea typeface="ＭＳ Ｐゴシック" charset="-128"/>
              </a:rPr>
              <a:t>Most accurate (and expensive): full bit-vector</a:t>
            </a:r>
          </a:p>
          <a:p>
            <a:r>
              <a:rPr lang="en-US" altLang="en-US" dirty="0">
                <a:ea typeface="ＭＳ Ｐゴシック" charset="-128"/>
              </a:rPr>
              <a:t>Compressed representation, linked list, Bloom filters are all possible</a:t>
            </a:r>
          </a:p>
          <a:p>
            <a:endParaRPr lang="en-US" altLang="en-US" dirty="0">
              <a:ea typeface="ＭＳ Ｐゴシック" charset="-128"/>
            </a:endParaRPr>
          </a:p>
        </p:txBody>
      </p:sp>
      <p:sp>
        <p:nvSpPr>
          <p:cNvPr id="117764"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79DF8932-9FC6-194A-A441-B9ABAD9305CA}" type="slidenum">
              <a:rPr lang="en-US" altLang="en-US" sz="1600">
                <a:solidFill>
                  <a:srgbClr val="000000"/>
                </a:solidFill>
                <a:latin typeface="Garamond" charset="0"/>
              </a:rPr>
              <a:pPr eaLnBrk="1" hangingPunct="1"/>
              <a:t>61</a:t>
            </a:fld>
            <a:endParaRPr lang="en-US" altLang="en-US" sz="1600">
              <a:solidFill>
                <a:srgbClr val="000000"/>
              </a:solidFill>
              <a:latin typeface="Garamond" charset="0"/>
            </a:endParaRPr>
          </a:p>
        </p:txBody>
      </p:sp>
      <p:cxnSp>
        <p:nvCxnSpPr>
          <p:cNvPr id="117765" name="Straight Connector 6"/>
          <p:cNvCxnSpPr>
            <a:cxnSpLocks noChangeShapeType="1"/>
          </p:cNvCxnSpPr>
          <p:nvPr/>
        </p:nvCxnSpPr>
        <p:spPr bwMode="auto">
          <a:xfrm rot="5400000">
            <a:off x="1893094" y="1950244"/>
            <a:ext cx="14605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17766" name="TextBox 7"/>
          <p:cNvSpPr txBox="1">
            <a:spLocks noChangeArrowheads="1"/>
          </p:cNvSpPr>
          <p:nvPr/>
        </p:nvSpPr>
        <p:spPr bwMode="auto">
          <a:xfrm>
            <a:off x="1701800" y="1220788"/>
            <a:ext cx="690563"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latin typeface="Tahoma" charset="0"/>
              </a:rPr>
              <a:t>0x00</a:t>
            </a:r>
          </a:p>
          <a:p>
            <a:pPr eaLnBrk="1" fontAlgn="base" hangingPunct="1">
              <a:spcBef>
                <a:spcPct val="0"/>
              </a:spcBef>
              <a:spcAft>
                <a:spcPct val="0"/>
              </a:spcAft>
            </a:pPr>
            <a:r>
              <a:rPr lang="en-US" altLang="en-US" sz="1800">
                <a:solidFill>
                  <a:srgbClr val="000000"/>
                </a:solidFill>
                <a:latin typeface="Tahoma" charset="0"/>
              </a:rPr>
              <a:t>0x04</a:t>
            </a:r>
          </a:p>
          <a:p>
            <a:pPr eaLnBrk="1" fontAlgn="base" hangingPunct="1">
              <a:spcBef>
                <a:spcPct val="0"/>
              </a:spcBef>
              <a:spcAft>
                <a:spcPct val="0"/>
              </a:spcAft>
            </a:pPr>
            <a:r>
              <a:rPr lang="en-US" altLang="en-US" sz="1800">
                <a:solidFill>
                  <a:srgbClr val="000000"/>
                </a:solidFill>
                <a:latin typeface="Tahoma" charset="0"/>
              </a:rPr>
              <a:t>0x08</a:t>
            </a:r>
          </a:p>
          <a:p>
            <a:pPr eaLnBrk="1" fontAlgn="base" hangingPunct="1">
              <a:spcBef>
                <a:spcPct val="0"/>
              </a:spcBef>
              <a:spcAft>
                <a:spcPct val="0"/>
              </a:spcAft>
            </a:pPr>
            <a:r>
              <a:rPr lang="en-US" altLang="en-US" sz="1800">
                <a:solidFill>
                  <a:srgbClr val="000000"/>
                </a:solidFill>
                <a:latin typeface="Tahoma" charset="0"/>
              </a:rPr>
              <a:t>0x0C</a:t>
            </a:r>
          </a:p>
          <a:p>
            <a:pPr eaLnBrk="1" fontAlgn="base" hangingPunct="1">
              <a:spcBef>
                <a:spcPct val="0"/>
              </a:spcBef>
              <a:spcAft>
                <a:spcPct val="0"/>
              </a:spcAft>
            </a:pPr>
            <a:r>
              <a:rPr lang="en-US" altLang="en-US" sz="1800">
                <a:solidFill>
                  <a:srgbClr val="000000"/>
                </a:solidFill>
                <a:latin typeface="Tahoma" charset="0"/>
              </a:rPr>
              <a:t>…</a:t>
            </a:r>
          </a:p>
        </p:txBody>
      </p:sp>
      <p:sp>
        <p:nvSpPr>
          <p:cNvPr id="117767" name="TextBox 9"/>
          <p:cNvSpPr txBox="1">
            <a:spLocks noChangeArrowheads="1"/>
          </p:cNvSpPr>
          <p:nvPr/>
        </p:nvSpPr>
        <p:spPr bwMode="auto">
          <a:xfrm>
            <a:off x="2622550" y="1220788"/>
            <a:ext cx="231457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latin typeface="Tahoma" charset="0"/>
              </a:rPr>
              <a:t>Shared: {P0, P1, P2}</a:t>
            </a:r>
          </a:p>
          <a:p>
            <a:pPr eaLnBrk="1" fontAlgn="base" hangingPunct="1">
              <a:spcBef>
                <a:spcPct val="0"/>
              </a:spcBef>
              <a:spcAft>
                <a:spcPct val="0"/>
              </a:spcAft>
            </a:pPr>
            <a:r>
              <a:rPr lang="en-US" altLang="en-US" sz="1800">
                <a:solidFill>
                  <a:srgbClr val="000000"/>
                </a:solidFill>
                <a:latin typeface="Tahoma" charset="0"/>
              </a:rPr>
              <a:t>---</a:t>
            </a:r>
          </a:p>
          <a:p>
            <a:pPr eaLnBrk="1" fontAlgn="base" hangingPunct="1">
              <a:spcBef>
                <a:spcPct val="0"/>
              </a:spcBef>
              <a:spcAft>
                <a:spcPct val="0"/>
              </a:spcAft>
            </a:pPr>
            <a:r>
              <a:rPr lang="en-US" altLang="en-US" sz="1800">
                <a:solidFill>
                  <a:srgbClr val="000000"/>
                </a:solidFill>
                <a:latin typeface="Tahoma" charset="0"/>
              </a:rPr>
              <a:t>Exclusive: P2</a:t>
            </a:r>
          </a:p>
          <a:p>
            <a:pPr eaLnBrk="1" fontAlgn="base" hangingPunct="1">
              <a:spcBef>
                <a:spcPct val="0"/>
              </a:spcBef>
              <a:spcAft>
                <a:spcPct val="0"/>
              </a:spcAft>
            </a:pPr>
            <a:r>
              <a:rPr lang="en-US" altLang="en-US" sz="1800">
                <a:solidFill>
                  <a:srgbClr val="000000"/>
                </a:solidFill>
                <a:latin typeface="Tahoma" charset="0"/>
              </a:rPr>
              <a:t>---</a:t>
            </a:r>
          </a:p>
          <a:p>
            <a:pPr eaLnBrk="1" fontAlgn="base" hangingPunct="1">
              <a:spcBef>
                <a:spcPct val="0"/>
              </a:spcBef>
              <a:spcAft>
                <a:spcPct val="0"/>
              </a:spcAft>
            </a:pPr>
            <a:r>
              <a:rPr lang="en-US" altLang="en-US" sz="1800">
                <a:solidFill>
                  <a:srgbClr val="000000"/>
                </a:solidFill>
                <a:latin typeface="Tahoma" charset="0"/>
              </a:rPr>
              <a:t>---</a:t>
            </a:r>
          </a:p>
          <a:p>
            <a:pPr eaLnBrk="1" fontAlgn="base" hangingPunct="1">
              <a:spcBef>
                <a:spcPct val="0"/>
              </a:spcBef>
              <a:spcAft>
                <a:spcPct val="0"/>
              </a:spcAft>
            </a:pPr>
            <a:endParaRPr lang="en-US" altLang="en-US" sz="1800">
              <a:solidFill>
                <a:srgbClr val="000000"/>
              </a:solidFill>
              <a:latin typeface="Tahoma" charset="0"/>
            </a:endParaRPr>
          </a:p>
        </p:txBody>
      </p:sp>
    </p:spTree>
    <p:extLst>
      <p:ext uri="{BB962C8B-B14F-4D97-AF65-F5344CB8AC3E}">
        <p14:creationId xmlns:p14="http://schemas.microsoft.com/office/powerpoint/2010/main" val="366877495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107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107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107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107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107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itle 1"/>
          <p:cNvSpPr>
            <a:spLocks noGrp="1"/>
          </p:cNvSpPr>
          <p:nvPr>
            <p:ph type="title"/>
          </p:nvPr>
        </p:nvSpPr>
        <p:spPr/>
        <p:txBody>
          <a:bodyPr/>
          <a:lstStyle/>
          <a:p>
            <a:r>
              <a:rPr lang="en-US" altLang="en-US">
                <a:ea typeface="ＭＳ Ｐゴシック" charset="-128"/>
              </a:rPr>
              <a:t>Directory: Basic Operations</a:t>
            </a:r>
          </a:p>
        </p:txBody>
      </p:sp>
      <p:sp>
        <p:nvSpPr>
          <p:cNvPr id="3" name="Content Placeholder 2"/>
          <p:cNvSpPr>
            <a:spLocks noGrp="1"/>
          </p:cNvSpPr>
          <p:nvPr>
            <p:ph idx="1"/>
          </p:nvPr>
        </p:nvSpPr>
        <p:spPr>
          <a:xfrm>
            <a:off x="228600" y="996950"/>
            <a:ext cx="8610600" cy="5194300"/>
          </a:xfrm>
        </p:spPr>
        <p:txBody>
          <a:bodyPr/>
          <a:lstStyle/>
          <a:p>
            <a:r>
              <a:rPr lang="en-US" altLang="en-US" dirty="0">
                <a:ea typeface="ＭＳ Ｐゴシック" charset="-128"/>
              </a:rPr>
              <a:t>Follow </a:t>
            </a:r>
            <a:r>
              <a:rPr lang="en-US" altLang="en-US" i="1" dirty="0">
                <a:ea typeface="ＭＳ Ｐゴシック" charset="-128"/>
              </a:rPr>
              <a:t>semantics</a:t>
            </a:r>
            <a:r>
              <a:rPr lang="en-US" altLang="en-US" dirty="0">
                <a:ea typeface="ＭＳ Ｐゴシック" charset="-128"/>
              </a:rPr>
              <a:t> of a snoop-based system</a:t>
            </a:r>
          </a:p>
          <a:p>
            <a:pPr lvl="1"/>
            <a:r>
              <a:rPr lang="en-US" altLang="en-US" dirty="0">
                <a:ea typeface="ＭＳ Ｐゴシック" charset="-128"/>
              </a:rPr>
              <a:t>but with explicit request, reply messages</a:t>
            </a:r>
          </a:p>
          <a:p>
            <a:pPr lvl="1"/>
            <a:endParaRPr lang="en-US" altLang="en-US" dirty="0">
              <a:ea typeface="ＭＳ Ｐゴシック" charset="-128"/>
            </a:endParaRPr>
          </a:p>
          <a:p>
            <a:r>
              <a:rPr lang="en-US" altLang="en-US" dirty="0">
                <a:ea typeface="ＭＳ Ｐゴシック" charset="-128"/>
              </a:rPr>
              <a:t>Directory:</a:t>
            </a:r>
          </a:p>
          <a:p>
            <a:pPr lvl="1"/>
            <a:r>
              <a:rPr lang="en-US" altLang="en-US" dirty="0">
                <a:ea typeface="ＭＳ Ｐゴシック" charset="-128"/>
              </a:rPr>
              <a:t>Receives </a:t>
            </a:r>
            <a:r>
              <a:rPr lang="en-US" altLang="en-US" i="1" dirty="0">
                <a:ea typeface="ＭＳ Ｐゴシック" charset="-128"/>
              </a:rPr>
              <a:t>Read, </a:t>
            </a:r>
            <a:r>
              <a:rPr lang="en-US" altLang="en-US" i="1" dirty="0" err="1">
                <a:ea typeface="ＭＳ Ｐゴシック" charset="-128"/>
              </a:rPr>
              <a:t>ReadEx</a:t>
            </a:r>
            <a:r>
              <a:rPr lang="en-US" altLang="en-US" i="1" dirty="0">
                <a:ea typeface="ＭＳ Ｐゴシック" charset="-128"/>
              </a:rPr>
              <a:t>, Upgrade</a:t>
            </a:r>
            <a:r>
              <a:rPr lang="en-US" altLang="en-US" dirty="0">
                <a:ea typeface="ＭＳ Ｐゴシック" charset="-128"/>
              </a:rPr>
              <a:t> requests from nodes</a:t>
            </a:r>
          </a:p>
          <a:p>
            <a:pPr lvl="1"/>
            <a:r>
              <a:rPr lang="en-US" altLang="en-US" dirty="0">
                <a:ea typeface="ＭＳ Ｐゴシック" charset="-128"/>
              </a:rPr>
              <a:t>Sends </a:t>
            </a:r>
            <a:r>
              <a:rPr lang="en-US" altLang="en-US" i="1" dirty="0" err="1">
                <a:ea typeface="ＭＳ Ｐゴシック" charset="-128"/>
              </a:rPr>
              <a:t>Inval</a:t>
            </a:r>
            <a:r>
              <a:rPr lang="en-US" altLang="en-US" i="1" dirty="0">
                <a:ea typeface="ＭＳ Ｐゴシック" charset="-128"/>
              </a:rPr>
              <a:t>/Downgrade</a:t>
            </a:r>
            <a:r>
              <a:rPr lang="en-US" altLang="en-US" dirty="0">
                <a:ea typeface="ＭＳ Ｐゴシック" charset="-128"/>
              </a:rPr>
              <a:t> messages to sharers if needed</a:t>
            </a:r>
          </a:p>
          <a:p>
            <a:pPr lvl="1"/>
            <a:r>
              <a:rPr lang="en-US" altLang="en-US" dirty="0">
                <a:ea typeface="ＭＳ Ｐゴシック" charset="-128"/>
              </a:rPr>
              <a:t>Forwards request to memory if needed</a:t>
            </a:r>
          </a:p>
          <a:p>
            <a:pPr lvl="1"/>
            <a:r>
              <a:rPr lang="en-US" altLang="en-US" dirty="0">
                <a:ea typeface="ＭＳ Ｐゴシック" charset="-128"/>
              </a:rPr>
              <a:t>Replies to requestor and updates sharing state</a:t>
            </a:r>
          </a:p>
          <a:p>
            <a:pPr lvl="1"/>
            <a:endParaRPr lang="en-US" altLang="en-US" dirty="0">
              <a:ea typeface="ＭＳ Ｐゴシック" charset="-128"/>
            </a:endParaRPr>
          </a:p>
          <a:p>
            <a:r>
              <a:rPr lang="en-US" altLang="en-US" dirty="0">
                <a:ea typeface="ＭＳ Ｐゴシック" charset="-128"/>
              </a:rPr>
              <a:t>Protocol design is flexible</a:t>
            </a:r>
          </a:p>
          <a:p>
            <a:pPr lvl="1"/>
            <a:r>
              <a:rPr lang="en-US" altLang="en-US" dirty="0">
                <a:ea typeface="ＭＳ Ｐゴシック" charset="-128"/>
              </a:rPr>
              <a:t>Exact forwarding paths depend on implementation</a:t>
            </a:r>
          </a:p>
          <a:p>
            <a:pPr lvl="1"/>
            <a:r>
              <a:rPr lang="en-US" altLang="en-US" dirty="0">
                <a:ea typeface="ＭＳ Ｐゴシック" charset="-128"/>
              </a:rPr>
              <a:t>For example, do cache-to-cache transfer?</a:t>
            </a:r>
          </a:p>
          <a:p>
            <a:pPr lvl="1"/>
            <a:endParaRPr lang="en-US" altLang="en-US" dirty="0">
              <a:ea typeface="ＭＳ Ｐゴシック" charset="-128"/>
            </a:endParaRPr>
          </a:p>
        </p:txBody>
      </p:sp>
      <p:sp>
        <p:nvSpPr>
          <p:cNvPr id="11878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AED358C2-D4E2-FB45-9976-71FB6B5F3BC4}" type="slidenum">
              <a:rPr lang="en-US" altLang="en-US" sz="1600">
                <a:solidFill>
                  <a:srgbClr val="000000"/>
                </a:solidFill>
                <a:latin typeface="Garamond" charset="0"/>
              </a:rPr>
              <a:pPr eaLnBrk="1" hangingPunct="1"/>
              <a:t>62</a:t>
            </a:fld>
            <a:endParaRPr lang="en-US" altLang="en-US" sz="1600">
              <a:solidFill>
                <a:srgbClr val="000000"/>
              </a:solidFill>
              <a:latin typeface="Garamond" charset="0"/>
            </a:endParaRPr>
          </a:p>
        </p:txBody>
      </p:sp>
    </p:spTree>
    <p:extLst>
      <p:ext uri="{BB962C8B-B14F-4D97-AF65-F5344CB8AC3E}">
        <p14:creationId xmlns:p14="http://schemas.microsoft.com/office/powerpoint/2010/main" val="26092667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Title 1"/>
          <p:cNvSpPr>
            <a:spLocks noGrp="1"/>
          </p:cNvSpPr>
          <p:nvPr>
            <p:ph type="title"/>
          </p:nvPr>
        </p:nvSpPr>
        <p:spPr/>
        <p:txBody>
          <a:bodyPr/>
          <a:lstStyle/>
          <a:p>
            <a:r>
              <a:rPr lang="en-US" altLang="en-US">
                <a:ea typeface="ＭＳ Ｐゴシック" charset="-128"/>
              </a:rPr>
              <a:t>MESI Directory Transaction: Read</a:t>
            </a:r>
          </a:p>
        </p:txBody>
      </p:sp>
      <p:sp>
        <p:nvSpPr>
          <p:cNvPr id="11981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54C97005-606F-2146-83C4-9BEFC0809970}" type="slidenum">
              <a:rPr lang="en-US" altLang="en-US" sz="1600">
                <a:solidFill>
                  <a:srgbClr val="000000"/>
                </a:solidFill>
                <a:latin typeface="Garamond" charset="0"/>
              </a:rPr>
              <a:pPr eaLnBrk="1" hangingPunct="1"/>
              <a:t>63</a:t>
            </a:fld>
            <a:endParaRPr lang="en-US" altLang="en-US" sz="1600">
              <a:solidFill>
                <a:srgbClr val="000000"/>
              </a:solidFill>
              <a:latin typeface="Garamond" charset="0"/>
            </a:endParaRPr>
          </a:p>
        </p:txBody>
      </p:sp>
      <p:sp>
        <p:nvSpPr>
          <p:cNvPr id="119811" name="Oval 4"/>
          <p:cNvSpPr>
            <a:spLocks noChangeArrowheads="1"/>
          </p:cNvSpPr>
          <p:nvPr/>
        </p:nvSpPr>
        <p:spPr bwMode="auto">
          <a:xfrm>
            <a:off x="4041775" y="3048000"/>
            <a:ext cx="836613" cy="836613"/>
          </a:xfrm>
          <a:prstGeom prst="ellipse">
            <a:avLst/>
          </a:prstGeom>
          <a:solidFill>
            <a:srgbClr val="C0C0C0"/>
          </a:solidFill>
          <a:ln w="9525">
            <a:solidFill>
              <a:schemeClr val="tx1"/>
            </a:solidFill>
            <a:round/>
            <a:headEnd/>
            <a:tailEnd/>
          </a:ln>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endParaRPr lang="en-US" altLang="en-US" sz="1800">
              <a:solidFill>
                <a:srgbClr val="000000"/>
              </a:solidFill>
            </a:endParaRPr>
          </a:p>
        </p:txBody>
      </p:sp>
      <p:sp>
        <p:nvSpPr>
          <p:cNvPr id="119812" name="TextBox 5"/>
          <p:cNvSpPr txBox="1">
            <a:spLocks noChangeArrowheads="1"/>
          </p:cNvSpPr>
          <p:nvPr/>
        </p:nvSpPr>
        <p:spPr bwMode="auto">
          <a:xfrm>
            <a:off x="4259263" y="3278188"/>
            <a:ext cx="438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latin typeface="Tahoma" charset="0"/>
              </a:rPr>
              <a:t>P0</a:t>
            </a:r>
          </a:p>
        </p:txBody>
      </p:sp>
      <p:sp>
        <p:nvSpPr>
          <p:cNvPr id="119813" name="Oval 6"/>
          <p:cNvSpPr>
            <a:spLocks noChangeArrowheads="1"/>
          </p:cNvSpPr>
          <p:nvPr/>
        </p:nvSpPr>
        <p:spPr bwMode="auto">
          <a:xfrm>
            <a:off x="7138988" y="3048000"/>
            <a:ext cx="836612" cy="836613"/>
          </a:xfrm>
          <a:prstGeom prst="ellipse">
            <a:avLst/>
          </a:prstGeom>
          <a:solidFill>
            <a:srgbClr val="C0C0C0"/>
          </a:solidFill>
          <a:ln w="9525">
            <a:solidFill>
              <a:schemeClr val="tx1"/>
            </a:solidFill>
            <a:round/>
            <a:headEnd/>
            <a:tailEnd/>
          </a:ln>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endParaRPr lang="en-US" altLang="en-US" sz="1800">
              <a:solidFill>
                <a:srgbClr val="000000"/>
              </a:solidFill>
            </a:endParaRPr>
          </a:p>
        </p:txBody>
      </p:sp>
      <p:sp>
        <p:nvSpPr>
          <p:cNvPr id="119814" name="TextBox 7"/>
          <p:cNvSpPr txBox="1">
            <a:spLocks noChangeArrowheads="1"/>
          </p:cNvSpPr>
          <p:nvPr/>
        </p:nvSpPr>
        <p:spPr bwMode="auto">
          <a:xfrm>
            <a:off x="7194550" y="3278188"/>
            <a:ext cx="781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latin typeface="Tahoma" charset="0"/>
              </a:rPr>
              <a:t>Home</a:t>
            </a:r>
          </a:p>
        </p:txBody>
      </p:sp>
      <p:cxnSp>
        <p:nvCxnSpPr>
          <p:cNvPr id="119815" name="Curved Connector 15"/>
          <p:cNvCxnSpPr>
            <a:cxnSpLocks noChangeShapeType="1"/>
            <a:stCxn id="119811" idx="0"/>
            <a:endCxn id="119813" idx="0"/>
          </p:cNvCxnSpPr>
          <p:nvPr/>
        </p:nvCxnSpPr>
        <p:spPr bwMode="auto">
          <a:xfrm rot="5400000" flipH="1" flipV="1">
            <a:off x="6008688" y="1498600"/>
            <a:ext cx="1587" cy="3097213"/>
          </a:xfrm>
          <a:prstGeom prst="curvedConnector3">
            <a:avLst>
              <a:gd name="adj1" fmla="val 14395468"/>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8" name="Curved Connector 17"/>
          <p:cNvCxnSpPr>
            <a:cxnSpLocks noChangeShapeType="1"/>
            <a:stCxn id="119813" idx="4"/>
            <a:endCxn id="119811" idx="4"/>
          </p:cNvCxnSpPr>
          <p:nvPr/>
        </p:nvCxnSpPr>
        <p:spPr bwMode="auto">
          <a:xfrm rot="5400000">
            <a:off x="6008688" y="2336800"/>
            <a:ext cx="1587" cy="3097213"/>
          </a:xfrm>
          <a:prstGeom prst="curvedConnector3">
            <a:avLst>
              <a:gd name="adj1" fmla="val 14395468"/>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119817" name="TextBox 18"/>
          <p:cNvSpPr txBox="1">
            <a:spLocks noChangeArrowheads="1"/>
          </p:cNvSpPr>
          <p:nvPr/>
        </p:nvSpPr>
        <p:spPr bwMode="auto">
          <a:xfrm>
            <a:off x="5241925" y="2447925"/>
            <a:ext cx="9620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latin typeface="Tahoma" charset="0"/>
              </a:rPr>
              <a:t>1. Read</a:t>
            </a:r>
          </a:p>
        </p:txBody>
      </p:sp>
      <p:sp>
        <p:nvSpPr>
          <p:cNvPr id="20" name="TextBox 19"/>
          <p:cNvSpPr txBox="1">
            <a:spLocks noChangeArrowheads="1"/>
          </p:cNvSpPr>
          <p:nvPr/>
        </p:nvSpPr>
        <p:spPr bwMode="auto">
          <a:xfrm>
            <a:off x="5087938" y="4205288"/>
            <a:ext cx="19954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latin typeface="Tahoma" charset="0"/>
              </a:rPr>
              <a:t>2. DatEx (DatShr)</a:t>
            </a:r>
          </a:p>
        </p:txBody>
      </p:sp>
      <p:sp>
        <p:nvSpPr>
          <p:cNvPr id="119819" name="TextBox 20"/>
          <p:cNvSpPr txBox="1">
            <a:spLocks noChangeArrowheads="1"/>
          </p:cNvSpPr>
          <p:nvPr/>
        </p:nvSpPr>
        <p:spPr bwMode="auto">
          <a:xfrm>
            <a:off x="7451725" y="6276975"/>
            <a:ext cx="14049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000">
                <a:solidFill>
                  <a:srgbClr val="000000"/>
                </a:solidFill>
                <a:latin typeface="Tahoma" charset="0"/>
              </a:rPr>
              <a:t>Culler/Singh Fig. 8.16</a:t>
            </a:r>
          </a:p>
        </p:txBody>
      </p:sp>
      <p:sp>
        <p:nvSpPr>
          <p:cNvPr id="119820" name="TextBox 21"/>
          <p:cNvSpPr txBox="1">
            <a:spLocks noChangeArrowheads="1"/>
          </p:cNvSpPr>
          <p:nvPr/>
        </p:nvSpPr>
        <p:spPr bwMode="auto">
          <a:xfrm>
            <a:off x="630238" y="2108200"/>
            <a:ext cx="34115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600">
                <a:solidFill>
                  <a:srgbClr val="000000"/>
                </a:solidFill>
                <a:latin typeface="Tahoma" charset="0"/>
              </a:rPr>
              <a:t>P0 acquires an address for reading:</a:t>
            </a:r>
          </a:p>
        </p:txBody>
      </p:sp>
      <p:sp>
        <p:nvSpPr>
          <p:cNvPr id="24" name="Oval 23"/>
          <p:cNvSpPr>
            <a:spLocks noChangeArrowheads="1"/>
          </p:cNvSpPr>
          <p:nvPr/>
        </p:nvSpPr>
        <p:spPr bwMode="auto">
          <a:xfrm>
            <a:off x="5784850" y="5078413"/>
            <a:ext cx="838200" cy="836612"/>
          </a:xfrm>
          <a:prstGeom prst="ellipse">
            <a:avLst/>
          </a:prstGeom>
          <a:solidFill>
            <a:srgbClr val="C0C0C0"/>
          </a:solidFill>
          <a:ln w="9525">
            <a:solidFill>
              <a:schemeClr val="tx1"/>
            </a:solidFill>
            <a:round/>
            <a:headEnd/>
            <a:tailEnd/>
          </a:ln>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endParaRPr lang="en-US" altLang="en-US" sz="1800">
              <a:solidFill>
                <a:srgbClr val="000000"/>
              </a:solidFill>
            </a:endParaRPr>
          </a:p>
        </p:txBody>
      </p:sp>
      <p:cxnSp>
        <p:nvCxnSpPr>
          <p:cNvPr id="26" name="Shape 25"/>
          <p:cNvCxnSpPr>
            <a:cxnSpLocks noChangeShapeType="1"/>
            <a:stCxn id="119813" idx="4"/>
            <a:endCxn id="24" idx="6"/>
          </p:cNvCxnSpPr>
          <p:nvPr/>
        </p:nvCxnSpPr>
        <p:spPr bwMode="auto">
          <a:xfrm rot="5400000">
            <a:off x="6284119" y="4223544"/>
            <a:ext cx="1612900" cy="935038"/>
          </a:xfrm>
          <a:prstGeom prst="curvedConnector2">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8" name="Shape 27"/>
          <p:cNvCxnSpPr>
            <a:cxnSpLocks noChangeShapeType="1"/>
            <a:stCxn id="24" idx="2"/>
            <a:endCxn id="119811" idx="4"/>
          </p:cNvCxnSpPr>
          <p:nvPr/>
        </p:nvCxnSpPr>
        <p:spPr bwMode="auto">
          <a:xfrm rot="10800000">
            <a:off x="4460875" y="3884613"/>
            <a:ext cx="1323975" cy="1612900"/>
          </a:xfrm>
          <a:prstGeom prst="curvedConnector2">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29" name="TextBox 28"/>
          <p:cNvSpPr txBox="1">
            <a:spLocks noChangeArrowheads="1"/>
          </p:cNvSpPr>
          <p:nvPr/>
        </p:nvSpPr>
        <p:spPr bwMode="auto">
          <a:xfrm>
            <a:off x="5984875" y="5311775"/>
            <a:ext cx="438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latin typeface="Tahoma" charset="0"/>
              </a:rPr>
              <a:t>P1</a:t>
            </a:r>
          </a:p>
        </p:txBody>
      </p:sp>
    </p:spTree>
    <p:extLst>
      <p:ext uri="{BB962C8B-B14F-4D97-AF65-F5344CB8AC3E}">
        <p14:creationId xmlns:p14="http://schemas.microsoft.com/office/powerpoint/2010/main" val="42647451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animBg="1"/>
      <p:bldP spid="2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itle 1"/>
          <p:cNvSpPr>
            <a:spLocks noGrp="1"/>
          </p:cNvSpPr>
          <p:nvPr>
            <p:ph type="title"/>
          </p:nvPr>
        </p:nvSpPr>
        <p:spPr/>
        <p:txBody>
          <a:bodyPr/>
          <a:lstStyle/>
          <a:p>
            <a:r>
              <a:rPr lang="en-US" altLang="en-US">
                <a:ea typeface="ＭＳ Ｐゴシック" charset="-128"/>
              </a:rPr>
              <a:t>RdEx with Former Owner</a:t>
            </a:r>
          </a:p>
        </p:txBody>
      </p:sp>
      <p:sp>
        <p:nvSpPr>
          <p:cNvPr id="120834"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B85D53E3-F892-D844-9A56-2E7AFF9A9238}" type="slidenum">
              <a:rPr lang="en-US" altLang="en-US" sz="1600">
                <a:solidFill>
                  <a:srgbClr val="000000"/>
                </a:solidFill>
                <a:latin typeface="Garamond" charset="0"/>
              </a:rPr>
              <a:pPr eaLnBrk="1" hangingPunct="1"/>
              <a:t>64</a:t>
            </a:fld>
            <a:endParaRPr lang="en-US" altLang="en-US" sz="1600">
              <a:solidFill>
                <a:srgbClr val="000000"/>
              </a:solidFill>
              <a:latin typeface="Garamond" charset="0"/>
            </a:endParaRPr>
          </a:p>
        </p:txBody>
      </p:sp>
      <p:sp>
        <p:nvSpPr>
          <p:cNvPr id="120835" name="Oval 4"/>
          <p:cNvSpPr>
            <a:spLocks noChangeArrowheads="1"/>
          </p:cNvSpPr>
          <p:nvPr/>
        </p:nvSpPr>
        <p:spPr bwMode="auto">
          <a:xfrm>
            <a:off x="2611438" y="2543175"/>
            <a:ext cx="836612" cy="838200"/>
          </a:xfrm>
          <a:prstGeom prst="ellipse">
            <a:avLst/>
          </a:prstGeom>
          <a:solidFill>
            <a:srgbClr val="C0C0C0"/>
          </a:solidFill>
          <a:ln w="9525">
            <a:solidFill>
              <a:schemeClr val="tx1"/>
            </a:solidFill>
            <a:round/>
            <a:headEnd/>
            <a:tailEnd/>
          </a:ln>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endParaRPr lang="en-US" altLang="en-US" sz="1800">
              <a:solidFill>
                <a:srgbClr val="000000"/>
              </a:solidFill>
            </a:endParaRPr>
          </a:p>
        </p:txBody>
      </p:sp>
      <p:sp>
        <p:nvSpPr>
          <p:cNvPr id="120836" name="TextBox 5"/>
          <p:cNvSpPr txBox="1">
            <a:spLocks noChangeArrowheads="1"/>
          </p:cNvSpPr>
          <p:nvPr/>
        </p:nvSpPr>
        <p:spPr bwMode="auto">
          <a:xfrm>
            <a:off x="2828925" y="2774950"/>
            <a:ext cx="438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latin typeface="Tahoma" charset="0"/>
              </a:rPr>
              <a:t>P0</a:t>
            </a:r>
          </a:p>
        </p:txBody>
      </p:sp>
      <p:sp>
        <p:nvSpPr>
          <p:cNvPr id="120837" name="Oval 6"/>
          <p:cNvSpPr>
            <a:spLocks noChangeArrowheads="1"/>
          </p:cNvSpPr>
          <p:nvPr/>
        </p:nvSpPr>
        <p:spPr bwMode="auto">
          <a:xfrm>
            <a:off x="5708650" y="2543175"/>
            <a:ext cx="836613" cy="838200"/>
          </a:xfrm>
          <a:prstGeom prst="ellipse">
            <a:avLst/>
          </a:prstGeom>
          <a:solidFill>
            <a:srgbClr val="C0C0C0"/>
          </a:solidFill>
          <a:ln w="9525">
            <a:solidFill>
              <a:schemeClr val="tx1"/>
            </a:solidFill>
            <a:round/>
            <a:headEnd/>
            <a:tailEnd/>
          </a:ln>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endParaRPr lang="en-US" altLang="en-US" sz="1800">
              <a:solidFill>
                <a:srgbClr val="000000"/>
              </a:solidFill>
            </a:endParaRPr>
          </a:p>
        </p:txBody>
      </p:sp>
      <p:sp>
        <p:nvSpPr>
          <p:cNvPr id="120838" name="TextBox 7"/>
          <p:cNvSpPr txBox="1">
            <a:spLocks noChangeArrowheads="1"/>
          </p:cNvSpPr>
          <p:nvPr/>
        </p:nvSpPr>
        <p:spPr bwMode="auto">
          <a:xfrm>
            <a:off x="5764213" y="2774950"/>
            <a:ext cx="781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latin typeface="Tahoma" charset="0"/>
              </a:rPr>
              <a:t>Home</a:t>
            </a:r>
          </a:p>
        </p:txBody>
      </p:sp>
      <p:cxnSp>
        <p:nvCxnSpPr>
          <p:cNvPr id="9" name="Curved Connector 8"/>
          <p:cNvCxnSpPr>
            <a:cxnSpLocks noChangeShapeType="1"/>
            <a:stCxn id="120835" idx="0"/>
            <a:endCxn id="120837" idx="0"/>
          </p:cNvCxnSpPr>
          <p:nvPr/>
        </p:nvCxnSpPr>
        <p:spPr bwMode="auto">
          <a:xfrm rot="5400000" flipH="1" flipV="1">
            <a:off x="4578350" y="995363"/>
            <a:ext cx="1588" cy="3097212"/>
          </a:xfrm>
          <a:prstGeom prst="curvedConnector3">
            <a:avLst>
              <a:gd name="adj1" fmla="val 14395468"/>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11" name="TextBox 10"/>
          <p:cNvSpPr txBox="1">
            <a:spLocks noChangeArrowheads="1"/>
          </p:cNvSpPr>
          <p:nvPr/>
        </p:nvSpPr>
        <p:spPr bwMode="auto">
          <a:xfrm>
            <a:off x="3811588" y="1943100"/>
            <a:ext cx="9667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latin typeface="Tahoma" charset="0"/>
              </a:rPr>
              <a:t>1. RdEx</a:t>
            </a:r>
          </a:p>
        </p:txBody>
      </p:sp>
      <p:sp>
        <p:nvSpPr>
          <p:cNvPr id="12" name="TextBox 11"/>
          <p:cNvSpPr txBox="1">
            <a:spLocks noChangeArrowheads="1"/>
          </p:cNvSpPr>
          <p:nvPr/>
        </p:nvSpPr>
        <p:spPr bwMode="auto">
          <a:xfrm>
            <a:off x="4132263" y="4884738"/>
            <a:ext cx="1177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latin typeface="Tahoma" charset="0"/>
              </a:rPr>
              <a:t>3b. DatEx</a:t>
            </a:r>
          </a:p>
        </p:txBody>
      </p:sp>
      <p:sp>
        <p:nvSpPr>
          <p:cNvPr id="120842" name="Oval 13"/>
          <p:cNvSpPr>
            <a:spLocks noChangeArrowheads="1"/>
          </p:cNvSpPr>
          <p:nvPr/>
        </p:nvSpPr>
        <p:spPr bwMode="auto">
          <a:xfrm>
            <a:off x="7138988" y="3702050"/>
            <a:ext cx="838200" cy="836613"/>
          </a:xfrm>
          <a:prstGeom prst="ellipse">
            <a:avLst/>
          </a:prstGeom>
          <a:solidFill>
            <a:srgbClr val="C0C0C0"/>
          </a:solidFill>
          <a:ln w="9525">
            <a:solidFill>
              <a:schemeClr val="tx1"/>
            </a:solidFill>
            <a:round/>
            <a:headEnd/>
            <a:tailEnd/>
          </a:ln>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endParaRPr lang="en-US" altLang="en-US" sz="1800">
              <a:solidFill>
                <a:srgbClr val="000000"/>
              </a:solidFill>
            </a:endParaRPr>
          </a:p>
        </p:txBody>
      </p:sp>
      <p:sp>
        <p:nvSpPr>
          <p:cNvPr id="120843" name="TextBox 14"/>
          <p:cNvSpPr txBox="1">
            <a:spLocks noChangeArrowheads="1"/>
          </p:cNvSpPr>
          <p:nvPr/>
        </p:nvSpPr>
        <p:spPr bwMode="auto">
          <a:xfrm>
            <a:off x="7162800" y="3932238"/>
            <a:ext cx="8524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latin typeface="Tahoma" charset="0"/>
              </a:rPr>
              <a:t>Owner</a:t>
            </a:r>
          </a:p>
        </p:txBody>
      </p:sp>
      <p:cxnSp>
        <p:nvCxnSpPr>
          <p:cNvPr id="17" name="Shape 16"/>
          <p:cNvCxnSpPr>
            <a:cxnSpLocks noChangeShapeType="1"/>
            <a:endCxn id="120842" idx="0"/>
          </p:cNvCxnSpPr>
          <p:nvPr/>
        </p:nvCxnSpPr>
        <p:spPr bwMode="auto">
          <a:xfrm>
            <a:off x="6545263" y="2774950"/>
            <a:ext cx="1012825" cy="927100"/>
          </a:xfrm>
          <a:prstGeom prst="curvedConnector2">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18" name="TextBox 17"/>
          <p:cNvSpPr txBox="1">
            <a:spLocks noChangeArrowheads="1"/>
          </p:cNvSpPr>
          <p:nvPr/>
        </p:nvSpPr>
        <p:spPr bwMode="auto">
          <a:xfrm>
            <a:off x="7073900" y="2544763"/>
            <a:ext cx="8350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latin typeface="Tahoma" charset="0"/>
              </a:rPr>
              <a:t>2. Invl</a:t>
            </a:r>
          </a:p>
        </p:txBody>
      </p:sp>
      <p:cxnSp>
        <p:nvCxnSpPr>
          <p:cNvPr id="28" name="Shape 27"/>
          <p:cNvCxnSpPr>
            <a:cxnSpLocks noChangeShapeType="1"/>
            <a:endCxn id="120837" idx="5"/>
          </p:cNvCxnSpPr>
          <p:nvPr/>
        </p:nvCxnSpPr>
        <p:spPr bwMode="auto">
          <a:xfrm rot="10800000">
            <a:off x="6423025" y="3257550"/>
            <a:ext cx="739775" cy="674688"/>
          </a:xfrm>
          <a:prstGeom prst="curvedConnector2">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29" name="TextBox 28"/>
          <p:cNvSpPr txBox="1">
            <a:spLocks noChangeArrowheads="1"/>
          </p:cNvSpPr>
          <p:nvPr/>
        </p:nvSpPr>
        <p:spPr bwMode="auto">
          <a:xfrm>
            <a:off x="6532563" y="3294063"/>
            <a:ext cx="949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latin typeface="Tahoma" charset="0"/>
              </a:rPr>
              <a:t>3a. Rev</a:t>
            </a:r>
          </a:p>
        </p:txBody>
      </p:sp>
      <p:cxnSp>
        <p:nvCxnSpPr>
          <p:cNvPr id="31" name="Shape 30"/>
          <p:cNvCxnSpPr>
            <a:cxnSpLocks noChangeShapeType="1"/>
            <a:stCxn id="120842" idx="3"/>
            <a:endCxn id="120835" idx="4"/>
          </p:cNvCxnSpPr>
          <p:nvPr/>
        </p:nvCxnSpPr>
        <p:spPr bwMode="auto">
          <a:xfrm rot="5400000" flipH="1">
            <a:off x="4629151" y="1782762"/>
            <a:ext cx="1035050" cy="4232275"/>
          </a:xfrm>
          <a:prstGeom prst="curvedConnector3">
            <a:avLst>
              <a:gd name="adj1" fmla="val -33907"/>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9181931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8" grpId="0"/>
      <p:bldP spid="2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itle 1"/>
          <p:cNvSpPr>
            <a:spLocks noGrp="1"/>
          </p:cNvSpPr>
          <p:nvPr>
            <p:ph type="title"/>
          </p:nvPr>
        </p:nvSpPr>
        <p:spPr/>
        <p:txBody>
          <a:bodyPr/>
          <a:lstStyle/>
          <a:p>
            <a:r>
              <a:rPr lang="en-US" altLang="en-US">
                <a:ea typeface="ＭＳ Ｐゴシック" charset="-128"/>
              </a:rPr>
              <a:t>Contention Resolution (for Write)</a:t>
            </a:r>
          </a:p>
        </p:txBody>
      </p:sp>
      <p:sp>
        <p:nvSpPr>
          <p:cNvPr id="12288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5EE53F25-A4B9-B040-B5AD-ED2A7144464C}" type="slidenum">
              <a:rPr lang="en-US" altLang="en-US" sz="1600">
                <a:solidFill>
                  <a:srgbClr val="000000"/>
                </a:solidFill>
                <a:latin typeface="Garamond" charset="0"/>
              </a:rPr>
              <a:pPr eaLnBrk="1" hangingPunct="1"/>
              <a:t>65</a:t>
            </a:fld>
            <a:endParaRPr lang="en-US" altLang="en-US" sz="1600">
              <a:solidFill>
                <a:srgbClr val="000000"/>
              </a:solidFill>
              <a:latin typeface="Garamond" charset="0"/>
            </a:endParaRPr>
          </a:p>
        </p:txBody>
      </p:sp>
      <p:sp>
        <p:nvSpPr>
          <p:cNvPr id="122883" name="Oval 4"/>
          <p:cNvSpPr>
            <a:spLocks noChangeArrowheads="1"/>
          </p:cNvSpPr>
          <p:nvPr/>
        </p:nvSpPr>
        <p:spPr bwMode="auto">
          <a:xfrm>
            <a:off x="1041400" y="2211388"/>
            <a:ext cx="838200" cy="836612"/>
          </a:xfrm>
          <a:prstGeom prst="ellipse">
            <a:avLst/>
          </a:prstGeom>
          <a:solidFill>
            <a:srgbClr val="C0C0C0"/>
          </a:solidFill>
          <a:ln w="9525">
            <a:solidFill>
              <a:schemeClr val="tx1"/>
            </a:solidFill>
            <a:round/>
            <a:headEnd/>
            <a:tailEnd/>
          </a:ln>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endParaRPr lang="en-US" altLang="en-US" sz="1800">
              <a:solidFill>
                <a:srgbClr val="000000"/>
              </a:solidFill>
            </a:endParaRPr>
          </a:p>
        </p:txBody>
      </p:sp>
      <p:sp>
        <p:nvSpPr>
          <p:cNvPr id="122884" name="TextBox 5"/>
          <p:cNvSpPr txBox="1">
            <a:spLocks noChangeArrowheads="1"/>
          </p:cNvSpPr>
          <p:nvPr/>
        </p:nvSpPr>
        <p:spPr bwMode="auto">
          <a:xfrm>
            <a:off x="1260475" y="2441575"/>
            <a:ext cx="436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latin typeface="Tahoma" charset="0"/>
              </a:rPr>
              <a:t>P0</a:t>
            </a:r>
          </a:p>
        </p:txBody>
      </p:sp>
      <p:sp>
        <p:nvSpPr>
          <p:cNvPr id="122885" name="Oval 6"/>
          <p:cNvSpPr>
            <a:spLocks noChangeArrowheads="1"/>
          </p:cNvSpPr>
          <p:nvPr/>
        </p:nvSpPr>
        <p:spPr bwMode="auto">
          <a:xfrm>
            <a:off x="4138613" y="2211388"/>
            <a:ext cx="836612" cy="836612"/>
          </a:xfrm>
          <a:prstGeom prst="ellipse">
            <a:avLst/>
          </a:prstGeom>
          <a:solidFill>
            <a:srgbClr val="C0C0C0"/>
          </a:solidFill>
          <a:ln w="9525">
            <a:solidFill>
              <a:schemeClr val="tx1"/>
            </a:solidFill>
            <a:round/>
            <a:headEnd/>
            <a:tailEnd/>
          </a:ln>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endParaRPr lang="en-US" altLang="en-US" sz="1800">
              <a:solidFill>
                <a:srgbClr val="000000"/>
              </a:solidFill>
            </a:endParaRPr>
          </a:p>
        </p:txBody>
      </p:sp>
      <p:sp>
        <p:nvSpPr>
          <p:cNvPr id="122886" name="TextBox 7"/>
          <p:cNvSpPr txBox="1">
            <a:spLocks noChangeArrowheads="1"/>
          </p:cNvSpPr>
          <p:nvPr/>
        </p:nvSpPr>
        <p:spPr bwMode="auto">
          <a:xfrm>
            <a:off x="4194175" y="2441575"/>
            <a:ext cx="781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latin typeface="Tahoma" charset="0"/>
              </a:rPr>
              <a:t>Home</a:t>
            </a:r>
          </a:p>
        </p:txBody>
      </p:sp>
      <p:cxnSp>
        <p:nvCxnSpPr>
          <p:cNvPr id="9" name="Curved Connector 8"/>
          <p:cNvCxnSpPr>
            <a:cxnSpLocks noChangeShapeType="1"/>
            <a:stCxn id="122883" idx="0"/>
            <a:endCxn id="122885" idx="0"/>
          </p:cNvCxnSpPr>
          <p:nvPr/>
        </p:nvCxnSpPr>
        <p:spPr bwMode="auto">
          <a:xfrm rot="5400000" flipH="1" flipV="1">
            <a:off x="3008313" y="661987"/>
            <a:ext cx="1588" cy="3097213"/>
          </a:xfrm>
          <a:prstGeom prst="curvedConnector3">
            <a:avLst>
              <a:gd name="adj1" fmla="val 14395468"/>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0" name="Curved Connector 9"/>
          <p:cNvCxnSpPr>
            <a:cxnSpLocks noChangeShapeType="1"/>
          </p:cNvCxnSpPr>
          <p:nvPr/>
        </p:nvCxnSpPr>
        <p:spPr bwMode="auto">
          <a:xfrm rot="5400000">
            <a:off x="3008313" y="1485900"/>
            <a:ext cx="1587" cy="3097213"/>
          </a:xfrm>
          <a:prstGeom prst="curvedConnector3">
            <a:avLst>
              <a:gd name="adj1" fmla="val 14395468"/>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11" name="TextBox 10"/>
          <p:cNvSpPr txBox="1">
            <a:spLocks noChangeArrowheads="1"/>
          </p:cNvSpPr>
          <p:nvPr/>
        </p:nvSpPr>
        <p:spPr bwMode="auto">
          <a:xfrm>
            <a:off x="2508250" y="1611313"/>
            <a:ext cx="10874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latin typeface="Tahoma" charset="0"/>
              </a:rPr>
              <a:t>1a. RdEx</a:t>
            </a:r>
          </a:p>
        </p:txBody>
      </p:sp>
      <p:sp>
        <p:nvSpPr>
          <p:cNvPr id="12" name="TextBox 11"/>
          <p:cNvSpPr txBox="1">
            <a:spLocks noChangeArrowheads="1"/>
          </p:cNvSpPr>
          <p:nvPr/>
        </p:nvSpPr>
        <p:spPr bwMode="auto">
          <a:xfrm>
            <a:off x="2089150" y="3313113"/>
            <a:ext cx="1171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latin typeface="Tahoma" charset="0"/>
              </a:rPr>
              <a:t>2a. DatEx</a:t>
            </a:r>
          </a:p>
        </p:txBody>
      </p:sp>
      <p:sp>
        <p:nvSpPr>
          <p:cNvPr id="122891" name="Oval 12"/>
          <p:cNvSpPr>
            <a:spLocks noChangeArrowheads="1"/>
          </p:cNvSpPr>
          <p:nvPr/>
        </p:nvSpPr>
        <p:spPr bwMode="auto">
          <a:xfrm>
            <a:off x="7770813" y="2211388"/>
            <a:ext cx="838200" cy="838200"/>
          </a:xfrm>
          <a:prstGeom prst="ellipse">
            <a:avLst/>
          </a:prstGeom>
          <a:solidFill>
            <a:srgbClr val="C0C0C0"/>
          </a:solidFill>
          <a:ln w="9525">
            <a:solidFill>
              <a:schemeClr val="tx1"/>
            </a:solidFill>
            <a:round/>
            <a:headEnd/>
            <a:tailEnd/>
          </a:ln>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endParaRPr lang="en-US" altLang="en-US" sz="1800">
              <a:solidFill>
                <a:srgbClr val="000000"/>
              </a:solidFill>
            </a:endParaRPr>
          </a:p>
        </p:txBody>
      </p:sp>
      <p:sp>
        <p:nvSpPr>
          <p:cNvPr id="122892" name="TextBox 13"/>
          <p:cNvSpPr txBox="1">
            <a:spLocks noChangeArrowheads="1"/>
          </p:cNvSpPr>
          <p:nvPr/>
        </p:nvSpPr>
        <p:spPr bwMode="auto">
          <a:xfrm>
            <a:off x="7988300" y="2443163"/>
            <a:ext cx="438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latin typeface="Tahoma" charset="0"/>
              </a:rPr>
              <a:t>P1</a:t>
            </a:r>
          </a:p>
        </p:txBody>
      </p:sp>
      <p:cxnSp>
        <p:nvCxnSpPr>
          <p:cNvPr id="16" name="Curved Connector 15"/>
          <p:cNvCxnSpPr>
            <a:cxnSpLocks noChangeShapeType="1"/>
            <a:stCxn id="122891" idx="0"/>
            <a:endCxn id="122885" idx="0"/>
          </p:cNvCxnSpPr>
          <p:nvPr/>
        </p:nvCxnSpPr>
        <p:spPr bwMode="auto">
          <a:xfrm rot="16200000" flipV="1">
            <a:off x="6373813" y="395288"/>
            <a:ext cx="0" cy="3632200"/>
          </a:xfrm>
          <a:prstGeom prst="curvedConnector3">
            <a:avLst>
              <a:gd name="adj1" fmla="val 28854713"/>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17" name="TextBox 16"/>
          <p:cNvSpPr txBox="1">
            <a:spLocks noChangeArrowheads="1"/>
          </p:cNvSpPr>
          <p:nvPr/>
        </p:nvSpPr>
        <p:spPr bwMode="auto">
          <a:xfrm>
            <a:off x="6042025" y="1611313"/>
            <a:ext cx="1092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latin typeface="Tahoma" charset="0"/>
              </a:rPr>
              <a:t>1b. RdEx</a:t>
            </a:r>
          </a:p>
        </p:txBody>
      </p:sp>
      <p:cxnSp>
        <p:nvCxnSpPr>
          <p:cNvPr id="21" name="Curved Connector 20"/>
          <p:cNvCxnSpPr>
            <a:cxnSpLocks noChangeShapeType="1"/>
            <a:stCxn id="122885" idx="4"/>
            <a:endCxn id="122891" idx="4"/>
          </p:cNvCxnSpPr>
          <p:nvPr/>
        </p:nvCxnSpPr>
        <p:spPr bwMode="auto">
          <a:xfrm rot="16200000" flipH="1">
            <a:off x="6373019" y="1232694"/>
            <a:ext cx="1588" cy="3632200"/>
          </a:xfrm>
          <a:prstGeom prst="curvedConnector3">
            <a:avLst>
              <a:gd name="adj1" fmla="val 28854713"/>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22" name="TextBox 21"/>
          <p:cNvSpPr txBox="1">
            <a:spLocks noChangeArrowheads="1"/>
          </p:cNvSpPr>
          <p:nvPr/>
        </p:nvSpPr>
        <p:spPr bwMode="auto">
          <a:xfrm>
            <a:off x="5961063" y="3336925"/>
            <a:ext cx="11477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latin typeface="Tahoma" charset="0"/>
              </a:rPr>
              <a:t>2b. NACK</a:t>
            </a:r>
          </a:p>
        </p:txBody>
      </p:sp>
      <p:sp>
        <p:nvSpPr>
          <p:cNvPr id="23" name="TextBox 22"/>
          <p:cNvSpPr txBox="1">
            <a:spLocks noChangeArrowheads="1"/>
          </p:cNvSpPr>
          <p:nvPr/>
        </p:nvSpPr>
        <p:spPr bwMode="auto">
          <a:xfrm>
            <a:off x="534988" y="2330450"/>
            <a:ext cx="53181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3200">
                <a:solidFill>
                  <a:srgbClr val="000000"/>
                </a:solidFill>
                <a:latin typeface="Tahoma" charset="0"/>
                <a:sym typeface="Wingdings" charset="2"/>
              </a:rPr>
              <a:t></a:t>
            </a:r>
            <a:endParaRPr lang="en-US" altLang="en-US" sz="3200">
              <a:solidFill>
                <a:srgbClr val="000000"/>
              </a:solidFill>
              <a:latin typeface="Tahoma" charset="0"/>
            </a:endParaRPr>
          </a:p>
        </p:txBody>
      </p:sp>
      <p:sp>
        <p:nvSpPr>
          <p:cNvPr id="24" name="TextBox 23"/>
          <p:cNvSpPr txBox="1">
            <a:spLocks noChangeArrowheads="1"/>
          </p:cNvSpPr>
          <p:nvPr/>
        </p:nvSpPr>
        <p:spPr bwMode="auto">
          <a:xfrm>
            <a:off x="8629650" y="2308225"/>
            <a:ext cx="5302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3200">
                <a:solidFill>
                  <a:srgbClr val="000000"/>
                </a:solidFill>
                <a:latin typeface="Tahoma" charset="0"/>
                <a:sym typeface="Wingdings" charset="2"/>
              </a:rPr>
              <a:t></a:t>
            </a:r>
            <a:endParaRPr lang="en-US" altLang="en-US" sz="3200">
              <a:solidFill>
                <a:srgbClr val="000000"/>
              </a:solidFill>
              <a:latin typeface="Tahoma" charset="0"/>
            </a:endParaRPr>
          </a:p>
        </p:txBody>
      </p:sp>
      <p:sp>
        <p:nvSpPr>
          <p:cNvPr id="25" name="TextBox 24"/>
          <p:cNvSpPr txBox="1">
            <a:spLocks noChangeArrowheads="1"/>
          </p:cNvSpPr>
          <p:nvPr/>
        </p:nvSpPr>
        <p:spPr bwMode="auto">
          <a:xfrm>
            <a:off x="6042025" y="2027238"/>
            <a:ext cx="9667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latin typeface="Tahoma" charset="0"/>
              </a:rPr>
              <a:t>3. RdEx</a:t>
            </a:r>
          </a:p>
        </p:txBody>
      </p:sp>
      <p:sp>
        <p:nvSpPr>
          <p:cNvPr id="26" name="TextBox 25"/>
          <p:cNvSpPr txBox="1">
            <a:spLocks noChangeArrowheads="1"/>
          </p:cNvSpPr>
          <p:nvPr/>
        </p:nvSpPr>
        <p:spPr bwMode="auto">
          <a:xfrm>
            <a:off x="2628900" y="2027238"/>
            <a:ext cx="830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latin typeface="Tahoma" charset="0"/>
              </a:rPr>
              <a:t>4. Invl</a:t>
            </a:r>
          </a:p>
        </p:txBody>
      </p:sp>
      <p:cxnSp>
        <p:nvCxnSpPr>
          <p:cNvPr id="30" name="Curved Connector 29"/>
          <p:cNvCxnSpPr>
            <a:cxnSpLocks noChangeShapeType="1"/>
          </p:cNvCxnSpPr>
          <p:nvPr/>
        </p:nvCxnSpPr>
        <p:spPr bwMode="auto">
          <a:xfrm>
            <a:off x="1879600" y="2628900"/>
            <a:ext cx="2259013" cy="1588"/>
          </a:xfrm>
          <a:prstGeom prst="curvedConnector3">
            <a:avLst>
              <a:gd name="adj1" fmla="val 50000"/>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3" name="Curved Connector 32"/>
          <p:cNvCxnSpPr>
            <a:cxnSpLocks noChangeShapeType="1"/>
          </p:cNvCxnSpPr>
          <p:nvPr/>
        </p:nvCxnSpPr>
        <p:spPr bwMode="auto">
          <a:xfrm rot="16200000" flipH="1">
            <a:off x="4824413" y="-315913"/>
            <a:ext cx="1588" cy="6729413"/>
          </a:xfrm>
          <a:prstGeom prst="curvedConnector3">
            <a:avLst>
              <a:gd name="adj1" fmla="val 185100222"/>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35" name="TextBox 34"/>
          <p:cNvSpPr txBox="1">
            <a:spLocks noChangeArrowheads="1"/>
          </p:cNvSpPr>
          <p:nvPr/>
        </p:nvSpPr>
        <p:spPr bwMode="auto">
          <a:xfrm>
            <a:off x="2628900" y="2700338"/>
            <a:ext cx="949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latin typeface="Tahoma" charset="0"/>
              </a:rPr>
              <a:t>5a. Rev</a:t>
            </a:r>
          </a:p>
        </p:txBody>
      </p:sp>
      <p:sp>
        <p:nvSpPr>
          <p:cNvPr id="36" name="TextBox 35"/>
          <p:cNvSpPr txBox="1">
            <a:spLocks noChangeArrowheads="1"/>
          </p:cNvSpPr>
          <p:nvPr/>
        </p:nvSpPr>
        <p:spPr bwMode="auto">
          <a:xfrm>
            <a:off x="4194175" y="4557713"/>
            <a:ext cx="1177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1800">
                <a:solidFill>
                  <a:srgbClr val="000000"/>
                </a:solidFill>
                <a:latin typeface="Tahoma" charset="0"/>
              </a:rPr>
              <a:t>5b. DatEx</a:t>
            </a:r>
          </a:p>
        </p:txBody>
      </p:sp>
      <p:sp>
        <p:nvSpPr>
          <p:cNvPr id="37" name="TextBox 36"/>
          <p:cNvSpPr txBox="1">
            <a:spLocks noChangeArrowheads="1"/>
          </p:cNvSpPr>
          <p:nvPr/>
        </p:nvSpPr>
        <p:spPr bwMode="auto">
          <a:xfrm>
            <a:off x="8077200" y="3683000"/>
            <a:ext cx="5318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sz="3200">
                <a:solidFill>
                  <a:srgbClr val="000000"/>
                </a:solidFill>
                <a:latin typeface="Tahoma" charset="0"/>
                <a:sym typeface="Wingdings" charset="2"/>
              </a:rPr>
              <a:t></a:t>
            </a:r>
            <a:endParaRPr lang="en-US" altLang="en-US" sz="3200">
              <a:solidFill>
                <a:srgbClr val="000000"/>
              </a:solidFill>
              <a:latin typeface="Tahoma" charset="0"/>
            </a:endParaRPr>
          </a:p>
        </p:txBody>
      </p:sp>
      <p:cxnSp>
        <p:nvCxnSpPr>
          <p:cNvPr id="39" name="Curved Connector 38"/>
          <p:cNvCxnSpPr>
            <a:cxnSpLocks noChangeShapeType="1"/>
            <a:stCxn id="122885" idx="1"/>
            <a:endCxn id="122883" idx="7"/>
          </p:cNvCxnSpPr>
          <p:nvPr/>
        </p:nvCxnSpPr>
        <p:spPr bwMode="auto">
          <a:xfrm rot="16200000" flipV="1">
            <a:off x="3009107" y="1081881"/>
            <a:ext cx="1588" cy="2505075"/>
          </a:xfrm>
          <a:prstGeom prst="curvedConnector3">
            <a:avLst>
              <a:gd name="adj1" fmla="val 22117130"/>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9258614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xit" presetSubtype="0" fill="hold" nodeType="clickEffect">
                                  <p:stCondLst>
                                    <p:cond delay="0"/>
                                  </p:stCondLst>
                                  <p:childTnLst>
                                    <p:set>
                                      <p:cBhvr>
                                        <p:cTn id="28" dur="1" fill="hold">
                                          <p:stCondLst>
                                            <p:cond delay="0"/>
                                          </p:stCondLst>
                                        </p:cTn>
                                        <p:tgtEl>
                                          <p:spTgt spid="21"/>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7"/>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6"/>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2"/>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9"/>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2"/>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1"/>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0"/>
                                        </p:tgtEl>
                                        <p:attrNameLst>
                                          <p:attrName>style.visibility</p:attrName>
                                        </p:attrNameLst>
                                      </p:cBhvr>
                                      <p:to>
                                        <p:strVal val="hidden"/>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23"/>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24"/>
                                        </p:tgtEl>
                                        <p:attrNameLst>
                                          <p:attrName>style.visibility</p:attrName>
                                        </p:attrNameLst>
                                      </p:cBhvr>
                                      <p:to>
                                        <p:strVal val="hidden"/>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9"/>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6"/>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0"/>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P spid="17" grpId="0"/>
      <p:bldP spid="17" grpId="1"/>
      <p:bldP spid="22" grpId="0"/>
      <p:bldP spid="22" grpId="1"/>
      <p:bldP spid="23" grpId="0"/>
      <p:bldP spid="23" grpId="1"/>
      <p:bldP spid="24" grpId="0"/>
      <p:bldP spid="24" grpId="1"/>
      <p:bldP spid="25" grpId="0"/>
      <p:bldP spid="26" grpId="0"/>
      <p:bldP spid="35" grpId="0"/>
      <p:bldP spid="36" grpId="0"/>
      <p:bldP spid="3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itle 1"/>
          <p:cNvSpPr>
            <a:spLocks noGrp="1"/>
          </p:cNvSpPr>
          <p:nvPr>
            <p:ph type="title"/>
          </p:nvPr>
        </p:nvSpPr>
        <p:spPr/>
        <p:txBody>
          <a:bodyPr/>
          <a:lstStyle/>
          <a:p>
            <a:r>
              <a:rPr lang="en-US" altLang="en-US">
                <a:ea typeface="ＭＳ Ｐゴシック" charset="-128"/>
              </a:rPr>
              <a:t>Issues with Contention Resolution</a:t>
            </a:r>
          </a:p>
        </p:txBody>
      </p:sp>
      <p:sp>
        <p:nvSpPr>
          <p:cNvPr id="3" name="Content Placeholder 2"/>
          <p:cNvSpPr>
            <a:spLocks noGrp="1"/>
          </p:cNvSpPr>
          <p:nvPr>
            <p:ph idx="1"/>
          </p:nvPr>
        </p:nvSpPr>
        <p:spPr>
          <a:xfrm>
            <a:off x="228600" y="898996"/>
            <a:ext cx="8807896" cy="5194300"/>
          </a:xfrm>
        </p:spPr>
        <p:txBody>
          <a:bodyPr/>
          <a:lstStyle/>
          <a:p>
            <a:r>
              <a:rPr lang="en-US" altLang="en-US" dirty="0">
                <a:ea typeface="ＭＳ Ｐゴシック" charset="-128"/>
              </a:rPr>
              <a:t>Need to escape race conditions by:</a:t>
            </a:r>
          </a:p>
          <a:p>
            <a:pPr lvl="1"/>
            <a:r>
              <a:rPr lang="en-US" altLang="en-US" dirty="0" err="1">
                <a:ea typeface="ＭＳ Ｐゴシック" charset="-128"/>
              </a:rPr>
              <a:t>NACKing</a:t>
            </a:r>
            <a:r>
              <a:rPr lang="en-US" altLang="en-US" dirty="0">
                <a:ea typeface="ＭＳ Ｐゴシック" charset="-128"/>
              </a:rPr>
              <a:t> requests to busy (pending invalidate) entries</a:t>
            </a:r>
          </a:p>
          <a:p>
            <a:pPr lvl="2"/>
            <a:r>
              <a:rPr lang="en-US" altLang="en-US" dirty="0">
                <a:ea typeface="ＭＳ Ｐゴシック" charset="-128"/>
              </a:rPr>
              <a:t>Original requestor retries</a:t>
            </a:r>
          </a:p>
          <a:p>
            <a:pPr lvl="1"/>
            <a:r>
              <a:rPr lang="en-US" altLang="en-US" dirty="0">
                <a:ea typeface="ＭＳ Ｐゴシック" charset="-128"/>
              </a:rPr>
              <a:t>OR, queuing requests and granting in sequence</a:t>
            </a:r>
          </a:p>
          <a:p>
            <a:pPr lvl="1"/>
            <a:r>
              <a:rPr lang="en-US" altLang="en-US" dirty="0">
                <a:ea typeface="ＭＳ Ｐゴシック" charset="-128"/>
              </a:rPr>
              <a:t>(Or some combination thereof)</a:t>
            </a:r>
          </a:p>
          <a:p>
            <a:pPr lvl="1"/>
            <a:endParaRPr lang="en-US" altLang="en-US" dirty="0">
              <a:ea typeface="ＭＳ Ｐゴシック" charset="-128"/>
            </a:endParaRPr>
          </a:p>
          <a:p>
            <a:r>
              <a:rPr lang="en-US" altLang="en-US" dirty="0">
                <a:ea typeface="ＭＳ Ｐゴシック" charset="-128"/>
              </a:rPr>
              <a:t>Fairness</a:t>
            </a:r>
          </a:p>
          <a:p>
            <a:pPr lvl="1"/>
            <a:r>
              <a:rPr lang="en-US" altLang="en-US" dirty="0">
                <a:ea typeface="ＭＳ Ｐゴシック" charset="-128"/>
              </a:rPr>
              <a:t>Which requestor should be preferred in a conflict?</a:t>
            </a:r>
          </a:p>
          <a:p>
            <a:pPr lvl="1"/>
            <a:r>
              <a:rPr lang="en-US" altLang="en-US" dirty="0">
                <a:ea typeface="ＭＳ Ｐゴシック" charset="-128"/>
              </a:rPr>
              <a:t>Interconnect delivery order, and distance, both matter</a:t>
            </a:r>
          </a:p>
          <a:p>
            <a:endParaRPr lang="en-US" altLang="en-US" dirty="0">
              <a:solidFill>
                <a:srgbClr val="0000FF"/>
              </a:solidFill>
              <a:ea typeface="ＭＳ Ｐゴシック" charset="-128"/>
            </a:endParaRPr>
          </a:p>
          <a:p>
            <a:r>
              <a:rPr lang="en-US" altLang="en-US" dirty="0">
                <a:solidFill>
                  <a:srgbClr val="0000FF"/>
                </a:solidFill>
                <a:ea typeface="ＭＳ Ｐゴシック" charset="-128"/>
              </a:rPr>
              <a:t>Ping-ponging can be reduced w/ protocol optimizations OR better higher-level synchronization</a:t>
            </a:r>
          </a:p>
          <a:p>
            <a:pPr lvl="1"/>
            <a:r>
              <a:rPr lang="en-US" altLang="en-US" dirty="0">
                <a:ea typeface="ＭＳ Ｐゴシック" charset="-128"/>
              </a:rPr>
              <a:t>With solutions like combining trees (for locks/barriers) and better shared-data-structure design</a:t>
            </a:r>
          </a:p>
        </p:txBody>
      </p:sp>
      <p:sp>
        <p:nvSpPr>
          <p:cNvPr id="12390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B2EBEBC0-5D2C-BF46-ADEC-8452489F2633}" type="slidenum">
              <a:rPr lang="en-US" altLang="en-US" sz="1600">
                <a:solidFill>
                  <a:srgbClr val="000000"/>
                </a:solidFill>
                <a:latin typeface="Garamond" charset="0"/>
              </a:rPr>
              <a:pPr eaLnBrk="1" hangingPunct="1"/>
              <a:t>66</a:t>
            </a:fld>
            <a:endParaRPr lang="en-US" altLang="en-US" sz="1600">
              <a:solidFill>
                <a:srgbClr val="000000"/>
              </a:solidFill>
              <a:latin typeface="Garamond" charset="0"/>
            </a:endParaRPr>
          </a:p>
        </p:txBody>
      </p:sp>
    </p:spTree>
    <p:extLst>
      <p:ext uri="{BB962C8B-B14F-4D97-AF65-F5344CB8AC3E}">
        <p14:creationId xmlns:p14="http://schemas.microsoft.com/office/powerpoint/2010/main" val="35955123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itle 1"/>
          <p:cNvSpPr>
            <a:spLocks noGrp="1"/>
          </p:cNvSpPr>
          <p:nvPr>
            <p:ph type="title"/>
          </p:nvPr>
        </p:nvSpPr>
        <p:spPr/>
        <p:txBody>
          <a:bodyPr/>
          <a:lstStyle/>
          <a:p>
            <a:r>
              <a:rPr lang="en-US" altLang="en-US">
                <a:ea typeface="ＭＳ Ｐゴシック" charset="-128"/>
              </a:rPr>
              <a:t>Scaling the Directory: Some Questions</a:t>
            </a:r>
          </a:p>
        </p:txBody>
      </p:sp>
      <p:sp>
        <p:nvSpPr>
          <p:cNvPr id="3" name="Content Placeholder 2"/>
          <p:cNvSpPr>
            <a:spLocks noGrp="1"/>
          </p:cNvSpPr>
          <p:nvPr>
            <p:ph idx="1"/>
          </p:nvPr>
        </p:nvSpPr>
        <p:spPr>
          <a:xfrm>
            <a:off x="228600" y="996950"/>
            <a:ext cx="8610600" cy="5194300"/>
          </a:xfrm>
        </p:spPr>
        <p:txBody>
          <a:bodyPr/>
          <a:lstStyle/>
          <a:p>
            <a:r>
              <a:rPr lang="en-US" altLang="en-US">
                <a:ea typeface="ＭＳ Ｐゴシック" charset="-128"/>
              </a:rPr>
              <a:t>How large is the directory?</a:t>
            </a:r>
          </a:p>
          <a:p>
            <a:endParaRPr lang="en-US" altLang="en-US">
              <a:ea typeface="ＭＳ Ｐゴシック" charset="-128"/>
            </a:endParaRPr>
          </a:p>
          <a:p>
            <a:endParaRPr lang="en-US" altLang="en-US">
              <a:ea typeface="ＭＳ Ｐゴシック" charset="-128"/>
            </a:endParaRPr>
          </a:p>
          <a:p>
            <a:r>
              <a:rPr lang="en-US" altLang="en-US">
                <a:ea typeface="ＭＳ Ｐゴシック" charset="-128"/>
              </a:rPr>
              <a:t>How can we reduce the access latency to the directory?</a:t>
            </a:r>
          </a:p>
          <a:p>
            <a:endParaRPr lang="en-US" altLang="en-US">
              <a:ea typeface="ＭＳ Ｐゴシック" charset="-128"/>
            </a:endParaRPr>
          </a:p>
          <a:p>
            <a:endParaRPr lang="en-US" altLang="en-US">
              <a:ea typeface="ＭＳ Ｐゴシック" charset="-128"/>
            </a:endParaRPr>
          </a:p>
          <a:p>
            <a:r>
              <a:rPr lang="en-US" altLang="en-US">
                <a:ea typeface="ＭＳ Ｐゴシック" charset="-128"/>
              </a:rPr>
              <a:t>How can we scale the system to thousands of nodes?</a:t>
            </a:r>
          </a:p>
          <a:p>
            <a:endParaRPr lang="en-US" altLang="en-US">
              <a:ea typeface="ＭＳ Ｐゴシック" charset="-128"/>
            </a:endParaRPr>
          </a:p>
          <a:p>
            <a:endParaRPr lang="en-US" altLang="en-US">
              <a:ea typeface="ＭＳ Ｐゴシック" charset="-128"/>
            </a:endParaRPr>
          </a:p>
          <a:p>
            <a:r>
              <a:rPr lang="en-US" altLang="en-US">
                <a:ea typeface="ＭＳ Ｐゴシック" charset="-128"/>
              </a:rPr>
              <a:t>Can we get the best of snooping and directory protocols?</a:t>
            </a:r>
          </a:p>
          <a:p>
            <a:pPr lvl="1"/>
            <a:r>
              <a:rPr lang="en-US" altLang="en-US">
                <a:ea typeface="ＭＳ Ｐゴシック" charset="-128"/>
              </a:rPr>
              <a:t>Heterogeneity </a:t>
            </a:r>
          </a:p>
          <a:p>
            <a:pPr lvl="1"/>
            <a:r>
              <a:rPr lang="en-US" altLang="en-US">
                <a:ea typeface="ＭＳ Ｐゴシック" charset="-128"/>
              </a:rPr>
              <a:t>E.g., token coherence [Martin+, ISCA 2003]</a:t>
            </a:r>
          </a:p>
          <a:p>
            <a:endParaRPr lang="en-US" altLang="en-US">
              <a:ea typeface="ＭＳ Ｐゴシック" charset="-128"/>
            </a:endParaRPr>
          </a:p>
          <a:p>
            <a:endParaRPr lang="en-US" altLang="en-US">
              <a:ea typeface="ＭＳ Ｐゴシック" charset="-128"/>
            </a:endParaRPr>
          </a:p>
          <a:p>
            <a:endParaRPr lang="en-US" altLang="en-US">
              <a:ea typeface="ＭＳ Ｐゴシック" charset="-128"/>
            </a:endParaRPr>
          </a:p>
          <a:p>
            <a:endParaRPr lang="en-US" altLang="en-US">
              <a:ea typeface="ＭＳ Ｐゴシック" charset="-128"/>
            </a:endParaRPr>
          </a:p>
        </p:txBody>
      </p:sp>
      <p:sp>
        <p:nvSpPr>
          <p:cNvPr id="12493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1A15A329-CA38-3946-A631-A59E21A82967}" type="slidenum">
              <a:rPr lang="en-US" altLang="en-US" sz="1600">
                <a:solidFill>
                  <a:srgbClr val="000000"/>
                </a:solidFill>
                <a:latin typeface="Garamond" charset="0"/>
              </a:rPr>
              <a:pPr eaLnBrk="1" hangingPunct="1"/>
              <a:t>67</a:t>
            </a:fld>
            <a:endParaRPr lang="en-US" altLang="en-US" sz="1600">
              <a:solidFill>
                <a:srgbClr val="000000"/>
              </a:solidFill>
              <a:latin typeface="Garamond" charset="0"/>
            </a:endParaRPr>
          </a:p>
        </p:txBody>
      </p:sp>
      <p:sp>
        <p:nvSpPr>
          <p:cNvPr id="124932" name="TextBox 1"/>
          <p:cNvSpPr txBox="1">
            <a:spLocks noChangeArrowheads="1"/>
          </p:cNvSpPr>
          <p:nvPr/>
        </p:nvSpPr>
        <p:spPr bwMode="auto">
          <a:xfrm>
            <a:off x="-1270000" y="33655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endParaRPr lang="en-US" altLang="en-US" sz="1800">
              <a:solidFill>
                <a:srgbClr val="000000"/>
              </a:solidFill>
            </a:endParaRPr>
          </a:p>
        </p:txBody>
      </p:sp>
    </p:spTree>
    <p:extLst>
      <p:ext uri="{BB962C8B-B14F-4D97-AF65-F5344CB8AC3E}">
        <p14:creationId xmlns:p14="http://schemas.microsoft.com/office/powerpoint/2010/main" val="19390767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itle 1"/>
          <p:cNvSpPr>
            <a:spLocks noGrp="1"/>
          </p:cNvSpPr>
          <p:nvPr>
            <p:ph type="title"/>
          </p:nvPr>
        </p:nvSpPr>
        <p:spPr/>
        <p:txBody>
          <a:bodyPr/>
          <a:lstStyle/>
          <a:p>
            <a:r>
              <a:rPr lang="en-US" altLang="en-US" dirty="0">
                <a:ea typeface="ＭＳ Ｐゴシック" charset="-128"/>
              </a:rPr>
              <a:t>An Example Question (I)</a:t>
            </a:r>
          </a:p>
        </p:txBody>
      </p:sp>
      <p:sp>
        <p:nvSpPr>
          <p:cNvPr id="12493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1A15A329-CA38-3946-A631-A59E21A82967}" type="slidenum">
              <a:rPr lang="en-US" altLang="en-US" sz="1600">
                <a:solidFill>
                  <a:srgbClr val="000000"/>
                </a:solidFill>
                <a:latin typeface="Garamond" charset="0"/>
              </a:rPr>
              <a:pPr eaLnBrk="1" hangingPunct="1"/>
              <a:t>68</a:t>
            </a:fld>
            <a:endParaRPr lang="en-US" altLang="en-US" sz="1600">
              <a:solidFill>
                <a:srgbClr val="000000"/>
              </a:solidFill>
              <a:latin typeface="Garamond" charset="0"/>
            </a:endParaRPr>
          </a:p>
        </p:txBody>
      </p:sp>
      <p:sp>
        <p:nvSpPr>
          <p:cNvPr id="124932" name="TextBox 1"/>
          <p:cNvSpPr txBox="1">
            <a:spLocks noChangeArrowheads="1"/>
          </p:cNvSpPr>
          <p:nvPr/>
        </p:nvSpPr>
        <p:spPr bwMode="auto">
          <a:xfrm>
            <a:off x="-1270000" y="33655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endParaRPr lang="en-US" altLang="en-US" sz="1800">
              <a:solidFill>
                <a:srgbClr val="000000"/>
              </a:solidFill>
            </a:endParaRPr>
          </a:p>
        </p:txBody>
      </p:sp>
      <p:pic>
        <p:nvPicPr>
          <p:cNvPr id="4" name="Picture 3"/>
          <p:cNvPicPr>
            <a:picLocks noChangeAspect="1"/>
          </p:cNvPicPr>
          <p:nvPr/>
        </p:nvPicPr>
        <p:blipFill>
          <a:blip r:embed="rId2"/>
          <a:stretch>
            <a:fillRect/>
          </a:stretch>
        </p:blipFill>
        <p:spPr>
          <a:xfrm>
            <a:off x="0" y="1422670"/>
            <a:ext cx="9144000" cy="4012660"/>
          </a:xfrm>
          <a:prstGeom prst="rect">
            <a:avLst/>
          </a:prstGeom>
        </p:spPr>
      </p:pic>
    </p:spTree>
    <p:extLst>
      <p:ext uri="{BB962C8B-B14F-4D97-AF65-F5344CB8AC3E}">
        <p14:creationId xmlns:p14="http://schemas.microsoft.com/office/powerpoint/2010/main" val="694694784"/>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itle 1"/>
          <p:cNvSpPr>
            <a:spLocks noGrp="1"/>
          </p:cNvSpPr>
          <p:nvPr>
            <p:ph type="title"/>
          </p:nvPr>
        </p:nvSpPr>
        <p:spPr/>
        <p:txBody>
          <a:bodyPr/>
          <a:lstStyle/>
          <a:p>
            <a:r>
              <a:rPr lang="en-US" altLang="en-US" dirty="0">
                <a:ea typeface="ＭＳ Ｐゴシック" charset="-128"/>
              </a:rPr>
              <a:t>An Example Answer</a:t>
            </a:r>
          </a:p>
        </p:txBody>
      </p:sp>
      <p:sp>
        <p:nvSpPr>
          <p:cNvPr id="12493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1A15A329-CA38-3946-A631-A59E21A82967}" type="slidenum">
              <a:rPr lang="en-US" altLang="en-US" sz="1600">
                <a:solidFill>
                  <a:srgbClr val="000000"/>
                </a:solidFill>
                <a:latin typeface="Garamond" charset="0"/>
              </a:rPr>
              <a:pPr eaLnBrk="1" hangingPunct="1"/>
              <a:t>69</a:t>
            </a:fld>
            <a:endParaRPr lang="en-US" altLang="en-US" sz="1600">
              <a:solidFill>
                <a:srgbClr val="000000"/>
              </a:solidFill>
              <a:latin typeface="Garamond" charset="0"/>
            </a:endParaRPr>
          </a:p>
        </p:txBody>
      </p:sp>
      <p:sp>
        <p:nvSpPr>
          <p:cNvPr id="124932" name="TextBox 1"/>
          <p:cNvSpPr txBox="1">
            <a:spLocks noChangeArrowheads="1"/>
          </p:cNvSpPr>
          <p:nvPr/>
        </p:nvSpPr>
        <p:spPr bwMode="auto">
          <a:xfrm>
            <a:off x="-1270000" y="33655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endParaRPr lang="en-US" altLang="en-US" sz="1800">
              <a:solidFill>
                <a:srgbClr val="000000"/>
              </a:solidFill>
            </a:endParaRPr>
          </a:p>
        </p:txBody>
      </p:sp>
      <p:sp>
        <p:nvSpPr>
          <p:cNvPr id="6" name="Content Placeholder 2"/>
          <p:cNvSpPr>
            <a:spLocks noGrp="1"/>
          </p:cNvSpPr>
          <p:nvPr>
            <p:ph idx="1"/>
          </p:nvPr>
        </p:nvSpPr>
        <p:spPr>
          <a:xfrm>
            <a:off x="228600" y="996950"/>
            <a:ext cx="8610600" cy="5194300"/>
          </a:xfrm>
        </p:spPr>
        <p:txBody>
          <a:bodyPr/>
          <a:lstStyle/>
          <a:p>
            <a:r>
              <a:rPr lang="en-US" altLang="en-US" dirty="0">
                <a:ea typeface="ＭＳ Ｐゴシック" charset="-128"/>
              </a:rPr>
              <a:t>Blocks per node</a:t>
            </a:r>
          </a:p>
          <a:p>
            <a:pPr lvl="1"/>
            <a:r>
              <a:rPr lang="en-US" altLang="en-US" dirty="0">
                <a:ea typeface="ＭＳ Ｐゴシック" charset="-128"/>
              </a:rPr>
              <a:t>(32GB address space / 128 bytes per block) / 32 nodes</a:t>
            </a:r>
          </a:p>
          <a:p>
            <a:pPr lvl="1"/>
            <a:r>
              <a:rPr lang="en-US" altLang="en-US" dirty="0">
                <a:ea typeface="ＭＳ Ｐゴシック" charset="-128"/>
              </a:rPr>
              <a:t>2^(35-7-5) = 2^23</a:t>
            </a:r>
          </a:p>
          <a:p>
            <a:pPr lvl="1"/>
            <a:endParaRPr lang="en-US" altLang="en-US" dirty="0">
              <a:ea typeface="ＭＳ Ｐゴシック" charset="-128"/>
            </a:endParaRPr>
          </a:p>
          <a:p>
            <a:r>
              <a:rPr lang="en-US" altLang="en-US" dirty="0">
                <a:ea typeface="ＭＳ Ｐゴシック" charset="-128"/>
              </a:rPr>
              <a:t>Directory storage per node</a:t>
            </a:r>
          </a:p>
          <a:p>
            <a:pPr lvl="1"/>
            <a:r>
              <a:rPr lang="en-US" altLang="en-US" b="1" dirty="0">
                <a:ea typeface="ＭＳ Ｐゴシック" charset="-128"/>
              </a:rPr>
              <a:t>200 MB </a:t>
            </a:r>
            <a:r>
              <a:rPr lang="en-US" altLang="en-US" dirty="0">
                <a:ea typeface="ＭＳ Ｐゴシック" charset="-128"/>
              </a:rPr>
              <a:t>= 25 * 2^23 bytes = 25 * 2^26 bits</a:t>
            </a:r>
          </a:p>
          <a:p>
            <a:endParaRPr lang="en-US" altLang="en-US" dirty="0">
              <a:ea typeface="ＭＳ Ｐゴシック" charset="-128"/>
            </a:endParaRPr>
          </a:p>
          <a:p>
            <a:r>
              <a:rPr lang="en-US" altLang="en-US" dirty="0">
                <a:ea typeface="ＭＳ Ｐゴシック" charset="-128"/>
              </a:rPr>
              <a:t>Directory storage per block</a:t>
            </a:r>
          </a:p>
          <a:p>
            <a:pPr lvl="1"/>
            <a:r>
              <a:rPr lang="en-US" altLang="en-US" dirty="0">
                <a:ea typeface="ＭＳ Ｐゴシック" charset="-128"/>
              </a:rPr>
              <a:t>25 * 2^26 bits / 2^23 blocks = 200 bits per block</a:t>
            </a:r>
          </a:p>
          <a:p>
            <a:pPr lvl="1"/>
            <a:endParaRPr lang="en-US" altLang="en-US" dirty="0">
              <a:ea typeface="ＭＳ Ｐゴシック" charset="-128"/>
            </a:endParaRPr>
          </a:p>
          <a:p>
            <a:r>
              <a:rPr lang="en-US" altLang="en-US" dirty="0">
                <a:ea typeface="ＭＳ Ｐゴシック" charset="-128"/>
              </a:rPr>
              <a:t>Each directory entry has P+1 bits</a:t>
            </a:r>
          </a:p>
          <a:p>
            <a:pPr lvl="1"/>
            <a:r>
              <a:rPr lang="en-US" altLang="en-US" dirty="0">
                <a:ea typeface="ＭＳ Ｐゴシック" charset="-128"/>
              </a:rPr>
              <a:t>P+1 = 200 =&gt; </a:t>
            </a:r>
            <a:r>
              <a:rPr lang="en-US" altLang="en-US" b="1" dirty="0">
                <a:ea typeface="ＭＳ Ｐゴシック" charset="-128"/>
              </a:rPr>
              <a:t>P = 199</a:t>
            </a:r>
          </a:p>
          <a:p>
            <a:pPr lvl="1"/>
            <a:endParaRPr lang="en-US" altLang="en-US" dirty="0">
              <a:ea typeface="ＭＳ Ｐゴシック" charset="-128"/>
            </a:endParaRPr>
          </a:p>
          <a:p>
            <a:endParaRPr lang="en-US" altLang="en-US" dirty="0">
              <a:ea typeface="ＭＳ Ｐゴシック" charset="-128"/>
            </a:endParaRPr>
          </a:p>
          <a:p>
            <a:endParaRPr lang="en-US" altLang="en-US" dirty="0">
              <a:ea typeface="ＭＳ Ｐゴシック" charset="-128"/>
            </a:endParaRPr>
          </a:p>
          <a:p>
            <a:endParaRPr lang="en-US" altLang="en-US" dirty="0">
              <a:ea typeface="ＭＳ Ｐゴシック" charset="-128"/>
            </a:endParaRPr>
          </a:p>
          <a:p>
            <a:endParaRPr lang="en-US" altLang="en-US" dirty="0">
              <a:ea typeface="ＭＳ Ｐゴシック" charset="-128"/>
            </a:endParaRPr>
          </a:p>
          <a:p>
            <a:endParaRPr lang="en-US" altLang="en-US" dirty="0">
              <a:ea typeface="ＭＳ Ｐゴシック" charset="-128"/>
            </a:endParaRPr>
          </a:p>
        </p:txBody>
      </p:sp>
    </p:spTree>
    <p:extLst>
      <p:ext uri="{BB962C8B-B14F-4D97-AF65-F5344CB8AC3E}">
        <p14:creationId xmlns:p14="http://schemas.microsoft.com/office/powerpoint/2010/main" val="29267102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599CA-26FE-9543-B676-5B7EC43B5015}"/>
              </a:ext>
            </a:extLst>
          </p:cNvPr>
          <p:cNvSpPr>
            <a:spLocks noGrp="1"/>
          </p:cNvSpPr>
          <p:nvPr>
            <p:ph type="title"/>
          </p:nvPr>
        </p:nvSpPr>
        <p:spPr/>
        <p:txBody>
          <a:bodyPr/>
          <a:lstStyle/>
          <a:p>
            <a:r>
              <a:rPr lang="en-US" dirty="0"/>
              <a:t>Examples of Weak Consistency Models</a:t>
            </a:r>
          </a:p>
        </p:txBody>
      </p:sp>
      <p:sp>
        <p:nvSpPr>
          <p:cNvPr id="3" name="Content Placeholder 2">
            <a:extLst>
              <a:ext uri="{FF2B5EF4-FFF2-40B4-BE49-F238E27FC236}">
                <a16:creationId xmlns:a16="http://schemas.microsoft.com/office/drawing/2014/main" id="{FA8456FC-03E1-A546-878F-61947094068D}"/>
              </a:ext>
            </a:extLst>
          </p:cNvPr>
          <p:cNvSpPr>
            <a:spLocks noGrp="1"/>
          </p:cNvSpPr>
          <p:nvPr>
            <p:ph idx="1"/>
          </p:nvPr>
        </p:nvSpPr>
        <p:spPr/>
        <p:txBody>
          <a:bodyPr/>
          <a:lstStyle/>
          <a:p>
            <a:r>
              <a:rPr lang="en-US" altLang="ja-JP" dirty="0" err="1">
                <a:solidFill>
                  <a:srgbClr val="000000"/>
                </a:solidFill>
                <a:ea typeface="ＭＳ Ｐゴシック" charset="-128"/>
              </a:rPr>
              <a:t>Gharachorloo</a:t>
            </a:r>
            <a:r>
              <a:rPr lang="en-US" altLang="ja-JP" dirty="0">
                <a:solidFill>
                  <a:srgbClr val="000000"/>
                </a:solidFill>
                <a:ea typeface="ＭＳ Ｐゴシック" charset="-128"/>
              </a:rPr>
              <a:t> et al., “</a:t>
            </a:r>
            <a:r>
              <a:rPr lang="en-US" altLang="ja-JP" dirty="0">
                <a:solidFill>
                  <a:srgbClr val="0000FF"/>
                </a:solidFill>
                <a:ea typeface="ＭＳ Ｐゴシック" charset="-128"/>
              </a:rPr>
              <a:t>Two Techniques to Enhance the Performance of Memory Consistency Models</a:t>
            </a:r>
            <a:r>
              <a:rPr lang="en-US" altLang="ja-JP" dirty="0">
                <a:ea typeface="ＭＳ Ｐゴシック" charset="-128"/>
              </a:rPr>
              <a:t>,</a:t>
            </a:r>
            <a:r>
              <a:rPr lang="en-US" altLang="en-US" dirty="0">
                <a:ea typeface="ＭＳ Ｐゴシック" charset="-128"/>
              </a:rPr>
              <a:t>”</a:t>
            </a:r>
            <a:r>
              <a:rPr lang="en-US" altLang="ja-JP" dirty="0">
                <a:ea typeface="ＭＳ Ｐゴシック" charset="-128"/>
              </a:rPr>
              <a:t> ICPP 1991.</a:t>
            </a:r>
            <a:endParaRPr lang="en-US" altLang="ja-JP" dirty="0">
              <a:solidFill>
                <a:srgbClr val="000000"/>
              </a:solidFill>
              <a:ea typeface="ＭＳ Ｐゴシック" charset="-128"/>
            </a:endParaRPr>
          </a:p>
          <a:p>
            <a:endParaRPr lang="en-US" dirty="0"/>
          </a:p>
        </p:txBody>
      </p:sp>
      <p:sp>
        <p:nvSpPr>
          <p:cNvPr id="4" name="Slide Number Placeholder 3">
            <a:extLst>
              <a:ext uri="{FF2B5EF4-FFF2-40B4-BE49-F238E27FC236}">
                <a16:creationId xmlns:a16="http://schemas.microsoft.com/office/drawing/2014/main" id="{75E048ED-2C1C-3945-97E1-1192C7285D9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AE726A-E58B-F348-AFE8-8E758D918561}"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B32DD814-A7FD-A941-A070-35FA8C60012B}"/>
              </a:ext>
            </a:extLst>
          </p:cNvPr>
          <p:cNvPicPr>
            <a:picLocks noChangeAspect="1"/>
          </p:cNvPicPr>
          <p:nvPr/>
        </p:nvPicPr>
        <p:blipFill>
          <a:blip r:embed="rId2"/>
          <a:stretch>
            <a:fillRect/>
          </a:stretch>
        </p:blipFill>
        <p:spPr>
          <a:xfrm>
            <a:off x="4132080" y="1844824"/>
            <a:ext cx="5016500" cy="4724400"/>
          </a:xfrm>
          <a:prstGeom prst="rect">
            <a:avLst/>
          </a:prstGeom>
        </p:spPr>
      </p:pic>
      <p:pic>
        <p:nvPicPr>
          <p:cNvPr id="8" name="Picture 7">
            <a:extLst>
              <a:ext uri="{FF2B5EF4-FFF2-40B4-BE49-F238E27FC236}">
                <a16:creationId xmlns:a16="http://schemas.microsoft.com/office/drawing/2014/main" id="{55081A79-C13E-6A4A-AFDA-02498B7BD794}"/>
              </a:ext>
            </a:extLst>
          </p:cNvPr>
          <p:cNvPicPr>
            <a:picLocks noChangeAspect="1"/>
          </p:cNvPicPr>
          <p:nvPr/>
        </p:nvPicPr>
        <p:blipFill>
          <a:blip r:embed="rId3"/>
          <a:stretch>
            <a:fillRect/>
          </a:stretch>
        </p:blipFill>
        <p:spPr>
          <a:xfrm>
            <a:off x="146848" y="2420888"/>
            <a:ext cx="4066985" cy="3096344"/>
          </a:xfrm>
          <a:prstGeom prst="rect">
            <a:avLst/>
          </a:prstGeom>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8812F3D4-E7D1-9241-B72F-848167718D7D}"/>
                  </a:ext>
                </a:extLst>
              </p14:cNvPr>
              <p14:cNvContentPartPr/>
              <p14:nvPr/>
            </p14:nvContentPartPr>
            <p14:xfrm>
              <a:off x="2323790" y="4737840"/>
              <a:ext cx="1947240" cy="42120"/>
            </p14:xfrm>
          </p:contentPart>
        </mc:Choice>
        <mc:Fallback xmlns="">
          <p:pic>
            <p:nvPicPr>
              <p:cNvPr id="6" name="Ink 5">
                <a:extLst>
                  <a:ext uri="{FF2B5EF4-FFF2-40B4-BE49-F238E27FC236}">
                    <a16:creationId xmlns:a16="http://schemas.microsoft.com/office/drawing/2014/main" id="{8812F3D4-E7D1-9241-B72F-848167718D7D}"/>
                  </a:ext>
                </a:extLst>
              </p:cNvPr>
              <p:cNvPicPr/>
              <p:nvPr/>
            </p:nvPicPr>
            <p:blipFill>
              <a:blip r:embed="rId5"/>
              <a:stretch>
                <a:fillRect/>
              </a:stretch>
            </p:blipFill>
            <p:spPr>
              <a:xfrm>
                <a:off x="2270150" y="4629840"/>
                <a:ext cx="2054880" cy="2577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13CE5857-EFC4-E642-95E8-6CBEBF9B99AA}"/>
                  </a:ext>
                </a:extLst>
              </p14:cNvPr>
              <p14:cNvContentPartPr/>
              <p14:nvPr/>
            </p14:nvContentPartPr>
            <p14:xfrm>
              <a:off x="225350" y="4912800"/>
              <a:ext cx="3981960" cy="54360"/>
            </p14:xfrm>
          </p:contentPart>
        </mc:Choice>
        <mc:Fallback xmlns="">
          <p:pic>
            <p:nvPicPr>
              <p:cNvPr id="7" name="Ink 6">
                <a:extLst>
                  <a:ext uri="{FF2B5EF4-FFF2-40B4-BE49-F238E27FC236}">
                    <a16:creationId xmlns:a16="http://schemas.microsoft.com/office/drawing/2014/main" id="{13CE5857-EFC4-E642-95E8-6CBEBF9B99AA}"/>
                  </a:ext>
                </a:extLst>
              </p:cNvPr>
              <p:cNvPicPr/>
              <p:nvPr/>
            </p:nvPicPr>
            <p:blipFill>
              <a:blip r:embed="rId7"/>
              <a:stretch>
                <a:fillRect/>
              </a:stretch>
            </p:blipFill>
            <p:spPr>
              <a:xfrm>
                <a:off x="171350" y="4805160"/>
                <a:ext cx="4089600" cy="270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D75DCDA7-0D26-F74A-A381-C23AA41465AB}"/>
                  </a:ext>
                </a:extLst>
              </p14:cNvPr>
              <p14:cNvContentPartPr/>
              <p14:nvPr/>
            </p14:nvContentPartPr>
            <p14:xfrm>
              <a:off x="227150" y="5066520"/>
              <a:ext cx="4029840" cy="48240"/>
            </p14:xfrm>
          </p:contentPart>
        </mc:Choice>
        <mc:Fallback xmlns="">
          <p:pic>
            <p:nvPicPr>
              <p:cNvPr id="9" name="Ink 8">
                <a:extLst>
                  <a:ext uri="{FF2B5EF4-FFF2-40B4-BE49-F238E27FC236}">
                    <a16:creationId xmlns:a16="http://schemas.microsoft.com/office/drawing/2014/main" id="{D75DCDA7-0D26-F74A-A381-C23AA41465AB}"/>
                  </a:ext>
                </a:extLst>
              </p:cNvPr>
              <p:cNvPicPr/>
              <p:nvPr/>
            </p:nvPicPr>
            <p:blipFill>
              <a:blip r:embed="rId9"/>
              <a:stretch>
                <a:fillRect/>
              </a:stretch>
            </p:blipFill>
            <p:spPr>
              <a:xfrm>
                <a:off x="173510" y="4958520"/>
                <a:ext cx="4137480" cy="2638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Ink 9">
                <a:extLst>
                  <a:ext uri="{FF2B5EF4-FFF2-40B4-BE49-F238E27FC236}">
                    <a16:creationId xmlns:a16="http://schemas.microsoft.com/office/drawing/2014/main" id="{01E76C6F-1A13-DE4A-B374-395B361A084E}"/>
                  </a:ext>
                </a:extLst>
              </p14:cNvPr>
              <p14:cNvContentPartPr/>
              <p14:nvPr/>
            </p14:nvContentPartPr>
            <p14:xfrm>
              <a:off x="166670" y="5238960"/>
              <a:ext cx="151560" cy="24120"/>
            </p14:xfrm>
          </p:contentPart>
        </mc:Choice>
        <mc:Fallback xmlns="">
          <p:pic>
            <p:nvPicPr>
              <p:cNvPr id="10" name="Ink 9">
                <a:extLst>
                  <a:ext uri="{FF2B5EF4-FFF2-40B4-BE49-F238E27FC236}">
                    <a16:creationId xmlns:a16="http://schemas.microsoft.com/office/drawing/2014/main" id="{01E76C6F-1A13-DE4A-B374-395B361A084E}"/>
                  </a:ext>
                </a:extLst>
              </p:cNvPr>
              <p:cNvPicPr/>
              <p:nvPr/>
            </p:nvPicPr>
            <p:blipFill>
              <a:blip r:embed="rId11"/>
              <a:stretch>
                <a:fillRect/>
              </a:stretch>
            </p:blipFill>
            <p:spPr>
              <a:xfrm>
                <a:off x="112670" y="5131320"/>
                <a:ext cx="259200" cy="239760"/>
              </a:xfrm>
              <a:prstGeom prst="rect">
                <a:avLst/>
              </a:prstGeom>
            </p:spPr>
          </p:pic>
        </mc:Fallback>
      </mc:AlternateContent>
    </p:spTree>
    <p:extLst>
      <p:ext uri="{BB962C8B-B14F-4D97-AF65-F5344CB8AC3E}">
        <p14:creationId xmlns:p14="http://schemas.microsoft.com/office/powerpoint/2010/main" val="1085790494"/>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4"/>
          <p:cNvSpPr>
            <a:spLocks noGrp="1"/>
          </p:cNvSpPr>
          <p:nvPr>
            <p:ph type="ctrTitle"/>
          </p:nvPr>
        </p:nvSpPr>
        <p:spPr>
          <a:xfrm>
            <a:off x="469776" y="1748408"/>
            <a:ext cx="8350696" cy="1752600"/>
          </a:xfrm>
        </p:spPr>
        <p:txBody>
          <a:bodyPr/>
          <a:lstStyle/>
          <a:p>
            <a:r>
              <a:rPr lang="en-US" altLang="en-US" dirty="0">
                <a:ea typeface="ＭＳ Ｐゴシック" charset="-128"/>
              </a:rPr>
              <a:t>Cache Coherence &amp; RowHammer</a:t>
            </a:r>
            <a:br>
              <a:rPr lang="en-US" altLang="en-US" dirty="0">
                <a:ea typeface="ＭＳ Ｐゴシック" charset="-128"/>
              </a:rPr>
            </a:br>
            <a:r>
              <a:rPr lang="en-US" altLang="en-US" dirty="0">
                <a:ea typeface="ＭＳ Ｐゴシック" charset="-128"/>
              </a:rPr>
              <a:t>			</a:t>
            </a:r>
          </a:p>
        </p:txBody>
      </p:sp>
      <p:sp>
        <p:nvSpPr>
          <p:cNvPr id="89090" name="Subtitle 5"/>
          <p:cNvSpPr>
            <a:spLocks noGrp="1"/>
          </p:cNvSpPr>
          <p:nvPr>
            <p:ph type="subTitle" idx="1"/>
          </p:nvPr>
        </p:nvSpPr>
        <p:spPr/>
        <p:txBody>
          <a:bodyPr/>
          <a:lstStyle/>
          <a:p>
            <a:pPr>
              <a:buFont typeface="Wingdings" charset="2"/>
              <a:buNone/>
            </a:pPr>
            <a:endParaRPr lang="en-US" altLang="en-US">
              <a:ea typeface="ＭＳ Ｐゴシック" charset="-128"/>
            </a:endParaRPr>
          </a:p>
        </p:txBody>
      </p:sp>
      <p:sp>
        <p:nvSpPr>
          <p:cNvPr id="89091"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A1F0F2-C7F9-484D-873F-70F9082AE1DE}" type="slidenum">
              <a:rPr kumimoji="0" lang="en-US" altLang="en-US" sz="1200" b="0" i="0" u="none" strike="noStrike" kern="1200" cap="none" spc="0" normalizeH="0" baseline="0" noProof="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altLang="en-US" sz="12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Tree>
    <p:extLst>
      <p:ext uri="{BB962C8B-B14F-4D97-AF65-F5344CB8AC3E}">
        <p14:creationId xmlns:p14="http://schemas.microsoft.com/office/powerpoint/2010/main" val="2673790748"/>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673ED-AF8C-8DE6-9CDB-AD72ADA8A1F9}"/>
              </a:ext>
            </a:extLst>
          </p:cNvPr>
          <p:cNvSpPr>
            <a:spLocks noGrp="1"/>
          </p:cNvSpPr>
          <p:nvPr>
            <p:ph type="title"/>
          </p:nvPr>
        </p:nvSpPr>
        <p:spPr>
          <a:xfrm>
            <a:off x="228600" y="152400"/>
            <a:ext cx="9167936" cy="1066800"/>
          </a:xfrm>
        </p:spPr>
        <p:txBody>
          <a:bodyPr/>
          <a:lstStyle/>
          <a:p>
            <a:r>
              <a:rPr lang="en-US" sz="3800" dirty="0"/>
              <a:t>Coherence Traffic Exacerbates RowHammer</a:t>
            </a:r>
          </a:p>
        </p:txBody>
      </p:sp>
      <p:sp>
        <p:nvSpPr>
          <p:cNvPr id="3" name="Content Placeholder 2">
            <a:extLst>
              <a:ext uri="{FF2B5EF4-FFF2-40B4-BE49-F238E27FC236}">
                <a16:creationId xmlns:a16="http://schemas.microsoft.com/office/drawing/2014/main" id="{1E6F1588-76B4-00D3-FA1B-219A2DAA0D22}"/>
              </a:ext>
            </a:extLst>
          </p:cNvPr>
          <p:cNvSpPr>
            <a:spLocks noGrp="1"/>
          </p:cNvSpPr>
          <p:nvPr>
            <p:ph idx="1"/>
          </p:nvPr>
        </p:nvSpPr>
        <p:spPr/>
        <p:txBody>
          <a:bodyPr/>
          <a:lstStyle/>
          <a:p>
            <a:r>
              <a:rPr lang="en-US" sz="2000" dirty="0">
                <a:solidFill>
                  <a:srgbClr val="0432FF"/>
                </a:solidFill>
              </a:rPr>
              <a:t>Appears at ISCA 2022</a:t>
            </a:r>
          </a:p>
        </p:txBody>
      </p:sp>
      <p:sp>
        <p:nvSpPr>
          <p:cNvPr id="4" name="Slide Number Placeholder 3">
            <a:extLst>
              <a:ext uri="{FF2B5EF4-FFF2-40B4-BE49-F238E27FC236}">
                <a16:creationId xmlns:a16="http://schemas.microsoft.com/office/drawing/2014/main" id="{CCC83759-BC01-641E-265E-F3BBA2ACB596}"/>
              </a:ext>
            </a:extLst>
          </p:cNvPr>
          <p:cNvSpPr>
            <a:spLocks noGrp="1"/>
          </p:cNvSpPr>
          <p:nvPr>
            <p:ph type="sldNum" sz="quarter" idx="11"/>
          </p:nvPr>
        </p:nvSpPr>
        <p:spPr/>
        <p:txBody>
          <a:bodyPr/>
          <a:lstStyle/>
          <a:p>
            <a:fld id="{9299AED6-79BC-4446-BC9E-2F1AC7B3839D}" type="slidenum">
              <a:rPr lang="en-US" altLang="en-US" smtClean="0"/>
              <a:pPr/>
              <a:t>71</a:t>
            </a:fld>
            <a:endParaRPr lang="en-US" altLang="en-US"/>
          </a:p>
        </p:txBody>
      </p:sp>
      <p:pic>
        <p:nvPicPr>
          <p:cNvPr id="5" name="Picture 4">
            <a:extLst>
              <a:ext uri="{FF2B5EF4-FFF2-40B4-BE49-F238E27FC236}">
                <a16:creationId xmlns:a16="http://schemas.microsoft.com/office/drawing/2014/main" id="{72A71C7D-4A93-C1E3-D242-AD2F552988E9}"/>
              </a:ext>
            </a:extLst>
          </p:cNvPr>
          <p:cNvPicPr>
            <a:picLocks noChangeAspect="1"/>
          </p:cNvPicPr>
          <p:nvPr/>
        </p:nvPicPr>
        <p:blipFill>
          <a:blip r:embed="rId2"/>
          <a:stretch>
            <a:fillRect/>
          </a:stretch>
        </p:blipFill>
        <p:spPr>
          <a:xfrm>
            <a:off x="647700" y="1635370"/>
            <a:ext cx="7772400" cy="1793630"/>
          </a:xfrm>
          <a:prstGeom prst="rect">
            <a:avLst/>
          </a:prstGeom>
        </p:spPr>
      </p:pic>
      <p:sp>
        <p:nvSpPr>
          <p:cNvPr id="6" name="TextBox 5">
            <a:extLst>
              <a:ext uri="{FF2B5EF4-FFF2-40B4-BE49-F238E27FC236}">
                <a16:creationId xmlns:a16="http://schemas.microsoft.com/office/drawing/2014/main" id="{9B03AF9C-EBE9-3002-DF24-D1DF3751BB69}"/>
              </a:ext>
            </a:extLst>
          </p:cNvPr>
          <p:cNvSpPr txBox="1"/>
          <p:nvPr/>
        </p:nvSpPr>
        <p:spPr>
          <a:xfrm>
            <a:off x="3419872" y="6546850"/>
            <a:ext cx="3188693" cy="261610"/>
          </a:xfrm>
          <a:prstGeom prst="rect">
            <a:avLst/>
          </a:prstGeom>
          <a:noFill/>
        </p:spPr>
        <p:txBody>
          <a:bodyPr wrap="none" rtlCol="0">
            <a:spAutoFit/>
          </a:bodyPr>
          <a:lstStyle/>
          <a:p>
            <a:r>
              <a:rPr lang="en-US" sz="1100" dirty="0">
                <a:solidFill>
                  <a:srgbClr val="0432FF"/>
                </a:solidFill>
                <a:hlinkClick r:id="rId3">
                  <a:extLst>
                    <a:ext uri="{A12FA001-AC4F-418D-AE19-62706E023703}">
                      <ahyp:hlinkClr xmlns:ahyp="http://schemas.microsoft.com/office/drawing/2018/hyperlinkcolor" val="tx"/>
                    </a:ext>
                  </a:extLst>
                </a:hlinkClick>
              </a:rPr>
              <a:t>https://www.kevinloughlin.org/moesi-prime.pdf</a:t>
            </a:r>
            <a:r>
              <a:rPr lang="en-US" sz="1100" dirty="0">
                <a:solidFill>
                  <a:srgbClr val="0432FF"/>
                </a:solidFill>
              </a:rPr>
              <a:t> </a:t>
            </a:r>
          </a:p>
        </p:txBody>
      </p:sp>
      <p:pic>
        <p:nvPicPr>
          <p:cNvPr id="7" name="Picture 6">
            <a:extLst>
              <a:ext uri="{FF2B5EF4-FFF2-40B4-BE49-F238E27FC236}">
                <a16:creationId xmlns:a16="http://schemas.microsoft.com/office/drawing/2014/main" id="{8FFDEB8D-1835-66B1-BFE3-F334B7025C02}"/>
              </a:ext>
            </a:extLst>
          </p:cNvPr>
          <p:cNvPicPr>
            <a:picLocks noChangeAspect="1"/>
          </p:cNvPicPr>
          <p:nvPr/>
        </p:nvPicPr>
        <p:blipFill>
          <a:blip r:embed="rId4"/>
          <a:stretch>
            <a:fillRect/>
          </a:stretch>
        </p:blipFill>
        <p:spPr>
          <a:xfrm>
            <a:off x="107505" y="3843536"/>
            <a:ext cx="4358948" cy="2347714"/>
          </a:xfrm>
          <a:prstGeom prst="rect">
            <a:avLst/>
          </a:prstGeom>
        </p:spPr>
      </p:pic>
      <p:pic>
        <p:nvPicPr>
          <p:cNvPr id="8" name="Picture 7">
            <a:extLst>
              <a:ext uri="{FF2B5EF4-FFF2-40B4-BE49-F238E27FC236}">
                <a16:creationId xmlns:a16="http://schemas.microsoft.com/office/drawing/2014/main" id="{074F444B-523F-194B-8762-71C4F8BB58C0}"/>
              </a:ext>
            </a:extLst>
          </p:cNvPr>
          <p:cNvPicPr>
            <a:picLocks noChangeAspect="1"/>
          </p:cNvPicPr>
          <p:nvPr/>
        </p:nvPicPr>
        <p:blipFill>
          <a:blip r:embed="rId5"/>
          <a:stretch>
            <a:fillRect/>
          </a:stretch>
        </p:blipFill>
        <p:spPr>
          <a:xfrm>
            <a:off x="4761614" y="3872028"/>
            <a:ext cx="4226422" cy="2105744"/>
          </a:xfrm>
          <a:prstGeom prst="rect">
            <a:avLst/>
          </a:prstGeom>
        </p:spPr>
      </p:pic>
    </p:spTree>
    <p:extLst>
      <p:ext uri="{BB962C8B-B14F-4D97-AF65-F5344CB8AC3E}">
        <p14:creationId xmlns:p14="http://schemas.microsoft.com/office/powerpoint/2010/main" val="2506759946"/>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673ED-AF8C-8DE6-9CDB-AD72ADA8A1F9}"/>
              </a:ext>
            </a:extLst>
          </p:cNvPr>
          <p:cNvSpPr>
            <a:spLocks noGrp="1"/>
          </p:cNvSpPr>
          <p:nvPr>
            <p:ph type="title"/>
          </p:nvPr>
        </p:nvSpPr>
        <p:spPr>
          <a:xfrm>
            <a:off x="228600" y="152400"/>
            <a:ext cx="8879904" cy="1066800"/>
          </a:xfrm>
        </p:spPr>
        <p:txBody>
          <a:bodyPr/>
          <a:lstStyle/>
          <a:p>
            <a:r>
              <a:rPr kumimoji="0" lang="en-US" sz="3800" b="0" i="0" u="none" strike="noStrike" kern="0" cap="none" spc="0" normalizeH="0" baseline="0" noProof="0" dirty="0">
                <a:ln>
                  <a:noFill/>
                </a:ln>
                <a:solidFill>
                  <a:srgbClr val="006633"/>
                </a:solidFill>
                <a:effectLst/>
                <a:uLnTx/>
                <a:uFillTx/>
                <a:latin typeface="Garamond"/>
                <a:ea typeface="ＭＳ Ｐゴシック" pitchFamily="-107" charset="-128"/>
              </a:rPr>
              <a:t>Coherence Traffic Exacerbates RowHammer</a:t>
            </a:r>
            <a:endParaRPr lang="en-US" dirty="0"/>
          </a:p>
        </p:txBody>
      </p:sp>
      <p:sp>
        <p:nvSpPr>
          <p:cNvPr id="4" name="Slide Number Placeholder 3">
            <a:extLst>
              <a:ext uri="{FF2B5EF4-FFF2-40B4-BE49-F238E27FC236}">
                <a16:creationId xmlns:a16="http://schemas.microsoft.com/office/drawing/2014/main" id="{CCC83759-BC01-641E-265E-F3BBA2ACB596}"/>
              </a:ext>
            </a:extLst>
          </p:cNvPr>
          <p:cNvSpPr>
            <a:spLocks noGrp="1"/>
          </p:cNvSpPr>
          <p:nvPr>
            <p:ph type="sldNum" sz="quarter" idx="11"/>
          </p:nvPr>
        </p:nvSpPr>
        <p:spPr/>
        <p:txBody>
          <a:bodyPr/>
          <a:lstStyle/>
          <a:p>
            <a:fld id="{9299AED6-79BC-4446-BC9E-2F1AC7B3839D}" type="slidenum">
              <a:rPr lang="en-US" altLang="en-US" smtClean="0"/>
              <a:pPr/>
              <a:t>72</a:t>
            </a:fld>
            <a:endParaRPr lang="en-US" altLang="en-US"/>
          </a:p>
        </p:txBody>
      </p:sp>
      <p:pic>
        <p:nvPicPr>
          <p:cNvPr id="5" name="Picture 4">
            <a:extLst>
              <a:ext uri="{FF2B5EF4-FFF2-40B4-BE49-F238E27FC236}">
                <a16:creationId xmlns:a16="http://schemas.microsoft.com/office/drawing/2014/main" id="{72A71C7D-4A93-C1E3-D242-AD2F552988E9}"/>
              </a:ext>
            </a:extLst>
          </p:cNvPr>
          <p:cNvPicPr>
            <a:picLocks noChangeAspect="1"/>
          </p:cNvPicPr>
          <p:nvPr/>
        </p:nvPicPr>
        <p:blipFill>
          <a:blip r:embed="rId2"/>
          <a:stretch>
            <a:fillRect/>
          </a:stretch>
        </p:blipFill>
        <p:spPr>
          <a:xfrm>
            <a:off x="688032" y="1052736"/>
            <a:ext cx="7772400" cy="1793630"/>
          </a:xfrm>
          <a:prstGeom prst="rect">
            <a:avLst/>
          </a:prstGeom>
        </p:spPr>
      </p:pic>
      <p:sp>
        <p:nvSpPr>
          <p:cNvPr id="6" name="TextBox 5">
            <a:extLst>
              <a:ext uri="{FF2B5EF4-FFF2-40B4-BE49-F238E27FC236}">
                <a16:creationId xmlns:a16="http://schemas.microsoft.com/office/drawing/2014/main" id="{9B03AF9C-EBE9-3002-DF24-D1DF3751BB69}"/>
              </a:ext>
            </a:extLst>
          </p:cNvPr>
          <p:cNvSpPr txBox="1"/>
          <p:nvPr/>
        </p:nvSpPr>
        <p:spPr>
          <a:xfrm>
            <a:off x="3419872" y="6546850"/>
            <a:ext cx="3188693" cy="261610"/>
          </a:xfrm>
          <a:prstGeom prst="rect">
            <a:avLst/>
          </a:prstGeom>
          <a:noFill/>
        </p:spPr>
        <p:txBody>
          <a:bodyPr wrap="none" rtlCol="0">
            <a:spAutoFit/>
          </a:bodyPr>
          <a:lstStyle/>
          <a:p>
            <a:r>
              <a:rPr lang="en-US" sz="1100" dirty="0">
                <a:solidFill>
                  <a:srgbClr val="0432FF"/>
                </a:solidFill>
                <a:hlinkClick r:id="rId3">
                  <a:extLst>
                    <a:ext uri="{A12FA001-AC4F-418D-AE19-62706E023703}">
                      <ahyp:hlinkClr xmlns:ahyp="http://schemas.microsoft.com/office/drawing/2018/hyperlinkcolor" val="tx"/>
                    </a:ext>
                  </a:extLst>
                </a:hlinkClick>
              </a:rPr>
              <a:t>https://www.kevinloughlin.org/moesi-prime.pdf</a:t>
            </a:r>
            <a:r>
              <a:rPr lang="en-US" sz="1100" dirty="0">
                <a:solidFill>
                  <a:srgbClr val="0432FF"/>
                </a:solidFill>
              </a:rPr>
              <a:t> </a:t>
            </a:r>
          </a:p>
        </p:txBody>
      </p:sp>
      <p:pic>
        <p:nvPicPr>
          <p:cNvPr id="9" name="Picture 8">
            <a:extLst>
              <a:ext uri="{FF2B5EF4-FFF2-40B4-BE49-F238E27FC236}">
                <a16:creationId xmlns:a16="http://schemas.microsoft.com/office/drawing/2014/main" id="{A665592D-CF8B-6F12-21E8-26A1E3858FAE}"/>
              </a:ext>
            </a:extLst>
          </p:cNvPr>
          <p:cNvPicPr>
            <a:picLocks noChangeAspect="1"/>
          </p:cNvPicPr>
          <p:nvPr/>
        </p:nvPicPr>
        <p:blipFill>
          <a:blip r:embed="rId4"/>
          <a:stretch>
            <a:fillRect/>
          </a:stretch>
        </p:blipFill>
        <p:spPr>
          <a:xfrm>
            <a:off x="3003681" y="3290536"/>
            <a:ext cx="3600400" cy="2983548"/>
          </a:xfrm>
          <a:prstGeom prst="rect">
            <a:avLst/>
          </a:prstGeom>
        </p:spPr>
      </p:pic>
    </p:spTree>
    <p:extLst>
      <p:ext uri="{BB962C8B-B14F-4D97-AF65-F5344CB8AC3E}">
        <p14:creationId xmlns:p14="http://schemas.microsoft.com/office/powerpoint/2010/main" val="3606962893"/>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4"/>
          <p:cNvSpPr>
            <a:spLocks noGrp="1"/>
          </p:cNvSpPr>
          <p:nvPr>
            <p:ph type="ctrTitle"/>
          </p:nvPr>
        </p:nvSpPr>
        <p:spPr/>
        <p:txBody>
          <a:bodyPr/>
          <a:lstStyle/>
          <a:p>
            <a:r>
              <a:rPr lang="en-US" altLang="en-US" dirty="0">
                <a:ea typeface="ＭＳ Ｐゴシック" charset="-128"/>
              </a:rPr>
              <a:t>Cache Coherence:</a:t>
            </a:r>
            <a:br>
              <a:rPr lang="en-US" altLang="en-US" dirty="0">
                <a:ea typeface="ＭＳ Ｐゴシック" charset="-128"/>
              </a:rPr>
            </a:br>
            <a:r>
              <a:rPr lang="en-US" altLang="en-US" dirty="0">
                <a:ea typeface="ＭＳ Ｐゴシック" charset="-128"/>
              </a:rPr>
              <a:t>			A Recent Example</a:t>
            </a:r>
          </a:p>
        </p:txBody>
      </p:sp>
      <p:sp>
        <p:nvSpPr>
          <p:cNvPr id="89090" name="Subtitle 5"/>
          <p:cNvSpPr>
            <a:spLocks noGrp="1"/>
          </p:cNvSpPr>
          <p:nvPr>
            <p:ph type="subTitle" idx="1"/>
          </p:nvPr>
        </p:nvSpPr>
        <p:spPr/>
        <p:txBody>
          <a:bodyPr/>
          <a:lstStyle/>
          <a:p>
            <a:pPr>
              <a:buFont typeface="Wingdings" charset="2"/>
              <a:buNone/>
            </a:pPr>
            <a:endParaRPr lang="en-US" altLang="en-US">
              <a:ea typeface="ＭＳ Ｐゴシック" charset="-128"/>
            </a:endParaRPr>
          </a:p>
        </p:txBody>
      </p:sp>
      <p:sp>
        <p:nvSpPr>
          <p:cNvPr id="89091"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A1F0F2-C7F9-484D-873F-70F9082AE1DE}" type="slidenum">
              <a:rPr kumimoji="0" lang="en-US" altLang="en-US" sz="1200" b="0" i="0" u="none" strike="noStrike" kern="1200" cap="none" spc="0" normalizeH="0" baseline="0" noProof="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altLang="en-US" sz="12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Tree>
    <p:extLst>
      <p:ext uri="{BB962C8B-B14F-4D97-AF65-F5344CB8AC3E}">
        <p14:creationId xmlns:p14="http://schemas.microsoft.com/office/powerpoint/2010/main" val="2066337117"/>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Eliminating the Adoption Barriers to PIM</a:t>
            </a:r>
          </a:p>
        </p:txBody>
      </p:sp>
      <p:sp>
        <p:nvSpPr>
          <p:cNvPr id="19459" name="Content Placeholder 2"/>
          <p:cNvSpPr>
            <a:spLocks noGrp="1"/>
          </p:cNvSpPr>
          <p:nvPr>
            <p:ph idx="1"/>
          </p:nvPr>
        </p:nvSpPr>
        <p:spPr>
          <a:xfrm>
            <a:off x="228600" y="1447800"/>
            <a:ext cx="8610600"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000FF"/>
                </a:solidFill>
                <a:latin typeface="Tahoma" charset="0"/>
                <a:ea typeface="ＭＳ Ｐゴシック" charset="0"/>
                <a:cs typeface="ＭＳ Ｐゴシック" charset="0"/>
              </a:rPr>
              <a:t>How to Enable Adoption of </a:t>
            </a:r>
            <a:r>
              <a:rPr lang="en-US" sz="6000" dirty="0">
                <a:solidFill>
                  <a:srgbClr val="FF0000"/>
                </a:solidFill>
                <a:latin typeface="Tahoma" charset="0"/>
                <a:ea typeface="ＭＳ Ｐゴシック" charset="0"/>
                <a:cs typeface="ＭＳ Ｐゴシック" charset="0"/>
              </a:rPr>
              <a:t>Processing in Memory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3380285757"/>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Potential Barriers to Adoption of PIM</a:t>
            </a:r>
          </a:p>
        </p:txBody>
      </p:sp>
      <p:sp>
        <p:nvSpPr>
          <p:cNvPr id="3" name="Content Placeholder 2"/>
          <p:cNvSpPr>
            <a:spLocks noGrp="1"/>
          </p:cNvSpPr>
          <p:nvPr>
            <p:ph idx="1"/>
          </p:nvPr>
        </p:nvSpPr>
        <p:spPr>
          <a:xfrm>
            <a:off x="228600" y="928464"/>
            <a:ext cx="8915400" cy="5020816"/>
          </a:xfrm>
        </p:spPr>
        <p:txBody>
          <a:bodyPr/>
          <a:lstStyle/>
          <a:p>
            <a:pPr marL="0" indent="0">
              <a:buNone/>
            </a:pPr>
            <a:r>
              <a:rPr lang="en-US" dirty="0">
                <a:solidFill>
                  <a:srgbClr val="0432FF"/>
                </a:solidFill>
              </a:rPr>
              <a:t>1. </a:t>
            </a:r>
            <a:r>
              <a:rPr lang="en-US" b="1" dirty="0">
                <a:solidFill>
                  <a:srgbClr val="0432FF"/>
                </a:solidFill>
              </a:rPr>
              <a:t>Applications</a:t>
            </a:r>
            <a:r>
              <a:rPr lang="en-US" dirty="0">
                <a:solidFill>
                  <a:srgbClr val="0432FF"/>
                </a:solidFill>
              </a:rPr>
              <a:t> &amp; </a:t>
            </a:r>
            <a:r>
              <a:rPr lang="en-US" b="1" dirty="0">
                <a:solidFill>
                  <a:srgbClr val="0432FF"/>
                </a:solidFill>
              </a:rPr>
              <a:t>software</a:t>
            </a:r>
            <a:r>
              <a:rPr lang="en-US" dirty="0">
                <a:solidFill>
                  <a:srgbClr val="0432FF"/>
                </a:solidFill>
              </a:rPr>
              <a:t> for PIM</a:t>
            </a:r>
          </a:p>
          <a:p>
            <a:pPr marL="0" indent="0">
              <a:buNone/>
            </a:pPr>
            <a:endParaRPr lang="en-US" dirty="0"/>
          </a:p>
          <a:p>
            <a:pPr marL="0" indent="0">
              <a:buNone/>
            </a:pPr>
            <a:r>
              <a:rPr lang="en-US" dirty="0">
                <a:solidFill>
                  <a:srgbClr val="7030A0"/>
                </a:solidFill>
              </a:rPr>
              <a:t>2. Ease of </a:t>
            </a:r>
            <a:r>
              <a:rPr lang="en-US" b="1" dirty="0">
                <a:solidFill>
                  <a:srgbClr val="7030A0"/>
                </a:solidFill>
              </a:rPr>
              <a:t>programming</a:t>
            </a:r>
            <a:r>
              <a:rPr lang="en-US" dirty="0">
                <a:solidFill>
                  <a:srgbClr val="7030A0"/>
                </a:solidFill>
              </a:rPr>
              <a:t> (interfaces and compiler/HW support)</a:t>
            </a:r>
          </a:p>
          <a:p>
            <a:pPr marL="0" indent="0">
              <a:buNone/>
            </a:pPr>
            <a:endParaRPr lang="en-US" dirty="0"/>
          </a:p>
          <a:p>
            <a:pPr marL="0" indent="0">
              <a:buNone/>
            </a:pPr>
            <a:r>
              <a:rPr lang="en-US" dirty="0">
                <a:solidFill>
                  <a:srgbClr val="8C0000"/>
                </a:solidFill>
              </a:rPr>
              <a:t>3. </a:t>
            </a:r>
            <a:r>
              <a:rPr lang="en-US" b="1" dirty="0">
                <a:solidFill>
                  <a:srgbClr val="8C0000"/>
                </a:solidFill>
              </a:rPr>
              <a:t>System</a:t>
            </a:r>
            <a:r>
              <a:rPr lang="en-US" dirty="0">
                <a:solidFill>
                  <a:srgbClr val="8C0000"/>
                </a:solidFill>
              </a:rPr>
              <a:t> and </a:t>
            </a:r>
            <a:r>
              <a:rPr lang="en-US" b="1" dirty="0">
                <a:solidFill>
                  <a:srgbClr val="8C0000"/>
                </a:solidFill>
              </a:rPr>
              <a:t>security</a:t>
            </a:r>
            <a:r>
              <a:rPr lang="en-US" dirty="0">
                <a:solidFill>
                  <a:srgbClr val="8C0000"/>
                </a:solidFill>
              </a:rPr>
              <a:t> support: coherence, synchronization, virtual memory, isolation, communication interfaces, …</a:t>
            </a:r>
          </a:p>
          <a:p>
            <a:pPr marL="0" indent="0">
              <a:buNone/>
            </a:pPr>
            <a:endParaRPr lang="en-US" dirty="0"/>
          </a:p>
          <a:p>
            <a:pPr marL="0" indent="0">
              <a:buNone/>
            </a:pPr>
            <a:r>
              <a:rPr lang="en-US" dirty="0">
                <a:solidFill>
                  <a:schemeClr val="tx2"/>
                </a:solidFill>
              </a:rPr>
              <a:t>4. </a:t>
            </a:r>
            <a:r>
              <a:rPr lang="en-US" b="1" dirty="0">
                <a:solidFill>
                  <a:schemeClr val="tx2"/>
                </a:solidFill>
              </a:rPr>
              <a:t>Runtime</a:t>
            </a:r>
            <a:r>
              <a:rPr lang="en-US" dirty="0">
                <a:solidFill>
                  <a:schemeClr val="tx2"/>
                </a:solidFill>
              </a:rPr>
              <a:t> and </a:t>
            </a:r>
            <a:r>
              <a:rPr lang="en-US" b="1" dirty="0">
                <a:solidFill>
                  <a:schemeClr val="tx2"/>
                </a:solidFill>
              </a:rPr>
              <a:t>compilation</a:t>
            </a:r>
            <a:r>
              <a:rPr lang="en-US" dirty="0">
                <a:solidFill>
                  <a:schemeClr val="tx2"/>
                </a:solidFill>
              </a:rPr>
              <a:t> systems for adaptive scheduling, data mapping, access/sharing control, …</a:t>
            </a:r>
          </a:p>
          <a:p>
            <a:pPr marL="0" indent="0">
              <a:buNone/>
            </a:pPr>
            <a:endParaRPr lang="en-US" dirty="0"/>
          </a:p>
          <a:p>
            <a:pPr marL="0" indent="0">
              <a:buNone/>
            </a:pPr>
            <a:r>
              <a:rPr lang="en-US" dirty="0">
                <a:solidFill>
                  <a:srgbClr val="0070C0"/>
                </a:solidFill>
              </a:rPr>
              <a:t>5. </a:t>
            </a:r>
            <a:r>
              <a:rPr lang="en-US" b="1" dirty="0">
                <a:solidFill>
                  <a:srgbClr val="0070C0"/>
                </a:solidFill>
              </a:rPr>
              <a:t>Infrastructures</a:t>
            </a:r>
            <a:r>
              <a:rPr lang="en-US" dirty="0">
                <a:solidFill>
                  <a:srgbClr val="0070C0"/>
                </a:solidFill>
              </a:rPr>
              <a:t> to assess benefits and feasibility</a:t>
            </a:r>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CACA1410-DA7E-F643-8886-992AD3AF089B}"/>
              </a:ext>
            </a:extLst>
          </p:cNvPr>
          <p:cNvSpPr txBox="1"/>
          <p:nvPr/>
        </p:nvSpPr>
        <p:spPr>
          <a:xfrm>
            <a:off x="1364585" y="5877272"/>
            <a:ext cx="6455614"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All can be solved with change of mindset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35856985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152400"/>
            <a:ext cx="9167936" cy="1066800"/>
          </a:xfrm>
        </p:spPr>
        <p:txBody>
          <a:bodyPr/>
          <a:lstStyle/>
          <a:p>
            <a:r>
              <a:rPr lang="en-US" dirty="0"/>
              <a:t> Automatic Data Coherence Support for PIM</a:t>
            </a:r>
          </a:p>
        </p:txBody>
      </p:sp>
      <p:sp>
        <p:nvSpPr>
          <p:cNvPr id="3" name="Content Placeholder 2"/>
          <p:cNvSpPr>
            <a:spLocks noGrp="1"/>
          </p:cNvSpPr>
          <p:nvPr>
            <p:ph idx="1"/>
          </p:nvPr>
        </p:nvSpPr>
        <p:spPr/>
        <p:txBody>
          <a:bodyPr/>
          <a:lstStyle/>
          <a:p>
            <a:r>
              <a:rPr lang="en-US" dirty="0" err="1"/>
              <a:t>Amirali</a:t>
            </a:r>
            <a:r>
              <a:rPr lang="en-US" dirty="0"/>
              <a:t> Boroumand, </a:t>
            </a:r>
            <a:r>
              <a:rPr lang="en-US" dirty="0" err="1"/>
              <a:t>Saugata</a:t>
            </a:r>
            <a:r>
              <a:rPr lang="en-US" dirty="0"/>
              <a:t> </a:t>
            </a:r>
            <a:r>
              <a:rPr lang="en-US" dirty="0" err="1"/>
              <a:t>Ghose</a:t>
            </a:r>
            <a:r>
              <a:rPr lang="en-US" dirty="0"/>
              <a:t>, </a:t>
            </a:r>
            <a:r>
              <a:rPr lang="en-US" dirty="0" err="1"/>
              <a:t>Minesh</a:t>
            </a:r>
            <a:r>
              <a:rPr lang="en-US" dirty="0"/>
              <a:t> Patel, </a:t>
            </a:r>
            <a:r>
              <a:rPr lang="en-US" dirty="0" err="1"/>
              <a:t>Hasan</a:t>
            </a:r>
            <a:r>
              <a:rPr lang="en-US" dirty="0"/>
              <a:t> Hassan, Brandon Lucia, Kevin Hsieh, Krishna T. </a:t>
            </a:r>
            <a:r>
              <a:rPr lang="en-US" dirty="0" err="1"/>
              <a:t>Malladi</a:t>
            </a:r>
            <a:r>
              <a:rPr lang="en-US" dirty="0"/>
              <a:t>, </a:t>
            </a:r>
            <a:r>
              <a:rPr lang="en-US" dirty="0" err="1"/>
              <a:t>Hongzhong</a:t>
            </a:r>
            <a:r>
              <a:rPr lang="en-US" dirty="0"/>
              <a:t> </a:t>
            </a:r>
            <a:r>
              <a:rPr lang="en-US" dirty="0" err="1"/>
              <a:t>Zheng</a:t>
            </a:r>
            <a:r>
              <a:rPr lang="en-US" dirty="0"/>
              <a:t>, and Onur Mutlu,</a:t>
            </a:r>
            <a:br>
              <a:rPr lang="en-US" dirty="0"/>
            </a:br>
            <a:r>
              <a:rPr lang="en-US" b="1" dirty="0">
                <a:solidFill>
                  <a:srgbClr val="0000FF"/>
                </a:solidFill>
                <a:hlinkClick r:id="rId2">
                  <a:extLst>
                    <a:ext uri="{A12FA001-AC4F-418D-AE19-62706E023703}">
                      <ahyp:hlinkClr xmlns:ahyp="http://schemas.microsoft.com/office/drawing/2018/hyperlinkcolor" val="tx"/>
                    </a:ext>
                  </a:extLst>
                </a:hlinkClick>
              </a:rPr>
              <a:t>"LazyPIM: An Efficient Cache Coherence Mechanism for Processing-in-Memory"</a:t>
            </a:r>
            <a:br>
              <a:rPr lang="en-US" dirty="0"/>
            </a:br>
            <a:r>
              <a:rPr lang="en-US" i="1" dirty="0">
                <a:hlinkClick r:id="rId3"/>
              </a:rPr>
              <a:t>IEEE Computer Architecture Letters</a:t>
            </a:r>
            <a:r>
              <a:rPr lang="en-US" i="1" dirty="0"/>
              <a:t> (</a:t>
            </a:r>
            <a:r>
              <a:rPr lang="en-US" b="1" i="1" dirty="0"/>
              <a:t>CAL</a:t>
            </a:r>
            <a:r>
              <a:rPr lang="en-US" i="1" dirty="0"/>
              <a:t>)</a:t>
            </a:r>
            <a:r>
              <a:rPr lang="en-US" dirty="0"/>
              <a:t>, June 2016.</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0" y="4581128"/>
            <a:ext cx="9144000" cy="1080655"/>
          </a:xfrm>
          <a:prstGeom prst="rect">
            <a:avLst/>
          </a:prstGeom>
        </p:spPr>
      </p:pic>
    </p:spTree>
    <p:extLst>
      <p:ext uri="{BB962C8B-B14F-4D97-AF65-F5344CB8AC3E}">
        <p14:creationId xmlns:p14="http://schemas.microsoft.com/office/powerpoint/2010/main" val="7667584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152400"/>
            <a:ext cx="9167936" cy="1066800"/>
          </a:xfrm>
        </p:spPr>
        <p:txBody>
          <a:bodyPr/>
          <a:lstStyle/>
          <a:p>
            <a:r>
              <a:rPr lang="en-US" dirty="0"/>
              <a:t> Automatic Data Coherence Support for PIM</a:t>
            </a:r>
          </a:p>
        </p:txBody>
      </p:sp>
      <p:sp>
        <p:nvSpPr>
          <p:cNvPr id="3" name="Content Placeholder 2"/>
          <p:cNvSpPr>
            <a:spLocks noGrp="1"/>
          </p:cNvSpPr>
          <p:nvPr>
            <p:ph idx="1"/>
          </p:nvPr>
        </p:nvSpPr>
        <p:spPr>
          <a:xfrm>
            <a:off x="90767" y="1075911"/>
            <a:ext cx="8610600" cy="4876800"/>
          </a:xfrm>
        </p:spPr>
        <p:txBody>
          <a:bodyPr/>
          <a:lstStyle/>
          <a:p>
            <a:r>
              <a:rPr lang="en-US" sz="1600" dirty="0" err="1"/>
              <a:t>Amirali</a:t>
            </a:r>
            <a:r>
              <a:rPr lang="en-US" sz="1600" dirty="0"/>
              <a:t> </a:t>
            </a:r>
            <a:r>
              <a:rPr lang="en-US" sz="1600" dirty="0" err="1"/>
              <a:t>Boroumand</a:t>
            </a:r>
            <a:r>
              <a:rPr lang="en-US" sz="1600" dirty="0"/>
              <a:t>, </a:t>
            </a:r>
            <a:r>
              <a:rPr lang="en-US" sz="1600" dirty="0" err="1"/>
              <a:t>Saugata</a:t>
            </a:r>
            <a:r>
              <a:rPr lang="en-US" sz="1600" dirty="0"/>
              <a:t> Ghose, </a:t>
            </a:r>
            <a:r>
              <a:rPr lang="en-US" sz="1600" dirty="0" err="1"/>
              <a:t>Minesh</a:t>
            </a:r>
            <a:r>
              <a:rPr lang="en-US" sz="1600" dirty="0"/>
              <a:t> Patel, Hasan Hassan, Brandon Lucia, </a:t>
            </a:r>
            <a:r>
              <a:rPr lang="en-US" sz="1600" dirty="0" err="1"/>
              <a:t>Rachata</a:t>
            </a:r>
            <a:r>
              <a:rPr lang="en-US" sz="1600" dirty="0"/>
              <a:t> </a:t>
            </a:r>
            <a:r>
              <a:rPr lang="en-US" sz="1600" dirty="0" err="1"/>
              <a:t>Ausavarungnirun</a:t>
            </a:r>
            <a:r>
              <a:rPr lang="en-US" sz="1600" dirty="0"/>
              <a:t>, Kevin Hsieh, </a:t>
            </a:r>
            <a:r>
              <a:rPr lang="en-US" sz="1600" dirty="0" err="1"/>
              <a:t>Nastaran</a:t>
            </a:r>
            <a:r>
              <a:rPr lang="en-US" sz="1600" dirty="0"/>
              <a:t> </a:t>
            </a:r>
            <a:r>
              <a:rPr lang="en-US" sz="1600" dirty="0" err="1"/>
              <a:t>Hajinazar</a:t>
            </a:r>
            <a:r>
              <a:rPr lang="en-US" sz="1600" dirty="0"/>
              <a:t>, Krishna T. </a:t>
            </a:r>
            <a:r>
              <a:rPr lang="en-US" sz="1600" dirty="0" err="1"/>
              <a:t>Malladi</a:t>
            </a:r>
            <a:r>
              <a:rPr lang="en-US" sz="1600" dirty="0"/>
              <a:t>, </a:t>
            </a:r>
            <a:r>
              <a:rPr lang="en-US" sz="1600" dirty="0" err="1"/>
              <a:t>Hongzhong</a:t>
            </a:r>
            <a:r>
              <a:rPr lang="en-US" sz="1600" dirty="0"/>
              <a:t> Zheng, and Onur Mutlu,</a:t>
            </a:r>
            <a:br>
              <a:rPr lang="en-US" sz="1600" dirty="0"/>
            </a:br>
            <a:r>
              <a:rPr lang="en-US" sz="1600" b="1" dirty="0">
                <a:solidFill>
                  <a:srgbClr val="0432FF"/>
                </a:solidFill>
                <a:hlinkClick r:id="rId2">
                  <a:extLst>
                    <a:ext uri="{A12FA001-AC4F-418D-AE19-62706E023703}">
                      <ahyp:hlinkClr xmlns:ahyp="http://schemas.microsoft.com/office/drawing/2018/hyperlinkcolor" val="tx"/>
                    </a:ext>
                  </a:extLst>
                </a:hlinkClick>
              </a:rPr>
              <a:t>"CoNDA: Efficient Cache Coherence Support for Near-Data Accelerators"</a:t>
            </a:r>
            <a:br>
              <a:rPr lang="en-US" sz="1600" dirty="0"/>
            </a:br>
            <a:r>
              <a:rPr lang="en-US" sz="1600" i="1" dirty="0"/>
              <a:t>Proceedings of the </a:t>
            </a:r>
            <a:r>
              <a:rPr lang="en-US" sz="1600" i="1" dirty="0">
                <a:hlinkClick r:id="rId3"/>
              </a:rPr>
              <a:t>46th International Symposium on Computer Architecture</a:t>
            </a:r>
            <a:r>
              <a:rPr lang="en-US" sz="1600" i="1" dirty="0"/>
              <a:t> (</a:t>
            </a:r>
            <a:r>
              <a:rPr lang="en-US" sz="1600" b="1" i="1" dirty="0"/>
              <a:t>ISCA</a:t>
            </a:r>
            <a:r>
              <a:rPr lang="en-US" sz="1600" i="1" dirty="0"/>
              <a:t>)</a:t>
            </a:r>
            <a:r>
              <a:rPr lang="en-US" sz="1600" dirty="0"/>
              <a:t>, Phoenix, AZ, USA, June 2019.</a:t>
            </a:r>
            <a:br>
              <a:rPr lang="en-US" sz="1600" dirty="0"/>
            </a:br>
            <a:r>
              <a:rPr lang="en-US" sz="1600" dirty="0"/>
              <a:t>[</a:t>
            </a:r>
            <a:r>
              <a:rPr lang="en-US" sz="1600" dirty="0">
                <a:hlinkClick r:id="rId4"/>
              </a:rPr>
              <a:t>Slides (pptx)</a:t>
            </a:r>
            <a:r>
              <a:rPr lang="en-US" sz="1600" dirty="0"/>
              <a:t> </a:t>
            </a:r>
            <a:r>
              <a:rPr lang="en-US" sz="1600" dirty="0">
                <a:hlinkClick r:id="rId5"/>
              </a:rPr>
              <a:t>(pdf)</a:t>
            </a:r>
            <a:r>
              <a:rPr lang="en-US" sz="1600" dirty="0"/>
              <a:t>]</a:t>
            </a:r>
            <a:br>
              <a:rPr lang="en-US" sz="1600" dirty="0"/>
            </a:br>
            <a:r>
              <a:rPr lang="en-US" sz="1600" dirty="0"/>
              <a:t>[</a:t>
            </a:r>
            <a:r>
              <a:rPr lang="en-US" sz="1600" dirty="0">
                <a:hlinkClick r:id="rId6"/>
              </a:rPr>
              <a:t>Lightning Talk Slides (pptx)</a:t>
            </a:r>
            <a:r>
              <a:rPr lang="en-US" sz="1600" dirty="0"/>
              <a:t> </a:t>
            </a:r>
            <a:r>
              <a:rPr lang="en-US" sz="1600" dirty="0">
                <a:hlinkClick r:id="rId7"/>
              </a:rPr>
              <a:t>(pdf)</a:t>
            </a:r>
            <a:r>
              <a:rPr lang="en-US" sz="1600" dirty="0"/>
              <a:t>]</a:t>
            </a:r>
            <a:br>
              <a:rPr lang="en-US" sz="1600" dirty="0"/>
            </a:br>
            <a:r>
              <a:rPr lang="en-US" sz="1600" dirty="0"/>
              <a:t>[</a:t>
            </a:r>
            <a:r>
              <a:rPr lang="en-US" sz="1600" dirty="0">
                <a:hlinkClick r:id="rId8"/>
              </a:rPr>
              <a:t>Poster (pptx)</a:t>
            </a:r>
            <a:r>
              <a:rPr lang="en-US" sz="1600" dirty="0"/>
              <a:t> </a:t>
            </a:r>
            <a:r>
              <a:rPr lang="en-US" sz="1600" dirty="0">
                <a:hlinkClick r:id="rId9"/>
              </a:rPr>
              <a:t>(pdf)</a:t>
            </a:r>
            <a:r>
              <a:rPr lang="en-US" sz="1600" dirty="0"/>
              <a:t>]</a:t>
            </a:r>
            <a:br>
              <a:rPr lang="en-US" sz="1600" dirty="0"/>
            </a:br>
            <a:r>
              <a:rPr lang="en-US" sz="1600" dirty="0"/>
              <a:t>[</a:t>
            </a:r>
            <a:r>
              <a:rPr lang="en-US" sz="1600" dirty="0">
                <a:hlinkClick r:id="rId10"/>
              </a:rPr>
              <a:t>Lightning Talk Video</a:t>
            </a:r>
            <a:r>
              <a:rPr lang="en-US" sz="1600" dirty="0"/>
              <a:t> (4 minutes)]</a:t>
            </a:r>
            <a:br>
              <a:rPr lang="en-US" sz="1600" dirty="0"/>
            </a:br>
            <a:endParaRPr lang="en-US" sz="1600" dirty="0"/>
          </a:p>
          <a:p>
            <a:br>
              <a:rPr lang="en-US" sz="1600" dirty="0"/>
            </a:br>
            <a:br>
              <a:rPr lang="en-US" sz="1600" dirty="0"/>
            </a:br>
            <a:br>
              <a:rPr lang="en-US" sz="1600" dirty="0"/>
            </a:br>
            <a:endParaRPr lang="en-US" sz="16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18973CF5-BABA-FE44-A413-0E0589FC981B}"/>
              </a:ext>
            </a:extLst>
          </p:cNvPr>
          <p:cNvPicPr>
            <a:picLocks noChangeAspect="1"/>
          </p:cNvPicPr>
          <p:nvPr/>
        </p:nvPicPr>
        <p:blipFill>
          <a:blip r:embed="rId11"/>
          <a:stretch>
            <a:fillRect/>
          </a:stretch>
        </p:blipFill>
        <p:spPr>
          <a:xfrm>
            <a:off x="4401" y="3858574"/>
            <a:ext cx="9144000" cy="2405311"/>
          </a:xfrm>
          <a:prstGeom prst="rect">
            <a:avLst/>
          </a:prstGeom>
        </p:spPr>
      </p:pic>
    </p:spTree>
    <p:extLst>
      <p:ext uri="{BB962C8B-B14F-4D97-AF65-F5344CB8AC3E}">
        <p14:creationId xmlns:p14="http://schemas.microsoft.com/office/powerpoint/2010/main" val="33019963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228600"/>
            <a:ext cx="9144000" cy="2076450"/>
          </a:xfrm>
          <a:solidFill>
            <a:schemeClr val="tx2">
              <a:lumMod val="75000"/>
            </a:schemeClr>
          </a:solidFill>
        </p:spPr>
        <p:txBody>
          <a:bodyPr/>
          <a:lstStyle/>
          <a:p>
            <a:r>
              <a:rPr lang="en-US" sz="4000" dirty="0" err="1">
                <a:solidFill>
                  <a:srgbClr val="FFFFFF"/>
                </a:solidFill>
                <a:latin typeface=""/>
              </a:rPr>
              <a:t>CoNDA</a:t>
            </a:r>
            <a:r>
              <a:rPr lang="en-US" sz="4000" dirty="0">
                <a:solidFill>
                  <a:srgbClr val="FFFFFF"/>
                </a:solidFill>
                <a:latin typeface=""/>
              </a:rPr>
              <a:t>:</a:t>
            </a:r>
            <a:br>
              <a:rPr lang="en-US" sz="4000" dirty="0">
                <a:solidFill>
                  <a:srgbClr val="FFFFFF"/>
                </a:solidFill>
                <a:latin typeface=""/>
              </a:rPr>
            </a:br>
            <a:r>
              <a:rPr lang="en-US" sz="4000" dirty="0">
                <a:solidFill>
                  <a:srgbClr val="FFFFFF"/>
                </a:solidFill>
                <a:latin typeface=""/>
              </a:rPr>
              <a:t> Efficient Cache Coherence Support</a:t>
            </a:r>
            <a:br>
              <a:rPr lang="en-US" sz="4000" dirty="0">
                <a:solidFill>
                  <a:srgbClr val="FFFFFF"/>
                </a:solidFill>
                <a:latin typeface=""/>
              </a:rPr>
            </a:br>
            <a:r>
              <a:rPr lang="en-US" sz="4000" dirty="0">
                <a:solidFill>
                  <a:srgbClr val="FFFFFF"/>
                </a:solidFill>
                <a:latin typeface=""/>
              </a:rPr>
              <a:t>for Near-Data Accelerators</a:t>
            </a:r>
            <a:endParaRPr lang="en-US" sz="4000" dirty="0">
              <a:solidFill>
                <a:srgbClr val="FFFFFF"/>
              </a:solidFill>
            </a:endParaRPr>
          </a:p>
        </p:txBody>
      </p:sp>
      <p:sp>
        <p:nvSpPr>
          <p:cNvPr id="6" name="Subtitle 5"/>
          <p:cNvSpPr>
            <a:spLocks noGrp="1"/>
          </p:cNvSpPr>
          <p:nvPr>
            <p:ph type="subTitle" idx="1"/>
          </p:nvPr>
        </p:nvSpPr>
        <p:spPr>
          <a:xfrm>
            <a:off x="1371600" y="3156704"/>
            <a:ext cx="6400800" cy="685800"/>
          </a:xfrm>
        </p:spPr>
        <p:txBody>
          <a:bodyPr>
            <a:noAutofit/>
          </a:bodyPr>
          <a:lstStyle/>
          <a:p>
            <a:br>
              <a:rPr lang="en-US" sz="3600" dirty="0">
                <a:solidFill>
                  <a:schemeClr val="tx1">
                    <a:lumMod val="75000"/>
                    <a:lumOff val="25000"/>
                  </a:schemeClr>
                </a:solidFill>
              </a:rPr>
            </a:br>
            <a:br>
              <a:rPr lang="en-US" sz="3600" dirty="0">
                <a:solidFill>
                  <a:schemeClr val="tx1">
                    <a:lumMod val="75000"/>
                    <a:lumOff val="25000"/>
                  </a:schemeClr>
                </a:solidFill>
              </a:rPr>
            </a:br>
            <a:endParaRPr lang="en-US" sz="3600" dirty="0">
              <a:solidFill>
                <a:schemeClr val="tx1">
                  <a:lumMod val="75000"/>
                  <a:lumOff val="25000"/>
                </a:schemeClr>
              </a:solidFill>
            </a:endParaRPr>
          </a:p>
        </p:txBody>
      </p:sp>
      <p:sp>
        <p:nvSpPr>
          <p:cNvPr id="2" name="Rectangle 1"/>
          <p:cNvSpPr/>
          <p:nvPr/>
        </p:nvSpPr>
        <p:spPr>
          <a:xfrm>
            <a:off x="2605141" y="2691824"/>
            <a:ext cx="4024259" cy="5847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Gill Sans MT"/>
                <a:ea typeface="+mn-ea"/>
                <a:cs typeface="+mn-cs"/>
              </a:rPr>
              <a:t>Amirali Boroumand</a:t>
            </a:r>
          </a:p>
        </p:txBody>
      </p:sp>
      <p:sp>
        <p:nvSpPr>
          <p:cNvPr id="8" name="Rectangle 7"/>
          <p:cNvSpPr/>
          <p:nvPr/>
        </p:nvSpPr>
        <p:spPr>
          <a:xfrm>
            <a:off x="228600" y="3307140"/>
            <a:ext cx="876300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Saugata</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Ghose</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Minesh</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Patel</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Hasan Hassan, </a:t>
            </a:r>
            <a:b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Brandon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Lucia,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Rachata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Ausavarungnirun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Kevin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Hsieh</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b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hr-H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Nastaran Hajinazar, </a:t>
            </a:r>
            <a:r>
              <a:rPr kumimoji="0" lang="de-DE"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Krishna </a:t>
            </a:r>
            <a:r>
              <a:rPr kumimoji="0" lang="de-DE"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Malladi</a:t>
            </a:r>
            <a:r>
              <a:rPr kumimoji="0" lang="de-DE"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de-DE"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Hongzhong</a:t>
            </a:r>
            <a:r>
              <a:rPr kumimoji="0" lang="de-DE"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Zheng, Onur Mutlu</a:t>
            </a:r>
            <a:endPar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endParaRPr>
          </a:p>
        </p:txBody>
      </p:sp>
      <p:sp>
        <p:nvSpPr>
          <p:cNvPr id="4" name="TextBox 3"/>
          <p:cNvSpPr txBox="1"/>
          <p:nvPr/>
        </p:nvSpPr>
        <p:spPr>
          <a:xfrm>
            <a:off x="-1882588" y="3316941"/>
            <a:ext cx="18466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pic>
        <p:nvPicPr>
          <p:cNvPr id="13" name="Picture 12"/>
          <p:cNvPicPr>
            <a:picLocks noChangeAspect="1"/>
          </p:cNvPicPr>
          <p:nvPr/>
        </p:nvPicPr>
        <p:blipFill rotWithShape="1">
          <a:blip r:embed="rId2"/>
          <a:srcRect t="27272" b="29091"/>
          <a:stretch/>
        </p:blipFill>
        <p:spPr>
          <a:xfrm>
            <a:off x="6629400" y="5105400"/>
            <a:ext cx="1828800" cy="798022"/>
          </a:xfrm>
          <a:prstGeom prst="rect">
            <a:avLst/>
          </a:prstGeom>
        </p:spPr>
      </p:pic>
      <p:pic>
        <p:nvPicPr>
          <p:cNvPr id="15" name="Picture 14"/>
          <p:cNvPicPr>
            <a:picLocks noChangeAspect="1"/>
          </p:cNvPicPr>
          <p:nvPr/>
        </p:nvPicPr>
        <p:blipFill rotWithShape="1">
          <a:blip r:embed="rId3"/>
          <a:srcRect t="30096" b="30046"/>
          <a:stretch/>
        </p:blipFill>
        <p:spPr>
          <a:xfrm>
            <a:off x="6477000" y="6096000"/>
            <a:ext cx="2381250" cy="533400"/>
          </a:xfrm>
          <a:prstGeom prst="rect">
            <a:avLst/>
          </a:prstGeom>
        </p:spPr>
      </p:pic>
      <p:pic>
        <p:nvPicPr>
          <p:cNvPr id="16" name="Picture 15" descr="safari.png"/>
          <p:cNvPicPr>
            <a:picLocks noChangeAspect="1"/>
          </p:cNvPicPr>
          <p:nvPr/>
        </p:nvPicPr>
        <p:blipFill rotWithShape="1">
          <a:blip r:embed="rId4" cstate="print"/>
          <a:srcRect r="1519"/>
          <a:stretch/>
        </p:blipFill>
        <p:spPr>
          <a:xfrm>
            <a:off x="476188" y="5235800"/>
            <a:ext cx="1890388" cy="555400"/>
          </a:xfrm>
          <a:prstGeom prst="rect">
            <a:avLst/>
          </a:prstGeom>
        </p:spPr>
      </p:pic>
      <p:pic>
        <p:nvPicPr>
          <p:cNvPr id="17" name="Picture 16"/>
          <p:cNvPicPr>
            <a:picLocks noChangeAspect="1"/>
          </p:cNvPicPr>
          <p:nvPr/>
        </p:nvPicPr>
        <p:blipFill>
          <a:blip r:embed="rId5"/>
          <a:stretch>
            <a:fillRect/>
          </a:stretch>
        </p:blipFill>
        <p:spPr>
          <a:xfrm>
            <a:off x="3015517" y="4971872"/>
            <a:ext cx="3112967" cy="1124128"/>
          </a:xfrm>
          <a:prstGeom prst="rect">
            <a:avLst/>
          </a:prstGeom>
        </p:spPr>
      </p:pic>
      <p:pic>
        <p:nvPicPr>
          <p:cNvPr id="10" name="Picture 9"/>
          <p:cNvPicPr>
            <a:picLocks noChangeAspect="1"/>
          </p:cNvPicPr>
          <p:nvPr/>
        </p:nvPicPr>
        <p:blipFill>
          <a:blip r:embed="rId6"/>
          <a:stretch>
            <a:fillRect/>
          </a:stretch>
        </p:blipFill>
        <p:spPr>
          <a:xfrm>
            <a:off x="609600" y="5943600"/>
            <a:ext cx="1524000" cy="762000"/>
          </a:xfrm>
          <a:prstGeom prst="rect">
            <a:avLst/>
          </a:prstGeom>
        </p:spPr>
      </p:pic>
      <p:pic>
        <p:nvPicPr>
          <p:cNvPr id="12" name="Picture 11"/>
          <p:cNvPicPr>
            <a:picLocks noChangeAspect="1"/>
          </p:cNvPicPr>
          <p:nvPr/>
        </p:nvPicPr>
        <p:blipFill>
          <a:blip r:embed="rId7"/>
          <a:stretch>
            <a:fillRect/>
          </a:stretch>
        </p:blipFill>
        <p:spPr>
          <a:xfrm>
            <a:off x="3962400" y="5816600"/>
            <a:ext cx="1041400" cy="1041400"/>
          </a:xfrm>
          <a:prstGeom prst="rect">
            <a:avLst/>
          </a:prstGeom>
        </p:spPr>
      </p:pic>
    </p:spTree>
    <p:extLst>
      <p:ext uri="{BB962C8B-B14F-4D97-AF65-F5344CB8AC3E}">
        <p14:creationId xmlns:p14="http://schemas.microsoft.com/office/powerpoint/2010/main" val="124807150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Rectangle 173"/>
          <p:cNvSpPr/>
          <p:nvPr/>
        </p:nvSpPr>
        <p:spPr>
          <a:xfrm>
            <a:off x="7543801" y="5702155"/>
            <a:ext cx="1452563" cy="34570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a:ea typeface="+mn-ea"/>
                <a:cs typeface="+mn-cs"/>
              </a:rPr>
              <a:t>ASIC</a:t>
            </a:r>
            <a:endParaRPr kumimoji="0" lang="en-US" sz="23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Title 1"/>
          <p:cNvSpPr>
            <a:spLocks noGrp="1"/>
          </p:cNvSpPr>
          <p:nvPr>
            <p:ph type="title"/>
          </p:nvPr>
        </p:nvSpPr>
        <p:spPr/>
        <p:txBody>
          <a:bodyPr/>
          <a:lstStyle/>
          <a:p>
            <a:r>
              <a:rPr lang="en-US" dirty="0">
                <a:latin typeface="Gill Sans MT"/>
                <a:cs typeface="Gill Sans MT"/>
              </a:rPr>
              <a:t>Specialized Accelerators</a:t>
            </a:r>
          </a:p>
        </p:txBody>
      </p:sp>
      <p:sp>
        <p:nvSpPr>
          <p:cNvPr id="3" name="Content Placeholder 2"/>
          <p:cNvSpPr>
            <a:spLocks noGrp="1"/>
          </p:cNvSpPr>
          <p:nvPr>
            <p:ph idx="1"/>
          </p:nvPr>
        </p:nvSpPr>
        <p:spPr>
          <a:xfrm>
            <a:off x="152400" y="1066800"/>
            <a:ext cx="8839200" cy="5638800"/>
          </a:xfrm>
        </p:spPr>
        <p:txBody>
          <a:bodyPr>
            <a:normAutofit/>
          </a:bodyPr>
          <a:lstStyle/>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pPr lvl="1"/>
            <a:endParaRPr lang="en-US" sz="2000" dirty="0">
              <a:solidFill>
                <a:srgbClr val="595959"/>
              </a:solidFill>
              <a:latin typeface="Gill Sans MT"/>
              <a:cs typeface="Gill Sans MT"/>
            </a:endParaRPr>
          </a:p>
          <a:p>
            <a:pPr lvl="1"/>
            <a:endParaRPr lang="en-US" sz="2400" dirty="0">
              <a:solidFill>
                <a:schemeClr val="tx2"/>
              </a:solidFill>
              <a:latin typeface="Gill Sans MT"/>
              <a:cs typeface="Gill Sans MT"/>
            </a:endParaRPr>
          </a:p>
          <a:p>
            <a:pPr marL="342900" lvl="1" indent="-342900">
              <a:buFont typeface="Arial" pitchFamily="34" charset="0"/>
              <a:buChar char="•"/>
            </a:pPr>
            <a:endParaRPr lang="en-US" sz="2400" u="sng" dirty="0">
              <a:solidFill>
                <a:schemeClr val="tx2"/>
              </a:solidFill>
              <a:latin typeface="Gill Sans MT"/>
              <a:cs typeface="Gill Sans MT"/>
            </a:endParaRPr>
          </a:p>
          <a:p>
            <a:pPr lvl="1"/>
            <a:endParaRPr lang="en-US" sz="2000" dirty="0">
              <a:solidFill>
                <a:srgbClr val="595959"/>
              </a:solidFill>
              <a:latin typeface="Gill Sans MT"/>
              <a:cs typeface="Gill Sans MT"/>
            </a:endParaRPr>
          </a:p>
          <a:p>
            <a:endParaRPr lang="en-US" dirty="0">
              <a:latin typeface="Gill Sans MT"/>
              <a:cs typeface="Gill Sans MT"/>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Gill Sans MT"/>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2400" b="1" i="0" u="none" strike="noStrike" kern="1200" cap="none" spc="0" normalizeH="0" baseline="0" noProof="0">
              <a:ln>
                <a:noFill/>
              </a:ln>
              <a:solidFill>
                <a:srgbClr val="0070C0"/>
              </a:solidFill>
              <a:effectLst/>
              <a:uLnTx/>
              <a:uFillTx/>
              <a:latin typeface="Gill Sans MT"/>
              <a:ea typeface="+mn-ea"/>
              <a:cs typeface="Gill Sans MT"/>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grpSp>
        <p:nvGrpSpPr>
          <p:cNvPr id="66" name="Group 65"/>
          <p:cNvGrpSpPr/>
          <p:nvPr/>
        </p:nvGrpSpPr>
        <p:grpSpPr>
          <a:xfrm>
            <a:off x="76200" y="1676400"/>
            <a:ext cx="9296400" cy="1676400"/>
            <a:chOff x="-1447800" y="3810000"/>
            <a:chExt cx="9753600" cy="1940243"/>
          </a:xfrm>
        </p:grpSpPr>
        <p:sp>
          <p:nvSpPr>
            <p:cNvPr id="59" name="Rectangle 58"/>
            <p:cNvSpPr/>
            <p:nvPr/>
          </p:nvSpPr>
          <p:spPr>
            <a:xfrm>
              <a:off x="381000" y="5257800"/>
              <a:ext cx="6019800" cy="4924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497D"/>
                  </a:solidFill>
                  <a:effectLst/>
                  <a:uLnTx/>
                  <a:uFillTx/>
                  <a:latin typeface="Gill Sans MT"/>
                  <a:ea typeface="+mn-ea"/>
                  <a:cs typeface="Gill Sans MT"/>
                </a:rPr>
                <a:t>FPGA</a:t>
              </a:r>
            </a:p>
          </p:txBody>
        </p:sp>
        <p:grpSp>
          <p:nvGrpSpPr>
            <p:cNvPr id="65" name="Group 64"/>
            <p:cNvGrpSpPr/>
            <p:nvPr/>
          </p:nvGrpSpPr>
          <p:grpSpPr>
            <a:xfrm>
              <a:off x="-1447800" y="3810000"/>
              <a:ext cx="9753600" cy="1940243"/>
              <a:chOff x="-1447800" y="3810000"/>
              <a:chExt cx="9753600" cy="1940243"/>
            </a:xfrm>
          </p:grpSpPr>
          <p:sp>
            <p:nvSpPr>
              <p:cNvPr id="56" name="Rectangle 55"/>
              <p:cNvSpPr/>
              <p:nvPr/>
            </p:nvSpPr>
            <p:spPr>
              <a:xfrm>
                <a:off x="-1447800" y="5181600"/>
                <a:ext cx="6019800" cy="4924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497D"/>
                    </a:solidFill>
                    <a:effectLst/>
                    <a:uLnTx/>
                    <a:uFillTx/>
                    <a:latin typeface="Gill Sans MT"/>
                    <a:ea typeface="+mn-ea"/>
                    <a:cs typeface="Gill Sans MT"/>
                  </a:rPr>
                  <a:t>GPU</a:t>
                </a:r>
              </a:p>
            </p:txBody>
          </p:sp>
          <p:grpSp>
            <p:nvGrpSpPr>
              <p:cNvPr id="64" name="Group 63"/>
              <p:cNvGrpSpPr/>
              <p:nvPr/>
            </p:nvGrpSpPr>
            <p:grpSpPr>
              <a:xfrm>
                <a:off x="685800" y="3810000"/>
                <a:ext cx="7620000" cy="1600200"/>
                <a:chOff x="762000" y="3810000"/>
                <a:chExt cx="7620000" cy="1600200"/>
              </a:xfrm>
            </p:grpSpPr>
            <p:pic>
              <p:nvPicPr>
                <p:cNvPr id="63" name="Picture 62"/>
                <p:cNvPicPr>
                  <a:picLocks noChangeAspect="1"/>
                </p:cNvPicPr>
                <p:nvPr/>
              </p:nvPicPr>
              <p:blipFill>
                <a:blip r:embed="rId4"/>
                <a:stretch>
                  <a:fillRect/>
                </a:stretch>
              </p:blipFill>
              <p:spPr>
                <a:xfrm>
                  <a:off x="4419600" y="3886200"/>
                  <a:ext cx="1524000" cy="1524000"/>
                </a:xfrm>
                <a:prstGeom prst="rect">
                  <a:avLst/>
                </a:prstGeom>
              </p:spPr>
            </p:pic>
            <p:grpSp>
              <p:nvGrpSpPr>
                <p:cNvPr id="50" name="Group 49"/>
                <p:cNvGrpSpPr/>
                <p:nvPr/>
              </p:nvGrpSpPr>
              <p:grpSpPr>
                <a:xfrm>
                  <a:off x="2895600" y="4038600"/>
                  <a:ext cx="5486400" cy="1143000"/>
                  <a:chOff x="2971800" y="2971800"/>
                  <a:chExt cx="5486400" cy="1143000"/>
                </a:xfrm>
              </p:grpSpPr>
              <p:pic>
                <p:nvPicPr>
                  <p:cNvPr id="18" name="Picture 17"/>
                  <p:cNvPicPr>
                    <a:picLocks noChangeAspect="1"/>
                  </p:cNvPicPr>
                  <p:nvPr/>
                </p:nvPicPr>
                <p:blipFill>
                  <a:blip r:embed="rId5"/>
                  <a:stretch>
                    <a:fillRect/>
                  </a:stretch>
                </p:blipFill>
                <p:spPr>
                  <a:xfrm>
                    <a:off x="2971800" y="2971800"/>
                    <a:ext cx="1143000" cy="1143000"/>
                  </a:xfrm>
                  <a:prstGeom prst="rect">
                    <a:avLst/>
                  </a:prstGeom>
                </p:spPr>
              </p:pic>
              <p:sp>
                <p:nvSpPr>
                  <p:cNvPr id="45" name="Rectangle 44"/>
                  <p:cNvSpPr/>
                  <p:nvPr/>
                </p:nvSpPr>
                <p:spPr>
                  <a:xfrm>
                    <a:off x="6934200" y="3352800"/>
                    <a:ext cx="1524000"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a:ea typeface="+mn-ea"/>
                        <a:cs typeface="+mn-cs"/>
                      </a:rPr>
                      <a:t>NDA</a:t>
                    </a:r>
                    <a:endParaRPr kumimoji="0" lang="en-US" sz="23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6" name="Rectangle 25"/>
                  <p:cNvSpPr/>
                  <p:nvPr/>
                </p:nvSpPr>
                <p:spPr>
                  <a:xfrm>
                    <a:off x="4495800" y="3333690"/>
                    <a:ext cx="1524000"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a:ea typeface="+mn-ea"/>
                        <a:cs typeface="+mn-cs"/>
                      </a:rPr>
                      <a:t>ASIC</a:t>
                    </a:r>
                    <a:endParaRPr kumimoji="0" lang="en-US" sz="2300" b="0" i="0" u="none" strike="noStrike" kern="1200" cap="none" spc="0" normalizeH="0" baseline="0" noProof="0" dirty="0">
                      <a:ln>
                        <a:noFill/>
                      </a:ln>
                      <a:solidFill>
                        <a:prstClr val="white"/>
                      </a:solidFill>
                      <a:effectLst/>
                      <a:uLnTx/>
                      <a:uFillTx/>
                      <a:latin typeface="Gill Sans MT"/>
                      <a:ea typeface="+mn-ea"/>
                      <a:cs typeface="+mn-cs"/>
                    </a:endParaRPr>
                  </a:p>
                </p:txBody>
              </p:sp>
            </p:grpSp>
            <p:pic>
              <p:nvPicPr>
                <p:cNvPr id="58" name="Picture 57"/>
                <p:cNvPicPr>
                  <a:picLocks noChangeAspect="1"/>
                </p:cNvPicPr>
                <p:nvPr/>
              </p:nvPicPr>
              <p:blipFill>
                <a:blip r:embed="rId6"/>
                <a:stretch>
                  <a:fillRect/>
                </a:stretch>
              </p:blipFill>
              <p:spPr>
                <a:xfrm>
                  <a:off x="762000" y="3810000"/>
                  <a:ext cx="1447800" cy="1447800"/>
                </a:xfrm>
                <a:prstGeom prst="rect">
                  <a:avLst/>
                </a:prstGeom>
              </p:spPr>
            </p:pic>
          </p:grpSp>
          <p:sp>
            <p:nvSpPr>
              <p:cNvPr id="60" name="Rectangle 59"/>
              <p:cNvSpPr/>
              <p:nvPr/>
            </p:nvSpPr>
            <p:spPr>
              <a:xfrm>
                <a:off x="2133600" y="5257800"/>
                <a:ext cx="6019800" cy="4924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497D"/>
                    </a:solidFill>
                    <a:effectLst/>
                    <a:uLnTx/>
                    <a:uFillTx/>
                    <a:latin typeface="Gill Sans MT"/>
                    <a:ea typeface="+mn-ea"/>
                    <a:cs typeface="Gill Sans MT"/>
                  </a:rPr>
                  <a:t>ASIC</a:t>
                </a:r>
              </a:p>
            </p:txBody>
          </p:sp>
        </p:grpSp>
      </p:grpSp>
      <p:sp>
        <p:nvSpPr>
          <p:cNvPr id="67" name="Rectangle 66"/>
          <p:cNvSpPr/>
          <p:nvPr/>
        </p:nvSpPr>
        <p:spPr>
          <a:xfrm>
            <a:off x="0" y="1143000"/>
            <a:ext cx="9144000" cy="553998"/>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Gill Sans MT"/>
                <a:ea typeface="+mn-ea"/>
                <a:cs typeface="+mn-cs"/>
              </a:rPr>
              <a:t>Specialized accelerators are now everywhere!</a:t>
            </a:r>
          </a:p>
        </p:txBody>
      </p:sp>
      <p:sp>
        <p:nvSpPr>
          <p:cNvPr id="41" name="Rectangle 40"/>
          <p:cNvSpPr/>
          <p:nvPr/>
        </p:nvSpPr>
        <p:spPr>
          <a:xfrm>
            <a:off x="0" y="3694093"/>
            <a:ext cx="9144000" cy="1015663"/>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Gill Sans MT"/>
                <a:ea typeface="+mn-ea"/>
                <a:cs typeface="+mn-cs"/>
              </a:rPr>
              <a:t>Recent advances in DRAM technology enabled </a:t>
            </a:r>
            <a:r>
              <a:rPr kumimoji="0" lang="en-US" sz="3000" b="1" i="0" u="none" strike="noStrike" kern="1200" cap="none" spc="0" normalizeH="0" baseline="0" noProof="0" dirty="0">
                <a:ln>
                  <a:noFill/>
                </a:ln>
                <a:solidFill>
                  <a:srgbClr val="800000"/>
                </a:solidFill>
                <a:effectLst/>
                <a:uLnTx/>
                <a:uFillTx/>
                <a:latin typeface="Gill Sans MT"/>
                <a:ea typeface="+mn-ea"/>
                <a:cs typeface="+mn-cs"/>
              </a:rPr>
              <a:t>Near-Data Accelerators (NDA)</a:t>
            </a:r>
          </a:p>
        </p:txBody>
      </p:sp>
      <p:grpSp>
        <p:nvGrpSpPr>
          <p:cNvPr id="49" name="Group 48"/>
          <p:cNvGrpSpPr/>
          <p:nvPr/>
        </p:nvGrpSpPr>
        <p:grpSpPr>
          <a:xfrm>
            <a:off x="1475022" y="5237946"/>
            <a:ext cx="4418346" cy="1082875"/>
            <a:chOff x="4878729" y="1823102"/>
            <a:chExt cx="4392604" cy="1800698"/>
          </a:xfrm>
        </p:grpSpPr>
        <p:grpSp>
          <p:nvGrpSpPr>
            <p:cNvPr id="72" name="Group 71"/>
            <p:cNvGrpSpPr/>
            <p:nvPr/>
          </p:nvGrpSpPr>
          <p:grpSpPr>
            <a:xfrm>
              <a:off x="4878729" y="1856117"/>
              <a:ext cx="4392604" cy="1767683"/>
              <a:chOff x="2068885" y="1301360"/>
              <a:chExt cx="3854114" cy="1174686"/>
            </a:xfrm>
          </p:grpSpPr>
          <p:sp>
            <p:nvSpPr>
              <p:cNvPr id="74" name="Cube 73"/>
              <p:cNvSpPr/>
              <p:nvPr/>
            </p:nvSpPr>
            <p:spPr>
              <a:xfrm>
                <a:off x="4360334" y="1765818"/>
                <a:ext cx="1562665" cy="710228"/>
              </a:xfrm>
              <a:prstGeom prst="cube">
                <a:avLst>
                  <a:gd name="adj" fmla="val 85440"/>
                </a:avLst>
              </a:prstGeom>
              <a:solidFill>
                <a:schemeClr val="tx2"/>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ysClr val="window" lastClr="FFFFFF"/>
                  </a:solidFill>
                  <a:effectLst/>
                  <a:uLnTx/>
                  <a:uFillTx/>
                  <a:latin typeface="Times New Roman"/>
                  <a:ea typeface="+mn-ea"/>
                  <a:cs typeface="Times New Roman"/>
                </a:endParaRPr>
              </a:p>
            </p:txBody>
          </p:sp>
          <p:sp>
            <p:nvSpPr>
              <p:cNvPr id="75" name="Cube 74"/>
              <p:cNvSpPr/>
              <p:nvPr/>
            </p:nvSpPr>
            <p:spPr>
              <a:xfrm>
                <a:off x="4461471" y="1670764"/>
                <a:ext cx="1391953" cy="651123"/>
              </a:xfrm>
              <a:prstGeom prst="cube">
                <a:avLst>
                  <a:gd name="adj" fmla="val 85440"/>
                </a:avLst>
              </a:prstGeom>
              <a:solidFill>
                <a:schemeClr val="bg1">
                  <a:lumMod val="50000"/>
                </a:schemeClr>
              </a:solidFill>
              <a:ln w="6350" cap="flat" cmpd="sng" algn="ctr">
                <a:solidFill>
                  <a:srgbClr val="000000"/>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ysClr val="window" lastClr="FFFFFF"/>
                  </a:solidFill>
                  <a:effectLst/>
                  <a:uLnTx/>
                  <a:uFillTx/>
                  <a:latin typeface="Times New Roman"/>
                  <a:ea typeface="+mn-ea"/>
                  <a:cs typeface="Times New Roman"/>
                </a:endParaRPr>
              </a:p>
            </p:txBody>
          </p:sp>
          <p:sp>
            <p:nvSpPr>
              <p:cNvPr id="76" name="Cube 75"/>
              <p:cNvSpPr/>
              <p:nvPr/>
            </p:nvSpPr>
            <p:spPr>
              <a:xfrm>
                <a:off x="4461471" y="1489171"/>
                <a:ext cx="1391953" cy="651123"/>
              </a:xfrm>
              <a:prstGeom prst="cube">
                <a:avLst>
                  <a:gd name="adj" fmla="val 85440"/>
                </a:avLst>
              </a:prstGeom>
              <a:solidFill>
                <a:schemeClr val="bg1">
                  <a:lumMod val="50000"/>
                </a:schemeClr>
              </a:solidFill>
              <a:ln w="6350" cap="flat" cmpd="sng" algn="ctr">
                <a:solidFill>
                  <a:srgbClr val="000000"/>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ysClr val="window" lastClr="FFFFFF"/>
                  </a:solidFill>
                  <a:effectLst/>
                  <a:uLnTx/>
                  <a:uFillTx/>
                  <a:latin typeface="Times New Roman"/>
                  <a:ea typeface="+mn-ea"/>
                  <a:cs typeface="Times New Roman"/>
                </a:endParaRPr>
              </a:p>
            </p:txBody>
          </p:sp>
          <p:sp>
            <p:nvSpPr>
              <p:cNvPr id="77" name="Cube 76"/>
              <p:cNvSpPr/>
              <p:nvPr/>
            </p:nvSpPr>
            <p:spPr>
              <a:xfrm>
                <a:off x="2068885" y="1612872"/>
                <a:ext cx="1505044" cy="820099"/>
              </a:xfrm>
              <a:prstGeom prst="cube">
                <a:avLst>
                  <a:gd name="adj" fmla="val 82478"/>
                </a:avLst>
              </a:prstGeom>
              <a:solidFill>
                <a:schemeClr val="bg2">
                  <a:lumMod val="50000"/>
                </a:schemeClr>
              </a:solidFill>
              <a:ln w="12700" cap="flat" cmpd="sng" algn="ctr">
                <a:solidFill>
                  <a:srgbClr val="000000"/>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ysClr val="window" lastClr="FFFFFF"/>
                  </a:solidFill>
                  <a:effectLst/>
                  <a:uLnTx/>
                  <a:uFillTx/>
                  <a:latin typeface="Times New Roman"/>
                  <a:ea typeface="+mn-ea"/>
                  <a:cs typeface="Times New Roman"/>
                </a:endParaRPr>
              </a:p>
            </p:txBody>
          </p:sp>
          <p:cxnSp>
            <p:nvCxnSpPr>
              <p:cNvPr id="78" name="Straight Arrow Connector 77"/>
              <p:cNvCxnSpPr/>
              <p:nvPr/>
            </p:nvCxnSpPr>
            <p:spPr>
              <a:xfrm flipH="1">
                <a:off x="3440989" y="2057346"/>
                <a:ext cx="872449" cy="7212"/>
              </a:xfrm>
              <a:prstGeom prst="straightConnector1">
                <a:avLst/>
              </a:prstGeom>
              <a:noFill/>
              <a:ln w="57150" cap="flat" cmpd="sng" algn="ctr">
                <a:solidFill>
                  <a:sysClr val="windowText" lastClr="000000"/>
                </a:solidFill>
                <a:prstDash val="solid"/>
                <a:miter lim="800000"/>
                <a:headEnd type="arrow"/>
                <a:tailEnd type="arrow"/>
              </a:ln>
              <a:effectLst/>
            </p:spPr>
          </p:cxnSp>
          <p:sp>
            <p:nvSpPr>
              <p:cNvPr id="79" name="TextBox 78"/>
              <p:cNvSpPr txBox="1"/>
              <p:nvPr/>
            </p:nvSpPr>
            <p:spPr>
              <a:xfrm>
                <a:off x="2432522" y="1638178"/>
                <a:ext cx="875531" cy="5441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1" u="none" strike="noStrike" kern="0" cap="none" spc="0" normalizeH="0" baseline="0" noProof="0" dirty="0">
                    <a:ln>
                      <a:noFill/>
                    </a:ln>
                    <a:solidFill>
                      <a:sysClr val="windowText" lastClr="000000"/>
                    </a:solidFill>
                    <a:effectLst/>
                    <a:uLnTx/>
                    <a:uFillTx/>
                    <a:latin typeface="Times New Roman"/>
                    <a:ea typeface="+mn-ea"/>
                    <a:cs typeface="Times New Roman"/>
                  </a:rPr>
                  <a:t>CPU</a:t>
                </a:r>
              </a:p>
            </p:txBody>
          </p:sp>
          <p:sp>
            <p:nvSpPr>
              <p:cNvPr id="80" name="Cube 79"/>
              <p:cNvSpPr/>
              <p:nvPr/>
            </p:nvSpPr>
            <p:spPr>
              <a:xfrm>
                <a:off x="4461471" y="1301360"/>
                <a:ext cx="1391953" cy="651122"/>
              </a:xfrm>
              <a:prstGeom prst="cube">
                <a:avLst>
                  <a:gd name="adj" fmla="val 85440"/>
                </a:avLst>
              </a:prstGeom>
              <a:solidFill>
                <a:schemeClr val="bg1">
                  <a:lumMod val="50000"/>
                </a:schemeClr>
              </a:solidFill>
              <a:ln w="6350" cap="flat" cmpd="sng" algn="ctr">
                <a:solidFill>
                  <a:srgbClr val="000000"/>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ysClr val="window" lastClr="FFFFFF"/>
                  </a:solidFill>
                  <a:effectLst/>
                  <a:uLnTx/>
                  <a:uFillTx/>
                  <a:latin typeface="Times New Roman"/>
                  <a:ea typeface="+mn-ea"/>
                  <a:cs typeface="Times New Roman"/>
                </a:endParaRPr>
              </a:p>
            </p:txBody>
          </p:sp>
        </p:grpSp>
        <p:sp>
          <p:nvSpPr>
            <p:cNvPr id="73" name="TextBox 72"/>
            <p:cNvSpPr txBox="1"/>
            <p:nvPr/>
          </p:nvSpPr>
          <p:spPr>
            <a:xfrm>
              <a:off x="7869603" y="1823102"/>
              <a:ext cx="1224402" cy="7932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1" u="none" strike="noStrike" kern="0" cap="none" spc="0" normalizeH="0" baseline="0" noProof="0" dirty="0">
                  <a:ln>
                    <a:noFill/>
                  </a:ln>
                  <a:solidFill>
                    <a:sysClr val="windowText" lastClr="000000"/>
                  </a:solidFill>
                  <a:effectLst/>
                  <a:uLnTx/>
                  <a:uFillTx/>
                  <a:latin typeface="Times New Roman"/>
                  <a:ea typeface="+mn-ea"/>
                  <a:cs typeface="Times New Roman"/>
                </a:rPr>
                <a:t>DRAM</a:t>
              </a:r>
            </a:p>
          </p:txBody>
        </p:sp>
      </p:grpSp>
      <p:grpSp>
        <p:nvGrpSpPr>
          <p:cNvPr id="31" name="Group 30"/>
          <p:cNvGrpSpPr/>
          <p:nvPr/>
        </p:nvGrpSpPr>
        <p:grpSpPr>
          <a:xfrm>
            <a:off x="5344232" y="5181600"/>
            <a:ext cx="2656767" cy="1524000"/>
            <a:chOff x="5699263" y="5312640"/>
            <a:chExt cx="2458901" cy="1316760"/>
          </a:xfrm>
        </p:grpSpPr>
        <p:grpSp>
          <p:nvGrpSpPr>
            <p:cNvPr id="25" name="Group 24"/>
            <p:cNvGrpSpPr/>
            <p:nvPr/>
          </p:nvGrpSpPr>
          <p:grpSpPr>
            <a:xfrm>
              <a:off x="6705600" y="5312640"/>
              <a:ext cx="1452564" cy="1316760"/>
              <a:chOff x="6777036" y="5160240"/>
              <a:chExt cx="1452564" cy="1316760"/>
            </a:xfrm>
          </p:grpSpPr>
          <p:pic>
            <p:nvPicPr>
              <p:cNvPr id="182" name="Picture 181"/>
              <p:cNvPicPr>
                <a:picLocks noChangeAspect="1"/>
              </p:cNvPicPr>
              <p:nvPr/>
            </p:nvPicPr>
            <p:blipFill>
              <a:blip r:embed="rId4"/>
              <a:stretch>
                <a:fillRect/>
              </a:stretch>
            </p:blipFill>
            <p:spPr>
              <a:xfrm>
                <a:off x="6777036" y="5160240"/>
                <a:ext cx="1452563" cy="1316760"/>
              </a:xfrm>
              <a:prstGeom prst="rect">
                <a:avLst/>
              </a:prstGeom>
            </p:spPr>
          </p:pic>
          <p:sp>
            <p:nvSpPr>
              <p:cNvPr id="183" name="Rectangle 182"/>
              <p:cNvSpPr/>
              <p:nvPr/>
            </p:nvSpPr>
            <p:spPr>
              <a:xfrm>
                <a:off x="6777037" y="5604595"/>
                <a:ext cx="1452563"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Gill Sans MT"/>
                    <a:ea typeface="+mn-ea"/>
                    <a:cs typeface="+mn-cs"/>
                  </a:rPr>
                  <a:t>NDA</a:t>
                </a:r>
                <a:endParaRPr kumimoji="0" lang="en-US" sz="2300" b="0" i="0" u="none" strike="noStrike" kern="1200" cap="none" spc="0" normalizeH="0" baseline="0" noProof="0" dirty="0">
                  <a:ln>
                    <a:noFill/>
                  </a:ln>
                  <a:solidFill>
                    <a:prstClr val="white"/>
                  </a:solidFill>
                  <a:effectLst/>
                  <a:uLnTx/>
                  <a:uFillTx/>
                  <a:latin typeface="Gill Sans MT"/>
                  <a:ea typeface="+mn-ea"/>
                  <a:cs typeface="+mn-cs"/>
                </a:endParaRPr>
              </a:p>
            </p:txBody>
          </p:sp>
        </p:grpSp>
        <p:cxnSp>
          <p:nvCxnSpPr>
            <p:cNvPr id="163" name="Straight Connector 162"/>
            <p:cNvCxnSpPr/>
            <p:nvPr/>
          </p:nvCxnSpPr>
          <p:spPr>
            <a:xfrm flipH="1">
              <a:off x="6248400" y="5510154"/>
              <a:ext cx="781365" cy="263352"/>
            </a:xfrm>
            <a:prstGeom prst="line">
              <a:avLst/>
            </a:prstGeom>
            <a:ln w="25400">
              <a:solidFill>
                <a:schemeClr val="tx1">
                  <a:lumMod val="75000"/>
                  <a:lumOff val="25000"/>
                </a:schemeClr>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a:endCxn id="74" idx="4"/>
            </p:cNvCxnSpPr>
            <p:nvPr/>
          </p:nvCxnSpPr>
          <p:spPr>
            <a:xfrm flipH="1" flipV="1">
              <a:off x="5699263" y="6256518"/>
              <a:ext cx="1259978" cy="241208"/>
            </a:xfrm>
            <a:prstGeom prst="line">
              <a:avLst/>
            </a:prstGeom>
            <a:ln w="25400">
              <a:solidFill>
                <a:schemeClr val="tx1">
                  <a:lumMod val="75000"/>
                  <a:lumOff val="25000"/>
                </a:schemeClr>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49431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6"/>
                                        </p:tgtEl>
                                        <p:attrNameLst>
                                          <p:attrName>style.visibility</p:attrName>
                                        </p:attrNameLst>
                                      </p:cBhvr>
                                      <p:to>
                                        <p:strVal val="visible"/>
                                      </p:to>
                                    </p:set>
                                    <p:animEffect transition="in" filter="fade">
                                      <p:cBhvr>
                                        <p:cTn id="11" dur="500"/>
                                        <p:tgtEl>
                                          <p:spTgt spid="6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fade">
                                      <p:cBhvr>
                                        <p:cTn id="16" dur="500"/>
                                        <p:tgtEl>
                                          <p:spTgt spid="41"/>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fade">
                                      <p:cBhvr>
                                        <p:cTn id="20" dur="500"/>
                                        <p:tgtEl>
                                          <p:spTgt spid="49"/>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4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76BD0-306E-CD40-8FFF-5540645CF225}"/>
              </a:ext>
            </a:extLst>
          </p:cNvPr>
          <p:cNvSpPr>
            <a:spLocks noGrp="1"/>
          </p:cNvSpPr>
          <p:nvPr>
            <p:ph type="title"/>
          </p:nvPr>
        </p:nvSpPr>
        <p:spPr/>
        <p:txBody>
          <a:bodyPr/>
          <a:lstStyle/>
          <a:p>
            <a:r>
              <a:rPr lang="en-US" dirty="0"/>
              <a:t>More on Release Consistency</a:t>
            </a:r>
          </a:p>
        </p:txBody>
      </p:sp>
      <p:sp>
        <p:nvSpPr>
          <p:cNvPr id="3" name="Content Placeholder 2">
            <a:extLst>
              <a:ext uri="{FF2B5EF4-FFF2-40B4-BE49-F238E27FC236}">
                <a16:creationId xmlns:a16="http://schemas.microsoft.com/office/drawing/2014/main" id="{A54F541E-C843-9E42-9786-A7962CA5DC05}"/>
              </a:ext>
            </a:extLst>
          </p:cNvPr>
          <p:cNvSpPr>
            <a:spLocks noGrp="1"/>
          </p:cNvSpPr>
          <p:nvPr>
            <p:ph idx="1"/>
          </p:nvPr>
        </p:nvSpPr>
        <p:spPr/>
        <p:txBody>
          <a:bodyPr/>
          <a:lstStyle/>
          <a:p>
            <a:r>
              <a:rPr lang="en-US" altLang="ja-JP" dirty="0" err="1">
                <a:ea typeface="ＭＳ Ｐゴシック" charset="-128"/>
              </a:rPr>
              <a:t>Gharachorloo</a:t>
            </a:r>
            <a:r>
              <a:rPr lang="en-US" altLang="ja-JP" dirty="0">
                <a:ea typeface="ＭＳ Ｐゴシック" charset="-128"/>
              </a:rPr>
              <a:t> et al., “</a:t>
            </a:r>
            <a:r>
              <a:rPr lang="en-US" altLang="ja-JP" dirty="0">
                <a:solidFill>
                  <a:srgbClr val="0000FF"/>
                </a:solidFill>
                <a:ea typeface="ＭＳ Ｐゴシック" charset="-128"/>
              </a:rPr>
              <a:t>Memory Consistency and Event Ordering in Scalable Shared-Memory Multiprocessors</a:t>
            </a:r>
            <a:r>
              <a:rPr lang="en-US" altLang="ja-JP" dirty="0">
                <a:ea typeface="ＭＳ Ｐゴシック" charset="-128"/>
              </a:rPr>
              <a:t>,</a:t>
            </a:r>
            <a:r>
              <a:rPr lang="en-US" altLang="en-US" dirty="0">
                <a:ea typeface="ＭＳ Ｐゴシック" charset="-128"/>
              </a:rPr>
              <a:t>”</a:t>
            </a:r>
            <a:r>
              <a:rPr lang="en-US" altLang="ja-JP" dirty="0">
                <a:ea typeface="ＭＳ Ｐゴシック" charset="-128"/>
              </a:rPr>
              <a:t> ISCA 1990.</a:t>
            </a:r>
          </a:p>
          <a:p>
            <a:endParaRPr lang="en-US" dirty="0"/>
          </a:p>
        </p:txBody>
      </p:sp>
      <p:sp>
        <p:nvSpPr>
          <p:cNvPr id="4" name="Slide Number Placeholder 3">
            <a:extLst>
              <a:ext uri="{FF2B5EF4-FFF2-40B4-BE49-F238E27FC236}">
                <a16:creationId xmlns:a16="http://schemas.microsoft.com/office/drawing/2014/main" id="{F2DD0A9E-64FC-CB46-9407-0CE74C8EDA9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AE726A-E58B-F348-AFE8-8E758D918561}"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295739900"/>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Rectangle 173"/>
          <p:cNvSpPr/>
          <p:nvPr/>
        </p:nvSpPr>
        <p:spPr>
          <a:xfrm>
            <a:off x="7543801" y="5702155"/>
            <a:ext cx="1452563" cy="34570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a:ea typeface="+mn-ea"/>
                <a:cs typeface="+mn-cs"/>
              </a:rPr>
              <a:t>ASIC</a:t>
            </a:r>
            <a:endParaRPr kumimoji="0" lang="en-US" sz="23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Title 1"/>
          <p:cNvSpPr>
            <a:spLocks noGrp="1"/>
          </p:cNvSpPr>
          <p:nvPr>
            <p:ph type="title"/>
          </p:nvPr>
        </p:nvSpPr>
        <p:spPr/>
        <p:txBody>
          <a:bodyPr/>
          <a:lstStyle/>
          <a:p>
            <a:r>
              <a:rPr lang="en-US" dirty="0">
                <a:latin typeface="Gill Sans MT"/>
                <a:cs typeface="Gill Sans MT"/>
              </a:rPr>
              <a:t>Coherence For NDAs</a:t>
            </a:r>
          </a:p>
        </p:txBody>
      </p:sp>
      <p:sp>
        <p:nvSpPr>
          <p:cNvPr id="3" name="Content Placeholder 2"/>
          <p:cNvSpPr>
            <a:spLocks noGrp="1"/>
          </p:cNvSpPr>
          <p:nvPr>
            <p:ph idx="1"/>
          </p:nvPr>
        </p:nvSpPr>
        <p:spPr>
          <a:xfrm>
            <a:off x="152400" y="1066800"/>
            <a:ext cx="8839200" cy="5638800"/>
          </a:xfrm>
        </p:spPr>
        <p:txBody>
          <a:bodyPr>
            <a:normAutofit/>
          </a:bodyPr>
          <a:lstStyle/>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pPr lvl="1"/>
            <a:endParaRPr lang="en-US" sz="2000" dirty="0">
              <a:solidFill>
                <a:srgbClr val="595959"/>
              </a:solidFill>
              <a:latin typeface="Gill Sans MT"/>
              <a:cs typeface="Gill Sans MT"/>
            </a:endParaRPr>
          </a:p>
          <a:p>
            <a:pPr lvl="1"/>
            <a:endParaRPr lang="en-US" sz="2400" dirty="0">
              <a:solidFill>
                <a:schemeClr val="tx2"/>
              </a:solidFill>
              <a:latin typeface="Gill Sans MT"/>
              <a:cs typeface="Gill Sans MT"/>
            </a:endParaRPr>
          </a:p>
          <a:p>
            <a:pPr marL="342900" lvl="1" indent="-342900">
              <a:buFont typeface="Arial" pitchFamily="34" charset="0"/>
              <a:buChar char="•"/>
            </a:pPr>
            <a:endParaRPr lang="en-US" sz="2400" u="sng" dirty="0">
              <a:solidFill>
                <a:schemeClr val="tx2"/>
              </a:solidFill>
              <a:latin typeface="Gill Sans MT"/>
              <a:cs typeface="Gill Sans MT"/>
            </a:endParaRPr>
          </a:p>
          <a:p>
            <a:pPr lvl="1"/>
            <a:endParaRPr lang="en-US" sz="2000" dirty="0">
              <a:solidFill>
                <a:srgbClr val="595959"/>
              </a:solidFill>
              <a:latin typeface="Gill Sans MT"/>
              <a:cs typeface="Gill Sans MT"/>
            </a:endParaRPr>
          </a:p>
          <a:p>
            <a:endParaRPr lang="en-US" dirty="0">
              <a:latin typeface="Gill Sans MT"/>
              <a:cs typeface="Gill Sans MT"/>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Gill Sans MT"/>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2400" b="1" i="0" u="none" strike="noStrike" kern="1200" cap="none" spc="0" normalizeH="0" baseline="0" noProof="0">
              <a:ln>
                <a:noFill/>
              </a:ln>
              <a:solidFill>
                <a:srgbClr val="0070C0"/>
              </a:solidFill>
              <a:effectLst/>
              <a:uLnTx/>
              <a:uFillTx/>
              <a:latin typeface="Gill Sans MT"/>
              <a:ea typeface="+mn-ea"/>
              <a:cs typeface="Gill Sans MT"/>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37" name="Rectangle 36"/>
          <p:cNvSpPr/>
          <p:nvPr/>
        </p:nvSpPr>
        <p:spPr>
          <a:xfrm>
            <a:off x="0" y="1122402"/>
            <a:ext cx="9144000" cy="553998"/>
          </a:xfrm>
          <a:prstGeom prst="rect">
            <a:avLst/>
          </a:prstGeom>
          <a:solidFill>
            <a:srgbClr val="800000"/>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Gill Sans MT"/>
                <a:ea typeface="+mn-ea"/>
                <a:cs typeface="+mn-cs"/>
              </a:rPr>
              <a:t>Challenge: Coherence between NDAs and CPUs</a:t>
            </a:r>
          </a:p>
        </p:txBody>
      </p:sp>
      <p:grpSp>
        <p:nvGrpSpPr>
          <p:cNvPr id="27" name="Group 26"/>
          <p:cNvGrpSpPr/>
          <p:nvPr/>
        </p:nvGrpSpPr>
        <p:grpSpPr>
          <a:xfrm>
            <a:off x="228600" y="2438400"/>
            <a:ext cx="9238252" cy="2743200"/>
            <a:chOff x="228600" y="2438400"/>
            <a:chExt cx="9238252" cy="2743200"/>
          </a:xfrm>
        </p:grpSpPr>
        <p:sp>
          <p:nvSpPr>
            <p:cNvPr id="46" name="Rounded Rectangle 45"/>
            <p:cNvSpPr/>
            <p:nvPr/>
          </p:nvSpPr>
          <p:spPr>
            <a:xfrm>
              <a:off x="7010400" y="2438400"/>
              <a:ext cx="1346201" cy="20574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lumMod val="95000"/>
                    </a:prstClr>
                  </a:solidFill>
                  <a:effectLst/>
                  <a:uLnTx/>
                  <a:uFillTx/>
                  <a:latin typeface="Gill Sans MT"/>
                  <a:ea typeface="+mn-ea"/>
                  <a:cs typeface="+mn-cs"/>
                </a:rPr>
                <a:t>DRAM</a:t>
              </a:r>
              <a:endParaRPr kumimoji="0" lang="en-US" sz="2000" b="1" i="0" u="none" strike="noStrike" kern="1200" cap="none" spc="0" normalizeH="0" baseline="0" noProof="0" dirty="0">
                <a:ln>
                  <a:noFill/>
                </a:ln>
                <a:solidFill>
                  <a:prstClr val="white">
                    <a:lumMod val="95000"/>
                  </a:prstClr>
                </a:solidFill>
                <a:effectLst/>
                <a:uLnTx/>
                <a:uFillTx/>
                <a:latin typeface="Gill Sans MT"/>
                <a:ea typeface="+mn-ea"/>
                <a:cs typeface="+mn-cs"/>
              </a:endParaRPr>
            </a:p>
          </p:txBody>
        </p:sp>
        <p:cxnSp>
          <p:nvCxnSpPr>
            <p:cNvPr id="40" name="Straight Arrow Connector 39"/>
            <p:cNvCxnSpPr/>
            <p:nvPr/>
          </p:nvCxnSpPr>
          <p:spPr>
            <a:xfrm flipH="1">
              <a:off x="4419600" y="3810000"/>
              <a:ext cx="2209800" cy="0"/>
            </a:xfrm>
            <a:prstGeom prst="straightConnector1">
              <a:avLst/>
            </a:prstGeom>
            <a:noFill/>
            <a:ln w="88900" cap="flat" cmpd="sng" algn="ctr">
              <a:solidFill>
                <a:schemeClr val="tx1"/>
              </a:solidFill>
              <a:prstDash val="solid"/>
              <a:miter lim="800000"/>
              <a:headEnd type="triangle"/>
              <a:tailEnd type="triangle"/>
            </a:ln>
            <a:effectLst/>
          </p:spPr>
        </p:cxnSp>
        <p:grpSp>
          <p:nvGrpSpPr>
            <p:cNvPr id="19" name="Group 18"/>
            <p:cNvGrpSpPr/>
            <p:nvPr/>
          </p:nvGrpSpPr>
          <p:grpSpPr>
            <a:xfrm>
              <a:off x="228600" y="3004129"/>
              <a:ext cx="3962400" cy="1339271"/>
              <a:chOff x="380999" y="2514600"/>
              <a:chExt cx="4114802" cy="1339271"/>
            </a:xfrm>
          </p:grpSpPr>
          <p:sp>
            <p:nvSpPr>
              <p:cNvPr id="47" name="Rounded Rectangle 46"/>
              <p:cNvSpPr/>
              <p:nvPr/>
            </p:nvSpPr>
            <p:spPr>
              <a:xfrm>
                <a:off x="380999" y="2514600"/>
                <a:ext cx="4114802" cy="1339271"/>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48" name="Rounded Rectangle 47"/>
              <p:cNvSpPr/>
              <p:nvPr/>
            </p:nvSpPr>
            <p:spPr>
              <a:xfrm>
                <a:off x="3704493" y="2709445"/>
                <a:ext cx="682875" cy="1028009"/>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lumMod val="95000"/>
                      </a:prstClr>
                    </a:solidFill>
                    <a:effectLst/>
                    <a:uLnTx/>
                    <a:uFillTx/>
                    <a:latin typeface="Gill Sans MT"/>
                    <a:ea typeface="+mn-ea"/>
                    <a:cs typeface="+mn-cs"/>
                  </a:rPr>
                  <a:t>L2</a:t>
                </a:r>
                <a:endParaRPr kumimoji="0" lang="en-US" sz="1600" b="1" i="0" u="none" strike="noStrike" kern="1200" cap="none" spc="0" normalizeH="0" baseline="0" noProof="0" dirty="0">
                  <a:ln>
                    <a:noFill/>
                  </a:ln>
                  <a:solidFill>
                    <a:prstClr val="white">
                      <a:lumMod val="95000"/>
                    </a:prstClr>
                  </a:solidFill>
                  <a:effectLst/>
                  <a:uLnTx/>
                  <a:uFillTx/>
                  <a:latin typeface="Gill Sans MT"/>
                  <a:ea typeface="+mn-ea"/>
                  <a:cs typeface="+mn-cs"/>
                </a:endParaRPr>
              </a:p>
            </p:txBody>
          </p:sp>
          <p:sp>
            <p:nvSpPr>
              <p:cNvPr id="52" name="Rounded Rectangle 51"/>
              <p:cNvSpPr/>
              <p:nvPr/>
            </p:nvSpPr>
            <p:spPr>
              <a:xfrm>
                <a:off x="2666999" y="2933426"/>
                <a:ext cx="562709" cy="766619"/>
              </a:xfrm>
              <a:prstGeom prst="roundRect">
                <a:avLst/>
              </a:prstGeom>
              <a:solidFill>
                <a:schemeClr val="accent2">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lumMod val="95000"/>
                      </a:prstClr>
                    </a:solidFill>
                    <a:effectLst/>
                    <a:uLnTx/>
                    <a:uFillTx/>
                    <a:latin typeface="Gill Sans MT"/>
                    <a:ea typeface="+mn-ea"/>
                    <a:cs typeface="+mn-cs"/>
                  </a:rPr>
                  <a:t>L1</a:t>
                </a:r>
                <a:endParaRPr kumimoji="0" lang="en-US" sz="1050" b="1" i="0" u="none" strike="noStrike" kern="1200" cap="none" spc="0" normalizeH="0" baseline="0" noProof="0" dirty="0">
                  <a:ln>
                    <a:noFill/>
                  </a:ln>
                  <a:solidFill>
                    <a:prstClr val="white">
                      <a:lumMod val="95000"/>
                    </a:prstClr>
                  </a:solidFill>
                  <a:effectLst/>
                  <a:uLnTx/>
                  <a:uFillTx/>
                  <a:latin typeface="Gill Sans MT"/>
                  <a:ea typeface="+mn-ea"/>
                  <a:cs typeface="+mn-cs"/>
                </a:endParaRPr>
              </a:p>
            </p:txBody>
          </p:sp>
          <p:grpSp>
            <p:nvGrpSpPr>
              <p:cNvPr id="53" name="Group 52"/>
              <p:cNvGrpSpPr/>
              <p:nvPr/>
            </p:nvGrpSpPr>
            <p:grpSpPr>
              <a:xfrm>
                <a:off x="511904" y="2787071"/>
                <a:ext cx="1528235" cy="732754"/>
                <a:chOff x="2816685" y="1162761"/>
                <a:chExt cx="1098983" cy="1042280"/>
              </a:xfrm>
            </p:grpSpPr>
            <p:sp>
              <p:nvSpPr>
                <p:cNvPr id="55" name="Rounded Rectangle 54"/>
                <p:cNvSpPr/>
                <p:nvPr/>
              </p:nvSpPr>
              <p:spPr>
                <a:xfrm>
                  <a:off x="2816685" y="1162761"/>
                  <a:ext cx="794181" cy="7374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57" name="Rounded Rectangle 56"/>
                <p:cNvSpPr/>
                <p:nvPr/>
              </p:nvSpPr>
              <p:spPr>
                <a:xfrm>
                  <a:off x="2969084" y="1315161"/>
                  <a:ext cx="794181" cy="7374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61" name="Rounded Rectangle 60"/>
                <p:cNvSpPr/>
                <p:nvPr/>
              </p:nvSpPr>
              <p:spPr>
                <a:xfrm>
                  <a:off x="3121487" y="1467562"/>
                  <a:ext cx="794181" cy="7374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51" name="Straight Arrow Connector 50"/>
              <p:cNvCxnSpPr/>
              <p:nvPr/>
            </p:nvCxnSpPr>
            <p:spPr>
              <a:xfrm flipH="1" flipV="1">
                <a:off x="2201330" y="3320471"/>
                <a:ext cx="486831" cy="2308"/>
              </a:xfrm>
              <a:prstGeom prst="straightConnector1">
                <a:avLst/>
              </a:prstGeom>
              <a:noFill/>
              <a:ln w="57150" cap="flat" cmpd="sng" algn="ctr">
                <a:solidFill>
                  <a:srgbClr val="000000"/>
                </a:solidFill>
                <a:prstDash val="solid"/>
                <a:miter lim="800000"/>
                <a:headEnd type="triangle"/>
                <a:tailEnd type="triangle"/>
              </a:ln>
              <a:effectLst/>
            </p:spPr>
          </p:cxnSp>
          <p:sp>
            <p:nvSpPr>
              <p:cNvPr id="44" name="Rounded Rectangle 43"/>
              <p:cNvSpPr/>
              <p:nvPr/>
            </p:nvSpPr>
            <p:spPr>
              <a:xfrm>
                <a:off x="1096627" y="3142361"/>
                <a:ext cx="1104380" cy="51847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lumMod val="95000"/>
                      </a:prstClr>
                    </a:solidFill>
                    <a:effectLst/>
                    <a:uLnTx/>
                    <a:uFillTx/>
                    <a:latin typeface="Gill Sans MT"/>
                    <a:ea typeface="+mn-ea"/>
                    <a:cs typeface="+mn-cs"/>
                  </a:rPr>
                  <a:t>CPU</a:t>
                </a:r>
                <a:endParaRPr kumimoji="0" lang="en-US" sz="1200" b="1" i="0" u="none" strike="noStrike" kern="1200" cap="none" spc="0" normalizeH="0" baseline="0" noProof="0" dirty="0">
                  <a:ln>
                    <a:noFill/>
                  </a:ln>
                  <a:solidFill>
                    <a:prstClr val="white">
                      <a:lumMod val="95000"/>
                    </a:prstClr>
                  </a:solidFill>
                  <a:effectLst/>
                  <a:uLnTx/>
                  <a:uFillTx/>
                  <a:latin typeface="Gill Sans MT"/>
                  <a:ea typeface="+mn-ea"/>
                  <a:cs typeface="+mn-cs"/>
                </a:endParaRPr>
              </a:p>
            </p:txBody>
          </p:sp>
          <p:cxnSp>
            <p:nvCxnSpPr>
              <p:cNvPr id="69" name="Straight Arrow Connector 68"/>
              <p:cNvCxnSpPr/>
              <p:nvPr/>
            </p:nvCxnSpPr>
            <p:spPr>
              <a:xfrm flipH="1" flipV="1">
                <a:off x="3200396" y="3318163"/>
                <a:ext cx="486831" cy="2308"/>
              </a:xfrm>
              <a:prstGeom prst="straightConnector1">
                <a:avLst/>
              </a:prstGeom>
              <a:noFill/>
              <a:ln w="57150" cap="flat" cmpd="sng" algn="ctr">
                <a:solidFill>
                  <a:srgbClr val="000000"/>
                </a:solidFill>
                <a:prstDash val="solid"/>
                <a:miter lim="800000"/>
                <a:headEnd type="triangle"/>
                <a:tailEnd type="triangle"/>
              </a:ln>
              <a:effectLst/>
            </p:spPr>
          </p:cxnSp>
        </p:grpSp>
        <p:grpSp>
          <p:nvGrpSpPr>
            <p:cNvPr id="11" name="Group 10"/>
            <p:cNvGrpSpPr/>
            <p:nvPr/>
          </p:nvGrpSpPr>
          <p:grpSpPr>
            <a:xfrm>
              <a:off x="5486400" y="4157246"/>
              <a:ext cx="3980452" cy="1024354"/>
              <a:chOff x="5410200" y="4191000"/>
              <a:chExt cx="3980452" cy="1024354"/>
            </a:xfrm>
          </p:grpSpPr>
          <p:sp>
            <p:nvSpPr>
              <p:cNvPr id="62" name="TextBox 61"/>
              <p:cNvSpPr txBox="1"/>
              <p:nvPr/>
            </p:nvSpPr>
            <p:spPr>
              <a:xfrm>
                <a:off x="5410200" y="4784467"/>
                <a:ext cx="398045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NDA</a:t>
                </a:r>
              </a:p>
            </p:txBody>
          </p:sp>
          <p:sp>
            <p:nvSpPr>
              <p:cNvPr id="68" name="Rounded Rectangle 67"/>
              <p:cNvSpPr/>
              <p:nvPr/>
            </p:nvSpPr>
            <p:spPr>
              <a:xfrm>
                <a:off x="6705600" y="4191000"/>
                <a:ext cx="1371600" cy="609600"/>
              </a:xfrm>
              <a:prstGeom prst="roundRect">
                <a:avLst/>
              </a:prstGeom>
              <a:solidFill>
                <a:srgbClr val="948A54"/>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Compute Unit </a:t>
                </a:r>
              </a:p>
            </p:txBody>
          </p:sp>
        </p:grpSp>
      </p:grpSp>
      <p:cxnSp>
        <p:nvCxnSpPr>
          <p:cNvPr id="70" name="Straight Arrow Connector 69"/>
          <p:cNvCxnSpPr/>
          <p:nvPr/>
        </p:nvCxnSpPr>
        <p:spPr>
          <a:xfrm flipH="1" flipV="1">
            <a:off x="5334000" y="2895600"/>
            <a:ext cx="381000" cy="685800"/>
          </a:xfrm>
          <a:prstGeom prst="straightConnector1">
            <a:avLst/>
          </a:prstGeom>
          <a:noFill/>
          <a:ln w="38100" cap="flat" cmpd="sng" algn="ctr">
            <a:solidFill>
              <a:srgbClr val="800000"/>
            </a:solidFill>
            <a:prstDash val="sysDash"/>
            <a:miter lim="800000"/>
            <a:headEnd type="none"/>
            <a:tailEnd type="arrow"/>
          </a:ln>
          <a:effectLst/>
        </p:spPr>
      </p:cxnSp>
      <p:sp>
        <p:nvSpPr>
          <p:cNvPr id="81" name="TextBox 80"/>
          <p:cNvSpPr txBox="1"/>
          <p:nvPr/>
        </p:nvSpPr>
        <p:spPr>
          <a:xfrm>
            <a:off x="2286000" y="1905000"/>
            <a:ext cx="57912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(1) Large </a:t>
            </a:r>
            <a:r>
              <a:rPr kumimoji="0" lang="en-US" sz="2400" b="1" i="0" u="none" strike="noStrike" kern="1200" cap="none" spc="0" normalizeH="0" baseline="0" noProof="0" dirty="0">
                <a:ln>
                  <a:noFill/>
                </a:ln>
                <a:solidFill>
                  <a:srgbClr val="800000"/>
                </a:solidFill>
                <a:effectLst/>
                <a:uLnTx/>
                <a:uFillTx/>
                <a:latin typeface="Gill Sans MT"/>
                <a:ea typeface="+mn-ea"/>
                <a:cs typeface="+mn-cs"/>
              </a:rPr>
              <a:t>cost</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off-chip communication</a:t>
            </a:r>
          </a:p>
        </p:txBody>
      </p:sp>
      <p:sp>
        <p:nvSpPr>
          <p:cNvPr id="82" name="Rectangle 81"/>
          <p:cNvSpPr/>
          <p:nvPr/>
        </p:nvSpPr>
        <p:spPr>
          <a:xfrm>
            <a:off x="-228600" y="5877580"/>
            <a:ext cx="9525000" cy="523220"/>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Gill Sans MT"/>
                <a:ea typeface="+mn-ea"/>
                <a:cs typeface="+mn-cs"/>
              </a:rPr>
              <a:t>It is </a:t>
            </a:r>
            <a:r>
              <a:rPr kumimoji="0" lang="en-US" sz="2800" b="1" i="0" u="none" strike="noStrike" kern="1200" cap="none" spc="0" normalizeH="0" baseline="0" noProof="0" dirty="0">
                <a:ln>
                  <a:noFill/>
                </a:ln>
                <a:solidFill>
                  <a:srgbClr val="800000"/>
                </a:solidFill>
                <a:effectLst/>
                <a:uLnTx/>
                <a:uFillTx/>
                <a:latin typeface="Gill Sans MT"/>
                <a:ea typeface="+mn-ea"/>
                <a:cs typeface="+mn-cs"/>
              </a:rPr>
              <a:t>impractical</a:t>
            </a:r>
            <a:r>
              <a:rPr kumimoji="0" lang="en-US" sz="2800" b="1" i="0" u="none" strike="noStrike" kern="1200" cap="none" spc="0" normalizeH="0" baseline="0" noProof="0" dirty="0">
                <a:ln>
                  <a:noFill/>
                </a:ln>
                <a:solidFill>
                  <a:srgbClr val="000000"/>
                </a:solidFill>
                <a:effectLst/>
                <a:uLnTx/>
                <a:uFillTx/>
                <a:latin typeface="Gill Sans MT"/>
                <a:ea typeface="+mn-ea"/>
                <a:cs typeface="+mn-cs"/>
              </a:rPr>
              <a:t> to use traditional coherence protocols</a:t>
            </a:r>
            <a:endParaRPr kumimoji="0" lang="en-US" sz="2800" b="1" i="0" u="none" strike="noStrike" kern="1200" cap="none" spc="0" normalizeH="0" baseline="0" noProof="0" dirty="0">
              <a:ln>
                <a:noFill/>
              </a:ln>
              <a:solidFill>
                <a:srgbClr val="800000"/>
              </a:solidFill>
              <a:effectLst/>
              <a:uLnTx/>
              <a:uFillTx/>
              <a:latin typeface="Gill Sans MT"/>
              <a:ea typeface="+mn-ea"/>
              <a:cs typeface="+mn-cs"/>
            </a:endParaRPr>
          </a:p>
        </p:txBody>
      </p:sp>
      <p:cxnSp>
        <p:nvCxnSpPr>
          <p:cNvPr id="83" name="Straight Arrow Connector 82"/>
          <p:cNvCxnSpPr/>
          <p:nvPr/>
        </p:nvCxnSpPr>
        <p:spPr>
          <a:xfrm flipH="1">
            <a:off x="4953000" y="4114800"/>
            <a:ext cx="609600" cy="533400"/>
          </a:xfrm>
          <a:prstGeom prst="straightConnector1">
            <a:avLst/>
          </a:prstGeom>
          <a:noFill/>
          <a:ln w="38100" cap="flat" cmpd="sng" algn="ctr">
            <a:solidFill>
              <a:srgbClr val="800000"/>
            </a:solidFill>
            <a:prstDash val="sysDash"/>
            <a:miter lim="800000"/>
            <a:headEnd type="none"/>
            <a:tailEnd type="arrow"/>
          </a:ln>
          <a:effectLst/>
        </p:spPr>
      </p:cxnSp>
      <p:sp>
        <p:nvSpPr>
          <p:cNvPr id="84" name="TextBox 83"/>
          <p:cNvSpPr txBox="1"/>
          <p:nvPr/>
        </p:nvSpPr>
        <p:spPr>
          <a:xfrm>
            <a:off x="533400" y="4648200"/>
            <a:ext cx="6324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(2) NDA applications generate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800000"/>
                </a:solidFill>
                <a:effectLst/>
                <a:uLnTx/>
                <a:uFillTx/>
                <a:latin typeface="Gill Sans MT"/>
                <a:ea typeface="+mn-ea"/>
                <a:cs typeface="+mn-cs"/>
              </a:rPr>
              <a:t>a large amount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a:t>
            </a:r>
            <a:r>
              <a:rPr kumimoji="0" lang="en-US" sz="2400" b="1" i="0" u="none" strike="noStrike" kern="1200" cap="none" spc="0" normalizeH="0" baseline="0" noProof="0" dirty="0">
                <a:ln>
                  <a:noFill/>
                </a:ln>
                <a:solidFill>
                  <a:srgbClr val="800000"/>
                </a:solidFill>
                <a:effectLst/>
                <a:uLnTx/>
                <a:uFillTx/>
                <a:latin typeface="Gill Sans MT"/>
                <a:ea typeface="+mn-ea"/>
                <a:cs typeface="+mn-cs"/>
              </a:rPr>
              <a:t> off-chip data movement</a:t>
            </a:r>
          </a:p>
        </p:txBody>
      </p:sp>
    </p:spTree>
    <p:extLst>
      <p:ext uri="{BB962C8B-B14F-4D97-AF65-F5344CB8AC3E}">
        <p14:creationId xmlns:p14="http://schemas.microsoft.com/office/powerpoint/2010/main" val="2026458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1"/>
                                        </p:tgtEl>
                                        <p:attrNameLst>
                                          <p:attrName>style.visibility</p:attrName>
                                        </p:attrNameLst>
                                      </p:cBhvr>
                                      <p:to>
                                        <p:strVal val="visible"/>
                                      </p:to>
                                    </p:set>
                                    <p:animEffect transition="in" filter="fade">
                                      <p:cBhvr>
                                        <p:cTn id="16" dur="500"/>
                                        <p:tgtEl>
                                          <p:spTgt spid="81"/>
                                        </p:tgtEl>
                                      </p:cBhvr>
                                    </p:animEffect>
                                  </p:childTnLst>
                                </p:cTn>
                              </p:par>
                              <p:par>
                                <p:cTn id="17" presetID="10" presetClass="entr" presetSubtype="0" fill="hold" nodeType="withEffect">
                                  <p:stCondLst>
                                    <p:cond delay="0"/>
                                  </p:stCondLst>
                                  <p:childTnLst>
                                    <p:set>
                                      <p:cBhvr>
                                        <p:cTn id="18" dur="1" fill="hold">
                                          <p:stCondLst>
                                            <p:cond delay="0"/>
                                          </p:stCondLst>
                                        </p:cTn>
                                        <p:tgtEl>
                                          <p:spTgt spid="70"/>
                                        </p:tgtEl>
                                        <p:attrNameLst>
                                          <p:attrName>style.visibility</p:attrName>
                                        </p:attrNameLst>
                                      </p:cBhvr>
                                      <p:to>
                                        <p:strVal val="visible"/>
                                      </p:to>
                                    </p:set>
                                    <p:animEffect transition="in" filter="fade">
                                      <p:cBhvr>
                                        <p:cTn id="19" dur="500"/>
                                        <p:tgtEl>
                                          <p:spTgt spid="7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3"/>
                                        </p:tgtEl>
                                        <p:attrNameLst>
                                          <p:attrName>style.visibility</p:attrName>
                                        </p:attrNameLst>
                                      </p:cBhvr>
                                      <p:to>
                                        <p:strVal val="visible"/>
                                      </p:to>
                                    </p:set>
                                    <p:animEffect transition="in" filter="fade">
                                      <p:cBhvr>
                                        <p:cTn id="24" dur="500"/>
                                        <p:tgtEl>
                                          <p:spTgt spid="8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4"/>
                                        </p:tgtEl>
                                        <p:attrNameLst>
                                          <p:attrName>style.visibility</p:attrName>
                                        </p:attrNameLst>
                                      </p:cBhvr>
                                      <p:to>
                                        <p:strVal val="visible"/>
                                      </p:to>
                                    </p:set>
                                    <p:animEffect transition="in" filter="fade">
                                      <p:cBhvr>
                                        <p:cTn id="27" dur="500"/>
                                        <p:tgtEl>
                                          <p:spTgt spid="8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2"/>
                                        </p:tgtEl>
                                        <p:attrNameLst>
                                          <p:attrName>style.visibility</p:attrName>
                                        </p:attrNameLst>
                                      </p:cBhvr>
                                      <p:to>
                                        <p:strVal val="visible"/>
                                      </p:to>
                                    </p:set>
                                    <p:animEffect transition="in" filter="fade">
                                      <p:cBhvr>
                                        <p:cTn id="32"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81" grpId="0"/>
      <p:bldP spid="82" grpId="0" animBg="1"/>
      <p:bldP spid="8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Rectangle 173"/>
          <p:cNvSpPr/>
          <p:nvPr/>
        </p:nvSpPr>
        <p:spPr>
          <a:xfrm>
            <a:off x="7543801" y="5702155"/>
            <a:ext cx="1452563" cy="34570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a:ea typeface="+mn-ea"/>
                <a:cs typeface="+mn-cs"/>
              </a:rPr>
              <a:t>ASIC</a:t>
            </a:r>
            <a:endParaRPr kumimoji="0" lang="en-US" sz="23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Title 1"/>
          <p:cNvSpPr>
            <a:spLocks noGrp="1"/>
          </p:cNvSpPr>
          <p:nvPr>
            <p:ph type="title"/>
          </p:nvPr>
        </p:nvSpPr>
        <p:spPr/>
        <p:txBody>
          <a:bodyPr/>
          <a:lstStyle/>
          <a:p>
            <a:r>
              <a:rPr lang="en-US" dirty="0">
                <a:latin typeface="Gill Sans MT"/>
                <a:cs typeface="Gill Sans MT"/>
              </a:rPr>
              <a:t>Existing Coherence Mechanisms</a:t>
            </a:r>
          </a:p>
        </p:txBody>
      </p:sp>
      <p:sp>
        <p:nvSpPr>
          <p:cNvPr id="3" name="Content Placeholder 2"/>
          <p:cNvSpPr>
            <a:spLocks noGrp="1"/>
          </p:cNvSpPr>
          <p:nvPr>
            <p:ph idx="1"/>
          </p:nvPr>
        </p:nvSpPr>
        <p:spPr>
          <a:xfrm>
            <a:off x="152400" y="1066800"/>
            <a:ext cx="8839200" cy="5638800"/>
          </a:xfrm>
        </p:spPr>
        <p:txBody>
          <a:bodyPr>
            <a:normAutofit/>
          </a:bodyPr>
          <a:lstStyle/>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pPr lvl="1"/>
            <a:endParaRPr lang="en-US" sz="2000" dirty="0">
              <a:solidFill>
                <a:srgbClr val="595959"/>
              </a:solidFill>
              <a:latin typeface="Gill Sans MT"/>
              <a:cs typeface="Gill Sans MT"/>
            </a:endParaRPr>
          </a:p>
          <a:p>
            <a:pPr lvl="1"/>
            <a:endParaRPr lang="en-US" sz="2400" dirty="0">
              <a:solidFill>
                <a:schemeClr val="tx2"/>
              </a:solidFill>
              <a:latin typeface="Gill Sans MT"/>
              <a:cs typeface="Gill Sans MT"/>
            </a:endParaRPr>
          </a:p>
          <a:p>
            <a:pPr marL="342900" lvl="1" indent="-342900">
              <a:buFont typeface="Arial" pitchFamily="34" charset="0"/>
              <a:buChar char="•"/>
            </a:pPr>
            <a:endParaRPr lang="en-US" sz="2400" u="sng" dirty="0">
              <a:solidFill>
                <a:schemeClr val="tx2"/>
              </a:solidFill>
              <a:latin typeface="Gill Sans MT"/>
              <a:cs typeface="Gill Sans MT"/>
            </a:endParaRPr>
          </a:p>
          <a:p>
            <a:pPr lvl="1"/>
            <a:endParaRPr lang="en-US" sz="2000" dirty="0">
              <a:solidFill>
                <a:srgbClr val="595959"/>
              </a:solidFill>
              <a:latin typeface="Gill Sans MT"/>
              <a:cs typeface="Gill Sans MT"/>
            </a:endParaRPr>
          </a:p>
          <a:p>
            <a:endParaRPr lang="en-US" dirty="0">
              <a:latin typeface="Gill Sans MT"/>
              <a:cs typeface="Gill Sans MT"/>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Gill Sans MT"/>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2400" b="1" i="0" u="none" strike="noStrike" kern="1200" cap="none" spc="0" normalizeH="0" baseline="0" noProof="0">
              <a:ln>
                <a:noFill/>
              </a:ln>
              <a:solidFill>
                <a:srgbClr val="0070C0"/>
              </a:solidFill>
              <a:effectLst/>
              <a:uLnTx/>
              <a:uFillTx/>
              <a:latin typeface="Gill Sans MT"/>
              <a:ea typeface="+mn-ea"/>
              <a:cs typeface="Gill Sans MT"/>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34" name="Rectangle 33"/>
          <p:cNvSpPr/>
          <p:nvPr/>
        </p:nvSpPr>
        <p:spPr>
          <a:xfrm>
            <a:off x="-381000" y="1066800"/>
            <a:ext cx="9753600" cy="954107"/>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Gill Sans MT"/>
              </a:rPr>
              <a:t>We extensively study existing </a:t>
            </a:r>
            <a:r>
              <a:rPr kumimoji="0" lang="en-US" sz="2800" b="1" i="0" u="none" strike="noStrike" kern="1200" cap="none" spc="0" normalizeH="0" baseline="0" noProof="0" dirty="0">
                <a:ln>
                  <a:noFill/>
                </a:ln>
                <a:solidFill>
                  <a:srgbClr val="1F497D"/>
                </a:solidFill>
                <a:effectLst/>
                <a:uLnTx/>
                <a:uFillTx/>
                <a:latin typeface="Gill Sans MT"/>
                <a:ea typeface="+mn-ea"/>
                <a:cs typeface="Gill Sans MT"/>
              </a:rPr>
              <a:t>NDA coherence mechanisms</a:t>
            </a:r>
            <a:r>
              <a:rPr kumimoji="0" lang="en-US" sz="2800" b="1" i="0" u="none" strike="noStrike" kern="1200" cap="none" spc="0" normalizeH="0" baseline="0" noProof="0" dirty="0">
                <a:ln>
                  <a:noFill/>
                </a:ln>
                <a:solidFill>
                  <a:prstClr val="black"/>
                </a:solidFill>
                <a:effectLst/>
                <a:uLnTx/>
                <a:uFillTx/>
                <a:latin typeface="Gill Sans MT"/>
                <a:ea typeface="+mn-ea"/>
                <a:cs typeface="Gill Sans MT"/>
              </a:rPr>
              <a:t> and make </a:t>
            </a:r>
            <a:r>
              <a:rPr kumimoji="0" lang="en-US" sz="2800" b="1" i="0" u="none" strike="noStrike" kern="1200" cap="none" spc="0" normalizeH="0" baseline="0" noProof="0" dirty="0">
                <a:ln>
                  <a:noFill/>
                </a:ln>
                <a:solidFill>
                  <a:srgbClr val="1F497D"/>
                </a:solidFill>
                <a:effectLst/>
                <a:uLnTx/>
                <a:uFillTx/>
                <a:latin typeface="Gill Sans MT"/>
                <a:ea typeface="+mn-ea"/>
                <a:cs typeface="Gill Sans MT"/>
              </a:rPr>
              <a:t>three key observations</a:t>
            </a:r>
            <a:r>
              <a:rPr kumimoji="0" lang="en-US" sz="2800" b="1" i="0" u="none" strike="noStrike" kern="1200" cap="none" spc="0" normalizeH="0" baseline="0" noProof="0" dirty="0">
                <a:ln>
                  <a:noFill/>
                </a:ln>
                <a:solidFill>
                  <a:prstClr val="black"/>
                </a:solidFill>
                <a:effectLst/>
                <a:uLnTx/>
                <a:uFillTx/>
                <a:latin typeface="Gill Sans MT"/>
                <a:ea typeface="+mn-ea"/>
                <a:cs typeface="Gill Sans MT"/>
              </a:rPr>
              <a:t>: </a:t>
            </a:r>
          </a:p>
        </p:txBody>
      </p:sp>
      <p:grpSp>
        <p:nvGrpSpPr>
          <p:cNvPr id="5" name="Group 4"/>
          <p:cNvGrpSpPr/>
          <p:nvPr/>
        </p:nvGrpSpPr>
        <p:grpSpPr>
          <a:xfrm>
            <a:off x="0" y="2384048"/>
            <a:ext cx="9144000" cy="861774"/>
            <a:chOff x="0" y="2384048"/>
            <a:chExt cx="9144000" cy="861774"/>
          </a:xfrm>
        </p:grpSpPr>
        <p:sp>
          <p:nvSpPr>
            <p:cNvPr id="35" name="Rectangle 34"/>
            <p:cNvSpPr/>
            <p:nvPr/>
          </p:nvSpPr>
          <p:spPr>
            <a:xfrm>
              <a:off x="0" y="2384048"/>
              <a:ext cx="9144000" cy="861774"/>
            </a:xfrm>
            <a:prstGeom prst="rect">
              <a:avLst/>
            </a:prstGeom>
            <a:solidFill>
              <a:srgbClr val="E4E4E4"/>
            </a:solidFill>
          </p:spPr>
          <p:txBody>
            <a:bodyPr wrap="square">
              <a:spAutoFit/>
            </a:bodyPr>
            <a:lstStyle/>
            <a:p>
              <a:pPr marL="515938"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Gill Sans MT"/>
                  <a:ea typeface="+mn-ea"/>
                  <a:cs typeface="+mn-cs"/>
                </a:rPr>
                <a:t> These mechanisms </a:t>
              </a:r>
              <a:r>
                <a:rPr kumimoji="0" lang="en-US" sz="2500" b="1" i="0" u="none" strike="noStrike" kern="1200" cap="none" spc="0" normalizeH="0" baseline="0" noProof="0" dirty="0">
                  <a:ln>
                    <a:noFill/>
                  </a:ln>
                  <a:solidFill>
                    <a:srgbClr val="E20006"/>
                  </a:solidFill>
                  <a:effectLst/>
                  <a:uLnTx/>
                  <a:uFillTx/>
                  <a:latin typeface="Gill Sans MT"/>
                  <a:ea typeface="+mn-ea"/>
                  <a:cs typeface="+mn-cs"/>
                </a:rPr>
                <a:t>eliminate</a:t>
              </a:r>
              <a:r>
                <a:rPr kumimoji="0" lang="en-US" sz="2500" b="1" i="0" u="none" strike="noStrike" kern="1200" cap="none" spc="0" normalizeH="0" baseline="0" noProof="0" dirty="0">
                  <a:ln>
                    <a:noFill/>
                  </a:ln>
                  <a:solidFill>
                    <a:srgbClr val="F30006"/>
                  </a:solidFill>
                  <a:effectLst/>
                  <a:uLnTx/>
                  <a:uFillTx/>
                  <a:latin typeface="Gill Sans MT"/>
                  <a:ea typeface="+mn-ea"/>
                  <a:cs typeface="+mn-cs"/>
                </a:rPr>
                <a:t> </a:t>
              </a:r>
              <a:br>
                <a:rPr kumimoji="0" lang="en-US" sz="2500" b="1" i="0" u="none" strike="noStrike" kern="1200" cap="none" spc="0" normalizeH="0" baseline="0" noProof="0" dirty="0">
                  <a:ln>
                    <a:noFill/>
                  </a:ln>
                  <a:solidFill>
                    <a:srgbClr val="F30006"/>
                  </a:solidFill>
                  <a:effectLst/>
                  <a:uLnTx/>
                  <a:uFillTx/>
                  <a:latin typeface="Gill Sans MT"/>
                  <a:ea typeface="+mn-ea"/>
                  <a:cs typeface="+mn-cs"/>
                </a:rPr>
              </a:br>
              <a:r>
                <a:rPr kumimoji="0" lang="en-US" sz="2500" b="1" i="0" u="none" strike="noStrike" kern="1200" cap="none" spc="0" normalizeH="0" baseline="0" noProof="0" dirty="0">
                  <a:ln>
                    <a:noFill/>
                  </a:ln>
                  <a:solidFill>
                    <a:prstClr val="black"/>
                  </a:solidFill>
                  <a:effectLst/>
                  <a:uLnTx/>
                  <a:uFillTx/>
                  <a:latin typeface="Gill Sans MT"/>
                  <a:ea typeface="+mn-ea"/>
                  <a:cs typeface="+mn-cs"/>
                </a:rPr>
                <a:t>a significant portion of </a:t>
              </a:r>
              <a:r>
                <a:rPr kumimoji="0" lang="en-US" sz="2500" b="1" i="0" u="none" strike="noStrike" kern="1200" cap="none" spc="0" normalizeH="0" baseline="0" noProof="0" dirty="0">
                  <a:ln>
                    <a:noFill/>
                  </a:ln>
                  <a:solidFill>
                    <a:srgbClr val="1F497D"/>
                  </a:solidFill>
                  <a:effectLst/>
                  <a:uLnTx/>
                  <a:uFillTx/>
                  <a:latin typeface="Gill Sans MT"/>
                  <a:ea typeface="+mn-ea"/>
                  <a:cs typeface="+mn-cs"/>
                </a:rPr>
                <a:t>NDA’s benefits</a:t>
              </a:r>
            </a:p>
          </p:txBody>
        </p:sp>
        <p:sp>
          <p:nvSpPr>
            <p:cNvPr id="36" name="TextBox 35"/>
            <p:cNvSpPr txBox="1"/>
            <p:nvPr/>
          </p:nvSpPr>
          <p:spPr>
            <a:xfrm>
              <a:off x="59389" y="2430959"/>
              <a:ext cx="47401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lumMod val="65000"/>
                      <a:lumOff val="35000"/>
                    </a:prstClr>
                  </a:solidFill>
                  <a:effectLst/>
                  <a:uLnTx/>
                  <a:uFillTx/>
                  <a:latin typeface="Arial Black" panose="020B0A04020102020204" pitchFamily="34" charset="0"/>
                  <a:ea typeface="+mn-ea"/>
                  <a:cs typeface="+mn-cs"/>
                </a:rPr>
                <a:t>1</a:t>
              </a:r>
            </a:p>
          </p:txBody>
        </p:sp>
      </p:grpSp>
      <p:grpSp>
        <p:nvGrpSpPr>
          <p:cNvPr id="7" name="Group 6"/>
          <p:cNvGrpSpPr/>
          <p:nvPr/>
        </p:nvGrpSpPr>
        <p:grpSpPr>
          <a:xfrm>
            <a:off x="0" y="3603248"/>
            <a:ext cx="9144000" cy="892552"/>
            <a:chOff x="0" y="3603248"/>
            <a:chExt cx="9144000" cy="892552"/>
          </a:xfrm>
        </p:grpSpPr>
        <p:sp>
          <p:nvSpPr>
            <p:cNvPr id="38" name="Rectangle 37"/>
            <p:cNvSpPr/>
            <p:nvPr/>
          </p:nvSpPr>
          <p:spPr>
            <a:xfrm>
              <a:off x="0" y="3603248"/>
              <a:ext cx="9144000" cy="892552"/>
            </a:xfrm>
            <a:prstGeom prst="rect">
              <a:avLst/>
            </a:prstGeom>
            <a:solidFill>
              <a:srgbClr val="E4E4E4"/>
            </a:solidFill>
          </p:spPr>
          <p:txBody>
            <a:bodyPr wrap="square">
              <a:spAutoFit/>
            </a:bodyPr>
            <a:lstStyle/>
            <a:p>
              <a:pPr marL="515938"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 The </a:t>
              </a:r>
              <a:r>
                <a:rPr kumimoji="0" lang="en-US" sz="2600" b="1" i="0" u="none" strike="noStrike" kern="1200" cap="none" spc="0" normalizeH="0" baseline="0" noProof="0" dirty="0">
                  <a:ln>
                    <a:noFill/>
                  </a:ln>
                  <a:solidFill>
                    <a:srgbClr val="1F497D"/>
                  </a:solidFill>
                  <a:effectLst/>
                  <a:uLnTx/>
                  <a:uFillTx/>
                  <a:latin typeface="Gill Sans MT"/>
                  <a:ea typeface="+mn-ea"/>
                  <a:cs typeface="+mn-cs"/>
                </a:rPr>
                <a:t>majority of off-chip coherence traffic </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500" b="1" i="0" u="none" strike="noStrike" kern="1200" cap="none" spc="0" normalizeH="0" baseline="0" noProof="0" dirty="0">
                  <a:ln>
                    <a:noFill/>
                  </a:ln>
                  <a:solidFill>
                    <a:prstClr val="black"/>
                  </a:solidFill>
                  <a:effectLst/>
                  <a:uLnTx/>
                  <a:uFillTx/>
                  <a:latin typeface="Gill Sans MT"/>
                  <a:ea typeface="+mn-ea"/>
                  <a:cs typeface="+mn-cs"/>
                </a:rPr>
                <a:t>generated</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by these mechanisms is </a:t>
              </a:r>
              <a:r>
                <a:rPr kumimoji="0" lang="en-US" sz="2600" b="1" i="0" u="none" strike="noStrike" kern="1200" cap="none" spc="0" normalizeH="0" baseline="0" noProof="0" dirty="0">
                  <a:ln>
                    <a:noFill/>
                  </a:ln>
                  <a:solidFill>
                    <a:srgbClr val="E20006"/>
                  </a:solidFill>
                  <a:effectLst/>
                  <a:uLnTx/>
                  <a:uFillTx/>
                  <a:latin typeface="Gill Sans MT"/>
                  <a:ea typeface="+mn-ea"/>
                  <a:cs typeface="+mn-cs"/>
                </a:rPr>
                <a:t>unnecessary</a:t>
              </a:r>
            </a:p>
          </p:txBody>
        </p:sp>
        <p:sp>
          <p:nvSpPr>
            <p:cNvPr id="39" name="TextBox 38"/>
            <p:cNvSpPr txBox="1"/>
            <p:nvPr/>
          </p:nvSpPr>
          <p:spPr>
            <a:xfrm>
              <a:off x="59389" y="3650159"/>
              <a:ext cx="47401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lumMod val="65000"/>
                      <a:lumOff val="35000"/>
                    </a:prstClr>
                  </a:solidFill>
                  <a:effectLst/>
                  <a:uLnTx/>
                  <a:uFillTx/>
                  <a:latin typeface="Arial Black" panose="020B0A04020102020204" pitchFamily="34" charset="0"/>
                  <a:ea typeface="+mn-ea"/>
                  <a:cs typeface="+mn-cs"/>
                </a:rPr>
                <a:t>2</a:t>
              </a:r>
            </a:p>
          </p:txBody>
        </p:sp>
      </p:grpSp>
      <p:grpSp>
        <p:nvGrpSpPr>
          <p:cNvPr id="8" name="Group 7"/>
          <p:cNvGrpSpPr/>
          <p:nvPr/>
        </p:nvGrpSpPr>
        <p:grpSpPr>
          <a:xfrm>
            <a:off x="0" y="4953000"/>
            <a:ext cx="9144000" cy="1246495"/>
            <a:chOff x="0" y="4953000"/>
            <a:chExt cx="9144000" cy="1246495"/>
          </a:xfrm>
        </p:grpSpPr>
        <p:sp>
          <p:nvSpPr>
            <p:cNvPr id="41" name="Rectangle 40"/>
            <p:cNvSpPr/>
            <p:nvPr/>
          </p:nvSpPr>
          <p:spPr>
            <a:xfrm>
              <a:off x="0" y="4953000"/>
              <a:ext cx="9144000" cy="1246495"/>
            </a:xfrm>
            <a:prstGeom prst="rect">
              <a:avLst/>
            </a:prstGeom>
            <a:solidFill>
              <a:srgbClr val="E4E4E4"/>
            </a:solidFill>
          </p:spPr>
          <p:txBody>
            <a:bodyPr wrap="square">
              <a:spAutoFit/>
            </a:bodyPr>
            <a:lstStyle/>
            <a:p>
              <a:pPr marL="515938"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Gill Sans MT"/>
                  <a:ea typeface="+mn-ea"/>
                  <a:cs typeface="+mn-cs"/>
                </a:rPr>
                <a:t>Much of</a:t>
              </a:r>
              <a:r>
                <a:rPr kumimoji="0" lang="en-US" sz="25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500" b="1" i="0" u="none" strike="noStrike" kern="1200" cap="none" spc="0" normalizeH="0" baseline="0" noProof="0" dirty="0">
                  <a:ln>
                    <a:noFill/>
                  </a:ln>
                  <a:solidFill>
                    <a:prstClr val="black"/>
                  </a:solidFill>
                  <a:effectLst/>
                  <a:uLnTx/>
                  <a:uFillTx/>
                  <a:latin typeface="Gill Sans MT"/>
                  <a:ea typeface="+mn-ea"/>
                  <a:cs typeface="+mn-cs"/>
                </a:rPr>
                <a:t>the</a:t>
              </a:r>
              <a:r>
                <a:rPr kumimoji="0" lang="en-US" sz="25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500" b="1" i="0" u="none" strike="noStrike" kern="1200" cap="none" spc="0" normalizeH="0" baseline="0" noProof="0" dirty="0">
                  <a:ln>
                    <a:noFill/>
                  </a:ln>
                  <a:solidFill>
                    <a:srgbClr val="E20006"/>
                  </a:solidFill>
                  <a:effectLst/>
                  <a:uLnTx/>
                  <a:uFillTx/>
                  <a:latin typeface="Gill Sans MT"/>
                  <a:ea typeface="+mn-ea"/>
                  <a:cs typeface="+mn-cs"/>
                </a:rPr>
                <a:t>off-chip traffic</a:t>
              </a:r>
              <a:r>
                <a:rPr kumimoji="0" lang="en-US" sz="25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500" b="1" i="0" u="none" strike="noStrike" kern="1200" cap="none" spc="0" normalizeH="0" baseline="0" noProof="0" dirty="0">
                  <a:ln>
                    <a:noFill/>
                  </a:ln>
                  <a:solidFill>
                    <a:prstClr val="black"/>
                  </a:solidFill>
                  <a:effectLst/>
                  <a:uLnTx/>
                  <a:uFillTx/>
                  <a:latin typeface="Gill Sans MT"/>
                  <a:ea typeface="+mn-ea"/>
                  <a:cs typeface="+mn-cs"/>
                </a:rPr>
                <a:t>can be </a:t>
              </a:r>
              <a:r>
                <a:rPr kumimoji="0" lang="en-US" sz="2500" b="1" i="0" u="sng" strike="noStrike" kern="1200" cap="none" spc="0" normalizeH="0" baseline="0" noProof="0" dirty="0">
                  <a:ln>
                    <a:noFill/>
                  </a:ln>
                  <a:solidFill>
                    <a:srgbClr val="008000"/>
                  </a:solidFill>
                  <a:effectLst/>
                  <a:uLnTx/>
                  <a:uFillTx/>
                  <a:latin typeface="Gill Sans MT"/>
                  <a:ea typeface="+mn-ea"/>
                  <a:cs typeface="+mn-cs"/>
                </a:rPr>
                <a:t>eliminated</a:t>
              </a:r>
              <a:r>
                <a:rPr kumimoji="0" lang="en-US" sz="2500" b="1" i="0" u="none" strike="noStrike" kern="1200" cap="none" spc="0" normalizeH="0" baseline="0" noProof="0" dirty="0">
                  <a:ln>
                    <a:noFill/>
                  </a:ln>
                  <a:solidFill>
                    <a:srgbClr val="008000"/>
                  </a:solidFill>
                  <a:effectLst/>
                  <a:uLnTx/>
                  <a:uFillTx/>
                  <a:latin typeface="Gill Sans MT"/>
                  <a:ea typeface="+mn-ea"/>
                  <a:cs typeface="+mn-cs"/>
                </a:rPr>
                <a:t> </a:t>
              </a:r>
              <a:br>
                <a:rPr kumimoji="0" lang="en-US" sz="2500" b="1" i="0" u="none" strike="noStrike" kern="1200" cap="none" spc="0" normalizeH="0" baseline="0" noProof="0" dirty="0">
                  <a:ln>
                    <a:noFill/>
                  </a:ln>
                  <a:solidFill>
                    <a:prstClr val="black"/>
                  </a:solidFill>
                  <a:effectLst/>
                  <a:uLnTx/>
                  <a:uFillTx/>
                  <a:latin typeface="Gill Sans MT"/>
                  <a:ea typeface="+mn-ea"/>
                  <a:cs typeface="+mn-cs"/>
                </a:rPr>
              </a:br>
              <a:r>
                <a:rPr kumimoji="0" lang="en-US" sz="2500" b="1" i="0" u="none" strike="noStrike" kern="1200" cap="none" spc="0" normalizeH="0" baseline="0" noProof="0" dirty="0">
                  <a:ln>
                    <a:noFill/>
                  </a:ln>
                  <a:solidFill>
                    <a:prstClr val="black"/>
                  </a:solidFill>
                  <a:effectLst/>
                  <a:uLnTx/>
                  <a:uFillTx/>
                  <a:latin typeface="Gill Sans MT"/>
                  <a:ea typeface="+mn-ea"/>
                  <a:cs typeface="+mn-cs"/>
                </a:rPr>
                <a:t>if the </a:t>
              </a:r>
              <a:r>
                <a:rPr kumimoji="0" lang="en-US" sz="2500" b="1" i="0" u="sng" strike="noStrike" kern="1200" cap="none" spc="0" normalizeH="0" baseline="0" noProof="0" dirty="0">
                  <a:ln>
                    <a:noFill/>
                  </a:ln>
                  <a:solidFill>
                    <a:prstClr val="black"/>
                  </a:solidFill>
                  <a:effectLst/>
                  <a:uLnTx/>
                  <a:uFillTx/>
                  <a:latin typeface="Gill Sans MT"/>
                  <a:ea typeface="+mn-ea"/>
                  <a:cs typeface="+mn-cs"/>
                </a:rPr>
                <a:t>coherence mechanism</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has </a:t>
              </a:r>
              <a:r>
                <a:rPr kumimoji="0" lang="en-US" sz="2500" b="1" i="0" u="none" strike="noStrike" kern="1200" cap="none" spc="0" normalizeH="0" baseline="0" noProof="0" dirty="0">
                  <a:ln>
                    <a:noFill/>
                  </a:ln>
                  <a:solidFill>
                    <a:srgbClr val="1F497D"/>
                  </a:solidFill>
                  <a:effectLst/>
                  <a:uLnTx/>
                  <a:uFillTx/>
                  <a:latin typeface="Gill Sans MT"/>
                  <a:ea typeface="+mn-ea"/>
                  <a:cs typeface="+mn-cs"/>
                </a:rPr>
                <a:t>insight</a:t>
              </a:r>
              <a:br>
                <a:rPr kumimoji="0" lang="en-US" sz="2500" b="1" i="0" u="none" strike="noStrike" kern="1200" cap="none" spc="0" normalizeH="0" baseline="0" noProof="0" dirty="0">
                  <a:ln>
                    <a:noFill/>
                  </a:ln>
                  <a:solidFill>
                    <a:srgbClr val="1F497D"/>
                  </a:solidFill>
                  <a:effectLst/>
                  <a:uLnTx/>
                  <a:uFillTx/>
                  <a:latin typeface="Gill Sans MT"/>
                  <a:ea typeface="+mn-ea"/>
                  <a:cs typeface="+mn-cs"/>
                </a:rPr>
              </a:br>
              <a:r>
                <a:rPr kumimoji="0" lang="en-US" sz="2500" b="1" i="0" u="none" strike="noStrike" kern="1200" cap="none" spc="0" normalizeH="0" baseline="0" noProof="0" dirty="0">
                  <a:ln>
                    <a:noFill/>
                  </a:ln>
                  <a:solidFill>
                    <a:prstClr val="black"/>
                  </a:solidFill>
                  <a:effectLst/>
                  <a:uLnTx/>
                  <a:uFillTx/>
                  <a:latin typeface="Gill Sans MT"/>
                  <a:ea typeface="+mn-ea"/>
                  <a:cs typeface="+mn-cs"/>
                </a:rPr>
                <a:t> into the </a:t>
              </a:r>
              <a:r>
                <a:rPr kumimoji="0" lang="en-US" sz="2500" b="1" i="0" u="none" strike="noStrike" kern="1200" cap="none" spc="0" normalizeH="0" baseline="0" noProof="0" dirty="0">
                  <a:ln>
                    <a:noFill/>
                  </a:ln>
                  <a:solidFill>
                    <a:srgbClr val="1F497D"/>
                  </a:solidFill>
                  <a:effectLst/>
                  <a:uLnTx/>
                  <a:uFillTx/>
                  <a:latin typeface="Gill Sans MT"/>
                  <a:ea typeface="+mn-ea"/>
                  <a:cs typeface="+mn-cs"/>
                </a:rPr>
                <a:t>memory accesses</a:t>
              </a:r>
            </a:p>
          </p:txBody>
        </p:sp>
        <p:sp>
          <p:nvSpPr>
            <p:cNvPr id="42" name="TextBox 41"/>
            <p:cNvSpPr txBox="1"/>
            <p:nvPr/>
          </p:nvSpPr>
          <p:spPr>
            <a:xfrm>
              <a:off x="76200" y="5105400"/>
              <a:ext cx="47401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lumMod val="65000"/>
                      <a:lumOff val="35000"/>
                    </a:prstClr>
                  </a:solidFill>
                  <a:effectLst/>
                  <a:uLnTx/>
                  <a:uFillTx/>
                  <a:latin typeface="Arial Black" panose="020B0A04020102020204" pitchFamily="34" charset="0"/>
                  <a:ea typeface="+mn-ea"/>
                  <a:cs typeface="+mn-cs"/>
                </a:rPr>
                <a:t>3</a:t>
              </a:r>
            </a:p>
          </p:txBody>
        </p:sp>
      </p:grpSp>
    </p:spTree>
    <p:extLst>
      <p:ext uri="{BB962C8B-B14F-4D97-AF65-F5344CB8AC3E}">
        <p14:creationId xmlns:p14="http://schemas.microsoft.com/office/powerpoint/2010/main" val="3829798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Rectangle 173"/>
          <p:cNvSpPr/>
          <p:nvPr/>
        </p:nvSpPr>
        <p:spPr>
          <a:xfrm>
            <a:off x="7543801" y="5702155"/>
            <a:ext cx="1452563" cy="34570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a:ea typeface="+mn-ea"/>
                <a:cs typeface="+mn-cs"/>
              </a:rPr>
              <a:t>ASIC</a:t>
            </a:r>
            <a:endParaRPr kumimoji="0" lang="en-US" sz="23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Title 1"/>
          <p:cNvSpPr>
            <a:spLocks noGrp="1"/>
          </p:cNvSpPr>
          <p:nvPr>
            <p:ph type="title"/>
          </p:nvPr>
        </p:nvSpPr>
        <p:spPr>
          <a:xfrm>
            <a:off x="0" y="0"/>
            <a:ext cx="9601200" cy="914400"/>
          </a:xfrm>
        </p:spPr>
        <p:txBody>
          <a:bodyPr/>
          <a:lstStyle/>
          <a:p>
            <a:r>
              <a:rPr lang="en-US" dirty="0">
                <a:latin typeface="Gill Sans MT"/>
                <a:cs typeface="Gill Sans MT"/>
              </a:rPr>
              <a:t>An Optimistic Approach</a:t>
            </a:r>
          </a:p>
        </p:txBody>
      </p:sp>
      <p:sp>
        <p:nvSpPr>
          <p:cNvPr id="3" name="Content Placeholder 2"/>
          <p:cNvSpPr>
            <a:spLocks noGrp="1"/>
          </p:cNvSpPr>
          <p:nvPr>
            <p:ph idx="1"/>
          </p:nvPr>
        </p:nvSpPr>
        <p:spPr>
          <a:xfrm>
            <a:off x="152400" y="1066800"/>
            <a:ext cx="8839200" cy="5638800"/>
          </a:xfrm>
        </p:spPr>
        <p:txBody>
          <a:bodyPr>
            <a:normAutofit/>
          </a:bodyPr>
          <a:lstStyle/>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pPr lvl="1"/>
            <a:endParaRPr lang="en-US" sz="2000" dirty="0">
              <a:solidFill>
                <a:srgbClr val="595959"/>
              </a:solidFill>
              <a:latin typeface="Gill Sans MT"/>
              <a:cs typeface="Gill Sans MT"/>
            </a:endParaRPr>
          </a:p>
          <a:p>
            <a:pPr lvl="1"/>
            <a:endParaRPr lang="en-US" sz="2400" dirty="0">
              <a:solidFill>
                <a:schemeClr val="tx2"/>
              </a:solidFill>
              <a:latin typeface="Gill Sans MT"/>
              <a:cs typeface="Gill Sans MT"/>
            </a:endParaRPr>
          </a:p>
          <a:p>
            <a:pPr marL="342900" lvl="1" indent="-342900">
              <a:buFont typeface="Arial" pitchFamily="34" charset="0"/>
              <a:buChar char="•"/>
            </a:pPr>
            <a:endParaRPr lang="en-US" sz="2400" u="sng" dirty="0">
              <a:solidFill>
                <a:schemeClr val="tx2"/>
              </a:solidFill>
              <a:latin typeface="Gill Sans MT"/>
              <a:cs typeface="Gill Sans MT"/>
            </a:endParaRPr>
          </a:p>
          <a:p>
            <a:pPr lvl="1"/>
            <a:endParaRPr lang="en-US" sz="2000" dirty="0">
              <a:solidFill>
                <a:srgbClr val="595959"/>
              </a:solidFill>
              <a:latin typeface="Gill Sans MT"/>
              <a:cs typeface="Gill Sans MT"/>
            </a:endParaRPr>
          </a:p>
          <a:p>
            <a:endParaRPr lang="en-US" dirty="0">
              <a:latin typeface="Gill Sans MT"/>
              <a:cs typeface="Gill Sans MT"/>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Gill Sans MT"/>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2400" b="1" i="0" u="none" strike="noStrike" kern="1200" cap="none" spc="0" normalizeH="0" baseline="0" noProof="0">
              <a:ln>
                <a:noFill/>
              </a:ln>
              <a:solidFill>
                <a:srgbClr val="0070C0"/>
              </a:solidFill>
              <a:effectLst/>
              <a:uLnTx/>
              <a:uFillTx/>
              <a:latin typeface="Gill Sans MT"/>
              <a:ea typeface="+mn-ea"/>
              <a:cs typeface="Gill Sans MT"/>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grpSp>
        <p:nvGrpSpPr>
          <p:cNvPr id="14" name="Group 13"/>
          <p:cNvGrpSpPr/>
          <p:nvPr/>
        </p:nvGrpSpPr>
        <p:grpSpPr>
          <a:xfrm>
            <a:off x="0" y="1905000"/>
            <a:ext cx="9179831" cy="769441"/>
            <a:chOff x="220995" y="3573959"/>
            <a:chExt cx="8804973" cy="769441"/>
          </a:xfrm>
        </p:grpSpPr>
        <p:sp>
          <p:nvSpPr>
            <p:cNvPr id="15" name="TextBox 14"/>
            <p:cNvSpPr txBox="1"/>
            <p:nvPr/>
          </p:nvSpPr>
          <p:spPr>
            <a:xfrm>
              <a:off x="220995" y="3573959"/>
              <a:ext cx="47401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lumMod val="65000"/>
                      <a:lumOff val="35000"/>
                    </a:prstClr>
                  </a:solidFill>
                  <a:effectLst/>
                  <a:uLnTx/>
                  <a:uFillTx/>
                  <a:latin typeface="Gill Sans MT"/>
                  <a:ea typeface="+mn-ea"/>
                  <a:cs typeface="Gill Sans MT"/>
                </a:rPr>
                <a:t>1</a:t>
              </a:r>
            </a:p>
          </p:txBody>
        </p:sp>
        <p:sp>
          <p:nvSpPr>
            <p:cNvPr id="16" name="TextBox 15"/>
            <p:cNvSpPr txBox="1"/>
            <p:nvPr/>
          </p:nvSpPr>
          <p:spPr>
            <a:xfrm>
              <a:off x="732614" y="3767316"/>
              <a:ext cx="829335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1F497D"/>
                  </a:solidFill>
                  <a:effectLst/>
                  <a:uLnTx/>
                  <a:uFillTx/>
                  <a:latin typeface="Gill Sans MT"/>
                  <a:ea typeface="+mn-ea"/>
                  <a:cs typeface="Gill Sans MT"/>
                </a:rPr>
                <a:t>Gain </a:t>
              </a:r>
              <a:r>
                <a:rPr kumimoji="0" lang="en-US" sz="2500" b="1" i="0" u="sng" strike="noStrike" kern="1200" cap="none" spc="0" normalizeH="0" baseline="0" noProof="0" dirty="0">
                  <a:ln>
                    <a:noFill/>
                  </a:ln>
                  <a:solidFill>
                    <a:srgbClr val="1F497D"/>
                  </a:solidFill>
                  <a:effectLst/>
                  <a:uLnTx/>
                  <a:uFillTx/>
                  <a:latin typeface="Gill Sans MT"/>
                  <a:ea typeface="+mn-ea"/>
                  <a:cs typeface="Gill Sans MT"/>
                </a:rPr>
                <a:t>insights</a:t>
              </a:r>
              <a:r>
                <a:rPr kumimoji="0" lang="en-US" sz="2500" b="1" i="0" u="none" strike="noStrike" kern="1200" cap="none" spc="0" normalizeH="0" baseline="0" noProof="0" dirty="0">
                  <a:ln>
                    <a:noFill/>
                  </a:ln>
                  <a:solidFill>
                    <a:srgbClr val="008000"/>
                  </a:solidFill>
                  <a:effectLst/>
                  <a:uLnTx/>
                  <a:uFillTx/>
                  <a:latin typeface="Gill Sans MT"/>
                  <a:ea typeface="+mn-ea"/>
                  <a:cs typeface="Gill Sans MT"/>
                </a:rPr>
                <a:t> </a:t>
              </a:r>
              <a:r>
                <a:rPr kumimoji="0" lang="en-US" sz="2500" b="1" i="1" u="none" strike="noStrike" kern="1200" cap="none" spc="0" normalizeH="0" baseline="0" noProof="0" dirty="0">
                  <a:ln>
                    <a:noFill/>
                  </a:ln>
                  <a:solidFill>
                    <a:srgbClr val="0000FF"/>
                  </a:solidFill>
                  <a:effectLst/>
                  <a:uLnTx/>
                  <a:uFillTx/>
                  <a:latin typeface="Gill Sans MT"/>
                  <a:ea typeface="+mn-ea"/>
                  <a:cs typeface="Gill Sans MT"/>
                </a:rPr>
                <a:t>before </a:t>
              </a:r>
              <a:r>
                <a:rPr kumimoji="0" lang="en-US" sz="2500" b="1" i="0" u="sng" strike="noStrike" kern="1200" cap="none" spc="0" normalizeH="0" baseline="0" noProof="0" dirty="0">
                  <a:ln>
                    <a:noFill/>
                  </a:ln>
                  <a:solidFill>
                    <a:srgbClr val="1F497D"/>
                  </a:solidFill>
                  <a:effectLst/>
                  <a:uLnTx/>
                  <a:uFillTx/>
                  <a:latin typeface="Gill Sans MT"/>
                  <a:ea typeface="+mn-ea"/>
                  <a:cs typeface="Gill Sans MT"/>
                </a:rPr>
                <a:t>any</a:t>
              </a:r>
              <a:r>
                <a:rPr kumimoji="0" lang="en-US" sz="2500" b="1" i="0" u="sng" strike="noStrike" kern="1200" cap="none" spc="0" normalizeH="0" baseline="0" noProof="0" dirty="0">
                  <a:ln>
                    <a:noFill/>
                  </a:ln>
                  <a:solidFill>
                    <a:srgbClr val="0000FF"/>
                  </a:solidFill>
                  <a:effectLst/>
                  <a:uLnTx/>
                  <a:uFillTx/>
                  <a:latin typeface="Gill Sans MT"/>
                  <a:ea typeface="+mn-ea"/>
                  <a:cs typeface="Gill Sans MT"/>
                </a:rPr>
                <a:t> </a:t>
              </a:r>
              <a:r>
                <a:rPr kumimoji="0" lang="en-US" sz="2500" b="1" i="0" u="sng" strike="noStrike" kern="1200" cap="none" spc="0" normalizeH="0" baseline="0" noProof="0" dirty="0">
                  <a:ln>
                    <a:noFill/>
                  </a:ln>
                  <a:solidFill>
                    <a:srgbClr val="1F497D"/>
                  </a:solidFill>
                  <a:effectLst/>
                  <a:uLnTx/>
                  <a:uFillTx/>
                  <a:latin typeface="Gill Sans MT"/>
                  <a:ea typeface="+mn-ea"/>
                  <a:cs typeface="Gill Sans MT"/>
                </a:rPr>
                <a:t>coherence checks</a:t>
              </a:r>
              <a:r>
                <a:rPr kumimoji="0" lang="en-US" sz="2500" b="1" i="0" u="none" strike="noStrike" kern="1200" cap="none" spc="0" normalizeH="0" baseline="0" noProof="0" dirty="0">
                  <a:ln>
                    <a:noFill/>
                  </a:ln>
                  <a:solidFill>
                    <a:srgbClr val="1F497D"/>
                  </a:solidFill>
                  <a:effectLst/>
                  <a:uLnTx/>
                  <a:uFillTx/>
                  <a:latin typeface="Gill Sans MT"/>
                  <a:ea typeface="+mn-ea"/>
                  <a:cs typeface="Gill Sans MT"/>
                </a:rPr>
                <a:t> happen</a:t>
              </a:r>
            </a:p>
          </p:txBody>
        </p:sp>
      </p:grpSp>
      <p:sp>
        <p:nvSpPr>
          <p:cNvPr id="18" name="Rectangle 17"/>
          <p:cNvSpPr/>
          <p:nvPr/>
        </p:nvSpPr>
        <p:spPr>
          <a:xfrm>
            <a:off x="0" y="1143000"/>
            <a:ext cx="9144000" cy="523220"/>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Gill Sans MT"/>
              <a:ea typeface="+mn-ea"/>
              <a:cs typeface="Gill Sans MT"/>
            </a:endParaRPr>
          </a:p>
        </p:txBody>
      </p:sp>
      <p:sp>
        <p:nvSpPr>
          <p:cNvPr id="19" name="Rectangle 18"/>
          <p:cNvSpPr/>
          <p:nvPr/>
        </p:nvSpPr>
        <p:spPr>
          <a:xfrm>
            <a:off x="0" y="1066800"/>
            <a:ext cx="9144000" cy="892552"/>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Gill Sans MT"/>
              </a:rPr>
              <a:t>We find that </a:t>
            </a:r>
            <a:r>
              <a:rPr kumimoji="0" lang="en-US" sz="2600" b="1" i="0" u="none" strike="noStrike" kern="1200" cap="none" spc="0" normalizeH="0" baseline="0" noProof="0" dirty="0">
                <a:ln>
                  <a:noFill/>
                </a:ln>
                <a:solidFill>
                  <a:srgbClr val="1F497D"/>
                </a:solidFill>
                <a:effectLst/>
                <a:uLnTx/>
                <a:uFillTx/>
                <a:latin typeface="Gill Sans MT"/>
                <a:ea typeface="+mn-ea"/>
                <a:cs typeface="Gill Sans MT"/>
              </a:rPr>
              <a:t>an optimistic approach </a:t>
            </a:r>
            <a:r>
              <a:rPr kumimoji="0" lang="en-US" sz="2600" b="1" i="0" u="none" strike="noStrike" kern="1200" cap="none" spc="0" normalizeH="0" baseline="0" noProof="0" dirty="0">
                <a:ln>
                  <a:noFill/>
                </a:ln>
                <a:solidFill>
                  <a:prstClr val="black"/>
                </a:solidFill>
                <a:effectLst/>
                <a:uLnTx/>
                <a:uFillTx/>
                <a:latin typeface="Gill Sans MT"/>
                <a:ea typeface="+mn-ea"/>
                <a:cs typeface="Gill Sans MT"/>
              </a:rPr>
              <a:t>to coherence can address the </a:t>
            </a:r>
            <a:r>
              <a:rPr kumimoji="0" lang="en-US" sz="2600" b="1" i="0" u="none" strike="noStrike" kern="1200" cap="none" spc="0" normalizeH="0" baseline="0" noProof="0" dirty="0">
                <a:ln>
                  <a:noFill/>
                </a:ln>
                <a:solidFill>
                  <a:srgbClr val="E20006"/>
                </a:solidFill>
                <a:effectLst/>
                <a:uLnTx/>
                <a:uFillTx/>
                <a:latin typeface="Gill Sans MT"/>
                <a:ea typeface="+mn-ea"/>
                <a:cs typeface="Gill Sans MT"/>
              </a:rPr>
              <a:t>challenges</a:t>
            </a:r>
            <a:r>
              <a:rPr kumimoji="0" lang="en-US" sz="2600" b="1" i="0" u="none" strike="noStrike" kern="1200" cap="none" spc="0" normalizeH="0" baseline="0" noProof="0" dirty="0">
                <a:ln>
                  <a:noFill/>
                </a:ln>
                <a:solidFill>
                  <a:prstClr val="black"/>
                </a:solidFill>
                <a:effectLst/>
                <a:uLnTx/>
                <a:uFillTx/>
                <a:latin typeface="Gill Sans MT"/>
                <a:ea typeface="+mn-ea"/>
                <a:cs typeface="Gill Sans MT"/>
              </a:rPr>
              <a:t> related to NDA coherence</a:t>
            </a:r>
          </a:p>
        </p:txBody>
      </p:sp>
      <p:grpSp>
        <p:nvGrpSpPr>
          <p:cNvPr id="12" name="Group 11"/>
          <p:cNvGrpSpPr/>
          <p:nvPr/>
        </p:nvGrpSpPr>
        <p:grpSpPr>
          <a:xfrm>
            <a:off x="0" y="2514600"/>
            <a:ext cx="8763000" cy="769441"/>
            <a:chOff x="498993" y="3421559"/>
            <a:chExt cx="8492607" cy="769441"/>
          </a:xfrm>
        </p:grpSpPr>
        <p:sp>
          <p:nvSpPr>
            <p:cNvPr id="13" name="TextBox 12"/>
            <p:cNvSpPr txBox="1"/>
            <p:nvPr/>
          </p:nvSpPr>
          <p:spPr>
            <a:xfrm>
              <a:off x="498993" y="3421559"/>
              <a:ext cx="47401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lumMod val="65000"/>
                      <a:lumOff val="35000"/>
                    </a:prstClr>
                  </a:solidFill>
                  <a:effectLst/>
                  <a:uLnTx/>
                  <a:uFillTx/>
                  <a:latin typeface="Gill Sans MT"/>
                  <a:ea typeface="+mn-ea"/>
                  <a:cs typeface="Gill Sans MT"/>
                </a:rPr>
                <a:t>2</a:t>
              </a:r>
            </a:p>
          </p:txBody>
        </p:sp>
        <p:sp>
          <p:nvSpPr>
            <p:cNvPr id="17" name="TextBox 16"/>
            <p:cNvSpPr txBox="1"/>
            <p:nvPr/>
          </p:nvSpPr>
          <p:spPr>
            <a:xfrm>
              <a:off x="990598" y="3614916"/>
              <a:ext cx="800100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1F497D"/>
                  </a:solidFill>
                  <a:effectLst/>
                  <a:uLnTx/>
                  <a:uFillTx/>
                  <a:latin typeface="Gill Sans MT"/>
                  <a:ea typeface="+mn-ea"/>
                  <a:cs typeface="Gill Sans MT"/>
                </a:rPr>
                <a:t>Perform </a:t>
              </a:r>
              <a:r>
                <a:rPr kumimoji="0" lang="en-US" sz="2500" b="1" i="0" u="none" strike="noStrike" kern="1200" cap="none" spc="0" normalizeH="0" baseline="0" noProof="0" dirty="0">
                  <a:ln>
                    <a:noFill/>
                  </a:ln>
                  <a:solidFill>
                    <a:srgbClr val="0000FF"/>
                  </a:solidFill>
                  <a:effectLst/>
                  <a:uLnTx/>
                  <a:uFillTx/>
                  <a:latin typeface="Gill Sans MT"/>
                  <a:ea typeface="+mn-ea"/>
                  <a:cs typeface="Gill Sans MT"/>
                </a:rPr>
                <a:t>only the necessary </a:t>
              </a:r>
              <a:r>
                <a:rPr kumimoji="0" lang="en-US" sz="2500" b="1" i="0" u="none" strike="noStrike" kern="1200" cap="none" spc="0" normalizeH="0" baseline="0" noProof="0" dirty="0">
                  <a:ln>
                    <a:noFill/>
                  </a:ln>
                  <a:solidFill>
                    <a:srgbClr val="1F497D"/>
                  </a:solidFill>
                  <a:effectLst/>
                  <a:uLnTx/>
                  <a:uFillTx/>
                  <a:latin typeface="Gill Sans MT"/>
                  <a:ea typeface="+mn-ea"/>
                  <a:cs typeface="Gill Sans MT"/>
                </a:rPr>
                <a:t>coherence requests</a:t>
              </a:r>
              <a:endParaRPr kumimoji="0" lang="en-US" sz="2500" b="1" i="0" u="none" strike="noStrike" kern="1200" cap="none" spc="0" normalizeH="0" baseline="0" noProof="0" dirty="0">
                <a:ln>
                  <a:noFill/>
                </a:ln>
                <a:solidFill>
                  <a:prstClr val="black">
                    <a:lumMod val="75000"/>
                    <a:lumOff val="25000"/>
                  </a:prstClr>
                </a:solidFill>
                <a:effectLst/>
                <a:uLnTx/>
                <a:uFillTx/>
                <a:latin typeface="Gill Sans MT"/>
                <a:ea typeface="+mn-ea"/>
                <a:cs typeface="Gill Sans MT"/>
              </a:endParaRPr>
            </a:p>
          </p:txBody>
        </p:sp>
      </p:grpSp>
      <p:sp>
        <p:nvSpPr>
          <p:cNvPr id="20" name="Rectangle 19"/>
          <p:cNvSpPr/>
          <p:nvPr/>
        </p:nvSpPr>
        <p:spPr>
          <a:xfrm>
            <a:off x="0" y="3450848"/>
            <a:ext cx="9144000" cy="892552"/>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Gill Sans MT"/>
              </a:rPr>
              <a:t>We propose </a:t>
            </a:r>
            <a:r>
              <a:rPr kumimoji="0" lang="en-US" sz="2600" b="1" i="0" u="none" strike="noStrike" kern="1200" cap="none" spc="0" normalizeH="0" baseline="0" noProof="0" dirty="0" err="1">
                <a:ln>
                  <a:noFill/>
                </a:ln>
                <a:solidFill>
                  <a:srgbClr val="1F497D"/>
                </a:solidFill>
                <a:effectLst/>
                <a:uLnTx/>
                <a:uFillTx/>
                <a:latin typeface="Gill Sans MT"/>
                <a:ea typeface="+mn-ea"/>
                <a:cs typeface="Gill Sans MT"/>
              </a:rPr>
              <a:t>CoNDA</a:t>
            </a:r>
            <a:r>
              <a:rPr kumimoji="0" lang="en-US" sz="2600" b="1" i="0" u="none" strike="noStrike" kern="1200" cap="none" spc="0" normalizeH="0" baseline="0" noProof="0" dirty="0">
                <a:ln>
                  <a:noFill/>
                </a:ln>
                <a:solidFill>
                  <a:prstClr val="black"/>
                </a:solidFill>
                <a:effectLst/>
                <a:uLnTx/>
                <a:uFillTx/>
                <a:latin typeface="Gill Sans MT"/>
                <a:ea typeface="+mn-ea"/>
                <a:cs typeface="Gill Sans MT"/>
              </a:rPr>
              <a:t>, a coherence mechanism that lets an NDA </a:t>
            </a:r>
            <a:r>
              <a:rPr kumimoji="0" lang="en-US" sz="2600" b="1" i="0" u="none" strike="noStrike" kern="1200" cap="none" spc="0" normalizeH="0" baseline="0" noProof="0" dirty="0">
                <a:ln>
                  <a:noFill/>
                </a:ln>
                <a:solidFill>
                  <a:srgbClr val="0000FF"/>
                </a:solidFill>
                <a:effectLst/>
                <a:uLnTx/>
                <a:uFillTx/>
                <a:latin typeface="Gill Sans MT"/>
                <a:ea typeface="+mn-ea"/>
                <a:cs typeface="Gill Sans MT"/>
              </a:rPr>
              <a:t>optimistically</a:t>
            </a:r>
            <a:r>
              <a:rPr kumimoji="0" lang="en-US" sz="2600" b="1" i="0" u="none" strike="noStrike" kern="1200" cap="none" spc="0" normalizeH="0" baseline="0" noProof="0" dirty="0">
                <a:ln>
                  <a:noFill/>
                </a:ln>
                <a:solidFill>
                  <a:prstClr val="black"/>
                </a:solidFill>
                <a:effectLst/>
                <a:uLnTx/>
                <a:uFillTx/>
                <a:latin typeface="Gill Sans MT"/>
                <a:ea typeface="+mn-ea"/>
                <a:cs typeface="Gill Sans MT"/>
              </a:rPr>
              <a:t> execute an NDA kernel</a:t>
            </a:r>
          </a:p>
        </p:txBody>
      </p:sp>
      <p:sp>
        <p:nvSpPr>
          <p:cNvPr id="23" name="Rectangle 22"/>
          <p:cNvSpPr/>
          <p:nvPr/>
        </p:nvSpPr>
        <p:spPr>
          <a:xfrm>
            <a:off x="-381000" y="4648200"/>
            <a:ext cx="9753600" cy="1246495"/>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Gill Sans MT"/>
                <a:ea typeface="+mn-ea"/>
                <a:cs typeface="Gill Sans MT"/>
              </a:rPr>
              <a:t>Optimistic execution enables </a:t>
            </a:r>
            <a:r>
              <a:rPr kumimoji="0" lang="en-US" sz="2500" b="1" i="0" u="none" strike="noStrike" kern="1200" cap="none" spc="0" normalizeH="0" baseline="0" noProof="0" dirty="0" err="1">
                <a:ln>
                  <a:noFill/>
                </a:ln>
                <a:solidFill>
                  <a:srgbClr val="1F497D"/>
                </a:solidFill>
                <a:effectLst/>
                <a:uLnTx/>
                <a:uFillTx/>
                <a:latin typeface="Gill Sans MT"/>
                <a:ea typeface="+mn-ea"/>
                <a:cs typeface="Gill Sans MT"/>
              </a:rPr>
              <a:t>CoNDA</a:t>
            </a:r>
            <a:r>
              <a:rPr kumimoji="0" lang="en-US" sz="2500" b="1" i="0" u="none" strike="noStrike" kern="1200" cap="none" spc="0" normalizeH="0" baseline="0" noProof="0" dirty="0">
                <a:ln>
                  <a:noFill/>
                </a:ln>
                <a:solidFill>
                  <a:srgbClr val="1F497D"/>
                </a:solidFill>
                <a:effectLst/>
                <a:uLnTx/>
                <a:uFillTx/>
                <a:latin typeface="Gill Sans MT"/>
                <a:ea typeface="+mn-ea"/>
                <a:cs typeface="Gill Sans MT"/>
              </a:rPr>
              <a:t> </a:t>
            </a:r>
            <a:r>
              <a:rPr kumimoji="0" lang="en-US" sz="2500" b="1" i="0" u="none" strike="noStrike" kern="1200" cap="none" spc="0" normalizeH="0" baseline="0" noProof="0" dirty="0">
                <a:ln>
                  <a:noFill/>
                </a:ln>
                <a:solidFill>
                  <a:prstClr val="black"/>
                </a:solidFill>
                <a:effectLst/>
                <a:uLnTx/>
                <a:uFillTx/>
                <a:latin typeface="Gill Sans MT"/>
                <a:ea typeface="+mn-ea"/>
                <a:cs typeface="Gill Sans MT"/>
              </a:rPr>
              <a:t>to </a:t>
            </a:r>
            <a:r>
              <a:rPr kumimoji="0" lang="en-US" sz="2500" b="1" i="0" u="none" strike="noStrike" kern="1200" cap="none" spc="0" normalizeH="0" baseline="0" noProof="0" dirty="0">
                <a:ln>
                  <a:noFill/>
                </a:ln>
                <a:solidFill>
                  <a:srgbClr val="0000FF"/>
                </a:solidFill>
                <a:effectLst/>
                <a:uLnTx/>
                <a:uFillTx/>
                <a:latin typeface="Gill Sans MT"/>
                <a:ea typeface="+mn-ea"/>
                <a:cs typeface="Gill Sans MT"/>
              </a:rPr>
              <a:t>identify</a:t>
            </a:r>
            <a:r>
              <a:rPr kumimoji="0" lang="en-US" sz="2500" b="1" i="0" u="none" strike="noStrike" kern="1200" cap="none" spc="0" normalizeH="0" baseline="0" noProof="0" dirty="0">
                <a:ln>
                  <a:noFill/>
                </a:ln>
                <a:solidFill>
                  <a:prstClr val="black"/>
                </a:solidFill>
                <a:effectLst/>
                <a:uLnTx/>
                <a:uFillTx/>
                <a:latin typeface="Gill Sans MT"/>
                <a:ea typeface="+mn-ea"/>
                <a:cs typeface="Gill Sans MT"/>
              </a:rPr>
              <a:t> and </a:t>
            </a:r>
            <a:r>
              <a:rPr kumimoji="0" lang="en-US" sz="2500" b="1" i="0" u="none" strike="noStrike" kern="1200" cap="none" spc="0" normalizeH="0" baseline="0" noProof="0" dirty="0">
                <a:ln>
                  <a:noFill/>
                </a:ln>
                <a:solidFill>
                  <a:srgbClr val="0000FF"/>
                </a:solidFill>
                <a:effectLst/>
                <a:uLnTx/>
                <a:uFillTx/>
                <a:latin typeface="Gill Sans MT"/>
                <a:ea typeface="+mn-ea"/>
                <a:cs typeface="Gill Sans MT"/>
              </a:rPr>
              <a:t>avoid</a:t>
            </a:r>
            <a:br>
              <a:rPr kumimoji="0" lang="en-US" sz="2500" b="1" i="0" u="none" strike="noStrike" kern="1200" cap="none" spc="0" normalizeH="0" baseline="0" noProof="0" dirty="0">
                <a:ln>
                  <a:noFill/>
                </a:ln>
                <a:solidFill>
                  <a:srgbClr val="0000FF"/>
                </a:solidFill>
                <a:effectLst/>
                <a:uLnTx/>
                <a:uFillTx/>
                <a:latin typeface="Gill Sans MT"/>
                <a:ea typeface="+mn-ea"/>
                <a:cs typeface="Gill Sans MT"/>
              </a:rPr>
            </a:br>
            <a:r>
              <a:rPr kumimoji="0" lang="en-US" sz="2500" b="1" i="0" u="none" strike="noStrike" kern="1200" cap="none" spc="0" normalizeH="0" baseline="0" noProof="0" dirty="0">
                <a:ln>
                  <a:noFill/>
                </a:ln>
                <a:solidFill>
                  <a:srgbClr val="E20006"/>
                </a:solidFill>
                <a:effectLst/>
                <a:uLnTx/>
                <a:uFillTx/>
                <a:latin typeface="Gill Sans MT"/>
                <a:ea typeface="+mn-ea"/>
                <a:cs typeface="Gill Sans MT"/>
              </a:rPr>
              <a:t>unnecessary coherence requests </a:t>
            </a:r>
          </a:p>
          <a:p>
            <a:pPr marL="0" marR="0" lvl="1" indent="0" algn="ctr" defTabSz="914400" rtl="0" eaLnBrk="1" fontAlgn="auto" latinLnBrk="0" hangingPunct="1">
              <a:lnSpc>
                <a:spcPct val="100000"/>
              </a:lnSpc>
              <a:spcBef>
                <a:spcPts val="0"/>
              </a:spcBef>
              <a:spcAft>
                <a:spcPts val="0"/>
              </a:spcAft>
              <a:buClrTx/>
              <a:buSzTx/>
              <a:buFontTx/>
              <a:buNone/>
              <a:tabLst/>
              <a:defRPr/>
            </a:pPr>
            <a:endParaRPr kumimoji="0" lang="en-US" sz="2500" b="1" i="0" u="none" strike="noStrike" kern="1200" cap="none" spc="0" normalizeH="0" baseline="0" noProof="0" dirty="0">
              <a:ln>
                <a:noFill/>
              </a:ln>
              <a:solidFill>
                <a:srgbClr val="E20006"/>
              </a:solidFill>
              <a:effectLst/>
              <a:uLnTx/>
              <a:uFillTx/>
              <a:latin typeface="Gill Sans MT"/>
              <a:ea typeface="+mn-ea"/>
              <a:cs typeface="Gill Sans MT"/>
            </a:endParaRPr>
          </a:p>
        </p:txBody>
      </p:sp>
      <p:cxnSp>
        <p:nvCxnSpPr>
          <p:cNvPr id="24" name="Straight Arrow Connector 23"/>
          <p:cNvCxnSpPr/>
          <p:nvPr/>
        </p:nvCxnSpPr>
        <p:spPr>
          <a:xfrm>
            <a:off x="4419600" y="4419600"/>
            <a:ext cx="0" cy="292608"/>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381000" y="5562600"/>
            <a:ext cx="9829800" cy="954107"/>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Gill Sans MT"/>
                <a:ea typeface="+mn-ea"/>
                <a:cs typeface="+mn-cs"/>
              </a:rPr>
              <a:t>CoNDA</a:t>
            </a:r>
            <a:r>
              <a:rPr kumimoji="0" lang="en-US" sz="2800" b="1" i="0" u="none" strike="noStrike" kern="1200" cap="none" spc="0" normalizeH="0" baseline="0" noProof="0" dirty="0">
                <a:ln>
                  <a:noFill/>
                </a:ln>
                <a:solidFill>
                  <a:srgbClr val="FFFFFF"/>
                </a:solidFill>
                <a:effectLst/>
                <a:uLnTx/>
                <a:uFillTx/>
                <a:latin typeface="Gill Sans MT"/>
                <a:ea typeface="+mn-ea"/>
                <a:cs typeface="+mn-cs"/>
              </a:rPr>
              <a:t> comes within 10.4% and 4.4% of performance </a:t>
            </a:r>
            <a:br>
              <a:rPr kumimoji="0" lang="en-US" sz="2800" b="1" i="0" u="none" strike="noStrike" kern="1200" cap="none" spc="0" normalizeH="0" baseline="0" noProof="0" dirty="0">
                <a:ln>
                  <a:noFill/>
                </a:ln>
                <a:solidFill>
                  <a:srgbClr val="FFFFFF"/>
                </a:solidFill>
                <a:effectLst/>
                <a:uLnTx/>
                <a:uFillTx/>
                <a:latin typeface="Gill Sans MT"/>
                <a:ea typeface="+mn-ea"/>
                <a:cs typeface="+mn-cs"/>
              </a:rPr>
            </a:br>
            <a:r>
              <a:rPr kumimoji="0" lang="en-US" sz="2800" b="1" i="0" u="none" strike="noStrike" kern="1200" cap="none" spc="0" normalizeH="0" baseline="0" noProof="0" dirty="0">
                <a:ln>
                  <a:noFill/>
                </a:ln>
                <a:solidFill>
                  <a:srgbClr val="FFFFFF"/>
                </a:solidFill>
                <a:effectLst/>
                <a:uLnTx/>
                <a:uFillTx/>
                <a:latin typeface="Gill Sans MT"/>
                <a:ea typeface="+mn-ea"/>
                <a:cs typeface="+mn-cs"/>
              </a:rPr>
              <a:t>and energy of an ideal NDA coherence mechanism</a:t>
            </a:r>
          </a:p>
        </p:txBody>
      </p:sp>
    </p:spTree>
    <p:extLst>
      <p:ext uri="{BB962C8B-B14F-4D97-AF65-F5344CB8AC3E}">
        <p14:creationId xmlns:p14="http://schemas.microsoft.com/office/powerpoint/2010/main" val="2140415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3" grpId="0"/>
      <p:bldP spid="21"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152400" y="1143000"/>
            <a:ext cx="8763000" cy="5486400"/>
          </a:xfrm>
        </p:spPr>
        <p:txBody>
          <a:bodyPr>
            <a:normAutofit/>
          </a:bodyPr>
          <a:lstStyle/>
          <a:p>
            <a:pPr marL="342900" lvl="1" indent="-342900">
              <a:buFont typeface="Arial" pitchFamily="34" charset="0"/>
              <a:buChar char="•"/>
            </a:pPr>
            <a:r>
              <a:rPr lang="en-US" dirty="0">
                <a:solidFill>
                  <a:schemeClr val="bg1">
                    <a:lumMod val="65000"/>
                  </a:schemeClr>
                </a:solidFill>
                <a:cs typeface="Adobe Garamond Pro"/>
              </a:rPr>
              <a:t>Introduction</a:t>
            </a:r>
          </a:p>
          <a:p>
            <a:pPr marL="342900" lvl="1" indent="-342900">
              <a:buFont typeface="Arial" pitchFamily="34" charset="0"/>
              <a:buChar char="•"/>
            </a:pPr>
            <a:r>
              <a:rPr lang="en-US" sz="3600" dirty="0">
                <a:solidFill>
                  <a:schemeClr val="tx2"/>
                </a:solidFill>
                <a:cs typeface="Adobe Garamond Pro"/>
              </a:rPr>
              <a:t>Background</a:t>
            </a:r>
            <a:endParaRPr lang="en-US" sz="3600" dirty="0">
              <a:solidFill>
                <a:schemeClr val="bg1">
                  <a:lumMod val="65000"/>
                </a:schemeClr>
              </a:solidFill>
              <a:cs typeface="Adobe Garamond Pro"/>
            </a:endParaRPr>
          </a:p>
          <a:p>
            <a:pPr marL="342900" lvl="1" indent="-342900">
              <a:buFont typeface="Arial" pitchFamily="34" charset="0"/>
              <a:buChar char="•"/>
            </a:pPr>
            <a:r>
              <a:rPr lang="en-US" dirty="0">
                <a:solidFill>
                  <a:schemeClr val="bg1">
                    <a:lumMod val="65000"/>
                  </a:schemeClr>
                </a:solidFill>
                <a:cs typeface="Adobe Garamond Pro"/>
              </a:rPr>
              <a:t>Motivation</a:t>
            </a:r>
          </a:p>
          <a:p>
            <a:pPr marL="342900" lvl="1" indent="-342900">
              <a:buFont typeface="Arial" pitchFamily="34" charset="0"/>
              <a:buChar char="•"/>
            </a:pPr>
            <a:r>
              <a:rPr lang="en-US" dirty="0" err="1">
                <a:solidFill>
                  <a:schemeClr val="bg1">
                    <a:lumMod val="65000"/>
                  </a:schemeClr>
                </a:solidFill>
                <a:cs typeface="Adobe Garamond Pro"/>
              </a:rPr>
              <a:t>CoNDA</a:t>
            </a:r>
            <a:endParaRPr lang="en-US" dirty="0">
              <a:solidFill>
                <a:schemeClr val="bg1">
                  <a:lumMod val="65000"/>
                </a:schemeClr>
              </a:solidFill>
              <a:cs typeface="Adobe Garamond Pro"/>
            </a:endParaRPr>
          </a:p>
          <a:p>
            <a:pPr marL="342900" lvl="1" indent="-342900">
              <a:buFont typeface="Arial" pitchFamily="34" charset="0"/>
              <a:buChar char="•"/>
            </a:pPr>
            <a:r>
              <a:rPr lang="en-US" dirty="0">
                <a:solidFill>
                  <a:schemeClr val="bg1">
                    <a:lumMod val="65000"/>
                  </a:schemeClr>
                </a:solidFill>
                <a:cs typeface="Adobe Garamond Pro"/>
              </a:rPr>
              <a:t>Architecture Support</a:t>
            </a:r>
          </a:p>
          <a:p>
            <a:pPr marL="342900" lvl="1" indent="-342900">
              <a:buFont typeface="Arial" pitchFamily="34" charset="0"/>
              <a:buChar char="•"/>
            </a:pPr>
            <a:r>
              <a:rPr lang="en-US" dirty="0">
                <a:solidFill>
                  <a:schemeClr val="bg1">
                    <a:lumMod val="65000"/>
                  </a:schemeClr>
                </a:solidFill>
                <a:cs typeface="Adobe Garamond Pro"/>
              </a:rPr>
              <a:t>Evaluation</a:t>
            </a:r>
          </a:p>
          <a:p>
            <a:pPr marL="342900" lvl="1" indent="-342900">
              <a:buFont typeface="Arial" pitchFamily="34" charset="0"/>
              <a:buChar char="•"/>
            </a:pPr>
            <a:r>
              <a:rPr lang="en-US" dirty="0">
                <a:solidFill>
                  <a:schemeClr val="bg1">
                    <a:lumMod val="65000"/>
                  </a:schemeClr>
                </a:solidFill>
                <a:cs typeface="Adobe Garamond Pro"/>
              </a:rPr>
              <a:t>Conclusion</a:t>
            </a:r>
          </a:p>
          <a:p>
            <a:pPr marL="342900" lvl="1" indent="-342900">
              <a:buFont typeface="Arial" pitchFamily="34" charset="0"/>
              <a:buChar char="•"/>
            </a:pPr>
            <a:endParaRPr lang="en-US" sz="2600" dirty="0">
              <a:solidFill>
                <a:schemeClr val="tx2"/>
              </a:solidFill>
              <a:cs typeface="Adobe Garamond Pro"/>
            </a:endParaRPr>
          </a:p>
          <a:p>
            <a:pPr marL="342900" lvl="1" indent="-342900">
              <a:buFont typeface="Arial" pitchFamily="34" charset="0"/>
              <a:buChar char="•"/>
            </a:pPr>
            <a:endParaRPr lang="en-US" sz="2600" dirty="0">
              <a:solidFill>
                <a:schemeClr val="tx2"/>
              </a:solidFill>
              <a:cs typeface="Adobe Garamond Pro"/>
            </a:endParaRPr>
          </a:p>
          <a:p>
            <a:pPr lvl="1"/>
            <a:endParaRPr lang="en-US" sz="2000" dirty="0">
              <a:cs typeface="Adobe Garamond Pro"/>
            </a:endParaRPr>
          </a:p>
          <a:p>
            <a:pPr lvl="1"/>
            <a:endParaRPr lang="en-US" sz="2400" dirty="0">
              <a:cs typeface="Adobe Garamond Pro"/>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132306834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2438400" y="4476226"/>
            <a:ext cx="5111462" cy="2457974"/>
          </a:xfrm>
          <a:prstGeom prst="rect">
            <a:avLst/>
          </a:prstGeom>
        </p:spPr>
      </p:pic>
      <p:sp>
        <p:nvSpPr>
          <p:cNvPr id="2" name="Title 1"/>
          <p:cNvSpPr>
            <a:spLocks noGrp="1"/>
          </p:cNvSpPr>
          <p:nvPr>
            <p:ph type="title"/>
          </p:nvPr>
        </p:nvSpPr>
        <p:spPr/>
        <p:txBody>
          <a:bodyPr/>
          <a:lstStyle/>
          <a:p>
            <a:r>
              <a:rPr lang="en-US" dirty="0"/>
              <a:t>Background</a:t>
            </a:r>
          </a:p>
        </p:txBody>
      </p:sp>
      <p:sp>
        <p:nvSpPr>
          <p:cNvPr id="3" name="Content Placeholder 2"/>
          <p:cNvSpPr>
            <a:spLocks noGrp="1"/>
          </p:cNvSpPr>
          <p:nvPr>
            <p:ph idx="1"/>
          </p:nvPr>
        </p:nvSpPr>
        <p:spPr>
          <a:xfrm>
            <a:off x="152400" y="1143000"/>
            <a:ext cx="8991600" cy="5486400"/>
          </a:xfrm>
        </p:spPr>
        <p:txBody>
          <a:bodyPr>
            <a:normAutofit/>
          </a:bodyPr>
          <a:lstStyle/>
          <a:p>
            <a:r>
              <a:rPr lang="en-US" sz="2800" dirty="0">
                <a:solidFill>
                  <a:schemeClr val="tx2"/>
                </a:solidFill>
              </a:rPr>
              <a:t>Near-Data Processing (NDP) </a:t>
            </a:r>
          </a:p>
          <a:p>
            <a:pPr lvl="1"/>
            <a:r>
              <a:rPr lang="en-US" sz="2400" dirty="0"/>
              <a:t>A potential solution to </a:t>
            </a:r>
            <a:r>
              <a:rPr lang="en-US" sz="2400" dirty="0">
                <a:solidFill>
                  <a:srgbClr val="0000FF"/>
                </a:solidFill>
              </a:rPr>
              <a:t>reduce data movement</a:t>
            </a:r>
          </a:p>
          <a:p>
            <a:pPr lvl="1"/>
            <a:r>
              <a:rPr lang="en-US" sz="2400" dirty="0">
                <a:solidFill>
                  <a:srgbClr val="0000FF"/>
                </a:solidFill>
              </a:rPr>
              <a:t>Idea:</a:t>
            </a:r>
            <a:r>
              <a:rPr lang="en-US" sz="2400" dirty="0"/>
              <a:t> move computation close to data</a:t>
            </a:r>
          </a:p>
          <a:p>
            <a:pPr lvl="1"/>
            <a:endParaRPr lang="en-US" sz="2400" dirty="0">
              <a:cs typeface="Adobe Garamond Pro"/>
            </a:endParaRPr>
          </a:p>
          <a:p>
            <a:pPr lvl="1"/>
            <a:endParaRPr lang="en-US" sz="2400" dirty="0">
              <a:cs typeface="Adobe Garamond Pro"/>
            </a:endParaRPr>
          </a:p>
          <a:p>
            <a:pPr lvl="1"/>
            <a:endParaRPr lang="en-US" sz="2400" dirty="0">
              <a:cs typeface="Adobe Garamond Pro"/>
            </a:endParaRPr>
          </a:p>
          <a:p>
            <a:pPr lvl="1"/>
            <a:endParaRPr lang="en-US" sz="2400" dirty="0">
              <a:cs typeface="Adobe Garamond Pro"/>
            </a:endParaRPr>
          </a:p>
          <a:p>
            <a:r>
              <a:rPr lang="en-US" sz="2800" dirty="0">
                <a:solidFill>
                  <a:schemeClr val="tx2"/>
                </a:solidFill>
              </a:rPr>
              <a:t>Enabled by recent advances in 3D-stacked memory</a:t>
            </a:r>
          </a:p>
          <a:p>
            <a:pPr lvl="1"/>
            <a:endParaRPr lang="en-US" sz="2400" dirty="0">
              <a:cs typeface="Adobe Garamond Pro"/>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9" name="Picture 8" descr="safari.png"/>
          <p:cNvPicPr>
            <a:picLocks noChangeAspect="1"/>
          </p:cNvPicPr>
          <p:nvPr/>
        </p:nvPicPr>
        <p:blipFill>
          <a:blip r:embed="rId4" cstate="print"/>
          <a:stretch>
            <a:fillRect/>
          </a:stretch>
        </p:blipFill>
        <p:spPr>
          <a:xfrm>
            <a:off x="76200" y="6580445"/>
            <a:ext cx="959296" cy="277563"/>
          </a:xfrm>
          <a:prstGeom prst="rect">
            <a:avLst/>
          </a:prstGeom>
        </p:spPr>
      </p:pic>
      <p:sp>
        <p:nvSpPr>
          <p:cNvPr id="6" name="Rectangle 5"/>
          <p:cNvSpPr/>
          <p:nvPr/>
        </p:nvSpPr>
        <p:spPr>
          <a:xfrm>
            <a:off x="1600200" y="2667000"/>
            <a:ext cx="4572000" cy="46166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Reduces data movement</a:t>
            </a:r>
          </a:p>
        </p:txBody>
      </p:sp>
      <p:sp>
        <p:nvSpPr>
          <p:cNvPr id="7" name="TextBox 6"/>
          <p:cNvSpPr txBox="1"/>
          <p:nvPr/>
        </p:nvSpPr>
        <p:spPr>
          <a:xfrm>
            <a:off x="1524000" y="3124200"/>
            <a:ext cx="553528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65000"/>
                    <a:lumOff val="35000"/>
                  </a:prstClr>
                </a:solidFill>
                <a:effectLst/>
                <a:uLnTx/>
                <a:uFillTx/>
                <a:latin typeface="Gill Sans MT"/>
                <a:ea typeface="+mn-ea"/>
                <a:cs typeface="+mn-cs"/>
              </a:rPr>
              <a:t>Exploits large in-memory bandwidth</a:t>
            </a:r>
          </a:p>
        </p:txBody>
      </p:sp>
      <p:sp>
        <p:nvSpPr>
          <p:cNvPr id="8" name="TextBox 7"/>
          <p:cNvSpPr txBox="1"/>
          <p:nvPr/>
        </p:nvSpPr>
        <p:spPr>
          <a:xfrm>
            <a:off x="1524001" y="3581400"/>
            <a:ext cx="6400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Exploits shorter access latency to memory</a:t>
            </a:r>
          </a:p>
        </p:txBody>
      </p:sp>
      <p:pic>
        <p:nvPicPr>
          <p:cNvPr id="10" name="Picture 9"/>
          <p:cNvPicPr>
            <a:picLocks noChangeAspect="1"/>
          </p:cNvPicPr>
          <p:nvPr/>
        </p:nvPicPr>
        <p:blipFill>
          <a:blip r:embed="rId5"/>
          <a:stretch>
            <a:fillRect/>
          </a:stretch>
        </p:blipFill>
        <p:spPr>
          <a:xfrm>
            <a:off x="1143000" y="2667000"/>
            <a:ext cx="457200" cy="533400"/>
          </a:xfrm>
          <a:prstGeom prst="rect">
            <a:avLst/>
          </a:prstGeom>
        </p:spPr>
      </p:pic>
      <p:pic>
        <p:nvPicPr>
          <p:cNvPr id="11" name="Picture 10"/>
          <p:cNvPicPr>
            <a:picLocks noChangeAspect="1"/>
          </p:cNvPicPr>
          <p:nvPr/>
        </p:nvPicPr>
        <p:blipFill>
          <a:blip r:embed="rId5"/>
          <a:stretch>
            <a:fillRect/>
          </a:stretch>
        </p:blipFill>
        <p:spPr>
          <a:xfrm>
            <a:off x="1143000" y="3124200"/>
            <a:ext cx="457200" cy="533400"/>
          </a:xfrm>
          <a:prstGeom prst="rect">
            <a:avLst/>
          </a:prstGeom>
        </p:spPr>
      </p:pic>
      <p:pic>
        <p:nvPicPr>
          <p:cNvPr id="12" name="Picture 11"/>
          <p:cNvPicPr>
            <a:picLocks noChangeAspect="1"/>
          </p:cNvPicPr>
          <p:nvPr/>
        </p:nvPicPr>
        <p:blipFill>
          <a:blip r:embed="rId5"/>
          <a:stretch>
            <a:fillRect/>
          </a:stretch>
        </p:blipFill>
        <p:spPr>
          <a:xfrm>
            <a:off x="1143000" y="3581400"/>
            <a:ext cx="457200" cy="533400"/>
          </a:xfrm>
          <a:prstGeom prst="rect">
            <a:avLst/>
          </a:prstGeom>
        </p:spPr>
      </p:pic>
    </p:spTree>
    <p:extLst>
      <p:ext uri="{BB962C8B-B14F-4D97-AF65-F5344CB8AC3E}">
        <p14:creationId xmlns:p14="http://schemas.microsoft.com/office/powerpoint/2010/main" val="2784797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10"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500"/>
                                        <p:tgtEl>
                                          <p:spTgt spid="3">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152400" y="1143000"/>
            <a:ext cx="8763000" cy="5486400"/>
          </a:xfrm>
        </p:spPr>
        <p:txBody>
          <a:bodyPr>
            <a:normAutofit/>
          </a:bodyPr>
          <a:lstStyle/>
          <a:p>
            <a:pPr marL="342900" lvl="1" indent="-342900">
              <a:buFont typeface="Arial" pitchFamily="34" charset="0"/>
              <a:buChar char="•"/>
            </a:pPr>
            <a:r>
              <a:rPr lang="en-US" dirty="0">
                <a:solidFill>
                  <a:schemeClr val="bg1">
                    <a:lumMod val="65000"/>
                  </a:schemeClr>
                </a:solidFill>
                <a:cs typeface="Adobe Garamond Pro"/>
              </a:rPr>
              <a:t>Introduction</a:t>
            </a:r>
          </a:p>
          <a:p>
            <a:pPr marL="342900" lvl="1" indent="-342900">
              <a:buFont typeface="Arial" pitchFamily="34" charset="0"/>
              <a:buChar char="•"/>
            </a:pPr>
            <a:r>
              <a:rPr lang="en-US" dirty="0">
                <a:solidFill>
                  <a:schemeClr val="bg1">
                    <a:lumMod val="65000"/>
                  </a:schemeClr>
                </a:solidFill>
                <a:cs typeface="Adobe Garamond Pro"/>
              </a:rPr>
              <a:t>Background</a:t>
            </a:r>
          </a:p>
          <a:p>
            <a:pPr marL="342900" lvl="1" indent="-342900">
              <a:buFont typeface="Arial" pitchFamily="34" charset="0"/>
              <a:buChar char="•"/>
            </a:pPr>
            <a:r>
              <a:rPr lang="en-US" sz="3600" dirty="0">
                <a:solidFill>
                  <a:schemeClr val="tx2"/>
                </a:solidFill>
                <a:cs typeface="Adobe Garamond Pro"/>
              </a:rPr>
              <a:t>Motivation</a:t>
            </a:r>
          </a:p>
          <a:p>
            <a:pPr marL="342900" lvl="1" indent="-342900">
              <a:buFont typeface="Arial" pitchFamily="34" charset="0"/>
              <a:buChar char="•"/>
            </a:pPr>
            <a:r>
              <a:rPr lang="en-US" dirty="0" err="1">
                <a:solidFill>
                  <a:schemeClr val="bg1">
                    <a:lumMod val="65000"/>
                  </a:schemeClr>
                </a:solidFill>
                <a:cs typeface="Adobe Garamond Pro"/>
              </a:rPr>
              <a:t>CoNDA</a:t>
            </a:r>
            <a:endParaRPr lang="en-US" dirty="0">
              <a:solidFill>
                <a:schemeClr val="bg1">
                  <a:lumMod val="65000"/>
                </a:schemeClr>
              </a:solidFill>
              <a:cs typeface="Adobe Garamond Pro"/>
            </a:endParaRPr>
          </a:p>
          <a:p>
            <a:pPr marL="342900" lvl="1" indent="-342900">
              <a:buFont typeface="Arial" pitchFamily="34" charset="0"/>
              <a:buChar char="•"/>
            </a:pPr>
            <a:r>
              <a:rPr lang="en-US" dirty="0">
                <a:solidFill>
                  <a:schemeClr val="bg1">
                    <a:lumMod val="65000"/>
                  </a:schemeClr>
                </a:solidFill>
                <a:cs typeface="Adobe Garamond Pro"/>
              </a:rPr>
              <a:t>Architecture Support</a:t>
            </a:r>
          </a:p>
          <a:p>
            <a:pPr marL="342900" lvl="1" indent="-342900">
              <a:buFont typeface="Arial" pitchFamily="34" charset="0"/>
              <a:buChar char="•"/>
            </a:pPr>
            <a:r>
              <a:rPr lang="en-US" dirty="0">
                <a:solidFill>
                  <a:schemeClr val="bg1">
                    <a:lumMod val="65000"/>
                  </a:schemeClr>
                </a:solidFill>
                <a:cs typeface="Adobe Garamond Pro"/>
              </a:rPr>
              <a:t>Evaluation</a:t>
            </a:r>
          </a:p>
          <a:p>
            <a:pPr marL="342900" lvl="1" indent="-342900">
              <a:buFont typeface="Arial" pitchFamily="34" charset="0"/>
              <a:buChar char="•"/>
            </a:pPr>
            <a:r>
              <a:rPr lang="en-US" dirty="0">
                <a:solidFill>
                  <a:schemeClr val="bg1">
                    <a:lumMod val="65000"/>
                  </a:schemeClr>
                </a:solidFill>
                <a:cs typeface="Adobe Garamond Pro"/>
              </a:rPr>
              <a:t>Conclusion</a:t>
            </a:r>
          </a:p>
          <a:p>
            <a:pPr marL="342900" lvl="1" indent="-342900">
              <a:buFont typeface="Arial" pitchFamily="34" charset="0"/>
              <a:buChar char="•"/>
            </a:pPr>
            <a:endParaRPr lang="en-US" sz="2600" dirty="0">
              <a:solidFill>
                <a:schemeClr val="tx2"/>
              </a:solidFill>
              <a:cs typeface="Adobe Garamond Pro"/>
            </a:endParaRPr>
          </a:p>
          <a:p>
            <a:pPr marL="342900" lvl="1" indent="-342900">
              <a:buFont typeface="Arial" pitchFamily="34" charset="0"/>
              <a:buChar char="•"/>
            </a:pPr>
            <a:endParaRPr lang="en-US" sz="2600" dirty="0">
              <a:solidFill>
                <a:schemeClr val="tx2"/>
              </a:solidFill>
              <a:cs typeface="Adobe Garamond Pro"/>
            </a:endParaRPr>
          </a:p>
          <a:p>
            <a:pPr lvl="1"/>
            <a:endParaRPr lang="en-US" sz="2000" dirty="0">
              <a:cs typeface="Adobe Garamond Pro"/>
            </a:endParaRPr>
          </a:p>
          <a:p>
            <a:pPr lvl="1"/>
            <a:endParaRPr lang="en-US" sz="2400" dirty="0">
              <a:cs typeface="Adobe Garamond Pro"/>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352233143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76200" y="990600"/>
            <a:ext cx="8991600" cy="5715000"/>
          </a:xfrm>
        </p:spPr>
        <p:txBody>
          <a:bodyPr>
            <a:normAutofit/>
          </a:bodyPr>
          <a:lstStyle/>
          <a:p>
            <a:pPr algn="ctr"/>
            <a:endParaRPr lang="en-US" sz="2800" dirty="0">
              <a:solidFill>
                <a:schemeClr val="tx2"/>
              </a:solidFill>
            </a:endParaRPr>
          </a:p>
          <a:p>
            <a:pPr algn="ctr"/>
            <a:endParaRPr lang="en-US" sz="2800" dirty="0">
              <a:solidFill>
                <a:schemeClr val="tx2"/>
              </a:solidFill>
            </a:endParaRPr>
          </a:p>
          <a:p>
            <a:pPr algn="ctr"/>
            <a:endParaRPr lang="en-US" sz="2800" dirty="0">
              <a:solidFill>
                <a:schemeClr val="tx2"/>
              </a:solidFill>
            </a:endParaRPr>
          </a:p>
          <a:p>
            <a:pPr marL="0" indent="0" algn="ctr">
              <a:buNone/>
            </a:pPr>
            <a:r>
              <a:rPr lang="en-US" sz="4400" dirty="0">
                <a:solidFill>
                  <a:schemeClr val="tx2"/>
                </a:solidFill>
              </a:rPr>
              <a:t>Application Analysis</a:t>
            </a:r>
          </a:p>
          <a:p>
            <a:pPr lvl="1"/>
            <a:endParaRPr lang="en-US" sz="2000"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33032558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Rectangle 173"/>
          <p:cNvSpPr/>
          <p:nvPr/>
        </p:nvSpPr>
        <p:spPr>
          <a:xfrm>
            <a:off x="7543801" y="5702155"/>
            <a:ext cx="1452563" cy="34570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a:ea typeface="+mn-ea"/>
                <a:cs typeface="+mn-cs"/>
              </a:rPr>
              <a:t>ASIC</a:t>
            </a:r>
            <a:endParaRPr kumimoji="0" lang="en-US" sz="23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Title 1"/>
          <p:cNvSpPr>
            <a:spLocks noGrp="1"/>
          </p:cNvSpPr>
          <p:nvPr>
            <p:ph type="title"/>
          </p:nvPr>
        </p:nvSpPr>
        <p:spPr>
          <a:xfrm>
            <a:off x="-152400" y="0"/>
            <a:ext cx="9601200" cy="914400"/>
          </a:xfrm>
        </p:spPr>
        <p:txBody>
          <a:bodyPr/>
          <a:lstStyle/>
          <a:p>
            <a:r>
              <a:rPr lang="en-US" sz="3800" dirty="0">
                <a:latin typeface="Gill Sans MT"/>
                <a:cs typeface="Gill Sans MT"/>
              </a:rPr>
              <a:t>Sharing Data between NDAs and CPUs</a:t>
            </a:r>
          </a:p>
        </p:txBody>
      </p:sp>
      <p:sp>
        <p:nvSpPr>
          <p:cNvPr id="3" name="Content Placeholder 2"/>
          <p:cNvSpPr>
            <a:spLocks noGrp="1"/>
          </p:cNvSpPr>
          <p:nvPr>
            <p:ph idx="1"/>
          </p:nvPr>
        </p:nvSpPr>
        <p:spPr>
          <a:xfrm>
            <a:off x="152400" y="990600"/>
            <a:ext cx="8839200" cy="5638800"/>
          </a:xfrm>
        </p:spPr>
        <p:txBody>
          <a:bodyPr>
            <a:normAutofit/>
          </a:bodyPr>
          <a:lstStyle/>
          <a:p>
            <a:endParaRPr lang="en-US" sz="2200" dirty="0">
              <a:solidFill>
                <a:srgbClr val="595959"/>
              </a:solidFill>
            </a:endParaRPr>
          </a:p>
          <a:p>
            <a:pPr marL="0" indent="0">
              <a:buNone/>
            </a:pPr>
            <a:br>
              <a:rPr lang="en-US" sz="2200" dirty="0">
                <a:solidFill>
                  <a:srgbClr val="595959"/>
                </a:solidFill>
              </a:rPr>
            </a:br>
            <a:r>
              <a:rPr lang="en-US" sz="2200" dirty="0">
                <a:solidFill>
                  <a:srgbClr val="595959"/>
                </a:solidFill>
              </a:rPr>
              <a:t> </a:t>
            </a:r>
          </a:p>
          <a:p>
            <a:endParaRPr lang="en-US" sz="2600" dirty="0">
              <a:solidFill>
                <a:schemeClr val="tx2"/>
              </a:solidFill>
            </a:endParaRPr>
          </a:p>
          <a:p>
            <a:endParaRPr lang="en-US" sz="2600" dirty="0">
              <a:solidFill>
                <a:schemeClr val="tx2"/>
              </a:solidFill>
            </a:endParaRPr>
          </a:p>
          <a:p>
            <a:pPr lvl="1"/>
            <a:endParaRPr lang="en-US" sz="2200" dirty="0">
              <a:solidFill>
                <a:srgbClr val="0000FF"/>
              </a:solidFill>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pPr lvl="1"/>
            <a:endParaRPr lang="en-US" sz="2000" dirty="0">
              <a:solidFill>
                <a:srgbClr val="595959"/>
              </a:solidFill>
              <a:latin typeface="Gill Sans MT"/>
              <a:cs typeface="Gill Sans MT"/>
            </a:endParaRPr>
          </a:p>
          <a:p>
            <a:pPr lvl="1"/>
            <a:endParaRPr lang="en-US" sz="2400" dirty="0">
              <a:solidFill>
                <a:schemeClr val="tx2"/>
              </a:solidFill>
              <a:latin typeface="Gill Sans MT"/>
              <a:cs typeface="Gill Sans MT"/>
            </a:endParaRPr>
          </a:p>
          <a:p>
            <a:pPr marL="342900" lvl="1" indent="-342900">
              <a:buFont typeface="Arial" pitchFamily="34" charset="0"/>
              <a:buChar char="•"/>
            </a:pPr>
            <a:endParaRPr lang="en-US" sz="2400" u="sng" dirty="0">
              <a:solidFill>
                <a:schemeClr val="tx2"/>
              </a:solidFill>
              <a:latin typeface="Gill Sans MT"/>
              <a:cs typeface="Gill Sans MT"/>
            </a:endParaRPr>
          </a:p>
          <a:p>
            <a:pPr lvl="1"/>
            <a:endParaRPr lang="en-US" sz="2000" dirty="0">
              <a:solidFill>
                <a:srgbClr val="595959"/>
              </a:solidFill>
              <a:latin typeface="Gill Sans MT"/>
              <a:cs typeface="Gill Sans MT"/>
            </a:endParaRPr>
          </a:p>
          <a:p>
            <a:endParaRPr lang="en-US" dirty="0">
              <a:latin typeface="Gill Sans MT"/>
              <a:cs typeface="Gill Sans MT"/>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Gill Sans MT"/>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2400" b="1" i="0" u="none" strike="noStrike" kern="1200" cap="none" spc="0" normalizeH="0" baseline="0" noProof="0">
              <a:ln>
                <a:noFill/>
              </a:ln>
              <a:solidFill>
                <a:srgbClr val="0070C0"/>
              </a:solidFill>
              <a:effectLst/>
              <a:uLnTx/>
              <a:uFillTx/>
              <a:latin typeface="Gill Sans MT"/>
              <a:ea typeface="+mn-ea"/>
              <a:cs typeface="Gill Sans MT"/>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8" name="Rectangle 17"/>
          <p:cNvSpPr/>
          <p:nvPr/>
        </p:nvSpPr>
        <p:spPr>
          <a:xfrm>
            <a:off x="0" y="1143000"/>
            <a:ext cx="9144000" cy="523220"/>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Gill Sans MT"/>
              <a:ea typeface="+mn-ea"/>
              <a:cs typeface="Gill Sans MT"/>
            </a:endParaRPr>
          </a:p>
        </p:txBody>
      </p:sp>
      <p:sp>
        <p:nvSpPr>
          <p:cNvPr id="21" name="Rectangle 20"/>
          <p:cNvSpPr/>
          <p:nvPr/>
        </p:nvSpPr>
        <p:spPr>
          <a:xfrm>
            <a:off x="0" y="5105400"/>
            <a:ext cx="9144000" cy="1384995"/>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497D"/>
                </a:solidFill>
                <a:effectLst/>
                <a:uLnTx/>
                <a:uFillTx/>
                <a:latin typeface="Gill Sans MT"/>
                <a:ea typeface="+mn-ea"/>
                <a:cs typeface="+mn-cs"/>
              </a:rPr>
              <a:t>1</a:t>
            </a:r>
            <a:r>
              <a:rPr kumimoji="0" lang="en-US" sz="2800" b="1" i="0" u="none" strike="noStrike" kern="1200" cap="none" spc="0" normalizeH="0" baseline="30000" noProof="0" dirty="0">
                <a:ln>
                  <a:noFill/>
                </a:ln>
                <a:solidFill>
                  <a:srgbClr val="1F497D"/>
                </a:solidFill>
                <a:effectLst/>
                <a:uLnTx/>
                <a:uFillTx/>
                <a:latin typeface="Gill Sans MT"/>
                <a:ea typeface="+mn-ea"/>
                <a:cs typeface="+mn-cs"/>
              </a:rPr>
              <a:t>st</a:t>
            </a:r>
            <a:r>
              <a:rPr kumimoji="0" lang="en-US" sz="2800" b="1" i="0" u="none" strike="noStrike" kern="1200" cap="none" spc="0" normalizeH="0" baseline="0" noProof="0" dirty="0">
                <a:ln>
                  <a:noFill/>
                </a:ln>
                <a:solidFill>
                  <a:srgbClr val="1F497D"/>
                </a:solidFill>
                <a:effectLst/>
                <a:uLnTx/>
                <a:uFillTx/>
                <a:latin typeface="Gill Sans MT"/>
                <a:ea typeface="+mn-ea"/>
                <a:cs typeface="+mn-cs"/>
              </a:rPr>
              <a:t> key observation: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CPU threads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often concurrently access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the same region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of data that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NDA kernels</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access which leads to </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significant data sharing</a:t>
            </a:r>
          </a:p>
        </p:txBody>
      </p:sp>
      <p:grpSp>
        <p:nvGrpSpPr>
          <p:cNvPr id="9" name="Group 8"/>
          <p:cNvGrpSpPr/>
          <p:nvPr/>
        </p:nvGrpSpPr>
        <p:grpSpPr>
          <a:xfrm>
            <a:off x="4495800" y="990600"/>
            <a:ext cx="2819400" cy="1573887"/>
            <a:chOff x="4495800" y="990600"/>
            <a:chExt cx="2819400" cy="1573887"/>
          </a:xfrm>
        </p:grpSpPr>
        <p:sp>
          <p:nvSpPr>
            <p:cNvPr id="12" name="TextBox 11"/>
            <p:cNvSpPr txBox="1"/>
            <p:nvPr/>
          </p:nvSpPr>
          <p:spPr>
            <a:xfrm>
              <a:off x="4495800" y="2133600"/>
              <a:ext cx="281940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Graph Processing</a:t>
              </a:r>
            </a:p>
          </p:txBody>
        </p:sp>
        <p:grpSp>
          <p:nvGrpSpPr>
            <p:cNvPr id="5" name="Group 4"/>
            <p:cNvGrpSpPr/>
            <p:nvPr/>
          </p:nvGrpSpPr>
          <p:grpSpPr>
            <a:xfrm>
              <a:off x="5257800" y="990600"/>
              <a:ext cx="1338579" cy="990600"/>
              <a:chOff x="5595621" y="1326477"/>
              <a:chExt cx="957579" cy="807123"/>
            </a:xfrm>
          </p:grpSpPr>
          <p:pic>
            <p:nvPicPr>
              <p:cNvPr id="17" name="Picture 16"/>
              <p:cNvPicPr>
                <a:picLocks noChangeAspect="1"/>
              </p:cNvPicPr>
              <p:nvPr/>
            </p:nvPicPr>
            <p:blipFill>
              <a:blip r:embed="rId4"/>
              <a:stretch>
                <a:fillRect/>
              </a:stretch>
            </p:blipFill>
            <p:spPr>
              <a:xfrm>
                <a:off x="5638800" y="1326477"/>
                <a:ext cx="912808" cy="807123"/>
              </a:xfrm>
              <a:prstGeom prst="rect">
                <a:avLst/>
              </a:prstGeom>
            </p:spPr>
          </p:pic>
          <p:sp>
            <p:nvSpPr>
              <p:cNvPr id="13" name="Rounded Rectangle 12"/>
              <p:cNvSpPr/>
              <p:nvPr/>
            </p:nvSpPr>
            <p:spPr>
              <a:xfrm>
                <a:off x="5595621" y="1374032"/>
                <a:ext cx="957579" cy="759568"/>
              </a:xfrm>
              <a:prstGeom prst="roundRect">
                <a:avLst/>
              </a:prstGeom>
              <a:solidFill>
                <a:schemeClr val="lt1">
                  <a:alpha val="0"/>
                </a:schemeClr>
              </a:solidFill>
              <a:ln w="28575"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Gill Sans MT"/>
                </a:endParaRPr>
              </a:p>
            </p:txBody>
          </p:sp>
        </p:grpSp>
      </p:grpSp>
      <p:grpSp>
        <p:nvGrpSpPr>
          <p:cNvPr id="8" name="Group 7"/>
          <p:cNvGrpSpPr/>
          <p:nvPr/>
        </p:nvGrpSpPr>
        <p:grpSpPr>
          <a:xfrm>
            <a:off x="762000" y="1059917"/>
            <a:ext cx="4495800" cy="1835683"/>
            <a:chOff x="762000" y="1059917"/>
            <a:chExt cx="4495800" cy="1835683"/>
          </a:xfrm>
        </p:grpSpPr>
        <p:sp>
          <p:nvSpPr>
            <p:cNvPr id="15" name="TextBox 14"/>
            <p:cNvSpPr txBox="1"/>
            <p:nvPr/>
          </p:nvSpPr>
          <p:spPr>
            <a:xfrm>
              <a:off x="762000" y="2126159"/>
              <a:ext cx="44958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Hybrid Databases</a:t>
              </a:r>
              <a:br>
                <a:rPr kumimoji="0" lang="en-US" sz="2200" b="1" i="0" u="none" strike="noStrike" kern="1200" cap="none" spc="0" normalizeH="0" baseline="0" noProof="0" dirty="0">
                  <a:ln>
                    <a:noFill/>
                  </a:ln>
                  <a:solidFill>
                    <a:prstClr val="black"/>
                  </a:solidFill>
                  <a:effectLst/>
                  <a:uLnTx/>
                  <a:uFillTx/>
                  <a:latin typeface="Gill Sans MT"/>
                  <a:ea typeface="+mn-ea"/>
                  <a:cs typeface="Gill Sans MT"/>
                </a:rPr>
              </a:b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 (HTAP)</a:t>
              </a:r>
            </a:p>
          </p:txBody>
        </p:sp>
        <p:grpSp>
          <p:nvGrpSpPr>
            <p:cNvPr id="7" name="Group 6"/>
            <p:cNvGrpSpPr/>
            <p:nvPr/>
          </p:nvGrpSpPr>
          <p:grpSpPr>
            <a:xfrm>
              <a:off x="2438400" y="1059917"/>
              <a:ext cx="1338579" cy="932235"/>
              <a:chOff x="2895600" y="1219200"/>
              <a:chExt cx="1338579" cy="932235"/>
            </a:xfrm>
          </p:grpSpPr>
          <p:pic>
            <p:nvPicPr>
              <p:cNvPr id="16" name="Picture 15"/>
              <p:cNvPicPr>
                <a:picLocks noChangeAspect="1"/>
              </p:cNvPicPr>
              <p:nvPr/>
            </p:nvPicPr>
            <p:blipFill>
              <a:blip r:embed="rId5"/>
              <a:stretch>
                <a:fillRect/>
              </a:stretch>
            </p:blipFill>
            <p:spPr>
              <a:xfrm>
                <a:off x="3124200" y="1326566"/>
                <a:ext cx="914400" cy="798513"/>
              </a:xfrm>
              <a:prstGeom prst="rect">
                <a:avLst/>
              </a:prstGeom>
            </p:spPr>
          </p:pic>
          <p:sp>
            <p:nvSpPr>
              <p:cNvPr id="19" name="Rounded Rectangle 18"/>
              <p:cNvSpPr/>
              <p:nvPr/>
            </p:nvSpPr>
            <p:spPr>
              <a:xfrm>
                <a:off x="2895600" y="1219200"/>
                <a:ext cx="1338579" cy="932235"/>
              </a:xfrm>
              <a:prstGeom prst="roundRect">
                <a:avLst/>
              </a:prstGeom>
              <a:solidFill>
                <a:schemeClr val="lt1">
                  <a:alpha val="0"/>
                </a:schemeClr>
              </a:solidFill>
              <a:ln w="28575"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Gill Sans MT"/>
                </a:endParaRPr>
              </a:p>
            </p:txBody>
          </p:sp>
        </p:grpSp>
      </p:grpSp>
      <p:sp>
        <p:nvSpPr>
          <p:cNvPr id="20" name="Rectangle 19"/>
          <p:cNvSpPr/>
          <p:nvPr/>
        </p:nvSpPr>
        <p:spPr>
          <a:xfrm>
            <a:off x="76200" y="2971800"/>
            <a:ext cx="9753600" cy="492443"/>
          </a:xfrm>
          <a:prstGeom prst="rect">
            <a:avLst/>
          </a:prstGeom>
          <a:noFill/>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Gill Sans MT"/>
              </a:rPr>
              <a:t>We find </a:t>
            </a:r>
            <a:r>
              <a:rPr kumimoji="0" lang="en-US" sz="2600" b="1" i="0" u="sng" strike="noStrike" kern="1200" cap="none" spc="0" normalizeH="0" baseline="0" noProof="0" dirty="0">
                <a:ln>
                  <a:noFill/>
                </a:ln>
                <a:solidFill>
                  <a:srgbClr val="C00000"/>
                </a:solidFill>
                <a:effectLst/>
                <a:uLnTx/>
                <a:uFillTx/>
                <a:latin typeface="Gill Sans MT"/>
                <a:ea typeface="+mn-ea"/>
                <a:cs typeface="Gill Sans MT"/>
              </a:rPr>
              <a:t>not all portions </a:t>
            </a:r>
            <a:r>
              <a:rPr kumimoji="0" lang="en-US" sz="2600" b="1" i="0" u="none" strike="noStrike" kern="1200" cap="none" spc="0" normalizeH="0" baseline="0" noProof="0" dirty="0">
                <a:ln>
                  <a:noFill/>
                </a:ln>
                <a:solidFill>
                  <a:prstClr val="black"/>
                </a:solidFill>
                <a:effectLst/>
                <a:uLnTx/>
                <a:uFillTx/>
                <a:latin typeface="Gill Sans MT"/>
                <a:ea typeface="+mn-ea"/>
                <a:cs typeface="Gill Sans MT"/>
              </a:rPr>
              <a:t>of applications benefit from NDA</a:t>
            </a:r>
          </a:p>
        </p:txBody>
      </p:sp>
      <p:grpSp>
        <p:nvGrpSpPr>
          <p:cNvPr id="22" name="Group 21"/>
          <p:cNvGrpSpPr/>
          <p:nvPr/>
        </p:nvGrpSpPr>
        <p:grpSpPr>
          <a:xfrm>
            <a:off x="440389" y="3429000"/>
            <a:ext cx="8551211" cy="646331"/>
            <a:chOff x="440389" y="3461028"/>
            <a:chExt cx="8551211" cy="646331"/>
          </a:xfrm>
        </p:grpSpPr>
        <p:sp>
          <p:nvSpPr>
            <p:cNvPr id="23" name="TextBox 22"/>
            <p:cNvSpPr txBox="1"/>
            <p:nvPr/>
          </p:nvSpPr>
          <p:spPr>
            <a:xfrm>
              <a:off x="440389" y="3461028"/>
              <a:ext cx="47401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lumMod val="65000"/>
                      <a:lumOff val="35000"/>
                    </a:prstClr>
                  </a:solidFill>
                  <a:effectLst/>
                  <a:uLnTx/>
                  <a:uFillTx/>
                  <a:latin typeface="Gill Sans MT"/>
                  <a:ea typeface="+mn-ea"/>
                  <a:cs typeface="Gill Sans MT"/>
                </a:rPr>
                <a:t>1</a:t>
              </a:r>
            </a:p>
          </p:txBody>
        </p:sp>
        <p:sp>
          <p:nvSpPr>
            <p:cNvPr id="24" name="TextBox 23"/>
            <p:cNvSpPr txBox="1"/>
            <p:nvPr/>
          </p:nvSpPr>
          <p:spPr>
            <a:xfrm>
              <a:off x="990598" y="3581400"/>
              <a:ext cx="800100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FF"/>
                  </a:solidFill>
                  <a:effectLst/>
                  <a:uLnTx/>
                  <a:uFillTx/>
                  <a:latin typeface="Gill Sans MT"/>
                  <a:ea typeface="+mn-ea"/>
                  <a:cs typeface="Gill Sans MT"/>
                </a:rPr>
                <a:t>Memory-intensive </a:t>
              </a:r>
              <a:r>
                <a:rPr kumimoji="0" lang="en-US" sz="2200" b="1" i="0" u="none" strike="noStrike" kern="1200" cap="none" spc="0" normalizeH="0" baseline="0" noProof="0" dirty="0">
                  <a:ln>
                    <a:noFill/>
                  </a:ln>
                  <a:solidFill>
                    <a:srgbClr val="1F497D"/>
                  </a:solidFill>
                  <a:effectLst/>
                  <a:uLnTx/>
                  <a:uFillTx/>
                  <a:latin typeface="Gill Sans MT"/>
                  <a:ea typeface="+mn-ea"/>
                  <a:cs typeface="Gill Sans MT"/>
                </a:rPr>
                <a:t>portions benefit from NDA  </a:t>
              </a:r>
            </a:p>
          </p:txBody>
        </p:sp>
      </p:grpSp>
      <p:grpSp>
        <p:nvGrpSpPr>
          <p:cNvPr id="25" name="Group 24"/>
          <p:cNvGrpSpPr/>
          <p:nvPr/>
        </p:nvGrpSpPr>
        <p:grpSpPr>
          <a:xfrm>
            <a:off x="457200" y="3975794"/>
            <a:ext cx="8779811" cy="1184196"/>
            <a:chOff x="440389" y="5478959"/>
            <a:chExt cx="8779811" cy="1184196"/>
          </a:xfrm>
        </p:grpSpPr>
        <p:sp>
          <p:nvSpPr>
            <p:cNvPr id="26" name="TextBox 25"/>
            <p:cNvSpPr txBox="1"/>
            <p:nvPr/>
          </p:nvSpPr>
          <p:spPr>
            <a:xfrm>
              <a:off x="440389" y="5478959"/>
              <a:ext cx="474011" cy="5847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95959"/>
                  </a:solidFill>
                  <a:effectLst/>
                  <a:uLnTx/>
                  <a:uFillTx/>
                  <a:latin typeface="Gill Sans MT"/>
                  <a:ea typeface="+mn-ea"/>
                  <a:cs typeface="Gill Sans MT"/>
                </a:rPr>
                <a:t>2</a:t>
              </a:r>
              <a:endParaRPr kumimoji="0" lang="en-US" sz="4000" b="0" i="0" u="none" strike="noStrike" kern="1200" cap="none" spc="0" normalizeH="0" baseline="0" noProof="0" dirty="0">
                <a:ln>
                  <a:noFill/>
                </a:ln>
                <a:solidFill>
                  <a:srgbClr val="595959"/>
                </a:solidFill>
                <a:effectLst/>
                <a:uLnTx/>
                <a:uFillTx/>
                <a:latin typeface="Gill Sans MT"/>
                <a:ea typeface="+mn-ea"/>
                <a:cs typeface="Gill Sans MT"/>
              </a:endParaRPr>
            </a:p>
          </p:txBody>
        </p:sp>
        <p:sp>
          <p:nvSpPr>
            <p:cNvPr id="27" name="TextBox 26"/>
            <p:cNvSpPr txBox="1"/>
            <p:nvPr/>
          </p:nvSpPr>
          <p:spPr>
            <a:xfrm>
              <a:off x="990600" y="5555159"/>
              <a:ext cx="822960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FF"/>
                  </a:solidFill>
                  <a:effectLst/>
                  <a:uLnTx/>
                  <a:uFillTx/>
                  <a:latin typeface="Gill Sans MT"/>
                  <a:ea typeface="+mn-ea"/>
                  <a:cs typeface="Gill Sans MT"/>
                </a:rPr>
                <a:t>Compute-intensive</a:t>
              </a:r>
              <a:r>
                <a:rPr kumimoji="0" lang="en-US" sz="2200" b="1" i="0" u="none" strike="noStrike" kern="1200" cap="none" spc="0" normalizeH="0" baseline="0" noProof="0" dirty="0">
                  <a:ln>
                    <a:noFill/>
                  </a:ln>
                  <a:solidFill>
                    <a:srgbClr val="1F497D"/>
                  </a:solidFill>
                  <a:effectLst/>
                  <a:uLnTx/>
                  <a:uFillTx/>
                  <a:latin typeface="Gill Sans MT"/>
                  <a:ea typeface="+mn-ea"/>
                  <a:cs typeface="Gill Sans MT"/>
                </a:rPr>
                <a:t> or </a:t>
              </a:r>
              <a:r>
                <a:rPr kumimoji="0" lang="en-US" sz="2200" b="1" i="0" u="none" strike="noStrike" kern="1200" cap="none" spc="0" normalizeH="0" baseline="0" noProof="0" dirty="0">
                  <a:ln>
                    <a:noFill/>
                  </a:ln>
                  <a:solidFill>
                    <a:srgbClr val="0000FF"/>
                  </a:solidFill>
                  <a:effectLst/>
                  <a:uLnTx/>
                  <a:uFillTx/>
                  <a:latin typeface="Gill Sans MT"/>
                  <a:ea typeface="+mn-ea"/>
                  <a:cs typeface="Gill Sans MT"/>
                </a:rPr>
                <a:t>cache friendly</a:t>
              </a:r>
              <a:r>
                <a:rPr kumimoji="0" lang="en-US" sz="2200" b="1" i="0" u="none" strike="noStrike" kern="1200" cap="none" spc="0" normalizeH="0" baseline="0" noProof="0" dirty="0">
                  <a:ln>
                    <a:noFill/>
                  </a:ln>
                  <a:solidFill>
                    <a:srgbClr val="1F497D"/>
                  </a:solidFill>
                  <a:effectLst/>
                  <a:uLnTx/>
                  <a:uFillTx/>
                  <a:latin typeface="Gill Sans MT"/>
                  <a:ea typeface="+mn-ea"/>
                  <a:cs typeface="Gill Sans MT"/>
                </a:rPr>
                <a:t> portions should remain on the CPU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lumMod val="75000"/>
                    <a:lumOff val="25000"/>
                  </a:prstClr>
                </a:solidFill>
                <a:effectLst/>
                <a:uLnTx/>
                <a:uFillTx/>
                <a:latin typeface="Gill Sans MT"/>
                <a:ea typeface="+mn-ea"/>
                <a:cs typeface="Gill Sans MT"/>
              </a:endParaRPr>
            </a:p>
          </p:txBody>
        </p:sp>
      </p:grpSp>
    </p:spTree>
    <p:extLst>
      <p:ext uri="{BB962C8B-B14F-4D97-AF65-F5344CB8AC3E}">
        <p14:creationId xmlns:p14="http://schemas.microsoft.com/office/powerpoint/2010/main" val="250487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0"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Rectangle 173"/>
          <p:cNvSpPr/>
          <p:nvPr/>
        </p:nvSpPr>
        <p:spPr>
          <a:xfrm>
            <a:off x="7543801" y="5702155"/>
            <a:ext cx="1452563" cy="34570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a:ea typeface="+mn-ea"/>
                <a:cs typeface="+mn-cs"/>
              </a:rPr>
              <a:t>ASIC</a:t>
            </a:r>
            <a:endParaRPr kumimoji="0" lang="en-US" sz="23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Title 1"/>
          <p:cNvSpPr>
            <a:spLocks noGrp="1"/>
          </p:cNvSpPr>
          <p:nvPr>
            <p:ph type="title"/>
          </p:nvPr>
        </p:nvSpPr>
        <p:spPr>
          <a:xfrm>
            <a:off x="-152400" y="0"/>
            <a:ext cx="9601200" cy="914400"/>
          </a:xfrm>
        </p:spPr>
        <p:txBody>
          <a:bodyPr/>
          <a:lstStyle/>
          <a:p>
            <a:r>
              <a:rPr lang="en-US" sz="4000" dirty="0">
                <a:latin typeface="Gill Sans MT"/>
                <a:cs typeface="Gill Sans MT"/>
              </a:rPr>
              <a:t>Shared Data Access Patterns</a:t>
            </a:r>
          </a:p>
        </p:txBody>
      </p:sp>
      <p:sp>
        <p:nvSpPr>
          <p:cNvPr id="3" name="Content Placeholder 2"/>
          <p:cNvSpPr>
            <a:spLocks noGrp="1"/>
          </p:cNvSpPr>
          <p:nvPr>
            <p:ph idx="1"/>
          </p:nvPr>
        </p:nvSpPr>
        <p:spPr>
          <a:xfrm>
            <a:off x="152400" y="1066800"/>
            <a:ext cx="8839200" cy="5638800"/>
          </a:xfrm>
        </p:spPr>
        <p:txBody>
          <a:bodyPr>
            <a:normAutofit/>
          </a:bodyPr>
          <a:lstStyle/>
          <a:p>
            <a:pPr marL="0" indent="0">
              <a:buNone/>
            </a:pPr>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pPr lvl="1"/>
            <a:endParaRPr lang="en-US" sz="2000" dirty="0">
              <a:solidFill>
                <a:srgbClr val="595959"/>
              </a:solidFill>
              <a:latin typeface="Gill Sans MT"/>
              <a:cs typeface="Gill Sans MT"/>
            </a:endParaRPr>
          </a:p>
          <a:p>
            <a:pPr lvl="1"/>
            <a:endParaRPr lang="en-US" sz="2400" dirty="0">
              <a:solidFill>
                <a:schemeClr val="tx2"/>
              </a:solidFill>
              <a:latin typeface="Gill Sans MT"/>
              <a:cs typeface="Gill Sans MT"/>
            </a:endParaRPr>
          </a:p>
          <a:p>
            <a:pPr marL="342900" lvl="1" indent="-342900">
              <a:buFont typeface="Arial" pitchFamily="34" charset="0"/>
              <a:buChar char="•"/>
            </a:pPr>
            <a:endParaRPr lang="en-US" sz="2400" u="sng" dirty="0">
              <a:solidFill>
                <a:schemeClr val="tx2"/>
              </a:solidFill>
              <a:latin typeface="Gill Sans MT"/>
              <a:cs typeface="Gill Sans MT"/>
            </a:endParaRPr>
          </a:p>
          <a:p>
            <a:pPr lvl="1"/>
            <a:endParaRPr lang="en-US" sz="2000" dirty="0">
              <a:solidFill>
                <a:srgbClr val="595959"/>
              </a:solidFill>
              <a:latin typeface="Gill Sans MT"/>
              <a:cs typeface="Gill Sans MT"/>
            </a:endParaRPr>
          </a:p>
          <a:p>
            <a:endParaRPr lang="en-US" dirty="0">
              <a:latin typeface="Gill Sans MT"/>
              <a:cs typeface="Gill Sans MT"/>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Gill Sans MT"/>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2400" b="1" i="0" u="none" strike="noStrike" kern="1200" cap="none" spc="0" normalizeH="0" baseline="0" noProof="0">
              <a:ln>
                <a:noFill/>
              </a:ln>
              <a:solidFill>
                <a:srgbClr val="0070C0"/>
              </a:solidFill>
              <a:effectLst/>
              <a:uLnTx/>
              <a:uFillTx/>
              <a:latin typeface="Gill Sans MT"/>
              <a:ea typeface="+mn-ea"/>
              <a:cs typeface="Gill Sans MT"/>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8" name="Rectangle 17"/>
          <p:cNvSpPr/>
          <p:nvPr/>
        </p:nvSpPr>
        <p:spPr>
          <a:xfrm>
            <a:off x="0" y="1143000"/>
            <a:ext cx="9144000" cy="523220"/>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Gill Sans MT"/>
              <a:ea typeface="+mn-ea"/>
              <a:cs typeface="Gill Sans MT"/>
            </a:endParaRPr>
          </a:p>
        </p:txBody>
      </p:sp>
      <p:sp>
        <p:nvSpPr>
          <p:cNvPr id="21" name="Rectangle 20"/>
          <p:cNvSpPr/>
          <p:nvPr/>
        </p:nvSpPr>
        <p:spPr>
          <a:xfrm>
            <a:off x="0" y="10668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497D"/>
                </a:solidFill>
                <a:effectLst/>
                <a:uLnTx/>
                <a:uFillTx/>
                <a:latin typeface="Gill Sans MT"/>
                <a:ea typeface="+mn-ea"/>
                <a:cs typeface="+mn-cs"/>
              </a:rPr>
              <a:t>2</a:t>
            </a:r>
            <a:r>
              <a:rPr kumimoji="0" lang="en-US" sz="2600" b="1" i="0" u="none" strike="noStrike" kern="1200" cap="none" spc="0" normalizeH="0" baseline="30000" noProof="0" dirty="0">
                <a:ln>
                  <a:noFill/>
                </a:ln>
                <a:solidFill>
                  <a:srgbClr val="1F497D"/>
                </a:solidFill>
                <a:effectLst/>
                <a:uLnTx/>
                <a:uFillTx/>
                <a:latin typeface="Gill Sans MT"/>
                <a:ea typeface="+mn-ea"/>
                <a:cs typeface="+mn-cs"/>
              </a:rPr>
              <a:t>nd</a:t>
            </a:r>
            <a:r>
              <a:rPr kumimoji="0" lang="en-US" sz="2600" b="1" i="0" u="none" strike="noStrike" kern="1200" cap="none" spc="0" normalizeH="0" baseline="0" noProof="0" dirty="0">
                <a:ln>
                  <a:noFill/>
                </a:ln>
                <a:solidFill>
                  <a:srgbClr val="1F497D"/>
                </a:solidFill>
                <a:effectLst/>
                <a:uLnTx/>
                <a:uFillTx/>
                <a:latin typeface="Gill Sans MT"/>
                <a:ea typeface="+mn-ea"/>
                <a:cs typeface="+mn-cs"/>
              </a:rPr>
              <a:t> key observation:  </a:t>
            </a:r>
            <a:r>
              <a:rPr kumimoji="0" lang="en-US" sz="2600" b="1" i="0" u="none" strike="noStrike" kern="1200" cap="none" spc="0" normalizeH="0" baseline="0" noProof="0" dirty="0">
                <a:ln>
                  <a:noFill/>
                </a:ln>
                <a:solidFill>
                  <a:prstClr val="black"/>
                </a:solidFill>
                <a:effectLst/>
                <a:uLnTx/>
                <a:uFillTx/>
                <a:latin typeface="Gill Sans MT"/>
                <a:ea typeface="+mn-ea"/>
                <a:cs typeface="+mn-cs"/>
              </a:rPr>
              <a:t>CPU threads and NDA kernels typically </a:t>
            </a:r>
            <a:r>
              <a:rPr kumimoji="0" lang="en-US" sz="2600" b="1" i="1" u="sng" strike="noStrike" kern="1200" cap="none" spc="0" normalizeH="0" baseline="0" noProof="0" dirty="0">
                <a:ln>
                  <a:noFill/>
                </a:ln>
                <a:solidFill>
                  <a:srgbClr val="C00000"/>
                </a:solidFill>
                <a:effectLst/>
                <a:uLnTx/>
                <a:uFillTx/>
                <a:latin typeface="Gill Sans MT"/>
                <a:ea typeface="+mn-ea"/>
                <a:cs typeface="+mn-cs"/>
              </a:rPr>
              <a:t>do not</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prstClr val="black"/>
                </a:solidFill>
                <a:effectLst/>
                <a:uLnTx/>
                <a:uFillTx/>
                <a:latin typeface="Gill Sans MT"/>
                <a:ea typeface="+mn-ea"/>
                <a:cs typeface="+mn-cs"/>
              </a:rPr>
              <a:t>concurrently</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access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the same cache lines</a:t>
            </a:r>
          </a:p>
        </p:txBody>
      </p:sp>
      <p:sp>
        <p:nvSpPr>
          <p:cNvPr id="16" name="Rectangle 15"/>
          <p:cNvSpPr/>
          <p:nvPr/>
        </p:nvSpPr>
        <p:spPr>
          <a:xfrm>
            <a:off x="33796" y="5386626"/>
            <a:ext cx="9144000" cy="861774"/>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Gill Sans MT"/>
                <a:ea typeface="+mn-ea"/>
                <a:cs typeface="Gill Sans MT"/>
              </a:rPr>
              <a:t>CPU threads </a:t>
            </a:r>
            <a:r>
              <a:rPr kumimoji="0" lang="en-US" sz="2500" b="1" i="0" u="none" strike="noStrike" kern="1200" cap="none" spc="0" normalizeH="0" baseline="0" noProof="0" dirty="0">
                <a:ln>
                  <a:noFill/>
                </a:ln>
                <a:solidFill>
                  <a:srgbClr val="0000FF"/>
                </a:solidFill>
                <a:effectLst/>
                <a:uLnTx/>
                <a:uFillTx/>
                <a:latin typeface="Gill Sans MT"/>
                <a:ea typeface="+mn-ea"/>
                <a:cs typeface="Gill Sans MT"/>
              </a:rPr>
              <a:t>rarely</a:t>
            </a:r>
            <a:r>
              <a:rPr kumimoji="0" lang="en-US" sz="2500" b="1" i="0" u="none" strike="noStrike" kern="1200" cap="none" spc="0" normalizeH="0" baseline="0" noProof="0" dirty="0">
                <a:ln>
                  <a:noFill/>
                </a:ln>
                <a:solidFill>
                  <a:prstClr val="black"/>
                </a:solidFill>
                <a:effectLst/>
                <a:uLnTx/>
                <a:uFillTx/>
                <a:latin typeface="Gill Sans MT"/>
                <a:ea typeface="+mn-ea"/>
                <a:cs typeface="Gill Sans MT"/>
              </a:rPr>
              <a:t> update </a:t>
            </a:r>
            <a:r>
              <a:rPr kumimoji="0" lang="en-US" sz="2500" b="1" i="0" u="none" strike="noStrike" kern="1200" cap="none" spc="0" normalizeH="0" baseline="0" noProof="0" dirty="0">
                <a:ln>
                  <a:noFill/>
                </a:ln>
                <a:solidFill>
                  <a:srgbClr val="0000FF"/>
                </a:solidFill>
                <a:effectLst/>
                <a:uLnTx/>
                <a:uFillTx/>
                <a:latin typeface="Gill Sans MT"/>
                <a:ea typeface="+mn-ea"/>
                <a:cs typeface="Gill Sans MT"/>
              </a:rPr>
              <a:t>the same data</a:t>
            </a:r>
            <a:br>
              <a:rPr kumimoji="0" lang="en-US" sz="2500" b="1" i="0" u="none" strike="noStrike" kern="1200" cap="none" spc="0" normalizeH="0" baseline="0" noProof="0" dirty="0">
                <a:ln>
                  <a:noFill/>
                </a:ln>
                <a:solidFill>
                  <a:srgbClr val="0000FF"/>
                </a:solidFill>
                <a:effectLst/>
                <a:uLnTx/>
                <a:uFillTx/>
                <a:latin typeface="Gill Sans MT"/>
                <a:ea typeface="+mn-ea"/>
                <a:cs typeface="Gill Sans MT"/>
              </a:rPr>
            </a:br>
            <a:r>
              <a:rPr kumimoji="0" lang="en-US" sz="2500" b="1" i="0" u="none" strike="noStrike" kern="1200" cap="none" spc="0" normalizeH="0" baseline="0" noProof="0" dirty="0">
                <a:ln>
                  <a:noFill/>
                </a:ln>
                <a:solidFill>
                  <a:srgbClr val="0000FF"/>
                </a:solidFill>
                <a:effectLst/>
                <a:uLnTx/>
                <a:uFillTx/>
                <a:latin typeface="Gill Sans MT"/>
                <a:ea typeface="+mn-ea"/>
                <a:cs typeface="Gill Sans MT"/>
              </a:rPr>
              <a:t> </a:t>
            </a:r>
            <a:r>
              <a:rPr kumimoji="0" lang="en-US" sz="2500" b="1" i="0" u="none" strike="noStrike" kern="1200" cap="none" spc="0" normalizeH="0" baseline="0" noProof="0" dirty="0">
                <a:ln>
                  <a:noFill/>
                </a:ln>
                <a:solidFill>
                  <a:prstClr val="black"/>
                </a:solidFill>
                <a:effectLst/>
                <a:uLnTx/>
                <a:uFillTx/>
                <a:latin typeface="Gill Sans MT"/>
                <a:ea typeface="+mn-ea"/>
                <a:cs typeface="Gill Sans MT"/>
              </a:rPr>
              <a:t>that an NDA is actively working on  </a:t>
            </a:r>
            <a:endParaRPr kumimoji="0" lang="en-US" sz="2500" b="1" i="0" u="none" strike="noStrike" kern="1200" cap="none" spc="0" normalizeH="0" baseline="0" noProof="0" dirty="0">
              <a:ln>
                <a:noFill/>
              </a:ln>
              <a:solidFill>
                <a:srgbClr val="E20006"/>
              </a:solidFill>
              <a:effectLst/>
              <a:uLnTx/>
              <a:uFillTx/>
              <a:latin typeface="Gill Sans MT"/>
              <a:ea typeface="+mn-ea"/>
              <a:cs typeface="Gill Sans MT"/>
            </a:endParaRPr>
          </a:p>
        </p:txBody>
      </p:sp>
      <p:grpSp>
        <p:nvGrpSpPr>
          <p:cNvPr id="12" name="Group 11"/>
          <p:cNvGrpSpPr/>
          <p:nvPr/>
        </p:nvGrpSpPr>
        <p:grpSpPr>
          <a:xfrm>
            <a:off x="3733800" y="2438400"/>
            <a:ext cx="1524000" cy="1143000"/>
            <a:chOff x="5595621" y="1326477"/>
            <a:chExt cx="957579" cy="807123"/>
          </a:xfrm>
        </p:grpSpPr>
        <p:pic>
          <p:nvPicPr>
            <p:cNvPr id="13" name="Picture 12"/>
            <p:cNvPicPr>
              <a:picLocks noChangeAspect="1"/>
            </p:cNvPicPr>
            <p:nvPr/>
          </p:nvPicPr>
          <p:blipFill>
            <a:blip r:embed="rId4"/>
            <a:stretch>
              <a:fillRect/>
            </a:stretch>
          </p:blipFill>
          <p:spPr>
            <a:xfrm>
              <a:off x="5638800" y="1326477"/>
              <a:ext cx="912808" cy="807123"/>
            </a:xfrm>
            <a:prstGeom prst="rect">
              <a:avLst/>
            </a:prstGeom>
          </p:spPr>
        </p:pic>
        <p:sp>
          <p:nvSpPr>
            <p:cNvPr id="14" name="Rounded Rectangle 13"/>
            <p:cNvSpPr/>
            <p:nvPr/>
          </p:nvSpPr>
          <p:spPr>
            <a:xfrm>
              <a:off x="5595621" y="1374032"/>
              <a:ext cx="957579" cy="759568"/>
            </a:xfrm>
            <a:prstGeom prst="roundRect">
              <a:avLst/>
            </a:prstGeom>
            <a:solidFill>
              <a:schemeClr val="lt1">
                <a:alpha val="0"/>
              </a:schemeClr>
            </a:solidFill>
            <a:ln w="28575"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Gill Sans MT"/>
              </a:endParaRPr>
            </a:p>
          </p:txBody>
        </p:sp>
      </p:grpSp>
      <p:sp>
        <p:nvSpPr>
          <p:cNvPr id="17" name="Rectangle 16"/>
          <p:cNvSpPr/>
          <p:nvPr/>
        </p:nvSpPr>
        <p:spPr>
          <a:xfrm>
            <a:off x="-119872" y="3733800"/>
            <a:ext cx="9296400" cy="830997"/>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For Connected Components application, only </a:t>
            </a:r>
            <a:r>
              <a:rPr kumimoji="0" lang="en-US" sz="2400" b="1" i="0" u="none" strike="noStrike" kern="1200" cap="none" spc="0" normalizeH="0" baseline="0" noProof="0" dirty="0">
                <a:ln>
                  <a:noFill/>
                </a:ln>
                <a:solidFill>
                  <a:srgbClr val="C00000"/>
                </a:solidFill>
                <a:effectLst/>
                <a:uLnTx/>
                <a:uFillTx/>
                <a:latin typeface="Gill Sans MT"/>
                <a:ea typeface="+mn-ea"/>
                <a:cs typeface="Gill Sans MT"/>
              </a:rPr>
              <a:t>5.1%</a:t>
            </a: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 of the CPU accesses </a:t>
            </a:r>
            <a:r>
              <a:rPr kumimoji="0" lang="en-US" sz="2400" b="1" i="0" u="none" strike="noStrike" kern="1200" cap="none" spc="0" normalizeH="0" baseline="0" noProof="0" dirty="0">
                <a:ln>
                  <a:noFill/>
                </a:ln>
                <a:solidFill>
                  <a:srgbClr val="C00000"/>
                </a:solidFill>
                <a:effectLst/>
                <a:uLnTx/>
                <a:uFillTx/>
                <a:latin typeface="Gill Sans MT"/>
                <a:ea typeface="+mn-ea"/>
                <a:cs typeface="Gill Sans MT"/>
              </a:rPr>
              <a:t>collide </a:t>
            </a: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with NDA accesses</a:t>
            </a:r>
            <a:endParaRPr kumimoji="0" lang="en-US" sz="2400" b="1" i="0" u="none" strike="noStrike" kern="1200" cap="none" spc="0" normalizeH="0" baseline="0" noProof="0" dirty="0">
              <a:ln>
                <a:noFill/>
              </a:ln>
              <a:solidFill>
                <a:srgbClr val="E20006"/>
              </a:solidFill>
              <a:effectLst/>
              <a:uLnTx/>
              <a:uFillTx/>
              <a:latin typeface="Gill Sans MT"/>
              <a:ea typeface="+mn-ea"/>
              <a:cs typeface="Gill Sans MT"/>
            </a:endParaRPr>
          </a:p>
        </p:txBody>
      </p:sp>
    </p:spTree>
    <p:extLst>
      <p:ext uri="{BB962C8B-B14F-4D97-AF65-F5344CB8AC3E}">
        <p14:creationId xmlns:p14="http://schemas.microsoft.com/office/powerpoint/2010/main" val="3144859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6" grpId="0" animBg="1"/>
      <p:bldP spid="17"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52400" y="990600"/>
            <a:ext cx="8991600" cy="5715000"/>
          </a:xfrm>
        </p:spPr>
        <p:txBody>
          <a:bodyPr>
            <a:normAutofit/>
          </a:bodyPr>
          <a:lstStyle/>
          <a:p>
            <a:pPr algn="ctr"/>
            <a:endParaRPr lang="en-US" sz="2800" dirty="0">
              <a:solidFill>
                <a:schemeClr val="tx2"/>
              </a:solidFill>
            </a:endParaRPr>
          </a:p>
          <a:p>
            <a:pPr algn="ctr"/>
            <a:endParaRPr lang="en-US" sz="2800" dirty="0">
              <a:solidFill>
                <a:schemeClr val="tx2"/>
              </a:solidFill>
            </a:endParaRPr>
          </a:p>
          <a:p>
            <a:pPr algn="ctr"/>
            <a:endParaRPr lang="en-US" sz="2800" dirty="0">
              <a:solidFill>
                <a:schemeClr val="tx2"/>
              </a:solidFill>
            </a:endParaRPr>
          </a:p>
          <a:p>
            <a:pPr marL="0" indent="0" algn="ctr">
              <a:buNone/>
            </a:pPr>
            <a:r>
              <a:rPr lang="en-US" sz="4400" dirty="0">
                <a:solidFill>
                  <a:schemeClr val="tx2"/>
                </a:solidFill>
              </a:rPr>
              <a:t>Analysis of </a:t>
            </a:r>
            <a:br>
              <a:rPr lang="en-US" sz="4400" dirty="0">
                <a:solidFill>
                  <a:schemeClr val="tx2"/>
                </a:solidFill>
              </a:rPr>
            </a:br>
            <a:r>
              <a:rPr lang="en-US" sz="4400" dirty="0">
                <a:solidFill>
                  <a:schemeClr val="tx2"/>
                </a:solidFill>
              </a:rPr>
              <a:t>NDA Coherence Mechanisms</a:t>
            </a:r>
          </a:p>
          <a:p>
            <a:pPr lvl="1"/>
            <a:endParaRPr lang="en-US" sz="2000"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2651433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p:cNvSpPr>
            <a:spLocks noGrp="1"/>
          </p:cNvSpPr>
          <p:nvPr>
            <p:ph type="title"/>
          </p:nvPr>
        </p:nvSpPr>
        <p:spPr/>
        <p:txBody>
          <a:bodyPr/>
          <a:lstStyle/>
          <a:p>
            <a:r>
              <a:rPr lang="en-US" altLang="en-US">
                <a:ea typeface="ＭＳ Ｐゴシック" charset="-128"/>
              </a:rPr>
              <a:t>Tradeoffs: Weaker Consistency</a:t>
            </a:r>
          </a:p>
        </p:txBody>
      </p:sp>
      <p:sp>
        <p:nvSpPr>
          <p:cNvPr id="3" name="Content Placeholder 2"/>
          <p:cNvSpPr>
            <a:spLocks noGrp="1"/>
          </p:cNvSpPr>
          <p:nvPr>
            <p:ph idx="1"/>
          </p:nvPr>
        </p:nvSpPr>
        <p:spPr>
          <a:xfrm>
            <a:off x="228600" y="996950"/>
            <a:ext cx="8735888" cy="5194300"/>
          </a:xfrm>
        </p:spPr>
        <p:txBody>
          <a:bodyPr/>
          <a:lstStyle/>
          <a:p>
            <a:r>
              <a:rPr lang="en-US" altLang="en-US" dirty="0">
                <a:ea typeface="ＭＳ Ｐゴシック" charset="-128"/>
              </a:rPr>
              <a:t>Advantage</a:t>
            </a:r>
          </a:p>
          <a:p>
            <a:pPr lvl="1"/>
            <a:r>
              <a:rPr lang="en-US" altLang="en-US" dirty="0">
                <a:ea typeface="ＭＳ Ｐゴシック" charset="-128"/>
              </a:rPr>
              <a:t>No need to guarantee a (very) strict order of memory operations</a:t>
            </a:r>
          </a:p>
          <a:p>
            <a:pPr lvl="1">
              <a:buFont typeface="Wingdings" charset="2"/>
              <a:buNone/>
            </a:pPr>
            <a:r>
              <a:rPr lang="en-US" altLang="en-US" dirty="0">
                <a:ea typeface="ＭＳ Ｐゴシック" charset="-128"/>
              </a:rPr>
              <a:t>    </a:t>
            </a:r>
            <a:r>
              <a:rPr lang="en-US" altLang="en-US" dirty="0">
                <a:ea typeface="ＭＳ Ｐゴシック" charset="-128"/>
                <a:sym typeface="Wingdings" charset="2"/>
              </a:rPr>
              <a:t> </a:t>
            </a:r>
            <a:r>
              <a:rPr lang="en-US" altLang="en-US" dirty="0">
                <a:ea typeface="ＭＳ Ｐゴシック" charset="-128"/>
              </a:rPr>
              <a:t>Enables the hardware implementation of performance     		  enhancement techniques to be </a:t>
            </a:r>
            <a:r>
              <a:rPr lang="en-US" altLang="en-US" dirty="0">
                <a:solidFill>
                  <a:srgbClr val="0000FF"/>
                </a:solidFill>
                <a:ea typeface="ＭＳ Ｐゴシック" charset="-128"/>
              </a:rPr>
              <a:t>simpler </a:t>
            </a:r>
          </a:p>
          <a:p>
            <a:pPr lvl="1">
              <a:buFont typeface="Wingdings" charset="2"/>
              <a:buNone/>
            </a:pPr>
            <a:r>
              <a:rPr lang="en-US" altLang="en-US" dirty="0">
                <a:ea typeface="ＭＳ Ｐゴシック" charset="-128"/>
                <a:sym typeface="Wingdings" charset="2"/>
              </a:rPr>
              <a:t>     </a:t>
            </a:r>
            <a:r>
              <a:rPr lang="en-US" altLang="en-US" dirty="0">
                <a:ea typeface="ＭＳ Ｐゴシック" charset="-128"/>
              </a:rPr>
              <a:t>Can be </a:t>
            </a:r>
            <a:r>
              <a:rPr lang="en-US" altLang="en-US" dirty="0">
                <a:solidFill>
                  <a:srgbClr val="0000FF"/>
                </a:solidFill>
                <a:ea typeface="ＭＳ Ｐゴシック" charset="-128"/>
              </a:rPr>
              <a:t>higher performance </a:t>
            </a:r>
            <a:r>
              <a:rPr lang="en-US" altLang="en-US" dirty="0">
                <a:ea typeface="ＭＳ Ｐゴシック" charset="-128"/>
              </a:rPr>
              <a:t>than stricter ordering</a:t>
            </a:r>
          </a:p>
          <a:p>
            <a:pPr lvl="1">
              <a:buFont typeface="Wingdings" charset="2"/>
              <a:buNone/>
            </a:pPr>
            <a:endParaRPr lang="en-US" altLang="en-US" dirty="0">
              <a:ea typeface="ＭＳ Ｐゴシック" charset="-128"/>
            </a:endParaRPr>
          </a:p>
          <a:p>
            <a:r>
              <a:rPr lang="en-US" altLang="en-US" dirty="0">
                <a:ea typeface="ＭＳ Ｐゴシック" charset="-128"/>
              </a:rPr>
              <a:t>Disadvantage</a:t>
            </a:r>
          </a:p>
          <a:p>
            <a:pPr lvl="1"/>
            <a:r>
              <a:rPr lang="en-US" altLang="en-US" dirty="0">
                <a:ea typeface="ＭＳ Ｐゴシック" charset="-128"/>
              </a:rPr>
              <a:t>More </a:t>
            </a:r>
            <a:r>
              <a:rPr lang="en-US" altLang="en-US" dirty="0">
                <a:solidFill>
                  <a:srgbClr val="0000FF"/>
                </a:solidFill>
                <a:ea typeface="ＭＳ Ｐゴシック" charset="-128"/>
              </a:rPr>
              <a:t>burden on the programmer </a:t>
            </a:r>
            <a:r>
              <a:rPr lang="en-US" altLang="en-US" dirty="0">
                <a:ea typeface="ＭＳ Ｐゴシック" charset="-128"/>
              </a:rPr>
              <a:t>or software (need to get the “fences” and labeling of synchronization operations correct)</a:t>
            </a:r>
          </a:p>
          <a:p>
            <a:pPr lvl="1"/>
            <a:r>
              <a:rPr lang="en-US" altLang="en-US" dirty="0">
                <a:ea typeface="ＭＳ Ｐゴシック" charset="-128"/>
              </a:rPr>
              <a:t>Debugging is harder </a:t>
            </a:r>
            <a:r>
              <a:rPr lang="en-US" altLang="en-US" dirty="0">
                <a:ea typeface="ＭＳ Ｐゴシック" charset="-128"/>
                <a:sym typeface="Wingdings" pitchFamily="2" charset="2"/>
              </a:rPr>
              <a:t> harder to reason about what went wrong</a:t>
            </a:r>
            <a:endParaRPr lang="en-US" altLang="en-US" dirty="0">
              <a:ea typeface="ＭＳ Ｐゴシック" charset="-128"/>
            </a:endParaRPr>
          </a:p>
          <a:p>
            <a:pPr lvl="1"/>
            <a:endParaRPr lang="en-US" altLang="en-US" dirty="0">
              <a:ea typeface="ＭＳ Ｐゴシック" charset="-128"/>
            </a:endParaRPr>
          </a:p>
          <a:p>
            <a:r>
              <a:rPr lang="en-US" altLang="en-US" dirty="0">
                <a:ea typeface="ＭＳ Ｐゴシック" charset="-128"/>
              </a:rPr>
              <a:t>Another example of the programmer-</a:t>
            </a:r>
            <a:r>
              <a:rPr lang="en-US" altLang="en-US" dirty="0" err="1">
                <a:ea typeface="ＭＳ Ｐゴシック" charset="-128"/>
              </a:rPr>
              <a:t>microarchitect</a:t>
            </a:r>
            <a:r>
              <a:rPr lang="en-US" altLang="en-US" dirty="0">
                <a:ea typeface="ＭＳ Ｐゴシック" charset="-128"/>
              </a:rPr>
              <a:t> tradeoff</a:t>
            </a:r>
          </a:p>
        </p:txBody>
      </p:sp>
      <p:sp>
        <p:nvSpPr>
          <p:cNvPr id="8601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81FB1DF-258C-344F-BC49-97B26C7919EB}" type="slidenum">
              <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Tree>
    <p:extLst>
      <p:ext uri="{BB962C8B-B14F-4D97-AF65-F5344CB8AC3E}">
        <p14:creationId xmlns:p14="http://schemas.microsoft.com/office/powerpoint/2010/main" val="17963704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Rectangle 173"/>
          <p:cNvSpPr/>
          <p:nvPr/>
        </p:nvSpPr>
        <p:spPr>
          <a:xfrm>
            <a:off x="7543801" y="5702155"/>
            <a:ext cx="1452563" cy="34570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a:ea typeface="+mn-ea"/>
                <a:cs typeface="+mn-cs"/>
              </a:rPr>
              <a:t>ASIC</a:t>
            </a:r>
            <a:endParaRPr kumimoji="0" lang="en-US" sz="23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Title 1"/>
          <p:cNvSpPr>
            <a:spLocks noGrp="1"/>
          </p:cNvSpPr>
          <p:nvPr>
            <p:ph type="title"/>
          </p:nvPr>
        </p:nvSpPr>
        <p:spPr>
          <a:xfrm>
            <a:off x="-304800" y="0"/>
            <a:ext cx="9601200" cy="914400"/>
          </a:xfrm>
        </p:spPr>
        <p:txBody>
          <a:bodyPr/>
          <a:lstStyle/>
          <a:p>
            <a:r>
              <a:rPr lang="en-US" sz="3600" dirty="0">
                <a:latin typeface="Gill Sans MT"/>
                <a:cs typeface="Gill Sans MT"/>
              </a:rPr>
              <a:t>Analysis of Existing Coherence Mechanism</a:t>
            </a:r>
          </a:p>
        </p:txBody>
      </p:sp>
      <p:sp>
        <p:nvSpPr>
          <p:cNvPr id="3" name="Content Placeholder 2"/>
          <p:cNvSpPr>
            <a:spLocks noGrp="1"/>
          </p:cNvSpPr>
          <p:nvPr>
            <p:ph idx="1"/>
          </p:nvPr>
        </p:nvSpPr>
        <p:spPr>
          <a:xfrm>
            <a:off x="152400" y="1066800"/>
            <a:ext cx="8839200" cy="5638800"/>
          </a:xfrm>
        </p:spPr>
        <p:txBody>
          <a:bodyPr>
            <a:normAutofit/>
          </a:bodyPr>
          <a:lstStyle/>
          <a:p>
            <a:pPr marL="0" indent="0">
              <a:buNone/>
            </a:pPr>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pPr lvl="1"/>
            <a:endParaRPr lang="en-US" sz="2000" dirty="0">
              <a:solidFill>
                <a:srgbClr val="595959"/>
              </a:solidFill>
              <a:latin typeface="Gill Sans MT"/>
              <a:cs typeface="Gill Sans MT"/>
            </a:endParaRPr>
          </a:p>
          <a:p>
            <a:pPr lvl="1"/>
            <a:endParaRPr lang="en-US" sz="2400" dirty="0">
              <a:solidFill>
                <a:schemeClr val="tx2"/>
              </a:solidFill>
              <a:latin typeface="Gill Sans MT"/>
              <a:cs typeface="Gill Sans MT"/>
            </a:endParaRPr>
          </a:p>
          <a:p>
            <a:pPr marL="342900" lvl="1" indent="-342900">
              <a:buFont typeface="Arial" pitchFamily="34" charset="0"/>
              <a:buChar char="•"/>
            </a:pPr>
            <a:endParaRPr lang="en-US" sz="2400" u="sng" dirty="0">
              <a:solidFill>
                <a:schemeClr val="tx2"/>
              </a:solidFill>
              <a:latin typeface="Gill Sans MT"/>
              <a:cs typeface="Gill Sans MT"/>
            </a:endParaRPr>
          </a:p>
          <a:p>
            <a:pPr lvl="1"/>
            <a:endParaRPr lang="en-US" sz="2000" dirty="0">
              <a:solidFill>
                <a:srgbClr val="595959"/>
              </a:solidFill>
              <a:latin typeface="Gill Sans MT"/>
              <a:cs typeface="Gill Sans MT"/>
            </a:endParaRPr>
          </a:p>
          <a:p>
            <a:endParaRPr lang="en-US" dirty="0">
              <a:latin typeface="Gill Sans MT"/>
              <a:cs typeface="Gill Sans MT"/>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Gill Sans MT"/>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2400" b="1" i="0" u="none" strike="noStrike" kern="1200" cap="none" spc="0" normalizeH="0" baseline="0" noProof="0">
              <a:ln>
                <a:noFill/>
              </a:ln>
              <a:solidFill>
                <a:srgbClr val="0070C0"/>
              </a:solidFill>
              <a:effectLst/>
              <a:uLnTx/>
              <a:uFillTx/>
              <a:latin typeface="Gill Sans MT"/>
              <a:ea typeface="+mn-ea"/>
              <a:cs typeface="Gill Sans MT"/>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8" name="Rectangle 17"/>
          <p:cNvSpPr/>
          <p:nvPr/>
        </p:nvSpPr>
        <p:spPr>
          <a:xfrm>
            <a:off x="0" y="1143000"/>
            <a:ext cx="9144000" cy="523220"/>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Gill Sans MT"/>
              <a:ea typeface="+mn-ea"/>
              <a:cs typeface="Gill Sans MT"/>
            </a:endParaRPr>
          </a:p>
        </p:txBody>
      </p:sp>
      <p:grpSp>
        <p:nvGrpSpPr>
          <p:cNvPr id="62" name="Group 61"/>
          <p:cNvGrpSpPr/>
          <p:nvPr/>
        </p:nvGrpSpPr>
        <p:grpSpPr>
          <a:xfrm>
            <a:off x="364189" y="2049959"/>
            <a:ext cx="8551213" cy="1211996"/>
            <a:chOff x="364189" y="3421559"/>
            <a:chExt cx="8551213" cy="1211996"/>
          </a:xfrm>
        </p:grpSpPr>
        <p:sp>
          <p:nvSpPr>
            <p:cNvPr id="63" name="TextBox 62"/>
            <p:cNvSpPr txBox="1"/>
            <p:nvPr/>
          </p:nvSpPr>
          <p:spPr>
            <a:xfrm>
              <a:off x="364189" y="3421559"/>
              <a:ext cx="47401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lumMod val="65000"/>
                      <a:lumOff val="35000"/>
                    </a:prstClr>
                  </a:solidFill>
                  <a:effectLst/>
                  <a:uLnTx/>
                  <a:uFillTx/>
                  <a:latin typeface="Gill Sans MT"/>
                  <a:ea typeface="+mn-ea"/>
                  <a:cs typeface="Gill Sans MT"/>
                </a:rPr>
                <a:t>1</a:t>
              </a:r>
            </a:p>
          </p:txBody>
        </p:sp>
        <p:sp>
          <p:nvSpPr>
            <p:cNvPr id="64" name="TextBox 63"/>
            <p:cNvSpPr txBox="1"/>
            <p:nvPr/>
          </p:nvSpPr>
          <p:spPr>
            <a:xfrm>
              <a:off x="914400" y="3591580"/>
              <a:ext cx="80010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497D"/>
                  </a:solidFill>
                  <a:effectLst/>
                  <a:uLnTx/>
                  <a:uFillTx/>
                  <a:latin typeface="Gill Sans MT"/>
                  <a:ea typeface="+mn-ea"/>
                  <a:cs typeface="Gill Sans MT"/>
                </a:rPr>
                <a:t>Non-cacheable (NC)</a:t>
              </a:r>
              <a:endParaRPr kumimoji="0" lang="en-US" sz="3200" b="1" i="0" u="none" strike="noStrike" kern="1200" cap="none" spc="0" normalizeH="0" baseline="0" noProof="0" dirty="0">
                <a:ln>
                  <a:noFill/>
                </a:ln>
                <a:solidFill>
                  <a:prstClr val="black">
                    <a:lumMod val="75000"/>
                    <a:lumOff val="25000"/>
                  </a:prstClr>
                </a:solidFill>
                <a:effectLst/>
                <a:uLnTx/>
                <a:uFillTx/>
                <a:latin typeface="Gill Sans MT"/>
                <a:ea typeface="+mn-ea"/>
                <a:cs typeface="Gill Sans MT"/>
              </a:endParaRPr>
            </a:p>
          </p:txBody>
        </p:sp>
        <p:sp>
          <p:nvSpPr>
            <p:cNvPr id="66" name="Rectangle 65"/>
            <p:cNvSpPr/>
            <p:nvPr/>
          </p:nvSpPr>
          <p:spPr>
            <a:xfrm>
              <a:off x="1066800" y="4171890"/>
              <a:ext cx="7696200"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Mark the NDA data as </a:t>
              </a:r>
              <a:r>
                <a:rPr kumimoji="0" lang="en-US" sz="2400" b="1" i="0" u="none" strike="noStrike" kern="1200" cap="none" spc="0" normalizeH="0" baseline="0" noProof="0" dirty="0">
                  <a:ln>
                    <a:noFill/>
                  </a:ln>
                  <a:solidFill>
                    <a:srgbClr val="0000FF"/>
                  </a:solidFill>
                  <a:effectLst/>
                  <a:uLnTx/>
                  <a:uFillTx/>
                  <a:latin typeface="Gill Sans MT"/>
                  <a:ea typeface="+mn-ea"/>
                  <a:cs typeface="Gill Sans MT"/>
                </a:rPr>
                <a:t>non-cacheable</a:t>
              </a:r>
            </a:p>
          </p:txBody>
        </p:sp>
      </p:grpSp>
      <p:grpSp>
        <p:nvGrpSpPr>
          <p:cNvPr id="67" name="Group 66"/>
          <p:cNvGrpSpPr/>
          <p:nvPr/>
        </p:nvGrpSpPr>
        <p:grpSpPr>
          <a:xfrm>
            <a:off x="364187" y="3207604"/>
            <a:ext cx="8779813" cy="1211996"/>
            <a:chOff x="364189" y="3421559"/>
            <a:chExt cx="8779813" cy="1211996"/>
          </a:xfrm>
        </p:grpSpPr>
        <p:sp>
          <p:nvSpPr>
            <p:cNvPr id="69" name="TextBox 68"/>
            <p:cNvSpPr txBox="1"/>
            <p:nvPr/>
          </p:nvSpPr>
          <p:spPr>
            <a:xfrm>
              <a:off x="364189" y="3421559"/>
              <a:ext cx="47401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lumMod val="65000"/>
                      <a:lumOff val="35000"/>
                    </a:prstClr>
                  </a:solidFill>
                  <a:effectLst/>
                  <a:uLnTx/>
                  <a:uFillTx/>
                  <a:latin typeface="Gill Sans MT"/>
                  <a:ea typeface="+mn-ea"/>
                  <a:cs typeface="Gill Sans MT"/>
                </a:rPr>
                <a:t>2</a:t>
              </a:r>
            </a:p>
          </p:txBody>
        </p:sp>
        <p:sp>
          <p:nvSpPr>
            <p:cNvPr id="70" name="TextBox 69"/>
            <p:cNvSpPr txBox="1"/>
            <p:nvPr/>
          </p:nvSpPr>
          <p:spPr>
            <a:xfrm>
              <a:off x="914400" y="3591580"/>
              <a:ext cx="80010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497D"/>
                  </a:solidFill>
                  <a:effectLst/>
                  <a:uLnTx/>
                  <a:uFillTx/>
                  <a:latin typeface="Gill Sans MT"/>
                  <a:ea typeface="+mn-ea"/>
                  <a:cs typeface="Gill Sans MT"/>
                </a:rPr>
                <a:t>Coarse-Grained Coherence (CG)</a:t>
              </a:r>
              <a:endParaRPr kumimoji="0" lang="en-US" sz="3200" b="1" i="0" u="none" strike="noStrike" kern="1200" cap="none" spc="0" normalizeH="0" baseline="0" noProof="0" dirty="0">
                <a:ln>
                  <a:noFill/>
                </a:ln>
                <a:solidFill>
                  <a:prstClr val="black">
                    <a:lumMod val="75000"/>
                    <a:lumOff val="25000"/>
                  </a:prstClr>
                </a:solidFill>
                <a:effectLst/>
                <a:uLnTx/>
                <a:uFillTx/>
                <a:latin typeface="Gill Sans MT"/>
                <a:ea typeface="+mn-ea"/>
                <a:cs typeface="Gill Sans MT"/>
              </a:endParaRPr>
            </a:p>
          </p:txBody>
        </p:sp>
        <p:sp>
          <p:nvSpPr>
            <p:cNvPr id="71" name="Rectangle 70"/>
            <p:cNvSpPr/>
            <p:nvPr/>
          </p:nvSpPr>
          <p:spPr>
            <a:xfrm>
              <a:off x="1066800" y="4171890"/>
              <a:ext cx="807720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Get coherence permission for </a:t>
              </a:r>
              <a:r>
                <a:rPr kumimoji="0" lang="en-US" sz="2400" b="1" i="0" u="none" strike="noStrike" kern="1200" cap="none" spc="0" normalizeH="0" baseline="0" noProof="0" dirty="0">
                  <a:ln>
                    <a:noFill/>
                  </a:ln>
                  <a:solidFill>
                    <a:srgbClr val="0000FF"/>
                  </a:solidFill>
                  <a:effectLst/>
                  <a:uLnTx/>
                  <a:uFillTx/>
                  <a:latin typeface="Gill Sans MT"/>
                  <a:ea typeface="+mn-ea"/>
                  <a:cs typeface="Gill Sans MT"/>
                </a:rPr>
                <a:t>the entire NDA region</a:t>
              </a:r>
            </a:p>
          </p:txBody>
        </p:sp>
      </p:grpSp>
      <p:sp>
        <p:nvSpPr>
          <p:cNvPr id="77" name="Rectangle 76"/>
          <p:cNvSpPr/>
          <p:nvPr/>
        </p:nvSpPr>
        <p:spPr>
          <a:xfrm>
            <a:off x="0" y="1229380"/>
            <a:ext cx="9144000" cy="553998"/>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Gill Sans MT"/>
                <a:ea typeface="+mn-ea"/>
                <a:cs typeface="Gill Sans MT"/>
              </a:rPr>
              <a:t>We analyze three existing coherence mechanisms:</a:t>
            </a:r>
          </a:p>
        </p:txBody>
      </p:sp>
      <p:grpSp>
        <p:nvGrpSpPr>
          <p:cNvPr id="20" name="Group 19"/>
          <p:cNvGrpSpPr/>
          <p:nvPr/>
        </p:nvGrpSpPr>
        <p:grpSpPr>
          <a:xfrm>
            <a:off x="364187" y="4350604"/>
            <a:ext cx="8779813" cy="1211996"/>
            <a:chOff x="364189" y="3421559"/>
            <a:chExt cx="8779813" cy="1211996"/>
          </a:xfrm>
        </p:grpSpPr>
        <p:sp>
          <p:nvSpPr>
            <p:cNvPr id="21" name="TextBox 20"/>
            <p:cNvSpPr txBox="1"/>
            <p:nvPr/>
          </p:nvSpPr>
          <p:spPr>
            <a:xfrm>
              <a:off x="364189" y="3421559"/>
              <a:ext cx="47401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lumMod val="65000"/>
                      <a:lumOff val="35000"/>
                    </a:prstClr>
                  </a:solidFill>
                  <a:effectLst/>
                  <a:uLnTx/>
                  <a:uFillTx/>
                  <a:latin typeface="Gill Sans MT"/>
                  <a:ea typeface="+mn-ea"/>
                  <a:cs typeface="Gill Sans MT"/>
                </a:rPr>
                <a:t>3</a:t>
              </a:r>
            </a:p>
          </p:txBody>
        </p:sp>
        <p:sp>
          <p:nvSpPr>
            <p:cNvPr id="22" name="TextBox 21"/>
            <p:cNvSpPr txBox="1"/>
            <p:nvPr/>
          </p:nvSpPr>
          <p:spPr>
            <a:xfrm>
              <a:off x="914400" y="3591580"/>
              <a:ext cx="80010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497D"/>
                  </a:solidFill>
                  <a:effectLst/>
                  <a:uLnTx/>
                  <a:uFillTx/>
                  <a:latin typeface="Gill Sans MT"/>
                  <a:ea typeface="+mn-ea"/>
                  <a:cs typeface="Gill Sans MT"/>
                </a:rPr>
                <a:t>Fine-Grained Coherence (FG)</a:t>
              </a:r>
              <a:endParaRPr kumimoji="0" lang="en-US" sz="3200" b="1" i="0" u="none" strike="noStrike" kern="1200" cap="none" spc="0" normalizeH="0" baseline="0" noProof="0" dirty="0">
                <a:ln>
                  <a:noFill/>
                </a:ln>
                <a:solidFill>
                  <a:prstClr val="black">
                    <a:lumMod val="75000"/>
                    <a:lumOff val="25000"/>
                  </a:prstClr>
                </a:solidFill>
                <a:effectLst/>
                <a:uLnTx/>
                <a:uFillTx/>
                <a:latin typeface="Gill Sans MT"/>
                <a:ea typeface="+mn-ea"/>
                <a:cs typeface="Gill Sans MT"/>
              </a:endParaRPr>
            </a:p>
          </p:txBody>
        </p:sp>
        <p:sp>
          <p:nvSpPr>
            <p:cNvPr id="23" name="Rectangle 22"/>
            <p:cNvSpPr/>
            <p:nvPr/>
          </p:nvSpPr>
          <p:spPr>
            <a:xfrm>
              <a:off x="1066800" y="4171890"/>
              <a:ext cx="807720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Traditional coherence protocols</a:t>
              </a:r>
            </a:p>
          </p:txBody>
        </p:sp>
      </p:grpSp>
    </p:spTree>
    <p:extLst>
      <p:ext uri="{BB962C8B-B14F-4D97-AF65-F5344CB8AC3E}">
        <p14:creationId xmlns:p14="http://schemas.microsoft.com/office/powerpoint/2010/main" val="3548420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fade">
                                      <p:cBhvr>
                                        <p:cTn id="17" dur="500"/>
                                        <p:tgtEl>
                                          <p:spTgt spid="6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Rectangle 173"/>
          <p:cNvSpPr/>
          <p:nvPr/>
        </p:nvSpPr>
        <p:spPr>
          <a:xfrm>
            <a:off x="7543801" y="5702155"/>
            <a:ext cx="1452563" cy="34570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a:ea typeface="+mn-ea"/>
                <a:cs typeface="+mn-cs"/>
              </a:rPr>
              <a:t>ASIC</a:t>
            </a:r>
            <a:endParaRPr kumimoji="0" lang="en-US" sz="23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Title 1"/>
          <p:cNvSpPr>
            <a:spLocks noGrp="1"/>
          </p:cNvSpPr>
          <p:nvPr>
            <p:ph type="title"/>
          </p:nvPr>
        </p:nvSpPr>
        <p:spPr>
          <a:xfrm>
            <a:off x="-152400" y="0"/>
            <a:ext cx="9601200" cy="914400"/>
          </a:xfrm>
        </p:spPr>
        <p:txBody>
          <a:bodyPr/>
          <a:lstStyle/>
          <a:p>
            <a:r>
              <a:rPr lang="en-US" sz="3800" dirty="0">
                <a:latin typeface="Gill Sans MT"/>
                <a:cs typeface="Gill Sans MT"/>
              </a:rPr>
              <a:t>Non-Cacheable (NC) Approach</a:t>
            </a:r>
          </a:p>
        </p:txBody>
      </p:sp>
      <p:sp>
        <p:nvSpPr>
          <p:cNvPr id="3" name="Content Placeholder 2"/>
          <p:cNvSpPr>
            <a:spLocks noGrp="1"/>
          </p:cNvSpPr>
          <p:nvPr>
            <p:ph idx="1"/>
          </p:nvPr>
        </p:nvSpPr>
        <p:spPr>
          <a:xfrm>
            <a:off x="152400" y="1066800"/>
            <a:ext cx="8839200" cy="5638800"/>
          </a:xfrm>
        </p:spPr>
        <p:txBody>
          <a:bodyPr>
            <a:normAutofit/>
          </a:bodyPr>
          <a:lstStyle/>
          <a:p>
            <a:pPr marL="0" indent="0">
              <a:buNone/>
            </a:pPr>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pPr lvl="1"/>
            <a:endParaRPr lang="en-US" sz="2000" dirty="0">
              <a:solidFill>
                <a:srgbClr val="595959"/>
              </a:solidFill>
              <a:latin typeface="Gill Sans MT"/>
              <a:cs typeface="Gill Sans MT"/>
            </a:endParaRPr>
          </a:p>
          <a:p>
            <a:pPr lvl="1"/>
            <a:endParaRPr lang="en-US" sz="2400" dirty="0">
              <a:solidFill>
                <a:schemeClr val="tx2"/>
              </a:solidFill>
              <a:latin typeface="Gill Sans MT"/>
              <a:cs typeface="Gill Sans MT"/>
            </a:endParaRPr>
          </a:p>
          <a:p>
            <a:pPr marL="342900" lvl="1" indent="-342900">
              <a:buFont typeface="Arial" pitchFamily="34" charset="0"/>
              <a:buChar char="•"/>
            </a:pPr>
            <a:endParaRPr lang="en-US" sz="2400" u="sng" dirty="0">
              <a:solidFill>
                <a:schemeClr val="tx2"/>
              </a:solidFill>
              <a:latin typeface="Gill Sans MT"/>
              <a:cs typeface="Gill Sans MT"/>
            </a:endParaRPr>
          </a:p>
          <a:p>
            <a:pPr lvl="1"/>
            <a:endParaRPr lang="en-US" sz="2000" dirty="0">
              <a:solidFill>
                <a:srgbClr val="595959"/>
              </a:solidFill>
              <a:latin typeface="Gill Sans MT"/>
              <a:cs typeface="Gill Sans MT"/>
            </a:endParaRPr>
          </a:p>
          <a:p>
            <a:endParaRPr lang="en-US" dirty="0">
              <a:latin typeface="Gill Sans MT"/>
              <a:cs typeface="Gill Sans MT"/>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Gill Sans MT"/>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2400" b="1" i="0" u="none" strike="noStrike" kern="1200" cap="none" spc="0" normalizeH="0" baseline="0" noProof="0">
              <a:ln>
                <a:noFill/>
              </a:ln>
              <a:solidFill>
                <a:srgbClr val="0070C0"/>
              </a:solidFill>
              <a:effectLst/>
              <a:uLnTx/>
              <a:uFillTx/>
              <a:latin typeface="Gill Sans MT"/>
              <a:ea typeface="+mn-ea"/>
              <a:cs typeface="Gill Sans MT"/>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8" name="Rectangle 17"/>
          <p:cNvSpPr/>
          <p:nvPr/>
        </p:nvSpPr>
        <p:spPr>
          <a:xfrm>
            <a:off x="0" y="1143000"/>
            <a:ext cx="9144000" cy="523220"/>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Gill Sans MT"/>
              <a:ea typeface="+mn-ea"/>
              <a:cs typeface="Gill Sans MT"/>
            </a:endParaRPr>
          </a:p>
        </p:txBody>
      </p:sp>
      <p:grpSp>
        <p:nvGrpSpPr>
          <p:cNvPr id="5" name="Group 4"/>
          <p:cNvGrpSpPr/>
          <p:nvPr/>
        </p:nvGrpSpPr>
        <p:grpSpPr>
          <a:xfrm>
            <a:off x="4343400" y="1676400"/>
            <a:ext cx="4648200" cy="3810000"/>
            <a:chOff x="1143000" y="939800"/>
            <a:chExt cx="6858000" cy="5842000"/>
          </a:xfrm>
        </p:grpSpPr>
        <p:grpSp>
          <p:nvGrpSpPr>
            <p:cNvPr id="12" name="Group 11"/>
            <p:cNvGrpSpPr/>
            <p:nvPr/>
          </p:nvGrpSpPr>
          <p:grpSpPr>
            <a:xfrm>
              <a:off x="1219200" y="2764135"/>
              <a:ext cx="4648200" cy="1960265"/>
              <a:chOff x="1066800" y="2687935"/>
              <a:chExt cx="4648200" cy="1960265"/>
            </a:xfrm>
          </p:grpSpPr>
          <p:pic>
            <p:nvPicPr>
              <p:cNvPr id="13" name="Picture 12"/>
              <p:cNvPicPr>
                <a:picLocks noChangeAspect="1"/>
              </p:cNvPicPr>
              <p:nvPr/>
            </p:nvPicPr>
            <p:blipFill>
              <a:blip r:embed="rId4"/>
              <a:stretch>
                <a:fillRect/>
              </a:stretch>
            </p:blipFill>
            <p:spPr>
              <a:xfrm>
                <a:off x="3454400" y="2687935"/>
                <a:ext cx="2260600" cy="1960265"/>
              </a:xfrm>
              <a:prstGeom prst="rect">
                <a:avLst/>
              </a:prstGeom>
            </p:spPr>
          </p:pic>
          <p:sp>
            <p:nvSpPr>
              <p:cNvPr id="14" name="TextBox 13"/>
              <p:cNvSpPr txBox="1"/>
              <p:nvPr/>
            </p:nvSpPr>
            <p:spPr>
              <a:xfrm>
                <a:off x="1066800" y="3276600"/>
                <a:ext cx="2590800" cy="11998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Gill Sans MT"/>
                  </a:rPr>
                  <a:t>Hybrid Database (HTAP)</a:t>
                </a:r>
              </a:p>
            </p:txBody>
          </p:sp>
        </p:grpSp>
        <p:grpSp>
          <p:nvGrpSpPr>
            <p:cNvPr id="17" name="Group 16"/>
            <p:cNvGrpSpPr/>
            <p:nvPr/>
          </p:nvGrpSpPr>
          <p:grpSpPr>
            <a:xfrm>
              <a:off x="1143000" y="939800"/>
              <a:ext cx="3733800" cy="1879600"/>
              <a:chOff x="1143000" y="939800"/>
              <a:chExt cx="3733800" cy="1879600"/>
            </a:xfrm>
          </p:grpSpPr>
          <p:pic>
            <p:nvPicPr>
              <p:cNvPr id="19" name="Picture 18"/>
              <p:cNvPicPr>
                <a:picLocks noChangeAspect="1"/>
              </p:cNvPicPr>
              <p:nvPr/>
            </p:nvPicPr>
            <p:blipFill>
              <a:blip r:embed="rId5"/>
              <a:stretch>
                <a:fillRect/>
              </a:stretch>
            </p:blipFill>
            <p:spPr>
              <a:xfrm>
                <a:off x="1905000" y="939800"/>
                <a:ext cx="889000" cy="889000"/>
              </a:xfrm>
              <a:prstGeom prst="rect">
                <a:avLst/>
              </a:prstGeom>
            </p:spPr>
          </p:pic>
          <p:pic>
            <p:nvPicPr>
              <p:cNvPr id="20" name="Picture 19"/>
              <p:cNvPicPr>
                <a:picLocks noChangeAspect="1"/>
              </p:cNvPicPr>
              <p:nvPr/>
            </p:nvPicPr>
            <p:blipFill>
              <a:blip r:embed="rId6"/>
              <a:stretch>
                <a:fillRect/>
              </a:stretch>
            </p:blipFill>
            <p:spPr>
              <a:xfrm>
                <a:off x="1143000" y="1294773"/>
                <a:ext cx="723900" cy="762627"/>
              </a:xfrm>
              <a:prstGeom prst="rect">
                <a:avLst/>
              </a:prstGeom>
            </p:spPr>
          </p:pic>
          <p:pic>
            <p:nvPicPr>
              <p:cNvPr id="22" name="Picture 21"/>
              <p:cNvPicPr>
                <a:picLocks noChangeAspect="1"/>
              </p:cNvPicPr>
              <p:nvPr/>
            </p:nvPicPr>
            <p:blipFill>
              <a:blip r:embed="rId7"/>
              <a:stretch>
                <a:fillRect/>
              </a:stretch>
            </p:blipFill>
            <p:spPr>
              <a:xfrm>
                <a:off x="1625600" y="1778000"/>
                <a:ext cx="736600" cy="736600"/>
              </a:xfrm>
              <a:prstGeom prst="rect">
                <a:avLst/>
              </a:prstGeom>
            </p:spPr>
          </p:pic>
          <p:cxnSp>
            <p:nvCxnSpPr>
              <p:cNvPr id="23" name="Straight Arrow Connector 22"/>
              <p:cNvCxnSpPr/>
              <p:nvPr/>
            </p:nvCxnSpPr>
            <p:spPr>
              <a:xfrm>
                <a:off x="3733800" y="2362200"/>
                <a:ext cx="381000" cy="457200"/>
              </a:xfrm>
              <a:prstGeom prst="straightConnector1">
                <a:avLst/>
              </a:prstGeom>
              <a:noFill/>
              <a:ln w="38100" cap="flat" cmpd="sng" algn="ctr">
                <a:solidFill>
                  <a:schemeClr val="tx1"/>
                </a:solidFill>
                <a:prstDash val="sysDash"/>
                <a:miter lim="800000"/>
                <a:headEnd type="none"/>
                <a:tailEnd type="arrow"/>
              </a:ln>
              <a:effectLst/>
            </p:spPr>
          </p:cxnSp>
          <p:sp>
            <p:nvSpPr>
              <p:cNvPr id="24" name="TextBox 23"/>
              <p:cNvSpPr txBox="1"/>
              <p:nvPr/>
            </p:nvSpPr>
            <p:spPr>
              <a:xfrm>
                <a:off x="2286000" y="1752601"/>
                <a:ext cx="2590800" cy="5199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Transactions</a:t>
                </a:r>
              </a:p>
            </p:txBody>
          </p:sp>
        </p:grpSp>
        <p:grpSp>
          <p:nvGrpSpPr>
            <p:cNvPr id="25" name="Group 24"/>
            <p:cNvGrpSpPr/>
            <p:nvPr/>
          </p:nvGrpSpPr>
          <p:grpSpPr>
            <a:xfrm>
              <a:off x="4495800" y="1133799"/>
              <a:ext cx="3505200" cy="1761801"/>
              <a:chOff x="4267200" y="1133799"/>
              <a:chExt cx="3505200" cy="1761801"/>
            </a:xfrm>
          </p:grpSpPr>
          <p:pic>
            <p:nvPicPr>
              <p:cNvPr id="26" name="Picture 25"/>
              <p:cNvPicPr>
                <a:picLocks noChangeAspect="1"/>
              </p:cNvPicPr>
              <p:nvPr/>
            </p:nvPicPr>
            <p:blipFill>
              <a:blip r:embed="rId8"/>
              <a:stretch>
                <a:fillRect/>
              </a:stretch>
            </p:blipFill>
            <p:spPr>
              <a:xfrm>
                <a:off x="6477000" y="1930400"/>
                <a:ext cx="965200" cy="965200"/>
              </a:xfrm>
              <a:prstGeom prst="rect">
                <a:avLst/>
              </a:prstGeom>
            </p:spPr>
          </p:pic>
          <p:pic>
            <p:nvPicPr>
              <p:cNvPr id="27" name="Picture 26"/>
              <p:cNvPicPr>
                <a:picLocks noChangeAspect="1"/>
              </p:cNvPicPr>
              <p:nvPr/>
            </p:nvPicPr>
            <p:blipFill>
              <a:blip r:embed="rId9"/>
              <a:stretch>
                <a:fillRect/>
              </a:stretch>
            </p:blipFill>
            <p:spPr>
              <a:xfrm>
                <a:off x="6172200" y="1133799"/>
                <a:ext cx="767773" cy="771201"/>
              </a:xfrm>
              <a:prstGeom prst="rect">
                <a:avLst/>
              </a:prstGeom>
            </p:spPr>
          </p:pic>
          <p:pic>
            <p:nvPicPr>
              <p:cNvPr id="28" name="Picture 27"/>
              <p:cNvPicPr>
                <a:picLocks noChangeAspect="1"/>
              </p:cNvPicPr>
              <p:nvPr/>
            </p:nvPicPr>
            <p:blipFill>
              <a:blip r:embed="rId10"/>
              <a:stretch>
                <a:fillRect/>
              </a:stretch>
            </p:blipFill>
            <p:spPr>
              <a:xfrm>
                <a:off x="7004627" y="1365827"/>
                <a:ext cx="767773" cy="767773"/>
              </a:xfrm>
              <a:prstGeom prst="rect">
                <a:avLst/>
              </a:prstGeom>
            </p:spPr>
          </p:pic>
          <p:cxnSp>
            <p:nvCxnSpPr>
              <p:cNvPr id="29" name="Straight Arrow Connector 28"/>
              <p:cNvCxnSpPr/>
              <p:nvPr/>
            </p:nvCxnSpPr>
            <p:spPr>
              <a:xfrm flipH="1">
                <a:off x="5029200" y="2362200"/>
                <a:ext cx="381000" cy="457200"/>
              </a:xfrm>
              <a:prstGeom prst="straightConnector1">
                <a:avLst/>
              </a:prstGeom>
              <a:noFill/>
              <a:ln w="38100" cap="flat" cmpd="sng" algn="ctr">
                <a:solidFill>
                  <a:schemeClr val="tx1"/>
                </a:solidFill>
                <a:prstDash val="sysDash"/>
                <a:miter lim="800000"/>
                <a:headEnd type="none"/>
                <a:tailEnd type="arrow"/>
              </a:ln>
              <a:effectLst/>
            </p:spPr>
          </p:cxnSp>
          <p:sp>
            <p:nvSpPr>
              <p:cNvPr id="30" name="TextBox 29"/>
              <p:cNvSpPr txBox="1"/>
              <p:nvPr/>
            </p:nvSpPr>
            <p:spPr>
              <a:xfrm>
                <a:off x="4267200" y="1752600"/>
                <a:ext cx="2590800" cy="5199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Analytics</a:t>
                </a:r>
              </a:p>
            </p:txBody>
          </p:sp>
        </p:grpSp>
        <p:cxnSp>
          <p:nvCxnSpPr>
            <p:cNvPr id="31" name="Straight Arrow Connector 30"/>
            <p:cNvCxnSpPr/>
            <p:nvPr/>
          </p:nvCxnSpPr>
          <p:spPr>
            <a:xfrm flipH="1">
              <a:off x="3505200" y="6477000"/>
              <a:ext cx="2362200" cy="0"/>
            </a:xfrm>
            <a:prstGeom prst="straightConnector1">
              <a:avLst/>
            </a:prstGeom>
            <a:noFill/>
            <a:ln w="76200" cap="flat" cmpd="sng" algn="ctr">
              <a:solidFill>
                <a:srgbClr val="800000"/>
              </a:solidFill>
              <a:prstDash val="solid"/>
              <a:miter lim="800000"/>
              <a:headEnd type="triangle"/>
              <a:tailEnd type="triangle"/>
            </a:ln>
            <a:effectLst/>
          </p:spPr>
        </p:cxnSp>
        <p:grpSp>
          <p:nvGrpSpPr>
            <p:cNvPr id="32" name="Group 31"/>
            <p:cNvGrpSpPr/>
            <p:nvPr/>
          </p:nvGrpSpPr>
          <p:grpSpPr>
            <a:xfrm>
              <a:off x="2058213" y="6122324"/>
              <a:ext cx="1218387" cy="659476"/>
              <a:chOff x="1905000" y="6122324"/>
              <a:chExt cx="1218387" cy="659476"/>
            </a:xfrm>
          </p:grpSpPr>
          <p:sp>
            <p:nvSpPr>
              <p:cNvPr id="33" name="Rounded Rectangle 32"/>
              <p:cNvSpPr/>
              <p:nvPr/>
            </p:nvSpPr>
            <p:spPr>
              <a:xfrm>
                <a:off x="1905000" y="6122324"/>
                <a:ext cx="1063477" cy="51847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4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4" name="Rounded Rectangle 33"/>
              <p:cNvSpPr/>
              <p:nvPr/>
            </p:nvSpPr>
            <p:spPr>
              <a:xfrm>
                <a:off x="2059910" y="6263330"/>
                <a:ext cx="1063477" cy="51847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lumMod val="95000"/>
                      </a:prstClr>
                    </a:solidFill>
                    <a:effectLst/>
                    <a:uLnTx/>
                    <a:uFillTx/>
                    <a:latin typeface="Gill Sans MT"/>
                    <a:ea typeface="+mn-ea"/>
                    <a:cs typeface="+mn-cs"/>
                  </a:rPr>
                  <a:t>CPU</a:t>
                </a:r>
                <a:endParaRPr kumimoji="0" lang="en-US" sz="1050" b="1" i="0" u="none" strike="noStrike" kern="1200" cap="none" spc="0" normalizeH="0" baseline="0" noProof="0" dirty="0">
                  <a:ln>
                    <a:noFill/>
                  </a:ln>
                  <a:solidFill>
                    <a:prstClr val="white">
                      <a:lumMod val="95000"/>
                    </a:prstClr>
                  </a:solidFill>
                  <a:effectLst/>
                  <a:uLnTx/>
                  <a:uFillTx/>
                  <a:latin typeface="Gill Sans MT"/>
                  <a:ea typeface="+mn-ea"/>
                  <a:cs typeface="+mn-cs"/>
                </a:endParaRPr>
              </a:p>
            </p:txBody>
          </p:sp>
        </p:grpSp>
        <p:grpSp>
          <p:nvGrpSpPr>
            <p:cNvPr id="35" name="Group 34"/>
            <p:cNvGrpSpPr/>
            <p:nvPr/>
          </p:nvGrpSpPr>
          <p:grpSpPr>
            <a:xfrm>
              <a:off x="1371600" y="4859804"/>
              <a:ext cx="2590800" cy="1179850"/>
              <a:chOff x="1371600" y="4763750"/>
              <a:chExt cx="2590800" cy="1179850"/>
            </a:xfrm>
          </p:grpSpPr>
          <p:sp>
            <p:nvSpPr>
              <p:cNvPr id="36" name="TextBox 35"/>
              <p:cNvSpPr txBox="1"/>
              <p:nvPr/>
            </p:nvSpPr>
            <p:spPr>
              <a:xfrm>
                <a:off x="1371600" y="4763750"/>
                <a:ext cx="2590800" cy="5199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Transactions</a:t>
                </a:r>
              </a:p>
            </p:txBody>
          </p:sp>
          <p:sp>
            <p:nvSpPr>
              <p:cNvPr id="37" name="Freeform 36"/>
              <p:cNvSpPr/>
              <p:nvPr/>
            </p:nvSpPr>
            <p:spPr>
              <a:xfrm>
                <a:off x="2362200" y="5431454"/>
                <a:ext cx="218575" cy="512146"/>
              </a:xfrm>
              <a:custGeom>
                <a:avLst/>
                <a:gdLst>
                  <a:gd name="connsiteX0" fmla="*/ 46481 w 278783"/>
                  <a:gd name="connsiteY0" fmla="*/ 0 h 1037800"/>
                  <a:gd name="connsiteX1" fmla="*/ 278783 w 278783"/>
                  <a:gd name="connsiteY1" fmla="*/ 108427 h 1037800"/>
                  <a:gd name="connsiteX2" fmla="*/ 278783 w 278783"/>
                  <a:gd name="connsiteY2" fmla="*/ 108427 h 1037800"/>
                  <a:gd name="connsiteX3" fmla="*/ 15507 w 278783"/>
                  <a:gd name="connsiteY3" fmla="*/ 185874 h 1037800"/>
                  <a:gd name="connsiteX4" fmla="*/ 247810 w 278783"/>
                  <a:gd name="connsiteY4" fmla="*/ 325280 h 1037800"/>
                  <a:gd name="connsiteX5" fmla="*/ 20 w 278783"/>
                  <a:gd name="connsiteY5" fmla="*/ 464686 h 1037800"/>
                  <a:gd name="connsiteX6" fmla="*/ 263296 w 278783"/>
                  <a:gd name="connsiteY6" fmla="*/ 588603 h 1037800"/>
                  <a:gd name="connsiteX7" fmla="*/ 15507 w 278783"/>
                  <a:gd name="connsiteY7" fmla="*/ 697030 h 1037800"/>
                  <a:gd name="connsiteX8" fmla="*/ 247810 w 278783"/>
                  <a:gd name="connsiteY8" fmla="*/ 820946 h 1037800"/>
                  <a:gd name="connsiteX9" fmla="*/ 46481 w 278783"/>
                  <a:gd name="connsiteY9" fmla="*/ 898394 h 1037800"/>
                  <a:gd name="connsiteX10" fmla="*/ 216836 w 278783"/>
                  <a:gd name="connsiteY10" fmla="*/ 991331 h 1037800"/>
                  <a:gd name="connsiteX11" fmla="*/ 263296 w 278783"/>
                  <a:gd name="connsiteY11" fmla="*/ 1037800 h 103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783" h="1037800">
                    <a:moveTo>
                      <a:pt x="46481" y="0"/>
                    </a:moveTo>
                    <a:lnTo>
                      <a:pt x="278783" y="108427"/>
                    </a:lnTo>
                    <a:lnTo>
                      <a:pt x="278783" y="108427"/>
                    </a:lnTo>
                    <a:cubicBezTo>
                      <a:pt x="234904" y="121335"/>
                      <a:pt x="20669" y="149732"/>
                      <a:pt x="15507" y="185874"/>
                    </a:cubicBezTo>
                    <a:cubicBezTo>
                      <a:pt x="10345" y="222016"/>
                      <a:pt x="250391" y="278811"/>
                      <a:pt x="247810" y="325280"/>
                    </a:cubicBezTo>
                    <a:cubicBezTo>
                      <a:pt x="245229" y="371749"/>
                      <a:pt x="-2561" y="420799"/>
                      <a:pt x="20" y="464686"/>
                    </a:cubicBezTo>
                    <a:cubicBezTo>
                      <a:pt x="2601" y="508573"/>
                      <a:pt x="260715" y="549879"/>
                      <a:pt x="263296" y="588603"/>
                    </a:cubicBezTo>
                    <a:cubicBezTo>
                      <a:pt x="265877" y="627327"/>
                      <a:pt x="18088" y="658306"/>
                      <a:pt x="15507" y="697030"/>
                    </a:cubicBezTo>
                    <a:cubicBezTo>
                      <a:pt x="12926" y="735754"/>
                      <a:pt x="242648" y="787385"/>
                      <a:pt x="247810" y="820946"/>
                    </a:cubicBezTo>
                    <a:cubicBezTo>
                      <a:pt x="252972" y="854507"/>
                      <a:pt x="51643" y="869997"/>
                      <a:pt x="46481" y="898394"/>
                    </a:cubicBezTo>
                    <a:cubicBezTo>
                      <a:pt x="41319" y="926791"/>
                      <a:pt x="180700" y="968097"/>
                      <a:pt x="216836" y="991331"/>
                    </a:cubicBezTo>
                    <a:cubicBezTo>
                      <a:pt x="252972" y="1014565"/>
                      <a:pt x="263296" y="1037800"/>
                      <a:pt x="263296" y="1037800"/>
                    </a:cubicBezTo>
                  </a:path>
                </a:pathLst>
              </a:custGeom>
              <a:noFill/>
              <a:ln w="25400" cap="flat" cmpd="sng" algn="ctr">
                <a:solidFill>
                  <a:schemeClr val="tx1"/>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1F497D"/>
                  </a:solidFill>
                  <a:effectLst/>
                  <a:uLnTx/>
                  <a:uFillTx/>
                  <a:latin typeface="Calibri"/>
                  <a:ea typeface="+mn-ea"/>
                  <a:cs typeface="+mn-cs"/>
                </a:endParaRPr>
              </a:p>
            </p:txBody>
          </p:sp>
          <p:sp>
            <p:nvSpPr>
              <p:cNvPr id="38" name="Freeform 37"/>
              <p:cNvSpPr/>
              <p:nvPr/>
            </p:nvSpPr>
            <p:spPr>
              <a:xfrm>
                <a:off x="2600825" y="5431454"/>
                <a:ext cx="218575" cy="512146"/>
              </a:xfrm>
              <a:custGeom>
                <a:avLst/>
                <a:gdLst>
                  <a:gd name="connsiteX0" fmla="*/ 46481 w 278783"/>
                  <a:gd name="connsiteY0" fmla="*/ 0 h 1037800"/>
                  <a:gd name="connsiteX1" fmla="*/ 278783 w 278783"/>
                  <a:gd name="connsiteY1" fmla="*/ 108427 h 1037800"/>
                  <a:gd name="connsiteX2" fmla="*/ 278783 w 278783"/>
                  <a:gd name="connsiteY2" fmla="*/ 108427 h 1037800"/>
                  <a:gd name="connsiteX3" fmla="*/ 15507 w 278783"/>
                  <a:gd name="connsiteY3" fmla="*/ 185874 h 1037800"/>
                  <a:gd name="connsiteX4" fmla="*/ 247810 w 278783"/>
                  <a:gd name="connsiteY4" fmla="*/ 325280 h 1037800"/>
                  <a:gd name="connsiteX5" fmla="*/ 20 w 278783"/>
                  <a:gd name="connsiteY5" fmla="*/ 464686 h 1037800"/>
                  <a:gd name="connsiteX6" fmla="*/ 263296 w 278783"/>
                  <a:gd name="connsiteY6" fmla="*/ 588603 h 1037800"/>
                  <a:gd name="connsiteX7" fmla="*/ 15507 w 278783"/>
                  <a:gd name="connsiteY7" fmla="*/ 697030 h 1037800"/>
                  <a:gd name="connsiteX8" fmla="*/ 247810 w 278783"/>
                  <a:gd name="connsiteY8" fmla="*/ 820946 h 1037800"/>
                  <a:gd name="connsiteX9" fmla="*/ 46481 w 278783"/>
                  <a:gd name="connsiteY9" fmla="*/ 898394 h 1037800"/>
                  <a:gd name="connsiteX10" fmla="*/ 216836 w 278783"/>
                  <a:gd name="connsiteY10" fmla="*/ 991331 h 1037800"/>
                  <a:gd name="connsiteX11" fmla="*/ 263296 w 278783"/>
                  <a:gd name="connsiteY11" fmla="*/ 1037800 h 103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783" h="1037800">
                    <a:moveTo>
                      <a:pt x="46481" y="0"/>
                    </a:moveTo>
                    <a:lnTo>
                      <a:pt x="278783" y="108427"/>
                    </a:lnTo>
                    <a:lnTo>
                      <a:pt x="278783" y="108427"/>
                    </a:lnTo>
                    <a:cubicBezTo>
                      <a:pt x="234904" y="121335"/>
                      <a:pt x="20669" y="149732"/>
                      <a:pt x="15507" y="185874"/>
                    </a:cubicBezTo>
                    <a:cubicBezTo>
                      <a:pt x="10345" y="222016"/>
                      <a:pt x="250391" y="278811"/>
                      <a:pt x="247810" y="325280"/>
                    </a:cubicBezTo>
                    <a:cubicBezTo>
                      <a:pt x="245229" y="371749"/>
                      <a:pt x="-2561" y="420799"/>
                      <a:pt x="20" y="464686"/>
                    </a:cubicBezTo>
                    <a:cubicBezTo>
                      <a:pt x="2601" y="508573"/>
                      <a:pt x="260715" y="549879"/>
                      <a:pt x="263296" y="588603"/>
                    </a:cubicBezTo>
                    <a:cubicBezTo>
                      <a:pt x="265877" y="627327"/>
                      <a:pt x="18088" y="658306"/>
                      <a:pt x="15507" y="697030"/>
                    </a:cubicBezTo>
                    <a:cubicBezTo>
                      <a:pt x="12926" y="735754"/>
                      <a:pt x="242648" y="787385"/>
                      <a:pt x="247810" y="820946"/>
                    </a:cubicBezTo>
                    <a:cubicBezTo>
                      <a:pt x="252972" y="854507"/>
                      <a:pt x="51643" y="869997"/>
                      <a:pt x="46481" y="898394"/>
                    </a:cubicBezTo>
                    <a:cubicBezTo>
                      <a:pt x="41319" y="926791"/>
                      <a:pt x="180700" y="968097"/>
                      <a:pt x="216836" y="991331"/>
                    </a:cubicBezTo>
                    <a:cubicBezTo>
                      <a:pt x="252972" y="1014565"/>
                      <a:pt x="263296" y="1037800"/>
                      <a:pt x="263296" y="1037800"/>
                    </a:cubicBezTo>
                  </a:path>
                </a:pathLst>
              </a:custGeom>
              <a:noFill/>
              <a:ln w="25400" cap="flat" cmpd="sng" algn="ctr">
                <a:solidFill>
                  <a:schemeClr val="tx1"/>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1F497D"/>
                  </a:solidFill>
                  <a:effectLst/>
                  <a:uLnTx/>
                  <a:uFillTx/>
                  <a:latin typeface="Calibri"/>
                  <a:ea typeface="+mn-ea"/>
                  <a:cs typeface="+mn-cs"/>
                </a:endParaRPr>
              </a:p>
            </p:txBody>
          </p:sp>
        </p:grpSp>
        <p:sp>
          <p:nvSpPr>
            <p:cNvPr id="39" name="Rounded Rectangle 38"/>
            <p:cNvSpPr/>
            <p:nvPr/>
          </p:nvSpPr>
          <p:spPr>
            <a:xfrm>
              <a:off x="6019800" y="6187130"/>
              <a:ext cx="1219200" cy="51847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lumMod val="95000"/>
                    </a:prstClr>
                  </a:solidFill>
                  <a:effectLst/>
                  <a:uLnTx/>
                  <a:uFillTx/>
                  <a:latin typeface="Gill Sans MT"/>
                  <a:ea typeface="+mn-ea"/>
                  <a:cs typeface="+mn-cs"/>
                </a:rPr>
                <a:t>NDA</a:t>
              </a:r>
              <a:endParaRPr kumimoji="0" lang="en-US" sz="1050" b="1" i="0" u="none" strike="noStrike" kern="1200" cap="none" spc="0" normalizeH="0" baseline="0" noProof="0" dirty="0">
                <a:ln>
                  <a:noFill/>
                </a:ln>
                <a:solidFill>
                  <a:prstClr val="white">
                    <a:lumMod val="95000"/>
                  </a:prstClr>
                </a:solidFill>
                <a:effectLst/>
                <a:uLnTx/>
                <a:uFillTx/>
                <a:latin typeface="Gill Sans MT"/>
                <a:ea typeface="+mn-ea"/>
                <a:cs typeface="+mn-cs"/>
              </a:endParaRPr>
            </a:p>
          </p:txBody>
        </p:sp>
        <p:grpSp>
          <p:nvGrpSpPr>
            <p:cNvPr id="40" name="Group 39"/>
            <p:cNvGrpSpPr/>
            <p:nvPr/>
          </p:nvGrpSpPr>
          <p:grpSpPr>
            <a:xfrm>
              <a:off x="5334000" y="4976644"/>
              <a:ext cx="2590800" cy="1041756"/>
              <a:chOff x="4800600" y="5032990"/>
              <a:chExt cx="2590800" cy="1041756"/>
            </a:xfrm>
          </p:grpSpPr>
          <p:sp>
            <p:nvSpPr>
              <p:cNvPr id="41" name="TextBox 40"/>
              <p:cNvSpPr txBox="1"/>
              <p:nvPr/>
            </p:nvSpPr>
            <p:spPr>
              <a:xfrm>
                <a:off x="4800600" y="5032990"/>
                <a:ext cx="2590800" cy="5199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Analytics</a:t>
                </a:r>
              </a:p>
            </p:txBody>
          </p:sp>
          <p:sp>
            <p:nvSpPr>
              <p:cNvPr id="42" name="Freeform 41"/>
              <p:cNvSpPr/>
              <p:nvPr/>
            </p:nvSpPr>
            <p:spPr>
              <a:xfrm>
                <a:off x="5781175" y="5562600"/>
                <a:ext cx="218575" cy="512146"/>
              </a:xfrm>
              <a:custGeom>
                <a:avLst/>
                <a:gdLst>
                  <a:gd name="connsiteX0" fmla="*/ 46481 w 278783"/>
                  <a:gd name="connsiteY0" fmla="*/ 0 h 1037800"/>
                  <a:gd name="connsiteX1" fmla="*/ 278783 w 278783"/>
                  <a:gd name="connsiteY1" fmla="*/ 108427 h 1037800"/>
                  <a:gd name="connsiteX2" fmla="*/ 278783 w 278783"/>
                  <a:gd name="connsiteY2" fmla="*/ 108427 h 1037800"/>
                  <a:gd name="connsiteX3" fmla="*/ 15507 w 278783"/>
                  <a:gd name="connsiteY3" fmla="*/ 185874 h 1037800"/>
                  <a:gd name="connsiteX4" fmla="*/ 247810 w 278783"/>
                  <a:gd name="connsiteY4" fmla="*/ 325280 h 1037800"/>
                  <a:gd name="connsiteX5" fmla="*/ 20 w 278783"/>
                  <a:gd name="connsiteY5" fmla="*/ 464686 h 1037800"/>
                  <a:gd name="connsiteX6" fmla="*/ 263296 w 278783"/>
                  <a:gd name="connsiteY6" fmla="*/ 588603 h 1037800"/>
                  <a:gd name="connsiteX7" fmla="*/ 15507 w 278783"/>
                  <a:gd name="connsiteY7" fmla="*/ 697030 h 1037800"/>
                  <a:gd name="connsiteX8" fmla="*/ 247810 w 278783"/>
                  <a:gd name="connsiteY8" fmla="*/ 820946 h 1037800"/>
                  <a:gd name="connsiteX9" fmla="*/ 46481 w 278783"/>
                  <a:gd name="connsiteY9" fmla="*/ 898394 h 1037800"/>
                  <a:gd name="connsiteX10" fmla="*/ 216836 w 278783"/>
                  <a:gd name="connsiteY10" fmla="*/ 991331 h 1037800"/>
                  <a:gd name="connsiteX11" fmla="*/ 263296 w 278783"/>
                  <a:gd name="connsiteY11" fmla="*/ 1037800 h 103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783" h="1037800">
                    <a:moveTo>
                      <a:pt x="46481" y="0"/>
                    </a:moveTo>
                    <a:lnTo>
                      <a:pt x="278783" y="108427"/>
                    </a:lnTo>
                    <a:lnTo>
                      <a:pt x="278783" y="108427"/>
                    </a:lnTo>
                    <a:cubicBezTo>
                      <a:pt x="234904" y="121335"/>
                      <a:pt x="20669" y="149732"/>
                      <a:pt x="15507" y="185874"/>
                    </a:cubicBezTo>
                    <a:cubicBezTo>
                      <a:pt x="10345" y="222016"/>
                      <a:pt x="250391" y="278811"/>
                      <a:pt x="247810" y="325280"/>
                    </a:cubicBezTo>
                    <a:cubicBezTo>
                      <a:pt x="245229" y="371749"/>
                      <a:pt x="-2561" y="420799"/>
                      <a:pt x="20" y="464686"/>
                    </a:cubicBezTo>
                    <a:cubicBezTo>
                      <a:pt x="2601" y="508573"/>
                      <a:pt x="260715" y="549879"/>
                      <a:pt x="263296" y="588603"/>
                    </a:cubicBezTo>
                    <a:cubicBezTo>
                      <a:pt x="265877" y="627327"/>
                      <a:pt x="18088" y="658306"/>
                      <a:pt x="15507" y="697030"/>
                    </a:cubicBezTo>
                    <a:cubicBezTo>
                      <a:pt x="12926" y="735754"/>
                      <a:pt x="242648" y="787385"/>
                      <a:pt x="247810" y="820946"/>
                    </a:cubicBezTo>
                    <a:cubicBezTo>
                      <a:pt x="252972" y="854507"/>
                      <a:pt x="51643" y="869997"/>
                      <a:pt x="46481" y="898394"/>
                    </a:cubicBezTo>
                    <a:cubicBezTo>
                      <a:pt x="41319" y="926791"/>
                      <a:pt x="180700" y="968097"/>
                      <a:pt x="216836" y="991331"/>
                    </a:cubicBezTo>
                    <a:cubicBezTo>
                      <a:pt x="252972" y="1014565"/>
                      <a:pt x="263296" y="1037800"/>
                      <a:pt x="263296" y="1037800"/>
                    </a:cubicBezTo>
                  </a:path>
                </a:pathLst>
              </a:custGeom>
              <a:noFill/>
              <a:ln w="25400" cap="flat" cmpd="sng" algn="ctr">
                <a:solidFill>
                  <a:schemeClr val="tx1"/>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1F497D"/>
                  </a:solidFill>
                  <a:effectLst/>
                  <a:uLnTx/>
                  <a:uFillTx/>
                  <a:latin typeface="Calibri"/>
                  <a:ea typeface="+mn-ea"/>
                  <a:cs typeface="+mn-cs"/>
                </a:endParaRPr>
              </a:p>
            </p:txBody>
          </p:sp>
          <p:sp>
            <p:nvSpPr>
              <p:cNvPr id="43" name="Freeform 42"/>
              <p:cNvSpPr/>
              <p:nvPr/>
            </p:nvSpPr>
            <p:spPr>
              <a:xfrm>
                <a:off x="6019800" y="5562600"/>
                <a:ext cx="218575" cy="512146"/>
              </a:xfrm>
              <a:custGeom>
                <a:avLst/>
                <a:gdLst>
                  <a:gd name="connsiteX0" fmla="*/ 46481 w 278783"/>
                  <a:gd name="connsiteY0" fmla="*/ 0 h 1037800"/>
                  <a:gd name="connsiteX1" fmla="*/ 278783 w 278783"/>
                  <a:gd name="connsiteY1" fmla="*/ 108427 h 1037800"/>
                  <a:gd name="connsiteX2" fmla="*/ 278783 w 278783"/>
                  <a:gd name="connsiteY2" fmla="*/ 108427 h 1037800"/>
                  <a:gd name="connsiteX3" fmla="*/ 15507 w 278783"/>
                  <a:gd name="connsiteY3" fmla="*/ 185874 h 1037800"/>
                  <a:gd name="connsiteX4" fmla="*/ 247810 w 278783"/>
                  <a:gd name="connsiteY4" fmla="*/ 325280 h 1037800"/>
                  <a:gd name="connsiteX5" fmla="*/ 20 w 278783"/>
                  <a:gd name="connsiteY5" fmla="*/ 464686 h 1037800"/>
                  <a:gd name="connsiteX6" fmla="*/ 263296 w 278783"/>
                  <a:gd name="connsiteY6" fmla="*/ 588603 h 1037800"/>
                  <a:gd name="connsiteX7" fmla="*/ 15507 w 278783"/>
                  <a:gd name="connsiteY7" fmla="*/ 697030 h 1037800"/>
                  <a:gd name="connsiteX8" fmla="*/ 247810 w 278783"/>
                  <a:gd name="connsiteY8" fmla="*/ 820946 h 1037800"/>
                  <a:gd name="connsiteX9" fmla="*/ 46481 w 278783"/>
                  <a:gd name="connsiteY9" fmla="*/ 898394 h 1037800"/>
                  <a:gd name="connsiteX10" fmla="*/ 216836 w 278783"/>
                  <a:gd name="connsiteY10" fmla="*/ 991331 h 1037800"/>
                  <a:gd name="connsiteX11" fmla="*/ 263296 w 278783"/>
                  <a:gd name="connsiteY11" fmla="*/ 1037800 h 103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783" h="1037800">
                    <a:moveTo>
                      <a:pt x="46481" y="0"/>
                    </a:moveTo>
                    <a:lnTo>
                      <a:pt x="278783" y="108427"/>
                    </a:lnTo>
                    <a:lnTo>
                      <a:pt x="278783" y="108427"/>
                    </a:lnTo>
                    <a:cubicBezTo>
                      <a:pt x="234904" y="121335"/>
                      <a:pt x="20669" y="149732"/>
                      <a:pt x="15507" y="185874"/>
                    </a:cubicBezTo>
                    <a:cubicBezTo>
                      <a:pt x="10345" y="222016"/>
                      <a:pt x="250391" y="278811"/>
                      <a:pt x="247810" y="325280"/>
                    </a:cubicBezTo>
                    <a:cubicBezTo>
                      <a:pt x="245229" y="371749"/>
                      <a:pt x="-2561" y="420799"/>
                      <a:pt x="20" y="464686"/>
                    </a:cubicBezTo>
                    <a:cubicBezTo>
                      <a:pt x="2601" y="508573"/>
                      <a:pt x="260715" y="549879"/>
                      <a:pt x="263296" y="588603"/>
                    </a:cubicBezTo>
                    <a:cubicBezTo>
                      <a:pt x="265877" y="627327"/>
                      <a:pt x="18088" y="658306"/>
                      <a:pt x="15507" y="697030"/>
                    </a:cubicBezTo>
                    <a:cubicBezTo>
                      <a:pt x="12926" y="735754"/>
                      <a:pt x="242648" y="787385"/>
                      <a:pt x="247810" y="820946"/>
                    </a:cubicBezTo>
                    <a:cubicBezTo>
                      <a:pt x="252972" y="854507"/>
                      <a:pt x="51643" y="869997"/>
                      <a:pt x="46481" y="898394"/>
                    </a:cubicBezTo>
                    <a:cubicBezTo>
                      <a:pt x="41319" y="926791"/>
                      <a:pt x="180700" y="968097"/>
                      <a:pt x="216836" y="991331"/>
                    </a:cubicBezTo>
                    <a:cubicBezTo>
                      <a:pt x="252972" y="1014565"/>
                      <a:pt x="263296" y="1037800"/>
                      <a:pt x="263296" y="1037800"/>
                    </a:cubicBezTo>
                  </a:path>
                </a:pathLst>
              </a:custGeom>
              <a:noFill/>
              <a:ln w="25400" cap="flat" cmpd="sng" algn="ctr">
                <a:solidFill>
                  <a:schemeClr val="tx1"/>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1F497D"/>
                  </a:solidFill>
                  <a:effectLst/>
                  <a:uLnTx/>
                  <a:uFillTx/>
                  <a:latin typeface="Calibri"/>
                  <a:ea typeface="+mn-ea"/>
                  <a:cs typeface="+mn-cs"/>
                </a:endParaRPr>
              </a:p>
            </p:txBody>
          </p:sp>
        </p:grpSp>
        <p:sp>
          <p:nvSpPr>
            <p:cNvPr id="44" name="TextBox 43"/>
            <p:cNvSpPr txBox="1"/>
            <p:nvPr/>
          </p:nvSpPr>
          <p:spPr>
            <a:xfrm>
              <a:off x="3429000" y="5791200"/>
              <a:ext cx="2590800" cy="5199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Data Sharing</a:t>
              </a:r>
            </a:p>
          </p:txBody>
        </p:sp>
        <p:cxnSp>
          <p:nvCxnSpPr>
            <p:cNvPr id="45" name="Straight Arrow Connector 44"/>
            <p:cNvCxnSpPr/>
            <p:nvPr/>
          </p:nvCxnSpPr>
          <p:spPr>
            <a:xfrm>
              <a:off x="4724400" y="4800599"/>
              <a:ext cx="16240" cy="792997"/>
            </a:xfrm>
            <a:prstGeom prst="straightConnector1">
              <a:avLst/>
            </a:prstGeom>
            <a:ln w="5715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46" name="Rounded Rectangle 45"/>
          <p:cNvSpPr/>
          <p:nvPr/>
        </p:nvSpPr>
        <p:spPr>
          <a:xfrm>
            <a:off x="5029200" y="4419600"/>
            <a:ext cx="609600" cy="762000"/>
          </a:xfrm>
          <a:prstGeom prst="roundRect">
            <a:avLst/>
          </a:prstGeom>
          <a:solidFill>
            <a:schemeClr val="lt1">
              <a:alpha val="0"/>
            </a:schemeClr>
          </a:solidFill>
          <a:ln w="57150" cmpd="sng"/>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cxnSp>
        <p:nvCxnSpPr>
          <p:cNvPr id="47" name="Straight Arrow Connector 46"/>
          <p:cNvCxnSpPr>
            <a:endCxn id="68" idx="3"/>
          </p:cNvCxnSpPr>
          <p:nvPr/>
        </p:nvCxnSpPr>
        <p:spPr>
          <a:xfrm flipH="1" flipV="1">
            <a:off x="3733800" y="4034880"/>
            <a:ext cx="1066800" cy="689520"/>
          </a:xfrm>
          <a:prstGeom prst="straightConnector1">
            <a:avLst/>
          </a:prstGeom>
          <a:noFill/>
          <a:ln w="38100" cap="flat" cmpd="sng" algn="ctr">
            <a:solidFill>
              <a:schemeClr val="tx1"/>
            </a:solidFill>
            <a:prstDash val="solid"/>
            <a:miter lim="800000"/>
            <a:headEnd type="none"/>
            <a:tailEnd type="arrow"/>
          </a:ln>
          <a:effectLst/>
        </p:spPr>
      </p:cxnSp>
      <p:sp>
        <p:nvSpPr>
          <p:cNvPr id="65" name="TextBox 64"/>
          <p:cNvSpPr txBox="1"/>
          <p:nvPr/>
        </p:nvSpPr>
        <p:spPr>
          <a:xfrm>
            <a:off x="-381000" y="2819400"/>
            <a:ext cx="4419599" cy="769441"/>
          </a:xfrm>
          <a:prstGeom prst="rect">
            <a:avLst/>
          </a:prstGeom>
          <a:noFill/>
        </p:spPr>
        <p:txBody>
          <a:bodyPr wrap="square" rtlCol="0">
            <a:spAutoFit/>
          </a:bodyPr>
          <a:lstStyle/>
          <a:p>
            <a:pPr marL="344487" marR="0" lvl="1"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(1) Generates</a:t>
            </a:r>
            <a:r>
              <a:rPr kumimoji="0" lang="en-US" sz="22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200" b="1" i="0" u="none" strike="noStrike" kern="1200" cap="none" spc="0" normalizeH="0" baseline="0" noProof="0" dirty="0">
                <a:ln>
                  <a:noFill/>
                </a:ln>
                <a:solidFill>
                  <a:srgbClr val="C00000"/>
                </a:solidFill>
                <a:effectLst/>
                <a:uLnTx/>
                <a:uFillTx/>
                <a:latin typeface="Gill Sans MT"/>
                <a:ea typeface="+mn-ea"/>
                <a:cs typeface="+mn-cs"/>
              </a:rPr>
              <a:t>a large number</a:t>
            </a:r>
            <a:br>
              <a:rPr kumimoji="0" lang="en-US" sz="2200" b="1" i="0" u="none" strike="noStrike" kern="1200" cap="none" spc="0" normalizeH="0" baseline="0" noProof="0" dirty="0">
                <a:ln>
                  <a:noFill/>
                </a:ln>
                <a:solidFill>
                  <a:srgbClr val="C00000"/>
                </a:solidFill>
                <a:effectLst/>
                <a:uLnTx/>
                <a:uFillTx/>
                <a:latin typeface="Gill Sans MT"/>
                <a:ea typeface="+mn-ea"/>
                <a:cs typeface="+mn-cs"/>
              </a:rPr>
            </a:br>
            <a:r>
              <a:rPr kumimoji="0" lang="en-US" sz="22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200" b="1" i="0" u="none" strike="noStrike" kern="1200" cap="none" spc="0" normalizeH="0" baseline="0" noProof="0" dirty="0">
                <a:ln>
                  <a:noFill/>
                </a:ln>
                <a:solidFill>
                  <a:prstClr val="black"/>
                </a:solidFill>
                <a:effectLst/>
                <a:uLnTx/>
                <a:uFillTx/>
                <a:latin typeface="Gill Sans MT"/>
                <a:ea typeface="+mn-ea"/>
                <a:cs typeface="+mn-cs"/>
              </a:rPr>
              <a:t>of off-chip accesses</a:t>
            </a:r>
          </a:p>
        </p:txBody>
      </p:sp>
      <p:sp>
        <p:nvSpPr>
          <p:cNvPr id="68" name="TextBox 67"/>
          <p:cNvSpPr txBox="1"/>
          <p:nvPr/>
        </p:nvSpPr>
        <p:spPr>
          <a:xfrm>
            <a:off x="-457200" y="3650159"/>
            <a:ext cx="4191000" cy="769441"/>
          </a:xfrm>
          <a:prstGeom prst="rect">
            <a:avLst/>
          </a:prstGeom>
          <a:noFill/>
        </p:spPr>
        <p:txBody>
          <a:bodyPr wrap="square" rtlCol="0">
            <a:spAutoFit/>
          </a:bodyPr>
          <a:lstStyle/>
          <a:p>
            <a:pPr marL="344487" marR="0" lvl="1"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(2) Significantly </a:t>
            </a:r>
            <a:r>
              <a:rPr kumimoji="0" lang="en-US" sz="2200" b="1" i="0" u="none" strike="noStrike" kern="1200" cap="none" spc="0" normalizeH="0" baseline="0" noProof="0" dirty="0">
                <a:ln>
                  <a:noFill/>
                </a:ln>
                <a:solidFill>
                  <a:srgbClr val="C00000"/>
                </a:solidFill>
                <a:effectLst/>
                <a:uLnTx/>
                <a:uFillTx/>
                <a:latin typeface="Gill Sans MT"/>
                <a:ea typeface="+mn-ea"/>
                <a:cs typeface="+mn-cs"/>
              </a:rPr>
              <a:t>hurts</a:t>
            </a:r>
            <a:r>
              <a:rPr kumimoji="0" lang="en-US" sz="2200" b="1" i="0" u="none" strike="noStrike" kern="1200" cap="none" spc="0" normalizeH="0" baseline="0" noProof="0" dirty="0">
                <a:ln>
                  <a:noFill/>
                </a:ln>
                <a:solidFill>
                  <a:prstClr val="black"/>
                </a:solidFill>
                <a:effectLst/>
                <a:uLnTx/>
                <a:uFillTx/>
                <a:latin typeface="Gill Sans MT"/>
                <a:ea typeface="+mn-ea"/>
                <a:cs typeface="+mn-cs"/>
              </a:rPr>
              <a:t> CPU threads</a:t>
            </a:r>
            <a:r>
              <a:rPr kumimoji="0" lang="en-US" sz="22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200" b="1" i="0" u="none" strike="noStrike" kern="1200" cap="none" spc="0" normalizeH="0" baseline="0" noProof="0" dirty="0">
                <a:ln>
                  <a:noFill/>
                </a:ln>
                <a:solidFill>
                  <a:prstClr val="black"/>
                </a:solidFill>
                <a:effectLst/>
                <a:uLnTx/>
                <a:uFillTx/>
                <a:latin typeface="Gill Sans MT"/>
                <a:ea typeface="+mn-ea"/>
                <a:cs typeface="+mn-cs"/>
              </a:rPr>
              <a:t>performance</a:t>
            </a:r>
            <a:endParaRPr kumimoji="0" lang="en-US" sz="22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72" name="Rectangle 71"/>
          <p:cNvSpPr/>
          <p:nvPr/>
        </p:nvSpPr>
        <p:spPr>
          <a:xfrm>
            <a:off x="0" y="5599093"/>
            <a:ext cx="9144000" cy="954107"/>
          </a:xfrm>
          <a:prstGeom prst="rect">
            <a:avLst/>
          </a:prstGeom>
          <a:solidFill>
            <a:srgbClr val="800000"/>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Gill Sans MT"/>
                <a:ea typeface="+mn-ea"/>
                <a:cs typeface="+mn-cs"/>
              </a:rPr>
              <a:t>NC fails to provide any energy saving and perform 6.0% worse than CPU-only </a:t>
            </a:r>
          </a:p>
        </p:txBody>
      </p:sp>
      <p:sp>
        <p:nvSpPr>
          <p:cNvPr id="48" name="Rectangle 47"/>
          <p:cNvSpPr/>
          <p:nvPr/>
        </p:nvSpPr>
        <p:spPr>
          <a:xfrm>
            <a:off x="0" y="990600"/>
            <a:ext cx="9144000" cy="523220"/>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Gill Sans MT"/>
              </a:rPr>
              <a:t>Mark the </a:t>
            </a:r>
            <a:r>
              <a:rPr kumimoji="0" lang="en-US" sz="2800" b="1" i="0" u="none" strike="noStrike" kern="1200" cap="none" spc="0" normalizeH="0" baseline="0" noProof="0" dirty="0">
                <a:ln>
                  <a:noFill/>
                </a:ln>
                <a:solidFill>
                  <a:srgbClr val="1F497D"/>
                </a:solidFill>
                <a:effectLst/>
                <a:uLnTx/>
                <a:uFillTx/>
                <a:latin typeface="Gill Sans MT"/>
                <a:ea typeface="+mn-ea"/>
                <a:cs typeface="Gill Sans MT"/>
              </a:rPr>
              <a:t>NDA data </a:t>
            </a:r>
            <a:r>
              <a:rPr kumimoji="0" lang="en-US" sz="2800" b="1" i="0" u="none" strike="noStrike" kern="1200" cap="none" spc="0" normalizeH="0" baseline="0" noProof="0" dirty="0">
                <a:ln>
                  <a:noFill/>
                </a:ln>
                <a:solidFill>
                  <a:prstClr val="black"/>
                </a:solidFill>
                <a:effectLst/>
                <a:uLnTx/>
                <a:uFillTx/>
                <a:latin typeface="Gill Sans MT"/>
                <a:ea typeface="+mn-ea"/>
                <a:cs typeface="Gill Sans MT"/>
              </a:rPr>
              <a:t>as </a:t>
            </a:r>
            <a:r>
              <a:rPr kumimoji="0" lang="en-US" sz="2800" b="1" i="0" u="none" strike="noStrike" kern="1200" cap="none" spc="0" normalizeH="0" baseline="0" noProof="0" dirty="0">
                <a:ln>
                  <a:noFill/>
                </a:ln>
                <a:solidFill>
                  <a:srgbClr val="1F497D"/>
                </a:solidFill>
                <a:effectLst/>
                <a:uLnTx/>
                <a:uFillTx/>
                <a:latin typeface="Gill Sans MT"/>
                <a:ea typeface="+mn-ea"/>
                <a:cs typeface="Gill Sans MT"/>
              </a:rPr>
              <a:t>non-cacheable</a:t>
            </a:r>
          </a:p>
        </p:txBody>
      </p:sp>
    </p:spTree>
    <p:extLst>
      <p:ext uri="{BB962C8B-B14F-4D97-AF65-F5344CB8AC3E}">
        <p14:creationId xmlns:p14="http://schemas.microsoft.com/office/powerpoint/2010/main" val="624832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500"/>
                                        <p:tgtEl>
                                          <p:spTgt spid="47"/>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fade">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8"/>
                                        </p:tgtEl>
                                        <p:attrNameLst>
                                          <p:attrName>style.visibility</p:attrName>
                                        </p:attrNameLst>
                                      </p:cBhvr>
                                      <p:to>
                                        <p:strVal val="visible"/>
                                      </p:to>
                                    </p:set>
                                    <p:animEffect transition="in" filter="fade">
                                      <p:cBhvr>
                                        <p:cTn id="30" dur="500"/>
                                        <p:tgtEl>
                                          <p:spTgt spid="6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2"/>
                                        </p:tgtEl>
                                        <p:attrNameLst>
                                          <p:attrName>style.visibility</p:attrName>
                                        </p:attrNameLst>
                                      </p:cBhvr>
                                      <p:to>
                                        <p:strVal val="visible"/>
                                      </p:to>
                                    </p:set>
                                    <p:animEffect transition="in" filter="fade">
                                      <p:cBhvr>
                                        <p:cTn id="35"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65" grpId="0"/>
      <p:bldP spid="68" grpId="0"/>
      <p:bldP spid="72" grpId="0" animBg="1"/>
      <p:bldP spid="48"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Rectangle 173"/>
          <p:cNvSpPr/>
          <p:nvPr/>
        </p:nvSpPr>
        <p:spPr>
          <a:xfrm>
            <a:off x="7543801" y="5702155"/>
            <a:ext cx="1452563" cy="34570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a:ea typeface="+mn-ea"/>
                <a:cs typeface="+mn-cs"/>
              </a:rPr>
              <a:t>ASIC</a:t>
            </a:r>
            <a:endParaRPr kumimoji="0" lang="en-US" sz="23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Title 1"/>
          <p:cNvSpPr>
            <a:spLocks noGrp="1"/>
          </p:cNvSpPr>
          <p:nvPr>
            <p:ph type="title"/>
          </p:nvPr>
        </p:nvSpPr>
        <p:spPr>
          <a:xfrm>
            <a:off x="-152400" y="0"/>
            <a:ext cx="9601200" cy="914400"/>
          </a:xfrm>
        </p:spPr>
        <p:txBody>
          <a:bodyPr/>
          <a:lstStyle/>
          <a:p>
            <a:r>
              <a:rPr lang="en-US" sz="3800" dirty="0">
                <a:latin typeface="Gill Sans MT"/>
                <a:cs typeface="Gill Sans MT"/>
              </a:rPr>
              <a:t>Coarse-Grained (CG) Coherence</a:t>
            </a:r>
          </a:p>
        </p:txBody>
      </p:sp>
      <p:sp>
        <p:nvSpPr>
          <p:cNvPr id="3" name="Content Placeholder 2"/>
          <p:cNvSpPr>
            <a:spLocks noGrp="1"/>
          </p:cNvSpPr>
          <p:nvPr>
            <p:ph idx="1"/>
          </p:nvPr>
        </p:nvSpPr>
        <p:spPr>
          <a:xfrm>
            <a:off x="152400" y="1066800"/>
            <a:ext cx="8839200" cy="5638800"/>
          </a:xfrm>
        </p:spPr>
        <p:txBody>
          <a:bodyPr>
            <a:normAutofit/>
          </a:bodyPr>
          <a:lstStyle/>
          <a:p>
            <a:pPr marL="0" indent="0">
              <a:buNone/>
            </a:pPr>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pPr lvl="1"/>
            <a:endParaRPr lang="en-US" sz="2000" dirty="0">
              <a:solidFill>
                <a:srgbClr val="595959"/>
              </a:solidFill>
              <a:latin typeface="Gill Sans MT"/>
              <a:cs typeface="Gill Sans MT"/>
            </a:endParaRPr>
          </a:p>
          <a:p>
            <a:pPr lvl="1"/>
            <a:endParaRPr lang="en-US" sz="2400" dirty="0">
              <a:solidFill>
                <a:schemeClr val="tx2"/>
              </a:solidFill>
              <a:latin typeface="Gill Sans MT"/>
              <a:cs typeface="Gill Sans MT"/>
            </a:endParaRPr>
          </a:p>
          <a:p>
            <a:pPr marL="342900" lvl="1" indent="-342900">
              <a:buFont typeface="Arial" pitchFamily="34" charset="0"/>
              <a:buChar char="•"/>
            </a:pPr>
            <a:endParaRPr lang="en-US" sz="2400" u="sng" dirty="0">
              <a:solidFill>
                <a:schemeClr val="tx2"/>
              </a:solidFill>
              <a:latin typeface="Gill Sans MT"/>
              <a:cs typeface="Gill Sans MT"/>
            </a:endParaRPr>
          </a:p>
          <a:p>
            <a:pPr lvl="1"/>
            <a:endParaRPr lang="en-US" sz="2000" dirty="0">
              <a:solidFill>
                <a:srgbClr val="595959"/>
              </a:solidFill>
              <a:latin typeface="Gill Sans MT"/>
              <a:cs typeface="Gill Sans MT"/>
            </a:endParaRPr>
          </a:p>
          <a:p>
            <a:endParaRPr lang="en-US" dirty="0">
              <a:latin typeface="Gill Sans MT"/>
              <a:cs typeface="Gill Sans MT"/>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Gill Sans MT"/>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2400" b="1" i="0" u="none" strike="noStrike" kern="1200" cap="none" spc="0" normalizeH="0" baseline="0" noProof="0">
              <a:ln>
                <a:noFill/>
              </a:ln>
              <a:solidFill>
                <a:srgbClr val="0070C0"/>
              </a:solidFill>
              <a:effectLst/>
              <a:uLnTx/>
              <a:uFillTx/>
              <a:latin typeface="Gill Sans MT"/>
              <a:ea typeface="+mn-ea"/>
              <a:cs typeface="Gill Sans MT"/>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8" name="Rectangle 17"/>
          <p:cNvSpPr/>
          <p:nvPr/>
        </p:nvSpPr>
        <p:spPr>
          <a:xfrm>
            <a:off x="0" y="1143000"/>
            <a:ext cx="9144000" cy="523220"/>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Gill Sans MT"/>
              <a:ea typeface="+mn-ea"/>
              <a:cs typeface="Gill Sans MT"/>
            </a:endParaRPr>
          </a:p>
        </p:txBody>
      </p:sp>
      <p:grpSp>
        <p:nvGrpSpPr>
          <p:cNvPr id="10" name="Group 9"/>
          <p:cNvGrpSpPr/>
          <p:nvPr/>
        </p:nvGrpSpPr>
        <p:grpSpPr>
          <a:xfrm>
            <a:off x="4725213" y="2078654"/>
            <a:ext cx="4266387" cy="1329092"/>
            <a:chOff x="3125013" y="2328508"/>
            <a:chExt cx="4266387" cy="1329092"/>
          </a:xfrm>
        </p:grpSpPr>
        <p:cxnSp>
          <p:nvCxnSpPr>
            <p:cNvPr id="48" name="Straight Arrow Connector 47"/>
            <p:cNvCxnSpPr/>
            <p:nvPr/>
          </p:nvCxnSpPr>
          <p:spPr>
            <a:xfrm flipH="1">
              <a:off x="4495800" y="3374054"/>
              <a:ext cx="1524000" cy="0"/>
            </a:xfrm>
            <a:prstGeom prst="straightConnector1">
              <a:avLst/>
            </a:prstGeom>
            <a:noFill/>
            <a:ln w="114300" cap="flat" cmpd="sng" algn="ctr">
              <a:solidFill>
                <a:srgbClr val="800000"/>
              </a:solidFill>
              <a:prstDash val="solid"/>
              <a:miter lim="800000"/>
              <a:headEnd type="triangle"/>
              <a:tailEnd type="triangle"/>
            </a:ln>
            <a:effectLst/>
          </p:spPr>
        </p:cxnSp>
        <p:grpSp>
          <p:nvGrpSpPr>
            <p:cNvPr id="49" name="Group 48"/>
            <p:cNvGrpSpPr/>
            <p:nvPr/>
          </p:nvGrpSpPr>
          <p:grpSpPr>
            <a:xfrm>
              <a:off x="3125013" y="2998124"/>
              <a:ext cx="1218387" cy="659476"/>
              <a:chOff x="2210613" y="6122324"/>
              <a:chExt cx="1218387" cy="659476"/>
            </a:xfrm>
          </p:grpSpPr>
          <p:sp>
            <p:nvSpPr>
              <p:cNvPr id="50" name="Rounded Rectangle 49"/>
              <p:cNvSpPr/>
              <p:nvPr/>
            </p:nvSpPr>
            <p:spPr>
              <a:xfrm>
                <a:off x="2210613" y="6122324"/>
                <a:ext cx="1063477" cy="51847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51" name="Rounded Rectangle 50"/>
              <p:cNvSpPr/>
              <p:nvPr/>
            </p:nvSpPr>
            <p:spPr>
              <a:xfrm>
                <a:off x="2365523" y="6263330"/>
                <a:ext cx="1063477" cy="51847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lumMod val="95000"/>
                      </a:prstClr>
                    </a:solidFill>
                    <a:effectLst/>
                    <a:uLnTx/>
                    <a:uFillTx/>
                    <a:latin typeface="Gill Sans MT"/>
                    <a:ea typeface="+mn-ea"/>
                    <a:cs typeface="+mn-cs"/>
                  </a:rPr>
                  <a:t>CPU</a:t>
                </a:r>
                <a:endParaRPr kumimoji="0" lang="en-US" sz="1200" b="1" i="0" u="none" strike="noStrike" kern="1200" cap="none" spc="0" normalizeH="0" baseline="0" noProof="0" dirty="0">
                  <a:ln>
                    <a:noFill/>
                  </a:ln>
                  <a:solidFill>
                    <a:prstClr val="white">
                      <a:lumMod val="95000"/>
                    </a:prstClr>
                  </a:solidFill>
                  <a:effectLst/>
                  <a:uLnTx/>
                  <a:uFillTx/>
                  <a:latin typeface="Gill Sans MT"/>
                  <a:ea typeface="+mn-ea"/>
                  <a:cs typeface="+mn-cs"/>
                </a:endParaRPr>
              </a:p>
            </p:txBody>
          </p:sp>
        </p:grpSp>
        <p:grpSp>
          <p:nvGrpSpPr>
            <p:cNvPr id="52" name="Group 51"/>
            <p:cNvGrpSpPr/>
            <p:nvPr/>
          </p:nvGrpSpPr>
          <p:grpSpPr>
            <a:xfrm>
              <a:off x="3200400" y="2328508"/>
              <a:ext cx="447175" cy="512146"/>
              <a:chOff x="2438400" y="5356654"/>
              <a:chExt cx="447175" cy="512146"/>
            </a:xfrm>
          </p:grpSpPr>
          <p:sp>
            <p:nvSpPr>
              <p:cNvPr id="54" name="Freeform 53"/>
              <p:cNvSpPr/>
              <p:nvPr/>
            </p:nvSpPr>
            <p:spPr>
              <a:xfrm>
                <a:off x="2438400" y="5356654"/>
                <a:ext cx="218575" cy="512146"/>
              </a:xfrm>
              <a:custGeom>
                <a:avLst/>
                <a:gdLst>
                  <a:gd name="connsiteX0" fmla="*/ 46481 w 278783"/>
                  <a:gd name="connsiteY0" fmla="*/ 0 h 1037800"/>
                  <a:gd name="connsiteX1" fmla="*/ 278783 w 278783"/>
                  <a:gd name="connsiteY1" fmla="*/ 108427 h 1037800"/>
                  <a:gd name="connsiteX2" fmla="*/ 278783 w 278783"/>
                  <a:gd name="connsiteY2" fmla="*/ 108427 h 1037800"/>
                  <a:gd name="connsiteX3" fmla="*/ 15507 w 278783"/>
                  <a:gd name="connsiteY3" fmla="*/ 185874 h 1037800"/>
                  <a:gd name="connsiteX4" fmla="*/ 247810 w 278783"/>
                  <a:gd name="connsiteY4" fmla="*/ 325280 h 1037800"/>
                  <a:gd name="connsiteX5" fmla="*/ 20 w 278783"/>
                  <a:gd name="connsiteY5" fmla="*/ 464686 h 1037800"/>
                  <a:gd name="connsiteX6" fmla="*/ 263296 w 278783"/>
                  <a:gd name="connsiteY6" fmla="*/ 588603 h 1037800"/>
                  <a:gd name="connsiteX7" fmla="*/ 15507 w 278783"/>
                  <a:gd name="connsiteY7" fmla="*/ 697030 h 1037800"/>
                  <a:gd name="connsiteX8" fmla="*/ 247810 w 278783"/>
                  <a:gd name="connsiteY8" fmla="*/ 820946 h 1037800"/>
                  <a:gd name="connsiteX9" fmla="*/ 46481 w 278783"/>
                  <a:gd name="connsiteY9" fmla="*/ 898394 h 1037800"/>
                  <a:gd name="connsiteX10" fmla="*/ 216836 w 278783"/>
                  <a:gd name="connsiteY10" fmla="*/ 991331 h 1037800"/>
                  <a:gd name="connsiteX11" fmla="*/ 263296 w 278783"/>
                  <a:gd name="connsiteY11" fmla="*/ 1037800 h 103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783" h="1037800">
                    <a:moveTo>
                      <a:pt x="46481" y="0"/>
                    </a:moveTo>
                    <a:lnTo>
                      <a:pt x="278783" y="108427"/>
                    </a:lnTo>
                    <a:lnTo>
                      <a:pt x="278783" y="108427"/>
                    </a:lnTo>
                    <a:cubicBezTo>
                      <a:pt x="234904" y="121335"/>
                      <a:pt x="20669" y="149732"/>
                      <a:pt x="15507" y="185874"/>
                    </a:cubicBezTo>
                    <a:cubicBezTo>
                      <a:pt x="10345" y="222016"/>
                      <a:pt x="250391" y="278811"/>
                      <a:pt x="247810" y="325280"/>
                    </a:cubicBezTo>
                    <a:cubicBezTo>
                      <a:pt x="245229" y="371749"/>
                      <a:pt x="-2561" y="420799"/>
                      <a:pt x="20" y="464686"/>
                    </a:cubicBezTo>
                    <a:cubicBezTo>
                      <a:pt x="2601" y="508573"/>
                      <a:pt x="260715" y="549879"/>
                      <a:pt x="263296" y="588603"/>
                    </a:cubicBezTo>
                    <a:cubicBezTo>
                      <a:pt x="265877" y="627327"/>
                      <a:pt x="18088" y="658306"/>
                      <a:pt x="15507" y="697030"/>
                    </a:cubicBezTo>
                    <a:cubicBezTo>
                      <a:pt x="12926" y="735754"/>
                      <a:pt x="242648" y="787385"/>
                      <a:pt x="247810" y="820946"/>
                    </a:cubicBezTo>
                    <a:cubicBezTo>
                      <a:pt x="252972" y="854507"/>
                      <a:pt x="51643" y="869997"/>
                      <a:pt x="46481" y="898394"/>
                    </a:cubicBezTo>
                    <a:cubicBezTo>
                      <a:pt x="41319" y="926791"/>
                      <a:pt x="180700" y="968097"/>
                      <a:pt x="216836" y="991331"/>
                    </a:cubicBezTo>
                    <a:cubicBezTo>
                      <a:pt x="252972" y="1014565"/>
                      <a:pt x="263296" y="1037800"/>
                      <a:pt x="263296" y="1037800"/>
                    </a:cubicBezTo>
                  </a:path>
                </a:pathLst>
              </a:custGeom>
              <a:noFill/>
              <a:ln w="25400" cap="flat" cmpd="sng" algn="ctr">
                <a:solidFill>
                  <a:schemeClr val="tx1"/>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F497D"/>
                  </a:solidFill>
                  <a:effectLst/>
                  <a:uLnTx/>
                  <a:uFillTx/>
                  <a:latin typeface="Calibri"/>
                  <a:ea typeface="+mn-ea"/>
                  <a:cs typeface="+mn-cs"/>
                </a:endParaRPr>
              </a:p>
            </p:txBody>
          </p:sp>
          <p:sp>
            <p:nvSpPr>
              <p:cNvPr id="55" name="Freeform 54"/>
              <p:cNvSpPr/>
              <p:nvPr/>
            </p:nvSpPr>
            <p:spPr>
              <a:xfrm>
                <a:off x="2667000" y="5356654"/>
                <a:ext cx="218575" cy="512146"/>
              </a:xfrm>
              <a:custGeom>
                <a:avLst/>
                <a:gdLst>
                  <a:gd name="connsiteX0" fmla="*/ 46481 w 278783"/>
                  <a:gd name="connsiteY0" fmla="*/ 0 h 1037800"/>
                  <a:gd name="connsiteX1" fmla="*/ 278783 w 278783"/>
                  <a:gd name="connsiteY1" fmla="*/ 108427 h 1037800"/>
                  <a:gd name="connsiteX2" fmla="*/ 278783 w 278783"/>
                  <a:gd name="connsiteY2" fmla="*/ 108427 h 1037800"/>
                  <a:gd name="connsiteX3" fmla="*/ 15507 w 278783"/>
                  <a:gd name="connsiteY3" fmla="*/ 185874 h 1037800"/>
                  <a:gd name="connsiteX4" fmla="*/ 247810 w 278783"/>
                  <a:gd name="connsiteY4" fmla="*/ 325280 h 1037800"/>
                  <a:gd name="connsiteX5" fmla="*/ 20 w 278783"/>
                  <a:gd name="connsiteY5" fmla="*/ 464686 h 1037800"/>
                  <a:gd name="connsiteX6" fmla="*/ 263296 w 278783"/>
                  <a:gd name="connsiteY6" fmla="*/ 588603 h 1037800"/>
                  <a:gd name="connsiteX7" fmla="*/ 15507 w 278783"/>
                  <a:gd name="connsiteY7" fmla="*/ 697030 h 1037800"/>
                  <a:gd name="connsiteX8" fmla="*/ 247810 w 278783"/>
                  <a:gd name="connsiteY8" fmla="*/ 820946 h 1037800"/>
                  <a:gd name="connsiteX9" fmla="*/ 46481 w 278783"/>
                  <a:gd name="connsiteY9" fmla="*/ 898394 h 1037800"/>
                  <a:gd name="connsiteX10" fmla="*/ 216836 w 278783"/>
                  <a:gd name="connsiteY10" fmla="*/ 991331 h 1037800"/>
                  <a:gd name="connsiteX11" fmla="*/ 263296 w 278783"/>
                  <a:gd name="connsiteY11" fmla="*/ 1037800 h 103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783" h="1037800">
                    <a:moveTo>
                      <a:pt x="46481" y="0"/>
                    </a:moveTo>
                    <a:lnTo>
                      <a:pt x="278783" y="108427"/>
                    </a:lnTo>
                    <a:lnTo>
                      <a:pt x="278783" y="108427"/>
                    </a:lnTo>
                    <a:cubicBezTo>
                      <a:pt x="234904" y="121335"/>
                      <a:pt x="20669" y="149732"/>
                      <a:pt x="15507" y="185874"/>
                    </a:cubicBezTo>
                    <a:cubicBezTo>
                      <a:pt x="10345" y="222016"/>
                      <a:pt x="250391" y="278811"/>
                      <a:pt x="247810" y="325280"/>
                    </a:cubicBezTo>
                    <a:cubicBezTo>
                      <a:pt x="245229" y="371749"/>
                      <a:pt x="-2561" y="420799"/>
                      <a:pt x="20" y="464686"/>
                    </a:cubicBezTo>
                    <a:cubicBezTo>
                      <a:pt x="2601" y="508573"/>
                      <a:pt x="260715" y="549879"/>
                      <a:pt x="263296" y="588603"/>
                    </a:cubicBezTo>
                    <a:cubicBezTo>
                      <a:pt x="265877" y="627327"/>
                      <a:pt x="18088" y="658306"/>
                      <a:pt x="15507" y="697030"/>
                    </a:cubicBezTo>
                    <a:cubicBezTo>
                      <a:pt x="12926" y="735754"/>
                      <a:pt x="242648" y="787385"/>
                      <a:pt x="247810" y="820946"/>
                    </a:cubicBezTo>
                    <a:cubicBezTo>
                      <a:pt x="252972" y="854507"/>
                      <a:pt x="51643" y="869997"/>
                      <a:pt x="46481" y="898394"/>
                    </a:cubicBezTo>
                    <a:cubicBezTo>
                      <a:pt x="41319" y="926791"/>
                      <a:pt x="180700" y="968097"/>
                      <a:pt x="216836" y="991331"/>
                    </a:cubicBezTo>
                    <a:cubicBezTo>
                      <a:pt x="252972" y="1014565"/>
                      <a:pt x="263296" y="1037800"/>
                      <a:pt x="263296" y="1037800"/>
                    </a:cubicBezTo>
                  </a:path>
                </a:pathLst>
              </a:custGeom>
              <a:noFill/>
              <a:ln w="25400" cap="flat" cmpd="sng" algn="ctr">
                <a:solidFill>
                  <a:schemeClr val="tx1"/>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F497D"/>
                  </a:solidFill>
                  <a:effectLst/>
                  <a:uLnTx/>
                  <a:uFillTx/>
                  <a:latin typeface="Calibri"/>
                  <a:ea typeface="+mn-ea"/>
                  <a:cs typeface="+mn-cs"/>
                </a:endParaRPr>
              </a:p>
            </p:txBody>
          </p:sp>
        </p:grpSp>
        <p:sp>
          <p:nvSpPr>
            <p:cNvPr id="56" name="Rounded Rectangle 55"/>
            <p:cNvSpPr/>
            <p:nvPr/>
          </p:nvSpPr>
          <p:spPr>
            <a:xfrm>
              <a:off x="6172200" y="3069254"/>
              <a:ext cx="1219200" cy="51847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lumMod val="95000"/>
                    </a:prstClr>
                  </a:solidFill>
                  <a:effectLst/>
                  <a:uLnTx/>
                  <a:uFillTx/>
                  <a:latin typeface="Gill Sans MT"/>
                  <a:ea typeface="+mn-ea"/>
                  <a:cs typeface="+mn-cs"/>
                </a:rPr>
                <a:t>NDA</a:t>
              </a:r>
              <a:endParaRPr kumimoji="0" lang="en-US" sz="1200" b="1" i="0" u="none" strike="noStrike" kern="1200" cap="none" spc="0" normalizeH="0" baseline="0" noProof="0" dirty="0">
                <a:ln>
                  <a:noFill/>
                </a:ln>
                <a:solidFill>
                  <a:prstClr val="white">
                    <a:lumMod val="95000"/>
                  </a:prstClr>
                </a:solidFill>
                <a:effectLst/>
                <a:uLnTx/>
                <a:uFillTx/>
                <a:latin typeface="Gill Sans MT"/>
                <a:ea typeface="+mn-ea"/>
                <a:cs typeface="+mn-cs"/>
              </a:endParaRPr>
            </a:p>
          </p:txBody>
        </p:sp>
        <p:grpSp>
          <p:nvGrpSpPr>
            <p:cNvPr id="57" name="Group 56"/>
            <p:cNvGrpSpPr/>
            <p:nvPr/>
          </p:nvGrpSpPr>
          <p:grpSpPr>
            <a:xfrm>
              <a:off x="6715625" y="2404708"/>
              <a:ext cx="447175" cy="512146"/>
              <a:chOff x="6182225" y="5585254"/>
              <a:chExt cx="447175" cy="512146"/>
            </a:xfrm>
          </p:grpSpPr>
          <p:sp>
            <p:nvSpPr>
              <p:cNvPr id="59" name="Freeform 58"/>
              <p:cNvSpPr/>
              <p:nvPr/>
            </p:nvSpPr>
            <p:spPr>
              <a:xfrm>
                <a:off x="6182225" y="5585254"/>
                <a:ext cx="218575" cy="512146"/>
              </a:xfrm>
              <a:custGeom>
                <a:avLst/>
                <a:gdLst>
                  <a:gd name="connsiteX0" fmla="*/ 46481 w 278783"/>
                  <a:gd name="connsiteY0" fmla="*/ 0 h 1037800"/>
                  <a:gd name="connsiteX1" fmla="*/ 278783 w 278783"/>
                  <a:gd name="connsiteY1" fmla="*/ 108427 h 1037800"/>
                  <a:gd name="connsiteX2" fmla="*/ 278783 w 278783"/>
                  <a:gd name="connsiteY2" fmla="*/ 108427 h 1037800"/>
                  <a:gd name="connsiteX3" fmla="*/ 15507 w 278783"/>
                  <a:gd name="connsiteY3" fmla="*/ 185874 h 1037800"/>
                  <a:gd name="connsiteX4" fmla="*/ 247810 w 278783"/>
                  <a:gd name="connsiteY4" fmla="*/ 325280 h 1037800"/>
                  <a:gd name="connsiteX5" fmla="*/ 20 w 278783"/>
                  <a:gd name="connsiteY5" fmla="*/ 464686 h 1037800"/>
                  <a:gd name="connsiteX6" fmla="*/ 263296 w 278783"/>
                  <a:gd name="connsiteY6" fmla="*/ 588603 h 1037800"/>
                  <a:gd name="connsiteX7" fmla="*/ 15507 w 278783"/>
                  <a:gd name="connsiteY7" fmla="*/ 697030 h 1037800"/>
                  <a:gd name="connsiteX8" fmla="*/ 247810 w 278783"/>
                  <a:gd name="connsiteY8" fmla="*/ 820946 h 1037800"/>
                  <a:gd name="connsiteX9" fmla="*/ 46481 w 278783"/>
                  <a:gd name="connsiteY9" fmla="*/ 898394 h 1037800"/>
                  <a:gd name="connsiteX10" fmla="*/ 216836 w 278783"/>
                  <a:gd name="connsiteY10" fmla="*/ 991331 h 1037800"/>
                  <a:gd name="connsiteX11" fmla="*/ 263296 w 278783"/>
                  <a:gd name="connsiteY11" fmla="*/ 1037800 h 103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783" h="1037800">
                    <a:moveTo>
                      <a:pt x="46481" y="0"/>
                    </a:moveTo>
                    <a:lnTo>
                      <a:pt x="278783" y="108427"/>
                    </a:lnTo>
                    <a:lnTo>
                      <a:pt x="278783" y="108427"/>
                    </a:lnTo>
                    <a:cubicBezTo>
                      <a:pt x="234904" y="121335"/>
                      <a:pt x="20669" y="149732"/>
                      <a:pt x="15507" y="185874"/>
                    </a:cubicBezTo>
                    <a:cubicBezTo>
                      <a:pt x="10345" y="222016"/>
                      <a:pt x="250391" y="278811"/>
                      <a:pt x="247810" y="325280"/>
                    </a:cubicBezTo>
                    <a:cubicBezTo>
                      <a:pt x="245229" y="371749"/>
                      <a:pt x="-2561" y="420799"/>
                      <a:pt x="20" y="464686"/>
                    </a:cubicBezTo>
                    <a:cubicBezTo>
                      <a:pt x="2601" y="508573"/>
                      <a:pt x="260715" y="549879"/>
                      <a:pt x="263296" y="588603"/>
                    </a:cubicBezTo>
                    <a:cubicBezTo>
                      <a:pt x="265877" y="627327"/>
                      <a:pt x="18088" y="658306"/>
                      <a:pt x="15507" y="697030"/>
                    </a:cubicBezTo>
                    <a:cubicBezTo>
                      <a:pt x="12926" y="735754"/>
                      <a:pt x="242648" y="787385"/>
                      <a:pt x="247810" y="820946"/>
                    </a:cubicBezTo>
                    <a:cubicBezTo>
                      <a:pt x="252972" y="854507"/>
                      <a:pt x="51643" y="869997"/>
                      <a:pt x="46481" y="898394"/>
                    </a:cubicBezTo>
                    <a:cubicBezTo>
                      <a:pt x="41319" y="926791"/>
                      <a:pt x="180700" y="968097"/>
                      <a:pt x="216836" y="991331"/>
                    </a:cubicBezTo>
                    <a:cubicBezTo>
                      <a:pt x="252972" y="1014565"/>
                      <a:pt x="263296" y="1037800"/>
                      <a:pt x="263296" y="1037800"/>
                    </a:cubicBezTo>
                  </a:path>
                </a:pathLst>
              </a:custGeom>
              <a:noFill/>
              <a:ln w="25400" cap="flat" cmpd="sng" algn="ctr">
                <a:solidFill>
                  <a:schemeClr val="tx1"/>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F497D"/>
                  </a:solidFill>
                  <a:effectLst/>
                  <a:uLnTx/>
                  <a:uFillTx/>
                  <a:latin typeface="Calibri"/>
                  <a:ea typeface="+mn-ea"/>
                  <a:cs typeface="+mn-cs"/>
                </a:endParaRPr>
              </a:p>
            </p:txBody>
          </p:sp>
          <p:sp>
            <p:nvSpPr>
              <p:cNvPr id="60" name="Freeform 59"/>
              <p:cNvSpPr/>
              <p:nvPr/>
            </p:nvSpPr>
            <p:spPr>
              <a:xfrm>
                <a:off x="6410825" y="5585254"/>
                <a:ext cx="218575" cy="512146"/>
              </a:xfrm>
              <a:custGeom>
                <a:avLst/>
                <a:gdLst>
                  <a:gd name="connsiteX0" fmla="*/ 46481 w 278783"/>
                  <a:gd name="connsiteY0" fmla="*/ 0 h 1037800"/>
                  <a:gd name="connsiteX1" fmla="*/ 278783 w 278783"/>
                  <a:gd name="connsiteY1" fmla="*/ 108427 h 1037800"/>
                  <a:gd name="connsiteX2" fmla="*/ 278783 w 278783"/>
                  <a:gd name="connsiteY2" fmla="*/ 108427 h 1037800"/>
                  <a:gd name="connsiteX3" fmla="*/ 15507 w 278783"/>
                  <a:gd name="connsiteY3" fmla="*/ 185874 h 1037800"/>
                  <a:gd name="connsiteX4" fmla="*/ 247810 w 278783"/>
                  <a:gd name="connsiteY4" fmla="*/ 325280 h 1037800"/>
                  <a:gd name="connsiteX5" fmla="*/ 20 w 278783"/>
                  <a:gd name="connsiteY5" fmla="*/ 464686 h 1037800"/>
                  <a:gd name="connsiteX6" fmla="*/ 263296 w 278783"/>
                  <a:gd name="connsiteY6" fmla="*/ 588603 h 1037800"/>
                  <a:gd name="connsiteX7" fmla="*/ 15507 w 278783"/>
                  <a:gd name="connsiteY7" fmla="*/ 697030 h 1037800"/>
                  <a:gd name="connsiteX8" fmla="*/ 247810 w 278783"/>
                  <a:gd name="connsiteY8" fmla="*/ 820946 h 1037800"/>
                  <a:gd name="connsiteX9" fmla="*/ 46481 w 278783"/>
                  <a:gd name="connsiteY9" fmla="*/ 898394 h 1037800"/>
                  <a:gd name="connsiteX10" fmla="*/ 216836 w 278783"/>
                  <a:gd name="connsiteY10" fmla="*/ 991331 h 1037800"/>
                  <a:gd name="connsiteX11" fmla="*/ 263296 w 278783"/>
                  <a:gd name="connsiteY11" fmla="*/ 1037800 h 103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783" h="1037800">
                    <a:moveTo>
                      <a:pt x="46481" y="0"/>
                    </a:moveTo>
                    <a:lnTo>
                      <a:pt x="278783" y="108427"/>
                    </a:lnTo>
                    <a:lnTo>
                      <a:pt x="278783" y="108427"/>
                    </a:lnTo>
                    <a:cubicBezTo>
                      <a:pt x="234904" y="121335"/>
                      <a:pt x="20669" y="149732"/>
                      <a:pt x="15507" y="185874"/>
                    </a:cubicBezTo>
                    <a:cubicBezTo>
                      <a:pt x="10345" y="222016"/>
                      <a:pt x="250391" y="278811"/>
                      <a:pt x="247810" y="325280"/>
                    </a:cubicBezTo>
                    <a:cubicBezTo>
                      <a:pt x="245229" y="371749"/>
                      <a:pt x="-2561" y="420799"/>
                      <a:pt x="20" y="464686"/>
                    </a:cubicBezTo>
                    <a:cubicBezTo>
                      <a:pt x="2601" y="508573"/>
                      <a:pt x="260715" y="549879"/>
                      <a:pt x="263296" y="588603"/>
                    </a:cubicBezTo>
                    <a:cubicBezTo>
                      <a:pt x="265877" y="627327"/>
                      <a:pt x="18088" y="658306"/>
                      <a:pt x="15507" y="697030"/>
                    </a:cubicBezTo>
                    <a:cubicBezTo>
                      <a:pt x="12926" y="735754"/>
                      <a:pt x="242648" y="787385"/>
                      <a:pt x="247810" y="820946"/>
                    </a:cubicBezTo>
                    <a:cubicBezTo>
                      <a:pt x="252972" y="854507"/>
                      <a:pt x="51643" y="869997"/>
                      <a:pt x="46481" y="898394"/>
                    </a:cubicBezTo>
                    <a:cubicBezTo>
                      <a:pt x="41319" y="926791"/>
                      <a:pt x="180700" y="968097"/>
                      <a:pt x="216836" y="991331"/>
                    </a:cubicBezTo>
                    <a:cubicBezTo>
                      <a:pt x="252972" y="1014565"/>
                      <a:pt x="263296" y="1037800"/>
                      <a:pt x="263296" y="1037800"/>
                    </a:cubicBezTo>
                  </a:path>
                </a:pathLst>
              </a:custGeom>
              <a:noFill/>
              <a:ln w="25400" cap="flat" cmpd="sng" algn="ctr">
                <a:solidFill>
                  <a:schemeClr val="tx1"/>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F497D"/>
                  </a:solidFill>
                  <a:effectLst/>
                  <a:uLnTx/>
                  <a:uFillTx/>
                  <a:latin typeface="Calibri"/>
                  <a:ea typeface="+mn-ea"/>
                  <a:cs typeface="+mn-cs"/>
                </a:endParaRPr>
              </a:p>
            </p:txBody>
          </p:sp>
        </p:grpSp>
      </p:grpSp>
      <p:sp>
        <p:nvSpPr>
          <p:cNvPr id="61" name="TextBox 60"/>
          <p:cNvSpPr txBox="1"/>
          <p:nvPr/>
        </p:nvSpPr>
        <p:spPr>
          <a:xfrm>
            <a:off x="5562600" y="2112346"/>
            <a:ext cx="2590800"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000000"/>
                </a:solidFill>
                <a:effectLst/>
                <a:uLnTx/>
                <a:uFillTx/>
                <a:latin typeface="Gill Sans MT"/>
                <a:ea typeface="+mn-ea"/>
                <a:cs typeface="Gill Sans MT"/>
              </a:rPr>
              <a:t>Flush dirty data</a:t>
            </a:r>
          </a:p>
        </p:txBody>
      </p:sp>
      <p:cxnSp>
        <p:nvCxnSpPr>
          <p:cNvPr id="63" name="Straight Arrow Connector 62"/>
          <p:cNvCxnSpPr/>
          <p:nvPr/>
        </p:nvCxnSpPr>
        <p:spPr>
          <a:xfrm>
            <a:off x="6172200" y="2667000"/>
            <a:ext cx="1447800" cy="0"/>
          </a:xfrm>
          <a:prstGeom prst="straightConnector1">
            <a:avLst/>
          </a:prstGeom>
          <a:noFill/>
          <a:ln w="57150" cap="flat" cmpd="sng" algn="ctr">
            <a:solidFill>
              <a:schemeClr val="tx1"/>
            </a:solidFill>
            <a:prstDash val="solid"/>
            <a:miter lim="800000"/>
            <a:headEnd type="none"/>
            <a:tailEnd type="triangle"/>
          </a:ln>
          <a:effectLst/>
        </p:spPr>
      </p:cxnSp>
      <p:sp>
        <p:nvSpPr>
          <p:cNvPr id="66" name="Rectangle 65"/>
          <p:cNvSpPr/>
          <p:nvPr/>
        </p:nvSpPr>
        <p:spPr>
          <a:xfrm>
            <a:off x="-152400" y="1066800"/>
            <a:ext cx="9525000" cy="523220"/>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Gill Sans MT"/>
              </a:rPr>
              <a:t>Get coherence permission for the entire NDA region</a:t>
            </a:r>
          </a:p>
        </p:txBody>
      </p:sp>
      <p:sp>
        <p:nvSpPr>
          <p:cNvPr id="69" name="TextBox 68"/>
          <p:cNvSpPr txBox="1"/>
          <p:nvPr/>
        </p:nvSpPr>
        <p:spPr>
          <a:xfrm>
            <a:off x="-914400" y="2133600"/>
            <a:ext cx="5562600" cy="1446550"/>
          </a:xfrm>
          <a:prstGeom prst="rect">
            <a:avLst/>
          </a:prstGeom>
          <a:noFill/>
        </p:spPr>
        <p:txBody>
          <a:bodyPr wrap="square" rtlCol="0">
            <a:spAutoFit/>
          </a:bodyPr>
          <a:lstStyle/>
          <a:p>
            <a:pPr marL="344487" marR="0" lvl="1" indent="0" algn="ctr" defTabSz="914400" rtl="0" eaLnBrk="1" fontAlgn="auto" latinLnBrk="0" hangingPunct="1">
              <a:lnSpc>
                <a:spcPct val="100000"/>
              </a:lnSpc>
              <a:spcBef>
                <a:spcPts val="0"/>
              </a:spcBef>
              <a:spcAft>
                <a:spcPts val="0"/>
              </a:spcAft>
              <a:buClrTx/>
              <a:buSzTx/>
              <a:buFontTx/>
              <a:buNone/>
              <a:tabLst/>
              <a:defRPr/>
            </a:pPr>
            <a:r>
              <a:rPr kumimoji="0" lang="en-US" sz="2200" b="1" i="0" u="sng" strike="noStrike" kern="1200" cap="none" spc="0" normalizeH="0" baseline="0" noProof="0" dirty="0">
                <a:ln>
                  <a:noFill/>
                </a:ln>
                <a:solidFill>
                  <a:prstClr val="black"/>
                </a:solidFill>
                <a:effectLst/>
                <a:uLnTx/>
                <a:uFillTx/>
                <a:latin typeface="Gill Sans MT"/>
                <a:ea typeface="+mn-ea"/>
                <a:cs typeface="+mn-cs"/>
              </a:rPr>
              <a:t>Unnecessarily</a:t>
            </a:r>
            <a:r>
              <a:rPr kumimoji="0" lang="en-US" sz="2200" b="1" i="0" u="none" strike="noStrike" kern="1200" cap="none" spc="0" normalizeH="0" baseline="0" noProof="0" dirty="0">
                <a:ln>
                  <a:noFill/>
                </a:ln>
                <a:solidFill>
                  <a:prstClr val="black"/>
                </a:solidFill>
                <a:effectLst/>
                <a:uLnTx/>
                <a:uFillTx/>
                <a:latin typeface="Gill Sans MT"/>
                <a:ea typeface="+mn-ea"/>
                <a:cs typeface="+mn-cs"/>
              </a:rPr>
              <a:t> </a:t>
            </a:r>
            <a:r>
              <a:rPr kumimoji="0" lang="en-US" sz="2200" b="1" i="0" u="none" strike="noStrike" kern="1200" cap="none" spc="0" normalizeH="0" baseline="0" noProof="0" dirty="0">
                <a:ln>
                  <a:noFill/>
                </a:ln>
                <a:solidFill>
                  <a:srgbClr val="0000FF"/>
                </a:solidFill>
                <a:effectLst/>
                <a:uLnTx/>
                <a:uFillTx/>
                <a:latin typeface="Gill Sans MT"/>
                <a:ea typeface="+mn-ea"/>
                <a:cs typeface="+mn-cs"/>
              </a:rPr>
              <a:t>flushes</a:t>
            </a:r>
            <a:br>
              <a:rPr kumimoji="0" lang="en-US" sz="2200" b="1" i="0" u="none" strike="noStrike" kern="1200" cap="none" spc="0" normalizeH="0" baseline="0" noProof="0" dirty="0">
                <a:ln>
                  <a:noFill/>
                </a:ln>
                <a:solidFill>
                  <a:srgbClr val="0000FF"/>
                </a:solidFill>
                <a:effectLst/>
                <a:uLnTx/>
                <a:uFillTx/>
                <a:latin typeface="Gill Sans MT"/>
                <a:ea typeface="+mn-ea"/>
                <a:cs typeface="+mn-cs"/>
              </a:rPr>
            </a:br>
            <a:r>
              <a:rPr kumimoji="0" lang="en-US" sz="2200" b="1" i="0" u="none" strike="noStrike" kern="1200" cap="none" spc="0" normalizeH="0" baseline="0" noProof="0" dirty="0">
                <a:ln>
                  <a:noFill/>
                </a:ln>
                <a:solidFill>
                  <a:prstClr val="black"/>
                </a:solidFill>
                <a:effectLst/>
                <a:uLnTx/>
                <a:uFillTx/>
                <a:latin typeface="Gill Sans MT"/>
                <a:ea typeface="+mn-ea"/>
                <a:cs typeface="+mn-cs"/>
              </a:rPr>
              <a:t> </a:t>
            </a:r>
            <a:r>
              <a:rPr kumimoji="0" lang="en-US" sz="2200" b="1" i="0" u="none" strike="noStrike" kern="1200" cap="none" spc="0" normalizeH="0" baseline="0" noProof="0" dirty="0">
                <a:ln>
                  <a:noFill/>
                </a:ln>
                <a:solidFill>
                  <a:srgbClr val="C00000"/>
                </a:solidFill>
                <a:effectLst/>
                <a:uLnTx/>
                <a:uFillTx/>
                <a:latin typeface="Gill Sans MT"/>
                <a:ea typeface="+mn-ea"/>
                <a:cs typeface="+mn-cs"/>
              </a:rPr>
              <a:t>a large amount of </a:t>
            </a:r>
            <a:r>
              <a:rPr kumimoji="0" lang="en-US" sz="2200" b="1" i="0" u="none" strike="noStrike" kern="1200" cap="none" spc="0" normalizeH="0" baseline="0" noProof="0" dirty="0">
                <a:ln>
                  <a:noFill/>
                </a:ln>
                <a:solidFill>
                  <a:prstClr val="black"/>
                </a:solidFill>
                <a:effectLst/>
                <a:uLnTx/>
                <a:uFillTx/>
                <a:latin typeface="Gill Sans MT"/>
                <a:ea typeface="+mn-ea"/>
                <a:cs typeface="+mn-cs"/>
              </a:rPr>
              <a:t> dirty data,</a:t>
            </a:r>
            <a:br>
              <a:rPr kumimoji="0" lang="en-US" sz="2200" b="1" i="0" u="none" strike="noStrike" kern="1200" cap="none" spc="0" normalizeH="0" baseline="0" noProof="0" dirty="0">
                <a:ln>
                  <a:noFill/>
                </a:ln>
                <a:solidFill>
                  <a:prstClr val="black"/>
                </a:solidFill>
                <a:effectLst/>
                <a:uLnTx/>
                <a:uFillTx/>
                <a:latin typeface="Gill Sans MT"/>
                <a:ea typeface="+mn-ea"/>
                <a:cs typeface="+mn-cs"/>
              </a:rPr>
            </a:br>
            <a:r>
              <a:rPr kumimoji="0" lang="en-US" sz="2200" b="1" i="0" u="none" strike="noStrike" kern="1200" cap="none" spc="0" normalizeH="0" baseline="0" noProof="0" dirty="0">
                <a:ln>
                  <a:noFill/>
                </a:ln>
                <a:solidFill>
                  <a:prstClr val="black"/>
                </a:solidFill>
                <a:effectLst/>
                <a:uLnTx/>
                <a:uFillTx/>
                <a:latin typeface="Gill Sans MT"/>
                <a:ea typeface="+mn-ea"/>
                <a:cs typeface="+mn-cs"/>
              </a:rPr>
              <a:t>especially in </a:t>
            </a:r>
            <a:r>
              <a:rPr kumimoji="0" lang="en-US" sz="2200" b="1" i="0" u="none" strike="noStrike" kern="1200" cap="none" spc="0" normalizeH="0" baseline="0" noProof="0" dirty="0">
                <a:ln>
                  <a:noFill/>
                </a:ln>
                <a:solidFill>
                  <a:srgbClr val="0000FF"/>
                </a:solidFill>
                <a:effectLst/>
                <a:uLnTx/>
                <a:uFillTx/>
                <a:latin typeface="Gill Sans MT"/>
                <a:ea typeface="+mn-ea"/>
                <a:cs typeface="+mn-cs"/>
              </a:rPr>
              <a:t>pointer-chasing </a:t>
            </a:r>
            <a:r>
              <a:rPr kumimoji="0" lang="en-US" sz="2200" b="1" i="0" u="none" strike="noStrike" kern="1200" cap="none" spc="0" normalizeH="0" baseline="0" noProof="0" dirty="0">
                <a:ln>
                  <a:noFill/>
                </a:ln>
                <a:solidFill>
                  <a:prstClr val="black"/>
                </a:solidFill>
                <a:effectLst/>
                <a:uLnTx/>
                <a:uFillTx/>
                <a:latin typeface="Gill Sans MT"/>
                <a:ea typeface="+mn-ea"/>
                <a:cs typeface="+mn-cs"/>
              </a:rPr>
              <a:t>applications </a:t>
            </a:r>
          </a:p>
        </p:txBody>
      </p:sp>
      <p:sp>
        <p:nvSpPr>
          <p:cNvPr id="24" name="Rectangle 23"/>
          <p:cNvSpPr/>
          <p:nvPr/>
        </p:nvSpPr>
        <p:spPr>
          <a:xfrm>
            <a:off x="-228600" y="3810000"/>
            <a:ext cx="9525000" cy="523220"/>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Gill Sans MT"/>
              </a:rPr>
              <a:t>Use coarse-grained locks to provide exclusive access</a:t>
            </a:r>
          </a:p>
        </p:txBody>
      </p:sp>
      <p:grpSp>
        <p:nvGrpSpPr>
          <p:cNvPr id="140" name="Group 139"/>
          <p:cNvGrpSpPr/>
          <p:nvPr/>
        </p:nvGrpSpPr>
        <p:grpSpPr>
          <a:xfrm>
            <a:off x="4191002" y="4267199"/>
            <a:ext cx="4419597" cy="2590801"/>
            <a:chOff x="4886495" y="3962397"/>
            <a:chExt cx="3953999" cy="2526613"/>
          </a:xfrm>
        </p:grpSpPr>
        <p:grpSp>
          <p:nvGrpSpPr>
            <p:cNvPr id="141" name="Group 140"/>
            <p:cNvGrpSpPr/>
            <p:nvPr/>
          </p:nvGrpSpPr>
          <p:grpSpPr>
            <a:xfrm>
              <a:off x="4886495" y="3962397"/>
              <a:ext cx="3953999" cy="2526613"/>
              <a:chOff x="4886495" y="3962397"/>
              <a:chExt cx="3953999" cy="2526613"/>
            </a:xfrm>
          </p:grpSpPr>
          <p:grpSp>
            <p:nvGrpSpPr>
              <p:cNvPr id="143" name="Group 142"/>
              <p:cNvGrpSpPr/>
              <p:nvPr/>
            </p:nvGrpSpPr>
            <p:grpSpPr>
              <a:xfrm>
                <a:off x="4886495" y="3962397"/>
                <a:ext cx="3940310" cy="2526613"/>
                <a:chOff x="5166287" y="3814011"/>
                <a:chExt cx="3354874" cy="2666760"/>
              </a:xfrm>
            </p:grpSpPr>
            <p:grpSp>
              <p:nvGrpSpPr>
                <p:cNvPr id="146" name="Group 145"/>
                <p:cNvGrpSpPr/>
                <p:nvPr/>
              </p:nvGrpSpPr>
              <p:grpSpPr>
                <a:xfrm>
                  <a:off x="5166287" y="3814011"/>
                  <a:ext cx="3354874" cy="2666760"/>
                  <a:chOff x="5166287" y="3814011"/>
                  <a:chExt cx="3354874" cy="2666760"/>
                </a:xfrm>
              </p:grpSpPr>
              <p:sp>
                <p:nvSpPr>
                  <p:cNvPr id="148" name="TextBox 147"/>
                  <p:cNvSpPr txBox="1"/>
                  <p:nvPr/>
                </p:nvSpPr>
                <p:spPr>
                  <a:xfrm rot="249033">
                    <a:off x="6647685" y="4033504"/>
                    <a:ext cx="1117449" cy="4949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Gill Sans MT"/>
                        <a:ea typeface="+mn-ea"/>
                        <a:cs typeface="+mn-cs"/>
                      </a:rPr>
                      <a:t>Access to NDA data</a:t>
                    </a:r>
                  </a:p>
                </p:txBody>
              </p:sp>
              <p:grpSp>
                <p:nvGrpSpPr>
                  <p:cNvPr id="149" name="Group 148"/>
                  <p:cNvGrpSpPr/>
                  <p:nvPr/>
                </p:nvGrpSpPr>
                <p:grpSpPr>
                  <a:xfrm>
                    <a:off x="5166287" y="3814011"/>
                    <a:ext cx="3354874" cy="2666760"/>
                    <a:chOff x="4987031" y="912396"/>
                    <a:chExt cx="3358704" cy="2888990"/>
                  </a:xfrm>
                </p:grpSpPr>
                <p:grpSp>
                  <p:nvGrpSpPr>
                    <p:cNvPr id="150" name="Group 149"/>
                    <p:cNvGrpSpPr/>
                    <p:nvPr/>
                  </p:nvGrpSpPr>
                  <p:grpSpPr>
                    <a:xfrm>
                      <a:off x="4987031" y="912396"/>
                      <a:ext cx="3358704" cy="2888990"/>
                      <a:chOff x="4722714" y="912396"/>
                      <a:chExt cx="3358704" cy="2888990"/>
                    </a:xfrm>
                  </p:grpSpPr>
                  <p:grpSp>
                    <p:nvGrpSpPr>
                      <p:cNvPr id="152" name="Group 151"/>
                      <p:cNvGrpSpPr/>
                      <p:nvPr/>
                    </p:nvGrpSpPr>
                    <p:grpSpPr>
                      <a:xfrm>
                        <a:off x="5525659" y="912396"/>
                        <a:ext cx="2555759" cy="2804017"/>
                        <a:chOff x="5354367" y="908386"/>
                        <a:chExt cx="2227748" cy="2947813"/>
                      </a:xfrm>
                    </p:grpSpPr>
                    <p:grpSp>
                      <p:nvGrpSpPr>
                        <p:cNvPr id="155" name="Group 154"/>
                        <p:cNvGrpSpPr/>
                        <p:nvPr/>
                      </p:nvGrpSpPr>
                      <p:grpSpPr>
                        <a:xfrm>
                          <a:off x="5354367" y="908386"/>
                          <a:ext cx="2227748" cy="2947813"/>
                          <a:chOff x="5278167" y="1136986"/>
                          <a:chExt cx="2227748" cy="2947813"/>
                        </a:xfrm>
                      </p:grpSpPr>
                      <p:grpSp>
                        <p:nvGrpSpPr>
                          <p:cNvPr id="157" name="Group 156"/>
                          <p:cNvGrpSpPr/>
                          <p:nvPr/>
                        </p:nvGrpSpPr>
                        <p:grpSpPr>
                          <a:xfrm>
                            <a:off x="5281651" y="1136986"/>
                            <a:ext cx="2224264" cy="2947813"/>
                            <a:chOff x="2607752" y="766015"/>
                            <a:chExt cx="4970927" cy="5320441"/>
                          </a:xfrm>
                        </p:grpSpPr>
                        <p:sp>
                          <p:nvSpPr>
                            <p:cNvPr id="160" name="Rectangle 159"/>
                            <p:cNvSpPr/>
                            <p:nvPr/>
                          </p:nvSpPr>
                          <p:spPr>
                            <a:xfrm>
                              <a:off x="2607752" y="1540934"/>
                              <a:ext cx="1143000" cy="4545522"/>
                            </a:xfrm>
                            <a:prstGeom prst="rect">
                              <a:avLst/>
                            </a:prstGeom>
                            <a:solidFill>
                              <a:srgbClr val="5FB3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161" name="TextBox 160"/>
                            <p:cNvSpPr txBox="1"/>
                            <p:nvPr/>
                          </p:nvSpPr>
                          <p:spPr>
                            <a:xfrm>
                              <a:off x="2772679" y="766015"/>
                              <a:ext cx="925887" cy="57502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Gill Sans MT"/>
                                  <a:ea typeface="+mn-ea"/>
                                  <a:cs typeface="+mn-cs"/>
                                </a:rPr>
                                <a:t>CPU</a:t>
                              </a:r>
                              <a:endParaRPr kumimoji="0" lang="en-US" sz="1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162" name="Rectangle 161"/>
                            <p:cNvSpPr/>
                            <p:nvPr/>
                          </p:nvSpPr>
                          <p:spPr>
                            <a:xfrm>
                              <a:off x="6415625" y="1540932"/>
                              <a:ext cx="1143000" cy="4545524"/>
                            </a:xfrm>
                            <a:prstGeom prst="rect">
                              <a:avLst/>
                            </a:prstGeom>
                            <a:solidFill>
                              <a:srgbClr val="5FB3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163" name="TextBox 162"/>
                            <p:cNvSpPr txBox="1"/>
                            <p:nvPr/>
                          </p:nvSpPr>
                          <p:spPr>
                            <a:xfrm>
                              <a:off x="6400728" y="766015"/>
                              <a:ext cx="1177951" cy="84656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Gill Sans MT"/>
                                  <a:ea typeface="+mn-ea"/>
                                  <a:cs typeface="+mn-cs"/>
                                </a:rPr>
                                <a:t>NDA</a:t>
                              </a:r>
                              <a:endParaRPr kumimoji="0" lang="en-US" sz="1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164" name="Freeform 163"/>
                            <p:cNvSpPr/>
                            <p:nvPr/>
                          </p:nvSpPr>
                          <p:spPr>
                            <a:xfrm>
                              <a:off x="2951564" y="1697569"/>
                              <a:ext cx="235041" cy="914401"/>
                            </a:xfrm>
                            <a:custGeom>
                              <a:avLst/>
                              <a:gdLst>
                                <a:gd name="connsiteX0" fmla="*/ 46481 w 278783"/>
                                <a:gd name="connsiteY0" fmla="*/ 0 h 1037800"/>
                                <a:gd name="connsiteX1" fmla="*/ 278783 w 278783"/>
                                <a:gd name="connsiteY1" fmla="*/ 108427 h 1037800"/>
                                <a:gd name="connsiteX2" fmla="*/ 278783 w 278783"/>
                                <a:gd name="connsiteY2" fmla="*/ 108427 h 1037800"/>
                                <a:gd name="connsiteX3" fmla="*/ 15507 w 278783"/>
                                <a:gd name="connsiteY3" fmla="*/ 185874 h 1037800"/>
                                <a:gd name="connsiteX4" fmla="*/ 247810 w 278783"/>
                                <a:gd name="connsiteY4" fmla="*/ 325280 h 1037800"/>
                                <a:gd name="connsiteX5" fmla="*/ 20 w 278783"/>
                                <a:gd name="connsiteY5" fmla="*/ 464686 h 1037800"/>
                                <a:gd name="connsiteX6" fmla="*/ 263296 w 278783"/>
                                <a:gd name="connsiteY6" fmla="*/ 588603 h 1037800"/>
                                <a:gd name="connsiteX7" fmla="*/ 15507 w 278783"/>
                                <a:gd name="connsiteY7" fmla="*/ 697030 h 1037800"/>
                                <a:gd name="connsiteX8" fmla="*/ 247810 w 278783"/>
                                <a:gd name="connsiteY8" fmla="*/ 820946 h 1037800"/>
                                <a:gd name="connsiteX9" fmla="*/ 46481 w 278783"/>
                                <a:gd name="connsiteY9" fmla="*/ 898394 h 1037800"/>
                                <a:gd name="connsiteX10" fmla="*/ 216836 w 278783"/>
                                <a:gd name="connsiteY10" fmla="*/ 991331 h 1037800"/>
                                <a:gd name="connsiteX11" fmla="*/ 263296 w 278783"/>
                                <a:gd name="connsiteY11" fmla="*/ 1037800 h 103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783" h="1037800">
                                  <a:moveTo>
                                    <a:pt x="46481" y="0"/>
                                  </a:moveTo>
                                  <a:lnTo>
                                    <a:pt x="278783" y="108427"/>
                                  </a:lnTo>
                                  <a:lnTo>
                                    <a:pt x="278783" y="108427"/>
                                  </a:lnTo>
                                  <a:cubicBezTo>
                                    <a:pt x="234904" y="121335"/>
                                    <a:pt x="20669" y="149732"/>
                                    <a:pt x="15507" y="185874"/>
                                  </a:cubicBezTo>
                                  <a:cubicBezTo>
                                    <a:pt x="10345" y="222016"/>
                                    <a:pt x="250391" y="278811"/>
                                    <a:pt x="247810" y="325280"/>
                                  </a:cubicBezTo>
                                  <a:cubicBezTo>
                                    <a:pt x="245229" y="371749"/>
                                    <a:pt x="-2561" y="420799"/>
                                    <a:pt x="20" y="464686"/>
                                  </a:cubicBezTo>
                                  <a:cubicBezTo>
                                    <a:pt x="2601" y="508573"/>
                                    <a:pt x="260715" y="549879"/>
                                    <a:pt x="263296" y="588603"/>
                                  </a:cubicBezTo>
                                  <a:cubicBezTo>
                                    <a:pt x="265877" y="627327"/>
                                    <a:pt x="18088" y="658306"/>
                                    <a:pt x="15507" y="697030"/>
                                  </a:cubicBezTo>
                                  <a:cubicBezTo>
                                    <a:pt x="12926" y="735754"/>
                                    <a:pt x="242648" y="787385"/>
                                    <a:pt x="247810" y="820946"/>
                                  </a:cubicBezTo>
                                  <a:cubicBezTo>
                                    <a:pt x="252972" y="854507"/>
                                    <a:pt x="51643" y="869997"/>
                                    <a:pt x="46481" y="898394"/>
                                  </a:cubicBezTo>
                                  <a:cubicBezTo>
                                    <a:pt x="41319" y="926791"/>
                                    <a:pt x="180700" y="968097"/>
                                    <a:pt x="216836" y="991331"/>
                                  </a:cubicBezTo>
                                  <a:cubicBezTo>
                                    <a:pt x="252972" y="1014565"/>
                                    <a:pt x="263296" y="1037800"/>
                                    <a:pt x="263296" y="1037800"/>
                                  </a:cubicBez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black"/>
                                </a:solidFill>
                                <a:effectLst/>
                                <a:uLnTx/>
                                <a:uFillTx/>
                                <a:latin typeface="Gill Sans MT"/>
                                <a:ea typeface="+mn-ea"/>
                                <a:cs typeface="+mn-cs"/>
                              </a:endParaRPr>
                            </a:p>
                          </p:txBody>
                        </p:sp>
                      </p:grpSp>
                      <p:sp>
                        <p:nvSpPr>
                          <p:cNvPr id="158" name="Rounded Rectangle 157"/>
                          <p:cNvSpPr/>
                          <p:nvPr/>
                        </p:nvSpPr>
                        <p:spPr>
                          <a:xfrm>
                            <a:off x="6985503" y="1869762"/>
                            <a:ext cx="512410" cy="1094488"/>
                          </a:xfrm>
                          <a:prstGeom prst="roundRect">
                            <a:avLst/>
                          </a:prstGeom>
                          <a:solidFill>
                            <a:schemeClr val="bg1">
                              <a:lumMod val="8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159" name="Rounded Rectangle 158"/>
                          <p:cNvSpPr/>
                          <p:nvPr/>
                        </p:nvSpPr>
                        <p:spPr>
                          <a:xfrm>
                            <a:off x="5278167" y="2260601"/>
                            <a:ext cx="497316" cy="694267"/>
                          </a:xfrm>
                          <a:prstGeom prst="roundRect">
                            <a:avLst/>
                          </a:prstGeom>
                          <a:solidFill>
                            <a:schemeClr val="bg1">
                              <a:lumMod val="8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Gill Sans MT"/>
                              <a:ea typeface="+mn-ea"/>
                              <a:cs typeface="+mn-cs"/>
                            </a:endParaRPr>
                          </a:p>
                        </p:txBody>
                      </p:sp>
                    </p:grpSp>
                    <p:sp>
                      <p:nvSpPr>
                        <p:cNvPr id="156" name="Freeform 155"/>
                        <p:cNvSpPr/>
                        <p:nvPr/>
                      </p:nvSpPr>
                      <p:spPr>
                        <a:xfrm>
                          <a:off x="7210715" y="1915954"/>
                          <a:ext cx="210764" cy="627896"/>
                        </a:xfrm>
                        <a:custGeom>
                          <a:avLst/>
                          <a:gdLst>
                            <a:gd name="connsiteX0" fmla="*/ 46481 w 278783"/>
                            <a:gd name="connsiteY0" fmla="*/ 0 h 1037800"/>
                            <a:gd name="connsiteX1" fmla="*/ 278783 w 278783"/>
                            <a:gd name="connsiteY1" fmla="*/ 108427 h 1037800"/>
                            <a:gd name="connsiteX2" fmla="*/ 278783 w 278783"/>
                            <a:gd name="connsiteY2" fmla="*/ 108427 h 1037800"/>
                            <a:gd name="connsiteX3" fmla="*/ 15507 w 278783"/>
                            <a:gd name="connsiteY3" fmla="*/ 185874 h 1037800"/>
                            <a:gd name="connsiteX4" fmla="*/ 247810 w 278783"/>
                            <a:gd name="connsiteY4" fmla="*/ 325280 h 1037800"/>
                            <a:gd name="connsiteX5" fmla="*/ 20 w 278783"/>
                            <a:gd name="connsiteY5" fmla="*/ 464686 h 1037800"/>
                            <a:gd name="connsiteX6" fmla="*/ 263296 w 278783"/>
                            <a:gd name="connsiteY6" fmla="*/ 588603 h 1037800"/>
                            <a:gd name="connsiteX7" fmla="*/ 15507 w 278783"/>
                            <a:gd name="connsiteY7" fmla="*/ 697030 h 1037800"/>
                            <a:gd name="connsiteX8" fmla="*/ 247810 w 278783"/>
                            <a:gd name="connsiteY8" fmla="*/ 820946 h 1037800"/>
                            <a:gd name="connsiteX9" fmla="*/ 46481 w 278783"/>
                            <a:gd name="connsiteY9" fmla="*/ 898394 h 1037800"/>
                            <a:gd name="connsiteX10" fmla="*/ 216836 w 278783"/>
                            <a:gd name="connsiteY10" fmla="*/ 991331 h 1037800"/>
                            <a:gd name="connsiteX11" fmla="*/ 263296 w 278783"/>
                            <a:gd name="connsiteY11" fmla="*/ 1037800 h 103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783" h="1037800">
                              <a:moveTo>
                                <a:pt x="46481" y="0"/>
                              </a:moveTo>
                              <a:lnTo>
                                <a:pt x="278783" y="108427"/>
                              </a:lnTo>
                              <a:lnTo>
                                <a:pt x="278783" y="108427"/>
                              </a:lnTo>
                              <a:cubicBezTo>
                                <a:pt x="234904" y="121335"/>
                                <a:pt x="20669" y="149732"/>
                                <a:pt x="15507" y="185874"/>
                              </a:cubicBezTo>
                              <a:cubicBezTo>
                                <a:pt x="10345" y="222016"/>
                                <a:pt x="250391" y="278811"/>
                                <a:pt x="247810" y="325280"/>
                              </a:cubicBezTo>
                              <a:cubicBezTo>
                                <a:pt x="245229" y="371749"/>
                                <a:pt x="-2561" y="420799"/>
                                <a:pt x="20" y="464686"/>
                              </a:cubicBezTo>
                              <a:cubicBezTo>
                                <a:pt x="2601" y="508573"/>
                                <a:pt x="260715" y="549879"/>
                                <a:pt x="263296" y="588603"/>
                              </a:cubicBezTo>
                              <a:cubicBezTo>
                                <a:pt x="265877" y="627327"/>
                                <a:pt x="18088" y="658306"/>
                                <a:pt x="15507" y="697030"/>
                              </a:cubicBezTo>
                              <a:cubicBezTo>
                                <a:pt x="12926" y="735754"/>
                                <a:pt x="242648" y="787385"/>
                                <a:pt x="247810" y="820946"/>
                              </a:cubicBezTo>
                              <a:cubicBezTo>
                                <a:pt x="252972" y="854507"/>
                                <a:pt x="51643" y="869997"/>
                                <a:pt x="46481" y="898394"/>
                              </a:cubicBezTo>
                              <a:cubicBezTo>
                                <a:pt x="41319" y="926791"/>
                                <a:pt x="180700" y="968097"/>
                                <a:pt x="216836" y="991331"/>
                              </a:cubicBezTo>
                              <a:cubicBezTo>
                                <a:pt x="252972" y="1014565"/>
                                <a:pt x="263296" y="1037800"/>
                                <a:pt x="263296" y="1037800"/>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black"/>
                            </a:solidFill>
                            <a:effectLst/>
                            <a:uLnTx/>
                            <a:uFillTx/>
                            <a:latin typeface="Gill Sans MT"/>
                            <a:ea typeface="+mn-ea"/>
                            <a:cs typeface="+mn-cs"/>
                          </a:endParaRPr>
                        </a:p>
                      </p:txBody>
                    </p:sp>
                  </p:grpSp>
                  <p:cxnSp>
                    <p:nvCxnSpPr>
                      <p:cNvPr id="153" name="Straight Arrow Connector 152"/>
                      <p:cNvCxnSpPr/>
                      <p:nvPr/>
                    </p:nvCxnSpPr>
                    <p:spPr>
                      <a:xfrm>
                        <a:off x="5287934" y="1304325"/>
                        <a:ext cx="15877" cy="2497061"/>
                      </a:xfrm>
                      <a:prstGeom prst="straightConnector1">
                        <a:avLst/>
                      </a:prstGeom>
                      <a:ln w="38100" cmpd="sng">
                        <a:solidFill>
                          <a:schemeClr val="tx1">
                            <a:lumMod val="75000"/>
                            <a:lumOff val="25000"/>
                          </a:schemeClr>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154" name="TextBox 153"/>
                      <p:cNvSpPr txBox="1"/>
                      <p:nvPr/>
                    </p:nvSpPr>
                    <p:spPr>
                      <a:xfrm>
                        <a:off x="4722714" y="1260913"/>
                        <a:ext cx="515300" cy="30305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Gill Sans MT"/>
                            <a:ea typeface="+mn-ea"/>
                            <a:cs typeface="+mn-cs"/>
                          </a:rPr>
                          <a:t>Time</a:t>
                        </a:r>
                      </a:p>
                    </p:txBody>
                  </p:sp>
                </p:grpSp>
                <p:sp>
                  <p:nvSpPr>
                    <p:cNvPr id="151" name="TextBox 150"/>
                    <p:cNvSpPr txBox="1"/>
                    <p:nvPr/>
                  </p:nvSpPr>
                  <p:spPr>
                    <a:xfrm>
                      <a:off x="5721091" y="2017009"/>
                      <a:ext cx="734516" cy="4118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STALL</a:t>
                      </a:r>
                      <a:endParaRPr kumimoji="0" lang="en-US" sz="1200" b="1" i="0" u="none" strike="noStrike" kern="1200" cap="none" spc="0" normalizeH="0" baseline="0" noProof="0" dirty="0">
                        <a:ln>
                          <a:noFill/>
                        </a:ln>
                        <a:solidFill>
                          <a:prstClr val="black"/>
                        </a:solidFill>
                        <a:effectLst/>
                        <a:uLnTx/>
                        <a:uFillTx/>
                        <a:latin typeface="Gill Sans MT"/>
                        <a:ea typeface="+mn-ea"/>
                        <a:cs typeface="+mn-cs"/>
                      </a:endParaRPr>
                    </a:p>
                  </p:txBody>
                </p:sp>
              </p:grpSp>
            </p:grpSp>
            <p:cxnSp>
              <p:nvCxnSpPr>
                <p:cNvPr id="147" name="Straight Arrow Connector 146"/>
                <p:cNvCxnSpPr/>
                <p:nvPr/>
              </p:nvCxnSpPr>
              <p:spPr>
                <a:xfrm>
                  <a:off x="6553200" y="4724400"/>
                  <a:ext cx="1371600" cy="152400"/>
                </a:xfrm>
                <a:prstGeom prst="straightConnector1">
                  <a:avLst/>
                </a:prstGeom>
                <a:ln w="57150" cmpd="sng">
                  <a:solidFill>
                    <a:srgbClr val="FF0000"/>
                  </a:solidFill>
                  <a:headEnd type="none" w="med" len="med"/>
                  <a:tailEnd type="arrow"/>
                </a:ln>
              </p:spPr>
              <p:style>
                <a:lnRef idx="1">
                  <a:schemeClr val="accent1"/>
                </a:lnRef>
                <a:fillRef idx="0">
                  <a:schemeClr val="accent1"/>
                </a:fillRef>
                <a:effectRef idx="0">
                  <a:schemeClr val="accent1"/>
                </a:effectRef>
                <a:fontRef idx="minor">
                  <a:schemeClr val="tx1"/>
                </a:fontRef>
              </p:style>
            </p:cxnSp>
          </p:grpSp>
          <p:cxnSp>
            <p:nvCxnSpPr>
              <p:cNvPr id="144" name="Straight Connector 143"/>
              <p:cNvCxnSpPr/>
              <p:nvPr/>
            </p:nvCxnSpPr>
            <p:spPr>
              <a:xfrm>
                <a:off x="5622289" y="4876799"/>
                <a:ext cx="3218205" cy="0"/>
              </a:xfrm>
              <a:prstGeom prst="line">
                <a:avLst/>
              </a:prstGeom>
              <a:ln w="25400">
                <a:solidFill>
                  <a:schemeClr val="tx1">
                    <a:lumMod val="75000"/>
                    <a:lumOff val="2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V="1">
                <a:off x="5605365" y="5478605"/>
                <a:ext cx="3175923" cy="7795"/>
              </a:xfrm>
              <a:prstGeom prst="line">
                <a:avLst/>
              </a:prstGeom>
              <a:ln w="25400">
                <a:solidFill>
                  <a:schemeClr val="tx1">
                    <a:lumMod val="75000"/>
                    <a:lumOff val="2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42" name="Freeform 141"/>
            <p:cNvSpPr/>
            <p:nvPr/>
          </p:nvSpPr>
          <p:spPr>
            <a:xfrm>
              <a:off x="6040222" y="5656473"/>
              <a:ext cx="209720" cy="460976"/>
            </a:xfrm>
            <a:custGeom>
              <a:avLst/>
              <a:gdLst>
                <a:gd name="connsiteX0" fmla="*/ 46481 w 278783"/>
                <a:gd name="connsiteY0" fmla="*/ 0 h 1037800"/>
                <a:gd name="connsiteX1" fmla="*/ 278783 w 278783"/>
                <a:gd name="connsiteY1" fmla="*/ 108427 h 1037800"/>
                <a:gd name="connsiteX2" fmla="*/ 278783 w 278783"/>
                <a:gd name="connsiteY2" fmla="*/ 108427 h 1037800"/>
                <a:gd name="connsiteX3" fmla="*/ 15507 w 278783"/>
                <a:gd name="connsiteY3" fmla="*/ 185874 h 1037800"/>
                <a:gd name="connsiteX4" fmla="*/ 247810 w 278783"/>
                <a:gd name="connsiteY4" fmla="*/ 325280 h 1037800"/>
                <a:gd name="connsiteX5" fmla="*/ 20 w 278783"/>
                <a:gd name="connsiteY5" fmla="*/ 464686 h 1037800"/>
                <a:gd name="connsiteX6" fmla="*/ 263296 w 278783"/>
                <a:gd name="connsiteY6" fmla="*/ 588603 h 1037800"/>
                <a:gd name="connsiteX7" fmla="*/ 15507 w 278783"/>
                <a:gd name="connsiteY7" fmla="*/ 697030 h 1037800"/>
                <a:gd name="connsiteX8" fmla="*/ 247810 w 278783"/>
                <a:gd name="connsiteY8" fmla="*/ 820946 h 1037800"/>
                <a:gd name="connsiteX9" fmla="*/ 46481 w 278783"/>
                <a:gd name="connsiteY9" fmla="*/ 898394 h 1037800"/>
                <a:gd name="connsiteX10" fmla="*/ 216836 w 278783"/>
                <a:gd name="connsiteY10" fmla="*/ 991331 h 1037800"/>
                <a:gd name="connsiteX11" fmla="*/ 263296 w 278783"/>
                <a:gd name="connsiteY11" fmla="*/ 1037800 h 103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783" h="1037800">
                  <a:moveTo>
                    <a:pt x="46481" y="0"/>
                  </a:moveTo>
                  <a:lnTo>
                    <a:pt x="278783" y="108427"/>
                  </a:lnTo>
                  <a:lnTo>
                    <a:pt x="278783" y="108427"/>
                  </a:lnTo>
                  <a:cubicBezTo>
                    <a:pt x="234904" y="121335"/>
                    <a:pt x="20669" y="149732"/>
                    <a:pt x="15507" y="185874"/>
                  </a:cubicBezTo>
                  <a:cubicBezTo>
                    <a:pt x="10345" y="222016"/>
                    <a:pt x="250391" y="278811"/>
                    <a:pt x="247810" y="325280"/>
                  </a:cubicBezTo>
                  <a:cubicBezTo>
                    <a:pt x="245229" y="371749"/>
                    <a:pt x="-2561" y="420799"/>
                    <a:pt x="20" y="464686"/>
                  </a:cubicBezTo>
                  <a:cubicBezTo>
                    <a:pt x="2601" y="508573"/>
                    <a:pt x="260715" y="549879"/>
                    <a:pt x="263296" y="588603"/>
                  </a:cubicBezTo>
                  <a:cubicBezTo>
                    <a:pt x="265877" y="627327"/>
                    <a:pt x="18088" y="658306"/>
                    <a:pt x="15507" y="697030"/>
                  </a:cubicBezTo>
                  <a:cubicBezTo>
                    <a:pt x="12926" y="735754"/>
                    <a:pt x="242648" y="787385"/>
                    <a:pt x="247810" y="820946"/>
                  </a:cubicBezTo>
                  <a:cubicBezTo>
                    <a:pt x="252972" y="854507"/>
                    <a:pt x="51643" y="869997"/>
                    <a:pt x="46481" y="898394"/>
                  </a:cubicBezTo>
                  <a:cubicBezTo>
                    <a:pt x="41319" y="926791"/>
                    <a:pt x="180700" y="968097"/>
                    <a:pt x="216836" y="991331"/>
                  </a:cubicBezTo>
                  <a:cubicBezTo>
                    <a:pt x="252972" y="1014565"/>
                    <a:pt x="263296" y="1037800"/>
                    <a:pt x="263296" y="1037800"/>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black"/>
                </a:solidFill>
                <a:effectLst/>
                <a:uLnTx/>
                <a:uFillTx/>
                <a:latin typeface="Gill Sans MT"/>
                <a:ea typeface="+mn-ea"/>
                <a:cs typeface="+mn-cs"/>
              </a:endParaRPr>
            </a:p>
          </p:txBody>
        </p:sp>
      </p:grpSp>
      <p:sp>
        <p:nvSpPr>
          <p:cNvPr id="165" name="TextBox 164"/>
          <p:cNvSpPr txBox="1"/>
          <p:nvPr/>
        </p:nvSpPr>
        <p:spPr>
          <a:xfrm>
            <a:off x="-762000" y="5250359"/>
            <a:ext cx="5562600" cy="769441"/>
          </a:xfrm>
          <a:prstGeom prst="rect">
            <a:avLst/>
          </a:prstGeom>
          <a:noFill/>
        </p:spPr>
        <p:txBody>
          <a:bodyPr wrap="square" rtlCol="0">
            <a:spAutoFit/>
          </a:bodyPr>
          <a:lstStyle/>
          <a:p>
            <a:pPr marL="344487" marR="0" lvl="1"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C00000"/>
                </a:solidFill>
                <a:effectLst/>
                <a:uLnTx/>
                <a:uFillTx/>
                <a:latin typeface="Gill Sans MT"/>
                <a:ea typeface="+mn-ea"/>
                <a:cs typeface="+mn-cs"/>
              </a:rPr>
              <a:t>Blocks</a:t>
            </a:r>
            <a:r>
              <a:rPr kumimoji="0" lang="en-US" sz="2200" b="1" i="0" u="none" strike="noStrike" kern="1200" cap="none" spc="0" normalizeH="0" baseline="0" noProof="0" dirty="0">
                <a:ln>
                  <a:noFill/>
                </a:ln>
                <a:solidFill>
                  <a:prstClr val="black"/>
                </a:solidFill>
                <a:effectLst/>
                <a:uLnTx/>
                <a:uFillTx/>
                <a:latin typeface="Gill Sans MT"/>
                <a:ea typeface="+mn-ea"/>
                <a:cs typeface="+mn-cs"/>
              </a:rPr>
              <a:t> CPU threads when they</a:t>
            </a:r>
            <a:br>
              <a:rPr kumimoji="0" lang="en-US" sz="2200" b="1" i="0" u="none" strike="noStrike" kern="1200" cap="none" spc="0" normalizeH="0" baseline="0" noProof="0" dirty="0">
                <a:ln>
                  <a:noFill/>
                </a:ln>
                <a:solidFill>
                  <a:prstClr val="black"/>
                </a:solidFill>
                <a:effectLst/>
                <a:uLnTx/>
                <a:uFillTx/>
                <a:latin typeface="Gill Sans MT"/>
                <a:ea typeface="+mn-ea"/>
                <a:cs typeface="+mn-cs"/>
              </a:rPr>
            </a:br>
            <a:r>
              <a:rPr kumimoji="0" lang="en-US" sz="2200" b="1" i="0" u="none" strike="noStrike" kern="1200" cap="none" spc="0" normalizeH="0" baseline="0" noProof="0" dirty="0">
                <a:ln>
                  <a:noFill/>
                </a:ln>
                <a:solidFill>
                  <a:prstClr val="black"/>
                </a:solidFill>
                <a:effectLst/>
                <a:uLnTx/>
                <a:uFillTx/>
                <a:latin typeface="Gill Sans MT"/>
                <a:ea typeface="+mn-ea"/>
                <a:cs typeface="+mn-cs"/>
              </a:rPr>
              <a:t>access </a:t>
            </a:r>
            <a:r>
              <a:rPr kumimoji="0" lang="en-US" sz="2200" b="1" i="0" u="none" strike="noStrike" kern="1200" cap="none" spc="0" normalizeH="0" baseline="0" noProof="0" dirty="0">
                <a:ln>
                  <a:noFill/>
                </a:ln>
                <a:solidFill>
                  <a:srgbClr val="0000FF"/>
                </a:solidFill>
                <a:effectLst/>
                <a:uLnTx/>
                <a:uFillTx/>
                <a:latin typeface="Gill Sans MT"/>
                <a:ea typeface="+mn-ea"/>
                <a:cs typeface="+mn-cs"/>
              </a:rPr>
              <a:t>NDA data regions</a:t>
            </a:r>
          </a:p>
        </p:txBody>
      </p:sp>
      <p:sp>
        <p:nvSpPr>
          <p:cNvPr id="166" name="Rectangle 165"/>
          <p:cNvSpPr/>
          <p:nvPr/>
        </p:nvSpPr>
        <p:spPr>
          <a:xfrm>
            <a:off x="0" y="5920894"/>
            <a:ext cx="9144000" cy="954107"/>
          </a:xfrm>
          <a:prstGeom prst="rect">
            <a:avLst/>
          </a:prstGeom>
          <a:solidFill>
            <a:srgbClr val="800000"/>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Gill Sans MT"/>
                <a:ea typeface="+mn-ea"/>
                <a:cs typeface="+mn-cs"/>
              </a:rPr>
              <a:t>CG fails to provide any performance benefit of NDA and performs 0.4% worse than CPU-only </a:t>
            </a:r>
          </a:p>
        </p:txBody>
      </p:sp>
    </p:spTree>
    <p:extLst>
      <p:ext uri="{BB962C8B-B14F-4D97-AF65-F5344CB8AC3E}">
        <p14:creationId xmlns:p14="http://schemas.microsoft.com/office/powerpoint/2010/main" val="2214365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fade">
                                      <p:cBhvr>
                                        <p:cTn id="15" dur="500"/>
                                        <p:tgtEl>
                                          <p:spTgt spid="6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1"/>
                                        </p:tgtEl>
                                        <p:attrNameLst>
                                          <p:attrName>style.visibility</p:attrName>
                                        </p:attrNameLst>
                                      </p:cBhvr>
                                      <p:to>
                                        <p:strVal val="visible"/>
                                      </p:to>
                                    </p:set>
                                    <p:animEffect transition="in" filter="fade">
                                      <p:cBhvr>
                                        <p:cTn id="18" dur="500"/>
                                        <p:tgtEl>
                                          <p:spTgt spid="6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9"/>
                                        </p:tgtEl>
                                        <p:attrNameLst>
                                          <p:attrName>style.visibility</p:attrName>
                                        </p:attrNameLst>
                                      </p:cBhvr>
                                      <p:to>
                                        <p:strVal val="visible"/>
                                      </p:to>
                                    </p:set>
                                    <p:animEffect transition="in" filter="fade">
                                      <p:cBhvr>
                                        <p:cTn id="23" dur="500"/>
                                        <p:tgtEl>
                                          <p:spTgt spid="6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40"/>
                                        </p:tgtEl>
                                        <p:attrNameLst>
                                          <p:attrName>style.visibility</p:attrName>
                                        </p:attrNameLst>
                                      </p:cBhvr>
                                      <p:to>
                                        <p:strVal val="visible"/>
                                      </p:to>
                                    </p:set>
                                    <p:animEffect transition="in" filter="fade">
                                      <p:cBhvr>
                                        <p:cTn id="33" dur="500"/>
                                        <p:tgtEl>
                                          <p:spTgt spid="14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5"/>
                                        </p:tgtEl>
                                        <p:attrNameLst>
                                          <p:attrName>style.visibility</p:attrName>
                                        </p:attrNameLst>
                                      </p:cBhvr>
                                      <p:to>
                                        <p:strVal val="visible"/>
                                      </p:to>
                                    </p:set>
                                    <p:animEffect transition="in" filter="fade">
                                      <p:cBhvr>
                                        <p:cTn id="38" dur="500"/>
                                        <p:tgtEl>
                                          <p:spTgt spid="16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66"/>
                                        </p:tgtEl>
                                        <p:attrNameLst>
                                          <p:attrName>style.visibility</p:attrName>
                                        </p:attrNameLst>
                                      </p:cBhvr>
                                      <p:to>
                                        <p:strVal val="visible"/>
                                      </p:to>
                                    </p:set>
                                    <p:animEffect transition="in" filter="fade">
                                      <p:cBhvr>
                                        <p:cTn id="43" dur="500"/>
                                        <p:tgtEl>
                                          <p:spTgt spid="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6" grpId="0" animBg="1"/>
      <p:bldP spid="69" grpId="0"/>
      <p:bldP spid="24" grpId="0" animBg="1"/>
      <p:bldP spid="165" grpId="0"/>
      <p:bldP spid="166"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Fine-Grained (FG) Coherence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sp>
        <p:nvSpPr>
          <p:cNvPr id="5" name="Rectangle 4"/>
          <p:cNvSpPr/>
          <p:nvPr/>
        </p:nvSpPr>
        <p:spPr>
          <a:xfrm>
            <a:off x="228600" y="1076980"/>
            <a:ext cx="9753600" cy="523220"/>
          </a:xfrm>
          <a:prstGeom prst="rect">
            <a:avLst/>
          </a:prstGeom>
          <a:noFill/>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Gill Sans MT"/>
              </a:rPr>
              <a:t>Using fine-grained coherence has two benefits:</a:t>
            </a:r>
          </a:p>
        </p:txBody>
      </p:sp>
      <p:grpSp>
        <p:nvGrpSpPr>
          <p:cNvPr id="6" name="Group 5"/>
          <p:cNvGrpSpPr/>
          <p:nvPr/>
        </p:nvGrpSpPr>
        <p:grpSpPr>
          <a:xfrm>
            <a:off x="440389" y="1487269"/>
            <a:ext cx="8551211" cy="646331"/>
            <a:chOff x="440389" y="3461028"/>
            <a:chExt cx="8551211" cy="646331"/>
          </a:xfrm>
        </p:grpSpPr>
        <p:sp>
          <p:nvSpPr>
            <p:cNvPr id="7" name="TextBox 6"/>
            <p:cNvSpPr txBox="1"/>
            <p:nvPr/>
          </p:nvSpPr>
          <p:spPr>
            <a:xfrm>
              <a:off x="440389" y="3461028"/>
              <a:ext cx="47401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lumMod val="65000"/>
                      <a:lumOff val="35000"/>
                    </a:prstClr>
                  </a:solidFill>
                  <a:effectLst/>
                  <a:uLnTx/>
                  <a:uFillTx/>
                  <a:latin typeface="Gill Sans MT"/>
                  <a:ea typeface="+mn-ea"/>
                  <a:cs typeface="Gill Sans MT"/>
                </a:rPr>
                <a:t>1</a:t>
              </a:r>
            </a:p>
          </p:txBody>
        </p:sp>
        <p:sp>
          <p:nvSpPr>
            <p:cNvPr id="8" name="TextBox 7"/>
            <p:cNvSpPr txBox="1"/>
            <p:nvPr/>
          </p:nvSpPr>
          <p:spPr>
            <a:xfrm>
              <a:off x="990598" y="3581400"/>
              <a:ext cx="80010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Gill Sans MT"/>
                  <a:ea typeface="+mn-ea"/>
                  <a:cs typeface="Gill Sans MT"/>
                </a:rPr>
                <a:t>Simplifies NDA programming model</a:t>
              </a:r>
            </a:p>
          </p:txBody>
        </p:sp>
      </p:grpSp>
      <p:grpSp>
        <p:nvGrpSpPr>
          <p:cNvPr id="9" name="Group 8"/>
          <p:cNvGrpSpPr/>
          <p:nvPr/>
        </p:nvGrpSpPr>
        <p:grpSpPr>
          <a:xfrm>
            <a:off x="457200" y="2057400"/>
            <a:ext cx="8763000" cy="869990"/>
            <a:chOff x="440389" y="5478959"/>
            <a:chExt cx="8763000" cy="869990"/>
          </a:xfrm>
        </p:grpSpPr>
        <p:sp>
          <p:nvSpPr>
            <p:cNvPr id="10" name="TextBox 9"/>
            <p:cNvSpPr txBox="1"/>
            <p:nvPr/>
          </p:nvSpPr>
          <p:spPr>
            <a:xfrm>
              <a:off x="440389" y="5478959"/>
              <a:ext cx="474011" cy="5847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95959"/>
                  </a:solidFill>
                  <a:effectLst/>
                  <a:uLnTx/>
                  <a:uFillTx/>
                  <a:latin typeface="Gill Sans MT"/>
                  <a:ea typeface="+mn-ea"/>
                  <a:cs typeface="Gill Sans MT"/>
                </a:rPr>
                <a:t>2</a:t>
              </a:r>
              <a:endParaRPr kumimoji="0" lang="en-US" sz="4000" b="0" i="0" u="none" strike="noStrike" kern="1200" cap="none" spc="0" normalizeH="0" baseline="0" noProof="0" dirty="0">
                <a:ln>
                  <a:noFill/>
                </a:ln>
                <a:solidFill>
                  <a:srgbClr val="595959"/>
                </a:solidFill>
                <a:effectLst/>
                <a:uLnTx/>
                <a:uFillTx/>
                <a:latin typeface="Gill Sans MT"/>
                <a:ea typeface="+mn-ea"/>
                <a:cs typeface="Gill Sans MT"/>
              </a:endParaRPr>
            </a:p>
          </p:txBody>
        </p:sp>
        <p:sp>
          <p:nvSpPr>
            <p:cNvPr id="11" name="TextBox 10"/>
            <p:cNvSpPr txBox="1"/>
            <p:nvPr/>
          </p:nvSpPr>
          <p:spPr>
            <a:xfrm>
              <a:off x="973789" y="5517952"/>
              <a:ext cx="82296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Gill Sans MT"/>
                  <a:ea typeface="+mn-ea"/>
                  <a:cs typeface="Gill Sans MT"/>
                </a:rPr>
                <a:t>Allows us to get permissions for only the pieces of data that are actually accessed</a:t>
              </a:r>
            </a:p>
          </p:txBody>
        </p:sp>
      </p:grpSp>
      <p:grpSp>
        <p:nvGrpSpPr>
          <p:cNvPr id="12" name="Group 11"/>
          <p:cNvGrpSpPr/>
          <p:nvPr/>
        </p:nvGrpSpPr>
        <p:grpSpPr>
          <a:xfrm>
            <a:off x="2209800" y="3962400"/>
            <a:ext cx="5105400" cy="1329092"/>
            <a:chOff x="2590800" y="2328508"/>
            <a:chExt cx="5105400" cy="1329092"/>
          </a:xfrm>
        </p:grpSpPr>
        <p:cxnSp>
          <p:nvCxnSpPr>
            <p:cNvPr id="13" name="Straight Arrow Connector 12"/>
            <p:cNvCxnSpPr/>
            <p:nvPr/>
          </p:nvCxnSpPr>
          <p:spPr>
            <a:xfrm flipH="1">
              <a:off x="3962400" y="3352800"/>
              <a:ext cx="2286002" cy="0"/>
            </a:xfrm>
            <a:prstGeom prst="straightConnector1">
              <a:avLst/>
            </a:prstGeom>
            <a:noFill/>
            <a:ln w="114300" cap="flat" cmpd="sng" algn="ctr">
              <a:solidFill>
                <a:srgbClr val="800000"/>
              </a:solidFill>
              <a:prstDash val="solid"/>
              <a:miter lim="800000"/>
              <a:headEnd type="triangle"/>
              <a:tailEnd type="triangle"/>
            </a:ln>
            <a:effectLst/>
          </p:spPr>
        </p:cxnSp>
        <p:grpSp>
          <p:nvGrpSpPr>
            <p:cNvPr id="14" name="Group 13"/>
            <p:cNvGrpSpPr/>
            <p:nvPr/>
          </p:nvGrpSpPr>
          <p:grpSpPr>
            <a:xfrm>
              <a:off x="2590800" y="2998124"/>
              <a:ext cx="1218387" cy="659476"/>
              <a:chOff x="1676400" y="6122324"/>
              <a:chExt cx="1218387" cy="659476"/>
            </a:xfrm>
          </p:grpSpPr>
          <p:sp>
            <p:nvSpPr>
              <p:cNvPr id="22" name="Rounded Rectangle 21"/>
              <p:cNvSpPr/>
              <p:nvPr/>
            </p:nvSpPr>
            <p:spPr>
              <a:xfrm>
                <a:off x="1676400" y="6122324"/>
                <a:ext cx="1063477" cy="51847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23" name="Rounded Rectangle 22"/>
              <p:cNvSpPr/>
              <p:nvPr/>
            </p:nvSpPr>
            <p:spPr>
              <a:xfrm>
                <a:off x="1831310" y="6263330"/>
                <a:ext cx="1063477" cy="51847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lumMod val="95000"/>
                      </a:prstClr>
                    </a:solidFill>
                    <a:effectLst/>
                    <a:uLnTx/>
                    <a:uFillTx/>
                    <a:latin typeface="Gill Sans MT"/>
                    <a:ea typeface="+mn-ea"/>
                    <a:cs typeface="+mn-cs"/>
                  </a:rPr>
                  <a:t>CPU</a:t>
                </a:r>
                <a:endParaRPr kumimoji="0" lang="en-US" sz="1200" b="1" i="0" u="none" strike="noStrike" kern="1200" cap="none" spc="0" normalizeH="0" baseline="0" noProof="0" dirty="0">
                  <a:ln>
                    <a:noFill/>
                  </a:ln>
                  <a:solidFill>
                    <a:prstClr val="white">
                      <a:lumMod val="95000"/>
                    </a:prstClr>
                  </a:solidFill>
                  <a:effectLst/>
                  <a:uLnTx/>
                  <a:uFillTx/>
                  <a:latin typeface="Gill Sans MT"/>
                  <a:ea typeface="+mn-ea"/>
                  <a:cs typeface="+mn-cs"/>
                </a:endParaRPr>
              </a:p>
            </p:txBody>
          </p:sp>
        </p:grpSp>
        <p:grpSp>
          <p:nvGrpSpPr>
            <p:cNvPr id="15" name="Group 14"/>
            <p:cNvGrpSpPr/>
            <p:nvPr/>
          </p:nvGrpSpPr>
          <p:grpSpPr>
            <a:xfrm>
              <a:off x="2894787" y="2328508"/>
              <a:ext cx="447175" cy="512146"/>
              <a:chOff x="2132787" y="5356654"/>
              <a:chExt cx="447175" cy="512146"/>
            </a:xfrm>
          </p:grpSpPr>
          <p:sp>
            <p:nvSpPr>
              <p:cNvPr id="20" name="Freeform 19"/>
              <p:cNvSpPr/>
              <p:nvPr/>
            </p:nvSpPr>
            <p:spPr>
              <a:xfrm>
                <a:off x="2132787" y="5356654"/>
                <a:ext cx="218575" cy="512146"/>
              </a:xfrm>
              <a:custGeom>
                <a:avLst/>
                <a:gdLst>
                  <a:gd name="connsiteX0" fmla="*/ 46481 w 278783"/>
                  <a:gd name="connsiteY0" fmla="*/ 0 h 1037800"/>
                  <a:gd name="connsiteX1" fmla="*/ 278783 w 278783"/>
                  <a:gd name="connsiteY1" fmla="*/ 108427 h 1037800"/>
                  <a:gd name="connsiteX2" fmla="*/ 278783 w 278783"/>
                  <a:gd name="connsiteY2" fmla="*/ 108427 h 1037800"/>
                  <a:gd name="connsiteX3" fmla="*/ 15507 w 278783"/>
                  <a:gd name="connsiteY3" fmla="*/ 185874 h 1037800"/>
                  <a:gd name="connsiteX4" fmla="*/ 247810 w 278783"/>
                  <a:gd name="connsiteY4" fmla="*/ 325280 h 1037800"/>
                  <a:gd name="connsiteX5" fmla="*/ 20 w 278783"/>
                  <a:gd name="connsiteY5" fmla="*/ 464686 h 1037800"/>
                  <a:gd name="connsiteX6" fmla="*/ 263296 w 278783"/>
                  <a:gd name="connsiteY6" fmla="*/ 588603 h 1037800"/>
                  <a:gd name="connsiteX7" fmla="*/ 15507 w 278783"/>
                  <a:gd name="connsiteY7" fmla="*/ 697030 h 1037800"/>
                  <a:gd name="connsiteX8" fmla="*/ 247810 w 278783"/>
                  <a:gd name="connsiteY8" fmla="*/ 820946 h 1037800"/>
                  <a:gd name="connsiteX9" fmla="*/ 46481 w 278783"/>
                  <a:gd name="connsiteY9" fmla="*/ 898394 h 1037800"/>
                  <a:gd name="connsiteX10" fmla="*/ 216836 w 278783"/>
                  <a:gd name="connsiteY10" fmla="*/ 991331 h 1037800"/>
                  <a:gd name="connsiteX11" fmla="*/ 263296 w 278783"/>
                  <a:gd name="connsiteY11" fmla="*/ 1037800 h 103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783" h="1037800">
                    <a:moveTo>
                      <a:pt x="46481" y="0"/>
                    </a:moveTo>
                    <a:lnTo>
                      <a:pt x="278783" y="108427"/>
                    </a:lnTo>
                    <a:lnTo>
                      <a:pt x="278783" y="108427"/>
                    </a:lnTo>
                    <a:cubicBezTo>
                      <a:pt x="234904" y="121335"/>
                      <a:pt x="20669" y="149732"/>
                      <a:pt x="15507" y="185874"/>
                    </a:cubicBezTo>
                    <a:cubicBezTo>
                      <a:pt x="10345" y="222016"/>
                      <a:pt x="250391" y="278811"/>
                      <a:pt x="247810" y="325280"/>
                    </a:cubicBezTo>
                    <a:cubicBezTo>
                      <a:pt x="245229" y="371749"/>
                      <a:pt x="-2561" y="420799"/>
                      <a:pt x="20" y="464686"/>
                    </a:cubicBezTo>
                    <a:cubicBezTo>
                      <a:pt x="2601" y="508573"/>
                      <a:pt x="260715" y="549879"/>
                      <a:pt x="263296" y="588603"/>
                    </a:cubicBezTo>
                    <a:cubicBezTo>
                      <a:pt x="265877" y="627327"/>
                      <a:pt x="18088" y="658306"/>
                      <a:pt x="15507" y="697030"/>
                    </a:cubicBezTo>
                    <a:cubicBezTo>
                      <a:pt x="12926" y="735754"/>
                      <a:pt x="242648" y="787385"/>
                      <a:pt x="247810" y="820946"/>
                    </a:cubicBezTo>
                    <a:cubicBezTo>
                      <a:pt x="252972" y="854507"/>
                      <a:pt x="51643" y="869997"/>
                      <a:pt x="46481" y="898394"/>
                    </a:cubicBezTo>
                    <a:cubicBezTo>
                      <a:pt x="41319" y="926791"/>
                      <a:pt x="180700" y="968097"/>
                      <a:pt x="216836" y="991331"/>
                    </a:cubicBezTo>
                    <a:cubicBezTo>
                      <a:pt x="252972" y="1014565"/>
                      <a:pt x="263296" y="1037800"/>
                      <a:pt x="263296" y="1037800"/>
                    </a:cubicBezTo>
                  </a:path>
                </a:pathLst>
              </a:custGeom>
              <a:noFill/>
              <a:ln w="25400" cap="flat" cmpd="sng" algn="ctr">
                <a:solidFill>
                  <a:schemeClr val="tx1"/>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F497D"/>
                  </a:solidFill>
                  <a:effectLst/>
                  <a:uLnTx/>
                  <a:uFillTx/>
                  <a:latin typeface="Calibri"/>
                  <a:ea typeface="+mn-ea"/>
                  <a:cs typeface="+mn-cs"/>
                </a:endParaRPr>
              </a:p>
            </p:txBody>
          </p:sp>
          <p:sp>
            <p:nvSpPr>
              <p:cNvPr id="21" name="Freeform 20"/>
              <p:cNvSpPr/>
              <p:nvPr/>
            </p:nvSpPr>
            <p:spPr>
              <a:xfrm>
                <a:off x="2361387" y="5356654"/>
                <a:ext cx="218575" cy="512146"/>
              </a:xfrm>
              <a:custGeom>
                <a:avLst/>
                <a:gdLst>
                  <a:gd name="connsiteX0" fmla="*/ 46481 w 278783"/>
                  <a:gd name="connsiteY0" fmla="*/ 0 h 1037800"/>
                  <a:gd name="connsiteX1" fmla="*/ 278783 w 278783"/>
                  <a:gd name="connsiteY1" fmla="*/ 108427 h 1037800"/>
                  <a:gd name="connsiteX2" fmla="*/ 278783 w 278783"/>
                  <a:gd name="connsiteY2" fmla="*/ 108427 h 1037800"/>
                  <a:gd name="connsiteX3" fmla="*/ 15507 w 278783"/>
                  <a:gd name="connsiteY3" fmla="*/ 185874 h 1037800"/>
                  <a:gd name="connsiteX4" fmla="*/ 247810 w 278783"/>
                  <a:gd name="connsiteY4" fmla="*/ 325280 h 1037800"/>
                  <a:gd name="connsiteX5" fmla="*/ 20 w 278783"/>
                  <a:gd name="connsiteY5" fmla="*/ 464686 h 1037800"/>
                  <a:gd name="connsiteX6" fmla="*/ 263296 w 278783"/>
                  <a:gd name="connsiteY6" fmla="*/ 588603 h 1037800"/>
                  <a:gd name="connsiteX7" fmla="*/ 15507 w 278783"/>
                  <a:gd name="connsiteY7" fmla="*/ 697030 h 1037800"/>
                  <a:gd name="connsiteX8" fmla="*/ 247810 w 278783"/>
                  <a:gd name="connsiteY8" fmla="*/ 820946 h 1037800"/>
                  <a:gd name="connsiteX9" fmla="*/ 46481 w 278783"/>
                  <a:gd name="connsiteY9" fmla="*/ 898394 h 1037800"/>
                  <a:gd name="connsiteX10" fmla="*/ 216836 w 278783"/>
                  <a:gd name="connsiteY10" fmla="*/ 991331 h 1037800"/>
                  <a:gd name="connsiteX11" fmla="*/ 263296 w 278783"/>
                  <a:gd name="connsiteY11" fmla="*/ 1037800 h 103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783" h="1037800">
                    <a:moveTo>
                      <a:pt x="46481" y="0"/>
                    </a:moveTo>
                    <a:lnTo>
                      <a:pt x="278783" y="108427"/>
                    </a:lnTo>
                    <a:lnTo>
                      <a:pt x="278783" y="108427"/>
                    </a:lnTo>
                    <a:cubicBezTo>
                      <a:pt x="234904" y="121335"/>
                      <a:pt x="20669" y="149732"/>
                      <a:pt x="15507" y="185874"/>
                    </a:cubicBezTo>
                    <a:cubicBezTo>
                      <a:pt x="10345" y="222016"/>
                      <a:pt x="250391" y="278811"/>
                      <a:pt x="247810" y="325280"/>
                    </a:cubicBezTo>
                    <a:cubicBezTo>
                      <a:pt x="245229" y="371749"/>
                      <a:pt x="-2561" y="420799"/>
                      <a:pt x="20" y="464686"/>
                    </a:cubicBezTo>
                    <a:cubicBezTo>
                      <a:pt x="2601" y="508573"/>
                      <a:pt x="260715" y="549879"/>
                      <a:pt x="263296" y="588603"/>
                    </a:cubicBezTo>
                    <a:cubicBezTo>
                      <a:pt x="265877" y="627327"/>
                      <a:pt x="18088" y="658306"/>
                      <a:pt x="15507" y="697030"/>
                    </a:cubicBezTo>
                    <a:cubicBezTo>
                      <a:pt x="12926" y="735754"/>
                      <a:pt x="242648" y="787385"/>
                      <a:pt x="247810" y="820946"/>
                    </a:cubicBezTo>
                    <a:cubicBezTo>
                      <a:pt x="252972" y="854507"/>
                      <a:pt x="51643" y="869997"/>
                      <a:pt x="46481" y="898394"/>
                    </a:cubicBezTo>
                    <a:cubicBezTo>
                      <a:pt x="41319" y="926791"/>
                      <a:pt x="180700" y="968097"/>
                      <a:pt x="216836" y="991331"/>
                    </a:cubicBezTo>
                    <a:cubicBezTo>
                      <a:pt x="252972" y="1014565"/>
                      <a:pt x="263296" y="1037800"/>
                      <a:pt x="263296" y="1037800"/>
                    </a:cubicBezTo>
                  </a:path>
                </a:pathLst>
              </a:custGeom>
              <a:noFill/>
              <a:ln w="25400" cap="flat" cmpd="sng" algn="ctr">
                <a:solidFill>
                  <a:schemeClr val="tx1"/>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F497D"/>
                  </a:solidFill>
                  <a:effectLst/>
                  <a:uLnTx/>
                  <a:uFillTx/>
                  <a:latin typeface="Calibri"/>
                  <a:ea typeface="+mn-ea"/>
                  <a:cs typeface="+mn-cs"/>
                </a:endParaRPr>
              </a:p>
            </p:txBody>
          </p:sp>
        </p:grpSp>
        <p:sp>
          <p:nvSpPr>
            <p:cNvPr id="16" name="Rounded Rectangle 15"/>
            <p:cNvSpPr/>
            <p:nvPr/>
          </p:nvSpPr>
          <p:spPr>
            <a:xfrm>
              <a:off x="6477000" y="3069254"/>
              <a:ext cx="1219200" cy="51847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lumMod val="95000"/>
                    </a:prstClr>
                  </a:solidFill>
                  <a:effectLst/>
                  <a:uLnTx/>
                  <a:uFillTx/>
                  <a:latin typeface="Gill Sans MT"/>
                  <a:ea typeface="+mn-ea"/>
                  <a:cs typeface="+mn-cs"/>
                </a:rPr>
                <a:t>NDA</a:t>
              </a:r>
              <a:endParaRPr kumimoji="0" lang="en-US" sz="1200" b="1" i="0" u="none" strike="noStrike" kern="1200" cap="none" spc="0" normalizeH="0" baseline="0" noProof="0" dirty="0">
                <a:ln>
                  <a:noFill/>
                </a:ln>
                <a:solidFill>
                  <a:prstClr val="white">
                    <a:lumMod val="95000"/>
                  </a:prstClr>
                </a:solidFill>
                <a:effectLst/>
                <a:uLnTx/>
                <a:uFillTx/>
                <a:latin typeface="Gill Sans MT"/>
                <a:ea typeface="+mn-ea"/>
                <a:cs typeface="+mn-cs"/>
              </a:endParaRPr>
            </a:p>
          </p:txBody>
        </p:sp>
        <p:grpSp>
          <p:nvGrpSpPr>
            <p:cNvPr id="17" name="Group 16"/>
            <p:cNvGrpSpPr/>
            <p:nvPr/>
          </p:nvGrpSpPr>
          <p:grpSpPr>
            <a:xfrm>
              <a:off x="6858000" y="2404708"/>
              <a:ext cx="447175" cy="512146"/>
              <a:chOff x="6324600" y="5585254"/>
              <a:chExt cx="447175" cy="512146"/>
            </a:xfrm>
          </p:grpSpPr>
          <p:sp>
            <p:nvSpPr>
              <p:cNvPr id="18" name="Freeform 17"/>
              <p:cNvSpPr/>
              <p:nvPr/>
            </p:nvSpPr>
            <p:spPr>
              <a:xfrm>
                <a:off x="6324600" y="5585254"/>
                <a:ext cx="218575" cy="512146"/>
              </a:xfrm>
              <a:custGeom>
                <a:avLst/>
                <a:gdLst>
                  <a:gd name="connsiteX0" fmla="*/ 46481 w 278783"/>
                  <a:gd name="connsiteY0" fmla="*/ 0 h 1037800"/>
                  <a:gd name="connsiteX1" fmla="*/ 278783 w 278783"/>
                  <a:gd name="connsiteY1" fmla="*/ 108427 h 1037800"/>
                  <a:gd name="connsiteX2" fmla="*/ 278783 w 278783"/>
                  <a:gd name="connsiteY2" fmla="*/ 108427 h 1037800"/>
                  <a:gd name="connsiteX3" fmla="*/ 15507 w 278783"/>
                  <a:gd name="connsiteY3" fmla="*/ 185874 h 1037800"/>
                  <a:gd name="connsiteX4" fmla="*/ 247810 w 278783"/>
                  <a:gd name="connsiteY4" fmla="*/ 325280 h 1037800"/>
                  <a:gd name="connsiteX5" fmla="*/ 20 w 278783"/>
                  <a:gd name="connsiteY5" fmla="*/ 464686 h 1037800"/>
                  <a:gd name="connsiteX6" fmla="*/ 263296 w 278783"/>
                  <a:gd name="connsiteY6" fmla="*/ 588603 h 1037800"/>
                  <a:gd name="connsiteX7" fmla="*/ 15507 w 278783"/>
                  <a:gd name="connsiteY7" fmla="*/ 697030 h 1037800"/>
                  <a:gd name="connsiteX8" fmla="*/ 247810 w 278783"/>
                  <a:gd name="connsiteY8" fmla="*/ 820946 h 1037800"/>
                  <a:gd name="connsiteX9" fmla="*/ 46481 w 278783"/>
                  <a:gd name="connsiteY9" fmla="*/ 898394 h 1037800"/>
                  <a:gd name="connsiteX10" fmla="*/ 216836 w 278783"/>
                  <a:gd name="connsiteY10" fmla="*/ 991331 h 1037800"/>
                  <a:gd name="connsiteX11" fmla="*/ 263296 w 278783"/>
                  <a:gd name="connsiteY11" fmla="*/ 1037800 h 103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783" h="1037800">
                    <a:moveTo>
                      <a:pt x="46481" y="0"/>
                    </a:moveTo>
                    <a:lnTo>
                      <a:pt x="278783" y="108427"/>
                    </a:lnTo>
                    <a:lnTo>
                      <a:pt x="278783" y="108427"/>
                    </a:lnTo>
                    <a:cubicBezTo>
                      <a:pt x="234904" y="121335"/>
                      <a:pt x="20669" y="149732"/>
                      <a:pt x="15507" y="185874"/>
                    </a:cubicBezTo>
                    <a:cubicBezTo>
                      <a:pt x="10345" y="222016"/>
                      <a:pt x="250391" y="278811"/>
                      <a:pt x="247810" y="325280"/>
                    </a:cubicBezTo>
                    <a:cubicBezTo>
                      <a:pt x="245229" y="371749"/>
                      <a:pt x="-2561" y="420799"/>
                      <a:pt x="20" y="464686"/>
                    </a:cubicBezTo>
                    <a:cubicBezTo>
                      <a:pt x="2601" y="508573"/>
                      <a:pt x="260715" y="549879"/>
                      <a:pt x="263296" y="588603"/>
                    </a:cubicBezTo>
                    <a:cubicBezTo>
                      <a:pt x="265877" y="627327"/>
                      <a:pt x="18088" y="658306"/>
                      <a:pt x="15507" y="697030"/>
                    </a:cubicBezTo>
                    <a:cubicBezTo>
                      <a:pt x="12926" y="735754"/>
                      <a:pt x="242648" y="787385"/>
                      <a:pt x="247810" y="820946"/>
                    </a:cubicBezTo>
                    <a:cubicBezTo>
                      <a:pt x="252972" y="854507"/>
                      <a:pt x="51643" y="869997"/>
                      <a:pt x="46481" y="898394"/>
                    </a:cubicBezTo>
                    <a:cubicBezTo>
                      <a:pt x="41319" y="926791"/>
                      <a:pt x="180700" y="968097"/>
                      <a:pt x="216836" y="991331"/>
                    </a:cubicBezTo>
                    <a:cubicBezTo>
                      <a:pt x="252972" y="1014565"/>
                      <a:pt x="263296" y="1037800"/>
                      <a:pt x="263296" y="1037800"/>
                    </a:cubicBezTo>
                  </a:path>
                </a:pathLst>
              </a:custGeom>
              <a:noFill/>
              <a:ln w="25400" cap="flat" cmpd="sng" algn="ctr">
                <a:solidFill>
                  <a:schemeClr val="tx1"/>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F497D"/>
                  </a:solidFill>
                  <a:effectLst/>
                  <a:uLnTx/>
                  <a:uFillTx/>
                  <a:latin typeface="Calibri"/>
                  <a:ea typeface="+mn-ea"/>
                  <a:cs typeface="+mn-cs"/>
                </a:endParaRPr>
              </a:p>
            </p:txBody>
          </p:sp>
          <p:sp>
            <p:nvSpPr>
              <p:cNvPr id="19" name="Freeform 18"/>
              <p:cNvSpPr/>
              <p:nvPr/>
            </p:nvSpPr>
            <p:spPr>
              <a:xfrm>
                <a:off x="6553200" y="5585254"/>
                <a:ext cx="218575" cy="512146"/>
              </a:xfrm>
              <a:custGeom>
                <a:avLst/>
                <a:gdLst>
                  <a:gd name="connsiteX0" fmla="*/ 46481 w 278783"/>
                  <a:gd name="connsiteY0" fmla="*/ 0 h 1037800"/>
                  <a:gd name="connsiteX1" fmla="*/ 278783 w 278783"/>
                  <a:gd name="connsiteY1" fmla="*/ 108427 h 1037800"/>
                  <a:gd name="connsiteX2" fmla="*/ 278783 w 278783"/>
                  <a:gd name="connsiteY2" fmla="*/ 108427 h 1037800"/>
                  <a:gd name="connsiteX3" fmla="*/ 15507 w 278783"/>
                  <a:gd name="connsiteY3" fmla="*/ 185874 h 1037800"/>
                  <a:gd name="connsiteX4" fmla="*/ 247810 w 278783"/>
                  <a:gd name="connsiteY4" fmla="*/ 325280 h 1037800"/>
                  <a:gd name="connsiteX5" fmla="*/ 20 w 278783"/>
                  <a:gd name="connsiteY5" fmla="*/ 464686 h 1037800"/>
                  <a:gd name="connsiteX6" fmla="*/ 263296 w 278783"/>
                  <a:gd name="connsiteY6" fmla="*/ 588603 h 1037800"/>
                  <a:gd name="connsiteX7" fmla="*/ 15507 w 278783"/>
                  <a:gd name="connsiteY7" fmla="*/ 697030 h 1037800"/>
                  <a:gd name="connsiteX8" fmla="*/ 247810 w 278783"/>
                  <a:gd name="connsiteY8" fmla="*/ 820946 h 1037800"/>
                  <a:gd name="connsiteX9" fmla="*/ 46481 w 278783"/>
                  <a:gd name="connsiteY9" fmla="*/ 898394 h 1037800"/>
                  <a:gd name="connsiteX10" fmla="*/ 216836 w 278783"/>
                  <a:gd name="connsiteY10" fmla="*/ 991331 h 1037800"/>
                  <a:gd name="connsiteX11" fmla="*/ 263296 w 278783"/>
                  <a:gd name="connsiteY11" fmla="*/ 1037800 h 103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783" h="1037800">
                    <a:moveTo>
                      <a:pt x="46481" y="0"/>
                    </a:moveTo>
                    <a:lnTo>
                      <a:pt x="278783" y="108427"/>
                    </a:lnTo>
                    <a:lnTo>
                      <a:pt x="278783" y="108427"/>
                    </a:lnTo>
                    <a:cubicBezTo>
                      <a:pt x="234904" y="121335"/>
                      <a:pt x="20669" y="149732"/>
                      <a:pt x="15507" y="185874"/>
                    </a:cubicBezTo>
                    <a:cubicBezTo>
                      <a:pt x="10345" y="222016"/>
                      <a:pt x="250391" y="278811"/>
                      <a:pt x="247810" y="325280"/>
                    </a:cubicBezTo>
                    <a:cubicBezTo>
                      <a:pt x="245229" y="371749"/>
                      <a:pt x="-2561" y="420799"/>
                      <a:pt x="20" y="464686"/>
                    </a:cubicBezTo>
                    <a:cubicBezTo>
                      <a:pt x="2601" y="508573"/>
                      <a:pt x="260715" y="549879"/>
                      <a:pt x="263296" y="588603"/>
                    </a:cubicBezTo>
                    <a:cubicBezTo>
                      <a:pt x="265877" y="627327"/>
                      <a:pt x="18088" y="658306"/>
                      <a:pt x="15507" y="697030"/>
                    </a:cubicBezTo>
                    <a:cubicBezTo>
                      <a:pt x="12926" y="735754"/>
                      <a:pt x="242648" y="787385"/>
                      <a:pt x="247810" y="820946"/>
                    </a:cubicBezTo>
                    <a:cubicBezTo>
                      <a:pt x="252972" y="854507"/>
                      <a:pt x="51643" y="869997"/>
                      <a:pt x="46481" y="898394"/>
                    </a:cubicBezTo>
                    <a:cubicBezTo>
                      <a:pt x="41319" y="926791"/>
                      <a:pt x="180700" y="968097"/>
                      <a:pt x="216836" y="991331"/>
                    </a:cubicBezTo>
                    <a:cubicBezTo>
                      <a:pt x="252972" y="1014565"/>
                      <a:pt x="263296" y="1037800"/>
                      <a:pt x="263296" y="1037800"/>
                    </a:cubicBezTo>
                  </a:path>
                </a:pathLst>
              </a:custGeom>
              <a:noFill/>
              <a:ln w="25400" cap="flat" cmpd="sng" algn="ctr">
                <a:solidFill>
                  <a:schemeClr val="tx1"/>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F497D"/>
                  </a:solidFill>
                  <a:effectLst/>
                  <a:uLnTx/>
                  <a:uFillTx/>
                  <a:latin typeface="Calibri"/>
                  <a:ea typeface="+mn-ea"/>
                  <a:cs typeface="+mn-cs"/>
                </a:endParaRPr>
              </a:p>
            </p:txBody>
          </p:sp>
        </p:grpSp>
      </p:grpSp>
      <p:grpSp>
        <p:nvGrpSpPr>
          <p:cNvPr id="35" name="Group 34"/>
          <p:cNvGrpSpPr/>
          <p:nvPr/>
        </p:nvGrpSpPr>
        <p:grpSpPr>
          <a:xfrm>
            <a:off x="1447800" y="3276600"/>
            <a:ext cx="6629400" cy="1059597"/>
            <a:chOff x="1371600" y="3276600"/>
            <a:chExt cx="6629400" cy="1059597"/>
          </a:xfrm>
        </p:grpSpPr>
        <p:cxnSp>
          <p:nvCxnSpPr>
            <p:cNvPr id="25" name="Straight Arrow Connector 24"/>
            <p:cNvCxnSpPr/>
            <p:nvPr/>
          </p:nvCxnSpPr>
          <p:spPr>
            <a:xfrm>
              <a:off x="3962400" y="4191000"/>
              <a:ext cx="1447800" cy="0"/>
            </a:xfrm>
            <a:prstGeom prst="straightConnector1">
              <a:avLst/>
            </a:prstGeom>
            <a:noFill/>
            <a:ln w="57150" cap="flat" cmpd="sng" algn="ctr">
              <a:solidFill>
                <a:schemeClr val="tx1"/>
              </a:solidFill>
              <a:prstDash val="solid"/>
              <a:miter lim="800000"/>
              <a:headEnd type="none"/>
              <a:tailEnd type="triangle"/>
            </a:ln>
            <a:effectLst/>
          </p:spPr>
        </p:cxnSp>
        <p:grpSp>
          <p:nvGrpSpPr>
            <p:cNvPr id="34" name="Group 33"/>
            <p:cNvGrpSpPr/>
            <p:nvPr/>
          </p:nvGrpSpPr>
          <p:grpSpPr>
            <a:xfrm>
              <a:off x="1371600" y="3276600"/>
              <a:ext cx="6629400" cy="1059597"/>
              <a:chOff x="1371600" y="3283803"/>
              <a:chExt cx="6629400" cy="1059597"/>
            </a:xfrm>
          </p:grpSpPr>
          <p:sp>
            <p:nvSpPr>
              <p:cNvPr id="24" name="TextBox 23"/>
              <p:cNvSpPr txBox="1"/>
              <p:nvPr/>
            </p:nvSpPr>
            <p:spPr>
              <a:xfrm>
                <a:off x="1371600" y="3283803"/>
                <a:ext cx="66294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20006"/>
                    </a:solidFill>
                    <a:effectLst/>
                    <a:uLnTx/>
                    <a:uFillTx/>
                    <a:latin typeface="Gill Sans MT"/>
                    <a:ea typeface="+mn-ea"/>
                    <a:cs typeface="Gill Sans MT"/>
                  </a:rPr>
                  <a:t>High amount of </a:t>
                </a:r>
                <a:br>
                  <a:rPr kumimoji="0" lang="en-US" sz="2400" b="1" i="0" u="none" strike="noStrike" kern="1200" cap="none" spc="0" normalizeH="0" baseline="0" noProof="0" dirty="0">
                    <a:ln>
                      <a:noFill/>
                    </a:ln>
                    <a:solidFill>
                      <a:srgbClr val="E20006"/>
                    </a:solidFill>
                    <a:effectLst/>
                    <a:uLnTx/>
                    <a:uFillTx/>
                    <a:latin typeface="Gill Sans MT"/>
                    <a:ea typeface="+mn-ea"/>
                    <a:cs typeface="Gill Sans MT"/>
                  </a:rPr>
                </a:b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off-chip coherence Traffic</a:t>
                </a:r>
              </a:p>
            </p:txBody>
          </p:sp>
          <p:cxnSp>
            <p:nvCxnSpPr>
              <p:cNvPr id="26" name="Straight Arrow Connector 25"/>
              <p:cNvCxnSpPr/>
              <p:nvPr/>
            </p:nvCxnSpPr>
            <p:spPr>
              <a:xfrm flipH="1">
                <a:off x="3886200" y="4343400"/>
                <a:ext cx="1447800" cy="0"/>
              </a:xfrm>
              <a:prstGeom prst="straightConnector1">
                <a:avLst/>
              </a:prstGeom>
              <a:noFill/>
              <a:ln w="57150" cap="flat" cmpd="sng" algn="ctr">
                <a:solidFill>
                  <a:schemeClr val="tx1"/>
                </a:solidFill>
                <a:prstDash val="solid"/>
                <a:miter lim="800000"/>
                <a:headEnd type="none"/>
                <a:tailEnd type="triangle"/>
              </a:ln>
              <a:effectLst/>
            </p:spPr>
          </p:cxnSp>
        </p:grpSp>
      </p:grpSp>
      <p:pic>
        <p:nvPicPr>
          <p:cNvPr id="33" name="Picture 32" descr="safari.png"/>
          <p:cNvPicPr>
            <a:picLocks noChangeAspect="1"/>
          </p:cNvPicPr>
          <p:nvPr/>
        </p:nvPicPr>
        <p:blipFill>
          <a:blip r:embed="rId3" cstate="print"/>
          <a:stretch>
            <a:fillRect/>
          </a:stretch>
        </p:blipFill>
        <p:spPr>
          <a:xfrm>
            <a:off x="76200" y="6580445"/>
            <a:ext cx="959296" cy="277563"/>
          </a:xfrm>
          <a:prstGeom prst="rect">
            <a:avLst/>
          </a:prstGeom>
        </p:spPr>
      </p:pic>
      <p:grpSp>
        <p:nvGrpSpPr>
          <p:cNvPr id="40" name="Group 39"/>
          <p:cNvGrpSpPr/>
          <p:nvPr/>
        </p:nvGrpSpPr>
        <p:grpSpPr>
          <a:xfrm>
            <a:off x="4114800" y="2693313"/>
            <a:ext cx="5791200" cy="1269087"/>
            <a:chOff x="4114800" y="2693313"/>
            <a:chExt cx="5791200" cy="1269087"/>
          </a:xfrm>
        </p:grpSpPr>
        <p:cxnSp>
          <p:nvCxnSpPr>
            <p:cNvPr id="28" name="Straight Arrow Connector 27"/>
            <p:cNvCxnSpPr/>
            <p:nvPr/>
          </p:nvCxnSpPr>
          <p:spPr>
            <a:xfrm flipV="1">
              <a:off x="6705600" y="3505200"/>
              <a:ext cx="304800" cy="457200"/>
            </a:xfrm>
            <a:prstGeom prst="straightConnector1">
              <a:avLst/>
            </a:prstGeom>
            <a:noFill/>
            <a:ln w="38100" cap="flat" cmpd="sng" algn="ctr">
              <a:solidFill>
                <a:schemeClr val="tx1"/>
              </a:solidFill>
              <a:prstDash val="solid"/>
              <a:miter lim="800000"/>
              <a:headEnd type="none"/>
              <a:tailEnd type="arrow"/>
            </a:ln>
            <a:effectLst/>
          </p:spPr>
        </p:cxnSp>
        <p:sp>
          <p:nvSpPr>
            <p:cNvPr id="29" name="TextBox 28"/>
            <p:cNvSpPr txBox="1"/>
            <p:nvPr/>
          </p:nvSpPr>
          <p:spPr>
            <a:xfrm>
              <a:off x="4495800" y="2693313"/>
              <a:ext cx="5410200" cy="461665"/>
            </a:xfrm>
            <a:prstGeom prst="rect">
              <a:avLst/>
            </a:prstGeom>
            <a:noFill/>
          </p:spPr>
          <p:txBody>
            <a:bodyPr wrap="square" rtlCol="0">
              <a:spAutoFit/>
            </a:bodyPr>
            <a:lstStyle/>
            <a:p>
              <a:pPr marL="344487" marR="0" lvl="1"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(1) Memory-intensive</a:t>
              </a:r>
            </a:p>
          </p:txBody>
        </p:sp>
        <p:sp>
          <p:nvSpPr>
            <p:cNvPr id="39" name="TextBox 38"/>
            <p:cNvSpPr txBox="1"/>
            <p:nvPr/>
          </p:nvSpPr>
          <p:spPr>
            <a:xfrm>
              <a:off x="4114800" y="3048000"/>
              <a:ext cx="5410200" cy="461665"/>
            </a:xfrm>
            <a:prstGeom prst="rect">
              <a:avLst/>
            </a:prstGeom>
            <a:noFill/>
          </p:spPr>
          <p:txBody>
            <a:bodyPr wrap="square" rtlCol="0">
              <a:spAutoFit/>
            </a:bodyPr>
            <a:lstStyle/>
            <a:p>
              <a:pPr marL="344487" marR="0" lvl="1"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(2) Poor locality</a:t>
              </a:r>
            </a:p>
          </p:txBody>
        </p:sp>
      </p:grpSp>
      <p:sp>
        <p:nvSpPr>
          <p:cNvPr id="46" name="Rectangle 45"/>
          <p:cNvSpPr/>
          <p:nvPr/>
        </p:nvSpPr>
        <p:spPr>
          <a:xfrm>
            <a:off x="0" y="70104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sng" strike="noStrike" kern="1200" cap="none" spc="0" normalizeH="0" baseline="0" noProof="0" dirty="0">
                <a:ln>
                  <a:noFill/>
                </a:ln>
                <a:solidFill>
                  <a:prstClr val="black"/>
                </a:solidFill>
                <a:effectLst/>
                <a:uLnTx/>
                <a:uFillTx/>
                <a:latin typeface="Gill Sans MT"/>
                <a:ea typeface="+mn-ea"/>
                <a:cs typeface="Gill Sans MT"/>
              </a:rPr>
              <a:t>Large amount</a:t>
            </a:r>
            <a:r>
              <a:rPr kumimoji="0" lang="en-US" sz="2600" b="1" i="0" u="none" strike="noStrike" kern="1200" cap="none" spc="0" normalizeH="0" baseline="0" noProof="0" dirty="0">
                <a:ln>
                  <a:noFill/>
                </a:ln>
                <a:solidFill>
                  <a:prstClr val="black"/>
                </a:solidFill>
                <a:effectLst/>
                <a:uLnTx/>
                <a:uFillTx/>
                <a:latin typeface="Gill Sans MT"/>
                <a:ea typeface="+mn-ea"/>
                <a:cs typeface="Gill Sans MT"/>
              </a:rPr>
              <a:t> of these coherence messages </a:t>
            </a:r>
            <a:br>
              <a:rPr kumimoji="0" lang="en-US" sz="2600" b="1" i="0" u="none" strike="noStrike" kern="1200" cap="none" spc="0" normalizeH="0" baseline="0" noProof="0" dirty="0">
                <a:ln>
                  <a:noFill/>
                </a:ln>
                <a:solidFill>
                  <a:prstClr val="black"/>
                </a:solidFill>
                <a:effectLst/>
                <a:uLnTx/>
                <a:uFillTx/>
                <a:latin typeface="Gill Sans MT"/>
                <a:ea typeface="+mn-ea"/>
                <a:cs typeface="Gill Sans MT"/>
              </a:rPr>
            </a:br>
            <a:r>
              <a:rPr kumimoji="0" lang="en-US" sz="2600" b="1" i="0" u="none" strike="noStrike" kern="1200" cap="none" spc="0" normalizeH="0" baseline="0" noProof="0" dirty="0">
                <a:ln>
                  <a:noFill/>
                </a:ln>
                <a:solidFill>
                  <a:prstClr val="black"/>
                </a:solidFill>
                <a:effectLst/>
                <a:uLnTx/>
                <a:uFillTx/>
                <a:latin typeface="Gill Sans MT"/>
                <a:ea typeface="+mn-ea"/>
                <a:cs typeface="Gill Sans MT"/>
              </a:rPr>
              <a:t>are </a:t>
            </a:r>
            <a:r>
              <a:rPr kumimoji="0" lang="en-US" sz="2600" b="1" i="0" u="none" strike="noStrike" kern="1200" cap="none" spc="0" normalizeH="0" baseline="0" noProof="0" dirty="0">
                <a:ln>
                  <a:noFill/>
                </a:ln>
                <a:solidFill>
                  <a:srgbClr val="C00000"/>
                </a:solidFill>
                <a:effectLst/>
                <a:uLnTx/>
                <a:uFillTx/>
                <a:latin typeface="Gill Sans MT"/>
                <a:ea typeface="+mn-ea"/>
                <a:cs typeface="Gill Sans MT"/>
              </a:rPr>
              <a:t>unnecessary </a:t>
            </a:r>
          </a:p>
        </p:txBody>
      </p:sp>
      <p:sp>
        <p:nvSpPr>
          <p:cNvPr id="47" name="Rectangle 46"/>
          <p:cNvSpPr/>
          <p:nvPr/>
        </p:nvSpPr>
        <p:spPr>
          <a:xfrm>
            <a:off x="0" y="5486400"/>
            <a:ext cx="9144000" cy="954107"/>
          </a:xfrm>
          <a:prstGeom prst="rect">
            <a:avLst/>
          </a:prstGeom>
          <a:solidFill>
            <a:srgbClr val="800000"/>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Gill Sans MT"/>
                <a:ea typeface="+mn-ea"/>
                <a:cs typeface="+mn-cs"/>
              </a:rPr>
              <a:t>FG eliminates 71.8% of the energy benefits of </a:t>
            </a:r>
            <a:br>
              <a:rPr kumimoji="0" lang="en-US" sz="2800" b="1" i="0" u="none" strike="noStrike" kern="1200" cap="none" spc="0" normalizeH="0" baseline="0" noProof="0" dirty="0">
                <a:ln>
                  <a:noFill/>
                </a:ln>
                <a:solidFill>
                  <a:prstClr val="white"/>
                </a:solidFill>
                <a:effectLst/>
                <a:uLnTx/>
                <a:uFillTx/>
                <a:latin typeface="Gill Sans MT"/>
                <a:ea typeface="+mn-ea"/>
                <a:cs typeface="+mn-cs"/>
              </a:rPr>
            </a:br>
            <a:r>
              <a:rPr kumimoji="0" lang="en-US" sz="2800" b="1" i="0" u="none" strike="noStrike" kern="1200" cap="none" spc="0" normalizeH="0" baseline="0" noProof="0" dirty="0">
                <a:ln>
                  <a:noFill/>
                </a:ln>
                <a:solidFill>
                  <a:prstClr val="white"/>
                </a:solidFill>
                <a:effectLst/>
                <a:uLnTx/>
                <a:uFillTx/>
                <a:latin typeface="Gill Sans MT"/>
                <a:ea typeface="+mn-ea"/>
                <a:cs typeface="+mn-cs"/>
              </a:rPr>
              <a:t>an ideal NDA mechanism</a:t>
            </a:r>
            <a:endParaRPr kumimoji="0" lang="en-US" sz="6000" b="1" i="0" u="none" strike="noStrike" kern="1200" cap="none" spc="0" normalizeH="0" baseline="0" noProof="0" dirty="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3402995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40"/>
                                        </p:tgtEl>
                                      </p:cBhvr>
                                    </p:animEffect>
                                    <p:set>
                                      <p:cBhvr>
                                        <p:cTn id="32" dur="1" fill="hold">
                                          <p:stCondLst>
                                            <p:cond delay="499"/>
                                          </p:stCondLst>
                                        </p:cTn>
                                        <p:tgtEl>
                                          <p:spTgt spid="4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500"/>
                                        <p:tgtEl>
                                          <p:spTgt spid="4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fade">
                                      <p:cBhvr>
                                        <p:cTn id="4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6" grpId="0" animBg="1"/>
      <p:bldP spid="47"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9601200" cy="914400"/>
          </a:xfrm>
        </p:spPr>
        <p:txBody>
          <a:bodyPr/>
          <a:lstStyle/>
          <a:p>
            <a:r>
              <a:rPr lang="en-US" sz="3500" dirty="0">
                <a:latin typeface="Gill Sans MT"/>
                <a:cs typeface="Gill Sans MT"/>
              </a:rPr>
              <a:t>Analysis of Existing Coherence Mechanisms</a:t>
            </a:r>
          </a:p>
        </p:txBody>
      </p:sp>
      <p:sp>
        <p:nvSpPr>
          <p:cNvPr id="3" name="Content Placeholder 2"/>
          <p:cNvSpPr>
            <a:spLocks noGrp="1"/>
          </p:cNvSpPr>
          <p:nvPr>
            <p:ph idx="1"/>
          </p:nvPr>
        </p:nvSpPr>
        <p:spPr>
          <a:xfrm>
            <a:off x="152400" y="1066800"/>
            <a:ext cx="8839200" cy="5638800"/>
          </a:xfrm>
        </p:spPr>
        <p:txBody>
          <a:bodyPr>
            <a:normAutofit/>
          </a:bodyPr>
          <a:lstStyle/>
          <a:p>
            <a:pPr marL="0" indent="0">
              <a:buNone/>
            </a:pPr>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pPr lvl="1"/>
            <a:endParaRPr lang="en-US" sz="2000" dirty="0">
              <a:solidFill>
                <a:srgbClr val="595959"/>
              </a:solidFill>
              <a:latin typeface="Gill Sans MT"/>
              <a:cs typeface="Gill Sans MT"/>
            </a:endParaRPr>
          </a:p>
          <a:p>
            <a:pPr lvl="1"/>
            <a:endParaRPr lang="en-US" sz="2400" dirty="0">
              <a:solidFill>
                <a:schemeClr val="tx2"/>
              </a:solidFill>
              <a:latin typeface="Gill Sans MT"/>
              <a:cs typeface="Gill Sans MT"/>
            </a:endParaRPr>
          </a:p>
          <a:p>
            <a:pPr marL="342900" lvl="1" indent="-342900">
              <a:buFont typeface="Arial" pitchFamily="34" charset="0"/>
              <a:buChar char="•"/>
            </a:pPr>
            <a:endParaRPr lang="en-US" sz="2400" u="sng" dirty="0">
              <a:solidFill>
                <a:schemeClr val="tx2"/>
              </a:solidFill>
              <a:latin typeface="Gill Sans MT"/>
              <a:cs typeface="Gill Sans MT"/>
            </a:endParaRPr>
          </a:p>
          <a:p>
            <a:pPr lvl="1"/>
            <a:endParaRPr lang="en-US" sz="2000" dirty="0">
              <a:solidFill>
                <a:srgbClr val="595959"/>
              </a:solidFill>
              <a:latin typeface="Gill Sans MT"/>
              <a:cs typeface="Gill Sans MT"/>
            </a:endParaRPr>
          </a:p>
          <a:p>
            <a:endParaRPr lang="en-US" dirty="0">
              <a:latin typeface="Gill Sans MT"/>
              <a:cs typeface="Gill Sans MT"/>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Gill Sans MT"/>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2400" b="1" i="0" u="none" strike="noStrike" kern="1200" cap="none" spc="0" normalizeH="0" baseline="0" noProof="0">
              <a:ln>
                <a:noFill/>
              </a:ln>
              <a:solidFill>
                <a:srgbClr val="0070C0"/>
              </a:solidFill>
              <a:effectLst/>
              <a:uLnTx/>
              <a:uFillTx/>
              <a:latin typeface="Gill Sans MT"/>
              <a:ea typeface="+mn-ea"/>
              <a:cs typeface="Gill Sans MT"/>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8" name="Rectangle 17"/>
          <p:cNvSpPr/>
          <p:nvPr/>
        </p:nvSpPr>
        <p:spPr>
          <a:xfrm>
            <a:off x="0" y="1143000"/>
            <a:ext cx="9144000" cy="523220"/>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Gill Sans MT"/>
              <a:ea typeface="+mn-ea"/>
              <a:cs typeface="Gill Sans MT"/>
            </a:endParaRPr>
          </a:p>
        </p:txBody>
      </p:sp>
      <p:grpSp>
        <p:nvGrpSpPr>
          <p:cNvPr id="30" name="Group 29"/>
          <p:cNvGrpSpPr/>
          <p:nvPr/>
        </p:nvGrpSpPr>
        <p:grpSpPr>
          <a:xfrm>
            <a:off x="-152400" y="1295400"/>
            <a:ext cx="8534400" cy="3429000"/>
            <a:chOff x="0" y="0"/>
            <a:chExt cx="9712704" cy="2603501"/>
          </a:xfrm>
        </p:grpSpPr>
        <p:grpSp>
          <p:nvGrpSpPr>
            <p:cNvPr id="31" name="Group 30"/>
            <p:cNvGrpSpPr/>
            <p:nvPr/>
          </p:nvGrpSpPr>
          <p:grpSpPr>
            <a:xfrm>
              <a:off x="0" y="0"/>
              <a:ext cx="9712704" cy="2603501"/>
              <a:chOff x="0" y="0"/>
              <a:chExt cx="9712704" cy="2603501"/>
            </a:xfrm>
          </p:grpSpPr>
          <p:graphicFrame>
            <p:nvGraphicFramePr>
              <p:cNvPr id="36" name="Chart 35"/>
              <p:cNvGraphicFramePr>
                <a:graphicFrameLocks/>
              </p:cNvGraphicFramePr>
              <p:nvPr/>
            </p:nvGraphicFramePr>
            <p:xfrm>
              <a:off x="0" y="0"/>
              <a:ext cx="9712704" cy="2603501"/>
            </p:xfrm>
            <a:graphic>
              <a:graphicData uri="http://schemas.openxmlformats.org/drawingml/2006/chart">
                <c:chart xmlns:c="http://schemas.openxmlformats.org/drawingml/2006/chart" xmlns:r="http://schemas.openxmlformats.org/officeDocument/2006/relationships" r:id="rId4"/>
              </a:graphicData>
            </a:graphic>
          </p:graphicFrame>
          <p:sp>
            <p:nvSpPr>
              <p:cNvPr id="45" name="TextBox 44"/>
              <p:cNvSpPr txBox="1"/>
              <p:nvPr/>
            </p:nvSpPr>
            <p:spPr>
              <a:xfrm>
                <a:off x="6243881" y="1837765"/>
                <a:ext cx="1363464" cy="316855"/>
              </a:xfrm>
              <a:prstGeom prst="rect">
                <a:avLst/>
              </a:prstGeom>
            </p:spPr>
            <p:txBody>
              <a:bodyPr wrap="square" lIns="0" tIns="0" rIns="0" bIns="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a:ea typeface="+mn-ea"/>
                    <a:cs typeface="+mn-cs"/>
                  </a:rPr>
                  <a:t>GMEAN</a:t>
                </a:r>
              </a:p>
            </p:txBody>
          </p:sp>
        </p:grpSp>
        <p:cxnSp>
          <p:nvCxnSpPr>
            <p:cNvPr id="33" name="Straight Connector 32"/>
            <p:cNvCxnSpPr/>
            <p:nvPr/>
          </p:nvCxnSpPr>
          <p:spPr>
            <a:xfrm>
              <a:off x="6417322" y="316856"/>
              <a:ext cx="0" cy="2091250"/>
            </a:xfrm>
            <a:prstGeom prst="line">
              <a:avLst/>
            </a:prstGeom>
            <a:ln w="28575" cmpd="sng">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grpSp>
      <p:graphicFrame>
        <p:nvGraphicFramePr>
          <p:cNvPr id="48" name="Chart 47"/>
          <p:cNvGraphicFramePr>
            <a:graphicFrameLocks/>
          </p:cNvGraphicFramePr>
          <p:nvPr/>
        </p:nvGraphicFramePr>
        <p:xfrm>
          <a:off x="6477000" y="1143000"/>
          <a:ext cx="3227293" cy="3048000"/>
        </p:xfrm>
        <a:graphic>
          <a:graphicData uri="http://schemas.openxmlformats.org/drawingml/2006/chart">
            <c:chart xmlns:c="http://schemas.openxmlformats.org/drawingml/2006/chart" xmlns:r="http://schemas.openxmlformats.org/officeDocument/2006/relationships" r:id="rId5"/>
          </a:graphicData>
        </a:graphic>
      </p:graphicFrame>
      <p:sp>
        <p:nvSpPr>
          <p:cNvPr id="29" name="Rounded Rectangle 28"/>
          <p:cNvSpPr/>
          <p:nvPr/>
        </p:nvSpPr>
        <p:spPr>
          <a:xfrm>
            <a:off x="5562600" y="2133600"/>
            <a:ext cx="533400" cy="914400"/>
          </a:xfrm>
          <a:prstGeom prst="roundRect">
            <a:avLst/>
          </a:prstGeom>
          <a:solidFill>
            <a:schemeClr val="lt1">
              <a:alpha val="0"/>
            </a:schemeClr>
          </a:solidFill>
          <a:ln w="57150" cmpd="sng"/>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49" name="Rounded Rectangle 48"/>
          <p:cNvSpPr/>
          <p:nvPr/>
        </p:nvSpPr>
        <p:spPr>
          <a:xfrm>
            <a:off x="8001000" y="1981200"/>
            <a:ext cx="838200" cy="1066800"/>
          </a:xfrm>
          <a:prstGeom prst="roundRect">
            <a:avLst/>
          </a:prstGeom>
          <a:solidFill>
            <a:schemeClr val="lt1">
              <a:alpha val="0"/>
            </a:schemeClr>
          </a:solidFill>
          <a:ln w="57150" cmpd="sng"/>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34" name="Rounded Rectangle 33"/>
          <p:cNvSpPr/>
          <p:nvPr/>
        </p:nvSpPr>
        <p:spPr>
          <a:xfrm>
            <a:off x="5562600" y="2362200"/>
            <a:ext cx="381000" cy="990600"/>
          </a:xfrm>
          <a:prstGeom prst="roundRect">
            <a:avLst/>
          </a:prstGeom>
          <a:solidFill>
            <a:schemeClr val="lt1">
              <a:alpha val="0"/>
            </a:schemeClr>
          </a:solidFill>
          <a:ln w="57150" cmpd="sng"/>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37" name="TextBox 36"/>
          <p:cNvSpPr txBox="1"/>
          <p:nvPr/>
        </p:nvSpPr>
        <p:spPr>
          <a:xfrm>
            <a:off x="-152400" y="5569803"/>
            <a:ext cx="9296400" cy="830997"/>
          </a:xfrm>
          <a:prstGeom prst="rect">
            <a:avLst/>
          </a:prstGeom>
          <a:noFill/>
        </p:spPr>
        <p:txBody>
          <a:bodyPr wrap="square" rtlCol="0">
            <a:spAutoFit/>
          </a:bodyPr>
          <a:lstStyle/>
          <a:p>
            <a:pPr marL="344487" marR="0" lvl="1"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NC suffers from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a large number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off-chip accesses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from CPU threads</a:t>
            </a:r>
          </a:p>
        </p:txBody>
      </p:sp>
      <p:sp>
        <p:nvSpPr>
          <p:cNvPr id="50" name="Rounded Rectangle 49"/>
          <p:cNvSpPr/>
          <p:nvPr/>
        </p:nvSpPr>
        <p:spPr>
          <a:xfrm>
            <a:off x="8077200" y="1981200"/>
            <a:ext cx="304800" cy="990600"/>
          </a:xfrm>
          <a:prstGeom prst="roundRect">
            <a:avLst/>
          </a:prstGeom>
          <a:solidFill>
            <a:schemeClr val="lt1">
              <a:alpha val="0"/>
            </a:schemeClr>
          </a:solidFill>
          <a:ln w="57150" cmpd="sng"/>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38" name="Rounded Rectangle 37"/>
          <p:cNvSpPr/>
          <p:nvPr/>
        </p:nvSpPr>
        <p:spPr>
          <a:xfrm>
            <a:off x="5715000" y="2347318"/>
            <a:ext cx="304800" cy="990600"/>
          </a:xfrm>
          <a:prstGeom prst="roundRect">
            <a:avLst/>
          </a:prstGeom>
          <a:solidFill>
            <a:schemeClr val="lt1">
              <a:alpha val="0"/>
            </a:schemeClr>
          </a:solidFill>
          <a:ln w="57150" cmpd="sng"/>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27" name="TextBox 26"/>
          <p:cNvSpPr txBox="1"/>
          <p:nvPr/>
        </p:nvSpPr>
        <p:spPr>
          <a:xfrm>
            <a:off x="76200" y="5634335"/>
            <a:ext cx="8839200" cy="461665"/>
          </a:xfrm>
          <a:prstGeom prst="rect">
            <a:avLst/>
          </a:prstGeom>
          <a:noFill/>
        </p:spPr>
        <p:txBody>
          <a:bodyPr wrap="square" rtlCol="0">
            <a:spAutoFit/>
          </a:bodyPr>
          <a:lstStyle/>
          <a:p>
            <a:pPr marL="344487" marR="0" lvl="1"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CG </a:t>
            </a:r>
            <a:r>
              <a:rPr kumimoji="0" lang="en-US" sz="2400" b="1" i="0" u="sng" strike="noStrike" kern="1200" cap="none" spc="0" normalizeH="0" baseline="0" noProof="0" dirty="0">
                <a:ln>
                  <a:noFill/>
                </a:ln>
                <a:solidFill>
                  <a:prstClr val="black"/>
                </a:solidFill>
                <a:effectLst/>
                <a:uLnTx/>
                <a:uFillTx/>
                <a:latin typeface="Gill Sans MT"/>
                <a:ea typeface="+mn-ea"/>
                <a:cs typeface="+mn-cs"/>
              </a:rPr>
              <a:t>unnecessarily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flushes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a large amount of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dirty data</a:t>
            </a:r>
          </a:p>
        </p:txBody>
      </p:sp>
      <p:sp>
        <p:nvSpPr>
          <p:cNvPr id="52" name="Rounded Rectangle 51"/>
          <p:cNvSpPr/>
          <p:nvPr/>
        </p:nvSpPr>
        <p:spPr>
          <a:xfrm>
            <a:off x="8229600" y="2514600"/>
            <a:ext cx="304800" cy="990600"/>
          </a:xfrm>
          <a:prstGeom prst="roundRect">
            <a:avLst/>
          </a:prstGeom>
          <a:solidFill>
            <a:schemeClr val="lt1">
              <a:alpha val="0"/>
            </a:schemeClr>
          </a:solidFill>
          <a:ln w="57150" cmpd="sng"/>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41" name="Rounded Rectangle 40"/>
          <p:cNvSpPr/>
          <p:nvPr/>
        </p:nvSpPr>
        <p:spPr>
          <a:xfrm>
            <a:off x="8420100" y="2445603"/>
            <a:ext cx="419100" cy="990600"/>
          </a:xfrm>
          <a:prstGeom prst="roundRect">
            <a:avLst/>
          </a:prstGeom>
          <a:solidFill>
            <a:schemeClr val="lt1">
              <a:alpha val="0"/>
            </a:schemeClr>
          </a:solidFill>
          <a:ln w="57150" cmpd="sng"/>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43" name="TextBox 42"/>
          <p:cNvSpPr txBox="1"/>
          <p:nvPr/>
        </p:nvSpPr>
        <p:spPr>
          <a:xfrm>
            <a:off x="-1447800" y="5562600"/>
            <a:ext cx="11734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FG suffers from</a:t>
            </a:r>
            <a:r>
              <a:rPr kumimoji="0" lang="en-US" sz="2400" b="1" i="0" u="none" strike="noStrike" kern="1200" cap="none" spc="0" normalizeH="0" baseline="0" noProof="0" dirty="0">
                <a:ln>
                  <a:noFill/>
                </a:ln>
                <a:solidFill>
                  <a:srgbClr val="E20006"/>
                </a:solidFill>
                <a:effectLst/>
                <a:uLnTx/>
                <a:uFillTx/>
                <a:latin typeface="Gill Sans MT"/>
                <a:ea typeface="+mn-ea"/>
                <a:cs typeface="Gill Sans MT"/>
              </a:rPr>
              <a:t> high amount of unnecessary </a:t>
            </a:r>
            <a:br>
              <a:rPr kumimoji="0" lang="en-US" sz="2400" b="1" i="0" u="none" strike="noStrike" kern="1200" cap="none" spc="0" normalizeH="0" baseline="0" noProof="0" dirty="0">
                <a:ln>
                  <a:noFill/>
                </a:ln>
                <a:solidFill>
                  <a:srgbClr val="E20006"/>
                </a:solidFill>
                <a:effectLst/>
                <a:uLnTx/>
                <a:uFillTx/>
                <a:latin typeface="Gill Sans MT"/>
                <a:ea typeface="+mn-ea"/>
                <a:cs typeface="Gill Sans MT"/>
              </a:rPr>
            </a:b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off-chip coherence traffic</a:t>
            </a:r>
          </a:p>
        </p:txBody>
      </p:sp>
      <p:sp>
        <p:nvSpPr>
          <p:cNvPr id="54" name="Rounded Rectangle 53"/>
          <p:cNvSpPr/>
          <p:nvPr/>
        </p:nvSpPr>
        <p:spPr>
          <a:xfrm>
            <a:off x="5791200" y="2133600"/>
            <a:ext cx="419100" cy="990600"/>
          </a:xfrm>
          <a:prstGeom prst="roundRect">
            <a:avLst/>
          </a:prstGeom>
          <a:solidFill>
            <a:schemeClr val="lt1">
              <a:alpha val="0"/>
            </a:schemeClr>
          </a:solidFill>
          <a:ln w="57150" cmpd="sng"/>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grpSp>
        <p:nvGrpSpPr>
          <p:cNvPr id="32" name="Group 31"/>
          <p:cNvGrpSpPr/>
          <p:nvPr/>
        </p:nvGrpSpPr>
        <p:grpSpPr>
          <a:xfrm>
            <a:off x="0" y="5446694"/>
            <a:ext cx="9144000" cy="3544898"/>
            <a:chOff x="1828800" y="3112156"/>
            <a:chExt cx="6019800" cy="2835908"/>
          </a:xfrm>
          <a:solidFill>
            <a:srgbClr val="E4E4E4"/>
          </a:solidFill>
        </p:grpSpPr>
        <p:sp>
          <p:nvSpPr>
            <p:cNvPr id="39" name="Rectangle 38"/>
            <p:cNvSpPr/>
            <p:nvPr/>
          </p:nvSpPr>
          <p:spPr>
            <a:xfrm>
              <a:off x="1828800" y="5486399"/>
              <a:ext cx="6019800" cy="461665"/>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40" name="Rectangle 39"/>
            <p:cNvSpPr/>
            <p:nvPr/>
          </p:nvSpPr>
          <p:spPr>
            <a:xfrm>
              <a:off x="1828800" y="3112156"/>
              <a:ext cx="6019800" cy="763282"/>
            </a:xfrm>
            <a:prstGeom prst="rect">
              <a:avLst/>
            </a:prstGeom>
            <a:grp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 Poor handling of coherence </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eliminates</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much </a:t>
              </a:r>
              <a:br>
                <a:rPr kumimoji="0" lang="en-US" sz="2800" b="1" i="0" u="none" strike="noStrike" kern="1200" cap="none" spc="0" normalizeH="0" baseline="0" noProof="0" dirty="0">
                  <a:ln>
                    <a:noFill/>
                  </a:ln>
                  <a:solidFill>
                    <a:prstClr val="black"/>
                  </a:solidFill>
                  <a:effectLst/>
                  <a:uLnTx/>
                  <a:uFillTx/>
                  <a:latin typeface="Gill Sans MT"/>
                  <a:ea typeface="+mn-ea"/>
                  <a:cs typeface="+mn-cs"/>
                </a:rPr>
              </a:br>
              <a:r>
                <a:rPr kumimoji="0" lang="en-US" sz="2800" b="1" i="0" u="none" strike="noStrike" kern="1200" cap="none" spc="0" normalizeH="0" baseline="0" noProof="0" dirty="0">
                  <a:ln>
                    <a:noFill/>
                  </a:ln>
                  <a:solidFill>
                    <a:prstClr val="black"/>
                  </a:solidFill>
                  <a:effectLst/>
                  <a:uLnTx/>
                  <a:uFillTx/>
                  <a:latin typeface="Gill Sans MT"/>
                  <a:ea typeface="+mn-ea"/>
                  <a:cs typeface="+mn-cs"/>
                </a:rPr>
                <a:t>of an NDA’s performance and energy benefits</a:t>
              </a:r>
            </a:p>
          </p:txBody>
        </p:sp>
      </p:grpSp>
      <p:cxnSp>
        <p:nvCxnSpPr>
          <p:cNvPr id="44" name="Straight Arrow Connector 43"/>
          <p:cNvCxnSpPr/>
          <p:nvPr/>
        </p:nvCxnSpPr>
        <p:spPr>
          <a:xfrm>
            <a:off x="5867400" y="3200400"/>
            <a:ext cx="990600" cy="990600"/>
          </a:xfrm>
          <a:prstGeom prst="straightConnector1">
            <a:avLst/>
          </a:prstGeom>
          <a:ln w="5715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grpSp>
        <p:nvGrpSpPr>
          <p:cNvPr id="46" name="Group 45"/>
          <p:cNvGrpSpPr/>
          <p:nvPr/>
        </p:nvGrpSpPr>
        <p:grpSpPr>
          <a:xfrm>
            <a:off x="5562600" y="4267200"/>
            <a:ext cx="3505200" cy="1028190"/>
            <a:chOff x="3449686" y="5143556"/>
            <a:chExt cx="6271039" cy="2604660"/>
          </a:xfrm>
        </p:grpSpPr>
        <p:sp>
          <p:nvSpPr>
            <p:cNvPr id="47" name="Rounded Rectangle 46"/>
            <p:cNvSpPr/>
            <p:nvPr/>
          </p:nvSpPr>
          <p:spPr bwMode="auto">
            <a:xfrm>
              <a:off x="3586013" y="5143556"/>
              <a:ext cx="6080940" cy="2604660"/>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56" name="TextBox 55"/>
            <p:cNvSpPr txBox="1"/>
            <p:nvPr/>
          </p:nvSpPr>
          <p:spPr>
            <a:xfrm>
              <a:off x="3449686" y="5450061"/>
              <a:ext cx="6271039" cy="21051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Performs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0.4%</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 worse</a:t>
              </a:r>
              <a:br>
                <a:rPr kumimoji="0" lang="en-US" sz="2400" b="1" i="0" u="none" strike="noStrike" kern="1200" cap="none" spc="0" normalizeH="0" baseline="0" noProof="0" dirty="0">
                  <a:ln>
                    <a:noFill/>
                  </a:ln>
                  <a:solidFill>
                    <a:srgbClr val="000000"/>
                  </a:solidFill>
                  <a:effectLst/>
                  <a:uLnTx/>
                  <a:uFillTx/>
                  <a:latin typeface="Gill Sans MT"/>
                  <a:ea typeface="+mn-ea"/>
                  <a:cs typeface="+mn-cs"/>
                </a:rPr>
              </a:br>
              <a:r>
                <a:rPr kumimoji="0" lang="en-US" sz="2400" b="1" i="0" u="none" strike="noStrike" kern="1200" cap="none" spc="0" normalizeH="0" baseline="0" noProof="0" dirty="0">
                  <a:ln>
                    <a:noFill/>
                  </a:ln>
                  <a:solidFill>
                    <a:srgbClr val="000000"/>
                  </a:solidFill>
                  <a:effectLst/>
                  <a:uLnTx/>
                  <a:uFillTx/>
                  <a:latin typeface="Gill Sans MT"/>
                  <a:ea typeface="+mn-ea"/>
                  <a:cs typeface="+mn-cs"/>
                </a:rPr>
                <a:t> than CPU-only</a:t>
              </a:r>
            </a:p>
          </p:txBody>
        </p:sp>
      </p:grpSp>
      <p:cxnSp>
        <p:nvCxnSpPr>
          <p:cNvPr id="57" name="Straight Arrow Connector 56"/>
          <p:cNvCxnSpPr/>
          <p:nvPr/>
        </p:nvCxnSpPr>
        <p:spPr>
          <a:xfrm>
            <a:off x="5867400" y="3200400"/>
            <a:ext cx="990600" cy="990600"/>
          </a:xfrm>
          <a:prstGeom prst="straightConnector1">
            <a:avLst/>
          </a:prstGeom>
          <a:ln w="5715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grpSp>
        <p:nvGrpSpPr>
          <p:cNvPr id="58" name="Group 57"/>
          <p:cNvGrpSpPr/>
          <p:nvPr/>
        </p:nvGrpSpPr>
        <p:grpSpPr>
          <a:xfrm>
            <a:off x="2819400" y="4267200"/>
            <a:ext cx="6205930" cy="1028190"/>
            <a:chOff x="1809569" y="5143556"/>
            <a:chExt cx="7857385" cy="2604660"/>
          </a:xfrm>
        </p:grpSpPr>
        <p:sp>
          <p:nvSpPr>
            <p:cNvPr id="59" name="Rounded Rectangle 58"/>
            <p:cNvSpPr/>
            <p:nvPr/>
          </p:nvSpPr>
          <p:spPr bwMode="auto">
            <a:xfrm>
              <a:off x="1809569" y="5143556"/>
              <a:ext cx="7857385" cy="2604660"/>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60" name="TextBox 59"/>
            <p:cNvSpPr txBox="1"/>
            <p:nvPr/>
          </p:nvSpPr>
          <p:spPr>
            <a:xfrm>
              <a:off x="1809569" y="5450061"/>
              <a:ext cx="7814679" cy="21051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Increases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energy over CPU-only by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64.4%</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 and performs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6.0%</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 worse than CPU-only</a:t>
              </a:r>
            </a:p>
          </p:txBody>
        </p:sp>
      </p:grpSp>
      <p:grpSp>
        <p:nvGrpSpPr>
          <p:cNvPr id="62" name="Group 61"/>
          <p:cNvGrpSpPr/>
          <p:nvPr/>
        </p:nvGrpSpPr>
        <p:grpSpPr>
          <a:xfrm>
            <a:off x="3505200" y="4229610"/>
            <a:ext cx="5562600" cy="1028190"/>
            <a:chOff x="2359070" y="5143556"/>
            <a:chExt cx="7361655" cy="2604660"/>
          </a:xfrm>
        </p:grpSpPr>
        <p:sp>
          <p:nvSpPr>
            <p:cNvPr id="63" name="Rounded Rectangle 62"/>
            <p:cNvSpPr/>
            <p:nvPr/>
          </p:nvSpPr>
          <p:spPr bwMode="auto">
            <a:xfrm>
              <a:off x="2631724" y="5143556"/>
              <a:ext cx="7035229" cy="2604660"/>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64" name="TextBox 63"/>
            <p:cNvSpPr txBox="1"/>
            <p:nvPr/>
          </p:nvSpPr>
          <p:spPr>
            <a:xfrm>
              <a:off x="2359070" y="5336589"/>
              <a:ext cx="7361655" cy="21051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 Loses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a significant portion</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 of the performance and energy benefits</a:t>
              </a:r>
            </a:p>
          </p:txBody>
        </p:sp>
      </p:grpSp>
      <p:cxnSp>
        <p:nvCxnSpPr>
          <p:cNvPr id="42" name="Straight Arrow Connector 41"/>
          <p:cNvCxnSpPr/>
          <p:nvPr/>
        </p:nvCxnSpPr>
        <p:spPr>
          <a:xfrm flipH="1">
            <a:off x="7239000" y="3048000"/>
            <a:ext cx="838201" cy="1143000"/>
          </a:xfrm>
          <a:prstGeom prst="straightConnector1">
            <a:avLst/>
          </a:prstGeom>
          <a:ln w="5715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120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500"/>
                                        <p:tgtEl>
                                          <p:spTgt spid="4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fade">
                                      <p:cBhvr>
                                        <p:cTn id="18" dur="500"/>
                                        <p:tgtEl>
                                          <p:spTgt spid="4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49"/>
                                        </p:tgtEl>
                                      </p:cBhvr>
                                    </p:animEffect>
                                    <p:set>
                                      <p:cBhvr>
                                        <p:cTn id="31" dur="1" fill="hold">
                                          <p:stCondLst>
                                            <p:cond delay="499"/>
                                          </p:stCondLst>
                                        </p:cTn>
                                        <p:tgtEl>
                                          <p:spTgt spid="49"/>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29"/>
                                        </p:tgtEl>
                                      </p:cBhvr>
                                    </p:animEffect>
                                    <p:set>
                                      <p:cBhvr>
                                        <p:cTn id="34" dur="1" fill="hold">
                                          <p:stCondLst>
                                            <p:cond delay="499"/>
                                          </p:stCondLst>
                                        </p:cTn>
                                        <p:tgtEl>
                                          <p:spTgt spid="2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fade">
                                      <p:cBhvr>
                                        <p:cTn id="42" dur="500"/>
                                        <p:tgtEl>
                                          <p:spTgt spid="5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fade">
                                      <p:cBhvr>
                                        <p:cTn id="47" dur="500"/>
                                        <p:tgtEl>
                                          <p:spTgt spid="57"/>
                                        </p:tgtEl>
                                      </p:cBhvr>
                                    </p:animEffect>
                                  </p:childTnLst>
                                </p:cTn>
                              </p:par>
                              <p:par>
                                <p:cTn id="48" presetID="10" presetClass="entr" presetSubtype="0" fill="hold" nodeType="with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fade">
                                      <p:cBhvr>
                                        <p:cTn id="50" dur="500"/>
                                        <p:tgtEl>
                                          <p:spTgt spid="42"/>
                                        </p:tgtEl>
                                      </p:cBhvr>
                                    </p:animEffect>
                                  </p:childTnLst>
                                </p:cTn>
                              </p:par>
                              <p:par>
                                <p:cTn id="51" presetID="10" presetClass="entr" presetSubtype="0" fill="hold" nodeType="withEffect">
                                  <p:stCondLst>
                                    <p:cond delay="0"/>
                                  </p:stCondLst>
                                  <p:childTnLst>
                                    <p:set>
                                      <p:cBhvr>
                                        <p:cTn id="52" dur="1" fill="hold">
                                          <p:stCondLst>
                                            <p:cond delay="0"/>
                                          </p:stCondLst>
                                        </p:cTn>
                                        <p:tgtEl>
                                          <p:spTgt spid="58"/>
                                        </p:tgtEl>
                                        <p:attrNameLst>
                                          <p:attrName>style.visibility</p:attrName>
                                        </p:attrNameLst>
                                      </p:cBhvr>
                                      <p:to>
                                        <p:strVal val="visible"/>
                                      </p:to>
                                    </p:set>
                                    <p:animEffect transition="in" filter="fade">
                                      <p:cBhvr>
                                        <p:cTn id="53" dur="500"/>
                                        <p:tgtEl>
                                          <p:spTgt spid="5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fade">
                                      <p:cBhvr>
                                        <p:cTn id="58" dur="500"/>
                                        <p:tgtEl>
                                          <p:spTgt spid="37"/>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1" nodeType="clickEffect">
                                  <p:stCondLst>
                                    <p:cond delay="0"/>
                                  </p:stCondLst>
                                  <p:childTnLst>
                                    <p:animEffect transition="out" filter="fade">
                                      <p:cBhvr>
                                        <p:cTn id="62" dur="500"/>
                                        <p:tgtEl>
                                          <p:spTgt spid="50"/>
                                        </p:tgtEl>
                                      </p:cBhvr>
                                    </p:animEffect>
                                    <p:set>
                                      <p:cBhvr>
                                        <p:cTn id="63" dur="1" fill="hold">
                                          <p:stCondLst>
                                            <p:cond delay="499"/>
                                          </p:stCondLst>
                                        </p:cTn>
                                        <p:tgtEl>
                                          <p:spTgt spid="50"/>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37"/>
                                        </p:tgtEl>
                                      </p:cBhvr>
                                    </p:animEffect>
                                    <p:set>
                                      <p:cBhvr>
                                        <p:cTn id="66" dur="1" fill="hold">
                                          <p:stCondLst>
                                            <p:cond delay="499"/>
                                          </p:stCondLst>
                                        </p:cTn>
                                        <p:tgtEl>
                                          <p:spTgt spid="37"/>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34"/>
                                        </p:tgtEl>
                                      </p:cBhvr>
                                    </p:animEffect>
                                    <p:set>
                                      <p:cBhvr>
                                        <p:cTn id="69" dur="1" fill="hold">
                                          <p:stCondLst>
                                            <p:cond delay="499"/>
                                          </p:stCondLst>
                                        </p:cTn>
                                        <p:tgtEl>
                                          <p:spTgt spid="34"/>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58"/>
                                        </p:tgtEl>
                                      </p:cBhvr>
                                    </p:animEffect>
                                    <p:set>
                                      <p:cBhvr>
                                        <p:cTn id="72" dur="1" fill="hold">
                                          <p:stCondLst>
                                            <p:cond delay="499"/>
                                          </p:stCondLst>
                                        </p:cTn>
                                        <p:tgtEl>
                                          <p:spTgt spid="58"/>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57"/>
                                        </p:tgtEl>
                                      </p:cBhvr>
                                    </p:animEffect>
                                    <p:set>
                                      <p:cBhvr>
                                        <p:cTn id="75" dur="1" fill="hold">
                                          <p:stCondLst>
                                            <p:cond delay="499"/>
                                          </p:stCondLst>
                                        </p:cTn>
                                        <p:tgtEl>
                                          <p:spTgt spid="57"/>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42"/>
                                        </p:tgtEl>
                                      </p:cBhvr>
                                    </p:animEffect>
                                    <p:set>
                                      <p:cBhvr>
                                        <p:cTn id="78" dur="1" fill="hold">
                                          <p:stCondLst>
                                            <p:cond delay="499"/>
                                          </p:stCondLst>
                                        </p:cTn>
                                        <p:tgtEl>
                                          <p:spTgt spid="42"/>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38"/>
                                        </p:tgtEl>
                                        <p:attrNameLst>
                                          <p:attrName>style.visibility</p:attrName>
                                        </p:attrNameLst>
                                      </p:cBhvr>
                                      <p:to>
                                        <p:strVal val="visible"/>
                                      </p:to>
                                    </p:set>
                                    <p:animEffect transition="in" filter="fade">
                                      <p:cBhvr>
                                        <p:cTn id="83" dur="500"/>
                                        <p:tgtEl>
                                          <p:spTgt spid="38"/>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52"/>
                                        </p:tgtEl>
                                        <p:attrNameLst>
                                          <p:attrName>style.visibility</p:attrName>
                                        </p:attrNameLst>
                                      </p:cBhvr>
                                      <p:to>
                                        <p:strVal val="visible"/>
                                      </p:to>
                                    </p:set>
                                    <p:animEffect transition="in" filter="fade">
                                      <p:cBhvr>
                                        <p:cTn id="86" dur="500"/>
                                        <p:tgtEl>
                                          <p:spTgt spid="52"/>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44"/>
                                        </p:tgtEl>
                                        <p:attrNameLst>
                                          <p:attrName>style.visibility</p:attrName>
                                        </p:attrNameLst>
                                      </p:cBhvr>
                                      <p:to>
                                        <p:strVal val="visible"/>
                                      </p:to>
                                    </p:set>
                                    <p:animEffect transition="in" filter="fade">
                                      <p:cBhvr>
                                        <p:cTn id="91" dur="500"/>
                                        <p:tgtEl>
                                          <p:spTgt spid="44"/>
                                        </p:tgtEl>
                                      </p:cBhvr>
                                    </p:animEffect>
                                  </p:childTnLst>
                                </p:cTn>
                              </p:par>
                              <p:par>
                                <p:cTn id="92" presetID="10" presetClass="entr" presetSubtype="0" fill="hold" nodeType="withEffect">
                                  <p:stCondLst>
                                    <p:cond delay="0"/>
                                  </p:stCondLst>
                                  <p:childTnLst>
                                    <p:set>
                                      <p:cBhvr>
                                        <p:cTn id="93" dur="1" fill="hold">
                                          <p:stCondLst>
                                            <p:cond delay="0"/>
                                          </p:stCondLst>
                                        </p:cTn>
                                        <p:tgtEl>
                                          <p:spTgt spid="46"/>
                                        </p:tgtEl>
                                        <p:attrNameLst>
                                          <p:attrName>style.visibility</p:attrName>
                                        </p:attrNameLst>
                                      </p:cBhvr>
                                      <p:to>
                                        <p:strVal val="visible"/>
                                      </p:to>
                                    </p:set>
                                    <p:animEffect transition="in" filter="fade">
                                      <p:cBhvr>
                                        <p:cTn id="94" dur="500"/>
                                        <p:tgtEl>
                                          <p:spTgt spid="46"/>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27"/>
                                        </p:tgtEl>
                                        <p:attrNameLst>
                                          <p:attrName>style.visibility</p:attrName>
                                        </p:attrNameLst>
                                      </p:cBhvr>
                                      <p:to>
                                        <p:strVal val="visible"/>
                                      </p:to>
                                    </p:set>
                                    <p:animEffect transition="in" filter="fade">
                                      <p:cBhvr>
                                        <p:cTn id="99" dur="500"/>
                                        <p:tgtEl>
                                          <p:spTgt spid="27"/>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xit" presetSubtype="0" fill="hold" grpId="1" nodeType="clickEffect">
                                  <p:stCondLst>
                                    <p:cond delay="0"/>
                                  </p:stCondLst>
                                  <p:childTnLst>
                                    <p:animEffect transition="out" filter="fade">
                                      <p:cBhvr>
                                        <p:cTn id="103" dur="500"/>
                                        <p:tgtEl>
                                          <p:spTgt spid="38"/>
                                        </p:tgtEl>
                                      </p:cBhvr>
                                    </p:animEffect>
                                    <p:set>
                                      <p:cBhvr>
                                        <p:cTn id="104" dur="1" fill="hold">
                                          <p:stCondLst>
                                            <p:cond delay="499"/>
                                          </p:stCondLst>
                                        </p:cTn>
                                        <p:tgtEl>
                                          <p:spTgt spid="38"/>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27"/>
                                        </p:tgtEl>
                                      </p:cBhvr>
                                    </p:animEffect>
                                    <p:set>
                                      <p:cBhvr>
                                        <p:cTn id="107" dur="1" fill="hold">
                                          <p:stCondLst>
                                            <p:cond delay="499"/>
                                          </p:stCondLst>
                                        </p:cTn>
                                        <p:tgtEl>
                                          <p:spTgt spid="27"/>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52"/>
                                        </p:tgtEl>
                                      </p:cBhvr>
                                    </p:animEffect>
                                    <p:set>
                                      <p:cBhvr>
                                        <p:cTn id="110" dur="1" fill="hold">
                                          <p:stCondLst>
                                            <p:cond delay="499"/>
                                          </p:stCondLst>
                                        </p:cTn>
                                        <p:tgtEl>
                                          <p:spTgt spid="52"/>
                                        </p:tgtEl>
                                        <p:attrNameLst>
                                          <p:attrName>style.visibility</p:attrName>
                                        </p:attrNameLst>
                                      </p:cBhvr>
                                      <p:to>
                                        <p:strVal val="hidden"/>
                                      </p:to>
                                    </p:set>
                                  </p:childTnLst>
                                </p:cTn>
                              </p:par>
                              <p:par>
                                <p:cTn id="111" presetID="10" presetClass="exit" presetSubtype="0" fill="hold" nodeType="withEffect">
                                  <p:stCondLst>
                                    <p:cond delay="0"/>
                                  </p:stCondLst>
                                  <p:childTnLst>
                                    <p:animEffect transition="out" filter="fade">
                                      <p:cBhvr>
                                        <p:cTn id="112" dur="500"/>
                                        <p:tgtEl>
                                          <p:spTgt spid="46"/>
                                        </p:tgtEl>
                                      </p:cBhvr>
                                    </p:animEffect>
                                    <p:set>
                                      <p:cBhvr>
                                        <p:cTn id="113" dur="1" fill="hold">
                                          <p:stCondLst>
                                            <p:cond delay="499"/>
                                          </p:stCondLst>
                                        </p:cTn>
                                        <p:tgtEl>
                                          <p:spTgt spid="46"/>
                                        </p:tgtEl>
                                        <p:attrNameLst>
                                          <p:attrName>style.visibility</p:attrName>
                                        </p:attrNameLst>
                                      </p:cBhvr>
                                      <p:to>
                                        <p:strVal val="hidden"/>
                                      </p:to>
                                    </p:set>
                                  </p:childTnLst>
                                </p:cTn>
                              </p:par>
                              <p:par>
                                <p:cTn id="114" presetID="10" presetClass="exit" presetSubtype="0" fill="hold" nodeType="withEffect">
                                  <p:stCondLst>
                                    <p:cond delay="0"/>
                                  </p:stCondLst>
                                  <p:childTnLst>
                                    <p:animEffect transition="out" filter="fade">
                                      <p:cBhvr>
                                        <p:cTn id="115" dur="500"/>
                                        <p:tgtEl>
                                          <p:spTgt spid="44"/>
                                        </p:tgtEl>
                                      </p:cBhvr>
                                    </p:animEffect>
                                    <p:set>
                                      <p:cBhvr>
                                        <p:cTn id="116" dur="1" fill="hold">
                                          <p:stCondLst>
                                            <p:cond delay="499"/>
                                          </p:stCondLst>
                                        </p:cTn>
                                        <p:tgtEl>
                                          <p:spTgt spid="44"/>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41"/>
                                        </p:tgtEl>
                                        <p:attrNameLst>
                                          <p:attrName>style.visibility</p:attrName>
                                        </p:attrNameLst>
                                      </p:cBhvr>
                                      <p:to>
                                        <p:strVal val="visible"/>
                                      </p:to>
                                    </p:set>
                                    <p:animEffect transition="in" filter="fade">
                                      <p:cBhvr>
                                        <p:cTn id="121" dur="500"/>
                                        <p:tgtEl>
                                          <p:spTgt spid="41"/>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54"/>
                                        </p:tgtEl>
                                        <p:attrNameLst>
                                          <p:attrName>style.visibility</p:attrName>
                                        </p:attrNameLst>
                                      </p:cBhvr>
                                      <p:to>
                                        <p:strVal val="visible"/>
                                      </p:to>
                                    </p:set>
                                    <p:animEffect transition="in" filter="fade">
                                      <p:cBhvr>
                                        <p:cTn id="124" dur="500"/>
                                        <p:tgtEl>
                                          <p:spTgt spid="54"/>
                                        </p:tgtEl>
                                      </p:cBhvr>
                                    </p:animEffect>
                                  </p:childTnLst>
                                </p:cTn>
                              </p:par>
                              <p:par>
                                <p:cTn id="125" presetID="10" presetClass="entr" presetSubtype="0" fill="hold" nodeType="withEffect">
                                  <p:stCondLst>
                                    <p:cond delay="0"/>
                                  </p:stCondLst>
                                  <p:childTnLst>
                                    <p:set>
                                      <p:cBhvr>
                                        <p:cTn id="126" dur="1" fill="hold">
                                          <p:stCondLst>
                                            <p:cond delay="0"/>
                                          </p:stCondLst>
                                        </p:cTn>
                                        <p:tgtEl>
                                          <p:spTgt spid="62"/>
                                        </p:tgtEl>
                                        <p:attrNameLst>
                                          <p:attrName>style.visibility</p:attrName>
                                        </p:attrNameLst>
                                      </p:cBhvr>
                                      <p:to>
                                        <p:strVal val="visible"/>
                                      </p:to>
                                    </p:set>
                                    <p:animEffect transition="in" filter="fade">
                                      <p:cBhvr>
                                        <p:cTn id="127" dur="500"/>
                                        <p:tgtEl>
                                          <p:spTgt spid="62"/>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43"/>
                                        </p:tgtEl>
                                        <p:attrNameLst>
                                          <p:attrName>style.visibility</p:attrName>
                                        </p:attrNameLst>
                                      </p:cBhvr>
                                      <p:to>
                                        <p:strVal val="visible"/>
                                      </p:to>
                                    </p:set>
                                    <p:animEffect transition="in" filter="fade">
                                      <p:cBhvr>
                                        <p:cTn id="13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8" grpId="0">
        <p:bldAsOne/>
      </p:bldGraphic>
      <p:bldP spid="29" grpId="0" animBg="1"/>
      <p:bldP spid="29" grpId="1" animBg="1"/>
      <p:bldP spid="49" grpId="0" animBg="1"/>
      <p:bldP spid="49" grpId="1" animBg="1"/>
      <p:bldP spid="34" grpId="0" animBg="1"/>
      <p:bldP spid="34" grpId="1" animBg="1"/>
      <p:bldP spid="37" grpId="0"/>
      <p:bldP spid="37" grpId="1"/>
      <p:bldP spid="50" grpId="0" animBg="1"/>
      <p:bldP spid="50" grpId="1" animBg="1"/>
      <p:bldP spid="38" grpId="0" animBg="1"/>
      <p:bldP spid="38" grpId="1" animBg="1"/>
      <p:bldP spid="27" grpId="0"/>
      <p:bldP spid="27" grpId="1"/>
      <p:bldP spid="52" grpId="0" animBg="1"/>
      <p:bldP spid="52" grpId="1" animBg="1"/>
      <p:bldP spid="41" grpId="0" animBg="1"/>
      <p:bldP spid="43" grpId="0"/>
      <p:bldP spid="54"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Motivation and Goal</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33" name="Picture 32"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8" name="TextBox 17"/>
          <p:cNvSpPr txBox="1"/>
          <p:nvPr/>
        </p:nvSpPr>
        <p:spPr>
          <a:xfrm>
            <a:off x="59389" y="1676400"/>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1</a:t>
            </a:r>
          </a:p>
        </p:txBody>
      </p:sp>
      <p:sp>
        <p:nvSpPr>
          <p:cNvPr id="19" name="TextBox 18"/>
          <p:cNvSpPr txBox="1"/>
          <p:nvPr/>
        </p:nvSpPr>
        <p:spPr>
          <a:xfrm>
            <a:off x="76200" y="3048000"/>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2</a:t>
            </a:r>
          </a:p>
        </p:txBody>
      </p:sp>
      <p:sp>
        <p:nvSpPr>
          <p:cNvPr id="20" name="TextBox 19"/>
          <p:cNvSpPr txBox="1"/>
          <p:nvPr/>
        </p:nvSpPr>
        <p:spPr>
          <a:xfrm>
            <a:off x="76200" y="4579203"/>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3</a:t>
            </a:r>
          </a:p>
        </p:txBody>
      </p:sp>
      <p:sp>
        <p:nvSpPr>
          <p:cNvPr id="11" name="Rectangle 10"/>
          <p:cNvSpPr/>
          <p:nvPr/>
        </p:nvSpPr>
        <p:spPr>
          <a:xfrm>
            <a:off x="0" y="1295400"/>
            <a:ext cx="9144000" cy="892552"/>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Gill Sans MT"/>
                <a:ea typeface="+mn-ea"/>
                <a:cs typeface="+mn-cs"/>
              </a:rPr>
              <a:t>Poor handling of coherence eliminates much </a:t>
            </a:r>
            <a:br>
              <a:rPr kumimoji="0" lang="en-US" sz="2600" b="1" i="0" u="none" strike="noStrike" kern="1200" cap="none" spc="0" normalizeH="0" baseline="0" noProof="0" dirty="0">
                <a:ln>
                  <a:noFill/>
                </a:ln>
                <a:solidFill>
                  <a:prstClr val="white"/>
                </a:solidFill>
                <a:effectLst/>
                <a:uLnTx/>
                <a:uFillTx/>
                <a:latin typeface="Gill Sans MT"/>
                <a:ea typeface="+mn-ea"/>
                <a:cs typeface="+mn-cs"/>
              </a:rPr>
            </a:br>
            <a:r>
              <a:rPr kumimoji="0" lang="en-US" sz="2600" b="1" i="0" u="none" strike="noStrike" kern="1200" cap="none" spc="0" normalizeH="0" baseline="0" noProof="0" dirty="0">
                <a:ln>
                  <a:noFill/>
                </a:ln>
                <a:solidFill>
                  <a:prstClr val="white"/>
                </a:solidFill>
                <a:effectLst/>
                <a:uLnTx/>
                <a:uFillTx/>
                <a:latin typeface="Gill Sans MT"/>
                <a:ea typeface="+mn-ea"/>
                <a:cs typeface="+mn-cs"/>
              </a:rPr>
              <a:t>of an NDA’s benefits</a:t>
            </a:r>
          </a:p>
        </p:txBody>
      </p:sp>
      <p:sp>
        <p:nvSpPr>
          <p:cNvPr id="15" name="TextBox 14"/>
          <p:cNvSpPr txBox="1"/>
          <p:nvPr/>
        </p:nvSpPr>
        <p:spPr>
          <a:xfrm>
            <a:off x="76200" y="1302603"/>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1</a:t>
            </a:r>
          </a:p>
        </p:txBody>
      </p:sp>
      <p:sp>
        <p:nvSpPr>
          <p:cNvPr id="16" name="Rectangle 15"/>
          <p:cNvSpPr/>
          <p:nvPr/>
        </p:nvSpPr>
        <p:spPr>
          <a:xfrm>
            <a:off x="0" y="2460248"/>
            <a:ext cx="9144000" cy="892552"/>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Gill Sans MT"/>
                <a:ea typeface="+mn-ea"/>
                <a:cs typeface="+mn-cs"/>
              </a:rPr>
              <a:t>The majority of off-chip coherence traffic </a:t>
            </a:r>
            <a:br>
              <a:rPr kumimoji="0" lang="en-US" sz="2600" b="1" i="0" u="none" strike="noStrike" kern="1200" cap="none" spc="0" normalizeH="0" baseline="0" noProof="0" dirty="0">
                <a:ln>
                  <a:noFill/>
                </a:ln>
                <a:solidFill>
                  <a:prstClr val="white"/>
                </a:solidFill>
                <a:effectLst/>
                <a:uLnTx/>
                <a:uFillTx/>
                <a:latin typeface="Gill Sans MT"/>
                <a:ea typeface="+mn-ea"/>
                <a:cs typeface="+mn-cs"/>
              </a:rPr>
            </a:br>
            <a:r>
              <a:rPr kumimoji="0" lang="en-US" sz="2600" b="1" i="0" u="none" strike="noStrike" kern="1200" cap="none" spc="0" normalizeH="0" baseline="0" noProof="0" dirty="0">
                <a:ln>
                  <a:noFill/>
                </a:ln>
                <a:solidFill>
                  <a:prstClr val="white"/>
                </a:solidFill>
                <a:effectLst/>
                <a:uLnTx/>
                <a:uFillTx/>
                <a:latin typeface="Gill Sans MT"/>
                <a:ea typeface="+mn-ea"/>
                <a:cs typeface="+mn-cs"/>
              </a:rPr>
              <a:t>is unnecessary</a:t>
            </a:r>
          </a:p>
        </p:txBody>
      </p:sp>
      <p:sp>
        <p:nvSpPr>
          <p:cNvPr id="17" name="TextBox 16"/>
          <p:cNvSpPr txBox="1"/>
          <p:nvPr/>
        </p:nvSpPr>
        <p:spPr>
          <a:xfrm>
            <a:off x="76200" y="2467451"/>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2</a:t>
            </a:r>
          </a:p>
        </p:txBody>
      </p:sp>
      <p:sp>
        <p:nvSpPr>
          <p:cNvPr id="21" name="Rectangle 20"/>
          <p:cNvSpPr/>
          <p:nvPr/>
        </p:nvSpPr>
        <p:spPr>
          <a:xfrm>
            <a:off x="0" y="4114800"/>
            <a:ext cx="9753600" cy="553998"/>
          </a:xfrm>
          <a:prstGeom prst="rect">
            <a:avLst/>
          </a:prstGeom>
          <a:noFill/>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30" normalizeH="0" baseline="0" noProof="0" dirty="0">
                <a:ln>
                  <a:noFill/>
                </a:ln>
                <a:solidFill>
                  <a:prstClr val="black"/>
                </a:solidFill>
                <a:effectLst/>
                <a:uLnTx/>
                <a:uFillTx/>
                <a:latin typeface="Gill Sans MT"/>
                <a:ea typeface="+mn-ea"/>
                <a:cs typeface="Gill Sans MT"/>
              </a:rPr>
              <a:t>Our goal is to design </a:t>
            </a:r>
            <a:r>
              <a:rPr kumimoji="0" lang="en-US" sz="3000" b="1" i="0" u="sng" strike="noStrike" kern="1200" cap="none" spc="-30" normalizeH="0" baseline="0" noProof="0" dirty="0">
                <a:ln>
                  <a:noFill/>
                </a:ln>
                <a:solidFill>
                  <a:prstClr val="black"/>
                </a:solidFill>
                <a:effectLst/>
                <a:uLnTx/>
                <a:uFillTx/>
                <a:latin typeface="Gill Sans MT"/>
                <a:ea typeface="+mn-ea"/>
                <a:cs typeface="Gill Sans MT"/>
              </a:rPr>
              <a:t>a coherence mechanism</a:t>
            </a:r>
            <a:r>
              <a:rPr kumimoji="0" lang="en-US" sz="3000" b="1" i="0" u="none" strike="noStrike" kern="1200" cap="none" spc="-30" normalizeH="0" baseline="0" noProof="0" dirty="0">
                <a:ln>
                  <a:noFill/>
                </a:ln>
                <a:solidFill>
                  <a:prstClr val="black"/>
                </a:solidFill>
                <a:effectLst/>
                <a:uLnTx/>
                <a:uFillTx/>
                <a:latin typeface="Gill Sans MT"/>
                <a:ea typeface="+mn-ea"/>
                <a:cs typeface="Gill Sans MT"/>
              </a:rPr>
              <a:t> that:</a:t>
            </a:r>
          </a:p>
        </p:txBody>
      </p:sp>
      <p:grpSp>
        <p:nvGrpSpPr>
          <p:cNvPr id="22" name="Group 21"/>
          <p:cNvGrpSpPr/>
          <p:nvPr/>
        </p:nvGrpSpPr>
        <p:grpSpPr>
          <a:xfrm>
            <a:off x="228600" y="4648200"/>
            <a:ext cx="8991600" cy="769441"/>
            <a:chOff x="516589" y="3461028"/>
            <a:chExt cx="8991600" cy="769441"/>
          </a:xfrm>
        </p:grpSpPr>
        <p:sp>
          <p:nvSpPr>
            <p:cNvPr id="23" name="TextBox 22"/>
            <p:cNvSpPr txBox="1"/>
            <p:nvPr/>
          </p:nvSpPr>
          <p:spPr>
            <a:xfrm>
              <a:off x="516589" y="3461028"/>
              <a:ext cx="47401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lumMod val="65000"/>
                      <a:lumOff val="35000"/>
                    </a:prstClr>
                  </a:solidFill>
                  <a:effectLst/>
                  <a:uLnTx/>
                  <a:uFillTx/>
                  <a:latin typeface="Gill Sans MT"/>
                  <a:ea typeface="+mn-ea"/>
                  <a:cs typeface="Gill Sans MT"/>
                </a:rPr>
                <a:t>1</a:t>
              </a:r>
            </a:p>
          </p:txBody>
        </p:sp>
        <p:sp>
          <p:nvSpPr>
            <p:cNvPr id="24" name="TextBox 23"/>
            <p:cNvSpPr txBox="1"/>
            <p:nvPr/>
          </p:nvSpPr>
          <p:spPr>
            <a:xfrm>
              <a:off x="1126189" y="3613428"/>
              <a:ext cx="8382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497D"/>
                  </a:solidFill>
                  <a:effectLst/>
                  <a:uLnTx/>
                  <a:uFillTx/>
                  <a:latin typeface="Gill Sans MT"/>
                  <a:ea typeface="+mn-ea"/>
                  <a:cs typeface="Gill Sans MT"/>
                </a:rPr>
                <a:t>Retains </a:t>
              </a:r>
              <a:r>
                <a:rPr kumimoji="0" lang="en-US" sz="2800" b="1" i="0" u="none" strike="noStrike" kern="1200" cap="none" spc="0" normalizeH="0" baseline="0" noProof="0" dirty="0">
                  <a:ln>
                    <a:noFill/>
                  </a:ln>
                  <a:solidFill>
                    <a:srgbClr val="0000FF"/>
                  </a:solidFill>
                  <a:effectLst/>
                  <a:uLnTx/>
                  <a:uFillTx/>
                  <a:latin typeface="Gill Sans MT"/>
                  <a:ea typeface="+mn-ea"/>
                  <a:cs typeface="Gill Sans MT"/>
                </a:rPr>
                <a:t>benefits</a:t>
              </a:r>
              <a:r>
                <a:rPr kumimoji="0" lang="en-US" sz="2800" b="1" i="0" u="none" strike="noStrike" kern="1200" cap="none" spc="0" normalizeH="0" baseline="0" noProof="0" dirty="0">
                  <a:ln>
                    <a:noFill/>
                  </a:ln>
                  <a:solidFill>
                    <a:srgbClr val="1F497D"/>
                  </a:solidFill>
                  <a:effectLst/>
                  <a:uLnTx/>
                  <a:uFillTx/>
                  <a:latin typeface="Gill Sans MT"/>
                  <a:ea typeface="+mn-ea"/>
                  <a:cs typeface="Gill Sans MT"/>
                </a:rPr>
                <a:t> of Ideal NDA</a:t>
              </a:r>
            </a:p>
          </p:txBody>
        </p:sp>
      </p:grpSp>
      <p:grpSp>
        <p:nvGrpSpPr>
          <p:cNvPr id="25" name="Group 24"/>
          <p:cNvGrpSpPr/>
          <p:nvPr/>
        </p:nvGrpSpPr>
        <p:grpSpPr>
          <a:xfrm>
            <a:off x="228600" y="5334000"/>
            <a:ext cx="8458200" cy="1106507"/>
            <a:chOff x="516589" y="3497759"/>
            <a:chExt cx="8458200" cy="1106507"/>
          </a:xfrm>
        </p:grpSpPr>
        <p:sp>
          <p:nvSpPr>
            <p:cNvPr id="26" name="TextBox 25"/>
            <p:cNvSpPr txBox="1"/>
            <p:nvPr/>
          </p:nvSpPr>
          <p:spPr>
            <a:xfrm>
              <a:off x="516589" y="3497759"/>
              <a:ext cx="47401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lumMod val="65000"/>
                      <a:lumOff val="35000"/>
                    </a:prstClr>
                  </a:solidFill>
                  <a:effectLst/>
                  <a:uLnTx/>
                  <a:uFillTx/>
                  <a:latin typeface="Gill Sans MT"/>
                  <a:ea typeface="+mn-ea"/>
                  <a:cs typeface="Gill Sans MT"/>
                </a:rPr>
                <a:t>2</a:t>
              </a:r>
              <a:endParaRPr kumimoji="0" lang="en-US" sz="4000" b="0" i="0" u="none" strike="noStrike" kern="1200" cap="none" spc="0" normalizeH="0" baseline="0" noProof="0" dirty="0">
                <a:ln>
                  <a:noFill/>
                </a:ln>
                <a:solidFill>
                  <a:prstClr val="black">
                    <a:lumMod val="65000"/>
                    <a:lumOff val="35000"/>
                  </a:prstClr>
                </a:solidFill>
                <a:effectLst/>
                <a:uLnTx/>
                <a:uFillTx/>
                <a:latin typeface="Gill Sans MT"/>
                <a:ea typeface="+mn-ea"/>
                <a:cs typeface="Gill Sans MT"/>
              </a:endParaRPr>
            </a:p>
          </p:txBody>
        </p:sp>
        <p:sp>
          <p:nvSpPr>
            <p:cNvPr id="27" name="TextBox 26"/>
            <p:cNvSpPr txBox="1"/>
            <p:nvPr/>
          </p:nvSpPr>
          <p:spPr>
            <a:xfrm>
              <a:off x="745189" y="3650159"/>
              <a:ext cx="82296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497D"/>
                  </a:solidFill>
                  <a:effectLst/>
                  <a:uLnTx/>
                  <a:uFillTx/>
                  <a:latin typeface="Gill Sans MT"/>
                  <a:ea typeface="+mn-ea"/>
                  <a:cs typeface="Gill Sans MT"/>
                </a:rPr>
                <a:t>Enforces coherence with only </a:t>
              </a:r>
              <a:r>
                <a:rPr kumimoji="0" lang="en-US" sz="2800" b="1" i="0" u="none" strike="noStrike" kern="1200" cap="none" spc="0" normalizeH="0" baseline="0" noProof="0" dirty="0">
                  <a:ln>
                    <a:noFill/>
                  </a:ln>
                  <a:solidFill>
                    <a:srgbClr val="0000FF"/>
                  </a:solidFill>
                  <a:effectLst/>
                  <a:uLnTx/>
                  <a:uFillTx/>
                  <a:latin typeface="Gill Sans MT"/>
                  <a:ea typeface="+mn-ea"/>
                  <a:cs typeface="Gill Sans MT"/>
                </a:rPr>
                <a:t>the necessary </a:t>
              </a:r>
              <a:br>
                <a:rPr kumimoji="0" lang="en-US" sz="2800" b="1" i="0" u="none" strike="noStrike" kern="1200" cap="none" spc="0" normalizeH="0" baseline="0" noProof="0" dirty="0">
                  <a:ln>
                    <a:noFill/>
                  </a:ln>
                  <a:solidFill>
                    <a:srgbClr val="0000FF"/>
                  </a:solidFill>
                  <a:effectLst/>
                  <a:uLnTx/>
                  <a:uFillTx/>
                  <a:latin typeface="Gill Sans MT"/>
                  <a:ea typeface="+mn-ea"/>
                  <a:cs typeface="Gill Sans MT"/>
                </a:rPr>
              </a:br>
              <a:r>
                <a:rPr kumimoji="0" lang="en-US" sz="2800" b="1" i="0" u="none" strike="noStrike" kern="1200" cap="none" spc="0" normalizeH="0" baseline="0" noProof="0" dirty="0">
                  <a:ln>
                    <a:noFill/>
                  </a:ln>
                  <a:solidFill>
                    <a:srgbClr val="1F497D"/>
                  </a:solidFill>
                  <a:effectLst/>
                  <a:uLnTx/>
                  <a:uFillTx/>
                  <a:latin typeface="Gill Sans MT"/>
                  <a:ea typeface="+mn-ea"/>
                  <a:cs typeface="Gill Sans MT"/>
                </a:rPr>
                <a:t>data movement</a:t>
              </a:r>
            </a:p>
          </p:txBody>
        </p:sp>
      </p:grpSp>
    </p:spTree>
    <p:extLst>
      <p:ext uri="{BB962C8B-B14F-4D97-AF65-F5344CB8AC3E}">
        <p14:creationId xmlns:p14="http://schemas.microsoft.com/office/powerpoint/2010/main" val="114166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11" grpId="0" animBg="1"/>
      <p:bldP spid="15" grpId="0"/>
      <p:bldP spid="16" grpId="0" animBg="1"/>
      <p:bldP spid="17" grpId="0"/>
      <p:bldP spid="21"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152400" y="1143000"/>
            <a:ext cx="8763000" cy="5486400"/>
          </a:xfrm>
        </p:spPr>
        <p:txBody>
          <a:bodyPr>
            <a:normAutofit/>
          </a:bodyPr>
          <a:lstStyle/>
          <a:p>
            <a:pPr marL="342900" lvl="1" indent="-342900">
              <a:buFont typeface="Arial" pitchFamily="34" charset="0"/>
              <a:buChar char="•"/>
            </a:pPr>
            <a:r>
              <a:rPr lang="en-US" dirty="0">
                <a:solidFill>
                  <a:schemeClr val="bg1">
                    <a:lumMod val="65000"/>
                  </a:schemeClr>
                </a:solidFill>
                <a:cs typeface="Adobe Garamond Pro"/>
              </a:rPr>
              <a:t>Introduction</a:t>
            </a:r>
          </a:p>
          <a:p>
            <a:pPr marL="342900" lvl="1" indent="-342900">
              <a:buFont typeface="Arial" pitchFamily="34" charset="0"/>
              <a:buChar char="•"/>
            </a:pPr>
            <a:r>
              <a:rPr lang="en-US" dirty="0">
                <a:solidFill>
                  <a:schemeClr val="bg1">
                    <a:lumMod val="65000"/>
                  </a:schemeClr>
                </a:solidFill>
                <a:cs typeface="Adobe Garamond Pro"/>
              </a:rPr>
              <a:t>Background</a:t>
            </a:r>
          </a:p>
          <a:p>
            <a:pPr marL="342900" lvl="1" indent="-342900">
              <a:buFont typeface="Arial" pitchFamily="34" charset="0"/>
              <a:buChar char="•"/>
            </a:pPr>
            <a:r>
              <a:rPr lang="en-US" dirty="0">
                <a:solidFill>
                  <a:schemeClr val="bg1">
                    <a:lumMod val="65000"/>
                  </a:schemeClr>
                </a:solidFill>
                <a:cs typeface="Adobe Garamond Pro"/>
              </a:rPr>
              <a:t>Motivation</a:t>
            </a:r>
          </a:p>
          <a:p>
            <a:pPr marL="342900" lvl="1" indent="-342900">
              <a:buFont typeface="Arial" pitchFamily="34" charset="0"/>
              <a:buChar char="•"/>
            </a:pPr>
            <a:r>
              <a:rPr lang="en-US" sz="3600" dirty="0" err="1">
                <a:solidFill>
                  <a:schemeClr val="tx2"/>
                </a:solidFill>
                <a:cs typeface="Adobe Garamond Pro"/>
              </a:rPr>
              <a:t>CoNDA</a:t>
            </a:r>
            <a:endParaRPr lang="en-US" sz="3600" dirty="0">
              <a:solidFill>
                <a:schemeClr val="tx2"/>
              </a:solidFill>
              <a:cs typeface="Adobe Garamond Pro"/>
            </a:endParaRPr>
          </a:p>
          <a:p>
            <a:pPr marL="342900" lvl="1" indent="-342900">
              <a:buFont typeface="Arial" pitchFamily="34" charset="0"/>
              <a:buChar char="•"/>
            </a:pPr>
            <a:r>
              <a:rPr lang="en-US" dirty="0">
                <a:solidFill>
                  <a:schemeClr val="bg1">
                    <a:lumMod val="65000"/>
                  </a:schemeClr>
                </a:solidFill>
                <a:cs typeface="Adobe Garamond Pro"/>
              </a:rPr>
              <a:t>Architecture Support</a:t>
            </a:r>
          </a:p>
          <a:p>
            <a:pPr marL="342900" lvl="1" indent="-342900">
              <a:buFont typeface="Arial" pitchFamily="34" charset="0"/>
              <a:buChar char="•"/>
            </a:pPr>
            <a:r>
              <a:rPr lang="en-US" dirty="0">
                <a:solidFill>
                  <a:schemeClr val="bg1">
                    <a:lumMod val="65000"/>
                  </a:schemeClr>
                </a:solidFill>
                <a:cs typeface="Adobe Garamond Pro"/>
              </a:rPr>
              <a:t>Evaluation</a:t>
            </a:r>
          </a:p>
          <a:p>
            <a:pPr marL="342900" lvl="1" indent="-342900">
              <a:buFont typeface="Arial" pitchFamily="34" charset="0"/>
              <a:buChar char="•"/>
            </a:pPr>
            <a:r>
              <a:rPr lang="en-US" dirty="0">
                <a:solidFill>
                  <a:schemeClr val="bg1">
                    <a:lumMod val="65000"/>
                  </a:schemeClr>
                </a:solidFill>
                <a:cs typeface="Adobe Garamond Pro"/>
              </a:rPr>
              <a:t>Conclusion</a:t>
            </a:r>
          </a:p>
          <a:p>
            <a:pPr marL="342900" lvl="1" indent="-342900">
              <a:buFont typeface="Arial" pitchFamily="34" charset="0"/>
              <a:buChar char="•"/>
            </a:pPr>
            <a:endParaRPr lang="en-US" sz="2600" dirty="0">
              <a:solidFill>
                <a:schemeClr val="tx2"/>
              </a:solidFill>
              <a:cs typeface="Adobe Garamond Pro"/>
            </a:endParaRPr>
          </a:p>
          <a:p>
            <a:pPr marL="342900" lvl="1" indent="-342900">
              <a:buFont typeface="Arial" pitchFamily="34" charset="0"/>
              <a:buChar char="•"/>
            </a:pPr>
            <a:endParaRPr lang="en-US" sz="2600" dirty="0">
              <a:solidFill>
                <a:schemeClr val="tx2"/>
              </a:solidFill>
              <a:cs typeface="Adobe Garamond Pro"/>
            </a:endParaRPr>
          </a:p>
          <a:p>
            <a:pPr lvl="1"/>
            <a:endParaRPr lang="en-US" sz="2000" dirty="0">
              <a:cs typeface="Adobe Garamond Pro"/>
            </a:endParaRPr>
          </a:p>
          <a:p>
            <a:pPr lvl="1"/>
            <a:endParaRPr lang="en-US" sz="2400" dirty="0">
              <a:cs typeface="Adobe Garamond Pro"/>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37845427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Rectangle 173"/>
          <p:cNvSpPr/>
          <p:nvPr/>
        </p:nvSpPr>
        <p:spPr>
          <a:xfrm>
            <a:off x="7543801" y="5702155"/>
            <a:ext cx="1452563" cy="34570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a:ea typeface="+mn-ea"/>
                <a:cs typeface="+mn-cs"/>
              </a:rPr>
              <a:t>ASIC</a:t>
            </a:r>
            <a:endParaRPr kumimoji="0" lang="en-US" sz="23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Title 1"/>
          <p:cNvSpPr>
            <a:spLocks noGrp="1"/>
          </p:cNvSpPr>
          <p:nvPr>
            <p:ph type="title"/>
          </p:nvPr>
        </p:nvSpPr>
        <p:spPr>
          <a:xfrm>
            <a:off x="0" y="0"/>
            <a:ext cx="9601200" cy="914400"/>
          </a:xfrm>
        </p:spPr>
        <p:txBody>
          <a:bodyPr/>
          <a:lstStyle/>
          <a:p>
            <a:r>
              <a:rPr lang="en-US" dirty="0">
                <a:latin typeface="Gill Sans MT"/>
                <a:cs typeface="Gill Sans MT"/>
              </a:rPr>
              <a:t>Optimistic NDA Execution</a:t>
            </a:r>
          </a:p>
        </p:txBody>
      </p:sp>
      <p:sp>
        <p:nvSpPr>
          <p:cNvPr id="3" name="Content Placeholder 2"/>
          <p:cNvSpPr>
            <a:spLocks noGrp="1"/>
          </p:cNvSpPr>
          <p:nvPr>
            <p:ph idx="1"/>
          </p:nvPr>
        </p:nvSpPr>
        <p:spPr>
          <a:xfrm>
            <a:off x="152400" y="1066800"/>
            <a:ext cx="8839200" cy="5638800"/>
          </a:xfrm>
        </p:spPr>
        <p:txBody>
          <a:bodyPr>
            <a:normAutofit/>
          </a:bodyPr>
          <a:lstStyle/>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pPr lvl="1"/>
            <a:endParaRPr lang="en-US" sz="2000" dirty="0">
              <a:solidFill>
                <a:srgbClr val="595959"/>
              </a:solidFill>
              <a:latin typeface="Gill Sans MT"/>
              <a:cs typeface="Gill Sans MT"/>
            </a:endParaRPr>
          </a:p>
          <a:p>
            <a:pPr lvl="1"/>
            <a:endParaRPr lang="en-US" sz="2400" dirty="0">
              <a:solidFill>
                <a:schemeClr val="tx2"/>
              </a:solidFill>
              <a:latin typeface="Gill Sans MT"/>
              <a:cs typeface="Gill Sans MT"/>
            </a:endParaRPr>
          </a:p>
          <a:p>
            <a:pPr marL="342900" lvl="1" indent="-342900">
              <a:buFont typeface="Arial" pitchFamily="34" charset="0"/>
              <a:buChar char="•"/>
            </a:pPr>
            <a:endParaRPr lang="en-US" sz="2400" u="sng" dirty="0">
              <a:solidFill>
                <a:schemeClr val="tx2"/>
              </a:solidFill>
              <a:latin typeface="Gill Sans MT"/>
              <a:cs typeface="Gill Sans MT"/>
            </a:endParaRPr>
          </a:p>
          <a:p>
            <a:pPr lvl="1"/>
            <a:endParaRPr lang="en-US" sz="2000" dirty="0">
              <a:solidFill>
                <a:srgbClr val="595959"/>
              </a:solidFill>
              <a:latin typeface="Gill Sans MT"/>
              <a:cs typeface="Gill Sans MT"/>
            </a:endParaRPr>
          </a:p>
          <a:p>
            <a:endParaRPr lang="en-US" dirty="0">
              <a:latin typeface="Gill Sans MT"/>
              <a:cs typeface="Gill Sans MT"/>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Gill Sans MT"/>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2400" b="1" i="0" u="none" strike="noStrike" kern="1200" cap="none" spc="0" normalizeH="0" baseline="0" noProof="0">
              <a:ln>
                <a:noFill/>
              </a:ln>
              <a:solidFill>
                <a:srgbClr val="0070C0"/>
              </a:solidFill>
              <a:effectLst/>
              <a:uLnTx/>
              <a:uFillTx/>
              <a:latin typeface="Gill Sans MT"/>
              <a:ea typeface="+mn-ea"/>
              <a:cs typeface="Gill Sans MT"/>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8" name="Rectangle 17"/>
          <p:cNvSpPr/>
          <p:nvPr/>
        </p:nvSpPr>
        <p:spPr>
          <a:xfrm>
            <a:off x="0" y="1143000"/>
            <a:ext cx="9144000" cy="523220"/>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Gill Sans MT"/>
              <a:ea typeface="+mn-ea"/>
              <a:cs typeface="Gill Sans MT"/>
            </a:endParaRPr>
          </a:p>
        </p:txBody>
      </p:sp>
      <p:sp>
        <p:nvSpPr>
          <p:cNvPr id="19" name="Rectangle 18"/>
          <p:cNvSpPr/>
          <p:nvPr/>
        </p:nvSpPr>
        <p:spPr>
          <a:xfrm>
            <a:off x="0" y="3429000"/>
            <a:ext cx="9144000" cy="553998"/>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Gill Sans MT"/>
                <a:ea typeface="+mn-ea"/>
                <a:cs typeface="Gill Sans MT"/>
              </a:rPr>
              <a:t>We propose to use </a:t>
            </a:r>
            <a:r>
              <a:rPr kumimoji="0" lang="en-US" sz="3000" b="1" i="0" u="none" strike="noStrike" kern="1200" cap="none" spc="0" normalizeH="0" baseline="0" noProof="0" dirty="0">
                <a:ln>
                  <a:noFill/>
                </a:ln>
                <a:solidFill>
                  <a:srgbClr val="0000FF"/>
                </a:solidFill>
                <a:effectLst/>
                <a:uLnTx/>
                <a:uFillTx/>
                <a:latin typeface="Gill Sans MT"/>
                <a:ea typeface="+mn-ea"/>
                <a:cs typeface="Gill Sans MT"/>
              </a:rPr>
              <a:t>optimistic execution </a:t>
            </a:r>
            <a:r>
              <a:rPr kumimoji="0" lang="en-US" sz="3000" b="1" i="0" u="none" strike="noStrike" kern="1200" cap="none" spc="0" normalizeH="0" baseline="0" noProof="0" dirty="0">
                <a:ln>
                  <a:noFill/>
                </a:ln>
                <a:solidFill>
                  <a:prstClr val="black"/>
                </a:solidFill>
                <a:effectLst/>
                <a:uLnTx/>
                <a:uFillTx/>
                <a:latin typeface="Gill Sans MT"/>
                <a:ea typeface="+mn-ea"/>
                <a:cs typeface="Gill Sans MT"/>
              </a:rPr>
              <a:t>for NDAs</a:t>
            </a:r>
          </a:p>
        </p:txBody>
      </p:sp>
      <p:sp>
        <p:nvSpPr>
          <p:cNvPr id="17" name="Rectangle 16"/>
          <p:cNvSpPr/>
          <p:nvPr/>
        </p:nvSpPr>
        <p:spPr>
          <a:xfrm>
            <a:off x="228600" y="4778990"/>
            <a:ext cx="9753600" cy="523220"/>
          </a:xfrm>
          <a:prstGeom prst="rect">
            <a:avLst/>
          </a:prstGeom>
          <a:noFill/>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Gill Sans MT"/>
              <a:ea typeface="+mn-ea"/>
              <a:cs typeface="Gill Sans MT"/>
            </a:endParaRPr>
          </a:p>
        </p:txBody>
      </p:sp>
      <p:sp>
        <p:nvSpPr>
          <p:cNvPr id="16" name="Rectangle 15"/>
          <p:cNvSpPr/>
          <p:nvPr/>
        </p:nvSpPr>
        <p:spPr>
          <a:xfrm>
            <a:off x="152400" y="990600"/>
            <a:ext cx="9753600" cy="492443"/>
          </a:xfrm>
          <a:prstGeom prst="rect">
            <a:avLst/>
          </a:prstGeom>
          <a:noFill/>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Gill Sans MT"/>
              </a:rPr>
              <a:t>We leverage </a:t>
            </a:r>
            <a:r>
              <a:rPr kumimoji="0" lang="en-US" sz="2600" b="1" i="0" u="none" strike="noStrike" kern="1200" cap="none" spc="0" normalizeH="0" baseline="0" noProof="0" dirty="0">
                <a:ln>
                  <a:noFill/>
                </a:ln>
                <a:solidFill>
                  <a:srgbClr val="0000FF"/>
                </a:solidFill>
                <a:effectLst/>
                <a:uLnTx/>
                <a:uFillTx/>
                <a:latin typeface="Gill Sans MT"/>
                <a:ea typeface="+mn-ea"/>
                <a:cs typeface="Gill Sans MT"/>
              </a:rPr>
              <a:t>two key </a:t>
            </a:r>
            <a:r>
              <a:rPr kumimoji="0" lang="en-US" sz="2600" b="1" i="0" u="none" strike="noStrike" kern="1200" cap="none" spc="0" normalizeH="0" baseline="0" noProof="0" dirty="0">
                <a:ln>
                  <a:noFill/>
                </a:ln>
                <a:solidFill>
                  <a:prstClr val="black"/>
                </a:solidFill>
                <a:effectLst/>
                <a:uLnTx/>
                <a:uFillTx/>
                <a:latin typeface="Gill Sans MT"/>
                <a:ea typeface="+mn-ea"/>
                <a:cs typeface="Gill Sans MT"/>
              </a:rPr>
              <a:t>observations:</a:t>
            </a:r>
          </a:p>
        </p:txBody>
      </p:sp>
      <p:grpSp>
        <p:nvGrpSpPr>
          <p:cNvPr id="20" name="Group 19"/>
          <p:cNvGrpSpPr/>
          <p:nvPr/>
        </p:nvGrpSpPr>
        <p:grpSpPr>
          <a:xfrm>
            <a:off x="76200" y="1516559"/>
            <a:ext cx="8551213" cy="921841"/>
            <a:chOff x="364189" y="3446384"/>
            <a:chExt cx="8551213" cy="921841"/>
          </a:xfrm>
        </p:grpSpPr>
        <p:sp>
          <p:nvSpPr>
            <p:cNvPr id="21" name="TextBox 20"/>
            <p:cNvSpPr txBox="1"/>
            <p:nvPr/>
          </p:nvSpPr>
          <p:spPr>
            <a:xfrm>
              <a:off x="364189" y="3446384"/>
              <a:ext cx="47401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lumMod val="65000"/>
                      <a:lumOff val="35000"/>
                    </a:prstClr>
                  </a:solidFill>
                  <a:effectLst/>
                  <a:uLnTx/>
                  <a:uFillTx/>
                  <a:latin typeface="Gill Sans MT"/>
                  <a:ea typeface="+mn-ea"/>
                  <a:cs typeface="Gill Sans MT"/>
                </a:rPr>
                <a:t>1</a:t>
              </a:r>
            </a:p>
          </p:txBody>
        </p:sp>
        <p:sp>
          <p:nvSpPr>
            <p:cNvPr id="22" name="TextBox 21"/>
            <p:cNvSpPr txBox="1"/>
            <p:nvPr/>
          </p:nvSpPr>
          <p:spPr>
            <a:xfrm>
              <a:off x="914400" y="3537228"/>
              <a:ext cx="800100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Gill Sans MT"/>
                  <a:ea typeface="+mn-ea"/>
                  <a:cs typeface="Gill Sans MT"/>
                </a:rPr>
                <a:t>Having </a:t>
              </a:r>
              <a:r>
                <a:rPr kumimoji="0" lang="en-US" sz="2400" b="1" i="0" u="none" strike="noStrike" kern="1200" cap="none" spc="0" normalizeH="0" baseline="0" noProof="0" dirty="0">
                  <a:ln>
                    <a:noFill/>
                  </a:ln>
                  <a:solidFill>
                    <a:srgbClr val="0000FF"/>
                  </a:solidFill>
                  <a:effectLst/>
                  <a:uLnTx/>
                  <a:uFillTx/>
                  <a:latin typeface="Gill Sans MT"/>
                  <a:ea typeface="+mn-ea"/>
                  <a:cs typeface="Gill Sans MT"/>
                </a:rPr>
                <a:t>insight</a:t>
              </a:r>
              <a:r>
                <a:rPr kumimoji="0" lang="en-US" sz="2400" b="1" i="0" u="none" strike="noStrike" kern="1200" cap="none" spc="0" normalizeH="0" baseline="0" noProof="0" dirty="0">
                  <a:ln>
                    <a:noFill/>
                  </a:ln>
                  <a:solidFill>
                    <a:srgbClr val="1F497D"/>
                  </a:solidFill>
                  <a:effectLst/>
                  <a:uLnTx/>
                  <a:uFillTx/>
                  <a:latin typeface="Gill Sans MT"/>
                  <a:ea typeface="+mn-ea"/>
                  <a:cs typeface="Gill Sans MT"/>
                </a:rPr>
                <a:t> enables us to eliminate much of </a:t>
              </a:r>
              <a:r>
                <a:rPr kumimoji="0" lang="en-US" sz="2400" b="1" i="0" u="none" strike="noStrike" kern="1200" cap="none" spc="0" normalizeH="0" baseline="0" noProof="0" dirty="0">
                  <a:ln>
                    <a:noFill/>
                  </a:ln>
                  <a:solidFill>
                    <a:srgbClr val="C00000"/>
                  </a:solidFill>
                  <a:effectLst/>
                  <a:uLnTx/>
                  <a:uFillTx/>
                  <a:latin typeface="Gill Sans MT"/>
                  <a:ea typeface="+mn-ea"/>
                  <a:cs typeface="Gill Sans MT"/>
                </a:rPr>
                <a:t>unnecessary</a:t>
              </a:r>
              <a:r>
                <a:rPr kumimoji="0" lang="en-US" sz="2400" b="1" i="0" u="none" strike="noStrike" kern="1200" cap="none" spc="0" normalizeH="0" baseline="0" noProof="0" dirty="0">
                  <a:ln>
                    <a:noFill/>
                  </a:ln>
                  <a:solidFill>
                    <a:srgbClr val="1F497D"/>
                  </a:solidFill>
                  <a:effectLst/>
                  <a:uLnTx/>
                  <a:uFillTx/>
                  <a:latin typeface="Gill Sans MT"/>
                  <a:ea typeface="+mn-ea"/>
                  <a:cs typeface="Gill Sans MT"/>
                </a:rPr>
                <a:t> coherence traffic</a:t>
              </a:r>
            </a:p>
          </p:txBody>
        </p:sp>
      </p:grpSp>
      <p:grpSp>
        <p:nvGrpSpPr>
          <p:cNvPr id="23" name="Group 22"/>
          <p:cNvGrpSpPr/>
          <p:nvPr/>
        </p:nvGrpSpPr>
        <p:grpSpPr>
          <a:xfrm>
            <a:off x="76200" y="2263914"/>
            <a:ext cx="9372600" cy="707886"/>
            <a:chOff x="364189" y="3461028"/>
            <a:chExt cx="9220200" cy="707886"/>
          </a:xfrm>
        </p:grpSpPr>
        <p:sp>
          <p:nvSpPr>
            <p:cNvPr id="24" name="TextBox 23"/>
            <p:cNvSpPr txBox="1"/>
            <p:nvPr/>
          </p:nvSpPr>
          <p:spPr>
            <a:xfrm>
              <a:off x="364189" y="3461028"/>
              <a:ext cx="4740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lumMod val="65000"/>
                      <a:lumOff val="35000"/>
                    </a:prstClr>
                  </a:solidFill>
                  <a:effectLst/>
                  <a:uLnTx/>
                  <a:uFillTx/>
                  <a:latin typeface="Gill Sans MT"/>
                  <a:ea typeface="+mn-ea"/>
                  <a:cs typeface="Gill Sans MT"/>
                </a:rPr>
                <a:t>2</a:t>
              </a:r>
            </a:p>
          </p:txBody>
        </p:sp>
        <p:sp>
          <p:nvSpPr>
            <p:cNvPr id="26" name="TextBox 25"/>
            <p:cNvSpPr txBox="1"/>
            <p:nvPr/>
          </p:nvSpPr>
          <p:spPr>
            <a:xfrm>
              <a:off x="897589" y="3608963"/>
              <a:ext cx="8686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Gill Sans MT"/>
                  <a:ea typeface="+mn-ea"/>
                  <a:cs typeface="Gill Sans MT"/>
                </a:rPr>
                <a:t>Low rate</a:t>
              </a:r>
              <a:r>
                <a:rPr kumimoji="0" lang="en-US" sz="2400" b="1" i="0" u="none" strike="noStrike" kern="1200" cap="none" spc="0" normalizeH="0" baseline="0" noProof="0" dirty="0">
                  <a:ln>
                    <a:noFill/>
                  </a:ln>
                  <a:solidFill>
                    <a:srgbClr val="1F497D"/>
                  </a:solidFill>
                  <a:effectLst/>
                  <a:uLnTx/>
                  <a:uFillTx/>
                  <a:latin typeface="Gill Sans MT"/>
                  <a:ea typeface="+mn-ea"/>
                  <a:cs typeface="Gill Sans MT"/>
                </a:rPr>
                <a:t> of </a:t>
              </a:r>
              <a:r>
                <a:rPr kumimoji="0" lang="en-US" sz="2400" b="1" i="0" u="none" strike="noStrike" kern="1200" cap="none" spc="0" normalizeH="0" baseline="0" noProof="0" dirty="0">
                  <a:ln>
                    <a:noFill/>
                  </a:ln>
                  <a:solidFill>
                    <a:srgbClr val="0000FF"/>
                  </a:solidFill>
                  <a:effectLst/>
                  <a:uLnTx/>
                  <a:uFillTx/>
                  <a:latin typeface="Gill Sans MT"/>
                  <a:ea typeface="+mn-ea"/>
                  <a:cs typeface="Gill Sans MT"/>
                </a:rPr>
                <a:t>collision</a:t>
              </a:r>
              <a:r>
                <a:rPr kumimoji="0" lang="en-US" sz="2400" b="1" i="0" u="none" strike="noStrike" kern="1200" cap="none" spc="0" normalizeH="0" baseline="0" noProof="0" dirty="0">
                  <a:ln>
                    <a:noFill/>
                  </a:ln>
                  <a:solidFill>
                    <a:srgbClr val="1F497D"/>
                  </a:solidFill>
                  <a:effectLst/>
                  <a:uLnTx/>
                  <a:uFillTx/>
                  <a:latin typeface="Gill Sans MT"/>
                  <a:ea typeface="+mn-ea"/>
                  <a:cs typeface="Gill Sans MT"/>
                </a:rPr>
                <a:t> for CPU threads and NDA kernels</a:t>
              </a:r>
              <a:endParaRPr kumimoji="0" lang="en-US" sz="2400" b="1" i="0" u="none" strike="noStrike" kern="1200" cap="none" spc="0" normalizeH="0" baseline="0" noProof="0" dirty="0">
                <a:ln>
                  <a:noFill/>
                </a:ln>
                <a:solidFill>
                  <a:srgbClr val="0000FF"/>
                </a:solidFill>
                <a:effectLst/>
                <a:uLnTx/>
                <a:uFillTx/>
                <a:latin typeface="Gill Sans MT"/>
                <a:ea typeface="+mn-ea"/>
                <a:cs typeface="Gill Sans MT"/>
              </a:endParaRPr>
            </a:p>
          </p:txBody>
        </p:sp>
      </p:grpSp>
      <p:grpSp>
        <p:nvGrpSpPr>
          <p:cNvPr id="25" name="Group 24"/>
          <p:cNvGrpSpPr/>
          <p:nvPr/>
        </p:nvGrpSpPr>
        <p:grpSpPr>
          <a:xfrm>
            <a:off x="268969" y="5083314"/>
            <a:ext cx="9179832" cy="707886"/>
            <a:chOff x="220995" y="3657600"/>
            <a:chExt cx="8804973" cy="707886"/>
          </a:xfrm>
        </p:grpSpPr>
        <p:sp>
          <p:nvSpPr>
            <p:cNvPr id="27" name="TextBox 26"/>
            <p:cNvSpPr txBox="1"/>
            <p:nvPr/>
          </p:nvSpPr>
          <p:spPr>
            <a:xfrm>
              <a:off x="220995" y="3657600"/>
              <a:ext cx="4740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lumMod val="65000"/>
                      <a:lumOff val="35000"/>
                    </a:prstClr>
                  </a:solidFill>
                  <a:effectLst/>
                  <a:uLnTx/>
                  <a:uFillTx/>
                  <a:latin typeface="Gill Sans MT"/>
                  <a:ea typeface="+mn-ea"/>
                  <a:cs typeface="Gill Sans MT"/>
                </a:rPr>
                <a:t>2</a:t>
              </a:r>
            </a:p>
          </p:txBody>
        </p:sp>
        <p:sp>
          <p:nvSpPr>
            <p:cNvPr id="28" name="TextBox 27"/>
            <p:cNvSpPr txBox="1"/>
            <p:nvPr/>
          </p:nvSpPr>
          <p:spPr>
            <a:xfrm>
              <a:off x="732614" y="3755886"/>
              <a:ext cx="82933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Gill Sans MT"/>
                  <a:ea typeface="+mn-ea"/>
                  <a:cs typeface="Gill Sans MT"/>
                </a:rPr>
                <a:t>Gains </a:t>
              </a:r>
              <a:r>
                <a:rPr kumimoji="0" lang="en-US" sz="2400" b="1" i="0" u="sng" strike="noStrike" kern="1200" cap="none" spc="0" normalizeH="0" baseline="0" noProof="0" dirty="0">
                  <a:ln>
                    <a:noFill/>
                  </a:ln>
                  <a:solidFill>
                    <a:srgbClr val="0000FF"/>
                  </a:solidFill>
                  <a:effectLst/>
                  <a:uLnTx/>
                  <a:uFillTx/>
                  <a:latin typeface="Gill Sans MT"/>
                  <a:ea typeface="+mn-ea"/>
                  <a:cs typeface="Gill Sans MT"/>
                </a:rPr>
                <a:t>insights</a:t>
              </a:r>
              <a:r>
                <a:rPr kumimoji="0" lang="en-US" sz="2400" b="1" i="0" u="none" strike="noStrike" kern="1200" cap="none" spc="0" normalizeH="0" baseline="0" noProof="0" dirty="0">
                  <a:ln>
                    <a:noFill/>
                  </a:ln>
                  <a:solidFill>
                    <a:srgbClr val="0000FF"/>
                  </a:solidFill>
                  <a:effectLst/>
                  <a:uLnTx/>
                  <a:uFillTx/>
                  <a:latin typeface="Gill Sans MT"/>
                  <a:ea typeface="+mn-ea"/>
                  <a:cs typeface="Gill Sans MT"/>
                </a:rPr>
                <a:t> </a:t>
              </a:r>
              <a:r>
                <a:rPr kumimoji="0" lang="en-US" sz="2400" b="1" i="0" u="none" strike="noStrike" kern="1200" cap="none" spc="0" normalizeH="0" baseline="0" noProof="0" dirty="0">
                  <a:ln>
                    <a:noFill/>
                  </a:ln>
                  <a:solidFill>
                    <a:srgbClr val="1F497D"/>
                  </a:solidFill>
                  <a:effectLst/>
                  <a:uLnTx/>
                  <a:uFillTx/>
                  <a:latin typeface="Gill Sans MT"/>
                  <a:ea typeface="+mn-ea"/>
                  <a:cs typeface="Gill Sans MT"/>
                </a:rPr>
                <a:t>into memory accesses</a:t>
              </a:r>
              <a:r>
                <a:rPr kumimoji="0" lang="en-US" sz="2400" b="1" i="0" u="none" strike="noStrike" kern="1200" cap="none" spc="0" normalizeH="0" baseline="0" noProof="0" dirty="0">
                  <a:ln>
                    <a:noFill/>
                  </a:ln>
                  <a:solidFill>
                    <a:srgbClr val="008000"/>
                  </a:solidFill>
                  <a:effectLst/>
                  <a:uLnTx/>
                  <a:uFillTx/>
                  <a:latin typeface="Gill Sans MT"/>
                  <a:ea typeface="+mn-ea"/>
                  <a:cs typeface="Gill Sans MT"/>
                </a:rPr>
                <a:t> </a:t>
              </a:r>
              <a:endParaRPr kumimoji="0" lang="en-US" sz="2400" b="1" i="0" u="none" strike="noStrike" kern="1200" cap="none" spc="0" normalizeH="0" baseline="0" noProof="0" dirty="0">
                <a:ln>
                  <a:noFill/>
                </a:ln>
                <a:solidFill>
                  <a:srgbClr val="1F497D"/>
                </a:solidFill>
                <a:effectLst/>
                <a:uLnTx/>
                <a:uFillTx/>
                <a:latin typeface="Gill Sans MT"/>
                <a:ea typeface="+mn-ea"/>
                <a:cs typeface="Gill Sans MT"/>
              </a:endParaRPr>
            </a:p>
          </p:txBody>
        </p:sp>
      </p:grpSp>
      <p:sp>
        <p:nvSpPr>
          <p:cNvPr id="31" name="TextBox 30"/>
          <p:cNvSpPr txBox="1"/>
          <p:nvPr/>
        </p:nvSpPr>
        <p:spPr>
          <a:xfrm>
            <a:off x="812057" y="6096000"/>
            <a:ext cx="82557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Gill Sans MT"/>
                <a:ea typeface="+mn-ea"/>
                <a:cs typeface="Gill Sans MT"/>
              </a:rPr>
              <a:t>Performs </a:t>
            </a:r>
            <a:r>
              <a:rPr kumimoji="0" lang="en-US" sz="2400" b="1" i="0" u="none" strike="noStrike" kern="1200" cap="none" spc="0" normalizeH="0" baseline="0" noProof="0" dirty="0">
                <a:ln>
                  <a:noFill/>
                </a:ln>
                <a:solidFill>
                  <a:srgbClr val="0000FF"/>
                </a:solidFill>
                <a:effectLst/>
                <a:uLnTx/>
                <a:uFillTx/>
                <a:latin typeface="Gill Sans MT"/>
                <a:ea typeface="+mn-ea"/>
                <a:cs typeface="Gill Sans MT"/>
              </a:rPr>
              <a:t>only the necessary </a:t>
            </a:r>
            <a:r>
              <a:rPr kumimoji="0" lang="en-US" sz="2400" b="1" i="0" u="none" strike="noStrike" kern="1200" cap="none" spc="0" normalizeH="0" baseline="0" noProof="0" dirty="0">
                <a:ln>
                  <a:noFill/>
                </a:ln>
                <a:solidFill>
                  <a:srgbClr val="1F497D"/>
                </a:solidFill>
                <a:effectLst/>
                <a:uLnTx/>
                <a:uFillTx/>
                <a:latin typeface="Gill Sans MT"/>
                <a:ea typeface="+mn-ea"/>
                <a:cs typeface="Gill Sans MT"/>
              </a:rPr>
              <a:t>coherence requests</a:t>
            </a: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Gill Sans MT"/>
            </a:endParaRPr>
          </a:p>
        </p:txBody>
      </p:sp>
      <p:sp>
        <p:nvSpPr>
          <p:cNvPr id="34" name="Rectangle 33"/>
          <p:cNvSpPr/>
          <p:nvPr/>
        </p:nvSpPr>
        <p:spPr>
          <a:xfrm>
            <a:off x="152400" y="4191000"/>
            <a:ext cx="9753600" cy="461665"/>
          </a:xfrm>
          <a:prstGeom prst="rect">
            <a:avLst/>
          </a:prstGeom>
          <a:noFill/>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NDA executes the kernel:</a:t>
            </a:r>
          </a:p>
        </p:txBody>
      </p:sp>
      <p:grpSp>
        <p:nvGrpSpPr>
          <p:cNvPr id="36" name="Group 35"/>
          <p:cNvGrpSpPr/>
          <p:nvPr/>
        </p:nvGrpSpPr>
        <p:grpSpPr>
          <a:xfrm>
            <a:off x="268969" y="4549914"/>
            <a:ext cx="9139462" cy="707886"/>
            <a:chOff x="220995" y="3657600"/>
            <a:chExt cx="8766252" cy="707886"/>
          </a:xfrm>
        </p:grpSpPr>
        <p:sp>
          <p:nvSpPr>
            <p:cNvPr id="37" name="TextBox 36"/>
            <p:cNvSpPr txBox="1"/>
            <p:nvPr/>
          </p:nvSpPr>
          <p:spPr>
            <a:xfrm>
              <a:off x="220995" y="3657600"/>
              <a:ext cx="4740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lumMod val="65000"/>
                      <a:lumOff val="35000"/>
                    </a:prstClr>
                  </a:solidFill>
                  <a:effectLst/>
                  <a:uLnTx/>
                  <a:uFillTx/>
                  <a:latin typeface="Gill Sans MT"/>
                  <a:ea typeface="+mn-ea"/>
                  <a:cs typeface="Gill Sans MT"/>
                </a:rPr>
                <a:t>1</a:t>
              </a:r>
            </a:p>
          </p:txBody>
        </p:sp>
        <p:sp>
          <p:nvSpPr>
            <p:cNvPr id="38" name="TextBox 37"/>
            <p:cNvSpPr txBox="1"/>
            <p:nvPr/>
          </p:nvSpPr>
          <p:spPr>
            <a:xfrm>
              <a:off x="693893" y="3832086"/>
              <a:ext cx="82933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Gill Sans MT"/>
                  <a:ea typeface="+mn-ea"/>
                  <a:cs typeface="Gill Sans MT"/>
                </a:rPr>
                <a:t>Assumes it has </a:t>
              </a:r>
              <a:r>
                <a:rPr kumimoji="0" lang="en-US" sz="2400" b="1" i="0" u="none" strike="noStrike" kern="1200" cap="none" spc="0" normalizeH="0" baseline="0" noProof="0" dirty="0">
                  <a:ln>
                    <a:noFill/>
                  </a:ln>
                  <a:solidFill>
                    <a:srgbClr val="0000FF"/>
                  </a:solidFill>
                  <a:effectLst/>
                  <a:uLnTx/>
                  <a:uFillTx/>
                  <a:latin typeface="Gill Sans MT"/>
                  <a:ea typeface="+mn-ea"/>
                  <a:cs typeface="Gill Sans MT"/>
                </a:rPr>
                <a:t>coherence permissions</a:t>
              </a:r>
              <a:r>
                <a:rPr kumimoji="0" lang="en-US" sz="2400" b="1" i="0" u="none" strike="noStrike" kern="1200" cap="none" spc="0" normalizeH="0" baseline="0" noProof="0" dirty="0">
                  <a:ln>
                    <a:noFill/>
                  </a:ln>
                  <a:solidFill>
                    <a:srgbClr val="1F497D"/>
                  </a:solidFill>
                  <a:effectLst/>
                  <a:uLnTx/>
                  <a:uFillTx/>
                  <a:latin typeface="Gill Sans MT"/>
                  <a:ea typeface="+mn-ea"/>
                  <a:cs typeface="Gill Sans MT"/>
                </a:rPr>
                <a:t> </a:t>
              </a:r>
            </a:p>
          </p:txBody>
        </p:sp>
      </p:grpSp>
      <p:sp>
        <p:nvSpPr>
          <p:cNvPr id="39" name="Rectangle 38"/>
          <p:cNvSpPr/>
          <p:nvPr/>
        </p:nvSpPr>
        <p:spPr>
          <a:xfrm>
            <a:off x="152400" y="5715000"/>
            <a:ext cx="9753600" cy="461665"/>
          </a:xfrm>
          <a:prstGeom prst="rect">
            <a:avLst/>
          </a:prstGeom>
          <a:noFill/>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When execution is done:</a:t>
            </a:r>
          </a:p>
        </p:txBody>
      </p:sp>
    </p:spTree>
    <p:extLst>
      <p:ext uri="{BB962C8B-B14F-4D97-AF65-F5344CB8AC3E}">
        <p14:creationId xmlns:p14="http://schemas.microsoft.com/office/powerpoint/2010/main" val="334630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par>
                                <p:cTn id="33" presetID="10" presetClass="entr" presetSubtype="0"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fade">
                                      <p:cBhvr>
                                        <p:cTn id="40" dur="500"/>
                                        <p:tgtEl>
                                          <p:spTgt spid="3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6" grpId="0"/>
      <p:bldP spid="31" grpId="0"/>
      <p:bldP spid="39"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p:cNvSpPr/>
          <p:nvPr/>
        </p:nvSpPr>
        <p:spPr>
          <a:xfrm>
            <a:off x="381000" y="1752600"/>
            <a:ext cx="8763000" cy="950976"/>
          </a:xfrm>
          <a:prstGeom prst="rect">
            <a:avLst/>
          </a:prstGeom>
          <a:solidFill>
            <a:schemeClr val="accent6">
              <a:lumMod val="20000"/>
              <a:lumOff val="80000"/>
            </a:schemeClr>
          </a:solidFill>
          <a:ln>
            <a:solidFill>
              <a:srgbClr val="000000"/>
            </a:solidFill>
            <a:prstDash val="dash"/>
          </a:ln>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Gill Sans MT"/>
                <a:ea typeface="+mn-ea"/>
                <a:cs typeface="Gill Sans MT"/>
              </a:rPr>
            </a:br>
            <a:endParaRPr kumimoji="0" lang="en-US" sz="2800" b="1" i="0" u="none" strike="noStrike" kern="1200" cap="none" spc="0" normalizeH="0" baseline="0" noProof="0" dirty="0">
              <a:ln>
                <a:noFill/>
              </a:ln>
              <a:solidFill>
                <a:prstClr val="black"/>
              </a:solidFill>
              <a:effectLst/>
              <a:uLnTx/>
              <a:uFillTx/>
              <a:latin typeface="Gill Sans MT"/>
              <a:ea typeface="+mn-ea"/>
              <a:cs typeface="Gill Sans MT"/>
            </a:endParaRPr>
          </a:p>
        </p:txBody>
      </p:sp>
      <p:cxnSp>
        <p:nvCxnSpPr>
          <p:cNvPr id="66" name="Straight Arrow Connector 65"/>
          <p:cNvCxnSpPr/>
          <p:nvPr/>
        </p:nvCxnSpPr>
        <p:spPr>
          <a:xfrm>
            <a:off x="3445689" y="2624245"/>
            <a:ext cx="2743200" cy="397565"/>
          </a:xfrm>
          <a:prstGeom prst="straightConnector1">
            <a:avLst/>
          </a:prstGeom>
          <a:noFill/>
          <a:ln w="57150" cap="flat" cmpd="sng" algn="ctr">
            <a:solidFill>
              <a:schemeClr val="tx1"/>
            </a:solidFill>
            <a:prstDash val="solid"/>
            <a:miter lim="800000"/>
            <a:headEnd type="none"/>
            <a:tailEnd type="triangle"/>
          </a:ln>
          <a:effectLst/>
        </p:spPr>
      </p:cxnSp>
      <p:sp>
        <p:nvSpPr>
          <p:cNvPr id="67" name="TextBox 66"/>
          <p:cNvSpPr txBox="1"/>
          <p:nvPr/>
        </p:nvSpPr>
        <p:spPr>
          <a:xfrm rot="481336">
            <a:off x="2901983" y="2000514"/>
            <a:ext cx="40386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Starts optimistic</a:t>
            </a:r>
            <a:br>
              <a:rPr kumimoji="0" lang="en-US" sz="2200" b="1" i="0" u="none" strike="noStrike" kern="1200" cap="none" spc="0" normalizeH="0" baseline="0" noProof="0" dirty="0">
                <a:ln>
                  <a:noFill/>
                </a:ln>
                <a:solidFill>
                  <a:prstClr val="black"/>
                </a:solidFill>
                <a:effectLst/>
                <a:uLnTx/>
                <a:uFillTx/>
                <a:latin typeface="Gill Sans MT"/>
                <a:ea typeface="+mn-ea"/>
                <a:cs typeface="+mn-cs"/>
              </a:rPr>
            </a:br>
            <a:r>
              <a:rPr kumimoji="0" lang="en-US" sz="2200" b="1" i="0" u="none" strike="noStrike" kern="1200" cap="none" spc="0" normalizeH="0" baseline="0" noProof="0" dirty="0">
                <a:ln>
                  <a:noFill/>
                </a:ln>
                <a:solidFill>
                  <a:prstClr val="black"/>
                </a:solidFill>
                <a:effectLst/>
                <a:uLnTx/>
                <a:uFillTx/>
                <a:latin typeface="Gill Sans MT"/>
                <a:ea typeface="+mn-ea"/>
                <a:cs typeface="+mn-cs"/>
              </a:rPr>
              <a:t> execution</a:t>
            </a:r>
          </a:p>
        </p:txBody>
      </p:sp>
      <p:sp>
        <p:nvSpPr>
          <p:cNvPr id="2" name="Title 1"/>
          <p:cNvSpPr>
            <a:spLocks noGrp="1"/>
          </p:cNvSpPr>
          <p:nvPr>
            <p:ph type="title"/>
          </p:nvPr>
        </p:nvSpPr>
        <p:spPr>
          <a:xfrm>
            <a:off x="-228600" y="0"/>
            <a:ext cx="9601200" cy="914400"/>
          </a:xfrm>
        </p:spPr>
        <p:txBody>
          <a:bodyPr/>
          <a:lstStyle/>
          <a:p>
            <a:r>
              <a:rPr lang="en-US" sz="2900" dirty="0">
                <a:latin typeface="Gill Sans MT"/>
                <a:cs typeface="Gill Sans MT"/>
              </a:rPr>
              <a:t>High-Level Overview of Optimistic Execution Model</a:t>
            </a:r>
          </a:p>
        </p:txBody>
      </p:sp>
      <p:sp>
        <p:nvSpPr>
          <p:cNvPr id="3" name="Content Placeholder 2"/>
          <p:cNvSpPr>
            <a:spLocks noGrp="1"/>
          </p:cNvSpPr>
          <p:nvPr>
            <p:ph idx="1"/>
          </p:nvPr>
        </p:nvSpPr>
        <p:spPr>
          <a:xfrm>
            <a:off x="152400" y="1066800"/>
            <a:ext cx="8839200" cy="5638800"/>
          </a:xfrm>
        </p:spPr>
        <p:txBody>
          <a:bodyPr>
            <a:normAutofit/>
          </a:bodyPr>
          <a:lstStyle/>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pPr lvl="1"/>
            <a:endParaRPr lang="en-US" sz="2000" dirty="0">
              <a:solidFill>
                <a:srgbClr val="595959"/>
              </a:solidFill>
              <a:latin typeface="Gill Sans MT"/>
              <a:cs typeface="Gill Sans MT"/>
            </a:endParaRPr>
          </a:p>
          <a:p>
            <a:pPr lvl="1"/>
            <a:endParaRPr lang="en-US" sz="2400" dirty="0">
              <a:solidFill>
                <a:schemeClr val="tx2"/>
              </a:solidFill>
              <a:latin typeface="Gill Sans MT"/>
              <a:cs typeface="Gill Sans MT"/>
            </a:endParaRPr>
          </a:p>
          <a:p>
            <a:pPr marL="342900" lvl="1" indent="-342900">
              <a:buFont typeface="Arial" pitchFamily="34" charset="0"/>
              <a:buChar char="•"/>
            </a:pPr>
            <a:endParaRPr lang="en-US" sz="2400" u="sng" dirty="0">
              <a:solidFill>
                <a:schemeClr val="tx2"/>
              </a:solidFill>
              <a:latin typeface="Gill Sans MT"/>
              <a:cs typeface="Gill Sans MT"/>
            </a:endParaRPr>
          </a:p>
          <a:p>
            <a:pPr lvl="1"/>
            <a:endParaRPr lang="en-US" sz="2000" dirty="0">
              <a:solidFill>
                <a:srgbClr val="595959"/>
              </a:solidFill>
              <a:latin typeface="Gill Sans MT"/>
              <a:cs typeface="Gill Sans MT"/>
            </a:endParaRPr>
          </a:p>
          <a:p>
            <a:endParaRPr lang="en-US" dirty="0">
              <a:latin typeface="Gill Sans MT"/>
              <a:cs typeface="Gill Sans MT"/>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Gill Sans MT"/>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2400" b="1" i="0" u="none" strike="noStrike" kern="1200" cap="none" spc="0" normalizeH="0" baseline="0" noProof="0">
              <a:ln>
                <a:noFill/>
              </a:ln>
              <a:solidFill>
                <a:srgbClr val="0070C0"/>
              </a:solidFill>
              <a:effectLst/>
              <a:uLnTx/>
              <a:uFillTx/>
              <a:latin typeface="Gill Sans MT"/>
              <a:ea typeface="+mn-ea"/>
              <a:cs typeface="Gill Sans MT"/>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8" name="Rectangle 17"/>
          <p:cNvSpPr/>
          <p:nvPr/>
        </p:nvSpPr>
        <p:spPr>
          <a:xfrm>
            <a:off x="0" y="1143000"/>
            <a:ext cx="9144000" cy="523220"/>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Gill Sans MT"/>
              <a:ea typeface="+mn-ea"/>
              <a:cs typeface="Gill Sans MT"/>
            </a:endParaRPr>
          </a:p>
        </p:txBody>
      </p:sp>
      <p:cxnSp>
        <p:nvCxnSpPr>
          <p:cNvPr id="51" name="Straight Arrow Connector 50"/>
          <p:cNvCxnSpPr/>
          <p:nvPr/>
        </p:nvCxnSpPr>
        <p:spPr>
          <a:xfrm>
            <a:off x="216267" y="1676400"/>
            <a:ext cx="12333" cy="396240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76200" y="1219200"/>
            <a:ext cx="825867"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Time</a:t>
            </a:r>
          </a:p>
        </p:txBody>
      </p:sp>
      <p:sp>
        <p:nvSpPr>
          <p:cNvPr id="54" name="Rectangle 53"/>
          <p:cNvSpPr/>
          <p:nvPr/>
        </p:nvSpPr>
        <p:spPr>
          <a:xfrm>
            <a:off x="381000" y="3087624"/>
            <a:ext cx="8763000" cy="1042416"/>
          </a:xfrm>
          <a:prstGeom prst="rect">
            <a:avLst/>
          </a:prstGeom>
          <a:solidFill>
            <a:schemeClr val="accent6">
              <a:lumMod val="20000"/>
              <a:lumOff val="80000"/>
            </a:schemeClr>
          </a:solidFill>
          <a:ln>
            <a:solidFill>
              <a:srgbClr val="000000"/>
            </a:solidFill>
            <a:prstDash val="dash"/>
          </a:ln>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Gill Sans MT"/>
                <a:ea typeface="+mn-ea"/>
                <a:cs typeface="Gill Sans MT"/>
              </a:rPr>
            </a:br>
            <a:endParaRPr kumimoji="0" lang="en-US" sz="2800" b="1" i="0" u="none" strike="noStrike" kern="1200" cap="none" spc="0" normalizeH="0" baseline="0" noProof="0" dirty="0">
              <a:ln>
                <a:noFill/>
              </a:ln>
              <a:solidFill>
                <a:prstClr val="black"/>
              </a:solidFill>
              <a:effectLst/>
              <a:uLnTx/>
              <a:uFillTx/>
              <a:latin typeface="Gill Sans MT"/>
              <a:ea typeface="+mn-ea"/>
              <a:cs typeface="Gill Sans MT"/>
            </a:endParaRPr>
          </a:p>
        </p:txBody>
      </p:sp>
      <p:sp>
        <p:nvSpPr>
          <p:cNvPr id="22" name="TextBox 21"/>
          <p:cNvSpPr txBox="1"/>
          <p:nvPr/>
        </p:nvSpPr>
        <p:spPr>
          <a:xfrm>
            <a:off x="7391400" y="3124200"/>
            <a:ext cx="19050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rPr>
              <a:t>Optimistic Execution</a:t>
            </a:r>
          </a:p>
        </p:txBody>
      </p:sp>
      <p:sp>
        <p:nvSpPr>
          <p:cNvPr id="26" name="Rectangle 25"/>
          <p:cNvSpPr/>
          <p:nvPr/>
        </p:nvSpPr>
        <p:spPr>
          <a:xfrm>
            <a:off x="2209800" y="1600200"/>
            <a:ext cx="1143000" cy="3962400"/>
          </a:xfrm>
          <a:prstGeom prst="rect">
            <a:avLst/>
          </a:prstGeom>
          <a:solidFill>
            <a:srgbClr val="5FB3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32" name="TextBox 31"/>
          <p:cNvSpPr txBox="1"/>
          <p:nvPr/>
        </p:nvSpPr>
        <p:spPr>
          <a:xfrm>
            <a:off x="2362200" y="990600"/>
            <a:ext cx="800244"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rPr>
              <a:t>CPU</a:t>
            </a:r>
          </a:p>
        </p:txBody>
      </p:sp>
      <p:sp>
        <p:nvSpPr>
          <p:cNvPr id="34" name="TextBox 33"/>
          <p:cNvSpPr txBox="1"/>
          <p:nvPr/>
        </p:nvSpPr>
        <p:spPr>
          <a:xfrm>
            <a:off x="6298183" y="990600"/>
            <a:ext cx="104387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rPr>
              <a:t>NDA</a:t>
            </a:r>
          </a:p>
        </p:txBody>
      </p:sp>
      <p:sp>
        <p:nvSpPr>
          <p:cNvPr id="37" name="Freeform 36"/>
          <p:cNvSpPr/>
          <p:nvPr/>
        </p:nvSpPr>
        <p:spPr>
          <a:xfrm>
            <a:off x="2590800" y="1752600"/>
            <a:ext cx="457200" cy="914400"/>
          </a:xfrm>
          <a:custGeom>
            <a:avLst/>
            <a:gdLst>
              <a:gd name="connsiteX0" fmla="*/ 46481 w 278783"/>
              <a:gd name="connsiteY0" fmla="*/ 0 h 1037800"/>
              <a:gd name="connsiteX1" fmla="*/ 278783 w 278783"/>
              <a:gd name="connsiteY1" fmla="*/ 108427 h 1037800"/>
              <a:gd name="connsiteX2" fmla="*/ 278783 w 278783"/>
              <a:gd name="connsiteY2" fmla="*/ 108427 h 1037800"/>
              <a:gd name="connsiteX3" fmla="*/ 15507 w 278783"/>
              <a:gd name="connsiteY3" fmla="*/ 185874 h 1037800"/>
              <a:gd name="connsiteX4" fmla="*/ 247810 w 278783"/>
              <a:gd name="connsiteY4" fmla="*/ 325280 h 1037800"/>
              <a:gd name="connsiteX5" fmla="*/ 20 w 278783"/>
              <a:gd name="connsiteY5" fmla="*/ 464686 h 1037800"/>
              <a:gd name="connsiteX6" fmla="*/ 263296 w 278783"/>
              <a:gd name="connsiteY6" fmla="*/ 588603 h 1037800"/>
              <a:gd name="connsiteX7" fmla="*/ 15507 w 278783"/>
              <a:gd name="connsiteY7" fmla="*/ 697030 h 1037800"/>
              <a:gd name="connsiteX8" fmla="*/ 247810 w 278783"/>
              <a:gd name="connsiteY8" fmla="*/ 820946 h 1037800"/>
              <a:gd name="connsiteX9" fmla="*/ 46481 w 278783"/>
              <a:gd name="connsiteY9" fmla="*/ 898394 h 1037800"/>
              <a:gd name="connsiteX10" fmla="*/ 216836 w 278783"/>
              <a:gd name="connsiteY10" fmla="*/ 991331 h 1037800"/>
              <a:gd name="connsiteX11" fmla="*/ 263296 w 278783"/>
              <a:gd name="connsiteY11" fmla="*/ 1037800 h 103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783" h="1037800">
                <a:moveTo>
                  <a:pt x="46481" y="0"/>
                </a:moveTo>
                <a:lnTo>
                  <a:pt x="278783" y="108427"/>
                </a:lnTo>
                <a:lnTo>
                  <a:pt x="278783" y="108427"/>
                </a:lnTo>
                <a:cubicBezTo>
                  <a:pt x="234904" y="121335"/>
                  <a:pt x="20669" y="149732"/>
                  <a:pt x="15507" y="185874"/>
                </a:cubicBezTo>
                <a:cubicBezTo>
                  <a:pt x="10345" y="222016"/>
                  <a:pt x="250391" y="278811"/>
                  <a:pt x="247810" y="325280"/>
                </a:cubicBezTo>
                <a:cubicBezTo>
                  <a:pt x="245229" y="371749"/>
                  <a:pt x="-2561" y="420799"/>
                  <a:pt x="20" y="464686"/>
                </a:cubicBezTo>
                <a:cubicBezTo>
                  <a:pt x="2601" y="508573"/>
                  <a:pt x="260715" y="549879"/>
                  <a:pt x="263296" y="588603"/>
                </a:cubicBezTo>
                <a:cubicBezTo>
                  <a:pt x="265877" y="627327"/>
                  <a:pt x="18088" y="658306"/>
                  <a:pt x="15507" y="697030"/>
                </a:cubicBezTo>
                <a:cubicBezTo>
                  <a:pt x="12926" y="735754"/>
                  <a:pt x="242648" y="787385"/>
                  <a:pt x="247810" y="820946"/>
                </a:cubicBezTo>
                <a:cubicBezTo>
                  <a:pt x="252972" y="854507"/>
                  <a:pt x="51643" y="869997"/>
                  <a:pt x="46481" y="898394"/>
                </a:cubicBezTo>
                <a:cubicBezTo>
                  <a:pt x="41319" y="926791"/>
                  <a:pt x="180700" y="968097"/>
                  <a:pt x="216836" y="991331"/>
                </a:cubicBezTo>
                <a:cubicBezTo>
                  <a:pt x="252972" y="1014565"/>
                  <a:pt x="263296" y="1037800"/>
                  <a:pt x="263296" y="1037800"/>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39" name="TextBox 38"/>
          <p:cNvSpPr txBox="1"/>
          <p:nvPr/>
        </p:nvSpPr>
        <p:spPr>
          <a:xfrm>
            <a:off x="228600" y="1828800"/>
            <a:ext cx="19812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Gill Sans MT"/>
                <a:ea typeface="+mn-ea"/>
                <a:cs typeface="+mn-cs"/>
              </a:rPr>
              <a:t>CPU Thread Execution</a:t>
            </a:r>
          </a:p>
        </p:txBody>
      </p:sp>
      <p:sp>
        <p:nvSpPr>
          <p:cNvPr id="40" name="Freeform 39"/>
          <p:cNvSpPr/>
          <p:nvPr/>
        </p:nvSpPr>
        <p:spPr>
          <a:xfrm>
            <a:off x="2590800" y="3048000"/>
            <a:ext cx="457200" cy="914400"/>
          </a:xfrm>
          <a:custGeom>
            <a:avLst/>
            <a:gdLst>
              <a:gd name="connsiteX0" fmla="*/ 46481 w 278783"/>
              <a:gd name="connsiteY0" fmla="*/ 0 h 1037800"/>
              <a:gd name="connsiteX1" fmla="*/ 278783 w 278783"/>
              <a:gd name="connsiteY1" fmla="*/ 108427 h 1037800"/>
              <a:gd name="connsiteX2" fmla="*/ 278783 w 278783"/>
              <a:gd name="connsiteY2" fmla="*/ 108427 h 1037800"/>
              <a:gd name="connsiteX3" fmla="*/ 15507 w 278783"/>
              <a:gd name="connsiteY3" fmla="*/ 185874 h 1037800"/>
              <a:gd name="connsiteX4" fmla="*/ 247810 w 278783"/>
              <a:gd name="connsiteY4" fmla="*/ 325280 h 1037800"/>
              <a:gd name="connsiteX5" fmla="*/ 20 w 278783"/>
              <a:gd name="connsiteY5" fmla="*/ 464686 h 1037800"/>
              <a:gd name="connsiteX6" fmla="*/ 263296 w 278783"/>
              <a:gd name="connsiteY6" fmla="*/ 588603 h 1037800"/>
              <a:gd name="connsiteX7" fmla="*/ 15507 w 278783"/>
              <a:gd name="connsiteY7" fmla="*/ 697030 h 1037800"/>
              <a:gd name="connsiteX8" fmla="*/ 247810 w 278783"/>
              <a:gd name="connsiteY8" fmla="*/ 820946 h 1037800"/>
              <a:gd name="connsiteX9" fmla="*/ 46481 w 278783"/>
              <a:gd name="connsiteY9" fmla="*/ 898394 h 1037800"/>
              <a:gd name="connsiteX10" fmla="*/ 216836 w 278783"/>
              <a:gd name="connsiteY10" fmla="*/ 991331 h 1037800"/>
              <a:gd name="connsiteX11" fmla="*/ 263296 w 278783"/>
              <a:gd name="connsiteY11" fmla="*/ 1037800 h 103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783" h="1037800">
                <a:moveTo>
                  <a:pt x="46481" y="0"/>
                </a:moveTo>
                <a:lnTo>
                  <a:pt x="278783" y="108427"/>
                </a:lnTo>
                <a:lnTo>
                  <a:pt x="278783" y="108427"/>
                </a:lnTo>
                <a:cubicBezTo>
                  <a:pt x="234904" y="121335"/>
                  <a:pt x="20669" y="149732"/>
                  <a:pt x="15507" y="185874"/>
                </a:cubicBezTo>
                <a:cubicBezTo>
                  <a:pt x="10345" y="222016"/>
                  <a:pt x="250391" y="278811"/>
                  <a:pt x="247810" y="325280"/>
                </a:cubicBezTo>
                <a:cubicBezTo>
                  <a:pt x="245229" y="371749"/>
                  <a:pt x="-2561" y="420799"/>
                  <a:pt x="20" y="464686"/>
                </a:cubicBezTo>
                <a:cubicBezTo>
                  <a:pt x="2601" y="508573"/>
                  <a:pt x="260715" y="549879"/>
                  <a:pt x="263296" y="588603"/>
                </a:cubicBezTo>
                <a:cubicBezTo>
                  <a:pt x="265877" y="627327"/>
                  <a:pt x="18088" y="658306"/>
                  <a:pt x="15507" y="697030"/>
                </a:cubicBezTo>
                <a:cubicBezTo>
                  <a:pt x="12926" y="735754"/>
                  <a:pt x="242648" y="787385"/>
                  <a:pt x="247810" y="820946"/>
                </a:cubicBezTo>
                <a:cubicBezTo>
                  <a:pt x="252972" y="854507"/>
                  <a:pt x="51643" y="869997"/>
                  <a:pt x="46481" y="898394"/>
                </a:cubicBezTo>
                <a:cubicBezTo>
                  <a:pt x="41319" y="926791"/>
                  <a:pt x="180700" y="968097"/>
                  <a:pt x="216836" y="991331"/>
                </a:cubicBezTo>
                <a:cubicBezTo>
                  <a:pt x="252972" y="1014565"/>
                  <a:pt x="263296" y="1037800"/>
                  <a:pt x="263296" y="1037800"/>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42" name="TextBox 41"/>
          <p:cNvSpPr txBox="1"/>
          <p:nvPr/>
        </p:nvSpPr>
        <p:spPr>
          <a:xfrm>
            <a:off x="381000" y="3022937"/>
            <a:ext cx="16764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Gill Sans MT"/>
                <a:ea typeface="+mn-ea"/>
                <a:cs typeface="+mn-cs"/>
              </a:rPr>
              <a:t>Concurrent CPU + NDA </a:t>
            </a:r>
            <a:br>
              <a:rPr kumimoji="0" lang="en-US" sz="2000" b="1" i="0" u="none" strike="noStrike" kern="1200" cap="none" spc="0" normalizeH="0" baseline="0" noProof="0" dirty="0">
                <a:ln>
                  <a:noFill/>
                </a:ln>
                <a:solidFill>
                  <a:prstClr val="black">
                    <a:lumMod val="75000"/>
                    <a:lumOff val="25000"/>
                  </a:prstClr>
                </a:solidFill>
                <a:effectLst/>
                <a:uLnTx/>
                <a:uFillTx/>
                <a:latin typeface="Gill Sans MT"/>
                <a:ea typeface="+mn-ea"/>
                <a:cs typeface="+mn-cs"/>
              </a:rPr>
            </a:br>
            <a:r>
              <a:rPr kumimoji="0" lang="en-US" sz="2000" b="1" i="0" u="none" strike="noStrike" kern="1200" cap="none" spc="0" normalizeH="0" baseline="0" noProof="0" dirty="0">
                <a:ln>
                  <a:noFill/>
                </a:ln>
                <a:solidFill>
                  <a:prstClr val="black">
                    <a:lumMod val="75000"/>
                    <a:lumOff val="25000"/>
                  </a:prstClr>
                </a:solidFill>
                <a:effectLst/>
                <a:uLnTx/>
                <a:uFillTx/>
                <a:latin typeface="Gill Sans MT"/>
                <a:ea typeface="+mn-ea"/>
                <a:cs typeface="+mn-cs"/>
              </a:rPr>
              <a:t>Execution</a:t>
            </a:r>
          </a:p>
        </p:txBody>
      </p:sp>
      <p:sp>
        <p:nvSpPr>
          <p:cNvPr id="48" name="TextBox 47"/>
          <p:cNvSpPr txBox="1"/>
          <p:nvPr/>
        </p:nvSpPr>
        <p:spPr>
          <a:xfrm>
            <a:off x="2819400" y="3352800"/>
            <a:ext cx="4038600"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C00000"/>
                </a:solidFill>
                <a:effectLst/>
                <a:uLnTx/>
                <a:uFillTx/>
                <a:latin typeface="Gill Sans MT"/>
                <a:ea typeface="+mn-ea"/>
                <a:cs typeface="+mn-cs"/>
              </a:rPr>
              <a:t>No Coherence Request</a:t>
            </a:r>
          </a:p>
        </p:txBody>
      </p:sp>
      <p:sp>
        <p:nvSpPr>
          <p:cNvPr id="55" name="Rectangle 54"/>
          <p:cNvSpPr/>
          <p:nvPr/>
        </p:nvSpPr>
        <p:spPr>
          <a:xfrm>
            <a:off x="6324600" y="1600200"/>
            <a:ext cx="1143000" cy="3962400"/>
          </a:xfrm>
          <a:prstGeom prst="rect">
            <a:avLst/>
          </a:prstGeom>
          <a:solidFill>
            <a:srgbClr val="5FB3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57" name="Rounded Rectangle 56"/>
          <p:cNvSpPr/>
          <p:nvPr/>
        </p:nvSpPr>
        <p:spPr>
          <a:xfrm>
            <a:off x="6400800" y="3048001"/>
            <a:ext cx="990600" cy="1142999"/>
          </a:xfrm>
          <a:prstGeom prst="roundRect">
            <a:avLst/>
          </a:prstGeom>
          <a:solidFill>
            <a:schemeClr val="bg1">
              <a:lumMod val="8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56" name="Freeform 55"/>
          <p:cNvSpPr/>
          <p:nvPr/>
        </p:nvSpPr>
        <p:spPr>
          <a:xfrm>
            <a:off x="6705600" y="3200400"/>
            <a:ext cx="381000" cy="914400"/>
          </a:xfrm>
          <a:custGeom>
            <a:avLst/>
            <a:gdLst>
              <a:gd name="connsiteX0" fmla="*/ 46481 w 278783"/>
              <a:gd name="connsiteY0" fmla="*/ 0 h 1037800"/>
              <a:gd name="connsiteX1" fmla="*/ 278783 w 278783"/>
              <a:gd name="connsiteY1" fmla="*/ 108427 h 1037800"/>
              <a:gd name="connsiteX2" fmla="*/ 278783 w 278783"/>
              <a:gd name="connsiteY2" fmla="*/ 108427 h 1037800"/>
              <a:gd name="connsiteX3" fmla="*/ 15507 w 278783"/>
              <a:gd name="connsiteY3" fmla="*/ 185874 h 1037800"/>
              <a:gd name="connsiteX4" fmla="*/ 247810 w 278783"/>
              <a:gd name="connsiteY4" fmla="*/ 325280 h 1037800"/>
              <a:gd name="connsiteX5" fmla="*/ 20 w 278783"/>
              <a:gd name="connsiteY5" fmla="*/ 464686 h 1037800"/>
              <a:gd name="connsiteX6" fmla="*/ 263296 w 278783"/>
              <a:gd name="connsiteY6" fmla="*/ 588603 h 1037800"/>
              <a:gd name="connsiteX7" fmla="*/ 15507 w 278783"/>
              <a:gd name="connsiteY7" fmla="*/ 697030 h 1037800"/>
              <a:gd name="connsiteX8" fmla="*/ 247810 w 278783"/>
              <a:gd name="connsiteY8" fmla="*/ 820946 h 1037800"/>
              <a:gd name="connsiteX9" fmla="*/ 46481 w 278783"/>
              <a:gd name="connsiteY9" fmla="*/ 898394 h 1037800"/>
              <a:gd name="connsiteX10" fmla="*/ 216836 w 278783"/>
              <a:gd name="connsiteY10" fmla="*/ 991331 h 1037800"/>
              <a:gd name="connsiteX11" fmla="*/ 263296 w 278783"/>
              <a:gd name="connsiteY11" fmla="*/ 1037800 h 103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783" h="1037800">
                <a:moveTo>
                  <a:pt x="46481" y="0"/>
                </a:moveTo>
                <a:lnTo>
                  <a:pt x="278783" y="108427"/>
                </a:lnTo>
                <a:lnTo>
                  <a:pt x="278783" y="108427"/>
                </a:lnTo>
                <a:cubicBezTo>
                  <a:pt x="234904" y="121335"/>
                  <a:pt x="20669" y="149732"/>
                  <a:pt x="15507" y="185874"/>
                </a:cubicBezTo>
                <a:cubicBezTo>
                  <a:pt x="10345" y="222016"/>
                  <a:pt x="250391" y="278811"/>
                  <a:pt x="247810" y="325280"/>
                </a:cubicBezTo>
                <a:cubicBezTo>
                  <a:pt x="245229" y="371749"/>
                  <a:pt x="-2561" y="420799"/>
                  <a:pt x="20" y="464686"/>
                </a:cubicBezTo>
                <a:cubicBezTo>
                  <a:pt x="2601" y="508573"/>
                  <a:pt x="260715" y="549879"/>
                  <a:pt x="263296" y="588603"/>
                </a:cubicBezTo>
                <a:cubicBezTo>
                  <a:pt x="265877" y="627327"/>
                  <a:pt x="18088" y="658306"/>
                  <a:pt x="15507" y="697030"/>
                </a:cubicBezTo>
                <a:cubicBezTo>
                  <a:pt x="12926" y="735754"/>
                  <a:pt x="242648" y="787385"/>
                  <a:pt x="247810" y="820946"/>
                </a:cubicBezTo>
                <a:cubicBezTo>
                  <a:pt x="252972" y="854507"/>
                  <a:pt x="51643" y="869997"/>
                  <a:pt x="46481" y="898394"/>
                </a:cubicBezTo>
                <a:cubicBezTo>
                  <a:pt x="41319" y="926791"/>
                  <a:pt x="180700" y="968097"/>
                  <a:pt x="216836" y="991331"/>
                </a:cubicBezTo>
                <a:cubicBezTo>
                  <a:pt x="252972" y="1014565"/>
                  <a:pt x="263296" y="1037800"/>
                  <a:pt x="263296" y="1037800"/>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58" name="Rectangle 57"/>
          <p:cNvSpPr/>
          <p:nvPr/>
        </p:nvSpPr>
        <p:spPr>
          <a:xfrm>
            <a:off x="2209800" y="4419600"/>
            <a:ext cx="5257800" cy="523220"/>
          </a:xfrm>
          <a:prstGeom prst="rect">
            <a:avLst/>
          </a:prstGeom>
          <a:solidFill>
            <a:schemeClr val="tx2">
              <a:lumMod val="20000"/>
              <a:lumOff val="80000"/>
            </a:schemeClr>
          </a:solidFill>
          <a:ln>
            <a:solidFill>
              <a:srgbClr val="000000"/>
            </a:solidFill>
            <a:prstDash val="dash"/>
          </a:ln>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Gill Sans MT"/>
              </a:rPr>
              <a:t>Coherence Resolution</a:t>
            </a:r>
          </a:p>
        </p:txBody>
      </p:sp>
      <p:sp>
        <p:nvSpPr>
          <p:cNvPr id="31" name="TextBox 30"/>
          <p:cNvSpPr txBox="1"/>
          <p:nvPr/>
        </p:nvSpPr>
        <p:spPr>
          <a:xfrm>
            <a:off x="2743200" y="4953000"/>
            <a:ext cx="412200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6600"/>
                </a:solidFill>
                <a:effectLst/>
                <a:uLnTx/>
                <a:uFillTx/>
                <a:latin typeface="Gill Sans MT"/>
                <a:ea typeface="+mn-ea"/>
                <a:cs typeface="+mn-cs"/>
              </a:rPr>
              <a:t>Commit</a:t>
            </a:r>
            <a:r>
              <a:rPr kumimoji="0" lang="en-US" sz="2000" b="1" i="0" u="none" strike="noStrike" kern="1200" cap="none" spc="0" normalizeH="0" baseline="0" noProof="0" dirty="0">
                <a:ln>
                  <a:noFill/>
                </a:ln>
                <a:solidFill>
                  <a:srgbClr val="000000"/>
                </a:solidFill>
                <a:effectLst/>
                <a:uLnTx/>
                <a:uFillTx/>
                <a:latin typeface="Gill Sans MT"/>
                <a:ea typeface="+mn-ea"/>
                <a:cs typeface="+mn-cs"/>
              </a:rPr>
              <a:t> or </a:t>
            </a:r>
            <a:r>
              <a:rPr kumimoji="0" lang="en-US" sz="2000" b="1" i="0" u="none" strike="noStrike" kern="1200" cap="none" spc="0" normalizeH="0" baseline="0" noProof="0" dirty="0">
                <a:ln>
                  <a:noFill/>
                </a:ln>
                <a:solidFill>
                  <a:srgbClr val="C00000"/>
                </a:solidFill>
                <a:effectLst/>
                <a:uLnTx/>
                <a:uFillTx/>
                <a:latin typeface="Gill Sans MT"/>
                <a:ea typeface="+mn-ea"/>
                <a:cs typeface="+mn-cs"/>
              </a:rPr>
              <a:t>Re-execute</a:t>
            </a:r>
          </a:p>
        </p:txBody>
      </p:sp>
      <p:sp>
        <p:nvSpPr>
          <p:cNvPr id="33" name="Rectangle 32"/>
          <p:cNvSpPr/>
          <p:nvPr/>
        </p:nvSpPr>
        <p:spPr>
          <a:xfrm>
            <a:off x="-10506634" y="0"/>
            <a:ext cx="9144000" cy="6858000"/>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grpSp>
        <p:nvGrpSpPr>
          <p:cNvPr id="35" name="Group 34"/>
          <p:cNvGrpSpPr/>
          <p:nvPr/>
        </p:nvGrpSpPr>
        <p:grpSpPr>
          <a:xfrm>
            <a:off x="-10591800" y="1371854"/>
            <a:ext cx="9000566" cy="2438146"/>
            <a:chOff x="1867295" y="5452953"/>
            <a:chExt cx="6816734" cy="668851"/>
          </a:xfrm>
        </p:grpSpPr>
        <p:grpSp>
          <p:nvGrpSpPr>
            <p:cNvPr id="36" name="Group 35"/>
            <p:cNvGrpSpPr/>
            <p:nvPr/>
          </p:nvGrpSpPr>
          <p:grpSpPr>
            <a:xfrm>
              <a:off x="1867295" y="5452953"/>
              <a:ext cx="6816734" cy="668851"/>
              <a:chOff x="-93042" y="818790"/>
              <a:chExt cx="10628979" cy="388079"/>
            </a:xfrm>
          </p:grpSpPr>
          <p:sp>
            <p:nvSpPr>
              <p:cNvPr id="41" name="Rounded Rectangle 40"/>
              <p:cNvSpPr/>
              <p:nvPr/>
            </p:nvSpPr>
            <p:spPr bwMode="auto">
              <a:xfrm>
                <a:off x="109227" y="818790"/>
                <a:ext cx="10426710" cy="388079"/>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43" name="Rectangle 42"/>
              <p:cNvSpPr/>
              <p:nvPr/>
            </p:nvSpPr>
            <p:spPr>
              <a:xfrm>
                <a:off x="-93042" y="854529"/>
                <a:ext cx="9386361" cy="1254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grpSp>
        <p:sp>
          <p:nvSpPr>
            <p:cNvPr id="38" name="Rectangle 37"/>
            <p:cNvSpPr/>
            <p:nvPr/>
          </p:nvSpPr>
          <p:spPr>
            <a:xfrm>
              <a:off x="2045239" y="5486397"/>
              <a:ext cx="6631999" cy="151977"/>
            </a:xfrm>
            <a:prstGeom prst="rect">
              <a:avLst/>
            </a:prstGeom>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Gill Sans MT"/>
                  <a:ea typeface="+mn-ea"/>
                  <a:cs typeface="Gill Sans MT"/>
                </a:rPr>
                <a:t>Fits well within the context of </a:t>
              </a:r>
              <a:r>
                <a:rPr kumimoji="0" lang="en-US" sz="3000" b="1" i="0" u="none" strike="noStrike" kern="1200" cap="none" spc="0" normalizeH="0" baseline="0" noProof="0" dirty="0">
                  <a:ln>
                    <a:noFill/>
                  </a:ln>
                  <a:solidFill>
                    <a:srgbClr val="0000FF"/>
                  </a:solidFill>
                  <a:effectLst/>
                  <a:uLnTx/>
                  <a:uFillTx/>
                  <a:latin typeface="Gill Sans MT"/>
                  <a:ea typeface="+mn-ea"/>
                  <a:cs typeface="Gill Sans MT"/>
                </a:rPr>
                <a:t>NDA coherence</a:t>
              </a:r>
              <a:r>
                <a:rPr kumimoji="0" lang="en-US" sz="3000" b="1" i="0" u="none" strike="noStrike" kern="1200" cap="none" spc="0" normalizeH="0" baseline="0" noProof="0" dirty="0">
                  <a:ln>
                    <a:noFill/>
                  </a:ln>
                  <a:solidFill>
                    <a:prstClr val="black"/>
                  </a:solidFill>
                  <a:effectLst/>
                  <a:uLnTx/>
                  <a:uFillTx/>
                  <a:latin typeface="Gill Sans MT"/>
                  <a:ea typeface="+mn-ea"/>
                  <a:cs typeface="Gill Sans MT"/>
                </a:rPr>
                <a:t>:</a:t>
              </a:r>
            </a:p>
          </p:txBody>
        </p:sp>
      </p:grpSp>
      <p:grpSp>
        <p:nvGrpSpPr>
          <p:cNvPr id="44" name="Group 43"/>
          <p:cNvGrpSpPr/>
          <p:nvPr/>
        </p:nvGrpSpPr>
        <p:grpSpPr>
          <a:xfrm>
            <a:off x="-10134600" y="1883168"/>
            <a:ext cx="9448800" cy="707886"/>
            <a:chOff x="152400" y="3476352"/>
            <a:chExt cx="9448800" cy="707886"/>
          </a:xfrm>
        </p:grpSpPr>
        <p:sp>
          <p:nvSpPr>
            <p:cNvPr id="45" name="TextBox 44"/>
            <p:cNvSpPr txBox="1"/>
            <p:nvPr/>
          </p:nvSpPr>
          <p:spPr>
            <a:xfrm>
              <a:off x="152400" y="3476352"/>
              <a:ext cx="4740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lumMod val="65000"/>
                      <a:lumOff val="35000"/>
                    </a:prstClr>
                  </a:solidFill>
                  <a:effectLst/>
                  <a:uLnTx/>
                  <a:uFillTx/>
                  <a:latin typeface="Gill Sans MT"/>
                  <a:ea typeface="+mn-ea"/>
                  <a:cs typeface="Gill Sans MT"/>
                </a:rPr>
                <a:t>1</a:t>
              </a:r>
            </a:p>
          </p:txBody>
        </p:sp>
        <p:sp>
          <p:nvSpPr>
            <p:cNvPr id="46" name="TextBox 45"/>
            <p:cNvSpPr txBox="1"/>
            <p:nvPr/>
          </p:nvSpPr>
          <p:spPr>
            <a:xfrm>
              <a:off x="609600" y="3646119"/>
              <a:ext cx="89916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Gill Sans MT"/>
                  <a:ea typeface="+mn-ea"/>
                  <a:cs typeface="Gill Sans MT"/>
                </a:rPr>
                <a:t>Allows us to </a:t>
              </a:r>
              <a:r>
                <a:rPr kumimoji="0" lang="en-US" sz="2400" b="1" i="0" u="none" strike="noStrike" kern="1200" cap="none" spc="0" normalizeH="0" baseline="0" noProof="0" dirty="0">
                  <a:ln>
                    <a:noFill/>
                  </a:ln>
                  <a:solidFill>
                    <a:srgbClr val="0000FF"/>
                  </a:solidFill>
                  <a:effectLst/>
                  <a:uLnTx/>
                  <a:uFillTx/>
                  <a:latin typeface="Gill Sans MT"/>
                  <a:ea typeface="+mn-ea"/>
                  <a:cs typeface="Gill Sans MT"/>
                </a:rPr>
                <a:t>identify</a:t>
              </a:r>
              <a:r>
                <a:rPr kumimoji="0" lang="en-US" sz="2400" b="1" i="0" u="none" strike="noStrike" kern="1200" cap="none" spc="0" normalizeH="0" baseline="0" noProof="0" dirty="0">
                  <a:ln>
                    <a:noFill/>
                  </a:ln>
                  <a:solidFill>
                    <a:srgbClr val="1F497D"/>
                  </a:solidFill>
                  <a:effectLst/>
                  <a:uLnTx/>
                  <a:uFillTx/>
                  <a:latin typeface="Gill Sans MT"/>
                  <a:ea typeface="+mn-ea"/>
                  <a:cs typeface="Gill Sans MT"/>
                </a:rPr>
                <a:t> the </a:t>
              </a:r>
              <a:r>
                <a:rPr kumimoji="0" lang="en-US" sz="2400" b="1" i="0" u="none" strike="noStrike" kern="1200" cap="none" spc="0" normalizeH="0" baseline="0" noProof="0" dirty="0">
                  <a:ln>
                    <a:noFill/>
                  </a:ln>
                  <a:solidFill>
                    <a:srgbClr val="0000FF"/>
                  </a:solidFill>
                  <a:effectLst/>
                  <a:uLnTx/>
                  <a:uFillTx/>
                  <a:latin typeface="Gill Sans MT"/>
                  <a:ea typeface="+mn-ea"/>
                  <a:cs typeface="Gill Sans MT"/>
                </a:rPr>
                <a:t>necessary</a:t>
              </a:r>
              <a:r>
                <a:rPr kumimoji="0" lang="en-US" sz="2400" b="1" i="0" u="none" strike="noStrike" kern="1200" cap="none" spc="0" normalizeH="0" baseline="0" noProof="0" dirty="0">
                  <a:ln>
                    <a:noFill/>
                  </a:ln>
                  <a:solidFill>
                    <a:srgbClr val="1F497D"/>
                  </a:solidFill>
                  <a:effectLst/>
                  <a:uLnTx/>
                  <a:uFillTx/>
                  <a:latin typeface="Gill Sans MT"/>
                  <a:ea typeface="+mn-ea"/>
                  <a:cs typeface="Gill Sans MT"/>
                </a:rPr>
                <a:t> coherence traffic</a:t>
              </a:r>
            </a:p>
          </p:txBody>
        </p:sp>
      </p:grpSp>
      <p:grpSp>
        <p:nvGrpSpPr>
          <p:cNvPr id="47" name="Group 46"/>
          <p:cNvGrpSpPr/>
          <p:nvPr/>
        </p:nvGrpSpPr>
        <p:grpSpPr>
          <a:xfrm>
            <a:off x="-10134600" y="2514854"/>
            <a:ext cx="8686800" cy="938308"/>
            <a:chOff x="135589" y="5403438"/>
            <a:chExt cx="8686800" cy="938308"/>
          </a:xfrm>
        </p:grpSpPr>
        <p:sp>
          <p:nvSpPr>
            <p:cNvPr id="49" name="TextBox 48"/>
            <p:cNvSpPr txBox="1"/>
            <p:nvPr/>
          </p:nvSpPr>
          <p:spPr>
            <a:xfrm>
              <a:off x="135589" y="5403438"/>
              <a:ext cx="4740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595959"/>
                  </a:solidFill>
                  <a:effectLst/>
                  <a:uLnTx/>
                  <a:uFillTx/>
                  <a:latin typeface="Gill Sans MT"/>
                  <a:ea typeface="+mn-ea"/>
                  <a:cs typeface="Gill Sans MT"/>
                </a:rPr>
                <a:t>2</a:t>
              </a:r>
              <a:endParaRPr kumimoji="0" lang="en-US" sz="4800" b="0" i="0" u="none" strike="noStrike" kern="1200" cap="none" spc="0" normalizeH="0" baseline="0" noProof="0" dirty="0">
                <a:ln>
                  <a:noFill/>
                </a:ln>
                <a:solidFill>
                  <a:srgbClr val="595959"/>
                </a:solidFill>
                <a:effectLst/>
                <a:uLnTx/>
                <a:uFillTx/>
                <a:latin typeface="Gill Sans MT"/>
                <a:ea typeface="+mn-ea"/>
                <a:cs typeface="Gill Sans MT"/>
              </a:endParaRPr>
            </a:p>
          </p:txBody>
        </p:sp>
        <p:sp>
          <p:nvSpPr>
            <p:cNvPr id="50" name="TextBox 49"/>
            <p:cNvSpPr txBox="1"/>
            <p:nvPr/>
          </p:nvSpPr>
          <p:spPr>
            <a:xfrm>
              <a:off x="592789" y="5510749"/>
              <a:ext cx="82296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Gill Sans MT"/>
                  <a:ea typeface="+mn-ea"/>
                  <a:cs typeface="Gill Sans MT"/>
                </a:rPr>
                <a:t>Most of the time optimistic execution works </a:t>
              </a:r>
              <a:r>
                <a:rPr kumimoji="0" lang="en-US" sz="2400" b="1" i="0" u="none" strike="noStrike" kern="1200" cap="none" spc="0" normalizeH="0" baseline="0" noProof="0" dirty="0">
                  <a:ln>
                    <a:noFill/>
                  </a:ln>
                  <a:solidFill>
                    <a:srgbClr val="1F497D"/>
                  </a:solidFill>
                  <a:effectLst/>
                  <a:uLnTx/>
                  <a:uFillTx/>
                  <a:latin typeface="Gill Sans MT"/>
                  <a:ea typeface="+mn-ea"/>
                  <a:cs typeface="Gill Sans MT"/>
                  <a:sym typeface="Wingdings"/>
                </a:rPr>
                <a:t> </a:t>
              </a:r>
              <a:r>
                <a:rPr kumimoji="0" lang="en-US" sz="2400" b="1" i="0" u="none" strike="noStrike" kern="1200" cap="none" spc="0" normalizeH="0" baseline="0" noProof="0" dirty="0">
                  <a:ln>
                    <a:noFill/>
                  </a:ln>
                  <a:solidFill>
                    <a:srgbClr val="006600"/>
                  </a:solidFill>
                  <a:effectLst/>
                  <a:uLnTx/>
                  <a:uFillTx/>
                  <a:latin typeface="Gill Sans MT"/>
                  <a:ea typeface="+mn-ea"/>
                  <a:cs typeface="Gill Sans MT"/>
                  <a:sym typeface="Wingdings"/>
                </a:rPr>
                <a:t>low re-execution rate </a:t>
              </a:r>
              <a:endParaRPr kumimoji="0" lang="en-US" sz="2400" b="1" i="0" u="none" strike="noStrike" kern="1200" cap="none" spc="0" normalizeH="0" baseline="0" noProof="0" dirty="0">
                <a:ln>
                  <a:noFill/>
                </a:ln>
                <a:solidFill>
                  <a:srgbClr val="006600"/>
                </a:solidFill>
                <a:effectLst/>
                <a:uLnTx/>
                <a:uFillTx/>
                <a:latin typeface="Gill Sans MT"/>
                <a:ea typeface="+mn-ea"/>
                <a:cs typeface="Gill Sans MT"/>
              </a:endParaRPr>
            </a:p>
          </p:txBody>
        </p:sp>
      </p:grpSp>
    </p:spTree>
    <p:extLst>
      <p:ext uri="{BB962C8B-B14F-4D97-AF65-F5344CB8AC3E}">
        <p14:creationId xmlns:p14="http://schemas.microsoft.com/office/powerpoint/2010/main" val="2241116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500"/>
                                        <p:tgtEl>
                                          <p:spTgt spid="5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fade">
                                      <p:cBhvr>
                                        <p:cTn id="25" dur="500"/>
                                        <p:tgtEl>
                                          <p:spTgt spid="52"/>
                                        </p:tgtEl>
                                      </p:cBhvr>
                                    </p:animEffect>
                                  </p:childTnLst>
                                </p:cTn>
                              </p:par>
                              <p:par>
                                <p:cTn id="26" presetID="10" presetClass="entr" presetSubtype="0" fill="hold" nodeType="with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fade">
                                      <p:cBhvr>
                                        <p:cTn id="28" dur="500"/>
                                        <p:tgtEl>
                                          <p:spTgt spid="5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7"/>
                                        </p:tgtEl>
                                        <p:attrNameLst>
                                          <p:attrName>style.visibility</p:attrName>
                                        </p:attrNameLst>
                                      </p:cBhvr>
                                      <p:to>
                                        <p:strVal val="visible"/>
                                      </p:to>
                                    </p:set>
                                    <p:animEffect transition="in" filter="fade">
                                      <p:cBhvr>
                                        <p:cTn id="36" dur="500"/>
                                        <p:tgtEl>
                                          <p:spTgt spid="67"/>
                                        </p:tgtEl>
                                      </p:cBhvr>
                                    </p:animEffect>
                                  </p:childTnLst>
                                </p:cTn>
                              </p:par>
                              <p:par>
                                <p:cTn id="37" presetID="10" presetClass="entr" presetSubtype="0" fill="hold" nodeType="withEffect">
                                  <p:stCondLst>
                                    <p:cond delay="0"/>
                                  </p:stCondLst>
                                  <p:childTnLst>
                                    <p:set>
                                      <p:cBhvr>
                                        <p:cTn id="38" dur="1" fill="hold">
                                          <p:stCondLst>
                                            <p:cond delay="0"/>
                                          </p:stCondLst>
                                        </p:cTn>
                                        <p:tgtEl>
                                          <p:spTgt spid="66"/>
                                        </p:tgtEl>
                                        <p:attrNameLst>
                                          <p:attrName>style.visibility</p:attrName>
                                        </p:attrNameLst>
                                      </p:cBhvr>
                                      <p:to>
                                        <p:strVal val="visible"/>
                                      </p:to>
                                    </p:set>
                                    <p:animEffect transition="in" filter="fade">
                                      <p:cBhvr>
                                        <p:cTn id="39" dur="500"/>
                                        <p:tgtEl>
                                          <p:spTgt spid="6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fade">
                                      <p:cBhvr>
                                        <p:cTn id="42" dur="500"/>
                                        <p:tgtEl>
                                          <p:spTgt spid="5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57"/>
                                        </p:tgtEl>
                                        <p:attrNameLst>
                                          <p:attrName>style.visibility</p:attrName>
                                        </p:attrNameLst>
                                      </p:cBhvr>
                                      <p:to>
                                        <p:strVal val="visible"/>
                                      </p:to>
                                    </p:set>
                                    <p:animEffect transition="in" filter="fade">
                                      <p:cBhvr>
                                        <p:cTn id="45" dur="500"/>
                                        <p:tgtEl>
                                          <p:spTgt spid="5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fade">
                                      <p:cBhvr>
                                        <p:cTn id="53" dur="500"/>
                                        <p:tgtEl>
                                          <p:spTgt spid="42"/>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0"/>
                                        </p:tgtEl>
                                        <p:attrNameLst>
                                          <p:attrName>style.visibility</p:attrName>
                                        </p:attrNameLst>
                                      </p:cBhvr>
                                      <p:to>
                                        <p:strVal val="visible"/>
                                      </p:to>
                                    </p:set>
                                    <p:animEffect transition="in" filter="fade">
                                      <p:cBhvr>
                                        <p:cTn id="56" dur="500"/>
                                        <p:tgtEl>
                                          <p:spTgt spid="40"/>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54"/>
                                        </p:tgtEl>
                                        <p:attrNameLst>
                                          <p:attrName>style.visibility</p:attrName>
                                        </p:attrNameLst>
                                      </p:cBhvr>
                                      <p:to>
                                        <p:strVal val="visible"/>
                                      </p:to>
                                    </p:set>
                                    <p:animEffect transition="in" filter="fade">
                                      <p:cBhvr>
                                        <p:cTn id="59" dur="500"/>
                                        <p:tgtEl>
                                          <p:spTgt spid="54"/>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48"/>
                                        </p:tgtEl>
                                        <p:attrNameLst>
                                          <p:attrName>style.visibility</p:attrName>
                                        </p:attrNameLst>
                                      </p:cBhvr>
                                      <p:to>
                                        <p:strVal val="visible"/>
                                      </p:to>
                                    </p:set>
                                    <p:animEffect transition="in" filter="fade">
                                      <p:cBhvr>
                                        <p:cTn id="64" dur="500"/>
                                        <p:tgtEl>
                                          <p:spTgt spid="48"/>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58"/>
                                        </p:tgtEl>
                                        <p:attrNameLst>
                                          <p:attrName>style.visibility</p:attrName>
                                        </p:attrNameLst>
                                      </p:cBhvr>
                                      <p:to>
                                        <p:strVal val="visible"/>
                                      </p:to>
                                    </p:set>
                                    <p:animEffect transition="in" filter="fade">
                                      <p:cBhvr>
                                        <p:cTn id="69" dur="500"/>
                                        <p:tgtEl>
                                          <p:spTgt spid="58"/>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31"/>
                                        </p:tgtEl>
                                        <p:attrNameLst>
                                          <p:attrName>style.visibility</p:attrName>
                                        </p:attrNameLst>
                                      </p:cBhvr>
                                      <p:to>
                                        <p:strVal val="visible"/>
                                      </p:to>
                                    </p:set>
                                    <p:animEffect transition="in" filter="fade">
                                      <p:cBhvr>
                                        <p:cTn id="7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67" grpId="0"/>
      <p:bldP spid="52" grpId="0"/>
      <p:bldP spid="54" grpId="0" animBg="1"/>
      <p:bldP spid="22" grpId="0"/>
      <p:bldP spid="26" grpId="0" animBg="1"/>
      <p:bldP spid="32" grpId="0"/>
      <p:bldP spid="34" grpId="0"/>
      <p:bldP spid="37" grpId="0" animBg="1"/>
      <p:bldP spid="39" grpId="0"/>
      <p:bldP spid="40" grpId="0" animBg="1"/>
      <p:bldP spid="42" grpId="0"/>
      <p:bldP spid="48" grpId="0"/>
      <p:bldP spid="55" grpId="0" animBg="1"/>
      <p:bldP spid="57" grpId="0" animBg="1"/>
      <p:bldP spid="56" grpId="0" animBg="1"/>
      <p:bldP spid="58" grpId="0" animBg="1"/>
      <p:bldP spid="31"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601200" cy="914400"/>
          </a:xfrm>
        </p:spPr>
        <p:txBody>
          <a:bodyPr/>
          <a:lstStyle/>
          <a:p>
            <a:r>
              <a:rPr lang="en-US" dirty="0">
                <a:latin typeface="Gill Sans MT"/>
                <a:cs typeface="Gill Sans MT"/>
              </a:rPr>
              <a:t>High-Level Overview of </a:t>
            </a:r>
            <a:r>
              <a:rPr lang="en-US" dirty="0" err="1">
                <a:latin typeface="Gill Sans MT"/>
                <a:cs typeface="Gill Sans MT"/>
              </a:rPr>
              <a:t>CoNDA</a:t>
            </a:r>
            <a:endParaRPr lang="en-US" dirty="0">
              <a:latin typeface="Gill Sans MT"/>
              <a:cs typeface="Gill Sans MT"/>
            </a:endParaRPr>
          </a:p>
        </p:txBody>
      </p:sp>
      <p:sp>
        <p:nvSpPr>
          <p:cNvPr id="3" name="Content Placeholder 2"/>
          <p:cNvSpPr>
            <a:spLocks noGrp="1"/>
          </p:cNvSpPr>
          <p:nvPr>
            <p:ph idx="1"/>
          </p:nvPr>
        </p:nvSpPr>
        <p:spPr>
          <a:xfrm>
            <a:off x="152400" y="1066800"/>
            <a:ext cx="8839200" cy="5638800"/>
          </a:xfrm>
        </p:spPr>
        <p:txBody>
          <a:bodyPr>
            <a:normAutofit/>
          </a:bodyPr>
          <a:lstStyle/>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pPr lvl="1"/>
            <a:endParaRPr lang="en-US" sz="2000" dirty="0">
              <a:solidFill>
                <a:srgbClr val="595959"/>
              </a:solidFill>
              <a:latin typeface="Gill Sans MT"/>
              <a:cs typeface="Gill Sans MT"/>
            </a:endParaRPr>
          </a:p>
          <a:p>
            <a:pPr lvl="1"/>
            <a:endParaRPr lang="en-US" sz="2400" dirty="0">
              <a:solidFill>
                <a:schemeClr val="tx2"/>
              </a:solidFill>
              <a:latin typeface="Gill Sans MT"/>
              <a:cs typeface="Gill Sans MT"/>
            </a:endParaRPr>
          </a:p>
          <a:p>
            <a:pPr marL="342900" lvl="1" indent="-342900">
              <a:buFont typeface="Arial" pitchFamily="34" charset="0"/>
              <a:buChar char="•"/>
            </a:pPr>
            <a:endParaRPr lang="en-US" sz="2400" u="sng" dirty="0">
              <a:solidFill>
                <a:schemeClr val="tx2"/>
              </a:solidFill>
              <a:latin typeface="Gill Sans MT"/>
              <a:cs typeface="Gill Sans MT"/>
            </a:endParaRPr>
          </a:p>
          <a:p>
            <a:pPr lvl="1"/>
            <a:endParaRPr lang="en-US" sz="2000" dirty="0">
              <a:solidFill>
                <a:srgbClr val="595959"/>
              </a:solidFill>
              <a:latin typeface="Gill Sans MT"/>
              <a:cs typeface="Gill Sans MT"/>
            </a:endParaRPr>
          </a:p>
          <a:p>
            <a:endParaRPr lang="en-US" dirty="0">
              <a:latin typeface="Gill Sans MT"/>
              <a:cs typeface="Gill Sans MT"/>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Gill Sans MT"/>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2400" b="1" i="0" u="none" strike="noStrike" kern="1200" cap="none" spc="0" normalizeH="0" baseline="0" noProof="0">
              <a:ln>
                <a:noFill/>
              </a:ln>
              <a:solidFill>
                <a:srgbClr val="0070C0"/>
              </a:solidFill>
              <a:effectLst/>
              <a:uLnTx/>
              <a:uFillTx/>
              <a:latin typeface="Gill Sans MT"/>
              <a:ea typeface="+mn-ea"/>
              <a:cs typeface="Gill Sans MT"/>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8" name="Rectangle 17"/>
          <p:cNvSpPr/>
          <p:nvPr/>
        </p:nvSpPr>
        <p:spPr>
          <a:xfrm>
            <a:off x="0" y="1143000"/>
            <a:ext cx="9144000" cy="523220"/>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Gill Sans MT"/>
              <a:ea typeface="+mn-ea"/>
              <a:cs typeface="Gill Sans MT"/>
            </a:endParaRPr>
          </a:p>
        </p:txBody>
      </p:sp>
      <p:cxnSp>
        <p:nvCxnSpPr>
          <p:cNvPr id="51" name="Straight Arrow Connector 50"/>
          <p:cNvCxnSpPr/>
          <p:nvPr/>
        </p:nvCxnSpPr>
        <p:spPr>
          <a:xfrm>
            <a:off x="228600" y="2938670"/>
            <a:ext cx="0" cy="361453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63867" y="2438400"/>
            <a:ext cx="825867" cy="34792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Time</a:t>
            </a:r>
          </a:p>
        </p:txBody>
      </p:sp>
      <p:sp>
        <p:nvSpPr>
          <p:cNvPr id="53" name="Rectangle 52"/>
          <p:cNvSpPr/>
          <p:nvPr/>
        </p:nvSpPr>
        <p:spPr>
          <a:xfrm>
            <a:off x="381000" y="2872409"/>
            <a:ext cx="8763000" cy="826936"/>
          </a:xfrm>
          <a:prstGeom prst="rect">
            <a:avLst/>
          </a:prstGeom>
          <a:solidFill>
            <a:schemeClr val="accent6">
              <a:lumMod val="20000"/>
              <a:lumOff val="80000"/>
            </a:schemeClr>
          </a:solidFill>
          <a:ln>
            <a:solidFill>
              <a:srgbClr val="000000"/>
            </a:solidFill>
            <a:prstDash val="dash"/>
          </a:ln>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Gill Sans MT"/>
                <a:ea typeface="+mn-ea"/>
                <a:cs typeface="Gill Sans MT"/>
              </a:rPr>
            </a:br>
            <a:endParaRPr kumimoji="0" lang="en-US" sz="2800" b="1" i="0" u="none" strike="noStrike" kern="1200" cap="none" spc="0" normalizeH="0" baseline="0" noProof="0" dirty="0">
              <a:ln>
                <a:noFill/>
              </a:ln>
              <a:solidFill>
                <a:prstClr val="black"/>
              </a:solidFill>
              <a:effectLst/>
              <a:uLnTx/>
              <a:uFillTx/>
              <a:latin typeface="Gill Sans MT"/>
              <a:ea typeface="+mn-ea"/>
              <a:cs typeface="Gill Sans MT"/>
            </a:endParaRPr>
          </a:p>
        </p:txBody>
      </p:sp>
      <p:sp>
        <p:nvSpPr>
          <p:cNvPr id="54" name="Rectangle 53"/>
          <p:cNvSpPr/>
          <p:nvPr/>
        </p:nvSpPr>
        <p:spPr>
          <a:xfrm>
            <a:off x="393333" y="4033299"/>
            <a:ext cx="8763000" cy="985962"/>
          </a:xfrm>
          <a:prstGeom prst="rect">
            <a:avLst/>
          </a:prstGeom>
          <a:solidFill>
            <a:schemeClr val="accent6">
              <a:lumMod val="20000"/>
              <a:lumOff val="80000"/>
            </a:schemeClr>
          </a:solidFill>
          <a:ln>
            <a:solidFill>
              <a:srgbClr val="000000"/>
            </a:solidFill>
            <a:prstDash val="dash"/>
          </a:ln>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Gill Sans MT"/>
                <a:ea typeface="+mn-ea"/>
                <a:cs typeface="Gill Sans MT"/>
              </a:rPr>
            </a:br>
            <a:endParaRPr kumimoji="0" lang="en-US" sz="2800" b="1" i="0" u="none" strike="noStrike" kern="1200" cap="none" spc="0" normalizeH="0" baseline="0" noProof="0" dirty="0">
              <a:ln>
                <a:noFill/>
              </a:ln>
              <a:solidFill>
                <a:prstClr val="black"/>
              </a:solidFill>
              <a:effectLst/>
              <a:uLnTx/>
              <a:uFillTx/>
              <a:latin typeface="Gill Sans MT"/>
              <a:ea typeface="+mn-ea"/>
              <a:cs typeface="Gill Sans MT"/>
            </a:endParaRPr>
          </a:p>
        </p:txBody>
      </p:sp>
      <p:sp>
        <p:nvSpPr>
          <p:cNvPr id="22" name="TextBox 21"/>
          <p:cNvSpPr txBox="1"/>
          <p:nvPr/>
        </p:nvSpPr>
        <p:spPr>
          <a:xfrm>
            <a:off x="7391400" y="4045803"/>
            <a:ext cx="19050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rPr>
              <a:t>Optimistic Execution</a:t>
            </a:r>
          </a:p>
        </p:txBody>
      </p:sp>
      <p:sp>
        <p:nvSpPr>
          <p:cNvPr id="32" name="TextBox 31"/>
          <p:cNvSpPr txBox="1"/>
          <p:nvPr/>
        </p:nvSpPr>
        <p:spPr>
          <a:xfrm>
            <a:off x="2362200" y="2209800"/>
            <a:ext cx="800244" cy="4549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rPr>
              <a:t>CPU</a:t>
            </a:r>
          </a:p>
        </p:txBody>
      </p:sp>
      <p:sp>
        <p:nvSpPr>
          <p:cNvPr id="34" name="TextBox 33"/>
          <p:cNvSpPr txBox="1"/>
          <p:nvPr/>
        </p:nvSpPr>
        <p:spPr>
          <a:xfrm>
            <a:off x="6298183" y="2209800"/>
            <a:ext cx="1043876" cy="4549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rPr>
              <a:t>NDA</a:t>
            </a:r>
          </a:p>
        </p:txBody>
      </p:sp>
      <p:sp>
        <p:nvSpPr>
          <p:cNvPr id="42" name="TextBox 41"/>
          <p:cNvSpPr txBox="1"/>
          <p:nvPr/>
        </p:nvSpPr>
        <p:spPr>
          <a:xfrm>
            <a:off x="381000" y="3977050"/>
            <a:ext cx="1676400" cy="8831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Gill Sans MT"/>
                <a:ea typeface="+mn-ea"/>
                <a:cs typeface="+mn-cs"/>
              </a:rPr>
              <a:t>Concurrent CPU + NDA </a:t>
            </a:r>
            <a:br>
              <a:rPr kumimoji="0" lang="en-US" sz="2000" b="1" i="0" u="none" strike="noStrike" kern="1200" cap="none" spc="0" normalizeH="0" baseline="0" noProof="0" dirty="0">
                <a:ln>
                  <a:noFill/>
                </a:ln>
                <a:solidFill>
                  <a:prstClr val="black">
                    <a:lumMod val="75000"/>
                    <a:lumOff val="25000"/>
                  </a:prstClr>
                </a:solidFill>
                <a:effectLst/>
                <a:uLnTx/>
                <a:uFillTx/>
                <a:latin typeface="Gill Sans MT"/>
                <a:ea typeface="+mn-ea"/>
                <a:cs typeface="+mn-cs"/>
              </a:rPr>
            </a:br>
            <a:r>
              <a:rPr kumimoji="0" lang="en-US" sz="2000" b="1" i="0" u="none" strike="noStrike" kern="1200" cap="none" spc="0" normalizeH="0" baseline="0" noProof="0" dirty="0">
                <a:ln>
                  <a:noFill/>
                </a:ln>
                <a:solidFill>
                  <a:prstClr val="black">
                    <a:lumMod val="75000"/>
                    <a:lumOff val="25000"/>
                  </a:prstClr>
                </a:solidFill>
                <a:effectLst/>
                <a:uLnTx/>
                <a:uFillTx/>
                <a:latin typeface="Gill Sans MT"/>
                <a:ea typeface="+mn-ea"/>
                <a:cs typeface="+mn-cs"/>
              </a:rPr>
              <a:t>Execution</a:t>
            </a:r>
          </a:p>
        </p:txBody>
      </p:sp>
      <p:sp>
        <p:nvSpPr>
          <p:cNvPr id="55" name="Rectangle 54"/>
          <p:cNvSpPr/>
          <p:nvPr/>
        </p:nvSpPr>
        <p:spPr>
          <a:xfrm>
            <a:off x="6172200" y="2739887"/>
            <a:ext cx="1371600" cy="4041913"/>
          </a:xfrm>
          <a:prstGeom prst="rect">
            <a:avLst/>
          </a:prstGeom>
          <a:solidFill>
            <a:srgbClr val="5FB3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43" name="Rectangle 42"/>
          <p:cNvSpPr/>
          <p:nvPr/>
        </p:nvSpPr>
        <p:spPr>
          <a:xfrm>
            <a:off x="2057400" y="2739887"/>
            <a:ext cx="1371600" cy="4041913"/>
          </a:xfrm>
          <a:prstGeom prst="rect">
            <a:avLst/>
          </a:prstGeom>
          <a:solidFill>
            <a:srgbClr val="5FB3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44" name="Freeform 43"/>
          <p:cNvSpPr/>
          <p:nvPr/>
        </p:nvSpPr>
        <p:spPr>
          <a:xfrm>
            <a:off x="2514600" y="3889513"/>
            <a:ext cx="457200" cy="795130"/>
          </a:xfrm>
          <a:custGeom>
            <a:avLst/>
            <a:gdLst>
              <a:gd name="connsiteX0" fmla="*/ 46481 w 278783"/>
              <a:gd name="connsiteY0" fmla="*/ 0 h 1037800"/>
              <a:gd name="connsiteX1" fmla="*/ 278783 w 278783"/>
              <a:gd name="connsiteY1" fmla="*/ 108427 h 1037800"/>
              <a:gd name="connsiteX2" fmla="*/ 278783 w 278783"/>
              <a:gd name="connsiteY2" fmla="*/ 108427 h 1037800"/>
              <a:gd name="connsiteX3" fmla="*/ 15507 w 278783"/>
              <a:gd name="connsiteY3" fmla="*/ 185874 h 1037800"/>
              <a:gd name="connsiteX4" fmla="*/ 247810 w 278783"/>
              <a:gd name="connsiteY4" fmla="*/ 325280 h 1037800"/>
              <a:gd name="connsiteX5" fmla="*/ 20 w 278783"/>
              <a:gd name="connsiteY5" fmla="*/ 464686 h 1037800"/>
              <a:gd name="connsiteX6" fmla="*/ 263296 w 278783"/>
              <a:gd name="connsiteY6" fmla="*/ 588603 h 1037800"/>
              <a:gd name="connsiteX7" fmla="*/ 15507 w 278783"/>
              <a:gd name="connsiteY7" fmla="*/ 697030 h 1037800"/>
              <a:gd name="connsiteX8" fmla="*/ 247810 w 278783"/>
              <a:gd name="connsiteY8" fmla="*/ 820946 h 1037800"/>
              <a:gd name="connsiteX9" fmla="*/ 46481 w 278783"/>
              <a:gd name="connsiteY9" fmla="*/ 898394 h 1037800"/>
              <a:gd name="connsiteX10" fmla="*/ 216836 w 278783"/>
              <a:gd name="connsiteY10" fmla="*/ 991331 h 1037800"/>
              <a:gd name="connsiteX11" fmla="*/ 263296 w 278783"/>
              <a:gd name="connsiteY11" fmla="*/ 1037800 h 103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783" h="1037800">
                <a:moveTo>
                  <a:pt x="46481" y="0"/>
                </a:moveTo>
                <a:lnTo>
                  <a:pt x="278783" y="108427"/>
                </a:lnTo>
                <a:lnTo>
                  <a:pt x="278783" y="108427"/>
                </a:lnTo>
                <a:cubicBezTo>
                  <a:pt x="234904" y="121335"/>
                  <a:pt x="20669" y="149732"/>
                  <a:pt x="15507" y="185874"/>
                </a:cubicBezTo>
                <a:cubicBezTo>
                  <a:pt x="10345" y="222016"/>
                  <a:pt x="250391" y="278811"/>
                  <a:pt x="247810" y="325280"/>
                </a:cubicBezTo>
                <a:cubicBezTo>
                  <a:pt x="245229" y="371749"/>
                  <a:pt x="-2561" y="420799"/>
                  <a:pt x="20" y="464686"/>
                </a:cubicBezTo>
                <a:cubicBezTo>
                  <a:pt x="2601" y="508573"/>
                  <a:pt x="260715" y="549879"/>
                  <a:pt x="263296" y="588603"/>
                </a:cubicBezTo>
                <a:cubicBezTo>
                  <a:pt x="265877" y="627327"/>
                  <a:pt x="18088" y="658306"/>
                  <a:pt x="15507" y="697030"/>
                </a:cubicBezTo>
                <a:cubicBezTo>
                  <a:pt x="12926" y="735754"/>
                  <a:pt x="242648" y="787385"/>
                  <a:pt x="247810" y="820946"/>
                </a:cubicBezTo>
                <a:cubicBezTo>
                  <a:pt x="252972" y="854507"/>
                  <a:pt x="51643" y="869997"/>
                  <a:pt x="46481" y="898394"/>
                </a:cubicBezTo>
                <a:cubicBezTo>
                  <a:pt x="41319" y="926791"/>
                  <a:pt x="180700" y="968097"/>
                  <a:pt x="216836" y="991331"/>
                </a:cubicBezTo>
                <a:cubicBezTo>
                  <a:pt x="252972" y="1014565"/>
                  <a:pt x="263296" y="1037800"/>
                  <a:pt x="263296" y="1037800"/>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45" name="Freeform 44"/>
          <p:cNvSpPr/>
          <p:nvPr/>
        </p:nvSpPr>
        <p:spPr>
          <a:xfrm>
            <a:off x="2514600" y="2895600"/>
            <a:ext cx="457200" cy="795130"/>
          </a:xfrm>
          <a:custGeom>
            <a:avLst/>
            <a:gdLst>
              <a:gd name="connsiteX0" fmla="*/ 46481 w 278783"/>
              <a:gd name="connsiteY0" fmla="*/ 0 h 1037800"/>
              <a:gd name="connsiteX1" fmla="*/ 278783 w 278783"/>
              <a:gd name="connsiteY1" fmla="*/ 108427 h 1037800"/>
              <a:gd name="connsiteX2" fmla="*/ 278783 w 278783"/>
              <a:gd name="connsiteY2" fmla="*/ 108427 h 1037800"/>
              <a:gd name="connsiteX3" fmla="*/ 15507 w 278783"/>
              <a:gd name="connsiteY3" fmla="*/ 185874 h 1037800"/>
              <a:gd name="connsiteX4" fmla="*/ 247810 w 278783"/>
              <a:gd name="connsiteY4" fmla="*/ 325280 h 1037800"/>
              <a:gd name="connsiteX5" fmla="*/ 20 w 278783"/>
              <a:gd name="connsiteY5" fmla="*/ 464686 h 1037800"/>
              <a:gd name="connsiteX6" fmla="*/ 263296 w 278783"/>
              <a:gd name="connsiteY6" fmla="*/ 588603 h 1037800"/>
              <a:gd name="connsiteX7" fmla="*/ 15507 w 278783"/>
              <a:gd name="connsiteY7" fmla="*/ 697030 h 1037800"/>
              <a:gd name="connsiteX8" fmla="*/ 247810 w 278783"/>
              <a:gd name="connsiteY8" fmla="*/ 820946 h 1037800"/>
              <a:gd name="connsiteX9" fmla="*/ 46481 w 278783"/>
              <a:gd name="connsiteY9" fmla="*/ 898394 h 1037800"/>
              <a:gd name="connsiteX10" fmla="*/ 216836 w 278783"/>
              <a:gd name="connsiteY10" fmla="*/ 991331 h 1037800"/>
              <a:gd name="connsiteX11" fmla="*/ 263296 w 278783"/>
              <a:gd name="connsiteY11" fmla="*/ 1037800 h 103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783" h="1037800">
                <a:moveTo>
                  <a:pt x="46481" y="0"/>
                </a:moveTo>
                <a:lnTo>
                  <a:pt x="278783" y="108427"/>
                </a:lnTo>
                <a:lnTo>
                  <a:pt x="278783" y="108427"/>
                </a:lnTo>
                <a:cubicBezTo>
                  <a:pt x="234904" y="121335"/>
                  <a:pt x="20669" y="149732"/>
                  <a:pt x="15507" y="185874"/>
                </a:cubicBezTo>
                <a:cubicBezTo>
                  <a:pt x="10345" y="222016"/>
                  <a:pt x="250391" y="278811"/>
                  <a:pt x="247810" y="325280"/>
                </a:cubicBezTo>
                <a:cubicBezTo>
                  <a:pt x="245229" y="371749"/>
                  <a:pt x="-2561" y="420799"/>
                  <a:pt x="20" y="464686"/>
                </a:cubicBezTo>
                <a:cubicBezTo>
                  <a:pt x="2601" y="508573"/>
                  <a:pt x="260715" y="549879"/>
                  <a:pt x="263296" y="588603"/>
                </a:cubicBezTo>
                <a:cubicBezTo>
                  <a:pt x="265877" y="627327"/>
                  <a:pt x="18088" y="658306"/>
                  <a:pt x="15507" y="697030"/>
                </a:cubicBezTo>
                <a:cubicBezTo>
                  <a:pt x="12926" y="735754"/>
                  <a:pt x="242648" y="787385"/>
                  <a:pt x="247810" y="820946"/>
                </a:cubicBezTo>
                <a:cubicBezTo>
                  <a:pt x="252972" y="854507"/>
                  <a:pt x="51643" y="869997"/>
                  <a:pt x="46481" y="898394"/>
                </a:cubicBezTo>
                <a:cubicBezTo>
                  <a:pt x="41319" y="926791"/>
                  <a:pt x="180700" y="968097"/>
                  <a:pt x="216836" y="991331"/>
                </a:cubicBezTo>
                <a:cubicBezTo>
                  <a:pt x="252972" y="1014565"/>
                  <a:pt x="263296" y="1037800"/>
                  <a:pt x="263296" y="1037800"/>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cxnSp>
        <p:nvCxnSpPr>
          <p:cNvPr id="46" name="Straight Arrow Connector 45"/>
          <p:cNvCxnSpPr/>
          <p:nvPr/>
        </p:nvCxnSpPr>
        <p:spPr>
          <a:xfrm>
            <a:off x="3276600" y="3733800"/>
            <a:ext cx="2743200" cy="397565"/>
          </a:xfrm>
          <a:prstGeom prst="straightConnector1">
            <a:avLst/>
          </a:prstGeom>
          <a:noFill/>
          <a:ln w="57150" cap="flat" cmpd="sng" algn="ctr">
            <a:solidFill>
              <a:schemeClr val="tx1"/>
            </a:solidFill>
            <a:prstDash val="solid"/>
            <a:miter lim="800000"/>
            <a:headEnd type="none"/>
            <a:tailEnd type="triangle"/>
          </a:ln>
          <a:effectLst/>
        </p:spPr>
      </p:cxnSp>
      <p:sp>
        <p:nvSpPr>
          <p:cNvPr id="47" name="TextBox 46"/>
          <p:cNvSpPr txBox="1"/>
          <p:nvPr/>
        </p:nvSpPr>
        <p:spPr>
          <a:xfrm rot="481336">
            <a:off x="2732894" y="3446931"/>
            <a:ext cx="4038600" cy="3746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Offload NDA kernel</a:t>
            </a:r>
          </a:p>
        </p:txBody>
      </p:sp>
      <p:sp>
        <p:nvSpPr>
          <p:cNvPr id="49" name="Rounded Rectangle 48"/>
          <p:cNvSpPr/>
          <p:nvPr/>
        </p:nvSpPr>
        <p:spPr>
          <a:xfrm>
            <a:off x="6342888" y="3998844"/>
            <a:ext cx="1124712" cy="662608"/>
          </a:xfrm>
          <a:prstGeom prst="roundRect">
            <a:avLst/>
          </a:prstGeom>
          <a:solidFill>
            <a:schemeClr val="bg1">
              <a:lumMod val="8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50" name="Freeform 49"/>
          <p:cNvSpPr/>
          <p:nvPr/>
        </p:nvSpPr>
        <p:spPr>
          <a:xfrm>
            <a:off x="6794133" y="4065104"/>
            <a:ext cx="286512" cy="583096"/>
          </a:xfrm>
          <a:custGeom>
            <a:avLst/>
            <a:gdLst>
              <a:gd name="connsiteX0" fmla="*/ 46481 w 278783"/>
              <a:gd name="connsiteY0" fmla="*/ 0 h 1037800"/>
              <a:gd name="connsiteX1" fmla="*/ 278783 w 278783"/>
              <a:gd name="connsiteY1" fmla="*/ 108427 h 1037800"/>
              <a:gd name="connsiteX2" fmla="*/ 278783 w 278783"/>
              <a:gd name="connsiteY2" fmla="*/ 108427 h 1037800"/>
              <a:gd name="connsiteX3" fmla="*/ 15507 w 278783"/>
              <a:gd name="connsiteY3" fmla="*/ 185874 h 1037800"/>
              <a:gd name="connsiteX4" fmla="*/ 247810 w 278783"/>
              <a:gd name="connsiteY4" fmla="*/ 325280 h 1037800"/>
              <a:gd name="connsiteX5" fmla="*/ 20 w 278783"/>
              <a:gd name="connsiteY5" fmla="*/ 464686 h 1037800"/>
              <a:gd name="connsiteX6" fmla="*/ 263296 w 278783"/>
              <a:gd name="connsiteY6" fmla="*/ 588603 h 1037800"/>
              <a:gd name="connsiteX7" fmla="*/ 15507 w 278783"/>
              <a:gd name="connsiteY7" fmla="*/ 697030 h 1037800"/>
              <a:gd name="connsiteX8" fmla="*/ 247810 w 278783"/>
              <a:gd name="connsiteY8" fmla="*/ 820946 h 1037800"/>
              <a:gd name="connsiteX9" fmla="*/ 46481 w 278783"/>
              <a:gd name="connsiteY9" fmla="*/ 898394 h 1037800"/>
              <a:gd name="connsiteX10" fmla="*/ 216836 w 278783"/>
              <a:gd name="connsiteY10" fmla="*/ 991331 h 1037800"/>
              <a:gd name="connsiteX11" fmla="*/ 263296 w 278783"/>
              <a:gd name="connsiteY11" fmla="*/ 1037800 h 103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783" h="1037800">
                <a:moveTo>
                  <a:pt x="46481" y="0"/>
                </a:moveTo>
                <a:lnTo>
                  <a:pt x="278783" y="108427"/>
                </a:lnTo>
                <a:lnTo>
                  <a:pt x="278783" y="108427"/>
                </a:lnTo>
                <a:cubicBezTo>
                  <a:pt x="234904" y="121335"/>
                  <a:pt x="20669" y="149732"/>
                  <a:pt x="15507" y="185874"/>
                </a:cubicBezTo>
                <a:cubicBezTo>
                  <a:pt x="10345" y="222016"/>
                  <a:pt x="250391" y="278811"/>
                  <a:pt x="247810" y="325280"/>
                </a:cubicBezTo>
                <a:cubicBezTo>
                  <a:pt x="245229" y="371749"/>
                  <a:pt x="-2561" y="420799"/>
                  <a:pt x="20" y="464686"/>
                </a:cubicBezTo>
                <a:cubicBezTo>
                  <a:pt x="2601" y="508573"/>
                  <a:pt x="260715" y="549879"/>
                  <a:pt x="263296" y="588603"/>
                </a:cubicBezTo>
                <a:cubicBezTo>
                  <a:pt x="265877" y="627327"/>
                  <a:pt x="18088" y="658306"/>
                  <a:pt x="15507" y="697030"/>
                </a:cubicBezTo>
                <a:cubicBezTo>
                  <a:pt x="12926" y="735754"/>
                  <a:pt x="242648" y="787385"/>
                  <a:pt x="247810" y="820946"/>
                </a:cubicBezTo>
                <a:cubicBezTo>
                  <a:pt x="252972" y="854507"/>
                  <a:pt x="51643" y="869997"/>
                  <a:pt x="46481" y="898394"/>
                </a:cubicBezTo>
                <a:cubicBezTo>
                  <a:pt x="41319" y="926791"/>
                  <a:pt x="180700" y="968097"/>
                  <a:pt x="216836" y="991331"/>
                </a:cubicBezTo>
                <a:cubicBezTo>
                  <a:pt x="252972" y="1014565"/>
                  <a:pt x="263296" y="1037800"/>
                  <a:pt x="263296" y="1037800"/>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66" name="Rounded Rectangle 65"/>
          <p:cNvSpPr/>
          <p:nvPr/>
        </p:nvSpPr>
        <p:spPr>
          <a:xfrm>
            <a:off x="6190488" y="4730363"/>
            <a:ext cx="1353312" cy="278296"/>
          </a:xfrm>
          <a:prstGeom prst="roundRect">
            <a:avLst/>
          </a:prstGeom>
          <a:solidFill>
            <a:srgbClr val="FB7657"/>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Gill Sans MT"/>
                <a:ea typeface="+mn-ea"/>
                <a:cs typeface="+mn-cs"/>
              </a:rPr>
              <a:t>Signature</a:t>
            </a:r>
          </a:p>
        </p:txBody>
      </p:sp>
      <p:sp>
        <p:nvSpPr>
          <p:cNvPr id="67" name="Rounded Rectangle 66"/>
          <p:cNvSpPr/>
          <p:nvPr/>
        </p:nvSpPr>
        <p:spPr>
          <a:xfrm>
            <a:off x="2075688" y="4750904"/>
            <a:ext cx="1353312" cy="278296"/>
          </a:xfrm>
          <a:prstGeom prst="roundRect">
            <a:avLst/>
          </a:prstGeom>
          <a:solidFill>
            <a:srgbClr val="FB7657"/>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Gill Sans MT"/>
                <a:ea typeface="+mn-ea"/>
                <a:cs typeface="+mn-cs"/>
              </a:rPr>
              <a:t>Signature</a:t>
            </a:r>
          </a:p>
        </p:txBody>
      </p:sp>
      <p:cxnSp>
        <p:nvCxnSpPr>
          <p:cNvPr id="68" name="Straight Arrow Connector 67"/>
          <p:cNvCxnSpPr/>
          <p:nvPr/>
        </p:nvCxnSpPr>
        <p:spPr>
          <a:xfrm flipH="1">
            <a:off x="3429000" y="4877849"/>
            <a:ext cx="2729426" cy="303751"/>
          </a:xfrm>
          <a:prstGeom prst="straightConnector1">
            <a:avLst/>
          </a:prstGeom>
          <a:noFill/>
          <a:ln w="57150" cap="flat" cmpd="sng" algn="ctr">
            <a:solidFill>
              <a:schemeClr val="tx1"/>
            </a:solidFill>
            <a:prstDash val="solid"/>
            <a:miter lim="800000"/>
            <a:headEnd type="none"/>
            <a:tailEnd type="triangle"/>
          </a:ln>
          <a:effectLst/>
        </p:spPr>
      </p:cxnSp>
      <p:sp>
        <p:nvSpPr>
          <p:cNvPr id="70" name="TextBox 69"/>
          <p:cNvSpPr txBox="1"/>
          <p:nvPr/>
        </p:nvSpPr>
        <p:spPr>
          <a:xfrm rot="21261885">
            <a:off x="3669474" y="4990393"/>
            <a:ext cx="233481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Send signatures</a:t>
            </a:r>
          </a:p>
        </p:txBody>
      </p:sp>
      <p:sp>
        <p:nvSpPr>
          <p:cNvPr id="71" name="Rectangle 70"/>
          <p:cNvSpPr/>
          <p:nvPr/>
        </p:nvSpPr>
        <p:spPr>
          <a:xfrm>
            <a:off x="2057400" y="5455920"/>
            <a:ext cx="5486400" cy="640080"/>
          </a:xfrm>
          <a:prstGeom prst="rect">
            <a:avLst/>
          </a:prstGeom>
          <a:solidFill>
            <a:schemeClr val="tx2">
              <a:lumMod val="20000"/>
              <a:lumOff val="80000"/>
            </a:schemeClr>
          </a:solidFill>
          <a:ln>
            <a:solidFill>
              <a:srgbClr val="000000"/>
            </a:solidFill>
            <a:prstDash val="dash"/>
          </a:ln>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Gill Sans MT"/>
              </a:rPr>
              <a:t>Coherence Resolution</a:t>
            </a:r>
          </a:p>
        </p:txBody>
      </p:sp>
      <p:cxnSp>
        <p:nvCxnSpPr>
          <p:cNvPr id="72" name="Straight Arrow Connector 71"/>
          <p:cNvCxnSpPr/>
          <p:nvPr/>
        </p:nvCxnSpPr>
        <p:spPr>
          <a:xfrm>
            <a:off x="3429000" y="6096000"/>
            <a:ext cx="2743200" cy="397565"/>
          </a:xfrm>
          <a:prstGeom prst="straightConnector1">
            <a:avLst/>
          </a:prstGeom>
          <a:noFill/>
          <a:ln w="57150" cap="flat" cmpd="sng" algn="ctr">
            <a:solidFill>
              <a:schemeClr val="tx1"/>
            </a:solidFill>
            <a:prstDash val="solid"/>
            <a:miter lim="800000"/>
            <a:headEnd type="none"/>
            <a:tailEnd type="triangle"/>
          </a:ln>
          <a:effectLst/>
        </p:spPr>
      </p:cxnSp>
      <p:sp>
        <p:nvSpPr>
          <p:cNvPr id="73" name="TextBox 72"/>
          <p:cNvSpPr txBox="1"/>
          <p:nvPr/>
        </p:nvSpPr>
        <p:spPr>
          <a:xfrm rot="481336">
            <a:off x="2749585" y="6223576"/>
            <a:ext cx="4038600" cy="3746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Commit or Re-execute</a:t>
            </a:r>
          </a:p>
        </p:txBody>
      </p:sp>
      <p:sp>
        <p:nvSpPr>
          <p:cNvPr id="40" name="TextBox 39"/>
          <p:cNvSpPr txBox="1"/>
          <p:nvPr/>
        </p:nvSpPr>
        <p:spPr>
          <a:xfrm>
            <a:off x="228600" y="2932199"/>
            <a:ext cx="1981200" cy="6690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Gill Sans MT"/>
                <a:ea typeface="+mn-ea"/>
                <a:cs typeface="+mn-cs"/>
              </a:rPr>
              <a:t>CPU Thread Execution</a:t>
            </a:r>
          </a:p>
        </p:txBody>
      </p:sp>
      <p:sp>
        <p:nvSpPr>
          <p:cNvPr id="48" name="Rectangle 47"/>
          <p:cNvSpPr/>
          <p:nvPr/>
        </p:nvSpPr>
        <p:spPr>
          <a:xfrm>
            <a:off x="0" y="1179493"/>
            <a:ext cx="9144000" cy="892552"/>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Gill Sans MT"/>
              </a:rPr>
              <a:t>We propose </a:t>
            </a:r>
            <a:r>
              <a:rPr kumimoji="0" lang="en-US" sz="2600" b="1" i="0" u="none" strike="noStrike" kern="1200" cap="none" spc="0" normalizeH="0" baseline="0" noProof="0" dirty="0" err="1">
                <a:ln>
                  <a:noFill/>
                </a:ln>
                <a:solidFill>
                  <a:srgbClr val="0000FF"/>
                </a:solidFill>
                <a:effectLst/>
                <a:uLnTx/>
                <a:uFillTx/>
                <a:latin typeface="Gill Sans MT"/>
                <a:ea typeface="+mn-ea"/>
                <a:cs typeface="Gill Sans MT"/>
              </a:rPr>
              <a:t>CoNDA</a:t>
            </a:r>
            <a:r>
              <a:rPr kumimoji="0" lang="en-US" sz="2600" b="1" i="0" u="none" strike="noStrike" kern="1200" cap="none" spc="0" normalizeH="0" baseline="0" noProof="0" dirty="0">
                <a:ln>
                  <a:noFill/>
                </a:ln>
                <a:solidFill>
                  <a:srgbClr val="0000FF"/>
                </a:solidFill>
                <a:effectLst/>
                <a:uLnTx/>
                <a:uFillTx/>
                <a:latin typeface="Gill Sans MT"/>
                <a:ea typeface="+mn-ea"/>
                <a:cs typeface="Gill Sans MT"/>
              </a:rPr>
              <a:t>,</a:t>
            </a:r>
            <a:r>
              <a:rPr kumimoji="0" lang="en-US" sz="2600" b="1" i="0" u="none" strike="noStrike" kern="1200" cap="none" spc="0" normalizeH="0" baseline="0" noProof="0" dirty="0">
                <a:ln>
                  <a:noFill/>
                </a:ln>
                <a:solidFill>
                  <a:prstClr val="black"/>
                </a:solidFill>
                <a:effectLst/>
                <a:uLnTx/>
                <a:uFillTx/>
                <a:latin typeface="Gill Sans MT"/>
                <a:ea typeface="+mn-ea"/>
                <a:cs typeface="Gill Sans MT"/>
              </a:rPr>
              <a:t> a mechanism that uses </a:t>
            </a:r>
            <a:r>
              <a:rPr kumimoji="0" lang="en-US" sz="2600" b="1" i="0" u="none" strike="noStrike" kern="1200" cap="none" spc="0" normalizeH="0" baseline="0" noProof="0" dirty="0">
                <a:ln>
                  <a:noFill/>
                </a:ln>
                <a:solidFill>
                  <a:srgbClr val="0000FF"/>
                </a:solidFill>
                <a:effectLst/>
                <a:uLnTx/>
                <a:uFillTx/>
                <a:latin typeface="Gill Sans MT"/>
                <a:ea typeface="+mn-ea"/>
                <a:cs typeface="Gill Sans MT"/>
              </a:rPr>
              <a:t>optimistic NDA execution</a:t>
            </a:r>
            <a:r>
              <a:rPr kumimoji="0" lang="en-US" sz="2600" b="1" i="0" u="none" strike="noStrike" kern="1200" cap="none" spc="0" normalizeH="0" baseline="0" noProof="0" dirty="0">
                <a:ln>
                  <a:noFill/>
                </a:ln>
                <a:solidFill>
                  <a:prstClr val="black"/>
                </a:solidFill>
                <a:effectLst/>
                <a:uLnTx/>
                <a:uFillTx/>
                <a:latin typeface="Gill Sans MT"/>
                <a:ea typeface="+mn-ea"/>
                <a:cs typeface="Gill Sans MT"/>
              </a:rPr>
              <a:t> to avoid </a:t>
            </a:r>
            <a:r>
              <a:rPr kumimoji="0" lang="en-US" sz="2600" b="1" i="0" u="none" strike="noStrike" kern="1200" cap="none" spc="0" normalizeH="0" baseline="0" noProof="0" dirty="0">
                <a:ln>
                  <a:noFill/>
                </a:ln>
                <a:solidFill>
                  <a:srgbClr val="C00000"/>
                </a:solidFill>
                <a:effectLst/>
                <a:uLnTx/>
                <a:uFillTx/>
                <a:latin typeface="Gill Sans MT"/>
                <a:ea typeface="+mn-ea"/>
                <a:cs typeface="Gill Sans MT"/>
              </a:rPr>
              <a:t>unnecessary coherence traffic</a:t>
            </a:r>
          </a:p>
        </p:txBody>
      </p:sp>
      <p:sp>
        <p:nvSpPr>
          <p:cNvPr id="33" name="TextBox 32"/>
          <p:cNvSpPr txBox="1"/>
          <p:nvPr/>
        </p:nvSpPr>
        <p:spPr>
          <a:xfrm>
            <a:off x="3352800" y="4061936"/>
            <a:ext cx="281940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C00000"/>
                </a:solidFill>
                <a:effectLst/>
                <a:uLnTx/>
                <a:uFillTx/>
                <a:latin typeface="Gill Sans MT"/>
                <a:ea typeface="+mn-ea"/>
                <a:cs typeface="+mn-cs"/>
              </a:rPr>
              <a:t>No </a:t>
            </a:r>
            <a:br>
              <a:rPr kumimoji="0" lang="en-US" sz="2100" b="1" i="0" u="none" strike="noStrike" kern="1200" cap="none" spc="0" normalizeH="0" baseline="0" noProof="0" dirty="0">
                <a:ln>
                  <a:noFill/>
                </a:ln>
                <a:solidFill>
                  <a:srgbClr val="C00000"/>
                </a:solidFill>
                <a:effectLst/>
                <a:uLnTx/>
                <a:uFillTx/>
                <a:latin typeface="Gill Sans MT"/>
                <a:ea typeface="+mn-ea"/>
                <a:cs typeface="+mn-cs"/>
              </a:rPr>
            </a:br>
            <a:r>
              <a:rPr kumimoji="0" lang="en-US" sz="2100" b="1" i="0" u="none" strike="noStrike" kern="1200" cap="none" spc="0" normalizeH="0" baseline="0" noProof="0" dirty="0">
                <a:ln>
                  <a:noFill/>
                </a:ln>
                <a:solidFill>
                  <a:srgbClr val="C00000"/>
                </a:solidFill>
                <a:effectLst/>
                <a:uLnTx/>
                <a:uFillTx/>
                <a:latin typeface="Gill Sans MT"/>
                <a:ea typeface="+mn-ea"/>
                <a:cs typeface="+mn-cs"/>
              </a:rPr>
              <a:t>Coherence Request</a:t>
            </a:r>
          </a:p>
        </p:txBody>
      </p:sp>
    </p:spTree>
    <p:extLst>
      <p:ext uri="{BB962C8B-B14F-4D97-AF65-F5344CB8AC3E}">
        <p14:creationId xmlns:p14="http://schemas.microsoft.com/office/powerpoint/2010/main" val="150813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500"/>
                                        <p:tgtEl>
                                          <p:spTgt spid="52"/>
                                        </p:tgtEl>
                                      </p:cBhvr>
                                    </p:animEffect>
                                  </p:childTnLst>
                                </p:cTn>
                              </p:par>
                              <p:par>
                                <p:cTn id="16" presetID="10" presetClass="entr" presetSubtype="0" fill="hold" nodeType="with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fade">
                                      <p:cBhvr>
                                        <p:cTn id="18" dur="500"/>
                                        <p:tgtEl>
                                          <p:spTgt spid="5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500"/>
                                        <p:tgtEl>
                                          <p:spTgt spid="4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fade">
                                      <p:cBhvr>
                                        <p:cTn id="30" dur="500"/>
                                        <p:tgtEl>
                                          <p:spTgt spid="5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fade">
                                      <p:cBhvr>
                                        <p:cTn id="33" dur="500"/>
                                        <p:tgtEl>
                                          <p:spTgt spid="4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fade">
                                      <p:cBhvr>
                                        <p:cTn id="36" dur="500"/>
                                        <p:tgtEl>
                                          <p:spTgt spid="4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fade">
                                      <p:cBhvr>
                                        <p:cTn id="41" dur="500"/>
                                        <p:tgtEl>
                                          <p:spTgt spid="47"/>
                                        </p:tgtEl>
                                      </p:cBhvr>
                                    </p:animEffect>
                                  </p:childTnLst>
                                </p:cTn>
                              </p:par>
                              <p:par>
                                <p:cTn id="42" presetID="10" presetClass="entr" presetSubtype="0" fill="hold" nodeType="with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fade">
                                      <p:cBhvr>
                                        <p:cTn id="44" dur="500"/>
                                        <p:tgtEl>
                                          <p:spTgt spid="4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fade">
                                      <p:cBhvr>
                                        <p:cTn id="47" dur="500"/>
                                        <p:tgtEl>
                                          <p:spTgt spid="4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0"/>
                                        </p:tgtEl>
                                        <p:attrNameLst>
                                          <p:attrName>style.visibility</p:attrName>
                                        </p:attrNameLst>
                                      </p:cBhvr>
                                      <p:to>
                                        <p:strVal val="visible"/>
                                      </p:to>
                                    </p:set>
                                    <p:animEffect transition="in" filter="fade">
                                      <p:cBhvr>
                                        <p:cTn id="50" dur="500"/>
                                        <p:tgtEl>
                                          <p:spTgt spid="50"/>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500"/>
                                        <p:tgtEl>
                                          <p:spTgt spid="22"/>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54"/>
                                        </p:tgtEl>
                                        <p:attrNameLst>
                                          <p:attrName>style.visibility</p:attrName>
                                        </p:attrNameLst>
                                      </p:cBhvr>
                                      <p:to>
                                        <p:strVal val="visible"/>
                                      </p:to>
                                    </p:set>
                                    <p:animEffect transition="in" filter="fade">
                                      <p:cBhvr>
                                        <p:cTn id="56" dur="500"/>
                                        <p:tgtEl>
                                          <p:spTgt spid="5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fade">
                                      <p:cBhvr>
                                        <p:cTn id="59" dur="500"/>
                                        <p:tgtEl>
                                          <p:spTgt spid="44"/>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fade">
                                      <p:cBhvr>
                                        <p:cTn id="62" dur="500"/>
                                        <p:tgtEl>
                                          <p:spTgt spid="4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fade">
                                      <p:cBhvr>
                                        <p:cTn id="67" dur="500"/>
                                        <p:tgtEl>
                                          <p:spTgt spid="3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66"/>
                                        </p:tgtEl>
                                        <p:attrNameLst>
                                          <p:attrName>style.visibility</p:attrName>
                                        </p:attrNameLst>
                                      </p:cBhvr>
                                      <p:to>
                                        <p:strVal val="visible"/>
                                      </p:to>
                                    </p:set>
                                    <p:animEffect transition="in" filter="fade">
                                      <p:cBhvr>
                                        <p:cTn id="72" dur="500"/>
                                        <p:tgtEl>
                                          <p:spTgt spid="66"/>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67"/>
                                        </p:tgtEl>
                                        <p:attrNameLst>
                                          <p:attrName>style.visibility</p:attrName>
                                        </p:attrNameLst>
                                      </p:cBhvr>
                                      <p:to>
                                        <p:strVal val="visible"/>
                                      </p:to>
                                    </p:set>
                                    <p:animEffect transition="in" filter="fade">
                                      <p:cBhvr>
                                        <p:cTn id="75" dur="500"/>
                                        <p:tgtEl>
                                          <p:spTgt spid="67"/>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71"/>
                                        </p:tgtEl>
                                        <p:attrNameLst>
                                          <p:attrName>style.visibility</p:attrName>
                                        </p:attrNameLst>
                                      </p:cBhvr>
                                      <p:to>
                                        <p:strVal val="visible"/>
                                      </p:to>
                                    </p:set>
                                    <p:animEffect transition="in" filter="fade">
                                      <p:cBhvr>
                                        <p:cTn id="80" dur="500"/>
                                        <p:tgtEl>
                                          <p:spTgt spid="71"/>
                                        </p:tgtEl>
                                      </p:cBhvr>
                                    </p:animEffect>
                                  </p:childTnLst>
                                </p:cTn>
                              </p:par>
                              <p:par>
                                <p:cTn id="81" presetID="10" presetClass="entr" presetSubtype="0" fill="hold" nodeType="withEffect">
                                  <p:stCondLst>
                                    <p:cond delay="0"/>
                                  </p:stCondLst>
                                  <p:childTnLst>
                                    <p:set>
                                      <p:cBhvr>
                                        <p:cTn id="82" dur="1" fill="hold">
                                          <p:stCondLst>
                                            <p:cond delay="0"/>
                                          </p:stCondLst>
                                        </p:cTn>
                                        <p:tgtEl>
                                          <p:spTgt spid="68"/>
                                        </p:tgtEl>
                                        <p:attrNameLst>
                                          <p:attrName>style.visibility</p:attrName>
                                        </p:attrNameLst>
                                      </p:cBhvr>
                                      <p:to>
                                        <p:strVal val="visible"/>
                                      </p:to>
                                    </p:set>
                                    <p:animEffect transition="in" filter="fade">
                                      <p:cBhvr>
                                        <p:cTn id="83" dur="500"/>
                                        <p:tgtEl>
                                          <p:spTgt spid="68"/>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70"/>
                                        </p:tgtEl>
                                        <p:attrNameLst>
                                          <p:attrName>style.visibility</p:attrName>
                                        </p:attrNameLst>
                                      </p:cBhvr>
                                      <p:to>
                                        <p:strVal val="visible"/>
                                      </p:to>
                                    </p:set>
                                    <p:animEffect transition="in" filter="fade">
                                      <p:cBhvr>
                                        <p:cTn id="86" dur="500"/>
                                        <p:tgtEl>
                                          <p:spTgt spid="70"/>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72"/>
                                        </p:tgtEl>
                                        <p:attrNameLst>
                                          <p:attrName>style.visibility</p:attrName>
                                        </p:attrNameLst>
                                      </p:cBhvr>
                                      <p:to>
                                        <p:strVal val="visible"/>
                                      </p:to>
                                    </p:set>
                                    <p:animEffect transition="in" filter="fade">
                                      <p:cBhvr>
                                        <p:cTn id="91" dur="500"/>
                                        <p:tgtEl>
                                          <p:spTgt spid="72"/>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73"/>
                                        </p:tgtEl>
                                        <p:attrNameLst>
                                          <p:attrName>style.visibility</p:attrName>
                                        </p:attrNameLst>
                                      </p:cBhvr>
                                      <p:to>
                                        <p:strVal val="visible"/>
                                      </p:to>
                                    </p:set>
                                    <p:animEffect transition="in" filter="fade">
                                      <p:cBhvr>
                                        <p:cTn id="94"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animBg="1"/>
      <p:bldP spid="54" grpId="0" animBg="1"/>
      <p:bldP spid="22" grpId="0"/>
      <p:bldP spid="32" grpId="0"/>
      <p:bldP spid="34" grpId="0"/>
      <p:bldP spid="42" grpId="0"/>
      <p:bldP spid="55" grpId="0" animBg="1"/>
      <p:bldP spid="43" grpId="0" animBg="1"/>
      <p:bldP spid="44" grpId="0" animBg="1"/>
      <p:bldP spid="45" grpId="0" animBg="1"/>
      <p:bldP spid="47" grpId="0"/>
      <p:bldP spid="49" grpId="0" animBg="1"/>
      <p:bldP spid="50" grpId="0" animBg="1"/>
      <p:bldP spid="66" grpId="0" animBg="1"/>
      <p:bldP spid="67" grpId="0" animBg="1"/>
      <p:bldP spid="70" grpId="0"/>
      <p:bldP spid="71" grpId="0" animBg="1"/>
      <p:bldP spid="73" grpId="0"/>
      <p:bldP spid="40" grpId="0"/>
      <p:bldP spid="48" grpId="0" animBg="1"/>
      <p:bldP spid="33" grpId="0"/>
    </p:bldLst>
  </p:timing>
</p:sld>
</file>

<file path=ppt/theme/_rels/theme44.xml.rels><?xml version="1.0" encoding="UTF-8" standalone="yes"?>
<Relationships xmlns="http://schemas.openxmlformats.org/package/2006/relationships"><Relationship Id="rId1" Type="http://schemas.openxmlformats.org/officeDocument/2006/relationships/image" Target="../media/image9.jpeg"/></Relationships>
</file>

<file path=ppt/theme/_rels/theme45.xml.rels><?xml version="1.0" encoding="UTF-8" standalone="yes"?>
<Relationships xmlns="http://schemas.openxmlformats.org/package/2006/relationships"><Relationship Id="rId1" Type="http://schemas.openxmlformats.org/officeDocument/2006/relationships/image" Target="../media/image9.jpeg"/></Relationships>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SAFARI_Templat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8_Edge">
  <a:themeElements>
    <a:clrScheme name="2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2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2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2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2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2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2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9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1_Edge">
  <a:themeElements>
    <a:clrScheme name="2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2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2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2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2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2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2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2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55_Edge">
  <a:themeElements>
    <a:clrScheme name="2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2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2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2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2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2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2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6_Edge">
  <a:themeElements>
    <a:clrScheme name="2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2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2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2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2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2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2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Metropolitan_bullet">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4.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6.xml><?xml version="1.0" encoding="utf-8"?>
<a:theme xmlns:a="http://schemas.openxmlformats.org/drawingml/2006/main" name="6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3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4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4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6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6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6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7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7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7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7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7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7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7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9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2_ebrahimi_general">
  <a:themeElements>
    <a:clrScheme name="">
      <a:dk1>
        <a:srgbClr val="000000"/>
      </a:dk1>
      <a:lt1>
        <a:srgbClr val="FFFFFF"/>
      </a:lt1>
      <a:dk2>
        <a:srgbClr val="000000"/>
      </a:dk2>
      <a:lt2>
        <a:srgbClr val="FFFFFF"/>
      </a:lt2>
      <a:accent1>
        <a:srgbClr val="A3B2C1"/>
      </a:accent1>
      <a:accent2>
        <a:srgbClr val="333399"/>
      </a:accent2>
      <a:accent3>
        <a:srgbClr val="FFFFFF"/>
      </a:accent3>
      <a:accent4>
        <a:srgbClr val="000000"/>
      </a:accent4>
      <a:accent5>
        <a:srgbClr val="CED5DD"/>
      </a:accent5>
      <a:accent6>
        <a:srgbClr val="2D2D8A"/>
      </a:accent6>
      <a:hlink>
        <a:srgbClr val="009999"/>
      </a:hlink>
      <a:folHlink>
        <a:srgbClr val="99CC00"/>
      </a:folHlink>
    </a:clrScheme>
    <a:fontScheme name="ebrahimi_general">
      <a:majorFont>
        <a:latin typeface="Verdana"/>
        <a:ea typeface="ヒラギノ角ゴ ProN W3"/>
        <a:cs typeface="ヒラギノ角ゴ ProN W3"/>
      </a:majorFont>
      <a:minorFont>
        <a:latin typeface="Verdana"/>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ebrahimi_gener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3_ebrahimi_general">
  <a:themeElements>
    <a:clrScheme name="">
      <a:dk1>
        <a:srgbClr val="000000"/>
      </a:dk1>
      <a:lt1>
        <a:srgbClr val="FFFFFF"/>
      </a:lt1>
      <a:dk2>
        <a:srgbClr val="000000"/>
      </a:dk2>
      <a:lt2>
        <a:srgbClr val="FFFFFF"/>
      </a:lt2>
      <a:accent1>
        <a:srgbClr val="A3B2C1"/>
      </a:accent1>
      <a:accent2>
        <a:srgbClr val="333399"/>
      </a:accent2>
      <a:accent3>
        <a:srgbClr val="FFFFFF"/>
      </a:accent3>
      <a:accent4>
        <a:srgbClr val="000000"/>
      </a:accent4>
      <a:accent5>
        <a:srgbClr val="CED5DD"/>
      </a:accent5>
      <a:accent6>
        <a:srgbClr val="2D2D8A"/>
      </a:accent6>
      <a:hlink>
        <a:srgbClr val="009999"/>
      </a:hlink>
      <a:folHlink>
        <a:srgbClr val="99CC00"/>
      </a:folHlink>
    </a:clrScheme>
    <a:fontScheme name="ebrahimi_general">
      <a:majorFont>
        <a:latin typeface="Verdana"/>
        <a:ea typeface="ヒラギノ角ゴ ProN W3"/>
        <a:cs typeface="ヒラギノ角ゴ ProN W3"/>
      </a:majorFont>
      <a:minorFont>
        <a:latin typeface="Verdana"/>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ebrahimi_gener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흐름">
  <a:themeElements>
    <a:clrScheme name="흐름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흐름">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1" hangingPunct="1">
          <a:lnSpc>
            <a:spcPct val="90000"/>
          </a:lnSpc>
          <a:spcBef>
            <a:spcPct val="20000"/>
          </a:spcBef>
          <a:spcAft>
            <a:spcPct val="0"/>
          </a:spcAft>
          <a:buClrTx/>
          <a:buSzPct val="70000"/>
          <a:buFont typeface="Wingdings" pitchFamily="2" charset="2"/>
          <a:buChar char="n"/>
          <a:tabLst/>
          <a:defRPr kumimoji="1" lang="ko-KR" altLang="en-US" sz="18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a typeface="굴림" pitchFamily="50" charset="-127"/>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1" hangingPunct="1">
          <a:lnSpc>
            <a:spcPct val="90000"/>
          </a:lnSpc>
          <a:spcBef>
            <a:spcPct val="20000"/>
          </a:spcBef>
          <a:spcAft>
            <a:spcPct val="0"/>
          </a:spcAft>
          <a:buClrTx/>
          <a:buSzPct val="70000"/>
          <a:buFont typeface="Wingdings" pitchFamily="2" charset="2"/>
          <a:buChar char="n"/>
          <a:tabLst/>
          <a:defRPr kumimoji="1" lang="ko-KR" altLang="en-US" sz="18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a typeface="굴림" pitchFamily="50" charset="-127"/>
          </a:defRPr>
        </a:defPPr>
      </a:lstStyle>
    </a:lnDef>
  </a:objectDefaults>
  <a:extraClrSchemeLst>
    <a:extraClrScheme>
      <a:clrScheme name="흐름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흐름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흐름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흐름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흐름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흐름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흐름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흐름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흐름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6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7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4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26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53.xml><?xml version="1.0" encoding="utf-8"?>
<a:theme xmlns:a="http://schemas.openxmlformats.org/drawingml/2006/main" name="6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66807</TotalTime>
  <Words>13849</Words>
  <Application>Microsoft Macintosh PowerPoint</Application>
  <PresentationFormat>On-screen Show (4:3)</PresentationFormat>
  <Paragraphs>2160</Paragraphs>
  <Slides>157</Slides>
  <Notes>58</Notes>
  <HiddenSlides>0</HiddenSlides>
  <MMClips>0</MMClips>
  <ScaleCrop>false</ScaleCrop>
  <HeadingPairs>
    <vt:vector size="6" baseType="variant">
      <vt:variant>
        <vt:lpstr>Fonts Used</vt:lpstr>
      </vt:variant>
      <vt:variant>
        <vt:i4>16</vt:i4>
      </vt:variant>
      <vt:variant>
        <vt:lpstr>Theme</vt:lpstr>
      </vt:variant>
      <vt:variant>
        <vt:i4>57</vt:i4>
      </vt:variant>
      <vt:variant>
        <vt:lpstr>Slide Titles</vt:lpstr>
      </vt:variant>
      <vt:variant>
        <vt:i4>157</vt:i4>
      </vt:variant>
    </vt:vector>
  </HeadingPairs>
  <TitlesOfParts>
    <vt:vector size="230" baseType="lpstr">
      <vt:lpstr>굴림</vt:lpstr>
      <vt:lpstr>Arial</vt:lpstr>
      <vt:lpstr>Arial Black</vt:lpstr>
      <vt:lpstr>Calibri</vt:lpstr>
      <vt:lpstr>Courier</vt:lpstr>
      <vt:lpstr>Courier New</vt:lpstr>
      <vt:lpstr>Garamond</vt:lpstr>
      <vt:lpstr>Gill Sans</vt:lpstr>
      <vt:lpstr>Gill Sans MT</vt:lpstr>
      <vt:lpstr>Lucida Sans</vt:lpstr>
      <vt:lpstr>Tahoma</vt:lpstr>
      <vt:lpstr>Tahoma (Body)</vt:lpstr>
      <vt:lpstr>Times</vt:lpstr>
      <vt:lpstr>Times New Roman</vt:lpstr>
      <vt:lpstr>Verdana</vt:lpstr>
      <vt:lpstr>Wingdings</vt:lpstr>
      <vt:lpstr>Edge</vt:lpstr>
      <vt:lpstr>1_Edge</vt:lpstr>
      <vt:lpstr>3_Edge</vt:lpstr>
      <vt:lpstr>6_Edge</vt:lpstr>
      <vt:lpstr>8_Edge</vt:lpstr>
      <vt:lpstr>2_Office Theme</vt:lpstr>
      <vt:lpstr>9_Edge</vt:lpstr>
      <vt:lpstr>13_Edge</vt:lpstr>
      <vt:lpstr>23_Edge</vt:lpstr>
      <vt:lpstr>29_Edge</vt:lpstr>
      <vt:lpstr>35_Edge</vt:lpstr>
      <vt:lpstr>41_Edge</vt:lpstr>
      <vt:lpstr>45_Edge</vt:lpstr>
      <vt:lpstr>SAFARI_Template</vt:lpstr>
      <vt:lpstr>48_Edge</vt:lpstr>
      <vt:lpstr>49_Edge</vt:lpstr>
      <vt:lpstr>50_Edge</vt:lpstr>
      <vt:lpstr>51_Edge</vt:lpstr>
      <vt:lpstr>52_Edge</vt:lpstr>
      <vt:lpstr>54_Edge</vt:lpstr>
      <vt:lpstr>55_Edge</vt:lpstr>
      <vt:lpstr>56_Edge</vt:lpstr>
      <vt:lpstr>1_Metropolitan_bullet</vt:lpstr>
      <vt:lpstr>16_Edge</vt:lpstr>
      <vt:lpstr>2_Metropolitan_bullet</vt:lpstr>
      <vt:lpstr>66_Edge</vt:lpstr>
      <vt:lpstr>38_Edge</vt:lpstr>
      <vt:lpstr>44_Edge</vt:lpstr>
      <vt:lpstr>59_Edge</vt:lpstr>
      <vt:lpstr>42_Edge</vt:lpstr>
      <vt:lpstr>43_Edge</vt:lpstr>
      <vt:lpstr>61_Edge</vt:lpstr>
      <vt:lpstr>68_Edge</vt:lpstr>
      <vt:lpstr>69_Edge</vt:lpstr>
      <vt:lpstr>1_Default Design</vt:lpstr>
      <vt:lpstr>71_Edge</vt:lpstr>
      <vt:lpstr>72_Edge</vt:lpstr>
      <vt:lpstr>73_Edge</vt:lpstr>
      <vt:lpstr>74_Edge</vt:lpstr>
      <vt:lpstr>76_Edge</vt:lpstr>
      <vt:lpstr>77_Edge</vt:lpstr>
      <vt:lpstr>78_Edge</vt:lpstr>
      <vt:lpstr>99_Edge</vt:lpstr>
      <vt:lpstr>2_ebrahimi_general</vt:lpstr>
      <vt:lpstr>3_ebrahimi_general</vt:lpstr>
      <vt:lpstr>흐름</vt:lpstr>
      <vt:lpstr>67_Edge</vt:lpstr>
      <vt:lpstr>70_Edge</vt:lpstr>
      <vt:lpstr>143_Edge</vt:lpstr>
      <vt:lpstr>26_Edge</vt:lpstr>
      <vt:lpstr>4_Edge</vt:lpstr>
      <vt:lpstr>sesha-theme</vt:lpstr>
      <vt:lpstr>62_Edge</vt:lpstr>
      <vt:lpstr>5_Edge</vt:lpstr>
      <vt:lpstr>7_Edge</vt:lpstr>
      <vt:lpstr>2_Edge</vt:lpstr>
      <vt:lpstr>10_Edge</vt:lpstr>
      <vt:lpstr> Computer Architecture Lecture 19: Cache Coherence</vt:lpstr>
      <vt:lpstr>Recall:  Weak Memory Ordering</vt:lpstr>
      <vt:lpstr>Recall: Issues with Sequential Consistency?</vt:lpstr>
      <vt:lpstr>Recall: Weaker Memory Consistency</vt:lpstr>
      <vt:lpstr>Examples of Weak Consistency Models</vt:lpstr>
      <vt:lpstr>More on Weak Consistency</vt:lpstr>
      <vt:lpstr>Examples of Weak Consistency Models</vt:lpstr>
      <vt:lpstr>More on Release Consistency</vt:lpstr>
      <vt:lpstr>Tradeoffs: Weaker Consistency</vt:lpstr>
      <vt:lpstr>More on Weak Consistency Models</vt:lpstr>
      <vt:lpstr>Cache Coherence</vt:lpstr>
      <vt:lpstr>Caching in Multiprocessors</vt:lpstr>
      <vt:lpstr>Memory Consistency vs. Cache Coherence</vt:lpstr>
      <vt:lpstr>Readings: Cache Coherence</vt:lpstr>
      <vt:lpstr>Shared Memory Model</vt:lpstr>
      <vt:lpstr>Cache Coherence </vt:lpstr>
      <vt:lpstr>The Cache Coherence Problem</vt:lpstr>
      <vt:lpstr>The Cache Coherence Problem</vt:lpstr>
      <vt:lpstr>The Cache Coherence Problem</vt:lpstr>
      <vt:lpstr>The Cache Coherence Problem</vt:lpstr>
      <vt:lpstr>Cache Coherence: Whose Responsibility?</vt:lpstr>
      <vt:lpstr>A Very Simple Coherence Scheme (VI)</vt:lpstr>
      <vt:lpstr>(Non-)Solutions to Cache Coherence</vt:lpstr>
      <vt:lpstr>Maintaining Coherence</vt:lpstr>
      <vt:lpstr>Hardware Cache Coherence</vt:lpstr>
      <vt:lpstr>Coherence: Update vs. Invalidate</vt:lpstr>
      <vt:lpstr>Coherence: Update vs. Invalidate (II)</vt:lpstr>
      <vt:lpstr>Update vs. Invalidate Tradeoffs</vt:lpstr>
      <vt:lpstr>Two Cache Coherence Methods </vt:lpstr>
      <vt:lpstr>Directory Based  Cache Coherence</vt:lpstr>
      <vt:lpstr>Directory Based Coherence</vt:lpstr>
      <vt:lpstr>Directory Based Coherence Example (I)</vt:lpstr>
      <vt:lpstr>Directory Based Coherence Example (I)</vt:lpstr>
      <vt:lpstr>Directory Optimizations</vt:lpstr>
      <vt:lpstr>Snoopy Cache Coherence</vt:lpstr>
      <vt:lpstr>Snoopy Cache Coherence</vt:lpstr>
      <vt:lpstr>PowerPoint Presentation</vt:lpstr>
      <vt:lpstr>A Simple Snoopy Cache Coherence Protocol</vt:lpstr>
      <vt:lpstr>Extending the Protocol</vt:lpstr>
      <vt:lpstr>A More Sophisticated Protocol: MSI</vt:lpstr>
      <vt:lpstr>MSI State Machine</vt:lpstr>
      <vt:lpstr>The Problem with MSI</vt:lpstr>
      <vt:lpstr>The Problem with MSI</vt:lpstr>
      <vt:lpstr>The Solution: MESI</vt:lpstr>
      <vt:lpstr>PowerPoint Presentation</vt:lpstr>
      <vt:lpstr>PowerPoint Presentation</vt:lpstr>
      <vt:lpstr>MESI State Machine</vt:lpstr>
      <vt:lpstr>MESI State Machine from Bonus Lab 6</vt:lpstr>
      <vt:lpstr>MESI State Machine from Bonus Lab 6</vt:lpstr>
      <vt:lpstr>Intel Pentium Pro Coherence Protocol</vt:lpstr>
      <vt:lpstr>Snoopy Invalidation Tradeoffs</vt:lpstr>
      <vt:lpstr>The Problem with MESI</vt:lpstr>
      <vt:lpstr>Improving on MESI</vt:lpstr>
      <vt:lpstr>Tradeoffs in Sophisticated Cache Coherence Protocols</vt:lpstr>
      <vt:lpstr>Revisiting Two Cache Coherence Methods </vt:lpstr>
      <vt:lpstr>Snoopy Cache vs. Directory Coherence</vt:lpstr>
      <vt:lpstr>Revisiting Directory-Based Cache Coherence</vt:lpstr>
      <vt:lpstr>Remember: Directory Based Coherence</vt:lpstr>
      <vt:lpstr>Remember: Directory Based Coherence Example</vt:lpstr>
      <vt:lpstr>Directory-Based Protocols</vt:lpstr>
      <vt:lpstr>Directory: Data Structures</vt:lpstr>
      <vt:lpstr>Directory: Basic Operations</vt:lpstr>
      <vt:lpstr>MESI Directory Transaction: Read</vt:lpstr>
      <vt:lpstr>RdEx with Former Owner</vt:lpstr>
      <vt:lpstr>Contention Resolution (for Write)</vt:lpstr>
      <vt:lpstr>Issues with Contention Resolution</vt:lpstr>
      <vt:lpstr>Scaling the Directory: Some Questions</vt:lpstr>
      <vt:lpstr>An Example Question (I)</vt:lpstr>
      <vt:lpstr>An Example Answer</vt:lpstr>
      <vt:lpstr>Cache Coherence &amp; RowHammer    </vt:lpstr>
      <vt:lpstr>Coherence Traffic Exacerbates RowHammer</vt:lpstr>
      <vt:lpstr>Coherence Traffic Exacerbates RowHammer</vt:lpstr>
      <vt:lpstr>Cache Coherence:    A Recent Example</vt:lpstr>
      <vt:lpstr>Eliminating the Adoption Barriers to PIM</vt:lpstr>
      <vt:lpstr>Potential Barriers to Adoption of PIM</vt:lpstr>
      <vt:lpstr> Automatic Data Coherence Support for PIM</vt:lpstr>
      <vt:lpstr> Automatic Data Coherence Support for PIM</vt:lpstr>
      <vt:lpstr>CoNDA:  Efficient Cache Coherence Support for Near-Data Accelerators</vt:lpstr>
      <vt:lpstr>Specialized Accelerators</vt:lpstr>
      <vt:lpstr>Coherence For NDAs</vt:lpstr>
      <vt:lpstr>Existing Coherence Mechanisms</vt:lpstr>
      <vt:lpstr>An Optimistic Approach</vt:lpstr>
      <vt:lpstr>Outline</vt:lpstr>
      <vt:lpstr>Background</vt:lpstr>
      <vt:lpstr>Outline</vt:lpstr>
      <vt:lpstr>PowerPoint Presentation</vt:lpstr>
      <vt:lpstr>Sharing Data between NDAs and CPUs</vt:lpstr>
      <vt:lpstr>Shared Data Access Patterns</vt:lpstr>
      <vt:lpstr>PowerPoint Presentation</vt:lpstr>
      <vt:lpstr>Analysis of Existing Coherence Mechanism</vt:lpstr>
      <vt:lpstr>Non-Cacheable (NC) Approach</vt:lpstr>
      <vt:lpstr>Coarse-Grained (CG) Coherence</vt:lpstr>
      <vt:lpstr>Fine-Grained (FG) Coherence</vt:lpstr>
      <vt:lpstr>Analysis of Existing Coherence Mechanisms</vt:lpstr>
      <vt:lpstr>Motivation and Goal</vt:lpstr>
      <vt:lpstr>Outline</vt:lpstr>
      <vt:lpstr>Optimistic NDA Execution</vt:lpstr>
      <vt:lpstr>High-Level Overview of Optimistic Execution Model</vt:lpstr>
      <vt:lpstr>High-Level Overview of CoNDA</vt:lpstr>
      <vt:lpstr>PowerPoint Presentation</vt:lpstr>
      <vt:lpstr>Necessary Coherence Requests</vt:lpstr>
      <vt:lpstr>Identifying Coherence Violations</vt:lpstr>
      <vt:lpstr>Outline</vt:lpstr>
      <vt:lpstr>CoNDA: Architecture Support</vt:lpstr>
      <vt:lpstr>Optimistic Mode Execution</vt:lpstr>
      <vt:lpstr>Signatures</vt:lpstr>
      <vt:lpstr>Coherence Resolution</vt:lpstr>
      <vt:lpstr>Outline</vt:lpstr>
      <vt:lpstr>Evaluation Methodology</vt:lpstr>
      <vt:lpstr>Applications</vt:lpstr>
      <vt:lpstr>Speedup</vt:lpstr>
      <vt:lpstr>Memory System Energy</vt:lpstr>
      <vt:lpstr>Effect of Multiple Memory Stacks</vt:lpstr>
      <vt:lpstr>Other Results in the Paper</vt:lpstr>
      <vt:lpstr>Outline</vt:lpstr>
      <vt:lpstr>Conclusion</vt:lpstr>
      <vt:lpstr>CoNDA:  Efficient Cache Coherence Support for Near-Data Accelerators</vt:lpstr>
      <vt:lpstr> More on CoNDA…</vt:lpstr>
      <vt:lpstr>Readings on Optimistic Concurrency: TM</vt:lpstr>
      <vt:lpstr>Transactional Memory</vt:lpstr>
      <vt:lpstr>Locks vs. Transactions</vt:lpstr>
      <vt:lpstr>Transactional Memory</vt:lpstr>
      <vt:lpstr>Readings on Optimistic Concurrency: SLE</vt:lpstr>
      <vt:lpstr>Lecture Video on Transactional Memory</vt:lpstr>
      <vt:lpstr>Speculative Lock Elision</vt:lpstr>
      <vt:lpstr>Dynamically Unnecessary Synchronization</vt:lpstr>
      <vt:lpstr>Readings on Optimistic Concurrency: SLE</vt:lpstr>
      <vt:lpstr>Readings on Optimistic Concurrency: SLE</vt:lpstr>
      <vt:lpstr>Speculative Parallelization Concepts</vt:lpstr>
      <vt:lpstr>Lecture Video on Speculative Parallelization</vt:lpstr>
      <vt:lpstr>Lecture Video on Speculation in Parallel Machines</vt:lpstr>
      <vt:lpstr> Computer Architecture Lecture 19: Cache Coherence</vt:lpstr>
      <vt:lpstr>An Example Parallel Problem: Task Assignment to Processors</vt:lpstr>
      <vt:lpstr>Static versus Dynamic Scheduling</vt:lpstr>
      <vt:lpstr>Parallel Task Assignment: Tradeoffs</vt:lpstr>
      <vt:lpstr>Parallel Task Assignment: Example</vt:lpstr>
      <vt:lpstr>Parallel Task Assignment: Example (II)</vt:lpstr>
      <vt:lpstr>Software Task Queues</vt:lpstr>
      <vt:lpstr>Task Stealing</vt:lpstr>
      <vt:lpstr>Parallel Task Assignment: Tradeoffs</vt:lpstr>
      <vt:lpstr>How Can the Hardware Help?</vt:lpstr>
      <vt:lpstr>Dynamic Task Generation</vt:lpstr>
      <vt:lpstr>Programming Model vs. Hardware Execution Model</vt:lpstr>
      <vt:lpstr>Programming Models vs. Architectures</vt:lpstr>
      <vt:lpstr>Shared Memory vs. Message Passing</vt:lpstr>
      <vt:lpstr>Programming Models: Message Passing vs. Shared Memory</vt:lpstr>
      <vt:lpstr>Message Passing vs. Shared Memory Hardware</vt:lpstr>
      <vt:lpstr>Programming Model vs. Hardware</vt:lpstr>
      <vt:lpstr>Backup Slides</vt:lpstr>
      <vt:lpstr>Breakdown of Performance Overhead</vt:lpstr>
      <vt:lpstr>Memory System Energy</vt:lpstr>
      <vt:lpstr>Speedup</vt:lpstr>
      <vt:lpstr>Effect of Multiple Memory Stacks</vt:lpstr>
      <vt:lpstr>Effect of Optimistic Execution Duration</vt:lpstr>
      <vt:lpstr>Effect of Signature Size</vt:lpstr>
      <vt:lpstr>Identifying Coherence Violations</vt:lpstr>
      <vt:lpstr>Example: Hybrid Database (HTAP)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Mutlu  Onur</cp:lastModifiedBy>
  <cp:revision>1959</cp:revision>
  <cp:lastPrinted>2010-05-26T16:43:32Z</cp:lastPrinted>
  <dcterms:created xsi:type="dcterms:W3CDTF">2010-10-08T20:41:54Z</dcterms:created>
  <dcterms:modified xsi:type="dcterms:W3CDTF">2022-12-01T12:03:17Z</dcterms:modified>
</cp:coreProperties>
</file>