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xls" ContentType="application/vnd.ms-excel"/>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4.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5.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6.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7.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0.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2.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5.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8.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0.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8.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54.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55.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56.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57.xml" ContentType="application/vnd.openxmlformats-officedocument.theme+xml"/>
  <Override PartName="/ppt/theme/themeOverride1.xml" ContentType="application/vnd.openxmlformats-officedocument.themeOverrid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8.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9.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60.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61.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62.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63.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4.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65.xml" ContentType="application/vnd.openxmlformats-officedocument.theme+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66.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7.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68.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theme/theme69.xml" ContentType="application/vnd.openxmlformats-officedocument.theme+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theme/theme70.xml" ContentType="application/vnd.openxmlformats-officedocument.theme+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theme/theme71.xml" ContentType="application/vnd.openxmlformats-officedocument.theme+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theme/theme72.xml" ContentType="application/vnd.openxmlformats-officedocument.theme+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theme/theme73.xml" ContentType="application/vnd.openxmlformats-officedocument.theme+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theme/theme74.xml" ContentType="application/vnd.openxmlformats-officedocument.theme+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theme/theme75.xml" ContentType="application/vnd.openxmlformats-officedocument.theme+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theme/theme76.xml" ContentType="application/vnd.openxmlformats-officedocument.theme+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theme/theme77.xml" ContentType="application/vnd.openxmlformats-officedocument.theme+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theme/theme78.xml" ContentType="application/vnd.openxmlformats-officedocument.theme+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theme/theme79.xml" ContentType="application/vnd.openxmlformats-officedocument.theme+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theme/theme80.xml" ContentType="application/vnd.openxmlformats-officedocument.theme+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theme/theme81.xml" ContentType="application/vnd.openxmlformats-officedocument.theme+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theme/theme82.xml" ContentType="application/vnd.openxmlformats-officedocument.theme+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theme/theme83.xml" ContentType="application/vnd.openxmlformats-officedocument.theme+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theme/theme84.xml" ContentType="application/vnd.openxmlformats-officedocument.theme+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theme/theme85.xml" ContentType="application/vnd.openxmlformats-officedocument.theme+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theme/theme86.xml" ContentType="application/vnd.openxmlformats-officedocument.theme+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theme/theme87.xml" ContentType="application/vnd.openxmlformats-officedocument.theme+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theme/theme88.xml" ContentType="application/vnd.openxmlformats-officedocument.theme+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theme/theme89.xml" ContentType="application/vnd.openxmlformats-officedocument.theme+xml"/>
  <Override PartName="/ppt/theme/themeOverride2.xml" ContentType="application/vnd.openxmlformats-officedocument.themeOverride+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theme/theme90.xml" ContentType="application/vnd.openxmlformats-officedocument.theme+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theme/theme91.xml" ContentType="application/vnd.openxmlformats-officedocument.theme+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theme/theme92.xml" ContentType="application/vnd.openxmlformats-officedocument.theme+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theme/theme93.xml" ContentType="application/vnd.openxmlformats-officedocument.theme+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theme/theme94.xml" ContentType="application/vnd.openxmlformats-officedocument.theme+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theme/theme95.xml" ContentType="application/vnd.openxmlformats-officedocument.theme+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theme/theme96.xml" ContentType="application/vnd.openxmlformats-officedocument.theme+xml"/>
  <Override PartName="/ppt/theme/theme97.xml" ContentType="application/vnd.openxmlformats-officedocument.theme+xml"/>
  <Override PartName="/ppt/theme/theme9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charts/chart2.xml" ContentType="application/vnd.openxmlformats-officedocument.drawingml.chart+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tags/tag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9.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3.xml" ContentType="application/vnd.openxmlformats-officedocument.drawingml.chart+xml"/>
  <Override PartName="/ppt/theme/themeOverride4.xml" ContentType="application/vnd.openxmlformats-officedocument.themeOverride+xml"/>
  <Override PartName="/ppt/charts/chart4.xml" ContentType="application/vnd.openxmlformats-officedocument.drawingml.chart+xml"/>
  <Override PartName="/ppt/theme/themeOverride5.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embeddings/Microsoft_Equation3.bin" ContentType="application/vnd.openxmlformats-officedocument.oleObject"/>
  <Override PartName="/ppt/embeddings/Microsoft_Equation4.bin" ContentType="application/vnd.openxmlformats-officedocument.oleObject"/>
  <Override PartName="/ppt/embeddings/Microsoft_Equation5.bin" ContentType="application/vnd.openxmlformats-officedocument.oleObject"/>
  <Override PartName="/ppt/embeddings/Microsoft_Equation6.bin" ContentType="application/vnd.openxmlformats-officedocument.oleObject"/>
  <Override PartName="/ppt/embeddings/Microsoft_Equation7.bin" ContentType="application/vnd.openxmlformats-officedocument.oleObject"/>
  <Override PartName="/ppt/embeddings/Microsoft_Equation8.bin" ContentType="application/vnd.openxmlformats-officedocument.oleObject"/>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embeddings/oleObject1.bin" ContentType="application/vnd.openxmlformats-officedocument.oleObject"/>
  <Override PartName="/ppt/embeddings/Microsoft_Equation9.bin" ContentType="application/vnd.openxmlformats-officedocument.oleObject"/>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36" r:id="rId5"/>
    <p:sldMasterId id="2147483848" r:id="rId6"/>
    <p:sldMasterId id="2147483860" r:id="rId7"/>
    <p:sldMasterId id="2147483872" r:id="rId8"/>
    <p:sldMasterId id="2147483909" r:id="rId9"/>
    <p:sldMasterId id="2147483924" r:id="rId10"/>
    <p:sldMasterId id="2147483936" r:id="rId11"/>
    <p:sldMasterId id="2147483948" r:id="rId12"/>
    <p:sldMasterId id="2147483977" r:id="rId13"/>
    <p:sldMasterId id="2147484002" r:id="rId14"/>
    <p:sldMasterId id="2147484062" r:id="rId15"/>
    <p:sldMasterId id="2147484087" r:id="rId16"/>
    <p:sldMasterId id="2147484099" r:id="rId17"/>
    <p:sldMasterId id="2147484111" r:id="rId18"/>
    <p:sldMasterId id="2147484195" r:id="rId19"/>
    <p:sldMasterId id="2147484245" r:id="rId20"/>
    <p:sldMasterId id="2147484281" r:id="rId21"/>
    <p:sldMasterId id="2147484306" r:id="rId22"/>
    <p:sldMasterId id="2147484354" r:id="rId23"/>
    <p:sldMasterId id="2147484366" r:id="rId24"/>
    <p:sldMasterId id="2147484378" r:id="rId25"/>
    <p:sldMasterId id="2147484402" r:id="rId26"/>
    <p:sldMasterId id="2147484414" r:id="rId27"/>
    <p:sldMasterId id="2147484450" r:id="rId28"/>
    <p:sldMasterId id="2147484462" r:id="rId29"/>
    <p:sldMasterId id="2147484474" r:id="rId30"/>
    <p:sldMasterId id="2147484486" r:id="rId31"/>
    <p:sldMasterId id="2147484534" r:id="rId32"/>
    <p:sldMasterId id="2147484546" r:id="rId33"/>
    <p:sldMasterId id="2147484558" r:id="rId34"/>
    <p:sldMasterId id="2147484630" r:id="rId35"/>
    <p:sldMasterId id="2147484642" r:id="rId36"/>
    <p:sldMasterId id="2147484679" r:id="rId37"/>
    <p:sldMasterId id="2147484704" r:id="rId38"/>
    <p:sldMasterId id="2147484768" r:id="rId39"/>
    <p:sldMasterId id="2147484780" r:id="rId40"/>
    <p:sldMasterId id="2147484792" r:id="rId41"/>
    <p:sldMasterId id="2147484804" r:id="rId42"/>
    <p:sldMasterId id="2147484816" r:id="rId43"/>
    <p:sldMasterId id="2147484828" r:id="rId44"/>
    <p:sldMasterId id="2147484840" r:id="rId45"/>
    <p:sldMasterId id="2147484853" r:id="rId46"/>
    <p:sldMasterId id="2147484865" r:id="rId47"/>
    <p:sldMasterId id="2147484877" r:id="rId48"/>
    <p:sldMasterId id="2147484903" r:id="rId49"/>
    <p:sldMasterId id="2147484917" r:id="rId50"/>
    <p:sldMasterId id="2147484920" r:id="rId51"/>
    <p:sldMasterId id="2147484948" r:id="rId52"/>
    <p:sldMasterId id="2147484951" r:id="rId53"/>
    <p:sldMasterId id="2147484965" r:id="rId54"/>
    <p:sldMasterId id="2147484977" r:id="rId55"/>
    <p:sldMasterId id="2147485002" r:id="rId56"/>
    <p:sldMasterId id="2147485014" r:id="rId57"/>
    <p:sldMasterId id="2147485027" r:id="rId58"/>
    <p:sldMasterId id="2147485052" r:id="rId59"/>
    <p:sldMasterId id="2147485077" r:id="rId60"/>
    <p:sldMasterId id="2147485089" r:id="rId61"/>
    <p:sldMasterId id="2147485101" r:id="rId62"/>
    <p:sldMasterId id="2147485113" r:id="rId63"/>
    <p:sldMasterId id="2147485125" r:id="rId64"/>
    <p:sldMasterId id="2147485137" r:id="rId65"/>
    <p:sldMasterId id="2147485149" r:id="rId66"/>
    <p:sldMasterId id="2147485162" r:id="rId67"/>
    <p:sldMasterId id="2147485198" r:id="rId68"/>
    <p:sldMasterId id="2147485222" r:id="rId69"/>
    <p:sldMasterId id="2147485234" r:id="rId70"/>
    <p:sldMasterId id="2147485246" r:id="rId71"/>
    <p:sldMasterId id="2147485270" r:id="rId72"/>
    <p:sldMasterId id="2147485295" r:id="rId73"/>
    <p:sldMasterId id="2147485320" r:id="rId74"/>
    <p:sldMasterId id="2147485360" r:id="rId75"/>
    <p:sldMasterId id="2147485410" r:id="rId76"/>
    <p:sldMasterId id="2147485422" r:id="rId77"/>
    <p:sldMasterId id="2147485434" r:id="rId78"/>
    <p:sldMasterId id="2147485446" r:id="rId79"/>
    <p:sldMasterId id="2147485458" r:id="rId80"/>
    <p:sldMasterId id="2147485470" r:id="rId81"/>
    <p:sldMasterId id="2147485482" r:id="rId82"/>
    <p:sldMasterId id="2147485495" r:id="rId83"/>
    <p:sldMasterId id="2147485508" r:id="rId84"/>
    <p:sldMasterId id="2147485521" r:id="rId85"/>
    <p:sldMasterId id="2147485533" r:id="rId86"/>
    <p:sldMasterId id="2147485545" r:id="rId87"/>
    <p:sldMasterId id="2147485570" r:id="rId88"/>
    <p:sldMasterId id="2147485584" r:id="rId89"/>
    <p:sldMasterId id="2147485597" r:id="rId90"/>
    <p:sldMasterId id="2147485610" r:id="rId91"/>
    <p:sldMasterId id="2147485624" r:id="rId92"/>
    <p:sldMasterId id="2147485636" r:id="rId93"/>
    <p:sldMasterId id="2147485649" r:id="rId94"/>
    <p:sldMasterId id="2147485661" r:id="rId95"/>
    <p:sldMasterId id="2147485674" r:id="rId96"/>
  </p:sldMasterIdLst>
  <p:notesMasterIdLst>
    <p:notesMasterId r:id="rId316"/>
  </p:notesMasterIdLst>
  <p:handoutMasterIdLst>
    <p:handoutMasterId r:id="rId317"/>
  </p:handoutMasterIdLst>
  <p:sldIdLst>
    <p:sldId id="2295" r:id="rId97"/>
    <p:sldId id="2347" r:id="rId98"/>
    <p:sldId id="2346" r:id="rId99"/>
    <p:sldId id="2027" r:id="rId100"/>
    <p:sldId id="2348" r:id="rId101"/>
    <p:sldId id="2029" r:id="rId102"/>
    <p:sldId id="2030" r:id="rId103"/>
    <p:sldId id="2031" r:id="rId104"/>
    <p:sldId id="2032" r:id="rId105"/>
    <p:sldId id="2033" r:id="rId106"/>
    <p:sldId id="2034" r:id="rId107"/>
    <p:sldId id="2035" r:id="rId108"/>
    <p:sldId id="2036" r:id="rId109"/>
    <p:sldId id="2299" r:id="rId110"/>
    <p:sldId id="2296" r:id="rId111"/>
    <p:sldId id="2297" r:id="rId112"/>
    <p:sldId id="2298" r:id="rId113"/>
    <p:sldId id="2049" r:id="rId114"/>
    <p:sldId id="2050" r:id="rId115"/>
    <p:sldId id="2051" r:id="rId116"/>
    <p:sldId id="2052" r:id="rId117"/>
    <p:sldId id="2349" r:id="rId118"/>
    <p:sldId id="2053" r:id="rId119"/>
    <p:sldId id="2054" r:id="rId120"/>
    <p:sldId id="2250" r:id="rId121"/>
    <p:sldId id="2302" r:id="rId122"/>
    <p:sldId id="2321" r:id="rId123"/>
    <p:sldId id="2355" r:id="rId124"/>
    <p:sldId id="2358" r:id="rId125"/>
    <p:sldId id="2359" r:id="rId126"/>
    <p:sldId id="2322" r:id="rId127"/>
    <p:sldId id="2356" r:id="rId128"/>
    <p:sldId id="2357" r:id="rId129"/>
    <p:sldId id="2363" r:id="rId130"/>
    <p:sldId id="2364" r:id="rId131"/>
    <p:sldId id="2365" r:id="rId132"/>
    <p:sldId id="2366" r:id="rId133"/>
    <p:sldId id="2305" r:id="rId134"/>
    <p:sldId id="2315" r:id="rId135"/>
    <p:sldId id="2350" r:id="rId136"/>
    <p:sldId id="2353" r:id="rId137"/>
    <p:sldId id="2352" r:id="rId138"/>
    <p:sldId id="2427" r:id="rId139"/>
    <p:sldId id="2367" r:id="rId140"/>
    <p:sldId id="2368" r:id="rId141"/>
    <p:sldId id="2369" r:id="rId142"/>
    <p:sldId id="2370" r:id="rId143"/>
    <p:sldId id="2371" r:id="rId144"/>
    <p:sldId id="2372" r:id="rId145"/>
    <p:sldId id="2374" r:id="rId146"/>
    <p:sldId id="2378" r:id="rId147"/>
    <p:sldId id="2379" r:id="rId148"/>
    <p:sldId id="2380" r:id="rId149"/>
    <p:sldId id="2382" r:id="rId150"/>
    <p:sldId id="2383" r:id="rId151"/>
    <p:sldId id="2384" r:id="rId152"/>
    <p:sldId id="2385" r:id="rId153"/>
    <p:sldId id="2386" r:id="rId154"/>
    <p:sldId id="2388" r:id="rId155"/>
    <p:sldId id="2389" r:id="rId156"/>
    <p:sldId id="2431" r:id="rId157"/>
    <p:sldId id="2390" r:id="rId158"/>
    <p:sldId id="2391" r:id="rId159"/>
    <p:sldId id="2392" r:id="rId160"/>
    <p:sldId id="2393" r:id="rId161"/>
    <p:sldId id="2394" r:id="rId162"/>
    <p:sldId id="2395" r:id="rId163"/>
    <p:sldId id="2396" r:id="rId164"/>
    <p:sldId id="2397" r:id="rId165"/>
    <p:sldId id="2398" r:id="rId166"/>
    <p:sldId id="2399" r:id="rId167"/>
    <p:sldId id="2400" r:id="rId168"/>
    <p:sldId id="2401" r:id="rId169"/>
    <p:sldId id="2402" r:id="rId170"/>
    <p:sldId id="2403" r:id="rId171"/>
    <p:sldId id="2404" r:id="rId172"/>
    <p:sldId id="2405" r:id="rId173"/>
    <p:sldId id="2406" r:id="rId174"/>
    <p:sldId id="2407" r:id="rId175"/>
    <p:sldId id="2408" r:id="rId176"/>
    <p:sldId id="2409" r:id="rId177"/>
    <p:sldId id="2410" r:id="rId178"/>
    <p:sldId id="2411" r:id="rId179"/>
    <p:sldId id="2412" r:id="rId180"/>
    <p:sldId id="2413" r:id="rId181"/>
    <p:sldId id="2414" r:id="rId182"/>
    <p:sldId id="2415" r:id="rId183"/>
    <p:sldId id="2416" r:id="rId184"/>
    <p:sldId id="2417" r:id="rId185"/>
    <p:sldId id="2418" r:id="rId186"/>
    <p:sldId id="2419" r:id="rId187"/>
    <p:sldId id="2420" r:id="rId188"/>
    <p:sldId id="2421" r:id="rId189"/>
    <p:sldId id="2422" r:id="rId190"/>
    <p:sldId id="2423" r:id="rId191"/>
    <p:sldId id="2424" r:id="rId192"/>
    <p:sldId id="2425" r:id="rId193"/>
    <p:sldId id="2426" r:id="rId194"/>
    <p:sldId id="2428" r:id="rId195"/>
    <p:sldId id="2429" r:id="rId196"/>
    <p:sldId id="2430" r:id="rId197"/>
    <p:sldId id="2442" r:id="rId198"/>
    <p:sldId id="2376" r:id="rId199"/>
    <p:sldId id="2441" r:id="rId200"/>
    <p:sldId id="2434" r:id="rId201"/>
    <p:sldId id="2435" r:id="rId202"/>
    <p:sldId id="2436" r:id="rId203"/>
    <p:sldId id="2437" r:id="rId204"/>
    <p:sldId id="2438" r:id="rId205"/>
    <p:sldId id="2345" r:id="rId206"/>
    <p:sldId id="2246" r:id="rId207"/>
    <p:sldId id="2335" r:id="rId208"/>
    <p:sldId id="2336" r:id="rId209"/>
    <p:sldId id="2337" r:id="rId210"/>
    <p:sldId id="2338" r:id="rId211"/>
    <p:sldId id="2339" r:id="rId212"/>
    <p:sldId id="2340" r:id="rId213"/>
    <p:sldId id="2341" r:id="rId214"/>
    <p:sldId id="2342" r:id="rId215"/>
    <p:sldId id="2343" r:id="rId216"/>
    <p:sldId id="2445" r:id="rId217"/>
    <p:sldId id="2446" r:id="rId218"/>
    <p:sldId id="2447" r:id="rId219"/>
    <p:sldId id="2448" r:id="rId220"/>
    <p:sldId id="2449" r:id="rId221"/>
    <p:sldId id="2450" r:id="rId222"/>
    <p:sldId id="2451" r:id="rId223"/>
    <p:sldId id="2452" r:id="rId224"/>
    <p:sldId id="2453" r:id="rId225"/>
    <p:sldId id="2454" r:id="rId226"/>
    <p:sldId id="2455" r:id="rId227"/>
    <p:sldId id="2456" r:id="rId228"/>
    <p:sldId id="2457" r:id="rId229"/>
    <p:sldId id="2458" r:id="rId230"/>
    <p:sldId id="2459" r:id="rId231"/>
    <p:sldId id="2460" r:id="rId232"/>
    <p:sldId id="2461" r:id="rId233"/>
    <p:sldId id="2462" r:id="rId234"/>
    <p:sldId id="2463" r:id="rId235"/>
    <p:sldId id="2464" r:id="rId236"/>
    <p:sldId id="2465" r:id="rId237"/>
    <p:sldId id="2466" r:id="rId238"/>
    <p:sldId id="2467" r:id="rId239"/>
    <p:sldId id="2468" r:id="rId240"/>
    <p:sldId id="2469" r:id="rId241"/>
    <p:sldId id="2470" r:id="rId242"/>
    <p:sldId id="2444" r:id="rId243"/>
    <p:sldId id="2332" r:id="rId244"/>
    <p:sldId id="2333" r:id="rId245"/>
    <p:sldId id="2334" r:id="rId246"/>
    <p:sldId id="2330" r:id="rId247"/>
    <p:sldId id="2471" r:id="rId248"/>
    <p:sldId id="2472" r:id="rId249"/>
    <p:sldId id="2473" r:id="rId250"/>
    <p:sldId id="2474" r:id="rId251"/>
    <p:sldId id="2475" r:id="rId252"/>
    <p:sldId id="2476" r:id="rId253"/>
    <p:sldId id="2477" r:id="rId254"/>
    <p:sldId id="2478" r:id="rId255"/>
    <p:sldId id="2479" r:id="rId256"/>
    <p:sldId id="2480" r:id="rId257"/>
    <p:sldId id="2481" r:id="rId258"/>
    <p:sldId id="2482" r:id="rId259"/>
    <p:sldId id="2483" r:id="rId260"/>
    <p:sldId id="2484" r:id="rId261"/>
    <p:sldId id="2485" r:id="rId262"/>
    <p:sldId id="2486" r:id="rId263"/>
    <p:sldId id="2487" r:id="rId264"/>
    <p:sldId id="2488" r:id="rId265"/>
    <p:sldId id="2489" r:id="rId266"/>
    <p:sldId id="2490" r:id="rId267"/>
    <p:sldId id="2491" r:id="rId268"/>
    <p:sldId id="2492" r:id="rId269"/>
    <p:sldId id="2493" r:id="rId270"/>
    <p:sldId id="2494" r:id="rId271"/>
    <p:sldId id="2495" r:id="rId272"/>
    <p:sldId id="2496" r:id="rId273"/>
    <p:sldId id="2497" r:id="rId274"/>
    <p:sldId id="2498" r:id="rId275"/>
    <p:sldId id="2499" r:id="rId276"/>
    <p:sldId id="2500" r:id="rId277"/>
    <p:sldId id="2501" r:id="rId278"/>
    <p:sldId id="2502" r:id="rId279"/>
    <p:sldId id="2503" r:id="rId280"/>
    <p:sldId id="2504" r:id="rId281"/>
    <p:sldId id="2505" r:id="rId282"/>
    <p:sldId id="2506" r:id="rId283"/>
    <p:sldId id="2507" r:id="rId284"/>
    <p:sldId id="2508" r:id="rId285"/>
    <p:sldId id="2509" r:id="rId286"/>
    <p:sldId id="2510" r:id="rId287"/>
    <p:sldId id="2511" r:id="rId288"/>
    <p:sldId id="2512" r:id="rId289"/>
    <p:sldId id="2513" r:id="rId290"/>
    <p:sldId id="2514" r:id="rId291"/>
    <p:sldId id="2515" r:id="rId292"/>
    <p:sldId id="2516" r:id="rId293"/>
    <p:sldId id="2517" r:id="rId294"/>
    <p:sldId id="2518" r:id="rId295"/>
    <p:sldId id="2519" r:id="rId296"/>
    <p:sldId id="2520" r:id="rId297"/>
    <p:sldId id="2521" r:id="rId298"/>
    <p:sldId id="2522" r:id="rId299"/>
    <p:sldId id="2523" r:id="rId300"/>
    <p:sldId id="2524" r:id="rId301"/>
    <p:sldId id="2525" r:id="rId302"/>
    <p:sldId id="2526" r:id="rId303"/>
    <p:sldId id="2527" r:id="rId304"/>
    <p:sldId id="2528" r:id="rId305"/>
    <p:sldId id="2529" r:id="rId306"/>
    <p:sldId id="2530" r:id="rId307"/>
    <p:sldId id="2531" r:id="rId308"/>
    <p:sldId id="2532" r:id="rId309"/>
    <p:sldId id="2533" r:id="rId310"/>
    <p:sldId id="2534" r:id="rId311"/>
    <p:sldId id="2535" r:id="rId312"/>
    <p:sldId id="2536" r:id="rId313"/>
    <p:sldId id="2537" r:id="rId314"/>
    <p:sldId id="2538" r:id="rId3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5D6"/>
    <a:srgbClr val="8C0000"/>
    <a:srgbClr val="663D63"/>
    <a:srgbClr val="66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73" autoAdjust="0"/>
    <p:restoredTop sz="99219" autoAdjust="0"/>
  </p:normalViewPr>
  <p:slideViewPr>
    <p:cSldViewPr>
      <p:cViewPr>
        <p:scale>
          <a:sx n="90" d="100"/>
          <a:sy n="90" d="100"/>
        </p:scale>
        <p:origin x="-296" y="-96"/>
      </p:cViewPr>
      <p:guideLst>
        <p:guide orient="horz" pos="2160"/>
        <p:guide pos="2880"/>
      </p:guideLst>
    </p:cSldViewPr>
  </p:slideViewPr>
  <p:outlineViewPr>
    <p:cViewPr>
      <p:scale>
        <a:sx n="33" d="100"/>
        <a:sy n="33" d="100"/>
      </p:scale>
      <p:origin x="0" y="131472"/>
    </p:cViewPr>
  </p:outlineViewPr>
  <p:notesTextViewPr>
    <p:cViewPr>
      <p:scale>
        <a:sx n="100" d="100"/>
        <a:sy n="100" d="100"/>
      </p:scale>
      <p:origin x="0" y="0"/>
    </p:cViewPr>
  </p:notesTextViewPr>
  <p:sorterViewPr>
    <p:cViewPr>
      <p:scale>
        <a:sx n="66" d="100"/>
        <a:sy n="66" d="100"/>
      </p:scale>
      <p:origin x="0" y="10064"/>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10.xml"/><Relationship Id="rId107" Type="http://schemas.openxmlformats.org/officeDocument/2006/relationships/slide" Target="slides/slide11.xml"/><Relationship Id="rId108" Type="http://schemas.openxmlformats.org/officeDocument/2006/relationships/slide" Target="slides/slide12.xml"/><Relationship Id="rId109" Type="http://schemas.openxmlformats.org/officeDocument/2006/relationships/slide" Target="slides/slide13.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70" Type="http://schemas.openxmlformats.org/officeDocument/2006/relationships/slide" Target="slides/slide74.xml"/><Relationship Id="rId171" Type="http://schemas.openxmlformats.org/officeDocument/2006/relationships/slide" Target="slides/slide75.xml"/><Relationship Id="rId172" Type="http://schemas.openxmlformats.org/officeDocument/2006/relationships/slide" Target="slides/slide76.xml"/><Relationship Id="rId173" Type="http://schemas.openxmlformats.org/officeDocument/2006/relationships/slide" Target="slides/slide77.xml"/><Relationship Id="rId174" Type="http://schemas.openxmlformats.org/officeDocument/2006/relationships/slide" Target="slides/slide78.xml"/><Relationship Id="rId175" Type="http://schemas.openxmlformats.org/officeDocument/2006/relationships/slide" Target="slides/slide79.xml"/><Relationship Id="rId176" Type="http://schemas.openxmlformats.org/officeDocument/2006/relationships/slide" Target="slides/slide80.xml"/><Relationship Id="rId177" Type="http://schemas.openxmlformats.org/officeDocument/2006/relationships/slide" Target="slides/slide81.xml"/><Relationship Id="rId178" Type="http://schemas.openxmlformats.org/officeDocument/2006/relationships/slide" Target="slides/slide82.xml"/><Relationship Id="rId179" Type="http://schemas.openxmlformats.org/officeDocument/2006/relationships/slide" Target="slides/slide83.xml"/><Relationship Id="rId260" Type="http://schemas.openxmlformats.org/officeDocument/2006/relationships/slide" Target="slides/slide16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261" Type="http://schemas.openxmlformats.org/officeDocument/2006/relationships/slide" Target="slides/slide165.xml"/><Relationship Id="rId262" Type="http://schemas.openxmlformats.org/officeDocument/2006/relationships/slide" Target="slides/slide166.xml"/><Relationship Id="rId263" Type="http://schemas.openxmlformats.org/officeDocument/2006/relationships/slide" Target="slides/slide167.xml"/><Relationship Id="rId264" Type="http://schemas.openxmlformats.org/officeDocument/2006/relationships/slide" Target="slides/slide168.xml"/><Relationship Id="rId110" Type="http://schemas.openxmlformats.org/officeDocument/2006/relationships/slide" Target="slides/slide14.xml"/><Relationship Id="rId111" Type="http://schemas.openxmlformats.org/officeDocument/2006/relationships/slide" Target="slides/slide15.xml"/><Relationship Id="rId112" Type="http://schemas.openxmlformats.org/officeDocument/2006/relationships/slide" Target="slides/slide16.xml"/><Relationship Id="rId113" Type="http://schemas.openxmlformats.org/officeDocument/2006/relationships/slide" Target="slides/slide17.xml"/><Relationship Id="rId114" Type="http://schemas.openxmlformats.org/officeDocument/2006/relationships/slide" Target="slides/slide18.xml"/><Relationship Id="rId115" Type="http://schemas.openxmlformats.org/officeDocument/2006/relationships/slide" Target="slides/slide19.xml"/><Relationship Id="rId116" Type="http://schemas.openxmlformats.org/officeDocument/2006/relationships/slide" Target="slides/slide20.xml"/><Relationship Id="rId117" Type="http://schemas.openxmlformats.org/officeDocument/2006/relationships/slide" Target="slides/slide21.xml"/><Relationship Id="rId118" Type="http://schemas.openxmlformats.org/officeDocument/2006/relationships/slide" Target="slides/slide22.xml"/><Relationship Id="rId119" Type="http://schemas.openxmlformats.org/officeDocument/2006/relationships/slide" Target="slides/slide23.xml"/><Relationship Id="rId200" Type="http://schemas.openxmlformats.org/officeDocument/2006/relationships/slide" Target="slides/slide104.xml"/><Relationship Id="rId201" Type="http://schemas.openxmlformats.org/officeDocument/2006/relationships/slide" Target="slides/slide105.xml"/><Relationship Id="rId202" Type="http://schemas.openxmlformats.org/officeDocument/2006/relationships/slide" Target="slides/slide106.xml"/><Relationship Id="rId203" Type="http://schemas.openxmlformats.org/officeDocument/2006/relationships/slide" Target="slides/slide107.xml"/><Relationship Id="rId204" Type="http://schemas.openxmlformats.org/officeDocument/2006/relationships/slide" Target="slides/slide108.xml"/><Relationship Id="rId205" Type="http://schemas.openxmlformats.org/officeDocument/2006/relationships/slide" Target="slides/slide109.xml"/><Relationship Id="rId206" Type="http://schemas.openxmlformats.org/officeDocument/2006/relationships/slide" Target="slides/slide110.xml"/><Relationship Id="rId207" Type="http://schemas.openxmlformats.org/officeDocument/2006/relationships/slide" Target="slides/slide111.xml"/><Relationship Id="rId208" Type="http://schemas.openxmlformats.org/officeDocument/2006/relationships/slide" Target="slides/slide112.xml"/><Relationship Id="rId209" Type="http://schemas.openxmlformats.org/officeDocument/2006/relationships/slide" Target="slides/slide113.xml"/><Relationship Id="rId265" Type="http://schemas.openxmlformats.org/officeDocument/2006/relationships/slide" Target="slides/slide169.xml"/><Relationship Id="rId266" Type="http://schemas.openxmlformats.org/officeDocument/2006/relationships/slide" Target="slides/slide170.xml"/><Relationship Id="rId267" Type="http://schemas.openxmlformats.org/officeDocument/2006/relationships/slide" Target="slides/slide171.xml"/><Relationship Id="rId268" Type="http://schemas.openxmlformats.org/officeDocument/2006/relationships/slide" Target="slides/slide172.xml"/><Relationship Id="rId269" Type="http://schemas.openxmlformats.org/officeDocument/2006/relationships/slide" Target="slides/slide17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80" Type="http://schemas.openxmlformats.org/officeDocument/2006/relationships/slide" Target="slides/slide84.xml"/><Relationship Id="rId181" Type="http://schemas.openxmlformats.org/officeDocument/2006/relationships/slide" Target="slides/slide85.xml"/><Relationship Id="rId182" Type="http://schemas.openxmlformats.org/officeDocument/2006/relationships/slide" Target="slides/slide86.xml"/><Relationship Id="rId183" Type="http://schemas.openxmlformats.org/officeDocument/2006/relationships/slide" Target="slides/slide87.xml"/><Relationship Id="rId184" Type="http://schemas.openxmlformats.org/officeDocument/2006/relationships/slide" Target="slides/slide88.xml"/><Relationship Id="rId185" Type="http://schemas.openxmlformats.org/officeDocument/2006/relationships/slide" Target="slides/slide89.xml"/><Relationship Id="rId186" Type="http://schemas.openxmlformats.org/officeDocument/2006/relationships/slide" Target="slides/slide90.xml"/><Relationship Id="rId187" Type="http://schemas.openxmlformats.org/officeDocument/2006/relationships/slide" Target="slides/slide91.xml"/><Relationship Id="rId188" Type="http://schemas.openxmlformats.org/officeDocument/2006/relationships/slide" Target="slides/slide92.xml"/><Relationship Id="rId189" Type="http://schemas.openxmlformats.org/officeDocument/2006/relationships/slide" Target="slides/slide93.xml"/><Relationship Id="rId270" Type="http://schemas.openxmlformats.org/officeDocument/2006/relationships/slide" Target="slides/slide174.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271" Type="http://schemas.openxmlformats.org/officeDocument/2006/relationships/slide" Target="slides/slide175.xml"/><Relationship Id="rId272" Type="http://schemas.openxmlformats.org/officeDocument/2006/relationships/slide" Target="slides/slide176.xml"/><Relationship Id="rId273" Type="http://schemas.openxmlformats.org/officeDocument/2006/relationships/slide" Target="slides/slide177.xml"/><Relationship Id="rId274" Type="http://schemas.openxmlformats.org/officeDocument/2006/relationships/slide" Target="slides/slide178.xml"/><Relationship Id="rId120" Type="http://schemas.openxmlformats.org/officeDocument/2006/relationships/slide" Target="slides/slide24.xml"/><Relationship Id="rId121" Type="http://schemas.openxmlformats.org/officeDocument/2006/relationships/slide" Target="slides/slide25.xml"/><Relationship Id="rId122" Type="http://schemas.openxmlformats.org/officeDocument/2006/relationships/slide" Target="slides/slide26.xml"/><Relationship Id="rId123" Type="http://schemas.openxmlformats.org/officeDocument/2006/relationships/slide" Target="slides/slide27.xml"/><Relationship Id="rId124" Type="http://schemas.openxmlformats.org/officeDocument/2006/relationships/slide" Target="slides/slide28.xml"/><Relationship Id="rId125" Type="http://schemas.openxmlformats.org/officeDocument/2006/relationships/slide" Target="slides/slide29.xml"/><Relationship Id="rId126" Type="http://schemas.openxmlformats.org/officeDocument/2006/relationships/slide" Target="slides/slide30.xml"/><Relationship Id="rId127" Type="http://schemas.openxmlformats.org/officeDocument/2006/relationships/slide" Target="slides/slide31.xml"/><Relationship Id="rId128" Type="http://schemas.openxmlformats.org/officeDocument/2006/relationships/slide" Target="slides/slide32.xml"/><Relationship Id="rId129" Type="http://schemas.openxmlformats.org/officeDocument/2006/relationships/slide" Target="slides/slide33.xml"/><Relationship Id="rId210" Type="http://schemas.openxmlformats.org/officeDocument/2006/relationships/slide" Target="slides/slide114.xml"/><Relationship Id="rId211" Type="http://schemas.openxmlformats.org/officeDocument/2006/relationships/slide" Target="slides/slide115.xml"/><Relationship Id="rId212" Type="http://schemas.openxmlformats.org/officeDocument/2006/relationships/slide" Target="slides/slide116.xml"/><Relationship Id="rId213" Type="http://schemas.openxmlformats.org/officeDocument/2006/relationships/slide" Target="slides/slide117.xml"/><Relationship Id="rId214" Type="http://schemas.openxmlformats.org/officeDocument/2006/relationships/slide" Target="slides/slide118.xml"/><Relationship Id="rId215" Type="http://schemas.openxmlformats.org/officeDocument/2006/relationships/slide" Target="slides/slide119.xml"/><Relationship Id="rId216" Type="http://schemas.openxmlformats.org/officeDocument/2006/relationships/slide" Target="slides/slide120.xml"/><Relationship Id="rId217" Type="http://schemas.openxmlformats.org/officeDocument/2006/relationships/slide" Target="slides/slide121.xml"/><Relationship Id="rId218" Type="http://schemas.openxmlformats.org/officeDocument/2006/relationships/slide" Target="slides/slide122.xml"/><Relationship Id="rId219" Type="http://schemas.openxmlformats.org/officeDocument/2006/relationships/slide" Target="slides/slide123.xml"/><Relationship Id="rId275" Type="http://schemas.openxmlformats.org/officeDocument/2006/relationships/slide" Target="slides/slide179.xml"/><Relationship Id="rId276" Type="http://schemas.openxmlformats.org/officeDocument/2006/relationships/slide" Target="slides/slide180.xml"/><Relationship Id="rId277" Type="http://schemas.openxmlformats.org/officeDocument/2006/relationships/slide" Target="slides/slide181.xml"/><Relationship Id="rId278" Type="http://schemas.openxmlformats.org/officeDocument/2006/relationships/slide" Target="slides/slide182.xml"/><Relationship Id="rId279" Type="http://schemas.openxmlformats.org/officeDocument/2006/relationships/slide" Target="slides/slide183.xml"/><Relationship Id="rId300" Type="http://schemas.openxmlformats.org/officeDocument/2006/relationships/slide" Target="slides/slide204.xml"/><Relationship Id="rId301" Type="http://schemas.openxmlformats.org/officeDocument/2006/relationships/slide" Target="slides/slide205.xml"/><Relationship Id="rId302" Type="http://schemas.openxmlformats.org/officeDocument/2006/relationships/slide" Target="slides/slide206.xml"/><Relationship Id="rId303" Type="http://schemas.openxmlformats.org/officeDocument/2006/relationships/slide" Target="slides/slide207.xml"/><Relationship Id="rId304" Type="http://schemas.openxmlformats.org/officeDocument/2006/relationships/slide" Target="slides/slide208.xml"/><Relationship Id="rId305" Type="http://schemas.openxmlformats.org/officeDocument/2006/relationships/slide" Target="slides/slide209.xml"/><Relationship Id="rId306" Type="http://schemas.openxmlformats.org/officeDocument/2006/relationships/slide" Target="slides/slide210.xml"/><Relationship Id="rId307" Type="http://schemas.openxmlformats.org/officeDocument/2006/relationships/slide" Target="slides/slide211.xml"/><Relationship Id="rId308" Type="http://schemas.openxmlformats.org/officeDocument/2006/relationships/slide" Target="slides/slide212.xml"/><Relationship Id="rId309" Type="http://schemas.openxmlformats.org/officeDocument/2006/relationships/slide" Target="slides/slide213.xml"/><Relationship Id="rId90" Type="http://schemas.openxmlformats.org/officeDocument/2006/relationships/slideMaster" Target="slideMasters/slideMaster90.xml"/><Relationship Id="rId91" Type="http://schemas.openxmlformats.org/officeDocument/2006/relationships/slideMaster" Target="slideMasters/slideMaster91.xml"/><Relationship Id="rId92" Type="http://schemas.openxmlformats.org/officeDocument/2006/relationships/slideMaster" Target="slideMasters/slideMaster92.xml"/><Relationship Id="rId93" Type="http://schemas.openxmlformats.org/officeDocument/2006/relationships/slideMaster" Target="slideMasters/slideMaster93.xml"/><Relationship Id="rId94" Type="http://schemas.openxmlformats.org/officeDocument/2006/relationships/slideMaster" Target="slideMasters/slideMaster94.xml"/><Relationship Id="rId95" Type="http://schemas.openxmlformats.org/officeDocument/2006/relationships/slideMaster" Target="slideMasters/slideMaster95.xml"/><Relationship Id="rId96" Type="http://schemas.openxmlformats.org/officeDocument/2006/relationships/slideMaster" Target="slideMasters/slideMaster96.xml"/><Relationship Id="rId97" Type="http://schemas.openxmlformats.org/officeDocument/2006/relationships/slide" Target="slides/slide1.xml"/><Relationship Id="rId98" Type="http://schemas.openxmlformats.org/officeDocument/2006/relationships/slide" Target="slides/slide2.xml"/><Relationship Id="rId99" Type="http://schemas.openxmlformats.org/officeDocument/2006/relationships/slide" Target="slides/slide3.xml"/><Relationship Id="rId190" Type="http://schemas.openxmlformats.org/officeDocument/2006/relationships/slide" Target="slides/slide94.xml"/><Relationship Id="rId191" Type="http://schemas.openxmlformats.org/officeDocument/2006/relationships/slide" Target="slides/slide95.xml"/><Relationship Id="rId192" Type="http://schemas.openxmlformats.org/officeDocument/2006/relationships/slide" Target="slides/slide96.xml"/><Relationship Id="rId193" Type="http://schemas.openxmlformats.org/officeDocument/2006/relationships/slide" Target="slides/slide97.xml"/><Relationship Id="rId194" Type="http://schemas.openxmlformats.org/officeDocument/2006/relationships/slide" Target="slides/slide98.xml"/><Relationship Id="rId195" Type="http://schemas.openxmlformats.org/officeDocument/2006/relationships/slide" Target="slides/slide99.xml"/><Relationship Id="rId196" Type="http://schemas.openxmlformats.org/officeDocument/2006/relationships/slide" Target="slides/slide100.xml"/><Relationship Id="rId197" Type="http://schemas.openxmlformats.org/officeDocument/2006/relationships/slide" Target="slides/slide101.xml"/><Relationship Id="rId198" Type="http://schemas.openxmlformats.org/officeDocument/2006/relationships/slide" Target="slides/slide102.xml"/><Relationship Id="rId199" Type="http://schemas.openxmlformats.org/officeDocument/2006/relationships/slide" Target="slides/slide103.xml"/><Relationship Id="rId280" Type="http://schemas.openxmlformats.org/officeDocument/2006/relationships/slide" Target="slides/slide184.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281" Type="http://schemas.openxmlformats.org/officeDocument/2006/relationships/slide" Target="slides/slide185.xml"/><Relationship Id="rId282" Type="http://schemas.openxmlformats.org/officeDocument/2006/relationships/slide" Target="slides/slide186.xml"/><Relationship Id="rId283" Type="http://schemas.openxmlformats.org/officeDocument/2006/relationships/slide" Target="slides/slide187.xml"/><Relationship Id="rId284" Type="http://schemas.openxmlformats.org/officeDocument/2006/relationships/slide" Target="slides/slide188.xml"/><Relationship Id="rId130" Type="http://schemas.openxmlformats.org/officeDocument/2006/relationships/slide" Target="slides/slide34.xml"/><Relationship Id="rId131" Type="http://schemas.openxmlformats.org/officeDocument/2006/relationships/slide" Target="slides/slide35.xml"/><Relationship Id="rId132" Type="http://schemas.openxmlformats.org/officeDocument/2006/relationships/slide" Target="slides/slide36.xml"/><Relationship Id="rId133" Type="http://schemas.openxmlformats.org/officeDocument/2006/relationships/slide" Target="slides/slide37.xml"/><Relationship Id="rId220" Type="http://schemas.openxmlformats.org/officeDocument/2006/relationships/slide" Target="slides/slide124.xml"/><Relationship Id="rId221" Type="http://schemas.openxmlformats.org/officeDocument/2006/relationships/slide" Target="slides/slide125.xml"/><Relationship Id="rId222" Type="http://schemas.openxmlformats.org/officeDocument/2006/relationships/slide" Target="slides/slide126.xml"/><Relationship Id="rId223" Type="http://schemas.openxmlformats.org/officeDocument/2006/relationships/slide" Target="slides/slide127.xml"/><Relationship Id="rId224" Type="http://schemas.openxmlformats.org/officeDocument/2006/relationships/slide" Target="slides/slide128.xml"/><Relationship Id="rId225" Type="http://schemas.openxmlformats.org/officeDocument/2006/relationships/slide" Target="slides/slide129.xml"/><Relationship Id="rId226" Type="http://schemas.openxmlformats.org/officeDocument/2006/relationships/slide" Target="slides/slide130.xml"/><Relationship Id="rId227" Type="http://schemas.openxmlformats.org/officeDocument/2006/relationships/slide" Target="slides/slide131.xml"/><Relationship Id="rId228" Type="http://schemas.openxmlformats.org/officeDocument/2006/relationships/slide" Target="slides/slide132.xml"/><Relationship Id="rId229" Type="http://schemas.openxmlformats.org/officeDocument/2006/relationships/slide" Target="slides/slide133.xml"/><Relationship Id="rId134" Type="http://schemas.openxmlformats.org/officeDocument/2006/relationships/slide" Target="slides/slide38.xml"/><Relationship Id="rId135" Type="http://schemas.openxmlformats.org/officeDocument/2006/relationships/slide" Target="slides/slide39.xml"/><Relationship Id="rId136" Type="http://schemas.openxmlformats.org/officeDocument/2006/relationships/slide" Target="slides/slide40.xml"/><Relationship Id="rId137" Type="http://schemas.openxmlformats.org/officeDocument/2006/relationships/slide" Target="slides/slide41.xml"/><Relationship Id="rId138" Type="http://schemas.openxmlformats.org/officeDocument/2006/relationships/slide" Target="slides/slide42.xml"/><Relationship Id="rId139" Type="http://schemas.openxmlformats.org/officeDocument/2006/relationships/slide" Target="slides/slide43.xml"/><Relationship Id="rId285" Type="http://schemas.openxmlformats.org/officeDocument/2006/relationships/slide" Target="slides/slide189.xml"/><Relationship Id="rId286" Type="http://schemas.openxmlformats.org/officeDocument/2006/relationships/slide" Target="slides/slide190.xml"/><Relationship Id="rId287" Type="http://schemas.openxmlformats.org/officeDocument/2006/relationships/slide" Target="slides/slide191.xml"/><Relationship Id="rId288" Type="http://schemas.openxmlformats.org/officeDocument/2006/relationships/slide" Target="slides/slide192.xml"/><Relationship Id="rId289" Type="http://schemas.openxmlformats.org/officeDocument/2006/relationships/slide" Target="slides/slide193.xml"/><Relationship Id="rId310" Type="http://schemas.openxmlformats.org/officeDocument/2006/relationships/slide" Target="slides/slide214.xml"/><Relationship Id="rId311" Type="http://schemas.openxmlformats.org/officeDocument/2006/relationships/slide" Target="slides/slide215.xml"/><Relationship Id="rId312" Type="http://schemas.openxmlformats.org/officeDocument/2006/relationships/slide" Target="slides/slide216.xml"/><Relationship Id="rId313" Type="http://schemas.openxmlformats.org/officeDocument/2006/relationships/slide" Target="slides/slide217.xml"/><Relationship Id="rId314" Type="http://schemas.openxmlformats.org/officeDocument/2006/relationships/slide" Target="slides/slide218.xml"/><Relationship Id="rId315" Type="http://schemas.openxmlformats.org/officeDocument/2006/relationships/slide" Target="slides/slide219.xml"/><Relationship Id="rId316" Type="http://schemas.openxmlformats.org/officeDocument/2006/relationships/notesMaster" Target="notesMasters/notesMaster1.xml"/><Relationship Id="rId317" Type="http://schemas.openxmlformats.org/officeDocument/2006/relationships/handoutMaster" Target="handoutMasters/handoutMaster1.xml"/><Relationship Id="rId318" Type="http://schemas.openxmlformats.org/officeDocument/2006/relationships/printerSettings" Target="printerSettings/printerSettings1.bin"/><Relationship Id="rId319" Type="http://schemas.openxmlformats.org/officeDocument/2006/relationships/presProps" Target="presProps.xml"/><Relationship Id="rId290" Type="http://schemas.openxmlformats.org/officeDocument/2006/relationships/slide" Target="slides/slide194.xml"/><Relationship Id="rId291" Type="http://schemas.openxmlformats.org/officeDocument/2006/relationships/slide" Target="slides/slide195.xml"/><Relationship Id="rId292" Type="http://schemas.openxmlformats.org/officeDocument/2006/relationships/slide" Target="slides/slide196.xml"/><Relationship Id="rId293" Type="http://schemas.openxmlformats.org/officeDocument/2006/relationships/slide" Target="slides/slide197.xml"/><Relationship Id="rId294" Type="http://schemas.openxmlformats.org/officeDocument/2006/relationships/slide" Target="slides/slide198.xml"/><Relationship Id="rId295" Type="http://schemas.openxmlformats.org/officeDocument/2006/relationships/slide" Target="slides/slide199.xml"/><Relationship Id="rId296" Type="http://schemas.openxmlformats.org/officeDocument/2006/relationships/slide" Target="slides/slide200.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297" Type="http://schemas.openxmlformats.org/officeDocument/2006/relationships/slide" Target="slides/slide201.xml"/><Relationship Id="rId298" Type="http://schemas.openxmlformats.org/officeDocument/2006/relationships/slide" Target="slides/slide202.xml"/><Relationship Id="rId299" Type="http://schemas.openxmlformats.org/officeDocument/2006/relationships/slide" Target="slides/slide203.xml"/><Relationship Id="rId140" Type="http://schemas.openxmlformats.org/officeDocument/2006/relationships/slide" Target="slides/slide44.xml"/><Relationship Id="rId141" Type="http://schemas.openxmlformats.org/officeDocument/2006/relationships/slide" Target="slides/slide45.xml"/><Relationship Id="rId142" Type="http://schemas.openxmlformats.org/officeDocument/2006/relationships/slide" Target="slides/slide46.xml"/><Relationship Id="rId143" Type="http://schemas.openxmlformats.org/officeDocument/2006/relationships/slide" Target="slides/slide47.xml"/><Relationship Id="rId144" Type="http://schemas.openxmlformats.org/officeDocument/2006/relationships/slide" Target="slides/slide48.xml"/><Relationship Id="rId145" Type="http://schemas.openxmlformats.org/officeDocument/2006/relationships/slide" Target="slides/slide49.xml"/><Relationship Id="rId146" Type="http://schemas.openxmlformats.org/officeDocument/2006/relationships/slide" Target="slides/slide50.xml"/><Relationship Id="rId147" Type="http://schemas.openxmlformats.org/officeDocument/2006/relationships/slide" Target="slides/slide51.xml"/><Relationship Id="rId148" Type="http://schemas.openxmlformats.org/officeDocument/2006/relationships/slide" Target="slides/slide52.xml"/><Relationship Id="rId149" Type="http://schemas.openxmlformats.org/officeDocument/2006/relationships/slide" Target="slides/slide53.xml"/><Relationship Id="rId230" Type="http://schemas.openxmlformats.org/officeDocument/2006/relationships/slide" Target="slides/slide134.xml"/><Relationship Id="rId231" Type="http://schemas.openxmlformats.org/officeDocument/2006/relationships/slide" Target="slides/slide135.xml"/><Relationship Id="rId232" Type="http://schemas.openxmlformats.org/officeDocument/2006/relationships/slide" Target="slides/slide136.xml"/><Relationship Id="rId233" Type="http://schemas.openxmlformats.org/officeDocument/2006/relationships/slide" Target="slides/slide137.xml"/><Relationship Id="rId234" Type="http://schemas.openxmlformats.org/officeDocument/2006/relationships/slide" Target="slides/slide138.xml"/><Relationship Id="rId235" Type="http://schemas.openxmlformats.org/officeDocument/2006/relationships/slide" Target="slides/slide139.xml"/><Relationship Id="rId236" Type="http://schemas.openxmlformats.org/officeDocument/2006/relationships/slide" Target="slides/slide140.xml"/><Relationship Id="rId237" Type="http://schemas.openxmlformats.org/officeDocument/2006/relationships/slide" Target="slides/slide141.xml"/><Relationship Id="rId238" Type="http://schemas.openxmlformats.org/officeDocument/2006/relationships/slide" Target="slides/slide142.xml"/><Relationship Id="rId239" Type="http://schemas.openxmlformats.org/officeDocument/2006/relationships/slide" Target="slides/slide143.xml"/><Relationship Id="rId320" Type="http://schemas.openxmlformats.org/officeDocument/2006/relationships/viewProps" Target="viewProps.xml"/><Relationship Id="rId321" Type="http://schemas.openxmlformats.org/officeDocument/2006/relationships/theme" Target="theme/theme1.xml"/><Relationship Id="rId322" Type="http://schemas.openxmlformats.org/officeDocument/2006/relationships/tableStyles" Target="tableStyles.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50" Type="http://schemas.openxmlformats.org/officeDocument/2006/relationships/slide" Target="slides/slide54.xml"/><Relationship Id="rId151" Type="http://schemas.openxmlformats.org/officeDocument/2006/relationships/slide" Target="slides/slide55.xml"/><Relationship Id="rId152" Type="http://schemas.openxmlformats.org/officeDocument/2006/relationships/slide" Target="slides/slide56.xml"/><Relationship Id="rId153" Type="http://schemas.openxmlformats.org/officeDocument/2006/relationships/slide" Target="slides/slide57.xml"/><Relationship Id="rId154" Type="http://schemas.openxmlformats.org/officeDocument/2006/relationships/slide" Target="slides/slide58.xml"/><Relationship Id="rId155" Type="http://schemas.openxmlformats.org/officeDocument/2006/relationships/slide" Target="slides/slide59.xml"/><Relationship Id="rId156" Type="http://schemas.openxmlformats.org/officeDocument/2006/relationships/slide" Target="slides/slide60.xml"/><Relationship Id="rId157" Type="http://schemas.openxmlformats.org/officeDocument/2006/relationships/slide" Target="slides/slide61.xml"/><Relationship Id="rId158" Type="http://schemas.openxmlformats.org/officeDocument/2006/relationships/slide" Target="slides/slide62.xml"/><Relationship Id="rId159" Type="http://schemas.openxmlformats.org/officeDocument/2006/relationships/slide" Target="slides/slide63.xml"/><Relationship Id="rId240" Type="http://schemas.openxmlformats.org/officeDocument/2006/relationships/slide" Target="slides/slide144.xml"/><Relationship Id="rId241" Type="http://schemas.openxmlformats.org/officeDocument/2006/relationships/slide" Target="slides/slide145.xml"/><Relationship Id="rId242" Type="http://schemas.openxmlformats.org/officeDocument/2006/relationships/slide" Target="slides/slide146.xml"/><Relationship Id="rId243" Type="http://schemas.openxmlformats.org/officeDocument/2006/relationships/slide" Target="slides/slide147.xml"/><Relationship Id="rId244" Type="http://schemas.openxmlformats.org/officeDocument/2006/relationships/slide" Target="slides/slide148.xml"/><Relationship Id="rId245" Type="http://schemas.openxmlformats.org/officeDocument/2006/relationships/slide" Target="slides/slide149.xml"/><Relationship Id="rId246" Type="http://schemas.openxmlformats.org/officeDocument/2006/relationships/slide" Target="slides/slide150.xml"/><Relationship Id="rId247" Type="http://schemas.openxmlformats.org/officeDocument/2006/relationships/slide" Target="slides/slide151.xml"/><Relationship Id="rId248" Type="http://schemas.openxmlformats.org/officeDocument/2006/relationships/slide" Target="slides/slide152.xml"/><Relationship Id="rId249" Type="http://schemas.openxmlformats.org/officeDocument/2006/relationships/slide" Target="slides/slide153.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60" Type="http://schemas.openxmlformats.org/officeDocument/2006/relationships/slide" Target="slides/slide64.xml"/><Relationship Id="rId161" Type="http://schemas.openxmlformats.org/officeDocument/2006/relationships/slide" Target="slides/slide65.xml"/><Relationship Id="rId162" Type="http://schemas.openxmlformats.org/officeDocument/2006/relationships/slide" Target="slides/slide66.xml"/><Relationship Id="rId163" Type="http://schemas.openxmlformats.org/officeDocument/2006/relationships/slide" Target="slides/slide67.xml"/><Relationship Id="rId164" Type="http://schemas.openxmlformats.org/officeDocument/2006/relationships/slide" Target="slides/slide68.xml"/><Relationship Id="rId165" Type="http://schemas.openxmlformats.org/officeDocument/2006/relationships/slide" Target="slides/slide69.xml"/><Relationship Id="rId166" Type="http://schemas.openxmlformats.org/officeDocument/2006/relationships/slide" Target="slides/slide70.xml"/><Relationship Id="rId167" Type="http://schemas.openxmlformats.org/officeDocument/2006/relationships/slide" Target="slides/slide71.xml"/><Relationship Id="rId168" Type="http://schemas.openxmlformats.org/officeDocument/2006/relationships/slide" Target="slides/slide72.xml"/><Relationship Id="rId169" Type="http://schemas.openxmlformats.org/officeDocument/2006/relationships/slide" Target="slides/slide73.xml"/><Relationship Id="rId250" Type="http://schemas.openxmlformats.org/officeDocument/2006/relationships/slide" Target="slides/slide154.xml"/><Relationship Id="rId251" Type="http://schemas.openxmlformats.org/officeDocument/2006/relationships/slide" Target="slides/slide155.xml"/><Relationship Id="rId252" Type="http://schemas.openxmlformats.org/officeDocument/2006/relationships/slide" Target="slides/slide156.xml"/><Relationship Id="rId253" Type="http://schemas.openxmlformats.org/officeDocument/2006/relationships/slide" Target="slides/slide157.xml"/><Relationship Id="rId254" Type="http://schemas.openxmlformats.org/officeDocument/2006/relationships/slide" Target="slides/slide158.xml"/><Relationship Id="rId255" Type="http://schemas.openxmlformats.org/officeDocument/2006/relationships/slide" Target="slides/slide159.xml"/><Relationship Id="rId256" Type="http://schemas.openxmlformats.org/officeDocument/2006/relationships/slide" Target="slides/slide160.xml"/><Relationship Id="rId257" Type="http://schemas.openxmlformats.org/officeDocument/2006/relationships/slide" Target="slides/slide161.xml"/><Relationship Id="rId258" Type="http://schemas.openxmlformats.org/officeDocument/2006/relationships/slide" Target="slides/slide162.xml"/><Relationship Id="rId259" Type="http://schemas.openxmlformats.org/officeDocument/2006/relationships/slide" Target="slides/slide163.xml"/><Relationship Id="rId100" Type="http://schemas.openxmlformats.org/officeDocument/2006/relationships/slide" Target="slides/slide4.xml"/><Relationship Id="rId101" Type="http://schemas.openxmlformats.org/officeDocument/2006/relationships/slide" Target="slides/slide5.xml"/><Relationship Id="rId102" Type="http://schemas.openxmlformats.org/officeDocument/2006/relationships/slide" Target="slides/slide6.xml"/><Relationship Id="rId103" Type="http://schemas.openxmlformats.org/officeDocument/2006/relationships/slide" Target="slides/slide7.xml"/><Relationship Id="rId104" Type="http://schemas.openxmlformats.org/officeDocument/2006/relationships/slide" Target="slides/slide8.xml"/><Relationship Id="rId105"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1.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Book3"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file:///C:\yucai\SuperComputing2012\FlashResults_v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803803587051618"/>
          <c:y val="0.0601851851851852"/>
          <c:w val="0.859270559930009"/>
          <c:h val="0.822469378827647"/>
        </c:manualLayout>
      </c:layout>
      <c:barChart>
        <c:barDir val="col"/>
        <c:grouping val="clustered"/>
        <c:varyColors val="0"/>
        <c:ser>
          <c:idx val="0"/>
          <c:order val="0"/>
          <c:tx>
            <c:strRef>
              <c:f>EDP!$B$1</c:f>
              <c:strCache>
                <c:ptCount val="1"/>
                <c:pt idx="0">
                  <c:v>AVATAR (1yr)</c:v>
                </c:pt>
              </c:strCache>
            </c:strRef>
          </c:tx>
          <c:invertIfNegative val="0"/>
          <c:cat>
            <c:strRef>
              <c:f>EDP!$A$2:$A$5</c:f>
              <c:strCache>
                <c:ptCount val="4"/>
                <c:pt idx="0">
                  <c:v>8Gb</c:v>
                </c:pt>
                <c:pt idx="1">
                  <c:v>16Gb</c:v>
                </c:pt>
                <c:pt idx="2">
                  <c:v>32Gb</c:v>
                </c:pt>
                <c:pt idx="3">
                  <c:v>64Gb</c:v>
                </c:pt>
              </c:strCache>
            </c:strRef>
          </c:cat>
          <c:val>
            <c:numRef>
              <c:f>EDP!$B$2:$B$5</c:f>
              <c:numCache>
                <c:formatCode>General</c:formatCode>
                <c:ptCount val="4"/>
                <c:pt idx="0">
                  <c:v>0.95</c:v>
                </c:pt>
                <c:pt idx="1">
                  <c:v>0.88</c:v>
                </c:pt>
                <c:pt idx="2">
                  <c:v>0.75</c:v>
                </c:pt>
                <c:pt idx="3">
                  <c:v>0.52</c:v>
                </c:pt>
              </c:numCache>
            </c:numRef>
          </c:val>
        </c:ser>
        <c:ser>
          <c:idx val="1"/>
          <c:order val="1"/>
          <c:tx>
            <c:strRef>
              <c:f>EDP!$C$1</c:f>
              <c:strCache>
                <c:ptCount val="1"/>
                <c:pt idx="0">
                  <c:v>NoRefresh</c:v>
                </c:pt>
              </c:strCache>
            </c:strRef>
          </c:tx>
          <c:invertIfNegative val="0"/>
          <c:cat>
            <c:strRef>
              <c:f>EDP!$A$2:$A$5</c:f>
              <c:strCache>
                <c:ptCount val="4"/>
                <c:pt idx="0">
                  <c:v>8Gb</c:v>
                </c:pt>
                <c:pt idx="1">
                  <c:v>16Gb</c:v>
                </c:pt>
                <c:pt idx="2">
                  <c:v>32Gb</c:v>
                </c:pt>
                <c:pt idx="3">
                  <c:v>64Gb</c:v>
                </c:pt>
              </c:strCache>
            </c:strRef>
          </c:cat>
          <c:val>
            <c:numRef>
              <c:f>EDP!$C$2:$C$5</c:f>
              <c:numCache>
                <c:formatCode>General</c:formatCode>
                <c:ptCount val="4"/>
                <c:pt idx="0">
                  <c:v>0.91</c:v>
                </c:pt>
                <c:pt idx="1">
                  <c:v>0.83</c:v>
                </c:pt>
                <c:pt idx="2">
                  <c:v>0.68</c:v>
                </c:pt>
                <c:pt idx="3">
                  <c:v>0.41</c:v>
                </c:pt>
              </c:numCache>
            </c:numRef>
          </c:val>
        </c:ser>
        <c:dLbls>
          <c:showLegendKey val="0"/>
          <c:showVal val="0"/>
          <c:showCatName val="0"/>
          <c:showSerName val="0"/>
          <c:showPercent val="0"/>
          <c:showBubbleSize val="0"/>
        </c:dLbls>
        <c:gapWidth val="150"/>
        <c:axId val="1953741960"/>
        <c:axId val="1953738936"/>
      </c:barChart>
      <c:catAx>
        <c:axId val="1953741960"/>
        <c:scaling>
          <c:orientation val="minMax"/>
        </c:scaling>
        <c:delete val="0"/>
        <c:axPos val="b"/>
        <c:majorTickMark val="out"/>
        <c:minorTickMark val="none"/>
        <c:tickLblPos val="nextTo"/>
        <c:txPr>
          <a:bodyPr/>
          <a:lstStyle/>
          <a:p>
            <a:pPr>
              <a:defRPr sz="2000"/>
            </a:pPr>
            <a:endParaRPr lang="en-US"/>
          </a:p>
        </c:txPr>
        <c:crossAx val="1953738936"/>
        <c:crosses val="autoZero"/>
        <c:auto val="1"/>
        <c:lblAlgn val="ctr"/>
        <c:lblOffset val="100"/>
        <c:noMultiLvlLbl val="0"/>
      </c:catAx>
      <c:valAx>
        <c:axId val="1953738936"/>
        <c:scaling>
          <c:orientation val="minMax"/>
        </c:scaling>
        <c:delete val="0"/>
        <c:axPos val="l"/>
        <c:majorGridlines/>
        <c:numFmt formatCode="#,##0.0" sourceLinked="0"/>
        <c:majorTickMark val="out"/>
        <c:minorTickMark val="none"/>
        <c:tickLblPos val="nextTo"/>
        <c:txPr>
          <a:bodyPr/>
          <a:lstStyle/>
          <a:p>
            <a:pPr>
              <a:defRPr sz="2000"/>
            </a:pPr>
            <a:endParaRPr lang="en-US"/>
          </a:p>
        </c:txPr>
        <c:crossAx val="1953741960"/>
        <c:crosses val="autoZero"/>
        <c:crossBetween val="between"/>
        <c:majorUnit val="0.1"/>
      </c:valAx>
    </c:plotArea>
    <c:legend>
      <c:legendPos val="r"/>
      <c:layout>
        <c:manualLayout>
          <c:xMode val="edge"/>
          <c:yMode val="edge"/>
          <c:x val="0.301287172436779"/>
          <c:y val="0.00265860517435321"/>
          <c:w val="0.655851685206016"/>
          <c:h val="0.185952901720618"/>
        </c:manualLayout>
      </c:layout>
      <c:overlay val="0"/>
      <c:txPr>
        <a:bodyPr/>
        <a:lstStyle/>
        <a:p>
          <a:pPr>
            <a:defRPr sz="20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639410542432196"/>
          <c:y val="0.0489832816770683"/>
          <c:w val="0.901336723534558"/>
          <c:h val="0.791147033611948"/>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errBars>
            <c:errBarType val="both"/>
            <c:errValType val="cust"/>
            <c:noEndCap val="0"/>
            <c:plus>
              <c:numRef>
                <c:f>Sheet1!$D$2:$D$4</c:f>
                <c:numCache>
                  <c:formatCode>General</c:formatCode>
                  <c:ptCount val="3"/>
                  <c:pt idx="0">
                    <c:v>0.2847</c:v>
                  </c:pt>
                  <c:pt idx="1">
                    <c:v>0.143</c:v>
                  </c:pt>
                  <c:pt idx="2">
                    <c:v>0.237</c:v>
                  </c:pt>
                </c:numCache>
              </c:numRef>
            </c:plus>
            <c:minus>
              <c:numRef>
                <c:f>Sheet1!$D$2:$D$4</c:f>
                <c:numCache>
                  <c:formatCode>General</c:formatCode>
                  <c:ptCount val="3"/>
                  <c:pt idx="0">
                    <c:v>0.2847</c:v>
                  </c:pt>
                  <c:pt idx="1">
                    <c:v>0.143</c:v>
                  </c:pt>
                  <c:pt idx="2">
                    <c:v>0.237</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c:v>
                </c:pt>
                <c:pt idx="2">
                  <c:v>0.247729149463254</c:v>
                </c:pt>
              </c:numCache>
            </c:numRef>
          </c:val>
        </c:ser>
        <c:dLbls>
          <c:showLegendKey val="0"/>
          <c:showVal val="0"/>
          <c:showCatName val="0"/>
          <c:showSerName val="0"/>
          <c:showPercent val="0"/>
          <c:showBubbleSize val="0"/>
        </c:dLbls>
        <c:gapWidth val="60"/>
        <c:overlap val="-24"/>
        <c:axId val="1957324552"/>
        <c:axId val="1957328184"/>
      </c:barChart>
      <c:catAx>
        <c:axId val="19573245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957328184"/>
        <c:crosses val="autoZero"/>
        <c:auto val="1"/>
        <c:lblAlgn val="ctr"/>
        <c:lblOffset val="100"/>
        <c:noMultiLvlLbl val="0"/>
      </c:catAx>
      <c:valAx>
        <c:axId val="1957328184"/>
        <c:scaling>
          <c:orientation val="minMax"/>
          <c:min val="0.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layout/>
          <c:overlay val="0"/>
          <c:spPr>
            <a:noFill/>
            <a:ln>
              <a:noFill/>
            </a:ln>
            <a:effectLst/>
          </c:spPr>
        </c:title>
        <c:numFmt formatCode="General" sourceLinked="1"/>
        <c:majorTickMark val="none"/>
        <c:minorTickMark val="none"/>
        <c:tickLblPos val="nextTo"/>
        <c:crossAx val="195732455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9923150187944"/>
          <c:y val="0.106912200491068"/>
          <c:w val="0.86976290706044"/>
          <c:h val="0.78998137329608"/>
        </c:manualLayout>
      </c:layout>
      <c:barChart>
        <c:barDir val="col"/>
        <c:grouping val="clustered"/>
        <c:varyColors val="0"/>
        <c:ser>
          <c:idx val="0"/>
          <c:order val="0"/>
          <c:tx>
            <c:strRef>
              <c:f>Sheet3!$K$6</c:f>
              <c:strCache>
                <c:ptCount val="1"/>
                <c:pt idx="0">
                  <c:v>Base (No-Refresh)</c:v>
                </c:pt>
              </c:strCache>
            </c:strRef>
          </c:tx>
          <c:invertIfNegative val="0"/>
          <c:cat>
            <c:strRef>
              <c:f>Sheet3!$J$7:$J$12</c:f>
              <c:strCache>
                <c:ptCount val="6"/>
                <c:pt idx="0">
                  <c:v>512b-BCH</c:v>
                </c:pt>
                <c:pt idx="1">
                  <c:v>1k-BCH</c:v>
                </c:pt>
                <c:pt idx="2">
                  <c:v>2k-BCH</c:v>
                </c:pt>
                <c:pt idx="3">
                  <c:v>4k-BCH</c:v>
                </c:pt>
                <c:pt idx="4">
                  <c:v>8k-BCH</c:v>
                </c:pt>
                <c:pt idx="5">
                  <c:v>32k-BCH</c:v>
                </c:pt>
              </c:strCache>
            </c:strRef>
          </c:cat>
          <c:val>
            <c:numRef>
              <c:f>Sheet3!$K$7:$K$12</c:f>
              <c:numCache>
                <c:formatCode>General</c:formatCode>
                <c:ptCount val="6"/>
                <c:pt idx="0">
                  <c:v>1.0</c:v>
                </c:pt>
                <c:pt idx="1">
                  <c:v>2.3</c:v>
                </c:pt>
                <c:pt idx="2">
                  <c:v>3.4</c:v>
                </c:pt>
                <c:pt idx="3">
                  <c:v>3.6</c:v>
                </c:pt>
                <c:pt idx="4">
                  <c:v>3.7</c:v>
                </c:pt>
                <c:pt idx="5">
                  <c:v>4.0</c:v>
                </c:pt>
              </c:numCache>
            </c:numRef>
          </c:val>
        </c:ser>
        <c:ser>
          <c:idx val="1"/>
          <c:order val="1"/>
          <c:tx>
            <c:strRef>
              <c:f>Sheet3!$L$6</c:f>
              <c:strCache>
                <c:ptCount val="1"/>
                <c:pt idx="0">
                  <c:v>Remapping-Based FCR</c:v>
                </c:pt>
              </c:strCache>
            </c:strRef>
          </c:tx>
          <c:invertIfNegative val="0"/>
          <c:cat>
            <c:strRef>
              <c:f>Sheet3!$J$7:$J$12</c:f>
              <c:strCache>
                <c:ptCount val="6"/>
                <c:pt idx="0">
                  <c:v>512b-BCH</c:v>
                </c:pt>
                <c:pt idx="1">
                  <c:v>1k-BCH</c:v>
                </c:pt>
                <c:pt idx="2">
                  <c:v>2k-BCH</c:v>
                </c:pt>
                <c:pt idx="3">
                  <c:v>4k-BCH</c:v>
                </c:pt>
                <c:pt idx="4">
                  <c:v>8k-BCH</c:v>
                </c:pt>
                <c:pt idx="5">
                  <c:v>32k-BCH</c:v>
                </c:pt>
              </c:strCache>
            </c:strRef>
          </c:cat>
          <c:val>
            <c:numRef>
              <c:f>Sheet3!$L$7:$L$12</c:f>
              <c:numCache>
                <c:formatCode>General</c:formatCode>
                <c:ptCount val="6"/>
                <c:pt idx="0">
                  <c:v>9.6244088042609</c:v>
                </c:pt>
                <c:pt idx="1">
                  <c:v>21.32900583686948</c:v>
                </c:pt>
                <c:pt idx="2">
                  <c:v>26.71108109507664</c:v>
                </c:pt>
                <c:pt idx="3">
                  <c:v>31.20275191375376</c:v>
                </c:pt>
                <c:pt idx="4">
                  <c:v>34.41247771668449</c:v>
                </c:pt>
                <c:pt idx="5">
                  <c:v>42.83041683542491</c:v>
                </c:pt>
              </c:numCache>
            </c:numRef>
          </c:val>
        </c:ser>
        <c:ser>
          <c:idx val="2"/>
          <c:order val="2"/>
          <c:tx>
            <c:strRef>
              <c:f>Sheet3!$M$6</c:f>
              <c:strCache>
                <c:ptCount val="1"/>
                <c:pt idx="0">
                  <c:v>Hybrid FCR</c:v>
                </c:pt>
              </c:strCache>
            </c:strRef>
          </c:tx>
          <c:invertIfNegative val="0"/>
          <c:cat>
            <c:strRef>
              <c:f>Sheet3!$J$7:$J$12</c:f>
              <c:strCache>
                <c:ptCount val="6"/>
                <c:pt idx="0">
                  <c:v>512b-BCH</c:v>
                </c:pt>
                <c:pt idx="1">
                  <c:v>1k-BCH</c:v>
                </c:pt>
                <c:pt idx="2">
                  <c:v>2k-BCH</c:v>
                </c:pt>
                <c:pt idx="3">
                  <c:v>4k-BCH</c:v>
                </c:pt>
                <c:pt idx="4">
                  <c:v>8k-BCH</c:v>
                </c:pt>
                <c:pt idx="5">
                  <c:v>32k-BCH</c:v>
                </c:pt>
              </c:strCache>
            </c:strRef>
          </c:cat>
          <c:val>
            <c:numRef>
              <c:f>Sheet3!$M$7:$M$12</c:f>
              <c:numCache>
                <c:formatCode>General</c:formatCode>
                <c:ptCount val="6"/>
                <c:pt idx="0">
                  <c:v>31.398108173635</c:v>
                </c:pt>
                <c:pt idx="1">
                  <c:v>68.25281867798235</c:v>
                </c:pt>
                <c:pt idx="2">
                  <c:v>85.47545950424523</c:v>
                </c:pt>
                <c:pt idx="3">
                  <c:v>99.84880612401203</c:v>
                </c:pt>
                <c:pt idx="4">
                  <c:v>110.1199286933904</c:v>
                </c:pt>
                <c:pt idx="5">
                  <c:v>137.0573338733597</c:v>
                </c:pt>
              </c:numCache>
            </c:numRef>
          </c:val>
        </c:ser>
        <c:ser>
          <c:idx val="3"/>
          <c:order val="3"/>
          <c:tx>
            <c:strRef>
              <c:f>Sheet3!$N$6</c:f>
              <c:strCache>
                <c:ptCount val="1"/>
                <c:pt idx="0">
                  <c:v>Adaptive FCR</c:v>
                </c:pt>
              </c:strCache>
            </c:strRef>
          </c:tx>
          <c:invertIfNegative val="0"/>
          <c:cat>
            <c:strRef>
              <c:f>Sheet3!$J$7:$J$12</c:f>
              <c:strCache>
                <c:ptCount val="6"/>
                <c:pt idx="0">
                  <c:v>512b-BCH</c:v>
                </c:pt>
                <c:pt idx="1">
                  <c:v>1k-BCH</c:v>
                </c:pt>
                <c:pt idx="2">
                  <c:v>2k-BCH</c:v>
                </c:pt>
                <c:pt idx="3">
                  <c:v>4k-BCH</c:v>
                </c:pt>
                <c:pt idx="4">
                  <c:v>8k-BCH</c:v>
                </c:pt>
                <c:pt idx="5">
                  <c:v>32k-BCH</c:v>
                </c:pt>
              </c:strCache>
            </c:strRef>
          </c:cat>
          <c:val>
            <c:numRef>
              <c:f>Sheet3!$N$7:$N$12</c:f>
              <c:numCache>
                <c:formatCode>General</c:formatCode>
                <c:ptCount val="6"/>
                <c:pt idx="0">
                  <c:v>46.5971622604525</c:v>
                </c:pt>
                <c:pt idx="1">
                  <c:v>102.3792280169735</c:v>
                </c:pt>
                <c:pt idx="2">
                  <c:v>128.2131892563677</c:v>
                </c:pt>
                <c:pt idx="3">
                  <c:v>149.773209186018</c:v>
                </c:pt>
                <c:pt idx="4">
                  <c:v>165.1798930400856</c:v>
                </c:pt>
                <c:pt idx="5">
                  <c:v>197.876525779663</c:v>
                </c:pt>
              </c:numCache>
            </c:numRef>
          </c:val>
        </c:ser>
        <c:dLbls>
          <c:showLegendKey val="0"/>
          <c:showVal val="0"/>
          <c:showCatName val="0"/>
          <c:showSerName val="0"/>
          <c:showPercent val="0"/>
          <c:showBubbleSize val="0"/>
        </c:dLbls>
        <c:gapWidth val="150"/>
        <c:axId val="1761256440"/>
        <c:axId val="1761259560"/>
      </c:barChart>
      <c:catAx>
        <c:axId val="1761256440"/>
        <c:scaling>
          <c:orientation val="minMax"/>
        </c:scaling>
        <c:delete val="0"/>
        <c:axPos val="b"/>
        <c:majorTickMark val="out"/>
        <c:minorTickMark val="none"/>
        <c:tickLblPos val="nextTo"/>
        <c:txPr>
          <a:bodyPr/>
          <a:lstStyle/>
          <a:p>
            <a:pPr>
              <a:defRPr sz="2000"/>
            </a:pPr>
            <a:endParaRPr lang="en-US"/>
          </a:p>
        </c:txPr>
        <c:crossAx val="1761259560"/>
        <c:crosses val="autoZero"/>
        <c:auto val="1"/>
        <c:lblAlgn val="ctr"/>
        <c:lblOffset val="100"/>
        <c:noMultiLvlLbl val="0"/>
      </c:catAx>
      <c:valAx>
        <c:axId val="1761259560"/>
        <c:scaling>
          <c:orientation val="minMax"/>
          <c:max val="200.0"/>
        </c:scaling>
        <c:delete val="0"/>
        <c:axPos val="l"/>
        <c:majorGridlines/>
        <c:title>
          <c:tx>
            <c:rich>
              <a:bodyPr rot="-5400000" vert="horz"/>
              <a:lstStyle/>
              <a:p>
                <a:pPr>
                  <a:defRPr sz="2400"/>
                </a:pPr>
                <a:r>
                  <a:rPr lang="en-US" sz="2400" dirty="0" smtClean="0"/>
                  <a:t>Normalized Lifetime</a:t>
                </a:r>
                <a:endParaRPr lang="en-US" sz="2400" dirty="0"/>
              </a:p>
            </c:rich>
          </c:tx>
          <c:layout/>
          <c:overlay val="0"/>
        </c:title>
        <c:numFmt formatCode="General" sourceLinked="1"/>
        <c:majorTickMark val="out"/>
        <c:minorTickMark val="none"/>
        <c:tickLblPos val="nextTo"/>
        <c:txPr>
          <a:bodyPr/>
          <a:lstStyle/>
          <a:p>
            <a:pPr>
              <a:defRPr sz="1800"/>
            </a:pPr>
            <a:endParaRPr lang="en-US"/>
          </a:p>
        </c:txPr>
        <c:crossAx val="1761256440"/>
        <c:crosses val="autoZero"/>
        <c:crossBetween val="between"/>
      </c:valAx>
    </c:plotArea>
    <c:legend>
      <c:legendPos val="t"/>
      <c:layout>
        <c:manualLayout>
          <c:xMode val="edge"/>
          <c:yMode val="edge"/>
          <c:x val="0.119477604416213"/>
          <c:y val="0.11856767904012"/>
          <c:w val="0.353305490776485"/>
          <c:h val="0.284798931383577"/>
        </c:manualLayout>
      </c:layout>
      <c:overlay val="0"/>
      <c:spPr>
        <a:solidFill>
          <a:srgbClr val="FFFFFF"/>
        </a:solidFill>
      </c:spPr>
      <c:txPr>
        <a:bodyPr/>
        <a:lstStyle/>
        <a:p>
          <a:pPr>
            <a:defRPr sz="2000"/>
          </a:pPr>
          <a:endParaRPr lang="en-US"/>
        </a:p>
      </c:txPr>
    </c:legend>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graphs!$T$122</c:f>
              <c:strCache>
                <c:ptCount val="1"/>
                <c:pt idx="0">
                  <c:v>Remapping-based Refresh</c:v>
                </c:pt>
              </c:strCache>
            </c:strRef>
          </c:tx>
          <c:spPr>
            <a:solidFill>
              <a:srgbClr val="0000FF"/>
            </a:solidFill>
            <a:ln>
              <a:solidFill>
                <a:srgbClr val="0000FF"/>
              </a:solidFill>
            </a:ln>
          </c:spPr>
          <c:invertIfNegative val="0"/>
          <c:cat>
            <c:strRef>
              <c:f>graphs!$U$121:$Y$121</c:f>
              <c:strCache>
                <c:ptCount val="5"/>
                <c:pt idx="0">
                  <c:v>1 Year</c:v>
                </c:pt>
                <c:pt idx="1">
                  <c:v>3 Months</c:v>
                </c:pt>
                <c:pt idx="2">
                  <c:v>3 Weeks</c:v>
                </c:pt>
                <c:pt idx="3">
                  <c:v>3 Days</c:v>
                </c:pt>
                <c:pt idx="4">
                  <c:v>1 Day</c:v>
                </c:pt>
              </c:strCache>
            </c:strRef>
          </c:cat>
          <c:val>
            <c:numRef>
              <c:f>graphs!$U$122:$Y$122</c:f>
              <c:numCache>
                <c:formatCode>0.00%</c:formatCode>
                <c:ptCount val="5"/>
                <c:pt idx="0">
                  <c:v>0.0002</c:v>
                </c:pt>
                <c:pt idx="1">
                  <c:v>0.000900000000000002</c:v>
                </c:pt>
                <c:pt idx="2">
                  <c:v>0.00370000000000001</c:v>
                </c:pt>
                <c:pt idx="3">
                  <c:v>0.0260000000000001</c:v>
                </c:pt>
                <c:pt idx="4">
                  <c:v>0.0780000000000001</c:v>
                </c:pt>
              </c:numCache>
            </c:numRef>
          </c:val>
        </c:ser>
        <c:ser>
          <c:idx val="1"/>
          <c:order val="1"/>
          <c:tx>
            <c:strRef>
              <c:f>graphs!$T$123</c:f>
              <c:strCache>
                <c:ptCount val="1"/>
                <c:pt idx="0">
                  <c:v>Hybrid Refresh</c:v>
                </c:pt>
              </c:strCache>
            </c:strRef>
          </c:tx>
          <c:spPr>
            <a:solidFill>
              <a:schemeClr val="tx2">
                <a:lumMod val="75000"/>
              </a:schemeClr>
            </a:solidFill>
          </c:spPr>
          <c:invertIfNegative val="0"/>
          <c:cat>
            <c:strRef>
              <c:f>graphs!$U$121:$Y$121</c:f>
              <c:strCache>
                <c:ptCount val="5"/>
                <c:pt idx="0">
                  <c:v>1 Year</c:v>
                </c:pt>
                <c:pt idx="1">
                  <c:v>3 Months</c:v>
                </c:pt>
                <c:pt idx="2">
                  <c:v>3 Weeks</c:v>
                </c:pt>
                <c:pt idx="3">
                  <c:v>3 Days</c:v>
                </c:pt>
                <c:pt idx="4">
                  <c:v>1 Day</c:v>
                </c:pt>
              </c:strCache>
            </c:strRef>
          </c:cat>
          <c:val>
            <c:numRef>
              <c:f>graphs!$U$123:$Y$123</c:f>
              <c:numCache>
                <c:formatCode>0.00%</c:formatCode>
                <c:ptCount val="5"/>
                <c:pt idx="0">
                  <c:v>0.0002</c:v>
                </c:pt>
                <c:pt idx="1">
                  <c:v>0.000500000000000001</c:v>
                </c:pt>
                <c:pt idx="2">
                  <c:v>0.00260000000000001</c:v>
                </c:pt>
                <c:pt idx="3">
                  <c:v>0.0183</c:v>
                </c:pt>
                <c:pt idx="4">
                  <c:v>0.0550000000000001</c:v>
                </c:pt>
              </c:numCache>
            </c:numRef>
          </c:val>
        </c:ser>
        <c:dLbls>
          <c:showLegendKey val="0"/>
          <c:showVal val="0"/>
          <c:showCatName val="0"/>
          <c:showSerName val="0"/>
          <c:showPercent val="0"/>
          <c:showBubbleSize val="0"/>
        </c:dLbls>
        <c:gapWidth val="150"/>
        <c:axId val="-2023985384"/>
        <c:axId val="-2023982408"/>
      </c:barChart>
      <c:catAx>
        <c:axId val="-2023985384"/>
        <c:scaling>
          <c:orientation val="minMax"/>
        </c:scaling>
        <c:delete val="0"/>
        <c:axPos val="b"/>
        <c:majorTickMark val="out"/>
        <c:minorTickMark val="none"/>
        <c:tickLblPos val="nextTo"/>
        <c:crossAx val="-2023982408"/>
        <c:crosses val="autoZero"/>
        <c:auto val="1"/>
        <c:lblAlgn val="ctr"/>
        <c:lblOffset val="100"/>
        <c:noMultiLvlLbl val="0"/>
      </c:catAx>
      <c:valAx>
        <c:axId val="-2023982408"/>
        <c:scaling>
          <c:orientation val="minMax"/>
        </c:scaling>
        <c:delete val="0"/>
        <c:axPos val="l"/>
        <c:majorGridlines/>
        <c:title>
          <c:tx>
            <c:rich>
              <a:bodyPr rot="-5400000" vert="horz"/>
              <a:lstStyle/>
              <a:p>
                <a:pPr>
                  <a:defRPr/>
                </a:pPr>
                <a:r>
                  <a:rPr lang="en-US"/>
                  <a:t>Energy Overhead</a:t>
                </a:r>
              </a:p>
            </c:rich>
          </c:tx>
          <c:layout>
            <c:manualLayout>
              <c:xMode val="edge"/>
              <c:yMode val="edge"/>
              <c:x val="0.0113636363636364"/>
              <c:y val="0.266537673644454"/>
            </c:manualLayout>
          </c:layout>
          <c:overlay val="0"/>
        </c:title>
        <c:numFmt formatCode="0%" sourceLinked="0"/>
        <c:majorTickMark val="out"/>
        <c:minorTickMark val="none"/>
        <c:tickLblPos val="nextTo"/>
        <c:crossAx val="-2023985384"/>
        <c:crosses val="autoZero"/>
        <c:crossBetween val="between"/>
      </c:valAx>
    </c:plotArea>
    <c:legend>
      <c:legendPos val="t"/>
      <c:layout>
        <c:manualLayout>
          <c:xMode val="edge"/>
          <c:yMode val="edge"/>
          <c:x val="0.16788684084944"/>
          <c:y val="0.0492666922732221"/>
          <c:w val="0.630867426536719"/>
          <c:h val="0.0825923194645986"/>
        </c:manualLayout>
      </c:layout>
      <c:overlay val="0"/>
    </c:legend>
    <c:plotVisOnly val="1"/>
    <c:dispBlanksAs val="gap"/>
    <c:showDLblsOverMax val="0"/>
  </c:chart>
  <c:spPr>
    <a:ln>
      <a:noFill/>
    </a:ln>
  </c:spPr>
  <c:txPr>
    <a:bodyPr/>
    <a:lstStyle/>
    <a:p>
      <a:pPr>
        <a:defRPr sz="16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2.wmf"/><Relationship Id="rId2" Type="http://schemas.openxmlformats.org/officeDocument/2006/relationships/image" Target="../media/image103.wmf"/><Relationship Id="rId3" Type="http://schemas.openxmlformats.org/officeDocument/2006/relationships/image" Target="../media/image10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9.wmf"/><Relationship Id="rId2" Type="http://schemas.openxmlformats.org/officeDocument/2006/relationships/image" Target="../media/image1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3/12/16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3/12/16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a:t>
            </a:r>
            <a:r>
              <a:rPr lang="en-US" baseline="0" dirty="0" smtClean="0"/>
              <a:t> is the interval at which we access the aggressor. And the y-axis is the number of errors. To comply with the DRAM standard, we employ a default value of 55ns in our experiments. However, as we increase the access-interval, we see that the number of errors decreases. In particular, at 500ns, there are no errors for all three modules.</a:t>
            </a:r>
          </a:p>
          <a:p>
            <a:endParaRPr lang="en-US" baseline="0" dirty="0" smtClean="0"/>
          </a:p>
          <a:p>
            <a:r>
              <a:rPr lang="en-US" baseline="0" dirty="0" smtClean="0"/>
              <a:t>From this, we conclude that less frequent accesses induce fewer errors.</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1363424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a:t>
            </a:r>
            <a:r>
              <a:rPr lang="en-US" baseline="0" dirty="0" smtClean="0"/>
              <a:t> is the refresh-interval. And the y-axis is the number of errors. To comply with the DRAM standard, we employ a default value of 64ms in our experiments. However, as we decrease the refresh-interval, we see that the number of errors decreases. In particular, when the refresh is shortened by 7x, there are no errors for all three modules.</a:t>
            </a:r>
          </a:p>
          <a:p>
            <a:endParaRPr lang="en-US" baseline="0" dirty="0" smtClean="0"/>
          </a:p>
          <a:p>
            <a:r>
              <a:rPr lang="en-US" baseline="0" dirty="0" smtClean="0"/>
              <a:t>From this, we conclude that more frequent accesses induce fewer errors.</a:t>
            </a:r>
            <a:endParaRPr lang="en-US" dirty="0" smtClean="0"/>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1876260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tested the modules with four different data-patterns:</a:t>
            </a:r>
            <a:r>
              <a:rPr lang="en-US" baseline="0" dirty="0" smtClean="0"/>
              <a:t> Solid, inverse Solid, </a:t>
            </a:r>
            <a:r>
              <a:rPr lang="en-US" baseline="0" dirty="0" err="1" smtClean="0"/>
              <a:t>RowStripe</a:t>
            </a:r>
            <a:r>
              <a:rPr lang="en-US" baseline="0" dirty="0" smtClean="0"/>
              <a:t>, and inverse </a:t>
            </a:r>
            <a:r>
              <a:rPr lang="en-US" baseline="0" dirty="0" err="1" smtClean="0"/>
              <a:t>RowStripe</a:t>
            </a:r>
            <a:r>
              <a:rPr lang="en-US" baseline="0" dirty="0" smtClean="0"/>
              <a:t>. Solid and inverse Solid give us full coverage since each cell is tested with both 1s and 0s. And the same applies to </a:t>
            </a:r>
            <a:r>
              <a:rPr lang="en-US" baseline="0" dirty="0" err="1" smtClean="0"/>
              <a:t>RowStripe</a:t>
            </a:r>
            <a:r>
              <a:rPr lang="en-US" baseline="0" dirty="0" smtClean="0"/>
              <a:t> and its inverse.</a:t>
            </a:r>
          </a:p>
          <a:p>
            <a:endParaRPr lang="en-US" baseline="0" dirty="0" smtClean="0"/>
          </a:p>
          <a:p>
            <a:r>
              <a:rPr lang="en-US" baseline="0" dirty="0" smtClean="0"/>
              <a:t>However, we found that the </a:t>
            </a:r>
            <a:r>
              <a:rPr lang="en-US" baseline="0" dirty="0" err="1" smtClean="0"/>
              <a:t>rowstripe</a:t>
            </a:r>
            <a:r>
              <a:rPr lang="en-US" baseline="0" dirty="0" smtClean="0"/>
              <a:t> pattern had 10 times as more errors than the solid pattern. We also tested many other data-patterns, including random, but found </a:t>
            </a:r>
            <a:r>
              <a:rPr lang="en-US" baseline="0" dirty="0" err="1" smtClean="0"/>
              <a:t>RowStripe</a:t>
            </a:r>
            <a:r>
              <a:rPr lang="en-US" baseline="0" dirty="0" smtClean="0"/>
              <a:t> to induce the most errors.</a:t>
            </a:r>
          </a:p>
          <a:p>
            <a:endParaRPr lang="en-US" baseline="0" dirty="0" smtClean="0"/>
          </a:p>
          <a:p>
            <a:r>
              <a:rPr lang="en-US" baseline="0" dirty="0" smtClean="0"/>
              <a:t>Therefore, we conclude that errors are affected by data stored in other cells due to differences in coupling effects between the cells.</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852416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what we learned from the sensitivity studies,</a:t>
            </a:r>
            <a:r>
              <a:rPr lang="en-US" baseline="0" dirty="0" smtClean="0"/>
              <a:t> there are two naive solutions that immediately present themselves.</a:t>
            </a:r>
          </a:p>
          <a:p>
            <a:endParaRPr lang="en-US" baseline="0" dirty="0" smtClean="0"/>
          </a:p>
          <a:p>
            <a:r>
              <a:rPr lang="en-US" baseline="0" dirty="0" smtClean="0"/>
              <a:t>First, we can throttle accesses to the same row. If the access-interval is greater than 500ns, I showed how errors are not induced. We can achieve the same effect by limiting the maximum number of accesses to the same row to be less than 128K, within a refresh interval.</a:t>
            </a:r>
          </a:p>
          <a:p>
            <a:endParaRPr lang="en-US" baseline="0" dirty="0" smtClean="0"/>
          </a:p>
          <a:p>
            <a:r>
              <a:rPr lang="en-US" baseline="0" dirty="0" smtClean="0"/>
              <a:t>Second, we can refresh the module more frequently. If the refresh-interval is shortened by 7x, I showed how errors can be prevented.</a:t>
            </a:r>
          </a:p>
          <a:p>
            <a:endParaRPr lang="en-US" baseline="0" dirty="0" smtClean="0"/>
          </a:p>
          <a:p>
            <a:r>
              <a:rPr lang="en-US" baseline="0" dirty="0" smtClean="0"/>
              <a:t>However, both naive solutions introduce significant overhead in both performance and power. Later on, I will propose a much more efficient solution.</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369669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provide a more efficient solution, called PARA,</a:t>
            </a:r>
            <a:r>
              <a:rPr lang="en-US" dirty="0" smtClean="0"/>
              <a:t> which stands for probabilistic adjacent row activation.</a:t>
            </a:r>
          </a:p>
          <a:p>
            <a:endParaRPr lang="en-US" dirty="0" smtClean="0"/>
          </a:p>
          <a:p>
            <a:r>
              <a:rPr lang="en-US" dirty="0" smtClean="0"/>
              <a:t>The</a:t>
            </a:r>
            <a:r>
              <a:rPr lang="en-US" baseline="0" dirty="0" smtClean="0"/>
              <a:t> key idea is thus: after closing a row, we activate (i.e., refresh) one of its neighbors with a low probability, for example, p equal to 0.005.</a:t>
            </a:r>
          </a:p>
          <a:p>
            <a:endParaRPr lang="en-US" baseline="0" dirty="0" smtClean="0"/>
          </a:p>
          <a:p>
            <a:r>
              <a:rPr lang="en-US" baseline="0" dirty="0" smtClean="0"/>
              <a:t>PARA provides a strong reliability guarantee even under the worst-case access patterns to DRAM. When we set p to 0.005, the expected number of errors in one year is 9.4 times 10 to the negative 14. This probability is much lower the failure rate of other hardware components, for example, the hard-disk drive.</a:t>
            </a:r>
          </a:p>
          <a:p>
            <a:endParaRPr lang="en-US" baseline="0" dirty="0" smtClean="0"/>
          </a:p>
          <a:p>
            <a:r>
              <a:rPr lang="en-US" baseline="0" dirty="0" smtClean="0"/>
              <a:t>And by adjusting the value of p, PARA can provide an arbitrarily strong-degree of protection against errors. </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t>23</a:t>
            </a:fld>
            <a:endParaRPr lang="en-US"/>
          </a:p>
        </p:txBody>
      </p:sp>
    </p:spTree>
    <p:extLst>
      <p:ext uri="{BB962C8B-B14F-4D97-AF65-F5344CB8AC3E}">
        <p14:creationId xmlns:p14="http://schemas.microsoft.com/office/powerpoint/2010/main" val="1519072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 has many</a:t>
            </a:r>
            <a:r>
              <a:rPr lang="en-US" baseline="0" dirty="0" smtClean="0"/>
              <a:t> advantages. Since it refreshes row infrequently, it has low power and low performance-overhead. Simulated across 29 benchmarks, we saw an average of only 0.2% slowdown and a maximum of only 0.75% slowdown.</a:t>
            </a:r>
          </a:p>
          <a:p>
            <a:endParaRPr lang="en-US" baseline="0" dirty="0" smtClean="0"/>
          </a:p>
          <a:p>
            <a:r>
              <a:rPr lang="en-US" baseline="0" dirty="0" smtClean="0"/>
              <a:t>In addition, due to its stateless nature, PARA has low cost and complexity.</a:t>
            </a:r>
          </a:p>
          <a:p>
            <a:endParaRPr lang="en-US" baseline="0" dirty="0" smtClean="0"/>
          </a:p>
          <a:p>
            <a:r>
              <a:rPr lang="en-US" baseline="0" dirty="0" smtClean="0"/>
              <a:t>Therefore, PARA is an effective and low-overhead solution to prevent disturbance errors.</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t>24</a:t>
            </a:fld>
            <a:endParaRPr lang="en-US"/>
          </a:p>
        </p:txBody>
      </p:sp>
    </p:spTree>
    <p:extLst>
      <p:ext uri="{BB962C8B-B14F-4D97-AF65-F5344CB8AC3E}">
        <p14:creationId xmlns:p14="http://schemas.microsoft.com/office/powerpoint/2010/main" val="580925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a:t>
            </a:r>
            <a:r>
              <a:rPr lang="en-US" baseline="0" dirty="0" smtClean="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346160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1498">
              <a:defRPr/>
            </a:pPr>
            <a:r>
              <a:rPr lang="en-US" baseline="0" dirty="0" smtClean="0"/>
              <a:t>However, lowering refresh rate comes with a cost.</a:t>
            </a:r>
          </a:p>
          <a:p>
            <a:pPr defTabSz="461498">
              <a:defRPr/>
            </a:pPr>
            <a:r>
              <a:rPr lang="en-US" baseline="0" dirty="0" smtClean="0"/>
              <a:t>it introduces some bit errors, since charges in some cells are not restored timely.</a:t>
            </a:r>
          </a:p>
          <a:p>
            <a:pPr defTabSz="461498">
              <a:defRPr/>
            </a:pPr>
            <a:r>
              <a:rPr lang="en-US" baseline="0" dirty="0" smtClean="0"/>
              <a:t>And we call those errors refresh errors.</a:t>
            </a:r>
          </a:p>
          <a:p>
            <a:pPr defTabSz="461498">
              <a:defRPr/>
            </a:pPr>
            <a:r>
              <a:rPr lang="en-US" baseline="0" dirty="0" smtClean="0"/>
              <a:t>In the figure, we show the function of bit error rate to the refresh rate.</a:t>
            </a:r>
          </a:p>
          <a:p>
            <a:pPr defTabSz="461498">
              <a:defRPr/>
            </a:pPr>
            <a:r>
              <a:rPr lang="en-US" baseline="0" dirty="0" smtClean="0"/>
              <a:t>The y-axis is the bit error rate corresponding to the refresh rate in the x-axis.</a:t>
            </a:r>
          </a:p>
          <a:p>
            <a:pPr defTabSz="461498">
              <a:defRPr/>
            </a:pPr>
            <a:r>
              <a:rPr lang="en-US" baseline="0" dirty="0" smtClean="0"/>
              <a:t>All axis are in log scale.</a:t>
            </a:r>
          </a:p>
          <a:p>
            <a:pPr defTabSz="461498">
              <a:defRPr/>
            </a:pPr>
            <a:r>
              <a:rPr lang="en-US" baseline="0" dirty="0" smtClean="0"/>
              <a:t>#@ When refresh rate is 64ms, the bit error rate is 10^-9, which means one of the billion bits will have refresh errors.</a:t>
            </a:r>
          </a:p>
          <a:p>
            <a:pPr defTabSz="461498">
              <a:defRPr/>
            </a:pPr>
            <a:r>
              <a:rPr lang="en-US" baseline="0" dirty="0" smtClean="0"/>
              <a:t>These errors are fixed at the testing phase by using spare rows and columns.</a:t>
            </a:r>
          </a:p>
          <a:p>
            <a:pPr defTabSz="461498">
              <a:defRPr/>
            </a:pPr>
            <a:r>
              <a:rPr lang="en-US" baseline="0" dirty="0" smtClean="0"/>
              <a:t>If we keep lowering refresh rate, the bit error rate increases pretty fast.</a:t>
            </a:r>
          </a:p>
          <a:p>
            <a:pPr defTabSz="461498">
              <a:defRPr/>
            </a:pPr>
            <a:r>
              <a:rPr lang="en-US" baseline="0" dirty="0" smtClean="0"/>
              <a:t>#@ When refresh rate is 1s, the bit error rate is in the range between 10^-4 and 10^-5.</a:t>
            </a:r>
          </a:p>
          <a:p>
            <a:pPr defTabSz="461498">
              <a:defRPr/>
            </a:pPr>
            <a:r>
              <a:rPr lang="en-US" baseline="0" dirty="0" smtClean="0"/>
              <a:t>At this scale, the refresh errors cannot be mitigated by the spare rows, due to the expensive cost of spare rows.</a:t>
            </a:r>
          </a:p>
          <a:p>
            <a:pPr defTabSz="461498">
              <a:defRPr/>
            </a:pPr>
            <a:r>
              <a:rPr lang="en-US" baseline="0" dirty="0" smtClean="0"/>
              <a:t>#@ Thus, lowering refresh rate saves energy, but introduces bit errors.</a:t>
            </a:r>
          </a:p>
          <a:p>
            <a:pPr defTabSz="461498">
              <a:defRPr/>
            </a:pPr>
            <a:r>
              <a:rPr lang="en-US" baseline="0" dirty="0" smtClean="0"/>
              <a:t>What can we do about it? </a:t>
            </a:r>
          </a:p>
          <a:p>
            <a:pPr defTabSz="461498">
              <a:defRPr/>
            </a:pPr>
            <a:r>
              <a:rPr lang="en-US" baseline="0" dirty="0" smtClean="0"/>
              <a:t>Is there anyway we can tolerate those errors?</a:t>
            </a:r>
          </a:p>
          <a:p>
            <a:pPr defTabSz="461498">
              <a:defRPr/>
            </a:pPr>
            <a:endParaRPr lang="en-US" baseline="0" dirty="0" smtClean="0"/>
          </a:p>
          <a:p>
            <a:pPr defTabSz="461498">
              <a:defRPr/>
            </a:pPr>
            <a:endParaRPr lang="en-US" baseline="0" dirty="0" smtClean="0"/>
          </a:p>
          <a:p>
            <a:pPr defTabSz="461498">
              <a:defRPr/>
            </a:pPr>
            <a:endParaRPr lang="en-US" baseline="0" dirty="0" smtClean="0"/>
          </a:p>
          <a:p>
            <a:pPr defTabSz="461498">
              <a:defRPr/>
            </a:pPr>
            <a:endParaRPr lang="en-US" baseline="0" dirty="0" smtClean="0"/>
          </a:p>
        </p:txBody>
      </p:sp>
      <p:sp>
        <p:nvSpPr>
          <p:cNvPr id="4" name="Slide Number Placeholder 3"/>
          <p:cNvSpPr>
            <a:spLocks noGrp="1"/>
          </p:cNvSpPr>
          <p:nvPr>
            <p:ph type="sldNum" sz="quarter" idx="10"/>
          </p:nvPr>
        </p:nvSpPr>
        <p:spPr/>
        <p:txBody>
          <a:bodyPr/>
          <a:lstStyle/>
          <a:p>
            <a:fld id="{9CCB286F-8E18-4274-882F-4059D16EA32C}"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981914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FF5D215-8349-204F-BC92-9713F59A7BB3}"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655858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FF5D215-8349-204F-BC92-9713F59A7BB3}" type="slidenum">
              <a:rPr lang="en-US" smtClean="0"/>
              <a:t>36</a:t>
            </a:fld>
            <a:endParaRPr lang="en-US"/>
          </a:p>
        </p:txBody>
      </p:sp>
    </p:spTree>
    <p:extLst>
      <p:ext uri="{BB962C8B-B14F-4D97-AF65-F5344CB8AC3E}">
        <p14:creationId xmlns:p14="http://schemas.microsoft.com/office/powerpoint/2010/main" val="655858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0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5</a:t>
            </a:fld>
            <a:endParaRPr lang="en-US" sz="1200">
              <a:solidFill>
                <a:srgbClr val="000000"/>
              </a:solidFill>
              <a:latin typeface="Calibri"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t>
            </a:r>
            <a:r>
              <a:rPr lang="en-US" dirty="0" smtClean="0"/>
              <a:t>across</a:t>
            </a:r>
            <a:r>
              <a:rPr lang="en-US" baseline="0" dirty="0" smtClean="0"/>
              <a:t> or within </a:t>
            </a:r>
            <a:r>
              <a:rPr lang="en-US" dirty="0" smtClean="0"/>
              <a:t>applications</a:t>
            </a:r>
            <a:r>
              <a:rPr lang="en-US" dirty="0"/>
              <a:t>, our characterization can identify data that are vulnerable to memory errors and data that are </a:t>
            </a:r>
            <a:r>
              <a:rPr lang="en-US" dirty="0" smtClean="0"/>
              <a:t>tolerant </a:t>
            </a:r>
            <a:r>
              <a:rPr lang="en-US" dirty="0"/>
              <a:t>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a:t>
            </a:r>
            <a:r>
              <a:rPr lang="en-US" dirty="0" smtClean="0"/>
              <a:t>tolerant </a:t>
            </a:r>
            <a:r>
              <a:rPr lang="en-US" dirty="0"/>
              <a:t>data to low-cost less-reliable memory </a:t>
            </a:r>
            <a:r>
              <a:rPr lang="en-US" baseline="0" dirty="0" smtClean="0"/>
              <a:t>to </a:t>
            </a:r>
            <a:r>
              <a:rPr lang="en-US" dirty="0"/>
              <a:t>exploit its tolerance and lower the cost. We call </a:t>
            </a:r>
            <a:r>
              <a:rPr lang="en-US" dirty="0" smtClean="0"/>
              <a:t>this mechanism </a:t>
            </a:r>
            <a:r>
              <a:rPr lang="en-US" dirty="0"/>
              <a:t>heterogeneous-reliability </a:t>
            </a:r>
            <a:r>
              <a:rPr lang="en-US" dirty="0" smtClean="0"/>
              <a:t>memory, HRM.</a:t>
            </a:r>
          </a:p>
          <a:p>
            <a:pPr marL="174708" indent="-174708">
              <a:buFontTx/>
              <a:buChar char="-"/>
            </a:pPr>
            <a:r>
              <a:rPr lang="en-US" dirty="0" smtClean="0"/>
              <a:t>Reliable</a:t>
            </a:r>
            <a:r>
              <a:rPr lang="en-US" baseline="0" dirty="0" smtClean="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fld id="{E0D199FA-7989-4A25-927C-BEF5C8B58483}"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4169761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63F22A-D283-BD47-9E59-796EDCCC2D37}" type="slidenum">
              <a:rPr lang="en-US" sz="1200"/>
              <a:pPr eaLnBrk="1" hangingPunct="1"/>
              <a:t>45</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p:cNvSpPr>
            <a:spLocks noGrp="1" noRot="1" noChangeAspect="1" noTextEdit="1"/>
          </p:cNvSpPr>
          <p:nvPr>
            <p:ph type="sldImg"/>
          </p:nvPr>
        </p:nvSpPr>
        <p:spPr>
          <a:ln/>
        </p:spPr>
      </p:sp>
      <p:sp>
        <p:nvSpPr>
          <p:cNvPr id="219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MS PGothic" charset="0"/>
              </a:rPr>
              <a:t>13</a:t>
            </a:r>
          </a:p>
          <a:p>
            <a:r>
              <a:rPr lang="en-US">
                <a:latin typeface="Arial" charset="0"/>
                <a:ea typeface="ＭＳ Ｐゴシック" charset="0"/>
                <a:cs typeface="MS PGothic" charset="0"/>
              </a:rPr>
              <a:t>lots of diagrams of boxes and text, need to find a way to differentiate them</a:t>
            </a:r>
          </a:p>
        </p:txBody>
      </p:sp>
      <p:sp>
        <p:nvSpPr>
          <p:cNvPr id="219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8F000A-4D02-8645-82C4-51FFDF026102}" type="slidenum">
              <a:rPr lang="zh-CN" altLang="en-US" sz="1200">
                <a:solidFill>
                  <a:srgbClr val="000000"/>
                </a:solidFill>
                <a:ea typeface="宋体" charset="0"/>
                <a:cs typeface="宋体" charset="0"/>
              </a:rPr>
              <a:pPr eaLnBrk="1" hangingPunct="1"/>
              <a:t>51</a:t>
            </a:fld>
            <a:endParaRPr lang="en-US" altLang="zh-CN" sz="1200">
              <a:solidFill>
                <a:srgbClr val="000000"/>
              </a:solidFill>
              <a:ea typeface="宋体" charset="0"/>
              <a:cs typeface="宋体"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noTextEdit="1"/>
          </p:cNvSpPr>
          <p:nvPr>
            <p:ph type="sldImg"/>
          </p:nvPr>
        </p:nvSpPr>
        <p:spPr>
          <a:ln/>
        </p:spPr>
      </p:sp>
      <p:sp>
        <p:nvSpPr>
          <p:cNvPr id="225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25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34B16A-A8BD-244A-A6C6-576159C115D6}" type="slidenum">
              <a:rPr lang="en-US" sz="1200"/>
              <a:pPr eaLnBrk="1" hangingPunct="1"/>
              <a:t>54</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33A3D9-BADB-734B-A983-EA6AF1EA18FE}" type="slidenum">
              <a:rPr lang="en-US" sz="1200">
                <a:solidFill>
                  <a:prstClr val="black"/>
                </a:solidFill>
                <a:cs typeface="Arial" charset="0"/>
              </a:rPr>
              <a:pPr eaLnBrk="1" hangingPunct="1"/>
              <a:t>62</a:t>
            </a:fld>
            <a:endParaRPr lang="en-US" sz="1200">
              <a:solidFill>
                <a:prstClr val="black"/>
              </a:solidFill>
              <a:cs typeface="Arial" charset="0"/>
            </a:endParaRPr>
          </a:p>
        </p:txBody>
      </p:sp>
      <p:sp>
        <p:nvSpPr>
          <p:cNvPr id="75778"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708" indent="-174708">
              <a:buFontTx/>
              <a:buChar char="-"/>
            </a:pPr>
            <a:r>
              <a:rPr lang="en-US">
                <a:latin typeface="Arial" charset="0"/>
                <a:ea typeface="ＭＳ Ｐゴシック" charset="0"/>
                <a:cs typeface="ＭＳ Ｐゴシック" charset="0"/>
              </a:rPr>
              <a:t>When we read data from one page, we have to apply a high voltage to multiple other flash pages that are connected to this page, and we call this high pass-through voltage.</a:t>
            </a:r>
          </a:p>
          <a:p>
            <a:pPr marL="174708" indent="-174708">
              <a:buFontTx/>
              <a:buChar char="-"/>
            </a:pPr>
            <a:r>
              <a:rPr lang="en-US">
                <a:latin typeface="Arial" charset="0"/>
                <a:ea typeface="ＭＳ Ｐゴシック" charset="0"/>
                <a:cs typeface="ＭＳ Ｐゴシック" charset="0"/>
              </a:rPr>
              <a:t>Over time this high pass-through voltage can alter the values stored in unread flash pages.  We call this a read disturb error. </a:t>
            </a:r>
          </a:p>
          <a:p>
            <a:pPr marL="174708" indent="-174708">
              <a:buFontTx/>
              <a:buChar char="-"/>
            </a:pPr>
            <a:r>
              <a:rPr lang="en-US">
                <a:latin typeface="Arial" charset="0"/>
                <a:ea typeface="ＭＳ Ｐゴシック" charset="0"/>
                <a:cs typeface="ＭＳ Ｐゴシック" charset="0"/>
              </a:rPr>
              <a:t>For the first time in open literature, we characterize read disturb on real NAND flash chips, and show that read disturb errors exist in today’s flash chips and is expected to increase in the future.</a:t>
            </a:r>
          </a:p>
          <a:p>
            <a:pPr marL="174708" indent="-174708">
              <a:buFontTx/>
              <a:buChar char="-"/>
            </a:pPr>
            <a:r>
              <a:rPr lang="en-US">
                <a:latin typeface="Arial" charset="0"/>
                <a:ea typeface="ＭＳ Ｐゴシック" charset="0"/>
                <a:cs typeface="ＭＳ Ｐゴシック" charset="0"/>
              </a:rPr>
              <a:t>We make two key observations from the characterization.</a:t>
            </a:r>
          </a:p>
          <a:p>
            <a:pPr marL="174708" indent="-174708">
              <a:buFontTx/>
              <a:buChar char="-"/>
            </a:pPr>
            <a:r>
              <a:rPr lang="en-US">
                <a:latin typeface="Arial" charset="0"/>
                <a:ea typeface="ＭＳ Ｐゴシック" charset="0"/>
                <a:cs typeface="ＭＳ Ｐゴシック" charset="0"/>
              </a:rPr>
              <a:t>Using our characterization, we develop two techniques that can help flash memory tolerate such read disturb errors.</a:t>
            </a:r>
          </a:p>
        </p:txBody>
      </p:sp>
      <p:sp>
        <p:nvSpPr>
          <p:cNvPr id="2580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3AB9CB-DE53-BF46-ADB8-1FDD70EFBE71}" type="slidenum">
              <a:rPr lang="en-US" sz="1200">
                <a:solidFill>
                  <a:srgbClr val="000000"/>
                </a:solidFill>
                <a:latin typeface="Calibri" charset="0"/>
              </a:rPr>
              <a:pPr eaLnBrk="1" hangingPunct="1"/>
              <a:t>64</a:t>
            </a:fld>
            <a:endParaRPr lang="en-US" sz="1200">
              <a:solidFill>
                <a:srgbClr val="000000"/>
              </a:solidFill>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lide Image Placeholder 1"/>
          <p:cNvSpPr>
            <a:spLocks noGrp="1" noRot="1" noChangeAspect="1"/>
          </p:cNvSpPr>
          <p:nvPr>
            <p:ph type="sldImg"/>
          </p:nvPr>
        </p:nvSpPr>
        <p:spPr>
          <a:ln/>
        </p:spPr>
      </p:sp>
      <p:sp>
        <p:nvSpPr>
          <p:cNvPr id="2600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600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F80FCD-83BC-884F-A465-7F25B7D0FFC2}" type="slidenum">
              <a:rPr lang="en-US" sz="1200">
                <a:solidFill>
                  <a:srgbClr val="000000"/>
                </a:solidFill>
                <a:latin typeface="Calibri" charset="0"/>
              </a:rPr>
              <a:pPr eaLnBrk="1" hangingPunct="1"/>
              <a:t>65</a:t>
            </a:fld>
            <a:endParaRPr lang="en-US" sz="1200">
              <a:solidFill>
                <a:srgbClr val="000000"/>
              </a:solidFill>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a:ln/>
        </p:spPr>
      </p:sp>
      <p:sp>
        <p:nvSpPr>
          <p:cNvPr id="2621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621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75C230-D1AF-5041-87EC-BDF0F1A3801E}" type="slidenum">
              <a:rPr lang="en-US" sz="1200">
                <a:solidFill>
                  <a:srgbClr val="000000"/>
                </a:solidFill>
                <a:latin typeface="Calibri" charset="0"/>
              </a:rPr>
              <a:pPr eaLnBrk="1" hangingPunct="1"/>
              <a:t>66</a:t>
            </a:fld>
            <a:endParaRPr lang="en-US" sz="1200">
              <a:solidFill>
                <a:srgbClr val="000000"/>
              </a:solidFill>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ln/>
        </p:spPr>
      </p:sp>
      <p:sp>
        <p:nvSpPr>
          <p:cNvPr id="264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When we read from one page in a block, we apply a high voltage to all the other pages in the same block. We will explain why later</a:t>
            </a:r>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C9ADEB-8BBF-1542-A789-E3417689B7C5}" type="slidenum">
              <a:rPr lang="en-US" sz="1200">
                <a:solidFill>
                  <a:srgbClr val="000000"/>
                </a:solidFill>
                <a:latin typeface="Calibri" charset="0"/>
              </a:rPr>
              <a:pPr eaLnBrk="1" hangingPunct="1"/>
              <a:t>67</a:t>
            </a:fld>
            <a:endParaRPr lang="en-US" sz="1200">
              <a:solidFill>
                <a:srgbClr val="000000"/>
              </a:solidFill>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to a single block of flash memory, which consists of an array of flash pages.</a:t>
            </a:r>
          </a:p>
          <a:p>
            <a:r>
              <a:rPr lang="en-US">
                <a:latin typeface="Arial" charset="0"/>
                <a:ea typeface="ＭＳ Ｐゴシック" charset="0"/>
                <a:cs typeface="ＭＳ Ｐゴシック" charset="0"/>
              </a:rPr>
              <a:t>Each flash page is written to flash cells located in the same row.</a:t>
            </a:r>
          </a:p>
          <a:p>
            <a:r>
              <a:rPr lang="en-US">
                <a:latin typeface="Arial" charset="0"/>
                <a:ea typeface="ＭＳ Ｐゴシック" charset="0"/>
                <a:cs typeface="ＭＳ Ｐゴシック" charset="0"/>
              </a:rPr>
              <a:t>Each row of cells are controlled by the same horizontal wire.</a:t>
            </a:r>
          </a:p>
          <a:p>
            <a:r>
              <a:rPr lang="en-US">
                <a:latin typeface="Arial" charset="0"/>
                <a:ea typeface="ＭＳ Ｐゴシック" charset="0"/>
                <a:cs typeface="ＭＳ Ｐゴシック" charset="0"/>
              </a:rPr>
              <a:t>Each column of cells are connected in series with a sense amplifier at the bottom. </a:t>
            </a: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1D6164-23B8-B046-BED0-9C1285A065B8}" type="slidenum">
              <a:rPr lang="en-US" sz="1200">
                <a:solidFill>
                  <a:srgbClr val="000000"/>
                </a:solidFill>
                <a:latin typeface="Calibri" charset="0"/>
              </a:rPr>
              <a:pPr eaLnBrk="1" hangingPunct="1"/>
              <a:t>68</a:t>
            </a:fld>
            <a:endParaRPr lang="en-US" sz="1200">
              <a:solidFill>
                <a:srgbClr val="000000"/>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098075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ln/>
        </p:spPr>
      </p:sp>
      <p:sp>
        <p:nvSpPr>
          <p:cNvPr id="2682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zoom in again to look at a single flash cell, or, it can also be called, a floating gate transistor.</a:t>
            </a:r>
          </a:p>
          <a:p>
            <a:endParaRPr lang="en-US">
              <a:latin typeface="Arial" charset="0"/>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1A3721-F261-6E4E-AC12-4A172EDBF29D}" type="slidenum">
              <a:rPr lang="en-US" sz="1200">
                <a:solidFill>
                  <a:srgbClr val="000000"/>
                </a:solidFill>
                <a:latin typeface="Calibri" charset="0"/>
              </a:rPr>
              <a:pPr eaLnBrk="1" hangingPunct="1"/>
              <a:t>69</a:t>
            </a:fld>
            <a:endParaRPr lang="en-US" sz="1200">
              <a:solidFill>
                <a:srgbClr val="000000"/>
              </a:solidFill>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if we have two flash cells programmed to different threshold voltages, 2V and 3V, we can distinguish them with a read voltage of 2.5V.</a:t>
            </a:r>
          </a:p>
          <a:p>
            <a:r>
              <a:rPr lang="en-US">
                <a:latin typeface="Arial" charset="0"/>
                <a:ea typeface="ＭＳ Ｐゴシック" charset="0"/>
                <a:cs typeface="ＭＳ Ｐゴシック" charset="0"/>
              </a:rPr>
              <a:t>When we apply 2.5V to the gate, since the read voltage is higher than the threshold voltage, …</a:t>
            </a:r>
          </a:p>
          <a:p>
            <a:r>
              <a:rPr lang="en-US">
                <a:latin typeface="Arial" charset="0"/>
                <a:ea typeface="ＭＳ Ｐゴシック" charset="0"/>
                <a:cs typeface="ＭＳ Ｐゴシック" charset="0"/>
              </a:rPr>
              <a:t>Now if we look back at this example, we can see that the threshold voltage of each flash cell actually represents the value being stored.</a:t>
            </a:r>
          </a:p>
        </p:txBody>
      </p:sp>
      <p:sp>
        <p:nvSpPr>
          <p:cNvPr id="270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3212D5-35D4-D540-A8DC-0FFC637E3569}" type="slidenum">
              <a:rPr lang="en-US" sz="1200">
                <a:solidFill>
                  <a:srgbClr val="000000"/>
                </a:solidFill>
                <a:latin typeface="Calibri" charset="0"/>
              </a:rPr>
              <a:pPr eaLnBrk="1" hangingPunct="1"/>
              <a:t>70</a:t>
            </a:fld>
            <a:endParaRPr lang="en-US" sz="1200">
              <a:solidFill>
                <a:srgbClr val="000000"/>
              </a:solidFill>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a:ln/>
        </p:spPr>
      </p:sp>
      <p:sp>
        <p:nvSpPr>
          <p:cNvPr id="272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But, for the same cells, when we apply a high voltage to them, regardless of the threshold voltage, any cell will be passed-through.</a:t>
            </a:r>
          </a:p>
          <a:p>
            <a:r>
              <a:rPr lang="en-US">
                <a:latin typeface="Arial" charset="0"/>
                <a:ea typeface="ＭＳ Ｐゴシック" charset="0"/>
                <a:cs typeface="ＭＳ Ｐゴシック" charset="0"/>
              </a:rPr>
              <a:t>So we call this voltage pass-through voltage or Vpass</a:t>
            </a:r>
          </a:p>
        </p:txBody>
      </p:sp>
      <p:sp>
        <p:nvSpPr>
          <p:cNvPr id="272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1B18DF-D3E9-1B4A-AA18-92767ACC8EF4}" type="slidenum">
              <a:rPr lang="en-US" sz="1200">
                <a:solidFill>
                  <a:srgbClr val="000000"/>
                </a:solidFill>
                <a:latin typeface="Calibri" charset="0"/>
              </a:rPr>
              <a:pPr eaLnBrk="1" hangingPunct="1"/>
              <a:t>71</a:t>
            </a:fld>
            <a:endParaRPr lang="en-US" sz="1200">
              <a:solidFill>
                <a:srgbClr val="000000"/>
              </a:solidFill>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look at an example array of flash cells. </a:t>
            </a:r>
          </a:p>
          <a:p>
            <a:r>
              <a:rPr lang="en-US">
                <a:latin typeface="Arial" charset="0"/>
                <a:ea typeface="ＭＳ Ｐゴシック" charset="0"/>
                <a:cs typeface="ＭＳ Ｐゴシック" charset="0"/>
              </a:rPr>
              <a:t>In this example, we make up threshold voltage numbers for each cell. </a:t>
            </a:r>
          </a:p>
          <a:p>
            <a:r>
              <a:rPr lang="en-US">
                <a:latin typeface="Arial" charset="0"/>
                <a:ea typeface="ＭＳ Ｐゴシック" charset="0"/>
                <a:cs typeface="ＭＳ Ｐゴシック" charset="0"/>
              </a:rPr>
              <a:t>Let’s say we want to read from the second page in this array. </a:t>
            </a:r>
          </a:p>
          <a:p>
            <a:r>
              <a:rPr lang="en-US">
                <a:latin typeface="Arial" charset="0"/>
                <a:ea typeface="ＭＳ Ｐゴシック" charset="0"/>
                <a:cs typeface="ＭＳ Ｐゴシック" charset="0"/>
              </a:rPr>
              <a:t>So we apply a read voltage of 2.5 V to the second page</a:t>
            </a:r>
          </a:p>
          <a:p>
            <a:r>
              <a:rPr lang="en-US">
                <a:latin typeface="Arial" charset="0"/>
                <a:ea typeface="ＭＳ Ｐゴシック" charset="0"/>
                <a:cs typeface="ＭＳ Ｐゴシック" charset="0"/>
              </a:rPr>
              <a:t>And since all the other pages are connected in series, we apply a high pass-through voltage of 5 V to the other pages.</a:t>
            </a:r>
          </a:p>
          <a:p>
            <a:r>
              <a:rPr lang="en-US">
                <a:latin typeface="Arial" charset="0"/>
                <a:ea typeface="ＭＳ Ｐゴシック" charset="0"/>
                <a:cs typeface="ＭＳ Ｐゴシック" charset="0"/>
              </a:rPr>
              <a:t>As we can see, the high pass through voltage switches on all the flash pages being passed-through, allowing the sense amplifier to read the values stored in the second page.</a:t>
            </a:r>
          </a:p>
          <a:p>
            <a:r>
              <a:rPr lang="en-US">
                <a:latin typeface="Arial" charset="0"/>
                <a:ea typeface="ＭＳ Ｐゴシック" charset="0"/>
                <a:cs typeface="ＭＳ Ｐゴシック" charset="0"/>
              </a:rPr>
              <a:t>In this case, the correct values …</a:t>
            </a:r>
          </a:p>
        </p:txBody>
      </p:sp>
      <p:sp>
        <p:nvSpPr>
          <p:cNvPr id="274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B7274C-C746-1245-8EC9-47D814B7B19A}"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However, the high pass through voltage can generate read disturb problem, which we will introduce now.</a:t>
            </a:r>
          </a:p>
          <a:p>
            <a:r>
              <a:rPr lang="en-US">
                <a:latin typeface="Arial" charset="0"/>
                <a:ea typeface="ＭＳ Ｐゴシック" charset="0"/>
                <a:cs typeface="ＭＳ Ｐゴシック" charset="0"/>
              </a:rPr>
              <a:t>When we want to read page 3, instead of page 2, this high pass through voltage now needs to be applied on the 2</a:t>
            </a:r>
            <a:r>
              <a:rPr lang="en-US" baseline="30000">
                <a:latin typeface="Arial" charset="0"/>
                <a:ea typeface="ＭＳ Ｐゴシック" charset="0"/>
                <a:cs typeface="ＭＳ Ｐゴシック" charset="0"/>
              </a:rPr>
              <a:t>nd</a:t>
            </a:r>
            <a:r>
              <a:rPr lang="en-US">
                <a:latin typeface="Arial" charset="0"/>
                <a:ea typeface="ＭＳ Ｐゴシック" charset="0"/>
                <a:cs typeface="ＭＳ Ｐゴシック" charset="0"/>
              </a:rPr>
              <a:t> page. </a:t>
            </a:r>
          </a:p>
          <a:p>
            <a:r>
              <a:rPr lang="en-US">
                <a:latin typeface="Arial" charset="0"/>
                <a:ea typeface="ＭＳ Ｐゴシック" charset="0"/>
                <a:cs typeface="ＭＳ Ｐゴシック" charset="0"/>
              </a:rPr>
              <a:t>When we repeatedly read page 3, the pass through voltage induces a weak programming effect on the second page.</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276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C48932-6149-C740-8971-A25EA3723FB1}" type="slidenum">
              <a:rPr lang="en-US" sz="1200">
                <a:solidFill>
                  <a:srgbClr val="000000"/>
                </a:solidFill>
                <a:latin typeface="Calibri" charset="0"/>
              </a:rPr>
              <a:pPr eaLnBrk="1" hangingPunct="1"/>
              <a:t>73</a:t>
            </a:fld>
            <a:endParaRPr lang="en-US" sz="1200">
              <a:solidFill>
                <a:srgbClr val="000000"/>
              </a:solidFill>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As the weak programming effect accumulates, the threshold voltage of each flash cell increases, and the threshold voltage state of a cell can be altered.</a:t>
            </a:r>
          </a:p>
          <a:p>
            <a:r>
              <a:rPr lang="en-US">
                <a:latin typeface="Arial" charset="0"/>
                <a:ea typeface="ＭＳ Ｐゴシック" charset="0"/>
                <a:cs typeface="ＭＳ Ｐゴシック" charset="0"/>
              </a:rPr>
              <a:t>In this case, when we read page 2 again, we will read incorrect values from page 2, 0001</a:t>
            </a:r>
          </a:p>
          <a:p>
            <a:r>
              <a:rPr lang="en-US">
                <a:latin typeface="Arial" charset="0"/>
                <a:ea typeface="ＭＳ Ｐゴシック" charset="0"/>
                <a:cs typeface="ＭＳ Ｐゴシック" charset="0"/>
              </a:rPr>
              <a:t>Flash vendors conservatively set this pass-through voltage to a high voltage.</a:t>
            </a:r>
          </a:p>
          <a:p>
            <a:r>
              <a:rPr lang="en-US">
                <a:latin typeface="Arial" charset="0"/>
                <a:ea typeface="ＭＳ Ｐゴシック" charset="0"/>
                <a:cs typeface="ＭＳ Ｐゴシック" charset="0"/>
              </a:rPr>
              <a:t>However, we find in the paper that it is unnecessary to set to this high, and that reducing this voltage by just a bit will reduce read disturb errors significantly in the future.</a:t>
            </a:r>
          </a:p>
          <a:p>
            <a:endParaRPr lang="en-US">
              <a:latin typeface="Arial" charset="0"/>
              <a:ea typeface="ＭＳ Ｐゴシック" charset="0"/>
              <a:cs typeface="ＭＳ Ｐゴシック" charset="0"/>
            </a:endParaRPr>
          </a:p>
        </p:txBody>
      </p:sp>
      <p:sp>
        <p:nvSpPr>
          <p:cNvPr id="278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E1217C-28FF-D34A-9FE1-C109057AC2E5}" type="slidenum">
              <a:rPr lang="en-US" sz="1200">
                <a:solidFill>
                  <a:srgbClr val="000000"/>
                </a:solidFill>
                <a:latin typeface="Calibri" charset="0"/>
              </a:rPr>
              <a:pPr eaLnBrk="1" hangingPunct="1"/>
              <a:t>74</a:t>
            </a:fld>
            <a:endParaRPr lang="en-US" sz="1200">
              <a:solidFill>
                <a:srgbClr val="000000"/>
              </a:solidFill>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To this point, we have identified the problem that …</a:t>
            </a:r>
          </a:p>
          <a:p>
            <a:r>
              <a:rPr lang="en-US">
                <a:latin typeface="Arial" charset="0"/>
                <a:ea typeface="ＭＳ Ｐゴシック" charset="0"/>
                <a:cs typeface="ＭＳ Ｐゴシック" charset="0"/>
              </a:rPr>
              <a:t>So we set our goal to mitigate and recover these read disturb errors.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Vpass is set conservatively</a:t>
            </a:r>
          </a:p>
        </p:txBody>
      </p:sp>
      <p:sp>
        <p:nvSpPr>
          <p:cNvPr id="280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2FF358-2531-FD41-BC98-D07FE9BB4C0F}" type="slidenum">
              <a:rPr lang="en-US" sz="1200">
                <a:solidFill>
                  <a:srgbClr val="000000"/>
                </a:solidFill>
                <a:latin typeface="Calibri" charset="0"/>
              </a:rPr>
              <a:pPr eaLnBrk="1" hangingPunct="1"/>
              <a:t>75</a:t>
            </a:fld>
            <a:endParaRPr lang="en-US" sz="1200">
              <a:solidFill>
                <a:srgbClr val="000000"/>
              </a:solidFill>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p:cNvSpPr>
          <p:nvPr>
            <p:ph type="sldImg"/>
          </p:nvPr>
        </p:nvSpPr>
        <p:spPr>
          <a:ln/>
        </p:spPr>
      </p:sp>
      <p:sp>
        <p:nvSpPr>
          <p:cNvPr id="282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To understand read disturb errors, we perform the first experimental study on read disturb errors.</a:t>
            </a:r>
          </a:p>
        </p:txBody>
      </p:sp>
      <p:sp>
        <p:nvSpPr>
          <p:cNvPr id="282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A39168-691C-1E43-8425-C5104E298509}" type="slidenum">
              <a:rPr lang="en-US" sz="1200">
                <a:solidFill>
                  <a:srgbClr val="000000"/>
                </a:solidFill>
                <a:latin typeface="Calibri" charset="0"/>
              </a:rPr>
              <a:pPr eaLnBrk="1" hangingPunct="1"/>
              <a:t>76</a:t>
            </a:fld>
            <a:endParaRPr lang="en-US" sz="1200">
              <a:solidFill>
                <a:srgbClr val="000000"/>
              </a:solidFill>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Slide Image Placeholder 1"/>
          <p:cNvSpPr>
            <a:spLocks noGrp="1" noRot="1" noChangeAspect="1"/>
          </p:cNvSpPr>
          <p:nvPr>
            <p:ph type="sldImg"/>
          </p:nvPr>
        </p:nvSpPr>
        <p:spPr>
          <a:ln/>
        </p:spPr>
      </p:sp>
      <p:sp>
        <p:nvSpPr>
          <p:cNvPr id="286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 our paper, we characterize the threshold voltage distribution of flash cells before and after read disturb. </a:t>
            </a:r>
          </a:p>
          <a:p>
            <a:r>
              <a:rPr lang="en-US">
                <a:latin typeface="Arial" charset="0"/>
                <a:ea typeface="ＭＳ Ｐゴシック" charset="0"/>
                <a:cs typeface="ＭＳ Ｐゴシック" charset="0"/>
              </a:rPr>
              <a:t>The x-axis is normalized threshold voltage, the y-axis is probability density function.</a:t>
            </a:r>
          </a:p>
          <a:p>
            <a:r>
              <a:rPr lang="en-US">
                <a:latin typeface="Arial" charset="0"/>
                <a:ea typeface="ＭＳ Ｐゴシック" charset="0"/>
                <a:cs typeface="ＭＳ Ｐゴシック" charset="0"/>
              </a:rPr>
              <a:t>Overall, we can see roughly 3.1 states of threshold voltages, and we call them the ER, P1, P2, and P3 states. </a:t>
            </a:r>
          </a:p>
          <a:p>
            <a:r>
              <a:rPr lang="en-US">
                <a:latin typeface="Arial" charset="0"/>
                <a:ea typeface="ＭＳ Ｐゴシック" charset="0"/>
                <a:cs typeface="ＭＳ Ｐゴシック" charset="0"/>
              </a:rPr>
              <a:t>This shows our MLC device has 4 states, and each flash cell can store 2 bits.</a:t>
            </a:r>
          </a:p>
          <a:p>
            <a:r>
              <a:rPr lang="en-US">
                <a:latin typeface="Arial" charset="0"/>
                <a:ea typeface="ＭＳ Ｐゴシック" charset="0"/>
                <a:cs typeface="ＭＳ Ｐゴシック" charset="0"/>
              </a:rPr>
              <a:t>Note that only a small fraction of the erased state is visible because the erased state can have negative threshold voltages.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In this figure, we plot 4 lines, each represents the threshold voltage distribution with no read disturbs, after .25M read disturbs, …</a:t>
            </a:r>
          </a:p>
          <a:p>
            <a:r>
              <a:rPr lang="en-US">
                <a:latin typeface="Arial" charset="0"/>
                <a:ea typeface="ＭＳ Ｐゴシック" charset="0"/>
                <a:cs typeface="ＭＳ Ｐゴシック" charset="0"/>
              </a:rPr>
              <a:t>The threshold voltage shifts are not very dramatic, so let’s zoom in and take a look. </a:t>
            </a:r>
          </a:p>
          <a:p>
            <a:r>
              <a:rPr lang="en-US">
                <a:latin typeface="Arial" charset="0"/>
                <a:ea typeface="ＭＳ Ｐゴシック" charset="0"/>
                <a:cs typeface="ＭＳ Ｐゴシック" charset="0"/>
              </a:rPr>
              <a:t>Now we can see that Vth gradually…</a:t>
            </a:r>
          </a:p>
          <a:p>
            <a:r>
              <a:rPr lang="en-US">
                <a:latin typeface="Arial" charset="0"/>
                <a:ea typeface="ＭＳ Ｐゴシック" charset="0"/>
                <a:cs typeface="ＭＳ Ｐゴシック" charset="0"/>
              </a:rPr>
              <a:t>In the paper, we have lots of other results derived from this characterization that we will not cover in this presentation.</a:t>
            </a:r>
          </a:p>
        </p:txBody>
      </p:sp>
      <p:sp>
        <p:nvSpPr>
          <p:cNvPr id="286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0460E8-D9B4-B745-B704-801250E0E72C}" type="slidenum">
              <a:rPr lang="en-US" sz="1200">
                <a:solidFill>
                  <a:srgbClr val="000000"/>
                </a:solidFill>
                <a:latin typeface="Calibri" charset="0"/>
              </a:rPr>
              <a:pPr eaLnBrk="1" hangingPunct="1"/>
              <a:t>79</a:t>
            </a:fld>
            <a:endParaRPr lang="en-US" sz="1200">
              <a:solidFill>
                <a:srgbClr val="000000"/>
              </a:solidFill>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But here we list our key conclusions from these results.</a:t>
            </a:r>
          </a:p>
          <a:p>
            <a:r>
              <a:rPr lang="en-US">
                <a:latin typeface="Arial" charset="0"/>
                <a:ea typeface="ＭＳ Ｐゴシック" charset="0"/>
                <a:cs typeface="ＭＳ Ｐゴシック" charset="0"/>
              </a:rPr>
              <a:t>These new observations help us to understand the read disturb effects better.</a:t>
            </a:r>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E5AC0C-7771-5D4A-A21D-64733766F23A}" type="slidenum">
              <a:rPr lang="en-US" sz="1200">
                <a:solidFill>
                  <a:srgbClr val="000000"/>
                </a:solidFill>
                <a:latin typeface="Calibri" charset="0"/>
              </a:rPr>
              <a:pPr eaLnBrk="1" hangingPunct="1"/>
              <a:t>80</a:t>
            </a:fld>
            <a:endParaRPr lang="en-US" sz="1200">
              <a:solidFill>
                <a:srgbClr val="000000"/>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 is</a:t>
            </a:r>
            <a:r>
              <a:rPr lang="en-US" baseline="0" dirty="0" smtClean="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42006649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lide Image Placeholder 1"/>
          <p:cNvSpPr>
            <a:spLocks noGrp="1" noRot="1" noChangeAspect="1"/>
          </p:cNvSpPr>
          <p:nvPr>
            <p:ph type="sldImg"/>
          </p:nvPr>
        </p:nvSpPr>
        <p:spPr>
          <a:ln/>
        </p:spPr>
      </p:sp>
      <p:sp>
        <p:nvSpPr>
          <p:cNvPr id="290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look at the effect of reducing pass-through voltage, because, as we have introduced earlier, high pass-through voltage is the main reason for read disturb errors. </a:t>
            </a:r>
          </a:p>
          <a:p>
            <a:r>
              <a:rPr lang="en-US">
                <a:latin typeface="Arial" charset="0"/>
                <a:ea typeface="ＭＳ Ｐゴシック" charset="0"/>
                <a:cs typeface="ＭＳ Ｐゴシック" charset="0"/>
              </a:rPr>
              <a:t>We set up an experiment that emulates a reduced the pass through voltage. </a:t>
            </a:r>
          </a:p>
          <a:p>
            <a:r>
              <a:rPr lang="en-US">
                <a:latin typeface="Arial" charset="0"/>
                <a:ea typeface="ＭＳ Ｐゴシック" charset="0"/>
                <a:cs typeface="ＭＳ Ｐゴシック" charset="0"/>
              </a:rPr>
              <a:t>We assume an </a:t>
            </a:r>
            <a:r>
              <a:rPr lang="en-US" b="1">
                <a:latin typeface="Arial" charset="0"/>
                <a:ea typeface="ＭＳ Ｐゴシック" charset="0"/>
                <a:cs typeface="ＭＳ Ｐゴシック" charset="0"/>
              </a:rPr>
              <a:t>acceptable raw bit error rate of 10^-3</a:t>
            </a:r>
            <a:r>
              <a:rPr lang="en-US">
                <a:latin typeface="Arial" charset="0"/>
                <a:ea typeface="ＭＳ Ｐゴシック" charset="0"/>
                <a:cs typeface="ＭＳ Ｐゴシック" charset="0"/>
              </a:rPr>
              <a:t>, which is typical amount for a flash memory.</a:t>
            </a:r>
          </a:p>
          <a:p>
            <a:r>
              <a:rPr lang="en-US">
                <a:latin typeface="Arial" charset="0"/>
                <a:ea typeface="ＭＳ Ｐゴシック" charset="0"/>
                <a:cs typeface="ＭＳ Ｐゴシック" charset="0"/>
              </a:rPr>
              <a:t>And we record the tolerable read disturb count before the raw bit error rate exceeds this amount. </a:t>
            </a:r>
          </a:p>
          <a:p>
            <a:r>
              <a:rPr lang="en-US">
                <a:latin typeface="Arial" charset="0"/>
                <a:ea typeface="ＭＳ Ｐゴシック" charset="0"/>
                <a:cs typeface="ＭＳ Ｐゴシック" charset="0"/>
              </a:rPr>
              <a:t>In this figure, the x axis is … y axis is …</a:t>
            </a:r>
          </a:p>
          <a:p>
            <a:r>
              <a:rPr lang="en-US">
                <a:latin typeface="Arial" charset="0"/>
                <a:ea typeface="ＭＳ Ｐゴシック" charset="0"/>
                <a:cs typeface="ＭＳ Ｐゴシック" charset="0"/>
              </a:rPr>
              <a:t>We normalize tolerable read disturb count to that of the default pass through voltage, which is 0% on this figure. </a:t>
            </a:r>
          </a:p>
          <a:p>
            <a:r>
              <a:rPr lang="en-US">
                <a:latin typeface="Arial" charset="0"/>
                <a:ea typeface="ＭＳ Ｐゴシック" charset="0"/>
                <a:cs typeface="ＭＳ Ｐゴシック" charset="0"/>
              </a:rPr>
              <a:t>As we can see, as we continue to reduce the pass through voltage by 6%, the tolerable read disturb count increases significantly up to 1300x.</a:t>
            </a:r>
          </a:p>
        </p:txBody>
      </p:sp>
      <p:sp>
        <p:nvSpPr>
          <p:cNvPr id="290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10A5BD-4ABA-E141-A818-5700797A1A12}" type="slidenum">
              <a:rPr lang="en-US" sz="1200">
                <a:solidFill>
                  <a:srgbClr val="000000"/>
                </a:solidFill>
                <a:latin typeface="Calibri" charset="0"/>
              </a:rPr>
              <a:pPr eaLnBrk="1" hangingPunct="1"/>
              <a:t>81</a:t>
            </a:fld>
            <a:endParaRPr lang="en-US" sz="1200">
              <a:solidFill>
                <a:srgbClr val="000000"/>
              </a:solidFill>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lide Image Placeholder 1"/>
          <p:cNvSpPr>
            <a:spLocks noGrp="1" noRot="1" noChangeAspect="1"/>
          </p:cNvSpPr>
          <p:nvPr>
            <p:ph type="sldImg"/>
          </p:nvPr>
        </p:nvSpPr>
        <p:spPr>
          <a:ln/>
        </p:spPr>
      </p:sp>
      <p:sp>
        <p:nvSpPr>
          <p:cNvPr id="292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that we have developed an understanding of the read disturb phenomenon in flash memory.</a:t>
            </a:r>
          </a:p>
          <a:p>
            <a:r>
              <a:rPr lang="en-US">
                <a:latin typeface="Arial" charset="0"/>
                <a:ea typeface="ＭＳ Ｐゴシック" charset="0"/>
                <a:cs typeface="ＭＳ Ｐゴシック" charset="0"/>
              </a:rPr>
              <a:t>Let’s look at how we exploit these observations to mitigate read disturb errors.</a:t>
            </a:r>
          </a:p>
        </p:txBody>
      </p:sp>
      <p:sp>
        <p:nvSpPr>
          <p:cNvPr id="292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1E068C-773D-994E-B0DF-E868AB3B7B8F}" type="slidenum">
              <a:rPr lang="en-US" sz="1200">
                <a:solidFill>
                  <a:srgbClr val="000000"/>
                </a:solidFill>
                <a:latin typeface="Calibri" charset="0"/>
              </a:rPr>
              <a:pPr eaLnBrk="1" hangingPunct="1"/>
              <a:t>82</a:t>
            </a:fld>
            <a:endParaRPr lang="en-US" sz="1200">
              <a:solidFill>
                <a:srgbClr val="000000"/>
              </a:solidFill>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Slide Image Placeholder 1"/>
          <p:cNvSpPr>
            <a:spLocks noGrp="1" noRot="1" noChangeAspect="1"/>
          </p:cNvSpPr>
          <p:nvPr>
            <p:ph type="sldImg"/>
          </p:nvPr>
        </p:nvSpPr>
        <p:spPr>
          <a:ln/>
        </p:spPr>
      </p:sp>
      <p:sp>
        <p:nvSpPr>
          <p:cNvPr id="294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To mitigate read disturb errors, we propose Vpass Tuning, whose key idea is to dynamically find and apply a lowered pass-through voltage.</a:t>
            </a:r>
          </a:p>
          <a:p>
            <a:r>
              <a:rPr lang="en-US">
                <a:latin typeface="Arial" charset="0"/>
                <a:ea typeface="ＭＳ Ｐゴシック" charset="0"/>
                <a:cs typeface="ＭＳ Ｐゴシック" charset="0"/>
              </a:rPr>
              <a:t>However, lowering the pass through voltage presents a trade off.</a:t>
            </a:r>
          </a:p>
          <a:p>
            <a:r>
              <a:rPr lang="en-US">
                <a:latin typeface="Arial" charset="0"/>
                <a:ea typeface="ＭＳ Ｐゴシック" charset="0"/>
                <a:cs typeface="ＭＳ Ｐゴシック" charset="0"/>
              </a:rPr>
              <a:t>First, as we have just described, lowering pass through voltage by a little significantly reduces the read disturb effect.</a:t>
            </a:r>
          </a:p>
          <a:p>
            <a:r>
              <a:rPr lang="en-US">
                <a:latin typeface="Arial" charset="0"/>
                <a:ea typeface="ＭＳ Ｐゴシック" charset="0"/>
                <a:cs typeface="ＭＳ Ｐゴシック" charset="0"/>
              </a:rPr>
              <a:t>However, lowering Vpass also induces more read errors, which we will introduce next.</a:t>
            </a:r>
          </a:p>
          <a:p>
            <a:endParaRPr lang="en-US">
              <a:latin typeface="Arial" charset="0"/>
              <a:ea typeface="ＭＳ Ｐゴシック" charset="0"/>
              <a:cs typeface="ＭＳ Ｐゴシック" charset="0"/>
            </a:endParaRPr>
          </a:p>
        </p:txBody>
      </p:sp>
      <p:sp>
        <p:nvSpPr>
          <p:cNvPr id="294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5F0B0F-5B27-5141-BB03-F2769A75F165}" type="slidenum">
              <a:rPr lang="en-US" sz="1200">
                <a:solidFill>
                  <a:srgbClr val="000000"/>
                </a:solidFill>
                <a:latin typeface="Calibri" charset="0"/>
              </a:rPr>
              <a:pPr eaLnBrk="1" hangingPunct="1"/>
              <a:t>83</a:t>
            </a:fld>
            <a:endParaRPr lang="en-US" sz="1200">
              <a:solidFill>
                <a:srgbClr val="000000"/>
              </a:solidFill>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lide Image Placeholder 1"/>
          <p:cNvSpPr>
            <a:spLocks noGrp="1" noRot="1" noChangeAspect="1"/>
          </p:cNvSpPr>
          <p:nvPr>
            <p:ph type="sldImg"/>
          </p:nvPr>
        </p:nvSpPr>
        <p:spPr>
          <a:ln/>
        </p:spPr>
      </p:sp>
      <p:sp>
        <p:nvSpPr>
          <p:cNvPr id="296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If we only reduce the pass-through voltage by a little, very few read errors will be generated. </a:t>
            </a:r>
          </a:p>
          <a:p>
            <a:r>
              <a:rPr lang="en-US">
                <a:latin typeface="Arial" charset="0"/>
                <a:ea typeface="ＭＳ Ｐゴシック" charset="0"/>
                <a:cs typeface="ＭＳ Ｐゴシック" charset="0"/>
              </a:rPr>
              <a:t>In this example, we reduce Vpass to 4.9V, which is higher than the threshold voltage of any cell that we want to pass through.</a:t>
            </a:r>
          </a:p>
          <a:p>
            <a:endParaRPr lang="en-US">
              <a:latin typeface="Arial" charset="0"/>
              <a:ea typeface="ＭＳ Ｐゴシック" charset="0"/>
              <a:cs typeface="ＭＳ Ｐゴシック" charset="0"/>
            </a:endParaRPr>
          </a:p>
        </p:txBody>
      </p:sp>
      <p:sp>
        <p:nvSpPr>
          <p:cNvPr id="296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A6EF7F-436C-E843-8DD0-E717B4CEC95F}" type="slidenum">
              <a:rPr lang="en-US" sz="1200">
                <a:solidFill>
                  <a:srgbClr val="000000"/>
                </a:solidFill>
                <a:latin typeface="Calibri" charset="0"/>
              </a:rPr>
              <a:pPr eaLnBrk="1" hangingPunct="1"/>
              <a:t>84</a:t>
            </a:fld>
            <a:endParaRPr lang="en-US" sz="1200">
              <a:solidFill>
                <a:srgbClr val="000000"/>
              </a:solidFill>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Slide Image Placeholder 1"/>
          <p:cNvSpPr>
            <a:spLocks noGrp="1" noRot="1" noChangeAspect="1"/>
          </p:cNvSpPr>
          <p:nvPr>
            <p:ph type="sldImg"/>
          </p:nvPr>
        </p:nvSpPr>
        <p:spPr>
          <a:ln/>
        </p:spPr>
      </p:sp>
      <p:sp>
        <p:nvSpPr>
          <p:cNvPr id="299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However, as we further reduce the pass through voltage to 4.7V, some cell with higher threshold voltage cannot be correctly passed through, and thus will generate a read error. </a:t>
            </a:r>
          </a:p>
          <a:p>
            <a:r>
              <a:rPr lang="en-US">
                <a:latin typeface="Arial" charset="0"/>
                <a:ea typeface="ＭＳ Ｐゴシック" charset="0"/>
                <a:cs typeface="ＭＳ Ｐゴシック" charset="0"/>
              </a:rPr>
              <a:t>In this case, incorrect values are being read from page 2.</a:t>
            </a:r>
          </a:p>
        </p:txBody>
      </p:sp>
      <p:sp>
        <p:nvSpPr>
          <p:cNvPr id="299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010AB8-A33E-8B40-B105-7F04E3327158}" type="slidenum">
              <a:rPr lang="en-US" sz="1200">
                <a:solidFill>
                  <a:srgbClr val="000000"/>
                </a:solidFill>
                <a:latin typeface="Calibri" charset="0"/>
              </a:rPr>
              <a:pPr eaLnBrk="1" hangingPunct="1"/>
              <a:t>85</a:t>
            </a:fld>
            <a:endParaRPr lang="en-US" sz="1200">
              <a:solidFill>
                <a:srgbClr val="000000"/>
              </a:solidFill>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lide Image Placeholder 1"/>
          <p:cNvSpPr>
            <a:spLocks noGrp="1" noRot="1" noChangeAspect="1"/>
          </p:cNvSpPr>
          <p:nvPr>
            <p:ph type="sldImg"/>
          </p:nvPr>
        </p:nvSpPr>
        <p:spPr>
          <a:ln/>
        </p:spPr>
      </p:sp>
      <p:sp>
        <p:nvSpPr>
          <p:cNvPr id="301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However, these read errors can be tolerated by the unused ECC capability when the error rate is low, allowing us to reduce read disturb errors when the error rate is high.</a:t>
            </a:r>
          </a:p>
          <a:p>
            <a:r>
              <a:rPr lang="en-US">
                <a:latin typeface="Arial" charset="0"/>
                <a:ea typeface="ＭＳ Ｐゴシック" charset="0"/>
                <a:cs typeface="ＭＳ Ｐゴシック" charset="0"/>
              </a:rPr>
              <a:t>In this figure, we plot how raw bit error rate increases over retention age, the time since the data is last programmed.</a:t>
            </a:r>
          </a:p>
          <a:p>
            <a:r>
              <a:rPr lang="en-US">
                <a:latin typeface="Arial" charset="0"/>
                <a:ea typeface="ＭＳ Ｐゴシック" charset="0"/>
                <a:cs typeface="ＭＳ Ｐゴシック" charset="0"/>
              </a:rPr>
              <a:t>The x-axis is … y-axis is …</a:t>
            </a:r>
          </a:p>
          <a:p>
            <a:r>
              <a:rPr lang="en-US">
                <a:latin typeface="Arial" charset="0"/>
                <a:ea typeface="ＭＳ Ｐゴシック" charset="0"/>
                <a:cs typeface="ＭＳ Ｐゴシック" charset="0"/>
              </a:rPr>
              <a:t>Over time, flash retention errors and read disturb errors are accumulated, so the error rate keeps increasing.</a:t>
            </a:r>
          </a:p>
          <a:p>
            <a:r>
              <a:rPr lang="en-US">
                <a:latin typeface="Arial" charset="0"/>
                <a:ea typeface="ＭＳ Ｐゴシック" charset="0"/>
                <a:cs typeface="ＭＳ Ｐゴシック" charset="0"/>
              </a:rPr>
              <a:t>The red line shows …</a:t>
            </a:r>
          </a:p>
          <a:p>
            <a:r>
              <a:rPr lang="en-US">
                <a:latin typeface="Arial" charset="0"/>
                <a:ea typeface="ＭＳ Ｐゴシック" charset="0"/>
                <a:cs typeface="ＭＳ Ｐゴシック" charset="0"/>
              </a:rPr>
              <a:t>As we can see, in early retention age, there is huge unused ECC correction capability that can be used to tolerate read errors.</a:t>
            </a:r>
          </a:p>
          <a:p>
            <a:r>
              <a:rPr lang="en-US">
                <a:latin typeface="Arial" charset="0"/>
                <a:ea typeface="ＭＳ Ｐゴシック" charset="0"/>
                <a:cs typeface="ＭＳ Ｐゴシック" charset="0"/>
              </a:rPr>
              <a:t>Then over time, the unused ECC capability decreases so we need to readjust Vpass reduction to reduce read errors.</a:t>
            </a:r>
          </a:p>
          <a:p>
            <a:r>
              <a:rPr lang="en-US">
                <a:latin typeface="Arial" charset="0"/>
                <a:ea typeface="ＭＳ Ｐゴシック" charset="0"/>
                <a:cs typeface="ＭＳ Ｐゴシック" charset="0"/>
              </a:rPr>
              <a:t>This leads to our Vpass tuning technique that …</a:t>
            </a:r>
          </a:p>
        </p:txBody>
      </p:sp>
      <p:sp>
        <p:nvSpPr>
          <p:cNvPr id="301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A22887-19BC-ED4B-A23F-0CC3B4C69A5A}" type="slidenum">
              <a:rPr lang="en-US" sz="1200">
                <a:solidFill>
                  <a:srgbClr val="000000"/>
                </a:solidFill>
                <a:latin typeface="Calibri" charset="0"/>
              </a:rPr>
              <a:pPr eaLnBrk="1" hangingPunct="1"/>
              <a:t>86</a:t>
            </a:fld>
            <a:endParaRPr lang="en-US" sz="1200">
              <a:solidFill>
                <a:srgbClr val="000000"/>
              </a:solidFill>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Slide Image Placeholder 1"/>
          <p:cNvSpPr>
            <a:spLocks noGrp="1" noRot="1" noChangeAspect="1"/>
          </p:cNvSpPr>
          <p:nvPr>
            <p:ph type="sldImg"/>
          </p:nvPr>
        </p:nvSpPr>
        <p:spPr>
          <a:ln/>
        </p:spPr>
      </p:sp>
      <p:sp>
        <p:nvSpPr>
          <p:cNvPr id="303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Now, let’s summarize and compare the trade-offs for Vpass Reduction.</a:t>
            </a:r>
          </a:p>
          <a:p>
            <a:r>
              <a:rPr lang="en-US">
                <a:latin typeface="Arial" charset="0"/>
                <a:ea typeface="ＭＳ Ｐゴシック" charset="0"/>
                <a:cs typeface="ＭＳ Ｐゴシック" charset="0"/>
              </a:rPr>
              <a:t>If we conservatively …, which is what flash vendors do today, we will accumulate lots of read disturb errors at the end of each refresh interval, but we don’t trade-off read errors.</a:t>
            </a:r>
          </a:p>
          <a:p>
            <a:r>
              <a:rPr lang="en-US">
                <a:latin typeface="Arial" charset="0"/>
                <a:ea typeface="ＭＳ Ｐゴシック" charset="0"/>
                <a:cs typeface="ＭＳ Ｐゴシック" charset="0"/>
              </a:rPr>
              <a:t>If we dynamically …, we can minimize read disturb errors, and in the mean time control the number of read errors to be tolerable by ECC. </a:t>
            </a:r>
          </a:p>
          <a:p>
            <a:r>
              <a:rPr lang="en-US">
                <a:latin typeface="Arial" charset="0"/>
                <a:ea typeface="ＭＳ Ｐゴシック" charset="0"/>
                <a:cs typeface="ＭＳ Ｐゴシック" charset="0"/>
              </a:rPr>
              <a:t>Even if we tune the Vpass too aggressively that the read errors …</a:t>
            </a:r>
          </a:p>
        </p:txBody>
      </p:sp>
      <p:sp>
        <p:nvSpPr>
          <p:cNvPr id="303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A48B08-9924-FD4E-8911-364C063EB9F5}" type="slidenum">
              <a:rPr lang="en-US" sz="1200">
                <a:solidFill>
                  <a:srgbClr val="000000"/>
                </a:solidFill>
                <a:latin typeface="Calibri" charset="0"/>
              </a:rPr>
              <a:pPr eaLnBrk="1" hangingPunct="1"/>
              <a:t>87</a:t>
            </a:fld>
            <a:endParaRPr lang="en-US" sz="1200">
              <a:solidFill>
                <a:srgbClr val="000000"/>
              </a:solidFill>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Slide Image Placeholder 1"/>
          <p:cNvSpPr>
            <a:spLocks noGrp="1" noRot="1" noChangeAspect="1"/>
          </p:cNvSpPr>
          <p:nvPr>
            <p:ph type="sldImg"/>
          </p:nvPr>
        </p:nvSpPr>
        <p:spPr>
          <a:ln/>
        </p:spPr>
      </p:sp>
      <p:sp>
        <p:nvSpPr>
          <p:cNvPr id="305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Here, we listed the detailed steps for pass-through voltage tuning.</a:t>
            </a:r>
          </a:p>
          <a:p>
            <a:r>
              <a:rPr lang="en-US">
                <a:latin typeface="Arial" charset="0"/>
                <a:ea typeface="ＭＳ Ｐゴシック" charset="0"/>
                <a:cs typeface="ＭＳ Ｐゴシック" charset="0"/>
              </a:rPr>
              <a:t>These steps are performed once for each block every day.</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Using these steps, we can maximize the utilization of the unused ECC capability such that read disturb errors are minimized when the error rate is high.</a:t>
            </a:r>
          </a:p>
        </p:txBody>
      </p:sp>
      <p:sp>
        <p:nvSpPr>
          <p:cNvPr id="305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150923-F8EE-A641-B3FA-AB124E60CC6F}" type="slidenum">
              <a:rPr lang="en-US" sz="1200">
                <a:solidFill>
                  <a:srgbClr val="000000"/>
                </a:solidFill>
                <a:latin typeface="Calibri" charset="0"/>
              </a:rPr>
              <a:pPr eaLnBrk="1" hangingPunct="1"/>
              <a:t>88</a:t>
            </a:fld>
            <a:endParaRPr lang="en-US" sz="1200">
              <a:solidFill>
                <a:srgbClr val="000000"/>
              </a:solidFill>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Slide Image Placeholder 1"/>
          <p:cNvSpPr>
            <a:spLocks noGrp="1" noRot="1" noChangeAspect="1"/>
          </p:cNvSpPr>
          <p:nvPr>
            <p:ph type="sldImg"/>
          </p:nvPr>
        </p:nvSpPr>
        <p:spPr>
          <a:ln/>
        </p:spPr>
      </p:sp>
      <p:sp>
        <p:nvSpPr>
          <p:cNvPr id="307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 which can be hidden by performing in the background.</a:t>
            </a:r>
          </a:p>
        </p:txBody>
      </p:sp>
      <p:sp>
        <p:nvSpPr>
          <p:cNvPr id="307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6440C5-6441-0848-B397-CA4C5D7F34DE}" type="slidenum">
              <a:rPr lang="en-US" sz="1200">
                <a:solidFill>
                  <a:srgbClr val="000000"/>
                </a:solidFill>
                <a:latin typeface="Calibri" charset="0"/>
              </a:rPr>
              <a:pPr eaLnBrk="1" hangingPunct="1"/>
              <a:t>89</a:t>
            </a:fld>
            <a:endParaRPr lang="en-US" sz="1200">
              <a:solidFill>
                <a:srgbClr val="000000"/>
              </a:solidFill>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lide Image Placeholder 1"/>
          <p:cNvSpPr>
            <a:spLocks noGrp="1" noRot="1" noChangeAspect="1"/>
          </p:cNvSpPr>
          <p:nvPr>
            <p:ph type="sldImg"/>
          </p:nvPr>
        </p:nvSpPr>
        <p:spPr>
          <a:ln/>
        </p:spPr>
      </p:sp>
      <p:sp>
        <p:nvSpPr>
          <p:cNvPr id="309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This figure shows the Vpass tuning lifetime improvements.</a:t>
            </a:r>
          </a:p>
          <a:p>
            <a:r>
              <a:rPr lang="en-US">
                <a:latin typeface="Arial" charset="0"/>
                <a:ea typeface="ＭＳ Ｐゴシック" charset="0"/>
                <a:cs typeface="ＭＳ Ｐゴシック" charset="0"/>
              </a:rPr>
              <a:t>The length of each bar shows the PE cycle lifetime for each configuration.</a:t>
            </a:r>
          </a:p>
          <a:p>
            <a:r>
              <a:rPr lang="en-US">
                <a:latin typeface="Arial" charset="0"/>
                <a:ea typeface="ＭＳ Ｐゴシック" charset="0"/>
                <a:cs typeface="ＭＳ Ｐゴシック" charset="0"/>
              </a:rPr>
              <a:t>The blue bars show our baseline system without Vpass tuning.</a:t>
            </a:r>
          </a:p>
          <a:p>
            <a:r>
              <a:rPr lang="en-US">
                <a:latin typeface="Arial" charset="0"/>
                <a:ea typeface="ＭＳ Ｐゴシック" charset="0"/>
                <a:cs typeface="ＭＳ Ｐゴシック" charset="0"/>
              </a:rPr>
              <a:t>The red bars show the lifetime after applying Vpass tuning for each workload.</a:t>
            </a:r>
          </a:p>
          <a:p>
            <a:r>
              <a:rPr lang="en-US">
                <a:latin typeface="Arial" charset="0"/>
                <a:ea typeface="ＭＳ Ｐゴシック" charset="0"/>
                <a:cs typeface="ＭＳ Ｐゴシック" charset="0"/>
              </a:rPr>
              <a:t>On average, Vpass tuning improves lifetime by 21%.</a:t>
            </a:r>
          </a:p>
        </p:txBody>
      </p:sp>
      <p:sp>
        <p:nvSpPr>
          <p:cNvPr id="309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406495-260D-1940-AF7F-5060BAB9DD2D}" type="slidenum">
              <a:rPr lang="en-US" sz="1200">
                <a:solidFill>
                  <a:srgbClr val="000000"/>
                </a:solidFill>
                <a:latin typeface="Calibri" charset="0"/>
              </a:rPr>
              <a:pPr eaLnBrk="1" hangingPunct="1"/>
              <a:t>90</a:t>
            </a:fld>
            <a:endParaRPr lang="en-US" sz="1200">
              <a:solidFill>
                <a:srgbClr val="000000"/>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Read disturb errors not only affects flash lifetime, but also increases the risk for data loss. </a:t>
            </a:r>
          </a:p>
          <a:p>
            <a:r>
              <a:rPr lang="en-US">
                <a:latin typeface="Arial" charset="0"/>
                <a:ea typeface="ＭＳ Ｐゴシック" charset="0"/>
                <a:cs typeface="ＭＳ Ｐゴシック" charset="0"/>
              </a:rPr>
              <a:t>To recover from read disturb errors, we propose a mechanism call RDR.</a:t>
            </a:r>
          </a:p>
        </p:txBody>
      </p:sp>
      <p:sp>
        <p:nvSpPr>
          <p:cNvPr id="311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54F1AF-CD0D-2E4E-9017-A81274212A93}" type="slidenum">
              <a:rPr lang="en-US" sz="1200">
                <a:solidFill>
                  <a:srgbClr val="000000"/>
                </a:solidFill>
                <a:latin typeface="Calibri" charset="0"/>
              </a:rPr>
              <a:pPr eaLnBrk="1" hangingPunct="1"/>
              <a:t>91</a:t>
            </a:fld>
            <a:endParaRPr lang="en-US" sz="1200">
              <a:solidFill>
                <a:srgbClr val="000000"/>
              </a:solidFill>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a:ln/>
        </p:spPr>
      </p:sp>
      <p:sp>
        <p:nvSpPr>
          <p:cNvPr id="313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RDR exploits each cell’s read disturb resistance. </a:t>
            </a:r>
          </a:p>
          <a:p>
            <a:r>
              <a:rPr lang="en-US">
                <a:latin typeface="Arial" charset="0"/>
                <a:ea typeface="ＭＳ Ｐゴシック" charset="0"/>
                <a:cs typeface="ＭＳ Ｐゴシック" charset="0"/>
              </a:rPr>
              <a:t>Because of process variation, each cell can be classified as either disturb resistant or disturb prone.</a:t>
            </a:r>
          </a:p>
          <a:p>
            <a:r>
              <a:rPr lang="en-US">
                <a:latin typeface="Arial" charset="0"/>
                <a:ea typeface="ＭＳ Ｐゴシック" charset="0"/>
                <a:cs typeface="ＭＳ Ｐゴシック" charset="0"/>
              </a:rPr>
              <a:t>After the same amount of read disturbs, the threshold voltage of a disturb-resistant cell does not change much, but the threshold voltage change of a disturb-prone cell is high.</a:t>
            </a:r>
          </a:p>
        </p:txBody>
      </p:sp>
      <p:sp>
        <p:nvSpPr>
          <p:cNvPr id="313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74D7A4-BB3F-AE4E-A4B4-A739323AF4A8}" type="slidenum">
              <a:rPr lang="en-US" sz="1200">
                <a:solidFill>
                  <a:srgbClr val="000000"/>
                </a:solidFill>
                <a:latin typeface="Calibri" charset="0"/>
              </a:rPr>
              <a:pPr eaLnBrk="1" hangingPunct="1"/>
              <a:t>92</a:t>
            </a:fld>
            <a:endParaRPr lang="en-US" sz="1200">
              <a:solidFill>
                <a:srgbClr val="000000"/>
              </a:solidFill>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a:ln/>
        </p:spPr>
      </p:sp>
      <p:sp>
        <p:nvSpPr>
          <p:cNvPr id="315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As our fourth observation, we find some flash cells are more prone to read disturb.</a:t>
            </a:r>
          </a:p>
          <a:p>
            <a:r>
              <a:rPr lang="en-US">
                <a:latin typeface="Arial" charset="0"/>
                <a:ea typeface="ＭＳ Ｐゴシック" charset="0"/>
                <a:cs typeface="ＭＳ Ｐゴシック" charset="0"/>
              </a:rPr>
              <a:t>Now lets look at an example of the erased and P1 state.</a:t>
            </a:r>
          </a:p>
          <a:p>
            <a:r>
              <a:rPr lang="en-US">
                <a:latin typeface="Arial" charset="0"/>
                <a:ea typeface="ＭＳ Ｐゴシック" charset="0"/>
                <a:cs typeface="ＭＳ Ｐゴシック" charset="0"/>
              </a:rPr>
              <a:t>With no read disturb, the threshold voltage of disturb prone and resistant cells are randomly distributed.</a:t>
            </a:r>
          </a:p>
          <a:p>
            <a:r>
              <a:rPr lang="en-US">
                <a:latin typeface="Arial" charset="0"/>
                <a:ea typeface="ＭＳ Ｐゴシック" charset="0"/>
                <a:cs typeface="ＭＳ Ｐゴシック" charset="0"/>
              </a:rPr>
              <a:t>After a significant amount of read disturb, the cells redistribute because of read disturb.</a:t>
            </a:r>
          </a:p>
          <a:p>
            <a:r>
              <a:rPr lang="en-US">
                <a:latin typeface="Arial" charset="0"/>
                <a:ea typeface="ＭＳ Ｐゴシック" charset="0"/>
                <a:cs typeface="ＭＳ Ｐゴシック" charset="0"/>
              </a:rPr>
              <a:t>At this point, we can see that disturb-prone cells have higher threshold voltages within each state,</a:t>
            </a:r>
          </a:p>
          <a:p>
            <a:r>
              <a:rPr lang="en-US">
                <a:latin typeface="Arial" charset="0"/>
                <a:ea typeface="ＭＳ Ｐゴシック" charset="0"/>
                <a:cs typeface="ＭＳ Ｐゴシック" charset="0"/>
              </a:rPr>
              <a:t>And disturb-resistant cells have lower threshold voltages.</a:t>
            </a:r>
          </a:p>
          <a:p>
            <a:r>
              <a:rPr lang="en-US">
                <a:latin typeface="Arial" charset="0"/>
                <a:ea typeface="ＭＳ Ｐゴシック" charset="0"/>
                <a:cs typeface="ＭＳ Ｐゴシック" charset="0"/>
              </a:rPr>
              <a:t>Now, if we look at the cells susceptible to errors, which are cells with threshold voltage closer to the boundary.</a:t>
            </a:r>
          </a:p>
          <a:p>
            <a:r>
              <a:rPr lang="en-US">
                <a:latin typeface="Arial" charset="0"/>
                <a:ea typeface="ＭＳ Ｐゴシック" charset="0"/>
                <a:cs typeface="ＭＳ Ｐゴシック" charset="0"/>
              </a:rPr>
              <a:t>The disturb-prone cells are from the erased state, and the disturb-resistant cells are from the P1 state.</a:t>
            </a:r>
          </a:p>
        </p:txBody>
      </p:sp>
      <p:sp>
        <p:nvSpPr>
          <p:cNvPr id="315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C264B4-3C15-9447-9938-890887094D0D}" type="slidenum">
              <a:rPr lang="en-US" sz="1200">
                <a:solidFill>
                  <a:srgbClr val="000000"/>
                </a:solidFill>
                <a:latin typeface="Calibri" charset="0"/>
              </a:rPr>
              <a:pPr eaLnBrk="1" hangingPunct="1"/>
              <a:t>93</a:t>
            </a:fld>
            <a:endParaRPr lang="en-US" sz="1200">
              <a:solidFill>
                <a:srgbClr val="000000"/>
              </a:solidFill>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a:ln/>
        </p:spPr>
      </p:sp>
      <p:sp>
        <p:nvSpPr>
          <p:cNvPr id="317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Based on this finding, we propose read disturb oriented error recovery to identify disturb-prone and resistant cells after a failure has happened to recover from read disturb errors.</a:t>
            </a:r>
          </a:p>
          <a:p>
            <a:r>
              <a:rPr lang="en-US">
                <a:latin typeface="Arial" charset="0"/>
                <a:ea typeface="ＭＳ Ｐゴシック" charset="0"/>
                <a:cs typeface="ＭＳ Ｐゴシック" charset="0"/>
              </a:rPr>
              <a:t>After an uncorrectable flash error, the following steps are triggered.</a:t>
            </a:r>
          </a:p>
          <a:p>
            <a:endParaRPr lang="en-US">
              <a:latin typeface="Arial" charset="0"/>
              <a:ea typeface="ＭＳ Ｐゴシック" charset="0"/>
              <a:cs typeface="ＭＳ Ｐゴシック" charset="0"/>
            </a:endParaRPr>
          </a:p>
        </p:txBody>
      </p:sp>
      <p:sp>
        <p:nvSpPr>
          <p:cNvPr id="317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C9580F-7496-EA4A-BD27-2399985493DA}" type="slidenum">
              <a:rPr lang="en-US" sz="1200">
                <a:solidFill>
                  <a:srgbClr val="000000"/>
                </a:solidFill>
                <a:latin typeface="Calibri" charset="0"/>
              </a:rPr>
              <a:pPr eaLnBrk="1" hangingPunct="1"/>
              <a:t>94</a:t>
            </a:fld>
            <a:endParaRPr lang="en-US" sz="1200">
              <a:solidFill>
                <a:srgbClr val="000000"/>
              </a:solidFill>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Slide Image Placeholder 1"/>
          <p:cNvSpPr>
            <a:spLocks noGrp="1" noRot="1" noChangeAspect="1"/>
          </p:cNvSpPr>
          <p:nvPr>
            <p:ph type="sldImg"/>
          </p:nvPr>
        </p:nvSpPr>
        <p:spPr>
          <a:ln/>
        </p:spPr>
      </p:sp>
      <p:sp>
        <p:nvSpPr>
          <p:cNvPr id="319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Finally, we evaluate RDR from 0 to 1M read disturbs.</a:t>
            </a:r>
          </a:p>
          <a:p>
            <a:r>
              <a:rPr lang="en-US">
                <a:latin typeface="Arial" charset="0"/>
                <a:ea typeface="ＭＳ Ｐゴシック" charset="0"/>
                <a:cs typeface="ＭＳ Ｐゴシック" charset="0"/>
              </a:rPr>
              <a:t>The x-axis shows the read disturb count, The y-axis shows the raw bit error rate.</a:t>
            </a:r>
          </a:p>
          <a:p>
            <a:r>
              <a:rPr lang="en-US">
                <a:latin typeface="Arial" charset="0"/>
                <a:ea typeface="ＭＳ Ｐゴシック" charset="0"/>
                <a:cs typeface="ＭＳ Ｐゴシック" charset="0"/>
              </a:rPr>
              <a:t>The blue curve shows the RBER without RDR, the dotted red curve shows the RBER with RDR.</a:t>
            </a:r>
          </a:p>
          <a:p>
            <a:r>
              <a:rPr lang="en-US">
                <a:latin typeface="Arial" charset="0"/>
                <a:ea typeface="ＭＳ Ｐゴシック" charset="0"/>
                <a:cs typeface="ＭＳ Ｐゴシック" charset="0"/>
              </a:rPr>
              <a:t>On average, RDR reduces RBER by 36% and the ECC can be used to correct the remaining errors.</a:t>
            </a:r>
          </a:p>
        </p:txBody>
      </p:sp>
      <p:sp>
        <p:nvSpPr>
          <p:cNvPr id="319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176653-5630-9C4F-9CF5-BD8E332B1937}" type="slidenum">
              <a:rPr lang="en-US" sz="1200">
                <a:solidFill>
                  <a:srgbClr val="000000"/>
                </a:solidFill>
                <a:latin typeface="Calibri" charset="0"/>
              </a:rPr>
              <a:pPr eaLnBrk="1" hangingPunct="1"/>
              <a:t>95</a:t>
            </a:fld>
            <a:endParaRPr lang="en-US" sz="1200">
              <a:solidFill>
                <a:srgbClr val="000000"/>
              </a:solidFill>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Slide Image Placeholder 1"/>
          <p:cNvSpPr>
            <a:spLocks noGrp="1" noRot="1" noChangeAspect="1"/>
          </p:cNvSpPr>
          <p:nvPr>
            <p:ph type="sldImg"/>
          </p:nvPr>
        </p:nvSpPr>
        <p:spPr>
          <a:ln/>
        </p:spPr>
      </p:sp>
      <p:sp>
        <p:nvSpPr>
          <p:cNvPr id="321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21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394BF9-7020-4B4E-AF6B-EA46200A3489}" type="slidenum">
              <a:rPr lang="en-US" sz="1200">
                <a:solidFill>
                  <a:srgbClr val="000000"/>
                </a:solidFill>
                <a:latin typeface="Calibri" charset="0"/>
              </a:rPr>
              <a:pPr eaLnBrk="1" hangingPunct="1"/>
              <a:t>96</a:t>
            </a:fld>
            <a:endParaRPr lang="en-US" sz="1200">
              <a:solidFill>
                <a:srgbClr val="000000"/>
              </a:solidFill>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708" indent="-174708">
              <a:buFontTx/>
              <a:buChar char="-"/>
            </a:pPr>
            <a:r>
              <a:rPr lang="en-US">
                <a:latin typeface="Arial" charset="0"/>
                <a:ea typeface="ＭＳ Ｐゴシック" charset="0"/>
                <a:cs typeface="ＭＳ Ｐゴシック" charset="0"/>
              </a:rPr>
              <a:t>When we read data from one page, we have to apply a high voltage to multiple other flash pages that are connected to this page, and we call this high pass-through voltage.</a:t>
            </a:r>
          </a:p>
          <a:p>
            <a:pPr marL="174708" indent="-174708">
              <a:buFontTx/>
              <a:buChar char="-"/>
            </a:pPr>
            <a:r>
              <a:rPr lang="en-US">
                <a:latin typeface="Arial" charset="0"/>
                <a:ea typeface="ＭＳ Ｐゴシック" charset="0"/>
                <a:cs typeface="ＭＳ Ｐゴシック" charset="0"/>
              </a:rPr>
              <a:t>Over time this high pass-through voltage can alter the values stored in unread flash pages.  We call this a read disturb error. </a:t>
            </a:r>
          </a:p>
          <a:p>
            <a:pPr marL="174708" indent="-174708">
              <a:buFontTx/>
              <a:buChar char="-"/>
            </a:pPr>
            <a:r>
              <a:rPr lang="en-US">
                <a:latin typeface="Arial" charset="0"/>
                <a:ea typeface="ＭＳ Ｐゴシック" charset="0"/>
                <a:cs typeface="ＭＳ Ｐゴシック" charset="0"/>
              </a:rPr>
              <a:t>For the first time in open literature, we characterize read disturb on real NAND flash chips, and show that read disturb errors exist in today’s flash chips and is expected to increase in the future.</a:t>
            </a:r>
          </a:p>
          <a:p>
            <a:pPr marL="174708" indent="-174708">
              <a:buFontTx/>
              <a:buChar char="-"/>
            </a:pPr>
            <a:r>
              <a:rPr lang="en-US">
                <a:latin typeface="Arial" charset="0"/>
                <a:ea typeface="ＭＳ Ｐゴシック" charset="0"/>
                <a:cs typeface="ＭＳ Ｐゴシック" charset="0"/>
              </a:rPr>
              <a:t>We make two key observations from the characterization.</a:t>
            </a:r>
          </a:p>
          <a:p>
            <a:pPr marL="174708" indent="-174708">
              <a:buFontTx/>
              <a:buChar char="-"/>
            </a:pPr>
            <a:r>
              <a:rPr lang="en-US">
                <a:latin typeface="Arial" charset="0"/>
                <a:ea typeface="ＭＳ Ｐゴシック" charset="0"/>
                <a:cs typeface="ＭＳ Ｐゴシック" charset="0"/>
              </a:rPr>
              <a:t>Using our characterization, we develop two techniques that can help flash memory tolerate such read disturb errors.</a:t>
            </a:r>
          </a:p>
        </p:txBody>
      </p:sp>
      <p:sp>
        <p:nvSpPr>
          <p:cNvPr id="323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21C83F-46C4-ED41-A170-3A447156DBB4}" type="slidenum">
              <a:rPr lang="en-US" sz="1200">
                <a:solidFill>
                  <a:srgbClr val="000000"/>
                </a:solidFill>
                <a:latin typeface="Calibri" charset="0"/>
              </a:rPr>
              <a:pPr eaLnBrk="1" hangingPunct="1"/>
              <a:t>97</a:t>
            </a:fld>
            <a:endParaRPr lang="en-US" sz="1200">
              <a:solidFill>
                <a:srgbClr val="000000"/>
              </a:solidFill>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104</a:t>
            </a:fld>
            <a:endParaRPr lang="en-US">
              <a:solidFill>
                <a:prstClr val="black"/>
              </a:solidFill>
              <a:latin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9EA23-718E-E549-9766-CDBEC39E0C3C}" type="slidenum">
              <a:rPr lang="en-US" sz="1200">
                <a:solidFill>
                  <a:srgbClr val="000000"/>
                </a:solidFill>
                <a:cs typeface="Arial" charset="0"/>
              </a:rPr>
              <a:pPr eaLnBrk="1" hangingPunct="1"/>
              <a:t>110</a:t>
            </a:fld>
            <a:endParaRPr lang="en-US" sz="1200">
              <a:solidFill>
                <a:srgbClr val="000000"/>
              </a:solidFill>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noRot="1" noChangeAspect="1"/>
          </p:cNvSpPr>
          <p:nvPr>
            <p:ph type="sldImg"/>
          </p:nvPr>
        </p:nvSpPr>
        <p:spPr>
          <a:prstGeom prst="rect">
            <a:avLst/>
          </a:prstGeom>
        </p:spPr>
        <p:txBody>
          <a:bodyPr/>
          <a:lstStyle/>
          <a:p>
            <a:pPr lvl="0"/>
            <a:endParaRPr/>
          </a:p>
        </p:txBody>
      </p:sp>
      <p:sp>
        <p:nvSpPr>
          <p:cNvPr id="62" name="Shape 62"/>
          <p:cNvSpPr>
            <a:spLocks noGrp="1"/>
          </p:cNvSpPr>
          <p:nvPr>
            <p:ph type="body" sz="quarter" idx="1"/>
          </p:nvPr>
        </p:nvSpPr>
        <p:spPr>
          <a:prstGeom prst="rect">
            <a:avLst/>
          </a:prstGeom>
        </p:spPr>
        <p:txBody>
          <a:bodyPr/>
          <a:lstStyle/>
          <a:p>
            <a:pPr lvl="0"/>
            <a:r>
              <a:t>Unlike popularly believed, memory errors are not isolated events and can bombard a server, creating a kind of denial of service attack.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executed the code on four different processors, all four of them yielded errors. Intel </a:t>
            </a:r>
            <a:r>
              <a:rPr lang="en-US" baseline="0" dirty="0" err="1" smtClean="0"/>
              <a:t>Haswell</a:t>
            </a:r>
            <a:r>
              <a:rPr lang="en-US" baseline="0" dirty="0" smtClean="0"/>
              <a:t> has the most errors, at 23 thousand, because it has the highest rate of accessing DRAM.</a:t>
            </a:r>
          </a:p>
          <a:p>
            <a:endParaRPr lang="en-US" baseline="0" dirty="0" smtClean="0"/>
          </a:p>
          <a:p>
            <a:r>
              <a:rPr lang="en-US" baseline="0" dirty="0" smtClean="0"/>
              <a:t>Later on, I’ll show that we can induce as many as ten million disturbance errors in a more controlled environment.</a:t>
            </a:r>
          </a:p>
          <a:p>
            <a:endParaRPr lang="en-US" baseline="0" dirty="0" smtClean="0"/>
          </a:p>
          <a:p>
            <a:r>
              <a:rPr lang="en-US" baseline="0" dirty="0" smtClean="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30462935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pPr lvl="0"/>
            <a:endParaRPr/>
          </a:p>
        </p:txBody>
      </p:sp>
      <p:sp>
        <p:nvSpPr>
          <p:cNvPr id="302" name="Shape 302"/>
          <p:cNvSpPr>
            <a:spLocks noGrp="1"/>
          </p:cNvSpPr>
          <p:nvPr>
            <p:ph type="body" sz="quarter" idx="1"/>
          </p:nvPr>
        </p:nvSpPr>
        <p:spPr>
          <a:prstGeom prst="rect">
            <a:avLst/>
          </a:prstGeom>
        </p:spPr>
        <p:txBody>
          <a:bodyPr/>
          <a:lstStyle/>
          <a:p>
            <a:pPr lvl="0"/>
            <a:r>
              <a:t>- Correctable errors occur relatively commonly and affect around 2% of servers each month.</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33A3D9-BADB-734B-A983-EA6AF1EA18FE}" type="slidenum">
              <a:rPr lang="en-US" sz="1200">
                <a:solidFill>
                  <a:prstClr val="black"/>
                </a:solidFill>
                <a:cs typeface="Arial" charset="0"/>
              </a:rPr>
              <a:pPr eaLnBrk="1" hangingPunct="1"/>
              <a:t>121</a:t>
            </a:fld>
            <a:endParaRPr lang="en-US" sz="1200">
              <a:solidFill>
                <a:prstClr val="black"/>
              </a:solidFill>
              <a:cs typeface="Arial" charset="0"/>
            </a:endParaRPr>
          </a:p>
        </p:txBody>
      </p:sp>
      <p:sp>
        <p:nvSpPr>
          <p:cNvPr id="75778"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pPr lvl="0"/>
            <a:endParaRPr/>
          </a:p>
        </p:txBody>
      </p:sp>
      <p:sp>
        <p:nvSpPr>
          <p:cNvPr id="347" name="Shape 347"/>
          <p:cNvSpPr>
            <a:spLocks noGrp="1"/>
          </p:cNvSpPr>
          <p:nvPr>
            <p:ph type="body" sz="quarter" idx="1"/>
          </p:nvPr>
        </p:nvSpPr>
        <p:spPr>
          <a:prstGeom prst="rect">
            <a:avLst/>
          </a:prstGeom>
        </p:spPr>
        <p:txBody>
          <a:bodyPr/>
          <a:lstStyle/>
          <a:p>
            <a:pPr lvl="0"/>
            <a:r>
              <a:t>We use data written to flash to examine SSD lifecycle trends.</a:t>
            </a:r>
          </a:p>
          <a:p>
            <a:pPr lvl="0"/>
            <a:endParaRPr/>
          </a:p>
          <a:p>
            <a:pPr lvl="0"/>
            <a:r>
              <a:t>This is because data written to flash is a time-independent metric for SSD utilization.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9EA23-718E-E549-9766-CDBEC39E0C3C}" type="slidenum">
              <a:rPr lang="en-US" sz="1200">
                <a:solidFill>
                  <a:srgbClr val="000000"/>
                </a:solidFill>
                <a:cs typeface="Arial" charset="0"/>
              </a:rPr>
              <a:pPr eaLnBrk="1" hangingPunct="1"/>
              <a:t>147</a:t>
            </a:fld>
            <a:endParaRPr lang="en-US" sz="1200">
              <a:solidFill>
                <a:srgbClr val="000000"/>
              </a:solidFill>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endParaRPr lang="en-US" dirty="0"/>
          </a:p>
        </p:txBody>
      </p:sp>
      <p:sp>
        <p:nvSpPr>
          <p:cNvPr id="203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36A516-AD42-7A43-8B9F-15620045970D}" type="slidenum">
              <a:rPr lang="en-US" sz="1200">
                <a:solidFill>
                  <a:srgbClr val="000000"/>
                </a:solidFill>
                <a:latin typeface="Calibri" charset="0"/>
              </a:rPr>
              <a:pPr eaLnBrk="1" hangingPunct="1"/>
              <a:t>152</a:t>
            </a:fld>
            <a:endParaRPr lang="en-US" sz="1200">
              <a:solidFill>
                <a:srgbClr val="000000"/>
              </a:solidFill>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noTextEdit="1"/>
          </p:cNvSpPr>
          <p:nvPr>
            <p:ph type="sldImg"/>
          </p:nvPr>
        </p:nvSpPr>
        <p:spPr>
          <a:ln/>
        </p:spPr>
      </p:sp>
      <p:sp>
        <p:nvSpPr>
          <p:cNvPr id="206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06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A9C6AE-16BB-4145-BDFE-54BBE07EC5AD}" type="slidenum">
              <a:rPr lang="en-US" sz="1200">
                <a:solidFill>
                  <a:prstClr val="black"/>
                </a:solidFill>
              </a:rPr>
              <a:pPr eaLnBrk="1" hangingPunct="1"/>
              <a:t>154</a:t>
            </a:fld>
            <a:endParaRPr lang="en-US" sz="120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8EF24A-6C2A-E04B-8577-E5370BBFE1B7}" type="slidenum">
              <a:rPr lang="en-US" sz="1200">
                <a:solidFill>
                  <a:prstClr val="black"/>
                </a:solidFill>
              </a:rPr>
              <a:pPr eaLnBrk="1" hangingPunct="1"/>
              <a:t>156</a:t>
            </a:fld>
            <a:endParaRPr lang="en-US" sz="1200">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noTextEdit="1"/>
          </p:cNvSpPr>
          <p:nvPr>
            <p:ph type="sldImg"/>
          </p:nvPr>
        </p:nvSpPr>
        <p:spPr>
          <a:ln/>
        </p:spPr>
      </p:sp>
      <p:sp>
        <p:nvSpPr>
          <p:cNvPr id="2160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160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387609-9CDE-094F-B283-D2468FEC1FF0}" type="slidenum">
              <a:rPr lang="en-US" sz="1200">
                <a:solidFill>
                  <a:prstClr val="black"/>
                </a:solidFill>
              </a:rPr>
              <a:pPr eaLnBrk="1" hangingPunct="1"/>
              <a:t>161</a:t>
            </a:fld>
            <a:endParaRPr lang="en-US" sz="1200">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p:cNvSpPr>
            <a:spLocks noGrp="1" noRot="1" noChangeAspect="1" noTextEdit="1"/>
          </p:cNvSpPr>
          <p:nvPr>
            <p:ph type="sldImg"/>
          </p:nvPr>
        </p:nvSpPr>
        <p:spPr>
          <a:ln/>
        </p:spPr>
      </p:sp>
      <p:sp>
        <p:nvSpPr>
          <p:cNvPr id="219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MS PGothic" charset="0"/>
              </a:rPr>
              <a:t>13</a:t>
            </a:r>
          </a:p>
          <a:p>
            <a:r>
              <a:rPr lang="en-US">
                <a:latin typeface="Arial" charset="0"/>
                <a:ea typeface="ＭＳ Ｐゴシック" charset="0"/>
                <a:cs typeface="MS PGothic" charset="0"/>
              </a:rPr>
              <a:t>lots of diagrams of boxes and text, need to find a way to differentiate them</a:t>
            </a:r>
          </a:p>
        </p:txBody>
      </p:sp>
      <p:sp>
        <p:nvSpPr>
          <p:cNvPr id="219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19322E-9695-C140-9ACA-3AB6627F17AF}" type="slidenum">
              <a:rPr lang="zh-CN" altLang="en-US" sz="1200">
                <a:solidFill>
                  <a:srgbClr val="000000"/>
                </a:solidFill>
                <a:ea typeface="宋体" charset="0"/>
                <a:cs typeface="宋体" charset="0"/>
              </a:rPr>
              <a:pPr eaLnBrk="1" hangingPunct="1"/>
              <a:t>163</a:t>
            </a:fld>
            <a:endParaRPr lang="en-US" altLang="zh-CN" sz="1200">
              <a:solidFill>
                <a:srgbClr val="000000"/>
              </a:solidFill>
              <a:ea typeface="宋体" charset="0"/>
              <a:cs typeface="宋体"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ide Image Placeholder 1"/>
          <p:cNvSpPr>
            <a:spLocks noGrp="1" noRot="1" noChangeAspect="1" noTextEdit="1"/>
          </p:cNvSpPr>
          <p:nvPr>
            <p:ph type="sldImg"/>
          </p:nvPr>
        </p:nvSpPr>
        <p:spPr>
          <a:ln/>
        </p:spPr>
      </p:sp>
      <p:sp>
        <p:nvSpPr>
          <p:cNvPr id="223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23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09106A-F9E8-A546-86CD-FF40F03BD4D1}" type="slidenum">
              <a:rPr lang="en-US" sz="1200">
                <a:solidFill>
                  <a:prstClr val="black"/>
                </a:solidFill>
              </a:rPr>
              <a:pPr eaLnBrk="1" hangingPunct="1"/>
              <a:t>166</a:t>
            </a:fld>
            <a:endParaRPr lang="en-US" sz="120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the article:</a:t>
            </a:r>
          </a:p>
          <a:p>
            <a:r>
              <a:rPr lang="en-US" dirty="0" smtClean="0"/>
              <a:t>http://</a:t>
            </a:r>
            <a:r>
              <a:rPr lang="en-US" dirty="0" err="1" smtClean="0"/>
              <a:t>thehackernews.com</a:t>
            </a:r>
            <a:r>
              <a:rPr lang="en-US" dirty="0" smtClean="0"/>
              <a:t>/2015/03/dram-</a:t>
            </a:r>
            <a:r>
              <a:rPr lang="en-US" dirty="0" err="1" smtClean="0"/>
              <a:t>rowhammer</a:t>
            </a:r>
            <a:r>
              <a:rPr lang="en-US" dirty="0" smtClean="0"/>
              <a:t>-</a:t>
            </a:r>
            <a:r>
              <a:rPr lang="en-US" dirty="0" err="1" smtClean="0"/>
              <a:t>vulnerability.html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29111850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noTextEdit="1"/>
          </p:cNvSpPr>
          <p:nvPr>
            <p:ph type="sldImg"/>
          </p:nvPr>
        </p:nvSpPr>
        <p:spPr>
          <a:ln/>
        </p:spPr>
      </p:sp>
      <p:sp>
        <p:nvSpPr>
          <p:cNvPr id="225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25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552AEB-1971-AC44-BB3B-99C8C3603EE9}" type="slidenum">
              <a:rPr lang="en-US" sz="1200">
                <a:solidFill>
                  <a:prstClr val="black"/>
                </a:solidFill>
              </a:rPr>
              <a:pPr eaLnBrk="1" hangingPunct="1"/>
              <a:t>167</a:t>
            </a:fld>
            <a:endParaRPr lang="en-US" sz="1200">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noTextEdit="1"/>
          </p:cNvSpPr>
          <p:nvPr>
            <p:ph type="sldImg"/>
          </p:nvPr>
        </p:nvSpPr>
        <p:spPr>
          <a:ln/>
        </p:spPr>
      </p:sp>
      <p:sp>
        <p:nvSpPr>
          <p:cNvPr id="227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MS PGothic" charset="0"/>
              </a:rPr>
              <a:t>16</a:t>
            </a:r>
          </a:p>
          <a:p>
            <a:r>
              <a:rPr lang="en-US">
                <a:latin typeface="Arial" charset="0"/>
                <a:ea typeface="ＭＳ Ｐゴシック" charset="0"/>
                <a:cs typeface="MS PGothic" charset="0"/>
              </a:rPr>
              <a:t>explain what the diagram is showing</a:t>
            </a:r>
          </a:p>
          <a:p>
            <a:r>
              <a:rPr lang="en-US">
                <a:latin typeface="Arial" charset="0"/>
                <a:ea typeface="ＭＳ Ｐゴシック" charset="0"/>
                <a:cs typeface="MS PGothic" charset="0"/>
              </a:rPr>
              <a:t>animate in distribution spread</a:t>
            </a:r>
          </a:p>
        </p:txBody>
      </p:sp>
      <p:sp>
        <p:nvSpPr>
          <p:cNvPr id="227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67321F-EBF2-EF45-B493-3AA23EBEBF2C}" type="slidenum">
              <a:rPr lang="zh-CN" altLang="en-US" sz="1200">
                <a:solidFill>
                  <a:srgbClr val="000000"/>
                </a:solidFill>
                <a:ea typeface="宋体" charset="0"/>
                <a:cs typeface="宋体" charset="0"/>
              </a:rPr>
              <a:pPr eaLnBrk="1" hangingPunct="1"/>
              <a:t>168</a:t>
            </a:fld>
            <a:endParaRPr lang="en-US" altLang="zh-CN" sz="1200">
              <a:solidFill>
                <a:srgbClr val="000000"/>
              </a:solidFill>
              <a:ea typeface="宋体" charset="0"/>
              <a:cs typeface="宋体"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p:cNvSpPr>
            <a:spLocks noGrp="1" noRot="1" noChangeAspect="1" noTextEdit="1"/>
          </p:cNvSpPr>
          <p:nvPr>
            <p:ph type="sldImg"/>
          </p:nvPr>
        </p:nvSpPr>
        <p:spPr>
          <a:ln/>
        </p:spPr>
      </p:sp>
      <p:sp>
        <p:nvSpPr>
          <p:cNvPr id="231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31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81D4CE-6D68-3344-8E2D-9F344DC67913}" type="slidenum">
              <a:rPr lang="en-US" sz="1200">
                <a:solidFill>
                  <a:prstClr val="black"/>
                </a:solidFill>
              </a:rPr>
              <a:pPr eaLnBrk="1" hangingPunct="1"/>
              <a:t>171</a:t>
            </a:fld>
            <a:endParaRPr lang="en-US" sz="120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a:ln/>
        </p:spPr>
      </p:sp>
      <p:sp>
        <p:nvSpPr>
          <p:cNvPr id="2365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365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E631AD-C60C-4E4D-A3E6-F31D3BE24CB4}" type="slidenum">
              <a:rPr lang="en-US" sz="1200">
                <a:solidFill>
                  <a:prstClr val="black"/>
                </a:solidFill>
              </a:rPr>
              <a:pPr eaLnBrk="1" hangingPunct="1"/>
              <a:t>175</a:t>
            </a:fld>
            <a:endParaRPr lang="en-US" sz="120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noTextEdit="1"/>
          </p:cNvSpPr>
          <p:nvPr>
            <p:ph type="sldImg"/>
          </p:nvPr>
        </p:nvSpPr>
        <p:spPr>
          <a:ln/>
        </p:spPr>
      </p:sp>
      <p:sp>
        <p:nvSpPr>
          <p:cNvPr id="2406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406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251A54-C673-5543-803C-8CA3A560DCAE}" type="slidenum">
              <a:rPr lang="en-US" sz="1200">
                <a:solidFill>
                  <a:prstClr val="black"/>
                </a:solidFill>
              </a:rPr>
              <a:pPr eaLnBrk="1" hangingPunct="1"/>
              <a:t>178</a:t>
            </a:fld>
            <a:endParaRPr lang="en-US" sz="120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p:cNvSpPr>
            <a:spLocks noGrp="1" noRot="1" noChangeAspect="1"/>
          </p:cNvSpPr>
          <p:nvPr>
            <p:ph type="sldImg"/>
          </p:nvPr>
        </p:nvSpPr>
        <p:spPr>
          <a:ln/>
        </p:spPr>
      </p:sp>
      <p:sp>
        <p:nvSpPr>
          <p:cNvPr id="243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charset="0"/>
                <a:ea typeface="ＭＳ Ｐゴシック" charset="0"/>
                <a:cs typeface="ＭＳ Ｐゴシック" charset="0"/>
              </a:rPr>
              <a:t>Why right shift? </a:t>
            </a:r>
            <a:r>
              <a:rPr lang="en-US">
                <a:latin typeface="Arial" charset="0"/>
                <a:ea typeface="ＭＳ Ｐゴシック" charset="0"/>
                <a:cs typeface="ＭＳ Ｐゴシック" charset="0"/>
              </a:rPr>
              <a:t>As P/E cycles increase, more defects</a:t>
            </a:r>
          </a:p>
          <a:p>
            <a:r>
              <a:rPr lang="en-US">
                <a:latin typeface="Arial" charset="0"/>
                <a:ea typeface="ＭＳ Ｐゴシック" charset="0"/>
                <a:cs typeface="ＭＳ Ｐゴシック" charset="0"/>
              </a:rPr>
              <a:t>accumulate on the tunnel oxide of the flash memory cell and thus the</a:t>
            </a:r>
          </a:p>
          <a:p>
            <a:r>
              <a:rPr lang="en-US">
                <a:latin typeface="Arial" charset="0"/>
                <a:ea typeface="ＭＳ Ｐゴシック" charset="0"/>
                <a:cs typeface="ＭＳ Ｐゴシック" charset="0"/>
              </a:rPr>
              <a:t>properties of the oxide change. More electrons can be programmed</a:t>
            </a:r>
          </a:p>
          <a:p>
            <a:r>
              <a:rPr lang="en-US">
                <a:latin typeface="Arial" charset="0"/>
                <a:ea typeface="ＭＳ Ｐゴシック" charset="0"/>
                <a:cs typeface="ＭＳ Ｐゴシック" charset="0"/>
              </a:rPr>
              <a:t>into the floating gates at higher P/E cycles due to trap-assisted</a:t>
            </a:r>
          </a:p>
          <a:p>
            <a:r>
              <a:rPr lang="en-US">
                <a:latin typeface="Arial" charset="0"/>
                <a:ea typeface="ＭＳ Ｐゴシック" charset="0"/>
                <a:cs typeface="ＭＳ Ｐゴシック" charset="0"/>
              </a:rPr>
              <a:t>tunneling [16], given the same program pulse voltage. Threshold</a:t>
            </a:r>
          </a:p>
          <a:p>
            <a:r>
              <a:rPr lang="en-US">
                <a:latin typeface="Arial" charset="0"/>
                <a:ea typeface="ＭＳ Ｐゴシック" charset="0"/>
                <a:cs typeface="ＭＳ Ｐゴシック" charset="0"/>
              </a:rPr>
              <a:t>voltage control of ISPP at high P/E cycles is therefore not as accurate</a:t>
            </a:r>
          </a:p>
          <a:p>
            <a:r>
              <a:rPr lang="en-US">
                <a:latin typeface="Arial" charset="0"/>
                <a:ea typeface="ＭＳ Ｐゴシック" charset="0"/>
                <a:cs typeface="ＭＳ Ｐゴシック" charset="0"/>
              </a:rPr>
              <a:t>as that at low P/E cycles. The flash cells tend to be </a:t>
            </a:r>
            <a:r>
              <a:rPr lang="en-US" i="1">
                <a:latin typeface="Arial" charset="0"/>
                <a:ea typeface="ＭＳ Ｐゴシック" charset="0"/>
                <a:cs typeface="ＭＳ Ｐゴシック" charset="0"/>
              </a:rPr>
              <a:t>over-programmed</a:t>
            </a:r>
          </a:p>
          <a:p>
            <a:r>
              <a:rPr lang="en-US" i="1">
                <a:latin typeface="Arial" charset="0"/>
                <a:ea typeface="ＭＳ Ｐゴシック" charset="0"/>
                <a:cs typeface="ＭＳ Ｐゴシック" charset="0"/>
              </a:rPr>
              <a:t>at high P/E cycles, </a:t>
            </a:r>
            <a:r>
              <a:rPr lang="en-US">
                <a:latin typeface="Arial" charset="0"/>
                <a:ea typeface="ＭＳ Ｐゴシック" charset="0"/>
                <a:cs typeface="ＭＳ Ｐゴシック" charset="0"/>
              </a:rPr>
              <a:t>and we can see that the threshold voltage</a:t>
            </a:r>
          </a:p>
          <a:p>
            <a:r>
              <a:rPr lang="en-US">
                <a:latin typeface="Arial" charset="0"/>
                <a:ea typeface="ＭＳ Ｐゴシック" charset="0"/>
                <a:cs typeface="ＭＳ Ｐゴシック" charset="0"/>
              </a:rPr>
              <a:t>distribution shifts to the right (i.e., toward higher threshold voltages)</a:t>
            </a:r>
          </a:p>
          <a:p>
            <a:r>
              <a:rPr lang="en-US">
                <a:latin typeface="Arial" charset="0"/>
                <a:ea typeface="ＭＳ Ｐゴシック" charset="0"/>
                <a:cs typeface="ＭＳ Ｐゴシック" charset="0"/>
              </a:rPr>
              <a:t>systematically as P/E cycles increase.</a:t>
            </a:r>
          </a:p>
          <a:p>
            <a:endParaRPr lang="en-US">
              <a:latin typeface="Arial" charset="0"/>
              <a:ea typeface="ＭＳ Ｐゴシック" charset="0"/>
              <a:cs typeface="ＭＳ Ｐゴシック" charset="0"/>
            </a:endParaRPr>
          </a:p>
          <a:p>
            <a:r>
              <a:rPr lang="en-US" b="1">
                <a:latin typeface="Arial" charset="0"/>
                <a:ea typeface="ＭＳ Ｐゴシック" charset="0"/>
                <a:cs typeface="ＭＳ Ｐゴシック" charset="0"/>
              </a:rPr>
              <a:t>Why widen?</a:t>
            </a:r>
          </a:p>
          <a:p>
            <a:r>
              <a:rPr lang="en-US">
                <a:latin typeface="Arial" charset="0"/>
                <a:ea typeface="ＭＳ Ｐゴシック" charset="0"/>
                <a:cs typeface="ＭＳ Ｐゴシック" charset="0"/>
              </a:rPr>
              <a:t>Second, the threshold voltage distributions disperse and become</a:t>
            </a:r>
          </a:p>
          <a:p>
            <a:r>
              <a:rPr lang="en-US">
                <a:latin typeface="Arial" charset="0"/>
                <a:ea typeface="ＭＳ Ｐゴシック" charset="0"/>
                <a:cs typeface="ＭＳ Ｐゴシック" charset="0"/>
              </a:rPr>
              <a:t>wider as P/E cycles increase. This can be due to two potential reasons.</a:t>
            </a:r>
          </a:p>
          <a:p>
            <a:r>
              <a:rPr lang="en-US">
                <a:latin typeface="Arial" charset="0"/>
                <a:ea typeface="ＭＳ Ｐゴシック" charset="0"/>
                <a:cs typeface="ＭＳ Ｐゴシック" charset="0"/>
              </a:rPr>
              <a:t>First, due to process variation effects, different flash cells’ properties,</a:t>
            </a:r>
          </a:p>
          <a:p>
            <a:r>
              <a:rPr lang="en-US">
                <a:latin typeface="Arial" charset="0"/>
                <a:ea typeface="ＭＳ Ｐゴシック" charset="0"/>
                <a:cs typeface="ＭＳ Ｐゴシック" charset="0"/>
              </a:rPr>
              <a:t>e.g., tunnel oxide characteristics, are different. These properties can</a:t>
            </a:r>
          </a:p>
          <a:p>
            <a:r>
              <a:rPr lang="en-US">
                <a:latin typeface="Arial" charset="0"/>
                <a:ea typeface="ＭＳ Ｐゴシック" charset="0"/>
                <a:cs typeface="ＭＳ Ｐゴシック" charset="0"/>
              </a:rPr>
              <a:t>also get affected differently for different cells as the P/E cycles</a:t>
            </a:r>
          </a:p>
          <a:p>
            <a:r>
              <a:rPr lang="en-US">
                <a:latin typeface="Arial" charset="0"/>
                <a:ea typeface="ＭＳ Ｐゴシック" charset="0"/>
                <a:cs typeface="ＭＳ Ｐゴシック" charset="0"/>
              </a:rPr>
              <a:t>increase. As a result, each cell’s tolerance to defects that are caused by</a:t>
            </a:r>
          </a:p>
          <a:p>
            <a:r>
              <a:rPr lang="en-US">
                <a:latin typeface="Arial" charset="0"/>
                <a:ea typeface="ＭＳ Ｐゴシック" charset="0"/>
                <a:cs typeface="ＭＳ Ｐゴシック" charset="0"/>
              </a:rPr>
              <a:t>increased P/E cycles is different, leading to increased variation in</a:t>
            </a:r>
          </a:p>
          <a:p>
            <a:r>
              <a:rPr lang="en-US">
                <a:latin typeface="Arial" charset="0"/>
                <a:ea typeface="ＭＳ Ｐゴシック" charset="0"/>
                <a:cs typeface="ＭＳ Ｐゴシック" charset="0"/>
              </a:rPr>
              <a:t>threshold voltage across cells with increasing P/E cycles. Second,</a:t>
            </a:r>
          </a:p>
          <a:p>
            <a:r>
              <a:rPr lang="en-US">
                <a:latin typeface="Arial" charset="0"/>
                <a:ea typeface="ＭＳ Ｐゴシック" charset="0"/>
                <a:cs typeface="ＭＳ Ｐゴシック" charset="0"/>
              </a:rPr>
              <a:t>different flash cells are programmed with different data patterns</a:t>
            </a:r>
          </a:p>
          <a:p>
            <a:r>
              <a:rPr lang="en-US">
                <a:latin typeface="Arial" charset="0"/>
                <a:ea typeface="ＭＳ Ｐゴシック" charset="0"/>
                <a:cs typeface="ＭＳ Ｐゴシック" charset="0"/>
              </a:rPr>
              <a:t>(because we program random data to different flash cells in these</a:t>
            </a:r>
          </a:p>
          <a:p>
            <a:r>
              <a:rPr lang="en-US">
                <a:latin typeface="Arial" charset="0"/>
                <a:ea typeface="ＭＳ Ｐゴシック" charset="0"/>
                <a:cs typeface="ＭＳ Ｐゴシック" charset="0"/>
              </a:rPr>
              <a:t>experiments), which could cause different cells’ properties to get</a:t>
            </a:r>
          </a:p>
          <a:p>
            <a:r>
              <a:rPr lang="en-US">
                <a:latin typeface="Arial" charset="0"/>
                <a:ea typeface="ＭＳ Ｐゴシック" charset="0"/>
                <a:cs typeface="ＭＳ Ｐゴシック" charset="0"/>
              </a:rPr>
              <a:t>affected differently as P/E cycles increase, leading to increased</a:t>
            </a:r>
          </a:p>
          <a:p>
            <a:r>
              <a:rPr lang="en-US">
                <a:latin typeface="Arial" charset="0"/>
                <a:ea typeface="ＭＳ Ｐゴシック" charset="0"/>
                <a:cs typeface="ＭＳ Ｐゴシック" charset="0"/>
              </a:rPr>
              <a:t>variance in threshold voltage levels.</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This plot shows the probability density function of the cell threshold voltage as the number of program/erase cycles increases.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As the wear on the cells increase, we can see the distributions broadening and shifting to the right (higher voltages).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As around 30k cycles, the distributions in adjacent states begin to overlap, meaning that a read error is possible.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However, we note that the manufacturer cell lifetime is typically only around 5k cycles, so errors due to wear would not be evident at those wear levels. </a:t>
            </a:r>
          </a:p>
        </p:txBody>
      </p:sp>
      <p:sp>
        <p:nvSpPr>
          <p:cNvPr id="243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911F12-7019-5249-9F8F-292F39D2C3F0}" type="slidenum">
              <a:rPr lang="zh-CN" altLang="en-US" sz="1200">
                <a:solidFill>
                  <a:srgbClr val="000000"/>
                </a:solidFill>
                <a:ea typeface="宋体" charset="0"/>
                <a:cs typeface="宋体" charset="0"/>
              </a:rPr>
              <a:pPr eaLnBrk="1" hangingPunct="1"/>
              <a:t>180</a:t>
            </a:fld>
            <a:endParaRPr lang="en-US" altLang="zh-CN" sz="1200">
              <a:solidFill>
                <a:srgbClr val="000000"/>
              </a:solidFill>
              <a:ea typeface="宋体" charset="0"/>
              <a:cs typeface="宋体"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a:ln/>
        </p:spPr>
      </p:sp>
      <p:sp>
        <p:nvSpPr>
          <p:cNvPr id="245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Ideally, when flash memory cells are programmed to the same</a:t>
            </a:r>
          </a:p>
          <a:p>
            <a:r>
              <a:rPr lang="en-US">
                <a:latin typeface="Arial" charset="0"/>
                <a:ea typeface="ＭＳ Ｐゴシック" charset="0"/>
                <a:cs typeface="ＭＳ Ｐゴシック" charset="0"/>
              </a:rPr>
              <a:t>target data value (ideally, the same target threshold voltage), the cells’</a:t>
            </a:r>
          </a:p>
          <a:p>
            <a:r>
              <a:rPr lang="en-US">
                <a:latin typeface="Arial" charset="0"/>
                <a:ea typeface="ＭＳ Ｐゴシック" charset="0"/>
                <a:cs typeface="ＭＳ Ｐゴシック" charset="0"/>
              </a:rPr>
              <a:t>observed threshold voltages should be the same. However, the</a:t>
            </a:r>
          </a:p>
          <a:p>
            <a:r>
              <a:rPr lang="en-US">
                <a:latin typeface="Arial" charset="0"/>
                <a:ea typeface="ＭＳ Ｐゴシック" charset="0"/>
                <a:cs typeface="ＭＳ Ｐゴシック" charset="0"/>
              </a:rPr>
              <a:t>observed threshold voltage </a:t>
            </a:r>
            <a:r>
              <a:rPr lang="en-US" i="1">
                <a:latin typeface="Arial" charset="0"/>
                <a:ea typeface="ＭＳ Ｐゴシック" charset="0"/>
                <a:cs typeface="ＭＳ Ｐゴシック" charset="0"/>
              </a:rPr>
              <a:t>signal </a:t>
            </a:r>
            <a:r>
              <a:rPr lang="en-US">
                <a:latin typeface="Arial" charset="0"/>
                <a:ea typeface="ＭＳ Ｐゴシック" charset="0"/>
                <a:cs typeface="ＭＳ Ｐゴシック" charset="0"/>
              </a:rPr>
              <a:t>is actually the </a:t>
            </a:r>
            <a:r>
              <a:rPr lang="en-US" i="1">
                <a:latin typeface="Arial" charset="0"/>
                <a:ea typeface="ＭＳ Ｐゴシック" charset="0"/>
                <a:cs typeface="ＭＳ Ｐゴシック" charset="0"/>
              </a:rPr>
              <a:t>signal to be</a:t>
            </a:r>
          </a:p>
          <a:p>
            <a:r>
              <a:rPr lang="en-US" i="1">
                <a:latin typeface="Arial" charset="0"/>
                <a:ea typeface="ＭＳ Ｐゴシック" charset="0"/>
                <a:cs typeface="ＭＳ Ｐゴシック" charset="0"/>
              </a:rPr>
              <a:t>programmed </a:t>
            </a:r>
            <a:r>
              <a:rPr lang="en-US">
                <a:latin typeface="Arial" charset="0"/>
                <a:ea typeface="ＭＳ Ｐゴシック" charset="0"/>
                <a:cs typeface="ＭＳ Ｐゴシック" charset="0"/>
              </a:rPr>
              <a:t>mixed with </a:t>
            </a:r>
            <a:r>
              <a:rPr lang="en-US" i="1">
                <a:latin typeface="Arial" charset="0"/>
                <a:ea typeface="ＭＳ Ｐゴシック" charset="0"/>
                <a:cs typeface="ＭＳ Ｐゴシック" charset="0"/>
              </a:rPr>
              <a:t>noise</a:t>
            </a:r>
            <a:r>
              <a:rPr lang="en-US">
                <a:latin typeface="Arial" charset="0"/>
                <a:ea typeface="ＭＳ Ｐゴシック" charset="0"/>
                <a:cs typeface="ＭＳ Ｐゴシック" charset="0"/>
              </a:rPr>
              <a:t>. In fact, the flash cell can be thought</a:t>
            </a:r>
          </a:p>
          <a:p>
            <a:r>
              <a:rPr lang="en-US">
                <a:latin typeface="Arial" charset="0"/>
                <a:ea typeface="ＭＳ Ｐゴシック" charset="0"/>
                <a:cs typeface="ＭＳ Ｐゴシック" charset="0"/>
              </a:rPr>
              <a:t>of as a communication channel that takes an input program signal (i.e.,</a:t>
            </a:r>
          </a:p>
          <a:p>
            <a:r>
              <a:rPr lang="en-US">
                <a:latin typeface="Arial" charset="0"/>
                <a:ea typeface="ＭＳ Ｐゴシック" charset="0"/>
                <a:cs typeface="ＭＳ Ｐゴシック" charset="0"/>
              </a:rPr>
              <a:t>a target threshold voltage) and outputs an observed signal (i.e.,</a:t>
            </a:r>
          </a:p>
          <a:p>
            <a:r>
              <a:rPr lang="en-US">
                <a:latin typeface="Arial" charset="0"/>
                <a:ea typeface="ＭＳ Ｐゴシック" charset="0"/>
                <a:cs typeface="ＭＳ Ｐゴシック" charset="0"/>
              </a:rPr>
              <a:t>observed threshold voltage). We can decouple the Vth of the flash</a:t>
            </a:r>
          </a:p>
          <a:p>
            <a:r>
              <a:rPr lang="en-US">
                <a:latin typeface="Arial" charset="0"/>
                <a:ea typeface="ＭＳ Ｐゴシック" charset="0"/>
                <a:cs typeface="ＭＳ Ｐゴシック" charset="0"/>
              </a:rPr>
              <a:t>memory cell into two parts: signal and additive noise:</a:t>
            </a:r>
          </a:p>
        </p:txBody>
      </p:sp>
      <p:sp>
        <p:nvSpPr>
          <p:cNvPr id="245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59F356-76E7-B548-9D8D-55DF73BDA19E}" type="slidenum">
              <a:rPr lang="en-US" sz="1200">
                <a:solidFill>
                  <a:prstClr val="black"/>
                </a:solidFill>
              </a:rPr>
              <a:pPr eaLnBrk="1" hangingPunct="1"/>
              <a:t>181</a:t>
            </a:fld>
            <a:endParaRPr lang="en-US" sz="1200">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a:ln/>
        </p:spPr>
      </p:sp>
      <p:sp>
        <p:nvSpPr>
          <p:cNvPr id="2570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predicted threshold</a:t>
            </a:r>
          </a:p>
          <a:p>
            <a:r>
              <a:rPr lang="en-US">
                <a:latin typeface="Arial" charset="0"/>
                <a:ea typeface="ＭＳ Ｐゴシック" charset="0"/>
                <a:cs typeface="ＭＳ Ｐゴシック" charset="0"/>
              </a:rPr>
              <a:t>voltage is obtained by subtracting the predicted threshold voltage</a:t>
            </a:r>
          </a:p>
          <a:p>
            <a:r>
              <a:rPr lang="en-US">
                <a:latin typeface="Arial" charset="0"/>
                <a:ea typeface="ＭＳ Ｐゴシック" charset="0"/>
                <a:cs typeface="ＭＳ Ｐゴシック" charset="0"/>
              </a:rPr>
              <a:t>change (estimated by our model) from the measured threshold voltage</a:t>
            </a:r>
          </a:p>
          <a:p>
            <a:r>
              <a:rPr lang="en-US">
                <a:latin typeface="Arial" charset="0"/>
                <a:ea typeface="ＭＳ Ｐゴシック" charset="0"/>
                <a:cs typeface="ＭＳ Ｐゴシック" charset="0"/>
              </a:rPr>
              <a:t>after program interference.</a:t>
            </a:r>
          </a:p>
        </p:txBody>
      </p:sp>
      <p:sp>
        <p:nvSpPr>
          <p:cNvPr id="2570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EFCCAE-D04B-394E-B18E-D35A6A19016C}" type="slidenum">
              <a:rPr lang="en-US" sz="1200">
                <a:solidFill>
                  <a:prstClr val="black"/>
                </a:solidFill>
              </a:rPr>
              <a:pPr eaLnBrk="1" hangingPunct="1"/>
              <a:t>191</a:t>
            </a:fld>
            <a:endParaRPr lang="en-US" sz="1200">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lide Image Placeholder 1"/>
          <p:cNvSpPr>
            <a:spLocks noGrp="1" noRot="1" noChangeAspect="1" noTextEdit="1"/>
          </p:cNvSpPr>
          <p:nvPr>
            <p:ph type="sldImg"/>
          </p:nvPr>
        </p:nvSpPr>
        <p:spPr>
          <a:ln/>
        </p:spPr>
      </p:sp>
      <p:sp>
        <p:nvSpPr>
          <p:cNvPr id="2600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600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41552A-269A-A845-B778-CF3017F5E76C}" type="slidenum">
              <a:rPr lang="en-US" sz="1200">
                <a:solidFill>
                  <a:prstClr val="black"/>
                </a:solidFill>
              </a:rPr>
              <a:pPr eaLnBrk="1" hangingPunct="1"/>
              <a:t>193</a:t>
            </a:fld>
            <a:endParaRPr lang="en-US" sz="1200">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a:ln/>
        </p:spPr>
      </p:sp>
      <p:sp>
        <p:nvSpPr>
          <p:cNvPr id="263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We introduce a new error tolerance mechanism that can adjust</a:t>
            </a:r>
          </a:p>
          <a:p>
            <a:r>
              <a:rPr lang="en-US">
                <a:latin typeface="Arial" charset="0"/>
                <a:ea typeface="ＭＳ Ｐゴシック" charset="0"/>
                <a:cs typeface="ＭＳ Ｐゴシック" charset="0"/>
              </a:rPr>
              <a:t>the read reference voltage dynamically based on the predictive</a:t>
            </a:r>
          </a:p>
          <a:p>
            <a:r>
              <a:rPr lang="en-US">
                <a:latin typeface="Arial" charset="0"/>
                <a:ea typeface="ＭＳ Ｐゴシック" charset="0"/>
                <a:cs typeface="ＭＳ Ｐゴシック" charset="0"/>
              </a:rPr>
              <a:t>threshold voltage model. The key observation is that the threshold</a:t>
            </a:r>
          </a:p>
          <a:p>
            <a:r>
              <a:rPr lang="en-US">
                <a:latin typeface="Arial" charset="0"/>
                <a:ea typeface="ＭＳ Ｐゴシック" charset="0"/>
                <a:cs typeface="ＭＳ Ｐゴシック" charset="0"/>
              </a:rPr>
              <a:t>voltage distribution of a cell shifts to the right and widens with</a:t>
            </a:r>
          </a:p>
          <a:p>
            <a:r>
              <a:rPr lang="en-US">
                <a:latin typeface="Arial" charset="0"/>
                <a:ea typeface="ＭＳ Ｐゴシック" charset="0"/>
                <a:cs typeface="ＭＳ Ｐゴシック" charset="0"/>
              </a:rPr>
              <a:t>program interference </a:t>
            </a:r>
            <a:r>
              <a:rPr lang="en-US" i="1">
                <a:latin typeface="Arial" charset="0"/>
                <a:ea typeface="ＭＳ Ｐゴシック" charset="0"/>
                <a:cs typeface="ＭＳ Ｐゴシック" charset="0"/>
              </a:rPr>
              <a:t>in a manner that is predictable via online</a:t>
            </a:r>
          </a:p>
          <a:p>
            <a:r>
              <a:rPr lang="en-US" i="1">
                <a:latin typeface="Arial" charset="0"/>
                <a:ea typeface="ＭＳ Ｐゴシック" charset="0"/>
                <a:cs typeface="ＭＳ Ｐゴシック" charset="0"/>
              </a:rPr>
              <a:t>learning of the distribution. </a:t>
            </a:r>
            <a:r>
              <a:rPr lang="en-US">
                <a:latin typeface="Arial" charset="0"/>
                <a:ea typeface="ＭＳ Ｐゴシック" charset="0"/>
                <a:cs typeface="ＭＳ Ｐゴシック" charset="0"/>
              </a:rPr>
              <a:t>As a result, the optimum read reference</a:t>
            </a:r>
          </a:p>
          <a:p>
            <a:r>
              <a:rPr lang="en-US">
                <a:latin typeface="Arial" charset="0"/>
                <a:ea typeface="ＭＳ Ｐゴシック" charset="0"/>
                <a:cs typeface="ＭＳ Ｐゴシック" charset="0"/>
              </a:rPr>
              <a:t>voltage between different threshold voltage ranges (i.e., logical values)</a:t>
            </a:r>
          </a:p>
          <a:p>
            <a:r>
              <a:rPr lang="en-US">
                <a:latin typeface="Arial" charset="0"/>
                <a:ea typeface="ＭＳ Ｐゴシック" charset="0"/>
                <a:cs typeface="ＭＳ Ｐゴシック" charset="0"/>
              </a:rPr>
              <a:t>can be predicted. Our evaluations show that doing so with our online</a:t>
            </a:r>
          </a:p>
          <a:p>
            <a:r>
              <a:rPr lang="en-US">
                <a:latin typeface="Arial" charset="0"/>
                <a:ea typeface="ＭＳ Ｐゴシック" charset="0"/>
                <a:cs typeface="ＭＳ Ｐゴシック" charset="0"/>
              </a:rPr>
              <a:t>mechanism reduces the raw bit error rate (BER) by 64% and improves</a:t>
            </a:r>
          </a:p>
          <a:p>
            <a:r>
              <a:rPr lang="en-US">
                <a:latin typeface="Arial" charset="0"/>
                <a:ea typeface="ＭＳ Ｐゴシック" charset="0"/>
                <a:cs typeface="ＭＳ Ｐゴシック" charset="0"/>
              </a:rPr>
              <a:t>the P/E cycle lifetime of NAND flash memory by 30% compared to a</a:t>
            </a:r>
          </a:p>
          <a:p>
            <a:r>
              <a:rPr lang="en-US">
                <a:latin typeface="Arial" charset="0"/>
                <a:ea typeface="ＭＳ Ｐゴシック" charset="0"/>
                <a:cs typeface="ＭＳ Ｐゴシック" charset="0"/>
              </a:rPr>
              <a:t>baseline that uses state-of-the-art error-correcting codes (ECC).</a:t>
            </a:r>
          </a:p>
        </p:txBody>
      </p:sp>
      <p:sp>
        <p:nvSpPr>
          <p:cNvPr id="263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12EA9B-C287-8A48-A546-193D4670A172}" type="slidenum">
              <a:rPr lang="en-US" sz="1200">
                <a:solidFill>
                  <a:prstClr val="black"/>
                </a:solidFill>
              </a:rPr>
              <a:pPr eaLnBrk="1" hangingPunct="1"/>
              <a:t>195</a:t>
            </a:fld>
            <a:endParaRPr lang="en-US" sz="120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the errors occur? We see three possible causes.</a:t>
            </a:r>
          </a:p>
          <a:p>
            <a:endParaRPr lang="en-US" dirty="0" smtClean="0"/>
          </a:p>
          <a:p>
            <a:r>
              <a:rPr lang="en-US" dirty="0" smtClean="0"/>
              <a:t>First, there could electromagnetic</a:t>
            </a:r>
            <a:r>
              <a:rPr lang="en-US" baseline="0" dirty="0" smtClean="0"/>
              <a:t> coupling between adjacent </a:t>
            </a:r>
            <a:r>
              <a:rPr lang="en-US" baseline="0" dirty="0" err="1" smtClean="0"/>
              <a:t>wordlines</a:t>
            </a:r>
            <a:r>
              <a:rPr lang="en-US" baseline="0" dirty="0" smtClean="0"/>
              <a:t>. When the voltage of one is toggled, it could briefly increase the voltage of the other and facilitate the leakage of charge.</a:t>
            </a:r>
          </a:p>
          <a:p>
            <a:endParaRPr lang="en-US" baseline="0" dirty="0" smtClean="0"/>
          </a:p>
          <a:p>
            <a:r>
              <a:rPr lang="en-US" baseline="0" dirty="0" smtClean="0"/>
              <a:t>Two other possibilities are conductive bridges and hot-carrier injection.</a:t>
            </a:r>
          </a:p>
          <a:p>
            <a:endParaRPr lang="en-US" baseline="0" dirty="0" smtClean="0"/>
          </a:p>
          <a:p>
            <a:r>
              <a:rPr lang="en-US" baseline="0" dirty="0" smtClean="0"/>
              <a:t>At least one manufacturer confirmed that these three could play a role in the disturbance errors we see them today.</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096099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noTextEdit="1"/>
          </p:cNvSpPr>
          <p:nvPr>
            <p:ph type="sldImg"/>
          </p:nvPr>
        </p:nvSpPr>
        <p:spPr>
          <a:ln/>
        </p:spPr>
      </p:sp>
      <p:sp>
        <p:nvSpPr>
          <p:cNvPr id="2682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96C200-8C21-2E48-AB37-6ED2733261BC}" type="slidenum">
              <a:rPr lang="en-US" sz="1200">
                <a:solidFill>
                  <a:prstClr val="black"/>
                </a:solidFill>
              </a:rPr>
              <a:pPr eaLnBrk="1" hangingPunct="1"/>
              <a:t>199</a:t>
            </a:fld>
            <a:endParaRPr lang="en-US" sz="1200">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noTextEdit="1"/>
          </p:cNvSpPr>
          <p:nvPr>
            <p:ph type="sldImg"/>
          </p:nvPr>
        </p:nvSpPr>
        <p:spPr>
          <a:ln/>
        </p:spPr>
      </p:sp>
      <p:sp>
        <p:nvSpPr>
          <p:cNvPr id="282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82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C9F5AB-8D8A-674B-8A7D-D2BD0B417EF4}" type="slidenum">
              <a:rPr lang="en-US" sz="1200">
                <a:solidFill>
                  <a:prstClr val="black"/>
                </a:solidFill>
              </a:rPr>
              <a:pPr eaLnBrk="1" hangingPunct="1"/>
              <a:t>212</a:t>
            </a:fld>
            <a:endParaRPr lang="en-US" sz="1200">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endParaRPr lang="en-US" dirty="0"/>
          </a:p>
        </p:txBody>
      </p:sp>
      <p:sp>
        <p:nvSpPr>
          <p:cNvPr id="290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C86038-9569-C14E-AF53-1AA6A820A019}" type="slidenum">
              <a:rPr lang="en-US" sz="1200">
                <a:solidFill>
                  <a:srgbClr val="000000"/>
                </a:solidFill>
                <a:latin typeface="Calibri" charset="0"/>
              </a:rPr>
              <a:pPr eaLnBrk="1" hangingPunct="1"/>
              <a:t>219</a:t>
            </a:fld>
            <a:endParaRPr lang="en-US" sz="1200">
              <a:solidFill>
                <a:srgbClr val="000000"/>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present the characterization</a:t>
            </a:r>
            <a:r>
              <a:rPr lang="en-US" baseline="0" dirty="0" smtClean="0"/>
              <a:t> results, one-by-one.</a:t>
            </a:r>
          </a:p>
          <a:p>
            <a:endParaRPr lang="en-US" baseline="0" dirty="0" smtClean="0"/>
          </a:p>
          <a:p>
            <a:r>
              <a:rPr lang="en-US" baseline="0" dirty="0" smtClean="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367990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1.png"/></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1.png"/></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1.png"/></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Master" Target="../slideMasters/slideMaster9.xml"/><Relationship Id="rId2" Type="http://schemas.openxmlformats.org/officeDocument/2006/relationships/image" Target="../media/image6.png"/></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38.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89.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991134"/>
      </p:ext>
    </p:extLst>
  </p:cSld>
  <p:clrMapOvr>
    <a:masterClrMapping/>
  </p:clrMapOvr>
  <p:transition xmlns:p14="http://schemas.microsoft.com/office/powerpoint/2010/main"/>
</p:sldLayout>
</file>

<file path=ppt/slideLayouts/slideLayout10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EF9B9161-E11A-E14C-9B55-9159261E6067}" type="slidenum">
              <a:rPr lang="en-US"/>
              <a:pPr>
                <a:defRPr/>
              </a:pPr>
              <a:t>‹#›</a:t>
            </a:fld>
            <a:endParaRPr lang="en-US"/>
          </a:p>
        </p:txBody>
      </p:sp>
    </p:spTree>
    <p:extLst>
      <p:ext uri="{BB962C8B-B14F-4D97-AF65-F5344CB8AC3E}">
        <p14:creationId xmlns:p14="http://schemas.microsoft.com/office/powerpoint/2010/main" val="1540888727"/>
      </p:ext>
    </p:extLst>
  </p:cSld>
  <p:clrMapOvr>
    <a:masterClrMapping/>
  </p:clrMapOvr>
  <p:transition xmlns:p14="http://schemas.microsoft.com/office/powerpoint/2010/main"/>
</p:sldLayout>
</file>

<file path=ppt/slideLayouts/slideLayout10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3EE5F57-3778-7A40-B187-04ECAB987619}" type="slidenum">
              <a:rPr lang="en-US"/>
              <a:pPr>
                <a:defRPr/>
              </a:pPr>
              <a:t>‹#›</a:t>
            </a:fld>
            <a:endParaRPr lang="en-US"/>
          </a:p>
        </p:txBody>
      </p:sp>
    </p:spTree>
    <p:extLst>
      <p:ext uri="{BB962C8B-B14F-4D97-AF65-F5344CB8AC3E}">
        <p14:creationId xmlns:p14="http://schemas.microsoft.com/office/powerpoint/2010/main" val="2078347104"/>
      </p:ext>
    </p:extLst>
  </p:cSld>
  <p:clrMapOvr>
    <a:masterClrMapping/>
  </p:clrMapOvr>
  <p:transition xmlns:p14="http://schemas.microsoft.com/office/powerpoint/2010/main"/>
</p:sldLayout>
</file>

<file path=ppt/slideLayouts/slideLayout10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F6510AF3-64D9-BC4B-A563-0D103980584B}" type="slidenum">
              <a:rPr lang="en-US"/>
              <a:pPr>
                <a:defRPr/>
              </a:pPr>
              <a:t>‹#›</a:t>
            </a:fld>
            <a:endParaRPr lang="en-US"/>
          </a:p>
        </p:txBody>
      </p:sp>
    </p:spTree>
    <p:extLst>
      <p:ext uri="{BB962C8B-B14F-4D97-AF65-F5344CB8AC3E}">
        <p14:creationId xmlns:p14="http://schemas.microsoft.com/office/powerpoint/2010/main" val="685975602"/>
      </p:ext>
    </p:extLst>
  </p:cSld>
  <p:clrMapOvr>
    <a:masterClrMapping/>
  </p:clrMapOvr>
  <p:transition xmlns:p14="http://schemas.microsoft.com/office/powerpoint/2010/main"/>
</p:sldLayout>
</file>

<file path=ppt/slideLayouts/slideLayout10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41456C95-7206-9649-A476-C5FB794D888F}" type="slidenum">
              <a:rPr lang="en-US"/>
              <a:pPr>
                <a:defRPr/>
              </a:pPr>
              <a:t>‹#›</a:t>
            </a:fld>
            <a:endParaRPr lang="en-US"/>
          </a:p>
        </p:txBody>
      </p:sp>
    </p:spTree>
    <p:extLst>
      <p:ext uri="{BB962C8B-B14F-4D97-AF65-F5344CB8AC3E}">
        <p14:creationId xmlns:p14="http://schemas.microsoft.com/office/powerpoint/2010/main" val="4271722794"/>
      </p:ext>
    </p:extLst>
  </p:cSld>
  <p:clrMapOvr>
    <a:masterClrMapping/>
  </p:clrMapOvr>
  <p:transition xmlns:p14="http://schemas.microsoft.com/office/powerpoint/2010/main"/>
</p:sldLayout>
</file>

<file path=ppt/slideLayouts/slideLayout10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8135BE9F-B8EB-1743-9D0E-8604A1507F8F}" type="slidenum">
              <a:rPr lang="en-US"/>
              <a:pPr>
                <a:defRPr/>
              </a:pPr>
              <a:t>‹#›</a:t>
            </a:fld>
            <a:endParaRPr lang="en-US"/>
          </a:p>
        </p:txBody>
      </p:sp>
    </p:spTree>
    <p:extLst>
      <p:ext uri="{BB962C8B-B14F-4D97-AF65-F5344CB8AC3E}">
        <p14:creationId xmlns:p14="http://schemas.microsoft.com/office/powerpoint/2010/main" val="2441753267"/>
      </p:ext>
    </p:extLst>
  </p:cSld>
  <p:clrMapOvr>
    <a:masterClrMapping/>
  </p:clrMapOvr>
  <p:transition xmlns:p14="http://schemas.microsoft.com/office/powerpoint/2010/main"/>
</p:sldLayout>
</file>

<file path=ppt/slideLayouts/slideLayout10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19016E58-271B-4645-B608-3D1566BEB57F}" type="slidenum">
              <a:rPr lang="en-US"/>
              <a:pPr>
                <a:defRPr/>
              </a:pPr>
              <a:t>‹#›</a:t>
            </a:fld>
            <a:endParaRPr lang="en-US"/>
          </a:p>
        </p:txBody>
      </p:sp>
    </p:spTree>
    <p:extLst>
      <p:ext uri="{BB962C8B-B14F-4D97-AF65-F5344CB8AC3E}">
        <p14:creationId xmlns:p14="http://schemas.microsoft.com/office/powerpoint/2010/main" val="4114748841"/>
      </p:ext>
    </p:extLst>
  </p:cSld>
  <p:clrMapOvr>
    <a:masterClrMapping/>
  </p:clrMapOvr>
  <p:transition xmlns:p14="http://schemas.microsoft.com/office/powerpoint/2010/main"/>
</p:sldLayout>
</file>

<file path=ppt/slideLayouts/slideLayout10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34EC8DE-66A3-354A-81D5-251FD3488942}" type="slidenum">
              <a:rPr lang="en-US"/>
              <a:pPr>
                <a:defRPr/>
              </a:pPr>
              <a:t>‹#›</a:t>
            </a:fld>
            <a:endParaRPr lang="en-US"/>
          </a:p>
        </p:txBody>
      </p:sp>
    </p:spTree>
    <p:extLst>
      <p:ext uri="{BB962C8B-B14F-4D97-AF65-F5344CB8AC3E}">
        <p14:creationId xmlns:p14="http://schemas.microsoft.com/office/powerpoint/2010/main" val="3651078605"/>
      </p:ext>
    </p:extLst>
  </p:cSld>
  <p:clrMapOvr>
    <a:masterClrMapping/>
  </p:clrMapOvr>
  <p:transition xmlns:p14="http://schemas.microsoft.com/office/powerpoint/2010/main"/>
</p:sldLayout>
</file>

<file path=ppt/slideLayouts/slideLayout10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316D94FE-C012-0F4D-A00A-251E5832D8BA}" type="slidenum">
              <a:rPr lang="en-US"/>
              <a:pPr>
                <a:defRPr/>
              </a:pPr>
              <a:t>‹#›</a:t>
            </a:fld>
            <a:endParaRPr lang="en-US"/>
          </a:p>
        </p:txBody>
      </p:sp>
    </p:spTree>
    <p:extLst>
      <p:ext uri="{BB962C8B-B14F-4D97-AF65-F5344CB8AC3E}">
        <p14:creationId xmlns:p14="http://schemas.microsoft.com/office/powerpoint/2010/main" val="3525179511"/>
      </p:ext>
    </p:extLst>
  </p:cSld>
  <p:clrMapOvr>
    <a:masterClrMapping/>
  </p:clrMapOvr>
  <p:transition xmlns:p14="http://schemas.microsoft.com/office/powerpoint/2010/main"/>
</p:sldLayout>
</file>

<file path=ppt/slideLayouts/slideLayout10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98028DBC-033B-9245-8B00-08B9B33737ED}" type="slidenum">
              <a:rPr lang="en-US"/>
              <a:pPr>
                <a:defRPr/>
              </a:pPr>
              <a:t>‹#›</a:t>
            </a:fld>
            <a:endParaRPr lang="en-US"/>
          </a:p>
        </p:txBody>
      </p:sp>
    </p:spTree>
    <p:extLst>
      <p:ext uri="{BB962C8B-B14F-4D97-AF65-F5344CB8AC3E}">
        <p14:creationId xmlns:p14="http://schemas.microsoft.com/office/powerpoint/2010/main" val="1973236757"/>
      </p:ext>
    </p:extLst>
  </p:cSld>
  <p:clrMapOvr>
    <a:masterClrMapping/>
  </p:clrMapOvr>
  <p:transition xmlns:p14="http://schemas.microsoft.com/office/powerpoint/2010/main"/>
</p:sldLayout>
</file>

<file path=ppt/slideLayouts/slideLayout10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5ED02A6-349B-694A-AE02-D9FB83E0A33B}" type="slidenum">
              <a:rPr lang="en-US"/>
              <a:pPr>
                <a:defRPr/>
              </a:pPr>
              <a:t>‹#›</a:t>
            </a:fld>
            <a:endParaRPr lang="en-US"/>
          </a:p>
        </p:txBody>
      </p:sp>
    </p:spTree>
    <p:extLst>
      <p:ext uri="{BB962C8B-B14F-4D97-AF65-F5344CB8AC3E}">
        <p14:creationId xmlns:p14="http://schemas.microsoft.com/office/powerpoint/2010/main" val="1779925339"/>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4480487"/>
      </p:ext>
    </p:extLst>
  </p:cSld>
  <p:clrMapOvr>
    <a:masterClrMapping/>
  </p:clrMapOvr>
  <p:transition xmlns:p14="http://schemas.microsoft.com/office/powerpoint/2010/main"/>
</p:sldLayout>
</file>

<file path=ppt/slideLayouts/slideLayout101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A6C164ED-1D60-FE4A-B66C-481616443FE2}" type="slidenum">
              <a:rPr lang="en-US"/>
              <a:pPr>
                <a:defRPr/>
              </a:pPr>
              <a:t>‹#›</a:t>
            </a:fld>
            <a:endParaRPr lang="en-US"/>
          </a:p>
        </p:txBody>
      </p:sp>
    </p:spTree>
    <p:extLst>
      <p:ext uri="{BB962C8B-B14F-4D97-AF65-F5344CB8AC3E}">
        <p14:creationId xmlns:p14="http://schemas.microsoft.com/office/powerpoint/2010/main" val="2349167709"/>
      </p:ext>
    </p:extLst>
  </p:cSld>
  <p:clrMapOvr>
    <a:masterClrMapping/>
  </p:clrMapOvr>
  <p:transition xmlns:p14="http://schemas.microsoft.com/office/powerpoint/2010/main"/>
</p:sldLayout>
</file>

<file path=ppt/slideLayouts/slideLayout10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15989A55-CA04-3341-86F5-6045EC647F9E}" type="slidenum">
              <a:rPr lang="en-US"/>
              <a:pPr>
                <a:defRPr/>
              </a:pPr>
              <a:t>‹#›</a:t>
            </a:fld>
            <a:endParaRPr lang="en-US"/>
          </a:p>
        </p:txBody>
      </p:sp>
    </p:spTree>
    <p:extLst>
      <p:ext uri="{BB962C8B-B14F-4D97-AF65-F5344CB8AC3E}">
        <p14:creationId xmlns:p14="http://schemas.microsoft.com/office/powerpoint/2010/main" val="1934327183"/>
      </p:ext>
    </p:extLst>
  </p:cSld>
  <p:clrMapOvr>
    <a:masterClrMapping/>
  </p:clrMapOvr>
  <p:transition xmlns:p14="http://schemas.microsoft.com/office/powerpoint/2010/main"/>
</p:sldLayout>
</file>

<file path=ppt/slideLayouts/slideLayout10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99DDF9AC-7A74-134B-8C6A-FC4C3D566403}" type="slidenum">
              <a:rPr lang="en-US"/>
              <a:pPr>
                <a:defRPr/>
              </a:pPr>
              <a:t>‹#›</a:t>
            </a:fld>
            <a:endParaRPr lang="en-US"/>
          </a:p>
        </p:txBody>
      </p:sp>
    </p:spTree>
    <p:extLst>
      <p:ext uri="{BB962C8B-B14F-4D97-AF65-F5344CB8AC3E}">
        <p14:creationId xmlns:p14="http://schemas.microsoft.com/office/powerpoint/2010/main" val="302829233"/>
      </p:ext>
    </p:extLst>
  </p:cSld>
  <p:clrMapOvr>
    <a:masterClrMapping/>
  </p:clrMapOvr>
  <p:transition xmlns:p14="http://schemas.microsoft.com/office/powerpoint/2010/main"/>
</p:sldLayout>
</file>

<file path=ppt/slideLayouts/slideLayout10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9BE68D9-1A49-564B-8291-C7060CDE8832}" type="slidenum">
              <a:rPr lang="en-US"/>
              <a:pPr>
                <a:defRPr/>
              </a:pPr>
              <a:t>‹#›</a:t>
            </a:fld>
            <a:endParaRPr lang="en-US"/>
          </a:p>
        </p:txBody>
      </p:sp>
    </p:spTree>
    <p:extLst>
      <p:ext uri="{BB962C8B-B14F-4D97-AF65-F5344CB8AC3E}">
        <p14:creationId xmlns:p14="http://schemas.microsoft.com/office/powerpoint/2010/main" val="2636401016"/>
      </p:ext>
    </p:extLst>
  </p:cSld>
  <p:clrMapOvr>
    <a:masterClrMapping/>
  </p:clrMapOvr>
  <p:transition xmlns:p14="http://schemas.microsoft.com/office/powerpoint/2010/main"/>
</p:sldLayout>
</file>

<file path=ppt/slideLayouts/slideLayout10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D643A744-A4F7-8144-AD02-907A9AFC635B}" type="slidenum">
              <a:rPr lang="en-US"/>
              <a:pPr>
                <a:defRPr/>
              </a:pPr>
              <a:t>‹#›</a:t>
            </a:fld>
            <a:endParaRPr lang="en-US"/>
          </a:p>
        </p:txBody>
      </p:sp>
    </p:spTree>
    <p:extLst>
      <p:ext uri="{BB962C8B-B14F-4D97-AF65-F5344CB8AC3E}">
        <p14:creationId xmlns:p14="http://schemas.microsoft.com/office/powerpoint/2010/main" val="1075167704"/>
      </p:ext>
    </p:extLst>
  </p:cSld>
  <p:clrMapOvr>
    <a:masterClrMapping/>
  </p:clrMapOvr>
  <p:transition xmlns:p14="http://schemas.microsoft.com/office/powerpoint/2010/main"/>
</p:sldLayout>
</file>

<file path=ppt/slideLayouts/slideLayout10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BE722671-6D88-E44C-8D27-ED0D24616BA8}" type="slidenum">
              <a:rPr lang="en-US"/>
              <a:pPr>
                <a:defRPr/>
              </a:pPr>
              <a:t>‹#›</a:t>
            </a:fld>
            <a:endParaRPr lang="en-US"/>
          </a:p>
        </p:txBody>
      </p:sp>
    </p:spTree>
    <p:extLst>
      <p:ext uri="{BB962C8B-B14F-4D97-AF65-F5344CB8AC3E}">
        <p14:creationId xmlns:p14="http://schemas.microsoft.com/office/powerpoint/2010/main" val="3471410762"/>
      </p:ext>
    </p:extLst>
  </p:cSld>
  <p:clrMapOvr>
    <a:masterClrMapping/>
  </p:clrMapOvr>
  <p:transition xmlns:p14="http://schemas.microsoft.com/office/powerpoint/2010/main"/>
</p:sldLayout>
</file>

<file path=ppt/slideLayouts/slideLayout10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35E5094F-ECBD-FF4F-AA70-57AE2ECEF9F1}" type="slidenum">
              <a:rPr lang="en-US"/>
              <a:pPr>
                <a:defRPr/>
              </a:pPr>
              <a:t>‹#›</a:t>
            </a:fld>
            <a:endParaRPr lang="en-US"/>
          </a:p>
        </p:txBody>
      </p:sp>
    </p:spTree>
    <p:extLst>
      <p:ext uri="{BB962C8B-B14F-4D97-AF65-F5344CB8AC3E}">
        <p14:creationId xmlns:p14="http://schemas.microsoft.com/office/powerpoint/2010/main" val="2582196018"/>
      </p:ext>
    </p:extLst>
  </p:cSld>
  <p:clrMapOvr>
    <a:masterClrMapping/>
  </p:clrMapOvr>
  <p:transition xmlns:p14="http://schemas.microsoft.com/office/powerpoint/2010/main"/>
</p:sldLayout>
</file>

<file path=ppt/slideLayouts/slideLayout10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98CF19C0-DBF9-8A4F-8DE3-198AFD5218C3}" type="slidenum">
              <a:rPr lang="en-US"/>
              <a:pPr>
                <a:defRPr/>
              </a:pPr>
              <a:t>‹#›</a:t>
            </a:fld>
            <a:endParaRPr lang="en-US"/>
          </a:p>
        </p:txBody>
      </p:sp>
    </p:spTree>
    <p:extLst>
      <p:ext uri="{BB962C8B-B14F-4D97-AF65-F5344CB8AC3E}">
        <p14:creationId xmlns:p14="http://schemas.microsoft.com/office/powerpoint/2010/main" val="3535469844"/>
      </p:ext>
    </p:extLst>
  </p:cSld>
  <p:clrMapOvr>
    <a:masterClrMapping/>
  </p:clrMapOvr>
  <p:transition xmlns:p14="http://schemas.microsoft.com/office/powerpoint/2010/main"/>
</p:sldLayout>
</file>

<file path=ppt/slideLayouts/slideLayout10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37A814C-6D18-E346-B616-A31FCBB2860E}" type="slidenum">
              <a:rPr lang="en-US"/>
              <a:pPr>
                <a:defRPr/>
              </a:pPr>
              <a:t>‹#›</a:t>
            </a:fld>
            <a:endParaRPr lang="en-US"/>
          </a:p>
        </p:txBody>
      </p:sp>
    </p:spTree>
    <p:extLst>
      <p:ext uri="{BB962C8B-B14F-4D97-AF65-F5344CB8AC3E}">
        <p14:creationId xmlns:p14="http://schemas.microsoft.com/office/powerpoint/2010/main" val="2919329359"/>
      </p:ext>
    </p:extLst>
  </p:cSld>
  <p:clrMapOvr>
    <a:masterClrMapping/>
  </p:clrMapOvr>
  <p:transition xmlns:p14="http://schemas.microsoft.com/office/powerpoint/2010/main"/>
</p:sldLayout>
</file>

<file path=ppt/slideLayouts/slideLayout10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A642E80-21A4-C847-82C7-6F1535E0DEF9}" type="slidenum">
              <a:rPr lang="en-US"/>
              <a:pPr>
                <a:defRPr/>
              </a:pPr>
              <a:t>‹#›</a:t>
            </a:fld>
            <a:endParaRPr lang="en-US"/>
          </a:p>
        </p:txBody>
      </p:sp>
    </p:spTree>
    <p:extLst>
      <p:ext uri="{BB962C8B-B14F-4D97-AF65-F5344CB8AC3E}">
        <p14:creationId xmlns:p14="http://schemas.microsoft.com/office/powerpoint/2010/main" val="2886249330"/>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734701"/>
      </p:ext>
    </p:extLst>
  </p:cSld>
  <p:clrMapOvr>
    <a:masterClrMapping/>
  </p:clrMapOvr>
  <p:transition xmlns:p14="http://schemas.microsoft.com/office/powerpoint/2010/main"/>
</p:sldLayout>
</file>

<file path=ppt/slideLayouts/slideLayout10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2DAD64F1-22F8-9B4A-82D8-2312CD2A2FF9}" type="slidenum">
              <a:rPr lang="en-US"/>
              <a:pPr>
                <a:defRPr/>
              </a:pPr>
              <a:t>‹#›</a:t>
            </a:fld>
            <a:endParaRPr lang="en-US"/>
          </a:p>
        </p:txBody>
      </p:sp>
    </p:spTree>
    <p:extLst>
      <p:ext uri="{BB962C8B-B14F-4D97-AF65-F5344CB8AC3E}">
        <p14:creationId xmlns:p14="http://schemas.microsoft.com/office/powerpoint/2010/main" val="1018434570"/>
      </p:ext>
    </p:extLst>
  </p:cSld>
  <p:clrMapOvr>
    <a:masterClrMapping/>
  </p:clrMapOvr>
  <p:transition xmlns:p14="http://schemas.microsoft.com/office/powerpoint/2010/main"/>
</p:sldLayout>
</file>

<file path=ppt/slideLayouts/slideLayout10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93CA24FB-D685-774F-BDC2-F763C6D0AE88}" type="slidenum">
              <a:rPr lang="en-US"/>
              <a:pPr>
                <a:defRPr/>
              </a:pPr>
              <a:t>‹#›</a:t>
            </a:fld>
            <a:endParaRPr lang="en-US"/>
          </a:p>
        </p:txBody>
      </p:sp>
    </p:spTree>
    <p:extLst>
      <p:ext uri="{BB962C8B-B14F-4D97-AF65-F5344CB8AC3E}">
        <p14:creationId xmlns:p14="http://schemas.microsoft.com/office/powerpoint/2010/main" val="1687754640"/>
      </p:ext>
    </p:extLst>
  </p:cSld>
  <p:clrMapOvr>
    <a:masterClrMapping/>
  </p:clrMapOvr>
  <p:transition xmlns:p14="http://schemas.microsoft.com/office/powerpoint/2010/main"/>
</p:sldLayout>
</file>

<file path=ppt/slideLayouts/slideLayout10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C415BE31-096B-1C48-800D-F28D36517856}" type="slidenum">
              <a:rPr lang="en-US"/>
              <a:pPr>
                <a:defRPr/>
              </a:pPr>
              <a:t>‹#›</a:t>
            </a:fld>
            <a:endParaRPr lang="en-US"/>
          </a:p>
        </p:txBody>
      </p:sp>
    </p:spTree>
    <p:extLst>
      <p:ext uri="{BB962C8B-B14F-4D97-AF65-F5344CB8AC3E}">
        <p14:creationId xmlns:p14="http://schemas.microsoft.com/office/powerpoint/2010/main" val="349849629"/>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170275"/>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285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619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273601"/>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6703575"/>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94300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2177332764"/>
      </p:ext>
    </p:extLst>
  </p:cSld>
  <p:clrMapOvr>
    <a:masterClrMapping/>
  </p:clrMapOvr>
  <p:transition xmlns:p14="http://schemas.microsoft.com/office/powerpoint/2010/mai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263216"/>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3251267"/>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1439865"/>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74615"/>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7296944"/>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286941"/>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2239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337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9372347"/>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968247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2607370"/>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974552"/>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2882175"/>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683289"/>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508187"/>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971540"/>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6771473"/>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462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301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2834769"/>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479101"/>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513993"/>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949556"/>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416598"/>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983898"/>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490541"/>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6869284"/>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9578381"/>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8022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096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349600"/>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596406"/>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3621081"/>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447729"/>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317963"/>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406183"/>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1659816"/>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662183"/>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51389"/>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799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264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007866"/>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720055"/>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623489"/>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005390"/>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9155047"/>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413553"/>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72410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3914322"/>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9249492"/>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278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3940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656725"/>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471075"/>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4987662"/>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766688"/>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4632561"/>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15160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342684"/>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655830"/>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45395"/>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793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6531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3289580"/>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854520"/>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893161"/>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6157569"/>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897220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542191"/>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630174"/>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946013"/>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9039703"/>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1595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39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81863"/>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0449378"/>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044656"/>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04303"/>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64242"/>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5941473"/>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689527"/>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30779"/>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59384"/>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136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7119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024890"/>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6026373"/>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5090810"/>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0889380"/>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0365414"/>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118010"/>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3850849"/>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37837"/>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2779224"/>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167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8352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827745"/>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173958"/>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3580448"/>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017199"/>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4146712"/>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6228247"/>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752461"/>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8282844"/>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656820"/>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71968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5525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360520"/>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9259301"/>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8758866"/>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9375224"/>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954124"/>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590667"/>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2901596"/>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313692"/>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561422"/>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2007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2577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1978531"/>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2209066"/>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4964678"/>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7411852"/>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3554506"/>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3977079"/>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1238344"/>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1305376"/>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080203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16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1846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1634"/>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1089725"/>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0963386"/>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7787234"/>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6569"/>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329160"/>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8742469"/>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336090"/>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212366"/>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09073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1766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827062"/>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7941156"/>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3912523"/>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300637"/>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3576646"/>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6429744"/>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0743274"/>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7917564"/>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408409"/>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46365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2909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2353178"/>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723648"/>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060116"/>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6912335"/>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9561168"/>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870789"/>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69209"/>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679828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087220"/>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67936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3758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0620144"/>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109253"/>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0465854"/>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8155451"/>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6293718"/>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3059187"/>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7304265"/>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5890087"/>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8029173"/>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57632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6910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5595660"/>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8350262"/>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1821857"/>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6637384"/>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2114630"/>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801025"/>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0875273"/>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2940110"/>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0055782"/>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6510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92099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0799118"/>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2136889"/>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9587098"/>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3480136"/>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8407911"/>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518308"/>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8154989"/>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155783"/>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4240527"/>
      </p:ext>
    </p:extLst>
  </p:cSld>
  <p:clrMapOvr>
    <a:masterClrMapping/>
  </p:clrMapOvr>
  <p:transition xmlns:p14="http://schemas.microsoft.com/office/powerpoint/2010/main"/>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5565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35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98724"/>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850353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5667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5944712"/>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059923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9775469"/>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509898"/>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9690849"/>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2582132"/>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7450836"/>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3566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5707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600504"/>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406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5258278"/>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3100886"/>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643870"/>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8857325"/>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9020217"/>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843749"/>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182314"/>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5760394"/>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98160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72948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63551"/>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7471406"/>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9071685"/>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0580516"/>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0604236"/>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424080"/>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286913"/>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791115"/>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4628841"/>
      </p:ext>
    </p:extLst>
  </p:cSld>
  <p:clrMapOvr>
    <a:masterClrMapping/>
  </p:clrMapOvr>
  <p:transition xmlns:p14="http://schemas.microsoft.com/office/powerpoint/2010/mai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1042499"/>
      </p:ext>
    </p:extLst>
  </p:cSld>
  <p:clrMapOvr>
    <a:masterClrMapping/>
  </p:clrMapOvr>
  <p:transition xmlns:p14="http://schemas.microsoft.com/office/powerpoint/2010/main"/>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14567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947107"/>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81046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96861"/>
      </p:ext>
    </p:extLst>
  </p:cSld>
  <p:clrMapOvr>
    <a:masterClrMapping/>
  </p:clrMapOvr>
  <p:transition xmlns:p14="http://schemas.microsoft.com/office/powerpoint/2010/main"/>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6733918"/>
      </p:ext>
    </p:extLst>
  </p:cSld>
  <p:clrMapOvr>
    <a:masterClrMapping/>
  </p:clrMapOvr>
  <p:transition xmlns:p14="http://schemas.microsoft.com/office/powerpoint/2010/main"/>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8627283"/>
      </p:ext>
    </p:extLst>
  </p:cSld>
  <p:clrMapOvr>
    <a:masterClrMapping/>
  </p:clrMapOvr>
  <p:transition xmlns:p14="http://schemas.microsoft.com/office/powerpoint/2010/mai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421476"/>
      </p:ext>
    </p:extLst>
  </p:cSld>
  <p:clrMapOvr>
    <a:masterClrMapping/>
  </p:clrMapOvr>
  <p:transition xmlns:p14="http://schemas.microsoft.com/office/powerpoint/2010/main"/>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6566364"/>
      </p:ext>
    </p:extLst>
  </p:cSld>
  <p:clrMapOvr>
    <a:masterClrMapping/>
  </p:clrMapOvr>
  <p:transition xmlns:p14="http://schemas.microsoft.com/office/powerpoint/2010/main"/>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240877"/>
      </p:ext>
    </p:extLst>
  </p:cSld>
  <p:clrMapOvr>
    <a:masterClrMapping/>
  </p:clrMapOvr>
  <p:transition xmlns:p14="http://schemas.microsoft.com/office/powerpoint/2010/main"/>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5051029"/>
      </p:ext>
    </p:extLst>
  </p:cSld>
  <p:clrMapOvr>
    <a:masterClrMapping/>
  </p:clrMapOvr>
  <p:transition xmlns:p14="http://schemas.microsoft.com/office/powerpoint/2010/mai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9965088"/>
      </p:ext>
    </p:extLst>
  </p:cSld>
  <p:clrMapOvr>
    <a:masterClrMapping/>
  </p:clrMapOvr>
  <p:transition xmlns:p14="http://schemas.microsoft.com/office/powerpoint/2010/mai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0953776"/>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959159"/>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658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0321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608673"/>
      </p:ext>
    </p:extLst>
  </p:cSld>
  <p:clrMapOvr>
    <a:masterClrMapping/>
  </p:clrMapOvr>
  <p:transition xmlns:p14="http://schemas.microsoft.com/office/powerpoint/2010/main"/>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167199"/>
      </p:ext>
    </p:extLst>
  </p:cSld>
  <p:clrMapOvr>
    <a:masterClrMapping/>
  </p:clrMapOvr>
  <p:transition xmlns:p14="http://schemas.microsoft.com/office/powerpoint/2010/main"/>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237290"/>
      </p:ext>
    </p:extLst>
  </p:cSld>
  <p:clrMapOvr>
    <a:masterClrMapping/>
  </p:clrMapOvr>
  <p:transition xmlns:p14="http://schemas.microsoft.com/office/powerpoint/2010/mai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0266399"/>
      </p:ext>
    </p:extLst>
  </p:cSld>
  <p:clrMapOvr>
    <a:masterClrMapping/>
  </p:clrMapOvr>
  <p:transition xmlns:p14="http://schemas.microsoft.com/office/powerpoint/2010/main"/>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3193925"/>
      </p:ext>
    </p:extLst>
  </p:cSld>
  <p:clrMapOvr>
    <a:masterClrMapping/>
  </p:clrMapOvr>
  <p:transition xmlns:p14="http://schemas.microsoft.com/office/powerpoint/2010/main"/>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192130"/>
      </p:ext>
    </p:extLst>
  </p:cSld>
  <p:clrMapOvr>
    <a:masterClrMapping/>
  </p:clrMapOvr>
  <p:transition xmlns:p14="http://schemas.microsoft.com/office/powerpoint/2010/main"/>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547407"/>
      </p:ext>
    </p:extLst>
  </p:cSld>
  <p:clrMapOvr>
    <a:masterClrMapping/>
  </p:clrMapOvr>
  <p:transition xmlns:p14="http://schemas.microsoft.com/office/powerpoint/2010/mai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9134818"/>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7835762"/>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19043"/>
      </p:ext>
    </p:extLst>
  </p:cSld>
  <p:clrMapOvr>
    <a:masterClrMapping/>
  </p:clrMapOvr>
  <p:transition xmlns:p14="http://schemas.microsoft.com/office/powerpoint/2010/main"/>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369" tIns="45685" rIns="91369" bIns="45685"/>
          <a:lstStyle/>
          <a:p>
            <a:pPr defTabSz="913696"/>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369" tIns="45685" rIns="91369" bIns="45685" numCol="1" anchor="b" anchorCtr="0" compatLnSpc="1">
            <a:prstTxWarp prst="textNoShape">
              <a:avLst/>
            </a:prstTxWarp>
          </a:bodyPr>
          <a:lstStyle>
            <a:lvl1pPr>
              <a:defRPr sz="1200">
                <a:latin typeface="Garamond" pitchFamily="18" charset="0"/>
              </a:defRPr>
            </a:lvl1pPr>
          </a:lstStyle>
          <a:p>
            <a:pPr defTabSz="913696"/>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8246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51076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2097242"/>
      </p:ext>
    </p:extLst>
  </p:cSld>
  <p:clrMapOvr>
    <a:masterClrMapping/>
  </p:clrMapOvr>
  <p:transition xmlns:p14="http://schemas.microsoft.com/office/powerpoint/2010/main"/>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8791397"/>
      </p:ext>
    </p:extLst>
  </p:cSld>
  <p:clrMapOvr>
    <a:masterClrMapping/>
  </p:clrMapOvr>
  <p:transition xmlns:p14="http://schemas.microsoft.com/office/powerpoint/2010/main"/>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491561"/>
      </p:ext>
    </p:extLst>
  </p:cSld>
  <p:clrMapOvr>
    <a:masterClrMapping/>
  </p:clrMapOvr>
  <p:transition xmlns:p14="http://schemas.microsoft.com/office/powerpoint/2010/main"/>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4259371"/>
      </p:ext>
    </p:extLst>
  </p:cSld>
  <p:clrMapOvr>
    <a:masterClrMapping/>
  </p:clrMapOvr>
  <p:transition xmlns:p14="http://schemas.microsoft.com/office/powerpoint/2010/main"/>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7069001"/>
      </p:ext>
    </p:extLst>
  </p:cSld>
  <p:clrMapOvr>
    <a:masterClrMapping/>
  </p:clrMapOvr>
  <p:transition xmlns:p14="http://schemas.microsoft.com/office/powerpoint/2010/main"/>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209199"/>
      </p:ext>
    </p:extLst>
  </p:cSld>
  <p:clrMapOvr>
    <a:masterClrMapping/>
  </p:clrMapOvr>
  <p:transition xmlns:p14="http://schemas.microsoft.com/office/powerpoint/2010/main"/>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6249338"/>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093410"/>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069085"/>
      </p:ext>
    </p:extLst>
  </p:cSld>
  <p:clrMapOvr>
    <a:masterClrMapping/>
  </p:clrMapOvr>
  <p:transition xmlns:p14="http://schemas.microsoft.com/office/powerpoint/2010/main"/>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08239"/>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9144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BF129586-08AE-6F47-AC40-42971C091E94}" type="slidenum">
              <a:rPr lang="en-US" altLang="en-US"/>
              <a:pPr>
                <a:defRPr/>
              </a:pPr>
              <a:t>‹#›</a:t>
            </a:fld>
            <a:endParaRPr lang="en-US" altLang="en-US"/>
          </a:p>
        </p:txBody>
      </p:sp>
    </p:spTree>
    <p:extLst>
      <p:ext uri="{BB962C8B-B14F-4D97-AF65-F5344CB8AC3E}">
        <p14:creationId xmlns:p14="http://schemas.microsoft.com/office/powerpoint/2010/main" val="1338490987"/>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082EEEB-CAE1-9D42-80F3-08555E478FEE}" type="slidenum">
              <a:rPr lang="en-US" altLang="en-US"/>
              <a:pPr>
                <a:defRPr/>
              </a:pPr>
              <a:t>‹#›</a:t>
            </a:fld>
            <a:endParaRPr lang="en-US" altLang="en-US"/>
          </a:p>
        </p:txBody>
      </p:sp>
    </p:spTree>
    <p:extLst>
      <p:ext uri="{BB962C8B-B14F-4D97-AF65-F5344CB8AC3E}">
        <p14:creationId xmlns:p14="http://schemas.microsoft.com/office/powerpoint/2010/main" val="340398164"/>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63EB114-84BD-D84E-A045-3368407B11DA}" type="slidenum">
              <a:rPr lang="en-US" altLang="en-US"/>
              <a:pPr>
                <a:defRPr/>
              </a:pPr>
              <a:t>‹#›</a:t>
            </a:fld>
            <a:endParaRPr lang="en-US" altLang="en-US"/>
          </a:p>
        </p:txBody>
      </p:sp>
    </p:spTree>
    <p:extLst>
      <p:ext uri="{BB962C8B-B14F-4D97-AF65-F5344CB8AC3E}">
        <p14:creationId xmlns:p14="http://schemas.microsoft.com/office/powerpoint/2010/main" val="3293634263"/>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776E826-88E8-9343-B8CE-14D360A83D78}" type="slidenum">
              <a:rPr lang="en-US" altLang="en-US"/>
              <a:pPr>
                <a:defRPr/>
              </a:pPr>
              <a:t>‹#›</a:t>
            </a:fld>
            <a:endParaRPr lang="en-US" altLang="en-US"/>
          </a:p>
        </p:txBody>
      </p:sp>
    </p:spTree>
    <p:extLst>
      <p:ext uri="{BB962C8B-B14F-4D97-AF65-F5344CB8AC3E}">
        <p14:creationId xmlns:p14="http://schemas.microsoft.com/office/powerpoint/2010/main" val="460283220"/>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C300DD-50E9-B241-B672-B3ED614A01F6}" type="slidenum">
              <a:rPr lang="en-US" altLang="en-US"/>
              <a:pPr>
                <a:defRPr/>
              </a:pPr>
              <a:t>‹#›</a:t>
            </a:fld>
            <a:endParaRPr lang="en-US" altLang="en-US"/>
          </a:p>
        </p:txBody>
      </p:sp>
    </p:spTree>
    <p:extLst>
      <p:ext uri="{BB962C8B-B14F-4D97-AF65-F5344CB8AC3E}">
        <p14:creationId xmlns:p14="http://schemas.microsoft.com/office/powerpoint/2010/main" val="194556474"/>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92E28BF-E5C2-9440-84A9-1C5C4EC3BB51}" type="slidenum">
              <a:rPr lang="en-US" altLang="en-US"/>
              <a:pPr>
                <a:defRPr/>
              </a:pPr>
              <a:t>‹#›</a:t>
            </a:fld>
            <a:endParaRPr lang="en-US" altLang="en-US"/>
          </a:p>
        </p:txBody>
      </p:sp>
    </p:spTree>
    <p:extLst>
      <p:ext uri="{BB962C8B-B14F-4D97-AF65-F5344CB8AC3E}">
        <p14:creationId xmlns:p14="http://schemas.microsoft.com/office/powerpoint/2010/main" val="343228343"/>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2AB4768A-0B31-1341-95B8-ACCC602AC1ED}" type="slidenum">
              <a:rPr lang="en-US" altLang="en-US"/>
              <a:pPr>
                <a:defRPr/>
              </a:pPr>
              <a:t>‹#›</a:t>
            </a:fld>
            <a:endParaRPr lang="en-US" altLang="en-US"/>
          </a:p>
        </p:txBody>
      </p:sp>
    </p:spTree>
    <p:extLst>
      <p:ext uri="{BB962C8B-B14F-4D97-AF65-F5344CB8AC3E}">
        <p14:creationId xmlns:p14="http://schemas.microsoft.com/office/powerpoint/2010/main" val="2388469560"/>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91C9E0C-1943-654E-A858-D0B1037B7159}" type="slidenum">
              <a:rPr lang="en-US" altLang="en-US"/>
              <a:pPr>
                <a:defRPr/>
              </a:pPr>
              <a:t>‹#›</a:t>
            </a:fld>
            <a:endParaRPr lang="en-US" altLang="en-US"/>
          </a:p>
        </p:txBody>
      </p:sp>
    </p:spTree>
    <p:extLst>
      <p:ext uri="{BB962C8B-B14F-4D97-AF65-F5344CB8AC3E}">
        <p14:creationId xmlns:p14="http://schemas.microsoft.com/office/powerpoint/2010/main" val="3956588257"/>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3628895"/>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34EAAF7E-5FC7-BF48-85B4-17B208F57909}" type="slidenum">
              <a:rPr lang="en-US" altLang="en-US"/>
              <a:pPr>
                <a:defRPr/>
              </a:pPr>
              <a:t>‹#›</a:t>
            </a:fld>
            <a:endParaRPr lang="en-US" altLang="en-US"/>
          </a:p>
        </p:txBody>
      </p:sp>
    </p:spTree>
    <p:extLst>
      <p:ext uri="{BB962C8B-B14F-4D97-AF65-F5344CB8AC3E}">
        <p14:creationId xmlns:p14="http://schemas.microsoft.com/office/powerpoint/2010/main" val="754307458"/>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1539E80-CD55-B742-8023-B2B43C669C6C}" type="slidenum">
              <a:rPr lang="en-US" altLang="en-US"/>
              <a:pPr>
                <a:defRPr/>
              </a:pPr>
              <a:t>‹#›</a:t>
            </a:fld>
            <a:endParaRPr lang="en-US" altLang="en-US"/>
          </a:p>
        </p:txBody>
      </p:sp>
    </p:spTree>
    <p:extLst>
      <p:ext uri="{BB962C8B-B14F-4D97-AF65-F5344CB8AC3E}">
        <p14:creationId xmlns:p14="http://schemas.microsoft.com/office/powerpoint/2010/main" val="2618024252"/>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DE05FA7-E32E-224D-877F-442C3328AE5B}" type="slidenum">
              <a:rPr lang="en-US" altLang="en-US"/>
              <a:pPr>
                <a:defRPr/>
              </a:pPr>
              <a:t>‹#›</a:t>
            </a:fld>
            <a:endParaRPr lang="en-US" altLang="en-US"/>
          </a:p>
        </p:txBody>
      </p:sp>
    </p:spTree>
    <p:extLst>
      <p:ext uri="{BB962C8B-B14F-4D97-AF65-F5344CB8AC3E}">
        <p14:creationId xmlns:p14="http://schemas.microsoft.com/office/powerpoint/2010/main" val="2498337972"/>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9026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1319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528121"/>
      </p:ext>
    </p:extLst>
  </p:cSld>
  <p:clrMapOvr>
    <a:masterClrMapping/>
  </p:clrMapOvr>
  <p:transition xmlns:p14="http://schemas.microsoft.com/office/powerpoint/2010/main"/>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763492"/>
      </p:ext>
    </p:extLst>
  </p:cSld>
  <p:clrMapOvr>
    <a:masterClrMapping/>
  </p:clrMapOvr>
  <p:transition xmlns:p14="http://schemas.microsoft.com/office/powerpoint/2010/main"/>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2894221"/>
      </p:ext>
    </p:extLst>
  </p:cSld>
  <p:clrMapOvr>
    <a:masterClrMapping/>
  </p:clrMapOvr>
  <p:transition xmlns:p14="http://schemas.microsoft.com/office/powerpoint/2010/mai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564091"/>
      </p:ext>
    </p:extLst>
  </p:cSld>
  <p:clrMapOvr>
    <a:masterClrMapping/>
  </p:clrMapOvr>
  <p:transition xmlns:p14="http://schemas.microsoft.com/office/powerpoint/2010/main"/>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537290"/>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862991"/>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9069574"/>
      </p:ext>
    </p:extLst>
  </p:cSld>
  <p:clrMapOvr>
    <a:masterClrMapping/>
  </p:clrMapOvr>
  <p:transition xmlns:p14="http://schemas.microsoft.com/office/powerpoint/2010/main"/>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090071"/>
      </p:ext>
    </p:extLst>
  </p:cSld>
  <p:clrMapOvr>
    <a:masterClrMapping/>
  </p:clrMapOvr>
  <p:transition xmlns:p14="http://schemas.microsoft.com/office/powerpoint/2010/mai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4773029"/>
      </p:ext>
    </p:extLst>
  </p:cSld>
  <p:clrMapOvr>
    <a:masterClrMapping/>
  </p:clrMapOvr>
  <p:transition xmlns:p14="http://schemas.microsoft.com/office/powerpoint/2010/mai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3537786"/>
      </p:ext>
    </p:extLst>
  </p:cSld>
  <p:clrMapOvr>
    <a:masterClrMapping/>
  </p:clrMapOvr>
  <p:transition xmlns:p14="http://schemas.microsoft.com/office/powerpoint/2010/main"/>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5068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50978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797828"/>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87411"/>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6481783"/>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7115759"/>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506283"/>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5426430"/>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632304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705005"/>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4717988"/>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416483"/>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794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62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937537"/>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5162539"/>
      </p:ext>
    </p:extLst>
  </p:cSld>
  <p:clrMapOvr>
    <a:masterClrMapping/>
  </p:clrMapOvr>
  <p:transition xmlns:p14="http://schemas.microsoft.com/office/powerpoint/2010/mai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308808"/>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327071"/>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6980890"/>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3988946"/>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647741"/>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201208"/>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5527571"/>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9288646"/>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2226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01635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337019"/>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91913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4680724"/>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9304157"/>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4243055"/>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108516"/>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1469287"/>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7447674"/>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2093199"/>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805D39-8A99-3244-8F9A-372BEEBCC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952734"/>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87035"/>
            <a:ext cx="8610600" cy="10668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529F8-9DA9-694E-B83F-60BEDEBD4A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0815042"/>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141F8A-872E-3646-89B6-55BA95B3F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935299"/>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E43D1-58FC-C14A-A9F0-BDD7AF0437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677301"/>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F46380-4E56-A244-BA59-54B74623B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8392996"/>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1D5ED1-33F2-2645-AF95-92848C055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877022"/>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EC164A4-5DB4-2D45-ADFF-1E3FBB6A1F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3434297"/>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2178E3-A4E9-8C44-9376-46FFDE548E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3007563"/>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99267F-2B60-1142-AD94-1D907EA9F2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587792"/>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1BE77B-E84C-FA4C-AF81-38E30AF71D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63478"/>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000000"/>
                </a:solidFill>
                <a:latin typeface="Garamond"/>
              </a:rPr>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7964-A99D-DB4D-8E5A-4012C28607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640648"/>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6B4C4BB4-B804-0A46-91EB-1C5EA2C8E2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2875859"/>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0169019-BB41-6245-A1FF-2891AF1467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382570"/>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409D90B-F346-3C42-AD18-18315DB002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499044"/>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1B757EB-4A8B-1044-BBB4-CE4A4AF139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319953"/>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5A9F90F7-73ED-7745-B383-3C29FF1DE0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196806"/>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CCB94D-0191-4749-BCBF-0FEB50E6E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098777"/>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E5D36DF0-1835-D14D-9D16-04855C8F5B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210223"/>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4D1BA1E-770A-6D4D-A1FD-36213ED27A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8150526"/>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D341FD7C-1AE1-0545-9494-DFC5ABA6D8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430744"/>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DDD92E9B-C169-A540-8BBA-E3CEA95B4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136022"/>
      </p:ext>
    </p:extLst>
  </p:cSld>
  <p:clrMapOvr>
    <a:masterClrMapping/>
  </p:clrMapOvr>
  <p:transition xmlns:p14="http://schemas.microsoft.com/office/powerpoint/2010/mai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E53C06E-1BA5-454B-AA9A-B7A05D87FB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466803"/>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8716A9FA-F86C-8242-A499-74AAE05886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3084447"/>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2695844501"/>
      </p:ext>
    </p:extLst>
  </p:cSld>
  <p:clrMapOvr>
    <a:masterClrMapping/>
  </p:clrMapOvr>
  <p:transition xmlns:p14="http://schemas.microsoft.com/office/powerpoint/2010/mai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2113009339"/>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842257355"/>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3814249059"/>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2433839088"/>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12622870"/>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2087616177"/>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2646255053"/>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835305242"/>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220416740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3602476091"/>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706093677"/>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CAF0C4-D837-6C46-94E3-5BC8E6610C9A}" type="slidenum">
              <a:rPr lang="en-US"/>
              <a:pPr>
                <a:defRPr/>
              </a:pPr>
              <a:t>‹#›</a:t>
            </a:fld>
            <a:endParaRPr lang="en-US"/>
          </a:p>
        </p:txBody>
      </p:sp>
    </p:spTree>
    <p:extLst>
      <p:ext uri="{BB962C8B-B14F-4D97-AF65-F5344CB8AC3E}">
        <p14:creationId xmlns:p14="http://schemas.microsoft.com/office/powerpoint/2010/main" val="1822636505"/>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87035"/>
            <a:ext cx="8610600" cy="10668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40BA29-F9EE-E949-A023-5C86A1DB6E97}" type="slidenum">
              <a:rPr lang="en-US"/>
              <a:pPr>
                <a:defRPr/>
              </a:pPr>
              <a:t>‹#›</a:t>
            </a:fld>
            <a:endParaRPr lang="en-US"/>
          </a:p>
        </p:txBody>
      </p:sp>
    </p:spTree>
    <p:extLst>
      <p:ext uri="{BB962C8B-B14F-4D97-AF65-F5344CB8AC3E}">
        <p14:creationId xmlns:p14="http://schemas.microsoft.com/office/powerpoint/2010/main" val="475746241"/>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AC4AF8-F565-FA4E-8274-2B4BC4F93B5A}" type="slidenum">
              <a:rPr lang="en-US"/>
              <a:pPr>
                <a:defRPr/>
              </a:pPr>
              <a:t>‹#›</a:t>
            </a:fld>
            <a:endParaRPr lang="en-US"/>
          </a:p>
        </p:txBody>
      </p:sp>
    </p:spTree>
    <p:extLst>
      <p:ext uri="{BB962C8B-B14F-4D97-AF65-F5344CB8AC3E}">
        <p14:creationId xmlns:p14="http://schemas.microsoft.com/office/powerpoint/2010/main" val="2581815902"/>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BD23F-ECFE-0D4D-B2E6-436DBE557B89}" type="slidenum">
              <a:rPr lang="en-US"/>
              <a:pPr>
                <a:defRPr/>
              </a:pPr>
              <a:t>‹#›</a:t>
            </a:fld>
            <a:endParaRPr lang="en-US"/>
          </a:p>
        </p:txBody>
      </p:sp>
    </p:spTree>
    <p:extLst>
      <p:ext uri="{BB962C8B-B14F-4D97-AF65-F5344CB8AC3E}">
        <p14:creationId xmlns:p14="http://schemas.microsoft.com/office/powerpoint/2010/main" val="1716858017"/>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1B8958-2976-E04C-95F2-F7BA9969FBF0}" type="slidenum">
              <a:rPr lang="en-US"/>
              <a:pPr>
                <a:defRPr/>
              </a:pPr>
              <a:t>‹#›</a:t>
            </a:fld>
            <a:endParaRPr lang="en-US"/>
          </a:p>
        </p:txBody>
      </p:sp>
    </p:spTree>
    <p:extLst>
      <p:ext uri="{BB962C8B-B14F-4D97-AF65-F5344CB8AC3E}">
        <p14:creationId xmlns:p14="http://schemas.microsoft.com/office/powerpoint/2010/main" val="2304279795"/>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7DA203-5F4A-D242-BFFC-E67BEF3CFE7E}" type="slidenum">
              <a:rPr lang="en-US"/>
              <a:pPr>
                <a:defRPr/>
              </a:pPr>
              <a:t>‹#›</a:t>
            </a:fld>
            <a:endParaRPr lang="en-US"/>
          </a:p>
        </p:txBody>
      </p:sp>
    </p:spTree>
    <p:extLst>
      <p:ext uri="{BB962C8B-B14F-4D97-AF65-F5344CB8AC3E}">
        <p14:creationId xmlns:p14="http://schemas.microsoft.com/office/powerpoint/2010/main" val="2528364278"/>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497C03-D1F7-7649-B25E-C69A9A058DFB}" type="slidenum">
              <a:rPr lang="en-US"/>
              <a:pPr>
                <a:defRPr/>
              </a:pPr>
              <a:t>‹#›</a:t>
            </a:fld>
            <a:endParaRPr lang="en-US"/>
          </a:p>
        </p:txBody>
      </p:sp>
    </p:spTree>
    <p:extLst>
      <p:ext uri="{BB962C8B-B14F-4D97-AF65-F5344CB8AC3E}">
        <p14:creationId xmlns:p14="http://schemas.microsoft.com/office/powerpoint/2010/main" val="1398082797"/>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C9D415-29BD-5044-BE0B-B5623DC50F46}" type="slidenum">
              <a:rPr lang="en-US"/>
              <a:pPr>
                <a:defRPr/>
              </a:pPr>
              <a:t>‹#›</a:t>
            </a:fld>
            <a:endParaRPr lang="en-US"/>
          </a:p>
        </p:txBody>
      </p:sp>
    </p:spTree>
    <p:extLst>
      <p:ext uri="{BB962C8B-B14F-4D97-AF65-F5344CB8AC3E}">
        <p14:creationId xmlns:p14="http://schemas.microsoft.com/office/powerpoint/2010/main" val="139256309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84EE9C-08F4-D945-A98A-16C395F1E5D2}" type="slidenum">
              <a:rPr lang="en-US"/>
              <a:pPr>
                <a:defRPr/>
              </a:pPr>
              <a:t>‹#›</a:t>
            </a:fld>
            <a:endParaRPr lang="en-US"/>
          </a:p>
        </p:txBody>
      </p:sp>
    </p:spTree>
    <p:extLst>
      <p:ext uri="{BB962C8B-B14F-4D97-AF65-F5344CB8AC3E}">
        <p14:creationId xmlns:p14="http://schemas.microsoft.com/office/powerpoint/2010/main" val="3070066578"/>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E85E11-9A4B-6843-BC27-2F8F67338CE2}" type="slidenum">
              <a:rPr lang="en-US"/>
              <a:pPr>
                <a:defRPr/>
              </a:pPr>
              <a:t>‹#›</a:t>
            </a:fld>
            <a:endParaRPr lang="en-US"/>
          </a:p>
        </p:txBody>
      </p:sp>
    </p:spTree>
    <p:extLst>
      <p:ext uri="{BB962C8B-B14F-4D97-AF65-F5344CB8AC3E}">
        <p14:creationId xmlns:p14="http://schemas.microsoft.com/office/powerpoint/2010/main" val="2988364294"/>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Efficient Runahead Execution</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4EFA6-DAD4-8B47-9894-0243E5AC196B}" type="slidenum">
              <a:rPr lang="en-US"/>
              <a:pPr>
                <a:defRPr/>
              </a:pPr>
              <a:t>‹#›</a:t>
            </a:fld>
            <a:endParaRPr lang="en-US"/>
          </a:p>
        </p:txBody>
      </p:sp>
    </p:spTree>
    <p:extLst>
      <p:ext uri="{BB962C8B-B14F-4D97-AF65-F5344CB8AC3E}">
        <p14:creationId xmlns:p14="http://schemas.microsoft.com/office/powerpoint/2010/main" val="982126204"/>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27DA41EA-6AD8-A84E-A074-C1AD0F61773B}" type="slidenum">
              <a:rPr lang="en-US"/>
              <a:pPr>
                <a:defRPr/>
              </a:pPr>
              <a:t>‹#›</a:t>
            </a:fld>
            <a:endParaRPr lang="en-US"/>
          </a:p>
        </p:txBody>
      </p:sp>
    </p:spTree>
    <p:extLst>
      <p:ext uri="{BB962C8B-B14F-4D97-AF65-F5344CB8AC3E}">
        <p14:creationId xmlns:p14="http://schemas.microsoft.com/office/powerpoint/2010/main" val="1264077334"/>
      </p:ext>
    </p:extLst>
  </p:cSld>
  <p:clrMapOvr>
    <a:masterClrMapping/>
  </p:clrMapOvr>
  <p:transition xmlns:p14="http://schemas.microsoft.com/office/powerpoint/2010/mai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55EF769A-21AF-414A-93C1-6CCCC861D6AA}" type="slidenum">
              <a:rPr lang="en-US"/>
              <a:pPr>
                <a:defRPr/>
              </a:pPr>
              <a:t>‹#›</a:t>
            </a:fld>
            <a:endParaRPr lang="en-US"/>
          </a:p>
        </p:txBody>
      </p:sp>
    </p:spTree>
    <p:extLst>
      <p:ext uri="{BB962C8B-B14F-4D97-AF65-F5344CB8AC3E}">
        <p14:creationId xmlns:p14="http://schemas.microsoft.com/office/powerpoint/2010/main" val="2427296815"/>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6BBDD30-43F7-E347-81C9-5ABCA823DB5D}" type="slidenum">
              <a:rPr lang="en-US"/>
              <a:pPr>
                <a:defRPr/>
              </a:pPr>
              <a:t>‹#›</a:t>
            </a:fld>
            <a:endParaRPr lang="en-US"/>
          </a:p>
        </p:txBody>
      </p:sp>
    </p:spTree>
    <p:extLst>
      <p:ext uri="{BB962C8B-B14F-4D97-AF65-F5344CB8AC3E}">
        <p14:creationId xmlns:p14="http://schemas.microsoft.com/office/powerpoint/2010/main" val="3225436272"/>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A5BDAD92-39C3-FC48-BB61-090AABD77ABA}" type="slidenum">
              <a:rPr lang="en-US"/>
              <a:pPr>
                <a:defRPr/>
              </a:pPr>
              <a:t>‹#›</a:t>
            </a:fld>
            <a:endParaRPr lang="en-US"/>
          </a:p>
        </p:txBody>
      </p:sp>
    </p:spTree>
    <p:extLst>
      <p:ext uri="{BB962C8B-B14F-4D97-AF65-F5344CB8AC3E}">
        <p14:creationId xmlns:p14="http://schemas.microsoft.com/office/powerpoint/2010/main" val="2215902296"/>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A685A976-F99D-A54B-B526-B3E0C403CB9C}" type="slidenum">
              <a:rPr lang="en-US"/>
              <a:pPr>
                <a:defRPr/>
              </a:pPr>
              <a:t>‹#›</a:t>
            </a:fld>
            <a:endParaRPr lang="en-US"/>
          </a:p>
        </p:txBody>
      </p:sp>
    </p:spTree>
    <p:extLst>
      <p:ext uri="{BB962C8B-B14F-4D97-AF65-F5344CB8AC3E}">
        <p14:creationId xmlns:p14="http://schemas.microsoft.com/office/powerpoint/2010/main" val="3266292550"/>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D8132F35-3FFB-6045-A749-9F10694F9456}" type="slidenum">
              <a:rPr lang="en-US"/>
              <a:pPr>
                <a:defRPr/>
              </a:pPr>
              <a:t>‹#›</a:t>
            </a:fld>
            <a:endParaRPr lang="en-US"/>
          </a:p>
        </p:txBody>
      </p:sp>
    </p:spTree>
    <p:extLst>
      <p:ext uri="{BB962C8B-B14F-4D97-AF65-F5344CB8AC3E}">
        <p14:creationId xmlns:p14="http://schemas.microsoft.com/office/powerpoint/2010/main" val="1075629130"/>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CCD07EBC-6480-9A4A-85D2-A7E2CCF9BF77}" type="slidenum">
              <a:rPr lang="en-US"/>
              <a:pPr>
                <a:defRPr/>
              </a:pPr>
              <a:t>‹#›</a:t>
            </a:fld>
            <a:endParaRPr lang="en-US"/>
          </a:p>
        </p:txBody>
      </p:sp>
    </p:spTree>
    <p:extLst>
      <p:ext uri="{BB962C8B-B14F-4D97-AF65-F5344CB8AC3E}">
        <p14:creationId xmlns:p14="http://schemas.microsoft.com/office/powerpoint/2010/main" val="4053648270"/>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1D442D9-2A93-3048-AD6E-812CC59C86E7}" type="slidenum">
              <a:rPr lang="en-US"/>
              <a:pPr>
                <a:defRPr/>
              </a:pPr>
              <a:t>‹#›</a:t>
            </a:fld>
            <a:endParaRPr lang="en-US"/>
          </a:p>
        </p:txBody>
      </p:sp>
    </p:spTree>
    <p:extLst>
      <p:ext uri="{BB962C8B-B14F-4D97-AF65-F5344CB8AC3E}">
        <p14:creationId xmlns:p14="http://schemas.microsoft.com/office/powerpoint/2010/main" val="3387434085"/>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7BC29692-427A-D044-9850-338DF4B6D8DA}" type="slidenum">
              <a:rPr lang="en-US"/>
              <a:pPr>
                <a:defRPr/>
              </a:pPr>
              <a:t>‹#›</a:t>
            </a:fld>
            <a:endParaRPr lang="en-US"/>
          </a:p>
        </p:txBody>
      </p:sp>
    </p:spTree>
    <p:extLst>
      <p:ext uri="{BB962C8B-B14F-4D97-AF65-F5344CB8AC3E}">
        <p14:creationId xmlns:p14="http://schemas.microsoft.com/office/powerpoint/2010/main" val="404293997"/>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5C302519-7011-7742-869E-263EBCE94EBC}" type="slidenum">
              <a:rPr lang="en-US"/>
              <a:pPr>
                <a:defRPr/>
              </a:pPr>
              <a:t>‹#›</a:t>
            </a:fld>
            <a:endParaRPr lang="en-US"/>
          </a:p>
        </p:txBody>
      </p:sp>
    </p:spTree>
    <p:extLst>
      <p:ext uri="{BB962C8B-B14F-4D97-AF65-F5344CB8AC3E}">
        <p14:creationId xmlns:p14="http://schemas.microsoft.com/office/powerpoint/2010/main" val="4066888386"/>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AF9E09C-CCCB-F34D-8B3D-3514A7054822}" type="slidenum">
              <a:rPr lang="en-US"/>
              <a:pPr>
                <a:defRPr/>
              </a:pPr>
              <a:t>‹#›</a:t>
            </a:fld>
            <a:endParaRPr lang="en-US"/>
          </a:p>
        </p:txBody>
      </p:sp>
    </p:spTree>
    <p:extLst>
      <p:ext uri="{BB962C8B-B14F-4D97-AF65-F5344CB8AC3E}">
        <p14:creationId xmlns:p14="http://schemas.microsoft.com/office/powerpoint/2010/main" val="1448884862"/>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6392D6-2602-0A4F-9B74-B323EC70C69E}" type="slidenum">
              <a:rPr lang="en-US"/>
              <a:pPr>
                <a:defRPr/>
              </a:pPr>
              <a:t>‹#›</a:t>
            </a:fld>
            <a:endParaRPr lang="en-US"/>
          </a:p>
        </p:txBody>
      </p:sp>
    </p:spTree>
    <p:extLst>
      <p:ext uri="{BB962C8B-B14F-4D97-AF65-F5344CB8AC3E}">
        <p14:creationId xmlns:p14="http://schemas.microsoft.com/office/powerpoint/2010/main" val="4075772528"/>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EE72C9BE-E5F4-4C4D-A2E6-8C0248ACC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0380503"/>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6FF26340-CDE4-4E4A-9420-2A87E5020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95100"/>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31BF67AA-AE81-C945-8601-06951EFA2B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209278"/>
      </p:ext>
    </p:extLst>
  </p:cSld>
  <p:clrMapOvr>
    <a:masterClrMapping/>
  </p:clrMapOvr>
  <p:transition xmlns:p14="http://schemas.microsoft.com/office/powerpoint/2010/main"/>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CC518F6D-66A9-7548-8FEA-3AAEA8ABAE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590316"/>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DB0DABC3-D591-1741-A3C4-2DCAC7BE9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4963445"/>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4240C5D0-DE20-F44C-9199-26925A0CD7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130493"/>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94E95E8-6B2D-E046-9715-7EB4F7541B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94352"/>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C178BC5-7996-F840-84FA-40F1399D1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8255533"/>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298E289-7A6A-0649-AE32-846A55D9B9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824946"/>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1855882-CF79-A248-88C2-2F45B3B28F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487409"/>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5FE53D0-0C84-884F-9305-71FBD63281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029969"/>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3A4E8666-F172-8746-A4D3-B4623EB79F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19164"/>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6800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26870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036428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054383"/>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5333705"/>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8803035"/>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2618282"/>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6360029"/>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8826934"/>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8031914"/>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9894710"/>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778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1129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8706453"/>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9693918"/>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3021594"/>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1842770"/>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9641316"/>
      </p:ext>
    </p:extLst>
  </p:cSld>
  <p:clrMapOvr>
    <a:masterClrMapping/>
  </p:clrMapOvr>
  <p:transition xmlns:p14="http://schemas.microsoft.com/office/powerpoint/2010/main"/>
</p:sldLayout>
</file>

<file path=ppt/slideLayouts/slideLayout5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1122003"/>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998866"/>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8705585"/>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344911"/>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92988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63101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152295"/>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0538"/>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8194837"/>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9274103"/>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9638978"/>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5074748"/>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6596420"/>
      </p:ext>
    </p:extLst>
  </p:cSld>
  <p:clrMapOvr>
    <a:masterClrMapping/>
  </p:clrMapOvr>
  <p:transition xmlns:p14="http://schemas.microsoft.com/office/powerpoint/2010/mai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013835"/>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925222"/>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870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Date Placeholder 5"/>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AD4463F-F2C4-BD43-9CF4-0EC14BFDF8D4}" type="datetime1">
              <a:rPr lang="en-US"/>
              <a:pPr>
                <a:defRPr/>
              </a:pPr>
              <a:t>3/12/16</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7460E46-E011-CA4B-B460-87BF7D156767}" type="slidenum">
              <a:rPr lang="en-US"/>
              <a:pPr>
                <a:defRPr/>
              </a:pPr>
              <a:t>‹#›</a:t>
            </a:fld>
            <a:endParaRPr lang="en-US" dirty="0"/>
          </a:p>
        </p:txBody>
      </p:sp>
    </p:spTree>
    <p:extLst>
      <p:ext uri="{BB962C8B-B14F-4D97-AF65-F5344CB8AC3E}">
        <p14:creationId xmlns:p14="http://schemas.microsoft.com/office/powerpoint/2010/main" val="3531343851"/>
      </p:ext>
    </p:extLst>
  </p:cSld>
  <p:clrMapOvr>
    <a:overrideClrMapping bg1="lt1" tx1="dk1" bg2="lt2" tx2="dk2" accent1="accent1" accent2="accent2" accent3="accent3" accent4="accent4" accent5="accent5" accent6="accent6" hlink="hlink" folHlink="folHlink"/>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6543675"/>
            <a:ext cx="1196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Footer Placeholder 5"/>
          <p:cNvSpPr>
            <a:spLocks noGrp="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6FFB184-0EDF-4F42-861F-5CC2C08EEC50}" type="slidenum">
              <a:rPr lang="en-US"/>
              <a:pPr>
                <a:defRPr/>
              </a:pPr>
              <a:t>‹#›</a:t>
            </a:fld>
            <a:endParaRPr lang="en-US" dirty="0"/>
          </a:p>
        </p:txBody>
      </p:sp>
      <p:sp>
        <p:nvSpPr>
          <p:cNvPr id="7"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9F810F96-B0A2-3A4B-A5C0-B349BC103730}" type="datetime1">
              <a:rPr lang="en-US"/>
              <a:pPr>
                <a:defRPr/>
              </a:pPr>
              <a:t>3/12/16</a:t>
            </a:fld>
            <a:endParaRPr lang="en-US"/>
          </a:p>
        </p:txBody>
      </p:sp>
    </p:spTree>
    <p:extLst>
      <p:ext uri="{BB962C8B-B14F-4D97-AF65-F5344CB8AC3E}">
        <p14:creationId xmlns:p14="http://schemas.microsoft.com/office/powerpoint/2010/main" val="1998813599"/>
      </p:ext>
    </p:extLst>
  </p:cSld>
  <p:clrMapOvr>
    <a:overrideClrMapping bg1="lt1" tx1="dk1" bg2="lt2" tx2="dk2" accent1="accent1" accent2="accent2" accent3="accent3" accent4="accent4" accent5="accent5" accent6="accent6" hlink="hlink" folHlink="folHlink"/>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71600" y="0"/>
            <a:ext cx="7772399" cy="1085850"/>
          </a:xfrm>
          <a:prstGeom prst="rect">
            <a:avLst/>
          </a:prstGeom>
        </p:spPr>
        <p:txBody>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normAutofit/>
          </a:bodyPr>
          <a:lstStyle>
            <a:lvl1pPr>
              <a:defRPr sz="3600">
                <a:solidFill>
                  <a:schemeClr val="tx1"/>
                </a:solidFill>
                <a:latin typeface="+mj-lt"/>
              </a:defRPr>
            </a:lvl1pPr>
            <a:lvl2pPr>
              <a:defRPr sz="3200">
                <a:solidFill>
                  <a:schemeClr val="tx1"/>
                </a:solidFill>
                <a:latin typeface="+mj-lt"/>
              </a:defRPr>
            </a:lvl2pPr>
            <a:lvl3pPr>
              <a:defRPr sz="2800">
                <a:solidFill>
                  <a:schemeClr val="tx1"/>
                </a:solidFill>
                <a:latin typeface="+mj-lt"/>
              </a:defRPr>
            </a:lvl3pPr>
            <a:lvl4pPr>
              <a:defRPr sz="2400">
                <a:solidFill>
                  <a:schemeClr val="tx1"/>
                </a:solidFill>
                <a:latin typeface="+mj-lt"/>
              </a:defRPr>
            </a:lvl4pPr>
            <a:lvl5pPr>
              <a:defRPr sz="2400">
                <a:solidFill>
                  <a:schemeClr val="tx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47AB44D-F518-5846-A0F3-D23C485E1DC1}" type="datetime1">
              <a:rPr lang="en-US"/>
              <a:pPr>
                <a:defRPr/>
              </a:pPr>
              <a:t>3/12/16</a:t>
            </a:fld>
            <a:endParaRPr 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fontAlgn="base">
              <a:spcBef>
                <a:spcPct val="0"/>
              </a:spcBef>
              <a:spcAft>
                <a:spcPct val="0"/>
              </a:spcAft>
              <a:defRPr>
                <a:ea typeface="ＭＳ Ｐゴシック" charset="0"/>
                <a:cs typeface="ＭＳ Ｐゴシック" charset="0"/>
              </a:defRPr>
            </a:lvl1pPr>
          </a:lstStyle>
          <a:p>
            <a:pPr>
              <a:defRPr/>
            </a:pPr>
            <a:fld id="{F6D417AC-0B7D-1544-9519-92C9BC378595}" type="slidenum">
              <a:rPr lang="en-US"/>
              <a:pPr>
                <a:defRPr/>
              </a:pPr>
              <a:t>‹#›</a:t>
            </a:fld>
            <a:endParaRPr lang="en-US" dirty="0"/>
          </a:p>
        </p:txBody>
      </p:sp>
    </p:spTree>
    <p:extLst>
      <p:ext uri="{BB962C8B-B14F-4D97-AF65-F5344CB8AC3E}">
        <p14:creationId xmlns:p14="http://schemas.microsoft.com/office/powerpoint/2010/main" val="301050025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6651625"/>
            <a:ext cx="849313"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837C38E7-792E-C949-BA89-014185BDF33F}" type="datetime1">
              <a:rPr lang="en-US"/>
              <a:pPr>
                <a:defRPr/>
              </a:pPr>
              <a:t>3/12/16</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691DE03-51FF-8143-BDE1-430BD10E2E4A}" type="slidenum">
              <a:rPr lang="en-US"/>
              <a:pPr>
                <a:defRPr/>
              </a:pPr>
              <a:t>‹#›</a:t>
            </a:fld>
            <a:endParaRPr lang="en-US" dirty="0"/>
          </a:p>
        </p:txBody>
      </p:sp>
    </p:spTree>
    <p:extLst>
      <p:ext uri="{BB962C8B-B14F-4D97-AF65-F5344CB8AC3E}">
        <p14:creationId xmlns:p14="http://schemas.microsoft.com/office/powerpoint/2010/main" val="83267182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CEBD8585-0863-9E4E-905D-9CEF8FDAD9EB}" type="datetime1">
              <a:rPr lang="en-US"/>
              <a:pPr>
                <a:defRPr/>
              </a:pPr>
              <a:t>3/12/16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20E52D-6757-584F-B7E7-785E1A237AA2}" type="slidenum">
              <a:rPr lang="en-US"/>
              <a:pPr>
                <a:defRPr/>
              </a:pPr>
              <a:t>‹#›</a:t>
            </a:fld>
            <a:endParaRPr lang="en-US" dirty="0"/>
          </a:p>
        </p:txBody>
      </p:sp>
    </p:spTree>
    <p:extLst>
      <p:ext uri="{BB962C8B-B14F-4D97-AF65-F5344CB8AC3E}">
        <p14:creationId xmlns:p14="http://schemas.microsoft.com/office/powerpoint/2010/main" val="3692932909"/>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056110C-D3FC-4B48-8CE3-9E44AE1FE741}" type="datetime1">
              <a:rPr lang="en-US"/>
              <a:pPr>
                <a:defRPr/>
              </a:pPr>
              <a:t>3/12/16</a:t>
            </a:fld>
            <a:endParaRPr 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66AD99-BF79-9947-A208-847908387E11}" type="slidenum">
              <a:rPr lang="en-US"/>
              <a:pPr>
                <a:defRPr/>
              </a:pPr>
              <a:t>‹#›</a:t>
            </a:fld>
            <a:endParaRPr lang="en-US" dirty="0"/>
          </a:p>
        </p:txBody>
      </p:sp>
    </p:spTree>
    <p:extLst>
      <p:ext uri="{BB962C8B-B14F-4D97-AF65-F5344CB8AC3E}">
        <p14:creationId xmlns:p14="http://schemas.microsoft.com/office/powerpoint/2010/main" val="299955321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F1868F6-D38B-C741-AF2B-0305D9AF5E8E}" type="datetime1">
              <a:rPr lang="en-US"/>
              <a:pPr>
                <a:defRPr/>
              </a:pPr>
              <a:t>3/12/16</a:t>
            </a:fld>
            <a:endParaRPr 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3E1AA0-5084-1342-BC23-437787FE5398}" type="slidenum">
              <a:rPr lang="en-US"/>
              <a:pPr>
                <a:defRPr/>
              </a:pPr>
              <a:t>‹#›</a:t>
            </a:fld>
            <a:endParaRPr lang="en-US" dirty="0"/>
          </a:p>
        </p:txBody>
      </p:sp>
    </p:spTree>
    <p:extLst>
      <p:ext uri="{BB962C8B-B14F-4D97-AF65-F5344CB8AC3E}">
        <p14:creationId xmlns:p14="http://schemas.microsoft.com/office/powerpoint/2010/main" val="259647315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CB047CC-DA7E-AE44-B7FA-AED6F144CC9D}" type="datetime1">
              <a:rPr lang="en-US"/>
              <a:pPr>
                <a:defRPr/>
              </a:pPr>
              <a:t>3/12/16</a:t>
            </a:fld>
            <a:endParaRPr 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6EB2A5-1CF7-C040-B3E4-57206D0ACC63}" type="slidenum">
              <a:rPr lang="en-US"/>
              <a:pPr>
                <a:defRPr/>
              </a:pPr>
              <a:t>‹#›</a:t>
            </a:fld>
            <a:endParaRPr lang="en-US" dirty="0"/>
          </a:p>
        </p:txBody>
      </p:sp>
    </p:spTree>
    <p:extLst>
      <p:ext uri="{BB962C8B-B14F-4D97-AF65-F5344CB8AC3E}">
        <p14:creationId xmlns:p14="http://schemas.microsoft.com/office/powerpoint/2010/main" val="5079207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7"/>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FAF63276-CF76-854C-BB3C-81762C11F6D2}" type="datetime1">
              <a:rPr lang="en-US"/>
              <a:pPr>
                <a:defRPr/>
              </a:pPr>
              <a:t>3/12/16</a:t>
            </a:fld>
            <a:endParaRPr 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B95DBBC-6EC3-AF4F-8A21-F3C5BF793469}" type="slidenum">
              <a:rPr lang="en-US"/>
              <a:pPr>
                <a:defRPr/>
              </a:pPr>
              <a:t>‹#›</a:t>
            </a:fld>
            <a:endParaRPr lang="en-US" dirty="0"/>
          </a:p>
        </p:txBody>
      </p:sp>
    </p:spTree>
    <p:extLst>
      <p:ext uri="{BB962C8B-B14F-4D97-AF65-F5344CB8AC3E}">
        <p14:creationId xmlns:p14="http://schemas.microsoft.com/office/powerpoint/2010/main" val="391394721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a:lstStyle>
            <a:lvl1pPr fontAlgn="base">
              <a:spcBef>
                <a:spcPct val="0"/>
              </a:spcBef>
              <a:spcAft>
                <a:spcPct val="0"/>
              </a:spcAft>
              <a:defRPr sz="950">
                <a:solidFill>
                  <a:prstClr val="white">
                    <a:lumMod val="65000"/>
                    <a:lumOff val="35000"/>
                    <a:alpha val="75000"/>
                  </a:prstClr>
                </a:solidFill>
                <a:ea typeface="ＭＳ Ｐゴシック" charset="0"/>
                <a:cs typeface="ＭＳ Ｐゴシック" charset="0"/>
              </a:defRPr>
            </a:lvl1pPr>
          </a:lstStyle>
          <a:p>
            <a:pPr>
              <a:defRPr/>
            </a:pPr>
            <a:fld id="{6C7C023C-D4B5-1643-94F9-F6C8C94697C0}" type="datetime1">
              <a:rPr lang="en-US"/>
              <a:pPr>
                <a:defRPr/>
              </a:pPr>
              <a:t>3/12/16</a:t>
            </a:fld>
            <a:endParaRPr 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solidFill>
                  <a:prstClr val="white">
                    <a:lumMod val="65000"/>
                    <a:lumOff val="35000"/>
                  </a:prstClr>
                </a:solidFill>
                <a:ea typeface="ＭＳ Ｐゴシック" charset="0"/>
                <a:cs typeface="ＭＳ Ｐゴシック" charset="0"/>
              </a:defRPr>
            </a:lvl1pPr>
          </a:lstStyle>
          <a:p>
            <a:pPr>
              <a:defRPr/>
            </a:pPr>
            <a:fld id="{68A0FFF1-7861-B740-AFE3-7C12C3BB2EA0}" type="slidenum">
              <a:rPr lang="en-US"/>
              <a:pPr>
                <a:defRPr/>
              </a:pPr>
              <a:t>‹#›</a:t>
            </a:fld>
            <a:endParaRPr lang="en-US" dirty="0"/>
          </a:p>
        </p:txBody>
      </p:sp>
    </p:spTree>
    <p:extLst>
      <p:ext uri="{BB962C8B-B14F-4D97-AF65-F5344CB8AC3E}">
        <p14:creationId xmlns:p14="http://schemas.microsoft.com/office/powerpoint/2010/main" val="1338581692"/>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6711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367E4A7-226F-9141-A6D7-949194224FE7}" type="datetime1">
              <a:rPr lang="en-US"/>
              <a:pPr>
                <a:defRPr/>
              </a:pPr>
              <a:t>3/12/16</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43F04D-B50A-994F-9979-39A435F6C493}" type="slidenum">
              <a:rPr lang="en-US"/>
              <a:pPr>
                <a:defRPr/>
              </a:pPr>
              <a:t>‹#›</a:t>
            </a:fld>
            <a:endParaRPr lang="en-US" dirty="0"/>
          </a:p>
        </p:txBody>
      </p:sp>
    </p:spTree>
    <p:extLst>
      <p:ext uri="{BB962C8B-B14F-4D97-AF65-F5344CB8AC3E}">
        <p14:creationId xmlns:p14="http://schemas.microsoft.com/office/powerpoint/2010/main" val="228830710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B921374-CE6E-B44D-9CC1-EBE6EF70217F}" type="datetime1">
              <a:rPr lang="en-US"/>
              <a:pPr>
                <a:defRPr/>
              </a:pPr>
              <a:t>3/12/16</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1CBC36-8413-5444-B2AE-E8AB8CC5A05B}" type="slidenum">
              <a:rPr lang="en-US"/>
              <a:pPr>
                <a:defRPr/>
              </a:pPr>
              <a:t>‹#›</a:t>
            </a:fld>
            <a:endParaRPr lang="en-US" dirty="0"/>
          </a:p>
        </p:txBody>
      </p:sp>
    </p:spTree>
    <p:extLst>
      <p:ext uri="{BB962C8B-B14F-4D97-AF65-F5344CB8AC3E}">
        <p14:creationId xmlns:p14="http://schemas.microsoft.com/office/powerpoint/2010/main" val="1895410148"/>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910401414"/>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2271565500"/>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4061413240"/>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3415329898"/>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84820860"/>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462954300"/>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3997556402"/>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450409029"/>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64597"/>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986696970"/>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3255745669"/>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47096865"/>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360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5514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0974418"/>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7819677"/>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158867"/>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8639164"/>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096238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994818"/>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1792596"/>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8817800"/>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0878661"/>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01849"/>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1384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7868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228103"/>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1576654"/>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459649"/>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415040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571721"/>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417761"/>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674950"/>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804524"/>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4849884"/>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2082168"/>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8155094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53792620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211220086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2402296261"/>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113731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1558049"/>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3092019079"/>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4339796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268081607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259884656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36379603"/>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219949960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687839611"/>
      </p:ext>
    </p:extLst>
  </p:cSld>
  <p:clrMapOvr>
    <a:masterClrMapping/>
  </p:clrMapOvr>
  <p:timing>
    <p:tnLst>
      <p:par>
        <p:cTn xmlns:p14="http://schemas.microsoft.com/office/powerpoint/2010/mai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495748"/>
      </p:ext>
    </p:extLst>
  </p:cSld>
  <p:clrMapOvr>
    <a:masterClrMapping/>
  </p:clrMapOvr>
  <p:timing>
    <p:tnLst>
      <p:par>
        <p:cTn xmlns:p14="http://schemas.microsoft.com/office/powerpoint/2010/main" id="1" dur="indefinite" restart="never" nodeType="tmRoot"/>
      </p:par>
    </p:tnLst>
  </p:timing>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9959300"/>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16618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567181"/>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444587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095398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5411782"/>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988601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9270563"/>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223541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9123670"/>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172245821"/>
      </p:ext>
    </p:extLst>
  </p:cSld>
  <p:clrMapOvr>
    <a:masterClrMapping/>
  </p:clrMapOvr>
  <p:timing>
    <p:tnLst>
      <p:par>
        <p:cTn xmlns:p14="http://schemas.microsoft.com/office/powerpoint/2010/mai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623967"/>
      </p:ext>
    </p:extLst>
  </p:cSld>
  <p:clrMapOvr>
    <a:masterClrMapping/>
  </p:clrMapOvr>
  <p:timing>
    <p:tnLst>
      <p:par>
        <p:cTn xmlns:p14="http://schemas.microsoft.com/office/powerpoint/2010/mai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38481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492595"/>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5414556"/>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49946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507548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0490961"/>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171813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104971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763271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1001871"/>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4162209796"/>
      </p:ext>
    </p:extLst>
  </p:cSld>
  <p:clrMapOvr>
    <a:masterClrMapping/>
  </p:clrMapOvr>
  <p:timing>
    <p:tnLst>
      <p:par>
        <p:cTn xmlns:p14="http://schemas.microsoft.com/office/powerpoint/2010/mai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2462162154"/>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9163671"/>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Tree>
    <p:extLst>
      <p:ext uri="{BB962C8B-B14F-4D97-AF65-F5344CB8AC3E}">
        <p14:creationId xmlns:p14="http://schemas.microsoft.com/office/powerpoint/2010/main" val="2676545168"/>
      </p:ext>
    </p:extLst>
  </p:cSld>
  <p:clrMapOvr>
    <a:masterClrMapping/>
  </p:clrMapOvr>
  <p:timing>
    <p:tnLst>
      <p:par>
        <p:cTn xmlns:p14="http://schemas.microsoft.com/office/powerpoint/2010/main" id="1" dur="indefinite" restart="never" nodeType="tmRoot"/>
      </p:par>
    </p:tnLst>
  </p:timing>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50366721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117053256"/>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860270466"/>
      </p:ext>
    </p:extLst>
  </p:cSld>
  <p:clrMapOvr>
    <a:masterClrMapping/>
  </p:clrMapOvr>
  <p:timing>
    <p:tnLst>
      <p:par>
        <p:cTn xmlns:p14="http://schemas.microsoft.com/office/powerpoint/2010/mai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98092221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46098856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418003014"/>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21794383"/>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2949046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865406577"/>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661300"/>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595676"/>
      </p:ext>
    </p:extLst>
  </p:cSld>
  <p:clrMapOvr>
    <a:masterClrMapping/>
  </p:clrMapOvr>
  <p:timing>
    <p:tnLst>
      <p:par>
        <p:cTn xmlns:p14="http://schemas.microsoft.com/office/powerpoint/2010/mai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852458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979491"/>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413916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176545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069753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3129965"/>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9344466"/>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428070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23840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901423"/>
      </p:ext>
    </p:extLst>
  </p:cSld>
  <p:clrMapOvr>
    <a:masterClrMapping/>
  </p:clrMapOvr>
  <p:transition xmlns:p14="http://schemas.microsoft.com/office/powerpoint/2010/main"/>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815837682"/>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3256322409"/>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3139869450"/>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1222663575"/>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27662723"/>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503070451"/>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3265949819"/>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54066524"/>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430650488"/>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648568013"/>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561740815"/>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608998057"/>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23206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3168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885299"/>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782170"/>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304052"/>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9674425"/>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4430214"/>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63137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8297684"/>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1470161"/>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130870"/>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22790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19355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4411120"/>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4834082"/>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7465237"/>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9571723"/>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103878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9779386"/>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2068007"/>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7735840"/>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7764171"/>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002117272"/>
      </p:ext>
    </p:extLst>
  </p:cSld>
  <p:clrMapOvr>
    <a:masterClrMapping/>
  </p:clrMapOvr>
  <p:timing>
    <p:tnLst>
      <p:par>
        <p:cTn xmlns:p14="http://schemas.microsoft.com/office/powerpoint/2010/main" id="1" dur="indefinite" restart="never" nodeType="tmRoot"/>
      </p:par>
    </p:tnLst>
  </p:timing>
</p:sldLayout>
</file>

<file path=ppt/slideLayouts/slideLayout7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525733"/>
      </p:ext>
    </p:extLst>
  </p:cSld>
  <p:clrMapOvr>
    <a:masterClrMapping/>
  </p:clrMapOvr>
  <p:timing>
    <p:tnLst>
      <p:par>
        <p:cTn xmlns:p14="http://schemas.microsoft.com/office/powerpoint/2010/mai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532815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8526539"/>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032236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43206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521870"/>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645032"/>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3133081"/>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08710"/>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131896"/>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544573735"/>
      </p:ext>
    </p:extLst>
  </p:cSld>
  <p:clrMapOvr>
    <a:masterClrMapping/>
  </p:clrMapOvr>
  <p:timing>
    <p:tnLst>
      <p:par>
        <p:cTn xmlns:p14="http://schemas.microsoft.com/office/powerpoint/2010/main" id="1" dur="indefinite" restart="never" nodeType="tmRoot"/>
      </p:par>
    </p:tnLst>
  </p:timing>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765160"/>
      </p:ext>
    </p:extLst>
  </p:cSld>
  <p:clrMapOvr>
    <a:masterClrMapping/>
  </p:clrMapOvr>
  <p:timing>
    <p:tnLst>
      <p:par>
        <p:cTn xmlns:p14="http://schemas.microsoft.com/office/powerpoint/2010/main" id="1" dur="indefinite" restart="never" nodeType="tmRoot"/>
      </p:par>
    </p:tnLst>
  </p:timing>
</p:sldLayout>
</file>

<file path=ppt/slideLayouts/slideLayout7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431699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0873409"/>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06955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304560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5546571"/>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8327666"/>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7783043"/>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0866046"/>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0461441"/>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00372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8695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3084127"/>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521384"/>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8660507"/>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0368802"/>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7565352"/>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468891"/>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1187683"/>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9740060"/>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8274344"/>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1543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34604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856678"/>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258596"/>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7571157"/>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2493183"/>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4544380"/>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4047367"/>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639211"/>
      </p:ext>
    </p:extLst>
  </p:cSld>
  <p:clrMapOvr>
    <a:masterClrMapping/>
  </p:clrMapOvr>
  <p:transition xmlns:p14="http://schemas.microsoft.com/office/powerpoint/2010/main"/>
</p:sldLayout>
</file>

<file path=ppt/slideLayouts/slideLayout7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861046"/>
      </p:ext>
    </p:extLst>
  </p:cSld>
  <p:clrMapOvr>
    <a:masterClrMapping/>
  </p:clrMapOvr>
  <p:transition xmlns:p14="http://schemas.microsoft.com/office/powerpoint/2010/mai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2052179"/>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3/12/16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180178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3/12/16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689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3/12/16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2726927"/>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3/12/16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8187069"/>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3/12/16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008547"/>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3/12/16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8097085"/>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3/12/16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8758357"/>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3/12/16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7595460"/>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3/12/16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9734687"/>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3/12/16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1915676"/>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3/12/16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3294409"/>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7865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9397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286403"/>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4558493"/>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458756"/>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8991311"/>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4826655"/>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201930"/>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6597831"/>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3501546"/>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4846180"/>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36509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8214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2469692"/>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8509529"/>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6830488"/>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5108999"/>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94509"/>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7269251"/>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583629"/>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897814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667667"/>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616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709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1906804"/>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7738014"/>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8299136"/>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7553515"/>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0463943"/>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387919"/>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584753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1430381"/>
      </p:ext>
    </p:extLst>
  </p:cSld>
  <p:clrMapOvr>
    <a:masterClrMapping/>
  </p:clrMapOvr>
  <p:transition xmlns:p14="http://schemas.microsoft.com/office/powerpoint/2010/main"/>
</p:sldLayout>
</file>

<file path=ppt/slideLayouts/slideLayout7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273957"/>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0695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6957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7162268"/>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4378841"/>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980135"/>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7505840"/>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580028"/>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644860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999452"/>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256773"/>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9197623"/>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8169854"/>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11073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136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3827702"/>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7442311"/>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6438355"/>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245546"/>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3725372"/>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47485846"/>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0041306"/>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654648"/>
      </p:ext>
    </p:extLst>
  </p:cSld>
  <p:clrMapOvr>
    <a:masterClrMapping/>
  </p:clrMapOvr>
  <p:transition xmlns:p14="http://schemas.microsoft.com/office/powerpoint/2010/main"/>
</p:sldLayout>
</file>

<file path=ppt/slideLayouts/slideLayout8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699016"/>
      </p:ext>
    </p:extLst>
  </p:cSld>
  <p:clrMapOvr>
    <a:masterClrMapping/>
  </p:clrMapOvr>
  <p:transition xmlns:p14="http://schemas.microsoft.com/office/powerpoint/2010/mai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2270077"/>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34331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4498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8463681"/>
      </p:ext>
    </p:extLst>
  </p:cSld>
  <p:clrMapOvr>
    <a:masterClrMapping/>
  </p:clrMapOvr>
  <p:transition xmlns:p14="http://schemas.microsoft.com/office/powerpoint/2010/main"/>
</p:sldLayout>
</file>

<file path=ppt/slideLayouts/slideLayout8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456355"/>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607443"/>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413185"/>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0542122"/>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6579504"/>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2348027"/>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5496073"/>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3946313"/>
      </p:ext>
    </p:extLst>
  </p:cSld>
  <p:clrMapOvr>
    <a:masterClrMapping/>
  </p:clrMapOvr>
  <p:transition xmlns:p14="http://schemas.microsoft.com/office/powerpoint/2010/mai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0555665"/>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6377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9429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99752"/>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384610"/>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8133260"/>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2957489"/>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7023162"/>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4537563"/>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593014"/>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0280006"/>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6671981"/>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smtClean="0"/>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smtClean="0"/>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2333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028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203900"/>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9036697"/>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6813581"/>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2155591"/>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6002645"/>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728059"/>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7861374"/>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090818"/>
      </p:ext>
    </p:extLst>
  </p:cSld>
  <p:clrMapOvr>
    <a:masterClrMapping/>
  </p:clrMapOvr>
  <p:transition xmlns:p14="http://schemas.microsoft.com/office/powerpoint/2010/main"/>
</p:sldLayout>
</file>

<file path=ppt/slideLayouts/slideLayout8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658975"/>
      </p:ext>
    </p:extLst>
  </p:cSld>
  <p:clrMapOvr>
    <a:masterClrMapping/>
  </p:clrMapOvr>
  <p:transition xmlns:p14="http://schemas.microsoft.com/office/powerpoint/2010/main"/>
</p:sldLayout>
</file>

<file path=ppt/slideLayouts/slideLayout8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7767339"/>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241973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301850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01651248"/>
      </p:ext>
    </p:extLst>
  </p:cSld>
  <p:clrMapOvr>
    <a:masterClrMapping/>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2091735"/>
      </p:ext>
    </p:extLst>
  </p:cSld>
  <p:clrMapOvr>
    <a:masterClrMapping/>
  </p:clrMapOvr>
  <p:timing>
    <p:tnLst>
      <p:par>
        <p:cTn xmlns:p14="http://schemas.microsoft.com/office/powerpoint/2010/main" id="1" dur="indefinite" restart="never" nodeType="tmRoot"/>
      </p:par>
    </p:tnLst>
  </p:timing>
</p:sldLayout>
</file>

<file path=ppt/slideLayouts/slideLayout8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98925192"/>
      </p:ext>
    </p:extLst>
  </p:cSld>
  <p:clrMapOvr>
    <a:masterClrMapping/>
  </p:clrMapOvr>
  <p:timing>
    <p:tnLst>
      <p:par>
        <p:cTn xmlns:p14="http://schemas.microsoft.com/office/powerpoint/2010/main" id="1" dur="indefinite" restart="never" nodeType="tmRoot"/>
      </p:par>
    </p:tnLst>
  </p:timing>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86156754"/>
      </p:ext>
    </p:extLst>
  </p:cSld>
  <p:clrMapOvr>
    <a:masterClrMapping/>
  </p:clrMapOvr>
  <p:timing>
    <p:tnLst>
      <p:par>
        <p:cTn xmlns:p14="http://schemas.microsoft.com/office/powerpoint/2010/main" id="1" dur="indefinite" restart="never" nodeType="tmRoot"/>
      </p:par>
    </p:tnLst>
  </p:timing>
</p:sldLayout>
</file>

<file path=ppt/slideLayouts/slideLayout8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06019270"/>
      </p:ext>
    </p:extLst>
  </p:cSld>
  <p:clrMapOvr>
    <a:masterClrMapping/>
  </p:clrMapOvr>
  <p:timing>
    <p:tnLst>
      <p:par>
        <p:cTn xmlns:p14="http://schemas.microsoft.com/office/powerpoint/2010/main" id="1" dur="indefinite" restart="never" nodeType="tmRoot"/>
      </p:par>
    </p:tnLst>
  </p:timing>
</p:sldLayout>
</file>

<file path=ppt/slideLayouts/slideLayout8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76589738"/>
      </p:ext>
    </p:extLst>
  </p:cSld>
  <p:clrMapOvr>
    <a:masterClrMapping/>
  </p:clrMapOvr>
  <p:timing>
    <p:tnLst>
      <p:par>
        <p:cTn xmlns:p14="http://schemas.microsoft.com/office/powerpoint/2010/main" id="1" dur="indefinite" restart="never" nodeType="tmRoot"/>
      </p:par>
    </p:tnLst>
  </p:timing>
</p:sldLayout>
</file>

<file path=ppt/slideLayouts/slideLayout8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7152300"/>
      </p:ext>
    </p:extLst>
  </p:cSld>
  <p:clrMapOvr>
    <a:masterClrMapping/>
  </p:clrMapOvr>
  <p:timing>
    <p:tnLst>
      <p:par>
        <p:cTn xmlns:p14="http://schemas.microsoft.com/office/powerpoint/2010/main" id="1" dur="indefinite" restart="never" nodeType="tmRoot"/>
      </p:par>
    </p:tnLst>
  </p:timing>
</p:sldLayout>
</file>

<file path=ppt/slideLayouts/slideLayout8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3/12/16</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404768848"/>
      </p:ext>
    </p:extLst>
  </p:cSld>
  <p:clrMapOvr>
    <a:overrideClrMapping bg1="dk1" tx1="lt1" bg2="dk2" tx2="lt2" accent1="accent1" accent2="accent2" accent3="accent3" accent4="accent4" accent5="accent5" accent6="accent6" hlink="hlink" folHlink="folHlink"/>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477393157"/>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69652973"/>
      </p:ext>
    </p:extLst>
  </p:cSld>
  <p:clrMapOvr>
    <a:masterClrMapping/>
  </p:clrMapOvr>
  <p:timing>
    <p:tnLst>
      <p:par>
        <p:cTn xmlns:p14="http://schemas.microsoft.com/office/powerpoint/2010/main" id="1" dur="indefinite" restart="never" nodeType="tmRoot"/>
      </p:par>
    </p:tnLst>
  </p:timing>
</p:sldLayout>
</file>

<file path=ppt/slideLayouts/slideLayout85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Date Placeholder 4"/>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5306885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491516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Date Placeholder 1"/>
          <p:cNvSpPr>
            <a:spLocks noGrp="1"/>
          </p:cNvSpPr>
          <p:nvPr>
            <p:ph type="dt" sz="half" idx="12"/>
          </p:nvPr>
        </p:nvSpPr>
        <p:spPr/>
        <p:txBody>
          <a:bodyPr/>
          <a:lstStyle/>
          <a:p>
            <a:fld id="{7E91C678-4BCA-47DB-A467-32B445B5DAD1}"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3" name="Footer Placeholder 2"/>
          <p:cNvSpPr>
            <a:spLocks noGrp="1"/>
          </p:cNvSpPr>
          <p:nvPr>
            <p:ph type="ftr" sz="quarter" idx="13"/>
          </p:nvPr>
        </p:nvSpPr>
        <p:spPr/>
        <p:txBody>
          <a:bodyPr/>
          <a:lstStyle/>
          <a:p>
            <a:endParaRPr lang="en-US">
              <a:solidFill>
                <a:prstClr val="black">
                  <a:alpha val="75000"/>
                </a:prstClr>
              </a:solidFill>
              <a:latin typeface="Calibri"/>
            </a:endParaRPr>
          </a:p>
        </p:txBody>
      </p:sp>
      <p:sp>
        <p:nvSpPr>
          <p:cNvPr id="4" name="Slide Number Placeholder 3"/>
          <p:cNvSpPr>
            <a:spLocks noGrp="1"/>
          </p:cNvSpPr>
          <p:nvPr>
            <p:ph type="sldNum" sz="quarter" idx="14"/>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63579084"/>
      </p:ext>
    </p:extLst>
  </p:cSld>
  <p:clrMapOvr>
    <a:masterClrMapping/>
  </p:clrMapOvr>
  <p:timing>
    <p:tnLst>
      <p:par>
        <p:cTn xmlns:p14="http://schemas.microsoft.com/office/powerpoint/2010/main" id="1" dur="indefinite" restart="never" nodeType="tmRoot"/>
      </p:par>
    </p:tnLst>
  </p:timing>
</p:sldLayout>
</file>

<file path=ppt/slideLayouts/slideLayout8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84819339"/>
      </p:ext>
    </p:extLst>
  </p:cSld>
  <p:clrMapOvr>
    <a:masterClrMapping/>
  </p:clrMapOvr>
  <p:timing>
    <p:tnLst>
      <p:par>
        <p:cTn xmlns:p14="http://schemas.microsoft.com/office/powerpoint/2010/main" id="1" dur="indefinite" restart="never" nodeType="tmRoot"/>
      </p:par>
    </p:tnLst>
  </p:timing>
</p:sldLayout>
</file>

<file path=ppt/slideLayouts/slideLayout8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
        <p:nvSpPr>
          <p:cNvPr id="8" name="Date Placeholder 3"/>
          <p:cNvSpPr>
            <a:spLocks noGrp="1"/>
          </p:cNvSpPr>
          <p:nvPr>
            <p:ph type="dt" sz="half" idx="10"/>
          </p:nvPr>
        </p:nvSpPr>
        <p:spPr>
          <a:xfrm>
            <a:off x="188798" y="6405592"/>
            <a:ext cx="3086100" cy="228600"/>
          </a:xfrm>
        </p:spPr>
        <p:txBody>
          <a:bodyPr/>
          <a:lstStyle/>
          <a:p>
            <a:fld id="{631AED5B-0B8E-4D50-8AE6-A937FB3569CB}"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9" name="Footer Placeholder 4"/>
          <p:cNvSpPr>
            <a:spLocks noGrp="1"/>
          </p:cNvSpPr>
          <p:nvPr>
            <p:ph type="ftr" sz="quarter" idx="11"/>
          </p:nvPr>
        </p:nvSpPr>
        <p:spPr>
          <a:xfrm>
            <a:off x="3274898" y="6405592"/>
            <a:ext cx="3266295" cy="228600"/>
          </a:xfrm>
        </p:spPr>
        <p:txBody>
          <a:bodyPr/>
          <a:lstStyle/>
          <a:p>
            <a:endParaRPr lang="en-US">
              <a:solidFill>
                <a:prstClr val="black">
                  <a:alpha val="75000"/>
                </a:prstClr>
              </a:solidFill>
              <a:latin typeface="Calibri"/>
            </a:endParaRPr>
          </a:p>
        </p:txBody>
      </p:sp>
    </p:spTree>
    <p:extLst>
      <p:ext uri="{BB962C8B-B14F-4D97-AF65-F5344CB8AC3E}">
        <p14:creationId xmlns:p14="http://schemas.microsoft.com/office/powerpoint/2010/main" val="2178301522"/>
      </p:ext>
    </p:extLst>
  </p:cSld>
  <p:clrMapOvr>
    <a:masterClrMapping/>
  </p:clrMapOvr>
  <p:timing>
    <p:tnLst>
      <p:par>
        <p:cTn xmlns:p14="http://schemas.microsoft.com/office/powerpoint/2010/main" id="1" dur="indefinite" restart="never" nodeType="tmRoot"/>
      </p:par>
    </p:tnLst>
  </p:timing>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
        <p:nvSpPr>
          <p:cNvPr id="11" name="Date Placeholder 3"/>
          <p:cNvSpPr>
            <a:spLocks noGrp="1"/>
          </p:cNvSpPr>
          <p:nvPr>
            <p:ph type="dt" sz="half" idx="10"/>
          </p:nvPr>
        </p:nvSpPr>
        <p:spPr>
          <a:xfrm>
            <a:off x="188798" y="6405592"/>
            <a:ext cx="3086100" cy="228600"/>
          </a:xfrm>
        </p:spPr>
        <p:txBody>
          <a:bodyPr/>
          <a:lstStyle/>
          <a:p>
            <a:fld id="{93D63F6A-0689-4256-96F7-DFA80A71208E}"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12" name="Footer Placeholder 4"/>
          <p:cNvSpPr>
            <a:spLocks noGrp="1"/>
          </p:cNvSpPr>
          <p:nvPr>
            <p:ph type="ftr" sz="quarter" idx="11"/>
          </p:nvPr>
        </p:nvSpPr>
        <p:spPr>
          <a:xfrm>
            <a:off x="3274898" y="6405592"/>
            <a:ext cx="3266295" cy="228600"/>
          </a:xfrm>
        </p:spPr>
        <p:txBody>
          <a:bodyPr/>
          <a:lstStyle/>
          <a:p>
            <a:endParaRPr lang="en-US">
              <a:solidFill>
                <a:prstClr val="black">
                  <a:alpha val="75000"/>
                </a:prstClr>
              </a:solidFill>
              <a:latin typeface="Calibri"/>
            </a:endParaRPr>
          </a:p>
        </p:txBody>
      </p:sp>
    </p:spTree>
    <p:extLst>
      <p:ext uri="{BB962C8B-B14F-4D97-AF65-F5344CB8AC3E}">
        <p14:creationId xmlns:p14="http://schemas.microsoft.com/office/powerpoint/2010/main" val="246581036"/>
      </p:ext>
    </p:extLst>
  </p:cSld>
  <p:clrMapOvr>
    <a:masterClrMapping/>
  </p:clrMapOvr>
  <p:timing>
    <p:tnLst>
      <p:par>
        <p:cTn xmlns:p14="http://schemas.microsoft.com/office/powerpoint/2010/main" id="1" dur="indefinite" restart="never" nodeType="tmRoot"/>
      </p:par>
    </p:tnLst>
  </p:timing>
</p:sldLayout>
</file>

<file path=ppt/slideLayouts/slideLayout8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7E91C678-4BCA-47DB-A467-32B445B5DAD1}"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984735722"/>
      </p:ext>
    </p:extLst>
  </p:cSld>
  <p:clrMapOvr>
    <a:masterClrMapping/>
  </p:clrMapOvr>
  <p:timing>
    <p:tnLst>
      <p:par>
        <p:cTn xmlns:p14="http://schemas.microsoft.com/office/powerpoint/2010/main" id="1" dur="indefinite" restart="never" nodeType="tmRoot"/>
      </p:par>
    </p:tnLst>
  </p:timing>
</p:sldLayout>
</file>

<file path=ppt/slideLayouts/slideLayout8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A5FA3-3CD8-48C0-9A93-BD988252B551}"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alpha val="75000"/>
                </a:prstClr>
              </a:solidFill>
              <a:latin typeface="Calibri"/>
            </a:endParaRPr>
          </a:p>
        </p:txBody>
      </p:sp>
      <p:sp>
        <p:nvSpPr>
          <p:cNvPr id="4" name="Slide Number Placeholder 3"/>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306110391"/>
      </p:ext>
    </p:extLst>
  </p:cSld>
  <p:clrMapOvr>
    <a:masterClrMapping/>
  </p:clrMapOvr>
  <p:timing>
    <p:tnLst>
      <p:par>
        <p:cTn xmlns:p14="http://schemas.microsoft.com/office/powerpoint/2010/main" id="1" dur="indefinite" restart="never" nodeType="tmRoot"/>
      </p:par>
    </p:tnLst>
  </p:timing>
</p:sldLayout>
</file>

<file path=ppt/slideLayouts/slideLayout8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4D082FB2-D5CA-4468-BD9F-CE329C05C7E1}"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alpha val="75000"/>
                </a:prstClr>
              </a:solidFill>
              <a:latin typeface="Calibri"/>
            </a:endParaRPr>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lvl1pPr>
              <a:defRPr>
                <a:solidFill>
                  <a:srgbClr val="FFFFFF">
                    <a:alpha val="20000"/>
                  </a:srgbClr>
                </a:solidFill>
              </a:defRPr>
            </a:lvl1pPr>
          </a:lstStyle>
          <a:p>
            <a:fld id="{4DB4CB9A-C63F-4E87-AA38-9916D0B520C4}"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112852839"/>
      </p:ext>
    </p:extLst>
  </p:cSld>
  <p:clrMapOvr>
    <a:masterClrMapping/>
  </p:clrMapOvr>
  <p:timing>
    <p:tnLst>
      <p:par>
        <p:cTn xmlns:p14="http://schemas.microsoft.com/office/powerpoint/2010/main" id="1" dur="indefinite" restart="never" nodeType="tmRoot"/>
      </p:par>
    </p:tnLst>
  </p:timing>
</p:sldLayout>
</file>

<file path=ppt/slideLayouts/slideLayout86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12730508-2AE3-46B9-8E42-779036CDE91D}" type="datetime1">
              <a:rPr lang="en-US" smtClean="0">
                <a:latin typeface="Calibri"/>
              </a:rPr>
              <a:pPr/>
              <a:t>3/12/16</a:t>
            </a:fld>
            <a:endParaRPr lang="en-US">
              <a:latin typeface="Calibri"/>
            </a:endParaRPr>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latin typeface="Calibri"/>
            </a:endParaRPr>
          </a:p>
        </p:txBody>
      </p:sp>
      <p:sp>
        <p:nvSpPr>
          <p:cNvPr id="7" name="Slide Number Placeholder 6"/>
          <p:cNvSpPr>
            <a:spLocks noGrp="1"/>
          </p:cNvSpPr>
          <p:nvPr>
            <p:ph type="sldNum" sz="quarter" idx="12"/>
          </p:nvPr>
        </p:nvSpPr>
        <p:spPr>
          <a:xfrm>
            <a:off x="6541192" y="5829749"/>
            <a:ext cx="2602807" cy="1028251"/>
          </a:xfrm>
          <a:prstGeom prst="rect">
            <a:avLst/>
          </a:prstGeom>
        </p:spPr>
        <p:txBody>
          <a:bodyPr/>
          <a:lstStyle>
            <a:lvl1pPr>
              <a:defRPr>
                <a:solidFill>
                  <a:srgbClr val="FFFFFF">
                    <a:alpha val="20000"/>
                  </a:srgbClr>
                </a:solidFill>
              </a:defRPr>
            </a:lvl1pPr>
          </a:lstStyle>
          <a:p>
            <a:fld id="{4DB4CB9A-C63F-4E87-AA38-9916D0B520C4}"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960579114"/>
      </p:ext>
    </p:extLst>
  </p:cSld>
  <p:clrMapOvr>
    <a:overrideClrMapping bg1="dk1" tx1="lt1" bg2="dk2" tx2="lt2" accent1="accent1" accent2="accent2" accent3="accent3" accent4="accent4" accent5="accent5" accent6="accent6" hlink="hlink" folHlink="folHlink"/>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10BBE7-97D0-4058-A938-1DB84AE8E331}"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383210344"/>
      </p:ext>
    </p:extLst>
  </p:cSld>
  <p:clrMapOvr>
    <a:masterClrMapping/>
  </p:clrMapOvr>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F7BD51-B50B-4149-8355-6A430C647D0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alpha val="75000"/>
                </a:prstClr>
              </a:solidFill>
              <a:latin typeface="Calibri"/>
            </a:endParaRPr>
          </a:p>
        </p:txBody>
      </p:sp>
      <p:sp>
        <p:nvSpPr>
          <p:cNvPr id="6" name="Slide Number Placeholder 5"/>
          <p:cNvSpPr>
            <a:spLocks noGrp="1"/>
          </p:cNvSpPr>
          <p:nvPr>
            <p:ph type="sldNum" sz="quarter" idx="12"/>
          </p:nvPr>
        </p:nvSpPr>
        <p:spPr>
          <a:xfrm>
            <a:off x="6541192" y="5829749"/>
            <a:ext cx="2602807" cy="1028251"/>
          </a:xfrm>
          <a:prstGeom prst="rect">
            <a:avLst/>
          </a:prstGeom>
        </p:spPr>
        <p:txBody>
          <a:bodyPr/>
          <a:lstStyle/>
          <a:p>
            <a:fld id="{4DB4CB9A-C63F-4E87-AA38-9916D0B520C4}"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43709329"/>
      </p:ext>
    </p:extLst>
  </p:cSld>
  <p:clrMapOvr>
    <a:masterClrMapping/>
  </p:clrMapOvr>
  <p:timing>
    <p:tnLst>
      <p:par>
        <p:cTn xmlns:p14="http://schemas.microsoft.com/office/powerpoint/2010/main" id="1" dur="indefinite" restart="never" nodeType="tmRoot"/>
      </p:par>
    </p:tnLst>
  </p:timing>
</p:sldLayout>
</file>

<file path=ppt/slideLayouts/slideLayout87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8334943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7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49037646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0790320"/>
      </p:ext>
    </p:extLst>
  </p:cSld>
  <p:clrMapOvr>
    <a:masterClrMapping/>
  </p:clrMapOvr>
  <p:timing>
    <p:tnLst>
      <p:par>
        <p:cTn xmlns:p14="http://schemas.microsoft.com/office/powerpoint/2010/main" id="1" dur="indefinite" restart="never" nodeType="tmRoot"/>
      </p:par>
    </p:tnLst>
  </p:timing>
</p:sldLayout>
</file>

<file path=ppt/slideLayouts/slideLayout8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45251471"/>
      </p:ext>
    </p:extLst>
  </p:cSld>
  <p:clrMapOvr>
    <a:masterClrMapping/>
  </p:clrMapOvr>
  <p:timing>
    <p:tnLst>
      <p:par>
        <p:cTn xmlns:p14="http://schemas.microsoft.com/office/powerpoint/2010/main" id="1" dur="indefinite" restart="never" nodeType="tmRoot"/>
      </p:par>
    </p:tnLst>
  </p:timing>
</p:sldLayout>
</file>

<file path=ppt/slideLayouts/slideLayout8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75244683"/>
      </p:ext>
    </p:extLst>
  </p:cSld>
  <p:clrMapOvr>
    <a:masterClrMapping/>
  </p:clrMapOvr>
  <p:timing>
    <p:tnLst>
      <p:par>
        <p:cTn xmlns:p14="http://schemas.microsoft.com/office/powerpoint/2010/main" id="1" dur="indefinite" restart="never" nodeType="tmRoot"/>
      </p:par>
    </p:tnLst>
  </p:timing>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428164350"/>
      </p:ext>
    </p:extLst>
  </p:cSld>
  <p:clrMapOvr>
    <a:masterClrMapping/>
  </p:clrMapOvr>
  <p:timing>
    <p:tnLst>
      <p:par>
        <p:cTn xmlns:p14="http://schemas.microsoft.com/office/powerpoint/2010/main" id="1" dur="indefinite" restart="never" nodeType="tmRoot"/>
      </p:par>
    </p:tnLst>
  </p:timing>
</p:sldLayout>
</file>

<file path=ppt/slideLayouts/slideLayout8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63660836"/>
      </p:ext>
    </p:extLst>
  </p:cSld>
  <p:clrMapOvr>
    <a:masterClrMapping/>
  </p:clrMapOvr>
  <p:timing>
    <p:tnLst>
      <p:par>
        <p:cTn xmlns:p14="http://schemas.microsoft.com/office/powerpoint/2010/main" id="1" dur="indefinite" restart="never" nodeType="tmRoot"/>
      </p:par>
    </p:tnLst>
  </p:timing>
</p:sldLayout>
</file>

<file path=ppt/slideLayouts/slideLayout8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68421750"/>
      </p:ext>
    </p:extLst>
  </p:cSld>
  <p:clrMapOvr>
    <a:masterClrMapping/>
  </p:clrMapOvr>
  <p:timing>
    <p:tnLst>
      <p:par>
        <p:cTn xmlns:p14="http://schemas.microsoft.com/office/powerpoint/2010/main" id="1" dur="indefinite" restart="never" nodeType="tmRoot"/>
      </p:par>
    </p:tnLst>
  </p:timing>
</p:sldLayout>
</file>

<file path=ppt/slideLayouts/slideLayout8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85014016"/>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1349733168"/>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3/12/16</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182636117"/>
      </p:ext>
    </p:extLst>
  </p:cSld>
  <p:clrMapOvr>
    <a:overrideClrMapping bg1="dk1" tx1="lt1" bg2="dk2" tx2="lt2" accent1="accent1" accent2="accent2" accent3="accent3" accent4="accent4" accent5="accent5" accent6="accent6" hlink="hlink" folHlink="folHlink"/>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5076689"/>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21324352"/>
      </p:ext>
    </p:extLst>
  </p:cSld>
  <p:clrMapOvr>
    <a:masterClrMapping/>
  </p:clrMapOvr>
  <p:timing>
    <p:tnLst>
      <p:par>
        <p:cTn xmlns:p14="http://schemas.microsoft.com/office/powerpoint/2010/main" id="1" dur="indefinite" restart="never" nodeType="tmRoot"/>
      </p:par>
    </p:tnLst>
  </p:timing>
</p:sldLayout>
</file>

<file path=ppt/slideLayouts/slideLayout8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421480703"/>
      </p:ext>
    </p:extLst>
  </p:cSld>
  <p:clrMapOvr>
    <a:masterClrMapping/>
  </p:clrMapOvr>
  <p:timing>
    <p:tnLst>
      <p:par>
        <p:cTn xmlns:p14="http://schemas.microsoft.com/office/powerpoint/2010/main" id="1" dur="indefinite" restart="never" nodeType="tmRoot"/>
      </p:par>
    </p:tnLst>
  </p:timing>
</p:sldLayout>
</file>

<file path=ppt/slideLayouts/slideLayout8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020511"/>
      </p:ext>
    </p:extLst>
  </p:cSld>
  <p:clrMapOvr>
    <a:masterClrMapping/>
  </p:clrMapOvr>
  <p:timing>
    <p:tnLst>
      <p:par>
        <p:cTn xmlns:p14="http://schemas.microsoft.com/office/powerpoint/2010/main" id="1" dur="indefinite" restart="never" nodeType="tmRoot"/>
      </p:par>
    </p:tnLst>
  </p:timing>
</p:sldLayout>
</file>

<file path=ppt/slideLayouts/slideLayout8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6501893"/>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3653219"/>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8832481"/>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9462380"/>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63021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43345180"/>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3020877"/>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2147516"/>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56025"/>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424950"/>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709160613"/>
      </p:ext>
    </p:extLst>
  </p:cSld>
  <p:clrMapOvr>
    <a:masterClrMapping/>
  </p:clrMapOvr>
  <p:timing>
    <p:tnLst>
      <p:par>
        <p:cTn xmlns:p14="http://schemas.microsoft.com/office/powerpoint/2010/main" id="1" dur="indefinite" restart="never" nodeType="tmRoot"/>
      </p:par>
    </p:tnLst>
  </p:timing>
</p:sldLayout>
</file>

<file path=ppt/slideLayouts/slideLayout8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622018"/>
      </p:ext>
    </p:extLst>
  </p:cSld>
  <p:clrMapOvr>
    <a:masterClrMapping/>
  </p:clrMapOvr>
  <p:timing>
    <p:tnLst>
      <p:par>
        <p:cTn xmlns:p14="http://schemas.microsoft.com/office/powerpoint/2010/main" id="1" dur="indefinite" restart="never" nodeType="tmRoot"/>
      </p:par>
    </p:tnLst>
  </p:timing>
</p:sldLayout>
</file>

<file path=ppt/slideLayouts/slideLayout8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9451416"/>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7039851"/>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1854953"/>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3807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3082049"/>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1381125"/>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2377788"/>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4088640"/>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2327755"/>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207233"/>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2346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33477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0185924"/>
      </p:ext>
    </p:extLst>
  </p:cSld>
  <p:clrMapOvr>
    <a:masterClrMapping/>
  </p:clrMapOvr>
  <p:transition xmlns:p14="http://schemas.microsoft.com/office/powerpoint/2010/main"/>
</p:sldLayout>
</file>

<file path=ppt/slideLayouts/slideLayout9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2974166"/>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3701212"/>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smtClean="0"/>
              <a:t>Click to edit Master title style</a:t>
            </a:r>
            <a:endParaRPr lang="en-US" dirty="0"/>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573769"/>
      </p:ext>
    </p:extLst>
  </p:cSld>
  <p:clrMapOvr>
    <a:masterClrMapping/>
  </p:clrMapOvr>
  <p:transition xmlns:p14="http://schemas.microsoft.com/office/powerpoint/2010/main"/>
</p:sldLayout>
</file>

<file path=ppt/slideLayouts/slideLayout9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2163801"/>
      </p:ext>
    </p:extLst>
  </p:cSld>
  <p:clrMapOvr>
    <a:masterClrMapping/>
  </p:clrMapOvr>
  <p:transition xmlns:p14="http://schemas.microsoft.com/office/powerpoint/2010/main"/>
</p:sldLayout>
</file>

<file path=ppt/slideLayouts/slideLayout9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2784626"/>
      </p:ext>
    </p:extLst>
  </p:cSld>
  <p:clrMapOvr>
    <a:masterClrMapping/>
  </p:clrMapOvr>
  <p:transition xmlns:p14="http://schemas.microsoft.com/office/powerpoint/2010/main"/>
</p:sldLayout>
</file>

<file path=ppt/slideLayouts/slideLayout9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699714"/>
      </p:ext>
    </p:extLst>
  </p:cSld>
  <p:clrMapOvr>
    <a:masterClrMapping/>
  </p:clrMapOvr>
  <p:transition xmlns:p14="http://schemas.microsoft.com/office/powerpoint/2010/main"/>
</p:sldLayout>
</file>

<file path=ppt/slideLayouts/slideLayout9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7293153"/>
      </p:ext>
    </p:extLst>
  </p:cSld>
  <p:clrMapOvr>
    <a:masterClrMapping/>
  </p:clrMapOvr>
  <p:transition xmlns:p14="http://schemas.microsoft.com/office/powerpoint/2010/main"/>
</p:sldLayout>
</file>

<file path=ppt/slideLayouts/slideLayout9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842512"/>
      </p:ext>
    </p:extLst>
  </p:cSld>
  <p:clrMapOvr>
    <a:masterClrMapping/>
  </p:clrMapOvr>
  <p:transition xmlns:p14="http://schemas.microsoft.com/office/powerpoint/2010/main"/>
</p:sldLayout>
</file>

<file path=ppt/slideLayouts/slideLayout9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6" tIns="45714" rIns="91426" bIns="45714"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defTabSz="914263"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53EC4547-E2B1-9B4F-845F-F274F3C623A5}" type="slidenum">
              <a:rPr lang="en-US"/>
              <a:pPr>
                <a:defRPr/>
              </a:pPr>
              <a:t>‹#›</a:t>
            </a:fld>
            <a:endParaRPr lang="en-US"/>
          </a:p>
        </p:txBody>
      </p:sp>
    </p:spTree>
    <p:extLst>
      <p:ext uri="{BB962C8B-B14F-4D97-AF65-F5344CB8AC3E}">
        <p14:creationId xmlns:p14="http://schemas.microsoft.com/office/powerpoint/2010/main" val="1556714332"/>
      </p:ext>
    </p:extLst>
  </p:cSld>
  <p:clrMapOvr>
    <a:masterClrMapping/>
  </p:clrMapOvr>
  <p:transition xmlns:p14="http://schemas.microsoft.com/office/powerpoint/2010/main"/>
</p:sldLayout>
</file>

<file path=ppt/slideLayouts/slideLayout9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9"/>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6BB4180-6920-9C42-9DA1-4829E0437063}" type="slidenum">
              <a:rPr lang="en-US"/>
              <a:pPr>
                <a:defRPr/>
              </a:pPr>
              <a:t>‹#›</a:t>
            </a:fld>
            <a:endParaRPr lang="en-US"/>
          </a:p>
        </p:txBody>
      </p:sp>
    </p:spTree>
    <p:extLst>
      <p:ext uri="{BB962C8B-B14F-4D97-AF65-F5344CB8AC3E}">
        <p14:creationId xmlns:p14="http://schemas.microsoft.com/office/powerpoint/2010/main" val="353209041"/>
      </p:ext>
    </p:extLst>
  </p:cSld>
  <p:clrMapOvr>
    <a:masterClrMapping/>
  </p:clrMapOvr>
  <p:transition xmlns:p14="http://schemas.microsoft.com/office/powerpoint/2010/main"/>
</p:sldLayout>
</file>

<file path=ppt/slideLayouts/slideLayout9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31" indent="0">
              <a:buNone/>
              <a:defRPr sz="1800"/>
            </a:lvl2pPr>
            <a:lvl3pPr marL="914263" indent="0">
              <a:buNone/>
              <a:defRPr sz="1600"/>
            </a:lvl3pPr>
            <a:lvl4pPr marL="1371395" indent="0">
              <a:buNone/>
              <a:defRPr sz="1400"/>
            </a:lvl4pPr>
            <a:lvl5pPr marL="1828527" indent="0">
              <a:buNone/>
              <a:defRPr sz="1400"/>
            </a:lvl5pPr>
            <a:lvl6pPr marL="2285658" indent="0">
              <a:buNone/>
              <a:defRPr sz="1400"/>
            </a:lvl6pPr>
            <a:lvl7pPr marL="2742789" indent="0">
              <a:buNone/>
              <a:defRPr sz="1400"/>
            </a:lvl7pPr>
            <a:lvl8pPr marL="3199920" indent="0">
              <a:buNone/>
              <a:defRPr sz="1400"/>
            </a:lvl8pPr>
            <a:lvl9pPr marL="3657051"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4330D3C-7D80-0940-9C38-883CA56758D1}" type="slidenum">
              <a:rPr lang="en-US"/>
              <a:pPr>
                <a:defRPr/>
              </a:pPr>
              <a:t>‹#›</a:t>
            </a:fld>
            <a:endParaRPr lang="en-US"/>
          </a:p>
        </p:txBody>
      </p:sp>
    </p:spTree>
    <p:extLst>
      <p:ext uri="{BB962C8B-B14F-4D97-AF65-F5344CB8AC3E}">
        <p14:creationId xmlns:p14="http://schemas.microsoft.com/office/powerpoint/2010/main" val="48559360"/>
      </p:ext>
    </p:extLst>
  </p:cSld>
  <p:clrMapOvr>
    <a:masterClrMapping/>
  </p:clrMapOvr>
  <p:transition xmlns:p14="http://schemas.microsoft.com/office/powerpoint/2010/main"/>
</p:sldLayout>
</file>

<file path=ppt/slideLayouts/slideLayout9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649F32B-3CEF-984C-BBF2-963F764B3663}" type="slidenum">
              <a:rPr lang="en-US"/>
              <a:pPr>
                <a:defRPr/>
              </a:pPr>
              <a:t>‹#›</a:t>
            </a:fld>
            <a:endParaRPr lang="en-US"/>
          </a:p>
        </p:txBody>
      </p:sp>
    </p:spTree>
    <p:extLst>
      <p:ext uri="{BB962C8B-B14F-4D97-AF65-F5344CB8AC3E}">
        <p14:creationId xmlns:p14="http://schemas.microsoft.com/office/powerpoint/2010/main" val="749740514"/>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4"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4"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68434898-7376-D942-82A4-9987F9AC7C42}" type="slidenum">
              <a:rPr lang="en-US"/>
              <a:pPr>
                <a:defRPr/>
              </a:pPr>
              <a:t>‹#›</a:t>
            </a:fld>
            <a:endParaRPr lang="en-US"/>
          </a:p>
        </p:txBody>
      </p:sp>
    </p:spTree>
    <p:extLst>
      <p:ext uri="{BB962C8B-B14F-4D97-AF65-F5344CB8AC3E}">
        <p14:creationId xmlns:p14="http://schemas.microsoft.com/office/powerpoint/2010/main" val="669639901"/>
      </p:ext>
    </p:extLst>
  </p:cSld>
  <p:clrMapOvr>
    <a:masterClrMapping/>
  </p:clrMapOvr>
  <p:transition xmlns:p14="http://schemas.microsoft.com/office/powerpoint/2010/main"/>
</p:sldLayout>
</file>

<file path=ppt/slideLayouts/slideLayout9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BDAE4D29-6AD3-F447-89DA-A4F13DC75D38}" type="slidenum">
              <a:rPr lang="en-US"/>
              <a:pPr>
                <a:defRPr/>
              </a:pPr>
              <a:t>‹#›</a:t>
            </a:fld>
            <a:endParaRPr lang="en-US"/>
          </a:p>
        </p:txBody>
      </p:sp>
    </p:spTree>
    <p:extLst>
      <p:ext uri="{BB962C8B-B14F-4D97-AF65-F5344CB8AC3E}">
        <p14:creationId xmlns:p14="http://schemas.microsoft.com/office/powerpoint/2010/main" val="571379659"/>
      </p:ext>
    </p:extLst>
  </p:cSld>
  <p:clrMapOvr>
    <a:masterClrMapping/>
  </p:clrMapOvr>
  <p:transition xmlns:p14="http://schemas.microsoft.com/office/powerpoint/2010/main"/>
</p:sldLayout>
</file>

<file path=ppt/slideLayouts/slideLayout9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5C9A4055-98B6-5F49-80DA-F6F7DEF7F674}" type="slidenum">
              <a:rPr lang="en-US"/>
              <a:pPr>
                <a:defRPr/>
              </a:pPr>
              <a:t>‹#›</a:t>
            </a:fld>
            <a:endParaRPr lang="en-US"/>
          </a:p>
        </p:txBody>
      </p:sp>
    </p:spTree>
    <p:extLst>
      <p:ext uri="{BB962C8B-B14F-4D97-AF65-F5344CB8AC3E}">
        <p14:creationId xmlns:p14="http://schemas.microsoft.com/office/powerpoint/2010/main" val="1220836691"/>
      </p:ext>
    </p:extLst>
  </p:cSld>
  <p:clrMapOvr>
    <a:masterClrMapping/>
  </p:clrMapOvr>
  <p:transition xmlns:p14="http://schemas.microsoft.com/office/powerpoint/2010/main"/>
</p:sldLayout>
</file>

<file path=ppt/slideLayouts/slideLayout9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05"/>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C89ECD9-3D5F-7F4F-998D-56B78CDEA664}" type="slidenum">
              <a:rPr lang="en-US"/>
              <a:pPr>
                <a:defRPr/>
              </a:pPr>
              <a:t>‹#›</a:t>
            </a:fld>
            <a:endParaRPr lang="en-US"/>
          </a:p>
        </p:txBody>
      </p:sp>
    </p:spTree>
    <p:extLst>
      <p:ext uri="{BB962C8B-B14F-4D97-AF65-F5344CB8AC3E}">
        <p14:creationId xmlns:p14="http://schemas.microsoft.com/office/powerpoint/2010/main" val="1210048481"/>
      </p:ext>
    </p:extLst>
  </p:cSld>
  <p:clrMapOvr>
    <a:masterClrMapping/>
  </p:clrMapOvr>
  <p:transition xmlns:p14="http://schemas.microsoft.com/office/powerpoint/2010/main"/>
</p:sldLayout>
</file>

<file path=ppt/slideLayouts/slideLayout9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FA65131-7DE5-1D4D-A3CF-3D0607171E1C}" type="slidenum">
              <a:rPr lang="en-US"/>
              <a:pPr>
                <a:defRPr/>
              </a:pPr>
              <a:t>‹#›</a:t>
            </a:fld>
            <a:endParaRPr lang="en-US"/>
          </a:p>
        </p:txBody>
      </p:sp>
    </p:spTree>
    <p:extLst>
      <p:ext uri="{BB962C8B-B14F-4D97-AF65-F5344CB8AC3E}">
        <p14:creationId xmlns:p14="http://schemas.microsoft.com/office/powerpoint/2010/main" val="3507993873"/>
      </p:ext>
    </p:extLst>
  </p:cSld>
  <p:clrMapOvr>
    <a:masterClrMapping/>
  </p:clrMapOvr>
  <p:transition xmlns:p14="http://schemas.microsoft.com/office/powerpoint/2010/main"/>
</p:sldLayout>
</file>

<file path=ppt/slideLayouts/slideLayout9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0B6F9A-1324-4947-8B68-D47C27442892}" type="slidenum">
              <a:rPr lang="en-US"/>
              <a:pPr>
                <a:defRPr/>
              </a:pPr>
              <a:t>‹#›</a:t>
            </a:fld>
            <a:endParaRPr lang="en-US"/>
          </a:p>
        </p:txBody>
      </p:sp>
    </p:spTree>
    <p:extLst>
      <p:ext uri="{BB962C8B-B14F-4D97-AF65-F5344CB8AC3E}">
        <p14:creationId xmlns:p14="http://schemas.microsoft.com/office/powerpoint/2010/main" val="843717371"/>
      </p:ext>
    </p:extLst>
  </p:cSld>
  <p:clrMapOvr>
    <a:masterClrMapping/>
  </p:clrMapOvr>
  <p:transition xmlns:p14="http://schemas.microsoft.com/office/powerpoint/2010/main"/>
</p:sldLayout>
</file>

<file path=ppt/slideLayouts/slideLayout9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1" y="152400"/>
            <a:ext cx="2152651"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4A0D1EA7-F64C-644A-BE34-B5A402A870E5}" type="slidenum">
              <a:rPr lang="en-US"/>
              <a:pPr>
                <a:defRPr/>
              </a:pPr>
              <a:t>‹#›</a:t>
            </a:fld>
            <a:endParaRPr lang="en-US"/>
          </a:p>
        </p:txBody>
      </p:sp>
    </p:spTree>
    <p:extLst>
      <p:ext uri="{BB962C8B-B14F-4D97-AF65-F5344CB8AC3E}">
        <p14:creationId xmlns:p14="http://schemas.microsoft.com/office/powerpoint/2010/main" val="1152725273"/>
      </p:ext>
    </p:extLst>
  </p:cSld>
  <p:clrMapOvr>
    <a:masterClrMapping/>
  </p:clrMapOvr>
  <p:transition xmlns:p14="http://schemas.microsoft.com/office/powerpoint/2010/main"/>
</p:sldLayout>
</file>

<file path=ppt/slideLayouts/slideLayout9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3"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E6C4A1C-A8E8-3C42-88AB-792537E5FFC6}" type="slidenum">
              <a:rPr lang="en-US"/>
              <a:pPr>
                <a:defRPr/>
              </a:pPr>
              <a:t>‹#›</a:t>
            </a:fld>
            <a:endParaRPr lang="en-US"/>
          </a:p>
        </p:txBody>
      </p:sp>
    </p:spTree>
    <p:extLst>
      <p:ext uri="{BB962C8B-B14F-4D97-AF65-F5344CB8AC3E}">
        <p14:creationId xmlns:p14="http://schemas.microsoft.com/office/powerpoint/2010/main" val="1556070006"/>
      </p:ext>
    </p:extLst>
  </p:cSld>
  <p:clrMapOvr>
    <a:masterClrMapping/>
  </p:clrMapOvr>
  <p:transition xmlns:p14="http://schemas.microsoft.com/office/powerpoint/2010/main"/>
</p:sldLayout>
</file>

<file path=ppt/slideLayouts/slideLayout928.xml><?xml version="1.0" encoding="utf-8"?>
<p:sldLayout xmlns:a="http://schemas.openxmlformats.org/drawingml/2006/main" xmlns:r="http://schemas.openxmlformats.org/officeDocument/2006/relationships" xmlns:p="http://schemas.openxmlformats.org/presentationml/2006/main" showMasterSp="0" type="tx">
  <p:cSld name="Bullet">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spc="0"/>
            </a:pPr>
            <a:r>
              <a:rPr sz="3500" spc="-34"/>
              <a:t>Title Text</a:t>
            </a:r>
          </a:p>
        </p:txBody>
      </p:sp>
      <p:sp>
        <p:nvSpPr>
          <p:cNvPr id="19" name="Shape 19"/>
          <p:cNvSpPr>
            <a:spLocks noGrp="1"/>
          </p:cNvSpPr>
          <p:nvPr>
            <p:ph type="body" idx="1"/>
          </p:nvPr>
        </p:nvSpPr>
        <p:spPr>
          <a:xfrm>
            <a:off x="553641" y="1360884"/>
            <a:ext cx="8027789" cy="5025628"/>
          </a:xfrm>
          <a:prstGeom prst="rect">
            <a:avLst/>
          </a:prstGeom>
        </p:spPr>
        <p:txBody>
          <a:bodyPr/>
          <a:lstStyle>
            <a:lvl1pPr marL="162579" indent="-162579">
              <a:lnSpc>
                <a:spcPct val="110000"/>
              </a:lnSpc>
              <a:spcBef>
                <a:spcPts val="1287"/>
              </a:spcBef>
              <a:buClr>
                <a:srgbClr val="3B5998"/>
              </a:buClr>
              <a:buSzPct val="65000"/>
              <a:buFont typeface="Lucida Grande"/>
              <a:buChar char="▪"/>
              <a:defRPr sz="2100" spc="-64">
                <a:solidFill>
                  <a:srgbClr val="000000"/>
                </a:solidFill>
                <a:latin typeface="+mn-lt"/>
                <a:ea typeface="+mn-ea"/>
                <a:cs typeface="+mn-cs"/>
                <a:sym typeface="Vista Sans OT Reg"/>
              </a:defRPr>
            </a:lvl1pPr>
            <a:lvl2pPr marL="363792" indent="-181080">
              <a:lnSpc>
                <a:spcPct val="110000"/>
              </a:lnSpc>
              <a:spcBef>
                <a:spcPts val="1060"/>
              </a:spcBef>
              <a:buClr>
                <a:srgbClr val="9A9A9A"/>
              </a:buClr>
              <a:buFont typeface="Lucida Grande"/>
              <a:buChar char="▪"/>
              <a:defRPr sz="2100" spc="-64">
                <a:solidFill>
                  <a:srgbClr val="000000"/>
                </a:solidFill>
                <a:latin typeface="+mn-lt"/>
                <a:ea typeface="+mn-ea"/>
                <a:cs typeface="+mn-cs"/>
                <a:sym typeface="Vista Sans OT Reg"/>
              </a:defRPr>
            </a:lvl2pPr>
            <a:lvl3pPr marL="527279" indent="-133005">
              <a:lnSpc>
                <a:spcPct val="110000"/>
              </a:lnSpc>
              <a:spcBef>
                <a:spcPts val="1060"/>
              </a:spcBef>
              <a:buClr>
                <a:srgbClr val="9A9A9A"/>
              </a:buClr>
              <a:buSzPct val="54999"/>
              <a:buFont typeface="Lucida Grande"/>
              <a:buChar char="▪"/>
              <a:defRPr sz="2000" spc="-59">
                <a:solidFill>
                  <a:srgbClr val="000000"/>
                </a:solidFill>
                <a:latin typeface="+mn-lt"/>
                <a:ea typeface="+mn-ea"/>
                <a:cs typeface="+mn-cs"/>
                <a:sym typeface="Vista Sans OT Reg"/>
              </a:defRPr>
            </a:lvl3pPr>
            <a:lvl4pPr marL="704382" indent="-137012">
              <a:lnSpc>
                <a:spcPct val="110000"/>
              </a:lnSpc>
              <a:spcBef>
                <a:spcPts val="1060"/>
              </a:spcBef>
              <a:buClr>
                <a:srgbClr val="9A9A9A"/>
              </a:buClr>
              <a:buSzPct val="45000"/>
              <a:buFont typeface="Lucida Grande"/>
              <a:buChar char="▪"/>
              <a:defRPr sz="2000" spc="-59">
                <a:solidFill>
                  <a:srgbClr val="000000"/>
                </a:solidFill>
                <a:latin typeface="+mn-lt"/>
                <a:ea typeface="+mn-ea"/>
                <a:cs typeface="+mn-cs"/>
                <a:sym typeface="Vista Sans OT Reg"/>
              </a:defRPr>
            </a:lvl4pPr>
            <a:lvl5pPr marL="878158" indent="-120987">
              <a:lnSpc>
                <a:spcPct val="110000"/>
              </a:lnSpc>
              <a:spcBef>
                <a:spcPts val="1060"/>
              </a:spcBef>
              <a:buClr>
                <a:srgbClr val="9A9A9A"/>
              </a:buClr>
              <a:buFont typeface="Lucida Grande"/>
              <a:buChar char="▪"/>
              <a:defRPr sz="1800" spc="-55">
                <a:solidFill>
                  <a:srgbClr val="000000"/>
                </a:solidFill>
                <a:latin typeface="+mn-lt"/>
                <a:ea typeface="+mn-ea"/>
                <a:cs typeface="+mn-cs"/>
                <a:sym typeface="Vista Sans OT Reg"/>
              </a:defRPr>
            </a:lvl5pPr>
          </a:lstStyle>
          <a:p>
            <a:pPr lvl="0">
              <a:defRPr sz="1800" spc="0"/>
            </a:pPr>
            <a:r>
              <a:rPr sz="2100" spc="-64"/>
              <a:t>Body Level One</a:t>
            </a:r>
          </a:p>
          <a:p>
            <a:pPr lvl="1">
              <a:defRPr sz="1800" spc="0"/>
            </a:pPr>
            <a:r>
              <a:rPr sz="2100" spc="-64"/>
              <a:t>Body Level Two</a:t>
            </a:r>
          </a:p>
          <a:p>
            <a:pPr lvl="2">
              <a:defRPr sz="1800" spc="0"/>
            </a:pPr>
            <a:r>
              <a:rPr sz="2000" spc="-59"/>
              <a:t>Body Level Three</a:t>
            </a:r>
          </a:p>
          <a:p>
            <a:pPr lvl="3">
              <a:defRPr sz="1800" spc="0"/>
            </a:pPr>
            <a:r>
              <a:rPr sz="2000" spc="-59"/>
              <a:t>Body Level Four</a:t>
            </a:r>
          </a:p>
          <a:p>
            <a:pPr lvl="4">
              <a:defRPr sz="1800" spc="0"/>
            </a:pPr>
            <a:r>
              <a:rPr sz="1800" spc="-55"/>
              <a:t>Body Level Five</a:t>
            </a:r>
          </a:p>
        </p:txBody>
      </p:sp>
    </p:spTree>
    <p:extLst>
      <p:ext uri="{BB962C8B-B14F-4D97-AF65-F5344CB8AC3E}">
        <p14:creationId xmlns:p14="http://schemas.microsoft.com/office/powerpoint/2010/main" val="3278732983"/>
      </p:ext>
    </p:extLst>
  </p:cSld>
  <p:clrMapOvr>
    <a:masterClrMapping/>
  </p:clrMapOvr>
  <p:transition xmlns:p14="http://schemas.microsoft.com/office/powerpoint/2010/main" spd="med"/>
</p:sldLayout>
</file>

<file path=ppt/slideLayouts/slideLayout9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Date Placeholder 5"/>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AD4463F-F2C4-BD43-9CF4-0EC14BFDF8D4}" type="datetime1">
              <a:rPr lang="en-US"/>
              <a:pPr>
                <a:defRPr/>
              </a:pPr>
              <a:t>3/12/16</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7460E46-E011-CA4B-B460-87BF7D156767}" type="slidenum">
              <a:rPr lang="en-US"/>
              <a:pPr>
                <a:defRPr/>
              </a:pPr>
              <a:t>‹#›</a:t>
            </a:fld>
            <a:endParaRPr lang="en-US" dirty="0"/>
          </a:p>
        </p:txBody>
      </p:sp>
    </p:spTree>
    <p:extLst>
      <p:ext uri="{BB962C8B-B14F-4D97-AF65-F5344CB8AC3E}">
        <p14:creationId xmlns:p14="http://schemas.microsoft.com/office/powerpoint/2010/main" val="919153930"/>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0567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6543675"/>
            <a:ext cx="1196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5" name="Footer Placeholder 5"/>
          <p:cNvSpPr>
            <a:spLocks noGrp="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9"/>
          <p:cNvSpPr>
            <a:spLocks noGrp="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6FFB184-0EDF-4F42-861F-5CC2C08EEC50}" type="slidenum">
              <a:rPr lang="en-US"/>
              <a:pPr>
                <a:defRPr/>
              </a:pPr>
              <a:t>‹#›</a:t>
            </a:fld>
            <a:endParaRPr lang="en-US" dirty="0"/>
          </a:p>
        </p:txBody>
      </p:sp>
      <p:sp>
        <p:nvSpPr>
          <p:cNvPr id="7"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9F810F96-B0A2-3A4B-A5C0-B349BC103730}" type="datetime1">
              <a:rPr lang="en-US"/>
              <a:pPr>
                <a:defRPr/>
              </a:pPr>
              <a:t>3/12/16</a:t>
            </a:fld>
            <a:endParaRPr lang="en-US"/>
          </a:p>
        </p:txBody>
      </p:sp>
    </p:spTree>
    <p:extLst>
      <p:ext uri="{BB962C8B-B14F-4D97-AF65-F5344CB8AC3E}">
        <p14:creationId xmlns:p14="http://schemas.microsoft.com/office/powerpoint/2010/main" val="3853268296"/>
      </p:ext>
    </p:extLst>
  </p:cSld>
  <p:clrMapOvr>
    <a:overrideClrMapping bg1="lt1" tx1="dk1" bg2="lt2" tx2="dk2" accent1="accent1" accent2="accent2" accent3="accent3" accent4="accent4" accent5="accent5" accent6="accent6" hlink="hlink" folHlink="folHlink"/>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1371600" y="0"/>
            <a:ext cx="7772399" cy="1085850"/>
          </a:xfrm>
          <a:prstGeom prst="rect">
            <a:avLst/>
          </a:prstGeom>
        </p:spPr>
        <p:txBody>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normAutofit/>
          </a:bodyPr>
          <a:lstStyle>
            <a:lvl1pPr>
              <a:defRPr sz="3600">
                <a:solidFill>
                  <a:schemeClr val="tx1"/>
                </a:solidFill>
                <a:latin typeface="+mj-lt"/>
              </a:defRPr>
            </a:lvl1pPr>
            <a:lvl2pPr>
              <a:defRPr sz="3200">
                <a:solidFill>
                  <a:schemeClr val="tx1"/>
                </a:solidFill>
                <a:latin typeface="+mj-lt"/>
              </a:defRPr>
            </a:lvl2pPr>
            <a:lvl3pPr>
              <a:defRPr sz="2800">
                <a:solidFill>
                  <a:schemeClr val="tx1"/>
                </a:solidFill>
                <a:latin typeface="+mj-lt"/>
              </a:defRPr>
            </a:lvl3pPr>
            <a:lvl4pPr>
              <a:defRPr sz="2400">
                <a:solidFill>
                  <a:schemeClr val="tx1"/>
                </a:solidFill>
                <a:latin typeface="+mj-lt"/>
              </a:defRPr>
            </a:lvl4pPr>
            <a:lvl5pPr>
              <a:defRPr sz="2400">
                <a:solidFill>
                  <a:schemeClr val="tx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4"/>
          <p:cNvSpPr>
            <a:spLocks noGrp="1"/>
          </p:cNvSpPr>
          <p:nvPr>
            <p:ph type="dt" sz="half" idx="12"/>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47AB44D-F518-5846-A0F3-D23C485E1DC1}" type="datetime1">
              <a:rPr lang="en-US"/>
              <a:pPr>
                <a:defRPr/>
              </a:pPr>
              <a:t>3/12/16</a:t>
            </a:fld>
            <a:endParaRPr lang="en-US"/>
          </a:p>
        </p:txBody>
      </p:sp>
      <p:sp>
        <p:nvSpPr>
          <p:cNvPr id="5" name="Footer Placeholder 5"/>
          <p:cNvSpPr>
            <a:spLocks noGrp="1"/>
          </p:cNvSpPr>
          <p:nvPr>
            <p:ph type="ftr" sz="quarter" idx="13"/>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6"/>
          <p:cNvSpPr>
            <a:spLocks noGrp="1"/>
          </p:cNvSpPr>
          <p:nvPr>
            <p:ph type="sldNum" sz="quarter" idx="14"/>
          </p:nvPr>
        </p:nvSpPr>
        <p:spPr/>
        <p:txBody>
          <a:bodyPr/>
          <a:lstStyle>
            <a:lvl1pPr fontAlgn="base">
              <a:spcBef>
                <a:spcPct val="0"/>
              </a:spcBef>
              <a:spcAft>
                <a:spcPct val="0"/>
              </a:spcAft>
              <a:defRPr>
                <a:ea typeface="ＭＳ Ｐゴシック" charset="0"/>
                <a:cs typeface="ＭＳ Ｐゴシック" charset="0"/>
              </a:defRPr>
            </a:lvl1pPr>
          </a:lstStyle>
          <a:p>
            <a:pPr>
              <a:defRPr/>
            </a:pPr>
            <a:fld id="{F6D417AC-0B7D-1544-9519-92C9BC378595}" type="slidenum">
              <a:rPr lang="en-US"/>
              <a:pPr>
                <a:defRPr/>
              </a:pPr>
              <a:t>‹#›</a:t>
            </a:fld>
            <a:endParaRPr lang="en-US" dirty="0"/>
          </a:p>
        </p:txBody>
      </p:sp>
    </p:spTree>
    <p:extLst>
      <p:ext uri="{BB962C8B-B14F-4D97-AF65-F5344CB8AC3E}">
        <p14:creationId xmlns:p14="http://schemas.microsoft.com/office/powerpoint/2010/main" val="479538067"/>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6651625"/>
            <a:ext cx="849313" cy="20637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Calibri"/>
            </a:endParaRPr>
          </a:p>
        </p:txBody>
      </p:sp>
      <p:sp>
        <p:nvSpPr>
          <p:cNvPr id="2" name="Title 1"/>
          <p:cNvSpPr>
            <a:spLocks noGrp="1"/>
          </p:cNvSpPr>
          <p:nvPr>
            <p:ph type="title"/>
          </p:nvPr>
        </p:nvSpPr>
        <p:spPr>
          <a:xfrm>
            <a:off x="452628" y="767419"/>
            <a:ext cx="8085582" cy="3355848"/>
          </a:xfrm>
          <a:solidFill>
            <a:schemeClr val="bg1"/>
          </a:solidFill>
        </p:spPr>
        <p:txBody>
          <a:bodyPr anchor="b"/>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837C38E7-792E-C949-BA89-014185BDF33F}" type="datetime1">
              <a:rPr lang="en-US"/>
              <a:pPr>
                <a:defRPr/>
              </a:pPr>
              <a:t>3/12/16</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691DE03-51FF-8143-BDE1-430BD10E2E4A}" type="slidenum">
              <a:rPr lang="en-US"/>
              <a:pPr>
                <a:defRPr/>
              </a:pPr>
              <a:t>‹#›</a:t>
            </a:fld>
            <a:endParaRPr lang="en-US" dirty="0"/>
          </a:p>
        </p:txBody>
      </p:sp>
    </p:spTree>
    <p:extLst>
      <p:ext uri="{BB962C8B-B14F-4D97-AF65-F5344CB8AC3E}">
        <p14:creationId xmlns:p14="http://schemas.microsoft.com/office/powerpoint/2010/main" val="3359740631"/>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CEBD8585-0863-9E4E-905D-9CEF8FDAD9EB}" type="datetime1">
              <a:rPr lang="en-US"/>
              <a:pPr>
                <a:defRPr/>
              </a:pPr>
              <a:t>3/12/16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20E52D-6757-584F-B7E7-785E1A237AA2}" type="slidenum">
              <a:rPr lang="en-US"/>
              <a:pPr>
                <a:defRPr/>
              </a:pPr>
              <a:t>‹#›</a:t>
            </a:fld>
            <a:endParaRPr lang="en-US" dirty="0"/>
          </a:p>
        </p:txBody>
      </p:sp>
    </p:spTree>
    <p:extLst>
      <p:ext uri="{BB962C8B-B14F-4D97-AF65-F5344CB8AC3E}">
        <p14:creationId xmlns:p14="http://schemas.microsoft.com/office/powerpoint/2010/main" val="1702051737"/>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056110C-D3FC-4B48-8CE3-9E44AE1FE741}" type="datetime1">
              <a:rPr lang="en-US"/>
              <a:pPr>
                <a:defRPr/>
              </a:pPr>
              <a:t>3/12/16</a:t>
            </a:fld>
            <a:endParaRPr lang="en-US"/>
          </a:p>
        </p:txBody>
      </p:sp>
      <p:sp>
        <p:nvSpPr>
          <p:cNvPr id="8"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66AD99-BF79-9947-A208-847908387E11}" type="slidenum">
              <a:rPr lang="en-US"/>
              <a:pPr>
                <a:defRPr/>
              </a:pPr>
              <a:t>‹#›</a:t>
            </a:fld>
            <a:endParaRPr lang="en-US" dirty="0"/>
          </a:p>
        </p:txBody>
      </p:sp>
    </p:spTree>
    <p:extLst>
      <p:ext uri="{BB962C8B-B14F-4D97-AF65-F5344CB8AC3E}">
        <p14:creationId xmlns:p14="http://schemas.microsoft.com/office/powerpoint/2010/main" val="3601552635"/>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1"/>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F1868F6-D38B-C741-AF2B-0305D9AF5E8E}" type="datetime1">
              <a:rPr lang="en-US"/>
              <a:pPr>
                <a:defRPr/>
              </a:pPr>
              <a:t>3/12/16</a:t>
            </a:fld>
            <a:endParaRPr lang="en-US"/>
          </a:p>
        </p:txBody>
      </p:sp>
      <p:sp>
        <p:nvSpPr>
          <p:cNvPr id="4" name="Footer Placeholder 6"/>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7"/>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3E1AA0-5084-1342-BC23-437787FE5398}" type="slidenum">
              <a:rPr lang="en-US"/>
              <a:pPr>
                <a:defRPr/>
              </a:pPr>
              <a:t>‹#›</a:t>
            </a:fld>
            <a:endParaRPr lang="en-US" dirty="0"/>
          </a:p>
        </p:txBody>
      </p:sp>
    </p:spTree>
    <p:extLst>
      <p:ext uri="{BB962C8B-B14F-4D97-AF65-F5344CB8AC3E}">
        <p14:creationId xmlns:p14="http://schemas.microsoft.com/office/powerpoint/2010/main" val="2928698826"/>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5CB047CC-DA7E-AE44-B7FA-AED6F144CC9D}" type="datetime1">
              <a:rPr lang="en-US"/>
              <a:pPr>
                <a:defRPr/>
              </a:pPr>
              <a:t>3/12/16</a:t>
            </a:fld>
            <a:endParaRPr lang="en-US"/>
          </a:p>
        </p:txBody>
      </p:sp>
      <p:sp>
        <p:nvSpPr>
          <p:cNvPr id="3"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56EB2A5-1CF7-C040-B3E4-57206D0ACC63}" type="slidenum">
              <a:rPr lang="en-US"/>
              <a:pPr>
                <a:defRPr/>
              </a:pPr>
              <a:t>‹#›</a:t>
            </a:fld>
            <a:endParaRPr lang="en-US" dirty="0"/>
          </a:p>
        </p:txBody>
      </p:sp>
    </p:spTree>
    <p:extLst>
      <p:ext uri="{BB962C8B-B14F-4D97-AF65-F5344CB8AC3E}">
        <p14:creationId xmlns:p14="http://schemas.microsoft.com/office/powerpoint/2010/main" val="4040492262"/>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7"/>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FAF63276-CF76-854C-BB3C-81762C11F6D2}" type="datetime1">
              <a:rPr lang="en-US"/>
              <a:pPr>
                <a:defRPr/>
              </a:pPr>
              <a:t>3/12/16</a:t>
            </a:fld>
            <a:endParaRPr lang="en-US"/>
          </a:p>
        </p:txBody>
      </p:sp>
      <p:sp>
        <p:nvSpPr>
          <p:cNvPr id="7" name="Footer Placeholder 9"/>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Slide Number Placeholder 10"/>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B95DBBC-6EC3-AF4F-8A21-F3C5BF793469}" type="slidenum">
              <a:rPr lang="en-US"/>
              <a:pPr>
                <a:defRPr/>
              </a:pPr>
              <a:t>‹#›</a:t>
            </a:fld>
            <a:endParaRPr lang="en-US" dirty="0"/>
          </a:p>
        </p:txBody>
      </p:sp>
    </p:spTree>
    <p:extLst>
      <p:ext uri="{BB962C8B-B14F-4D97-AF65-F5344CB8AC3E}">
        <p14:creationId xmlns:p14="http://schemas.microsoft.com/office/powerpoint/2010/main" val="2266468252"/>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rtlCol="0">
            <a:normAutofit/>
          </a:bodyPr>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7"/>
          <p:cNvSpPr>
            <a:spLocks noGrp="1"/>
          </p:cNvSpPr>
          <p:nvPr>
            <p:ph type="dt" sz="half" idx="10"/>
          </p:nvPr>
        </p:nvSpPr>
        <p:spPr/>
        <p:txBody>
          <a:bodyPr/>
          <a:lstStyle>
            <a:lvl1pPr fontAlgn="base">
              <a:spcBef>
                <a:spcPct val="0"/>
              </a:spcBef>
              <a:spcAft>
                <a:spcPct val="0"/>
              </a:spcAft>
              <a:defRPr sz="950">
                <a:solidFill>
                  <a:prstClr val="white">
                    <a:lumMod val="65000"/>
                    <a:lumOff val="35000"/>
                    <a:alpha val="75000"/>
                  </a:prstClr>
                </a:solidFill>
                <a:ea typeface="ＭＳ Ｐゴシック" charset="0"/>
                <a:cs typeface="ＭＳ Ｐゴシック" charset="0"/>
              </a:defRPr>
            </a:lvl1pPr>
          </a:lstStyle>
          <a:p>
            <a:pPr>
              <a:defRPr/>
            </a:pPr>
            <a:fld id="{6C7C023C-D4B5-1643-94F9-F6C8C94697C0}" type="datetime1">
              <a:rPr lang="en-US"/>
              <a:pPr>
                <a:defRPr/>
              </a:pPr>
              <a:t>3/12/16</a:t>
            </a:fld>
            <a:endParaRPr lang="en-US"/>
          </a:p>
        </p:txBody>
      </p:sp>
      <p:sp>
        <p:nvSpPr>
          <p:cNvPr id="6" name="Footer Placeholder 8"/>
          <p:cNvSpPr>
            <a:spLocks noGrp="1"/>
          </p:cNvSpPr>
          <p:nvPr>
            <p:ph type="ftr" sz="quarter" idx="11"/>
          </p:nvPr>
        </p:nvSpPr>
        <p:spPr/>
        <p:txBody>
          <a:bodyPr/>
          <a:lstStyle>
            <a:lvl1pPr fontAlgn="base">
              <a:spcBef>
                <a:spcPct val="0"/>
              </a:spcBef>
              <a:spcAft>
                <a:spcPct val="0"/>
              </a:spcAft>
              <a:defRPr>
                <a:solidFill>
                  <a:prstClr val="white">
                    <a:alpha val="75000"/>
                  </a:prstClr>
                </a:solidFill>
                <a:ea typeface="ＭＳ Ｐゴシック" charset="0"/>
                <a:cs typeface="ＭＳ Ｐゴシック" charset="0"/>
              </a:defRPr>
            </a:lvl1pPr>
          </a:lstStyle>
          <a:p>
            <a:pPr>
              <a:defRPr/>
            </a:pPr>
            <a:endParaRPr lang="en-US"/>
          </a:p>
        </p:txBody>
      </p:sp>
      <p:sp>
        <p:nvSpPr>
          <p:cNvPr id="7" name="Slide Number Placeholder 9"/>
          <p:cNvSpPr>
            <a:spLocks noGrp="1"/>
          </p:cNvSpPr>
          <p:nvPr>
            <p:ph type="sldNum" sz="quarter" idx="12"/>
          </p:nvPr>
        </p:nvSpPr>
        <p:spPr/>
        <p:txBody>
          <a:bodyPr/>
          <a:lstStyle>
            <a:lvl1pPr fontAlgn="base">
              <a:spcBef>
                <a:spcPct val="0"/>
              </a:spcBef>
              <a:spcAft>
                <a:spcPct val="0"/>
              </a:spcAft>
              <a:defRPr>
                <a:solidFill>
                  <a:prstClr val="white">
                    <a:lumMod val="65000"/>
                    <a:lumOff val="35000"/>
                  </a:prstClr>
                </a:solidFill>
                <a:ea typeface="ＭＳ Ｐゴシック" charset="0"/>
                <a:cs typeface="ＭＳ Ｐゴシック" charset="0"/>
              </a:defRPr>
            </a:lvl1pPr>
          </a:lstStyle>
          <a:p>
            <a:pPr>
              <a:defRPr/>
            </a:pPr>
            <a:fld id="{68A0FFF1-7861-B740-AFE3-7C12C3BB2EA0}" type="slidenum">
              <a:rPr lang="en-US"/>
              <a:pPr>
                <a:defRPr/>
              </a:pPr>
              <a:t>‹#›</a:t>
            </a:fld>
            <a:endParaRPr lang="en-US" dirty="0"/>
          </a:p>
        </p:txBody>
      </p:sp>
    </p:spTree>
    <p:extLst>
      <p:ext uri="{BB962C8B-B14F-4D97-AF65-F5344CB8AC3E}">
        <p14:creationId xmlns:p14="http://schemas.microsoft.com/office/powerpoint/2010/main" val="2119457215"/>
      </p:ext>
    </p:extLst>
  </p:cSld>
  <p:clrMapOvr>
    <a:overrideClrMapping bg1="dk1" tx1="lt1" bg2="dk2" tx2="lt2" accent1="accent1" accent2="accent2" accent3="accent3" accent4="accent4" accent5="accent5" accent6="accent6" hlink="hlink" folHlink="folHlink"/>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A367E4A7-226F-9141-A6D7-949194224FE7}" type="datetime1">
              <a:rPr lang="en-US"/>
              <a:pPr>
                <a:defRPr/>
              </a:pPr>
              <a:t>3/12/16</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C43F04D-B50A-994F-9979-39A435F6C493}" type="slidenum">
              <a:rPr lang="en-US"/>
              <a:pPr>
                <a:defRPr/>
              </a:pPr>
              <a:t>‹#›</a:t>
            </a:fld>
            <a:endParaRPr lang="en-US" dirty="0"/>
          </a:p>
        </p:txBody>
      </p:sp>
    </p:spTree>
    <p:extLst>
      <p:ext uri="{BB962C8B-B14F-4D97-AF65-F5344CB8AC3E}">
        <p14:creationId xmlns:p14="http://schemas.microsoft.com/office/powerpoint/2010/main" val="33206737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6354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p:txBody>
          <a:bodyPr/>
          <a:lstStyle>
            <a:lvl1pPr fontAlgn="base">
              <a:spcBef>
                <a:spcPct val="0"/>
              </a:spcBef>
              <a:spcAft>
                <a:spcPct val="0"/>
              </a:spcAft>
              <a:defRPr sz="950">
                <a:ea typeface="ＭＳ Ｐゴシック" charset="0"/>
                <a:cs typeface="ＭＳ Ｐゴシック" charset="0"/>
              </a:defRPr>
            </a:lvl1pPr>
          </a:lstStyle>
          <a:p>
            <a:pPr>
              <a:defRPr/>
            </a:pPr>
            <a:fld id="{DB921374-CE6E-B44D-9CC1-EBE6EF70217F}" type="datetime1">
              <a:rPr lang="en-US"/>
              <a:pPr>
                <a:defRPr/>
              </a:pPr>
              <a:t>3/12/16</a:t>
            </a:fld>
            <a:endParaRPr lang="en-US"/>
          </a:p>
        </p:txBody>
      </p:sp>
      <p:sp>
        <p:nvSpPr>
          <p:cNvPr id="5"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1CBC36-8413-5444-B2AE-E8AB8CC5A05B}" type="slidenum">
              <a:rPr lang="en-US"/>
              <a:pPr>
                <a:defRPr/>
              </a:pPr>
              <a:t>‹#›</a:t>
            </a:fld>
            <a:endParaRPr lang="en-US" dirty="0"/>
          </a:p>
        </p:txBody>
      </p:sp>
    </p:spTree>
    <p:extLst>
      <p:ext uri="{BB962C8B-B14F-4D97-AF65-F5344CB8AC3E}">
        <p14:creationId xmlns:p14="http://schemas.microsoft.com/office/powerpoint/2010/main" val="804780979"/>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88323506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4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77151755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58818031"/>
      </p:ext>
    </p:extLst>
  </p:cSld>
  <p:clrMapOvr>
    <a:masterClrMapping/>
  </p:clrMapOvr>
  <p:timing>
    <p:tnLst>
      <p:par>
        <p:cTn xmlns:p14="http://schemas.microsoft.com/office/powerpoint/2010/main" id="1" dur="indefinite" restart="never" nodeType="tmRoot"/>
      </p:par>
    </p:tnLst>
  </p:timing>
</p:sldLayout>
</file>

<file path=ppt/slideLayouts/slideLayout9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16180407"/>
      </p:ext>
    </p:extLst>
  </p:cSld>
  <p:clrMapOvr>
    <a:masterClrMapping/>
  </p:clrMapOvr>
  <p:timing>
    <p:tnLst>
      <p:par>
        <p:cTn xmlns:p14="http://schemas.microsoft.com/office/powerpoint/2010/main" id="1" dur="indefinite" restart="never" nodeType="tmRoot"/>
      </p:par>
    </p:tnLst>
  </p:timing>
</p:sldLayout>
</file>

<file path=ppt/slideLayouts/slideLayout9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483359540"/>
      </p:ext>
    </p:extLst>
  </p:cSld>
  <p:clrMapOvr>
    <a:masterClrMapping/>
  </p:clrMapOvr>
  <p:timing>
    <p:tnLst>
      <p:par>
        <p:cTn xmlns:p14="http://schemas.microsoft.com/office/powerpoint/2010/main" id="1" dur="indefinite" restart="never" nodeType="tmRoot"/>
      </p:par>
    </p:tnLst>
  </p:timing>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40395145"/>
      </p:ext>
    </p:extLst>
  </p:cSld>
  <p:clrMapOvr>
    <a:masterClrMapping/>
  </p:clrMapOvr>
  <p:timing>
    <p:tnLst>
      <p:par>
        <p:cTn xmlns:p14="http://schemas.microsoft.com/office/powerpoint/2010/main" id="1" dur="indefinite" restart="never" nodeType="tmRoot"/>
      </p:par>
    </p:tnLst>
  </p:timing>
</p:sldLayout>
</file>

<file path=ppt/slideLayouts/slideLayout9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585780291"/>
      </p:ext>
    </p:extLst>
  </p:cSld>
  <p:clrMapOvr>
    <a:masterClrMapping/>
  </p:clrMapOvr>
  <p:timing>
    <p:tnLst>
      <p:par>
        <p:cTn xmlns:p14="http://schemas.microsoft.com/office/powerpoint/2010/main" id="1" dur="indefinite" restart="never" nodeType="tmRoot"/>
      </p:par>
    </p:tnLst>
  </p:timing>
</p:sldLayout>
</file>

<file path=ppt/slideLayouts/slideLayout9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50693947"/>
      </p:ext>
    </p:extLst>
  </p:cSld>
  <p:clrMapOvr>
    <a:masterClrMapping/>
  </p:clrMapOvr>
  <p:timing>
    <p:tnLst>
      <p:par>
        <p:cTn xmlns:p14="http://schemas.microsoft.com/office/powerpoint/2010/main" id="1" dur="indefinite" restart="never" nodeType="tmRoot"/>
      </p:par>
    </p:tnLst>
  </p:timing>
</p:sldLayout>
</file>

<file path=ppt/slideLayouts/slideLayout9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47453877"/>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707276"/>
      </p:ext>
    </p:extLst>
  </p:cSld>
  <p:clrMapOvr>
    <a:masterClrMapping/>
  </p:clrMapOvr>
  <p:transition xmlns:p14="http://schemas.microsoft.com/office/powerpoint/2010/main"/>
</p:sldLayout>
</file>

<file path=ppt/slideLayouts/slideLayout95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3/12/16</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692160630"/>
      </p:ext>
    </p:extLst>
  </p:cSld>
  <p:clrMapOvr>
    <a:overrideClrMapping bg1="dk1" tx1="lt1" bg2="dk2" tx2="lt2" accent1="accent1" accent2="accent2" accent3="accent3" accent4="accent4" accent5="accent5" accent6="accent6" hlink="hlink" folHlink="folHlink"/>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77616197"/>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9153596"/>
      </p:ext>
    </p:extLst>
  </p:cSld>
  <p:clrMapOvr>
    <a:masterClrMapping/>
  </p:clrMapOvr>
  <p:timing>
    <p:tnLst>
      <p:par>
        <p:cTn xmlns:p14="http://schemas.microsoft.com/office/powerpoint/2010/main" id="1" dur="indefinite" restart="never" nodeType="tmRoot"/>
      </p:par>
    </p:tnLst>
  </p:timing>
</p:sldLayout>
</file>

<file path=ppt/slideLayouts/slideLayout9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4A9B989-1DDC-A546-AF44-8CE1EC44B2B8}" type="datetime1">
              <a:rPr lang="en-US" smtClean="0">
                <a:solidFill>
                  <a:prstClr val="black">
                    <a:tint val="75000"/>
                  </a:prstClr>
                </a:solidFill>
              </a:rPr>
              <a:pPr>
                <a:defRPr/>
              </a:pPr>
              <a:t>3/12/16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FF91FF-D894-6140-848C-994C3FF0AA80}"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1761476760"/>
      </p:ext>
    </p:extLst>
  </p:cSld>
  <p:clrMapOvr>
    <a:masterClrMapping/>
  </p:clrMapOvr>
  <p:timing>
    <p:tnLst>
      <p:par>
        <p:cTn xmlns:p14="http://schemas.microsoft.com/office/powerpoint/2010/main" id="1" dur="indefinite" restart="never" nodeType="tmRoot"/>
      </p:par>
    </p:tnLst>
  </p:timing>
</p:sldLayout>
</file>

<file path=ppt/slideLayouts/slideLayout9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2000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E36A4BA-E04F-6046-9ED7-9ADF7E148717}" type="datetime1">
              <a:rPr lang="en-US" smtClean="0">
                <a:solidFill>
                  <a:prstClr val="black">
                    <a:tint val="75000"/>
                  </a:prstClr>
                </a:solidFill>
              </a:rPr>
              <a:pPr>
                <a:defRPr/>
              </a:pPr>
              <a:t>3/12/16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6DA6C0-E8D2-8D44-A834-246A4BF6B0E5}"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164445757"/>
      </p:ext>
    </p:extLst>
  </p:cSld>
  <p:clrMapOvr>
    <a:masterClrMapping/>
  </p:clrMapOvr>
  <p:timing>
    <p:tnLst>
      <p:par>
        <p:cTn xmlns:p14="http://schemas.microsoft.com/office/powerpoint/2010/main" id="1" dur="indefinite" restart="never" nodeType="tmRoot"/>
      </p:par>
    </p:tnLst>
  </p:timing>
</p:sldLayout>
</file>

<file path=ppt/slideLayouts/slideLayout9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E59C1B5-126E-294E-8011-7E99B19B2715}" type="datetime1">
              <a:rPr lang="en-US" smtClean="0">
                <a:solidFill>
                  <a:prstClr val="black">
                    <a:tint val="75000"/>
                  </a:prstClr>
                </a:solidFill>
              </a:rPr>
              <a:pPr>
                <a:defRPr/>
              </a:pPr>
              <a:t>3/12/16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43F148-38EE-9D41-A399-46640A86DCFE}"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177378632"/>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77FBC39C-3586-B343-8EA2-23724747138B}" type="datetime1">
              <a:rPr lang="en-US" smtClean="0">
                <a:solidFill>
                  <a:prstClr val="black">
                    <a:tint val="75000"/>
                  </a:prstClr>
                </a:solidFill>
              </a:rPr>
              <a:pPr>
                <a:defRPr/>
              </a:pPr>
              <a:t>3/12/16</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5CE7248-CC89-3641-A7E7-47B62CEA8426}"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1075059650"/>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fld id="{213ECBEB-1D09-0648-BA66-44A8D313B1AC}" type="datetime1">
              <a:rPr lang="en-US" smtClean="0">
                <a:solidFill>
                  <a:prstClr val="black">
                    <a:tint val="75000"/>
                  </a:prstClr>
                </a:solidFill>
              </a:rPr>
              <a:pPr>
                <a:defRPr/>
              </a:pPr>
              <a:t>3/12/16</a:t>
            </a:fld>
            <a:endParaRPr lang="en-US">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197AEE38-385D-F945-8ABA-6CFF9E8196B2}"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1375668711"/>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fld id="{4EBE4C7B-9664-7B46-842B-7DC00B0DD9F0}" type="datetime1">
              <a:rPr lang="en-US" smtClean="0">
                <a:solidFill>
                  <a:prstClr val="black">
                    <a:tint val="75000"/>
                  </a:prstClr>
                </a:solidFill>
              </a:rPr>
              <a:pPr>
                <a:defRPr/>
              </a:pPr>
              <a:t>3/12/16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CB3398-78C0-5B46-8BCF-97493A0BAED3}"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130603483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FFC218DE-2B62-5242-9D74-C392291347B9}" type="datetime1">
              <a:rPr lang="en-US" smtClean="0">
                <a:solidFill>
                  <a:prstClr val="black">
                    <a:tint val="75000"/>
                  </a:prstClr>
                </a:solidFill>
              </a:rPr>
              <a:pPr>
                <a:defRPr/>
              </a:pPr>
              <a:t>3/12/16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7CB12DC-9BA3-E849-8DAB-53097B1F748C}"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18237675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693663"/>
      </p:ext>
    </p:extLst>
  </p:cSld>
  <p:clrMapOvr>
    <a:masterClrMapping/>
  </p:clrMapOvr>
  <p:transition xmlns:p14="http://schemas.microsoft.com/office/powerpoint/2010/main"/>
</p:sldLayout>
</file>

<file path=ppt/slideLayouts/slideLayout9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9A73A221-8A2B-A645-A3F8-C7819C3CE5BE}" type="datetime1">
              <a:rPr lang="en-US" smtClean="0">
                <a:solidFill>
                  <a:prstClr val="black">
                    <a:tint val="75000"/>
                  </a:prstClr>
                </a:solidFill>
              </a:rPr>
              <a:pPr>
                <a:defRPr/>
              </a:pPr>
              <a:t>3/12/16</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01BA44EC-0D86-C44E-97A0-48A19801D204}"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3049058768"/>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8D7EB322-1335-B747-8FD4-F55BB3B2815F}" type="datetime1">
              <a:rPr lang="en-US" smtClean="0">
                <a:solidFill>
                  <a:prstClr val="black">
                    <a:tint val="75000"/>
                  </a:prstClr>
                </a:solidFill>
              </a:rPr>
              <a:pPr>
                <a:defRPr/>
              </a:pPr>
              <a:t>3/12/16</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FC0C591-9DB5-3C46-BAB1-1FD3C04251A7}"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2974587602"/>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59AB0B2-58B9-A44C-A5A6-A8FBBE530850}" type="datetime1">
              <a:rPr lang="en-US" smtClean="0">
                <a:solidFill>
                  <a:prstClr val="black">
                    <a:tint val="75000"/>
                  </a:prstClr>
                </a:solidFill>
              </a:rPr>
              <a:pPr>
                <a:defRPr/>
              </a:pPr>
              <a:t>3/12/16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C9B385-7E4F-D648-854E-B5FBE5911DB7}"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1520382279"/>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9481B22-01FA-A943-9BB9-8B65F5C80F50}" type="datetime1">
              <a:rPr lang="en-US" smtClean="0">
                <a:solidFill>
                  <a:prstClr val="black">
                    <a:tint val="75000"/>
                  </a:prstClr>
                </a:solidFill>
              </a:rPr>
              <a:pPr>
                <a:defRPr/>
              </a:pPr>
              <a:t>3/12/16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709091-ADEF-0E4F-807D-32AD63D403A3}" type="slidenum">
              <a:rPr lang="en-US">
                <a:solidFill>
                  <a:srgbClr val="9BBB59"/>
                </a:solidFill>
              </a:rPr>
              <a:pPr>
                <a:defRPr/>
              </a:pPr>
              <a:t>‹#›</a:t>
            </a:fld>
            <a:endParaRPr lang="en-US">
              <a:solidFill>
                <a:srgbClr val="9BBB59"/>
              </a:solidFill>
            </a:endParaRPr>
          </a:p>
        </p:txBody>
      </p:sp>
    </p:spTree>
    <p:extLst>
      <p:ext uri="{BB962C8B-B14F-4D97-AF65-F5344CB8AC3E}">
        <p14:creationId xmlns:p14="http://schemas.microsoft.com/office/powerpoint/2010/main" val="2820456486"/>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588" y="198438"/>
            <a:ext cx="8382000" cy="4873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42888" y="1200150"/>
            <a:ext cx="41148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0088" y="1200150"/>
            <a:ext cx="41148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403E011-89A9-6E48-A945-79C971F164E7}" type="datetime1">
              <a:rPr lang="en-US" smtClean="0">
                <a:solidFill>
                  <a:prstClr val="black">
                    <a:tint val="75000"/>
                  </a:prstClr>
                </a:solidFill>
              </a:rPr>
              <a:pPr>
                <a:defRPr/>
              </a:pPr>
              <a:t>3/12/16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97A91E-0216-8544-A00D-3713641DF831}"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3176963772"/>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55588" y="198438"/>
            <a:ext cx="8382000" cy="4873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42888" y="1200150"/>
            <a:ext cx="8382000" cy="4830763"/>
          </a:xfrm>
        </p:spPr>
        <p:txBody>
          <a:bodyPr/>
          <a:lstStyle/>
          <a:p>
            <a:pPr lvl="0"/>
            <a:r>
              <a:rPr lang="en-US" noProof="0" smtClean="0"/>
              <a:t>Click icon to add table</a:t>
            </a:r>
            <a:endParaRPr lang="en-US" noProof="0"/>
          </a:p>
        </p:txBody>
      </p:sp>
      <p:sp>
        <p:nvSpPr>
          <p:cNvPr id="4" name="Date Placeholder 3"/>
          <p:cNvSpPr>
            <a:spLocks noGrp="1"/>
          </p:cNvSpPr>
          <p:nvPr>
            <p:ph type="dt" sz="half" idx="10"/>
          </p:nvPr>
        </p:nvSpPr>
        <p:spPr/>
        <p:txBody>
          <a:bodyPr/>
          <a:lstStyle>
            <a:lvl1pPr>
              <a:defRPr/>
            </a:lvl1pPr>
          </a:lstStyle>
          <a:p>
            <a:pPr>
              <a:defRPr/>
            </a:pPr>
            <a:fld id="{8715C56D-A987-284F-BCDA-11A8D583DC1B}" type="datetime1">
              <a:rPr lang="en-US" smtClean="0">
                <a:solidFill>
                  <a:prstClr val="black">
                    <a:tint val="75000"/>
                  </a:prstClr>
                </a:solidFill>
              </a:rPr>
              <a:pPr>
                <a:defRPr/>
              </a:pPr>
              <a:t>3/12/16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BFA2E4-188F-1F44-91FC-27C47CA5D22F}" type="slidenum">
              <a:rPr lang="en-US">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1177721838"/>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3770638165"/>
      </p:ext>
    </p:extLst>
  </p:cSld>
  <p:clrMapOvr>
    <a:masterClrMapping/>
  </p:clrMapOvr>
  <p:transition xmlns:p14="http://schemas.microsoft.com/office/powerpoint/2010/main"/>
</p:sldLayout>
</file>

<file path=ppt/slideLayouts/slideLayout9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2274032623"/>
      </p:ext>
    </p:extLst>
  </p:cSld>
  <p:clrMapOvr>
    <a:masterClrMapping/>
  </p:clrMapOvr>
  <p:transition xmlns:p14="http://schemas.microsoft.com/office/powerpoint/2010/main"/>
</p:sldLayout>
</file>

<file path=ppt/slideLayouts/slideLayout9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2972265739"/>
      </p:ext>
    </p:extLst>
  </p:cSld>
  <p:clrMapOvr>
    <a:masterClrMapping/>
  </p:clrMapOvr>
  <p:transition xmlns:p14="http://schemas.microsoft.com/office/powerpoint/2010/main"/>
</p:sldLayout>
</file>

<file path=ppt/slideLayouts/slideLayout9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1805849309"/>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206433"/>
      </p:ext>
    </p:extLst>
  </p:cSld>
  <p:clrMapOvr>
    <a:masterClrMapping/>
  </p:clrMapOvr>
  <p:transition xmlns:p14="http://schemas.microsoft.com/office/powerpoint/2010/main"/>
</p:sldLayout>
</file>

<file path=ppt/slideLayouts/slideLayout9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2924957320"/>
      </p:ext>
    </p:extLst>
  </p:cSld>
  <p:clrMapOvr>
    <a:masterClrMapping/>
  </p:clrMapOvr>
  <p:transition xmlns:p14="http://schemas.microsoft.com/office/powerpoint/2010/main"/>
</p:sldLayout>
</file>

<file path=ppt/slideLayouts/slideLayout9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2559589098"/>
      </p:ext>
    </p:extLst>
  </p:cSld>
  <p:clrMapOvr>
    <a:masterClrMapping/>
  </p:clrMapOvr>
  <p:transition xmlns:p14="http://schemas.microsoft.com/office/powerpoint/2010/main"/>
</p:sldLayout>
</file>

<file path=ppt/slideLayouts/slideLayout9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4263511427"/>
      </p:ext>
    </p:extLst>
  </p:cSld>
  <p:clrMapOvr>
    <a:masterClrMapping/>
  </p:clrMapOvr>
  <p:transition xmlns:p14="http://schemas.microsoft.com/office/powerpoint/2010/main"/>
</p:sldLayout>
</file>

<file path=ppt/slideLayouts/slideLayout9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999904016"/>
      </p:ext>
    </p:extLst>
  </p:cSld>
  <p:clrMapOvr>
    <a:masterClrMapping/>
  </p:clrMapOvr>
  <p:transition xmlns:p14="http://schemas.microsoft.com/office/powerpoint/2010/main"/>
</p:sldLayout>
</file>

<file path=ppt/slideLayouts/slideLayout9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746532324"/>
      </p:ext>
    </p:extLst>
  </p:cSld>
  <p:clrMapOvr>
    <a:masterClrMapping/>
  </p:clrMapOvr>
  <p:transition xmlns:p14="http://schemas.microsoft.com/office/powerpoint/2010/main"/>
</p:sldLayout>
</file>

<file path=ppt/slideLayouts/slideLayout9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264445852"/>
      </p:ext>
    </p:extLst>
  </p:cSld>
  <p:clrMapOvr>
    <a:masterClrMapping/>
  </p:clrMapOvr>
  <p:transition xmlns:p14="http://schemas.microsoft.com/office/powerpoint/2010/main"/>
</p:sldLayout>
</file>

<file path=ppt/slideLayouts/slideLayout9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3752725520"/>
      </p:ext>
    </p:extLst>
  </p:cSld>
  <p:clrMapOvr>
    <a:masterClrMapping/>
  </p:clrMapOvr>
  <p:transition xmlns:p14="http://schemas.microsoft.com/office/powerpoint/2010/main"/>
</p:sldLayout>
</file>

<file path=ppt/slideLayouts/slideLayout9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43675"/>
            <a:ext cx="159702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Title 1"/>
          <p:cNvSpPr>
            <a:spLocks noGrp="1"/>
          </p:cNvSpPr>
          <p:nvPr>
            <p:ph type="ctrTitle"/>
          </p:nvPr>
        </p:nvSpPr>
        <p:spPr>
          <a:xfrm>
            <a:off x="0" y="2130425"/>
            <a:ext cx="91440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304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1D58B9F-78D6-474A-B4A1-30F92F017107}" type="datetime1">
              <a:rPr lang="en-US"/>
              <a:pPr>
                <a:defRPr/>
              </a:pPr>
              <a:t>3/12/16</a:t>
            </a:fld>
            <a:endParaRPr lang="en-US"/>
          </a:p>
        </p:txBody>
      </p:sp>
      <p:sp>
        <p:nvSpPr>
          <p:cNvPr id="6"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19CD3F8-C83B-CD49-9180-D976955590CD}" type="slidenum">
              <a:rPr lang="en-US"/>
              <a:pPr>
                <a:defRPr/>
              </a:pPr>
              <a:t>‹#›</a:t>
            </a:fld>
            <a:endParaRPr lang="en-US"/>
          </a:p>
        </p:txBody>
      </p:sp>
    </p:spTree>
    <p:extLst>
      <p:ext uri="{BB962C8B-B14F-4D97-AF65-F5344CB8AC3E}">
        <p14:creationId xmlns:p14="http://schemas.microsoft.com/office/powerpoint/2010/main" val="1466403844"/>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E6DACDD-8A40-9C46-BD4A-B171AF1B92B6}" type="datetime1">
              <a:rPr lang="en-US"/>
              <a:pPr>
                <a:defRPr/>
              </a:pPr>
              <a:t>3/12/16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6CD442-EF4D-2B48-A340-495A4698F2CF}" type="slidenum">
              <a:rPr lang="en-US"/>
              <a:pPr>
                <a:defRPr/>
              </a:pPr>
              <a:t>‹#›</a:t>
            </a:fld>
            <a:endParaRPr lang="en-US"/>
          </a:p>
        </p:txBody>
      </p:sp>
    </p:spTree>
    <p:extLst>
      <p:ext uri="{BB962C8B-B14F-4D97-AF65-F5344CB8AC3E}">
        <p14:creationId xmlns:p14="http://schemas.microsoft.com/office/powerpoint/2010/main" val="160329605"/>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CCC5E7-A30B-BA4C-B028-5930A2EE6403}" type="datetime1">
              <a:rPr lang="en-US"/>
              <a:pPr>
                <a:defRPr/>
              </a:pPr>
              <a:t>3/12/16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229EE0-A788-A349-A020-7F1FCE5DCBA8}" type="slidenum">
              <a:rPr lang="en-US"/>
              <a:pPr>
                <a:defRPr/>
              </a:pPr>
              <a:t>‹#›</a:t>
            </a:fld>
            <a:endParaRPr lang="en-US"/>
          </a:p>
        </p:txBody>
      </p:sp>
    </p:spTree>
    <p:extLst>
      <p:ext uri="{BB962C8B-B14F-4D97-AF65-F5344CB8AC3E}">
        <p14:creationId xmlns:p14="http://schemas.microsoft.com/office/powerpoint/2010/main" val="16023354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444643"/>
      </p:ext>
    </p:extLst>
  </p:cSld>
  <p:clrMapOvr>
    <a:masterClrMapping/>
  </p:clrMapOvr>
  <p:transition xmlns:p14="http://schemas.microsoft.com/office/powerpoint/2010/main"/>
</p:sldLayout>
</file>

<file path=ppt/slideLayouts/slideLayout9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9D6479F-329B-824F-AB83-C9C9D848ADAC}" type="datetime1">
              <a:rPr lang="en-US"/>
              <a:pPr>
                <a:defRPr/>
              </a:pPr>
              <a:t>3/12/16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D5A80A1-75EE-1C4E-A2CB-B41883D27E3B}" type="slidenum">
              <a:rPr lang="en-US"/>
              <a:pPr>
                <a:defRPr/>
              </a:pPr>
              <a:t>‹#›</a:t>
            </a:fld>
            <a:endParaRPr lang="en-US"/>
          </a:p>
        </p:txBody>
      </p:sp>
    </p:spTree>
    <p:extLst>
      <p:ext uri="{BB962C8B-B14F-4D97-AF65-F5344CB8AC3E}">
        <p14:creationId xmlns:p14="http://schemas.microsoft.com/office/powerpoint/2010/main" val="316689333"/>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7B74D31-30C6-CE49-B18E-02CD5163DE1A}" type="datetime1">
              <a:rPr lang="en-US"/>
              <a:pPr>
                <a:defRPr/>
              </a:pPr>
              <a:t>3/12/16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9FC713-899F-AC4D-8317-642C5D1BE609}" type="slidenum">
              <a:rPr lang="en-US"/>
              <a:pPr>
                <a:defRPr/>
              </a:pPr>
              <a:t>‹#›</a:t>
            </a:fld>
            <a:endParaRPr lang="en-US"/>
          </a:p>
        </p:txBody>
      </p:sp>
    </p:spTree>
    <p:extLst>
      <p:ext uri="{BB962C8B-B14F-4D97-AF65-F5344CB8AC3E}">
        <p14:creationId xmlns:p14="http://schemas.microsoft.com/office/powerpoint/2010/main" val="2479776540"/>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AA2E6B5-0805-2143-B85B-456CD56C0B34}" type="datetime1">
              <a:rPr lang="en-US"/>
              <a:pPr>
                <a:defRPr/>
              </a:pPr>
              <a:t>3/12/16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6961CF-A6F8-FD4A-A828-0B1E1D4CA4C3}" type="slidenum">
              <a:rPr lang="en-US"/>
              <a:pPr>
                <a:defRPr/>
              </a:pPr>
              <a:t>‹#›</a:t>
            </a:fld>
            <a:endParaRPr lang="en-US"/>
          </a:p>
        </p:txBody>
      </p:sp>
    </p:spTree>
    <p:extLst>
      <p:ext uri="{BB962C8B-B14F-4D97-AF65-F5344CB8AC3E}">
        <p14:creationId xmlns:p14="http://schemas.microsoft.com/office/powerpoint/2010/main" val="3074412085"/>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94755E-AEB7-9543-B435-CAD8FF56240C}" type="datetime1">
              <a:rPr lang="en-US"/>
              <a:pPr>
                <a:defRPr/>
              </a:pPr>
              <a:t>3/12/16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69718DA-DEEA-3243-954F-5CD660078CBA}" type="slidenum">
              <a:rPr lang="en-US"/>
              <a:pPr>
                <a:defRPr/>
              </a:pPr>
              <a:t>‹#›</a:t>
            </a:fld>
            <a:endParaRPr lang="en-US"/>
          </a:p>
        </p:txBody>
      </p:sp>
    </p:spTree>
    <p:extLst>
      <p:ext uri="{BB962C8B-B14F-4D97-AF65-F5344CB8AC3E}">
        <p14:creationId xmlns:p14="http://schemas.microsoft.com/office/powerpoint/2010/main" val="305733463"/>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AD05C70-86EF-B448-B912-1AE1DD6F3FB4}" type="datetime1">
              <a:rPr lang="en-US"/>
              <a:pPr>
                <a:defRPr/>
              </a:pPr>
              <a:t>3/12/16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F77ECCC-2C4C-6E41-909E-06546A882713}" type="slidenum">
              <a:rPr lang="en-US"/>
              <a:pPr>
                <a:defRPr/>
              </a:pPr>
              <a:t>‹#›</a:t>
            </a:fld>
            <a:endParaRPr lang="en-US"/>
          </a:p>
        </p:txBody>
      </p:sp>
    </p:spTree>
    <p:extLst>
      <p:ext uri="{BB962C8B-B14F-4D97-AF65-F5344CB8AC3E}">
        <p14:creationId xmlns:p14="http://schemas.microsoft.com/office/powerpoint/2010/main" val="3729430390"/>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93ABB-CAD2-E34C-9012-FEB1BE3C83FB}" type="datetime1">
              <a:rPr lang="en-US"/>
              <a:pPr>
                <a:defRPr/>
              </a:pPr>
              <a:t>3/12/16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2C56FD6-2C75-224E-87EE-E409EB791069}" type="slidenum">
              <a:rPr lang="en-US"/>
              <a:pPr>
                <a:defRPr/>
              </a:pPr>
              <a:t>‹#›</a:t>
            </a:fld>
            <a:endParaRPr lang="en-US"/>
          </a:p>
        </p:txBody>
      </p:sp>
    </p:spTree>
    <p:extLst>
      <p:ext uri="{BB962C8B-B14F-4D97-AF65-F5344CB8AC3E}">
        <p14:creationId xmlns:p14="http://schemas.microsoft.com/office/powerpoint/2010/main" val="1749961746"/>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3BD05E2-2B70-B144-94F5-59B68186DDF2}" type="datetime1">
              <a:rPr lang="en-US"/>
              <a:pPr>
                <a:defRPr/>
              </a:pPr>
              <a:t>3/12/16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198FC1-CCE4-5A43-98F7-1CDB260DEE1D}" type="slidenum">
              <a:rPr lang="en-US"/>
              <a:pPr>
                <a:defRPr/>
              </a:pPr>
              <a:t>‹#›</a:t>
            </a:fld>
            <a:endParaRPr lang="en-US"/>
          </a:p>
        </p:txBody>
      </p:sp>
    </p:spTree>
    <p:extLst>
      <p:ext uri="{BB962C8B-B14F-4D97-AF65-F5344CB8AC3E}">
        <p14:creationId xmlns:p14="http://schemas.microsoft.com/office/powerpoint/2010/main" val="2969070195"/>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47FB7513-D9A0-314D-84F4-FBD754095A45}" type="datetime1">
              <a:rPr lang="en-US"/>
              <a:pPr>
                <a:defRPr/>
              </a:pPr>
              <a:t>3/12/16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27A9A9A-BBC5-F84A-BD6C-CB1C5943B0EE}" type="slidenum">
              <a:rPr lang="en-US"/>
              <a:pPr>
                <a:defRPr/>
              </a:pPr>
              <a:t>‹#›</a:t>
            </a:fld>
            <a:endParaRPr lang="en-US"/>
          </a:p>
        </p:txBody>
      </p:sp>
    </p:spTree>
    <p:extLst>
      <p:ext uri="{BB962C8B-B14F-4D97-AF65-F5344CB8AC3E}">
        <p14:creationId xmlns:p14="http://schemas.microsoft.com/office/powerpoint/2010/main" val="1159626371"/>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1CEB2C4C-EBE0-7944-8661-A4C50B2A4806}" type="slidenum">
              <a:rPr lang="en-US" altLang="en-US"/>
              <a:pPr>
                <a:defRPr/>
              </a:pPr>
              <a:t>‹#›</a:t>
            </a:fld>
            <a:endParaRPr lang="en-US" altLang="en-US"/>
          </a:p>
        </p:txBody>
      </p:sp>
    </p:spTree>
    <p:extLst>
      <p:ext uri="{BB962C8B-B14F-4D97-AF65-F5344CB8AC3E}">
        <p14:creationId xmlns:p14="http://schemas.microsoft.com/office/powerpoint/2010/main" val="1022342798"/>
      </p:ext>
    </p:extLst>
  </p:cSld>
  <p:clrMapOvr>
    <a:masterClrMapping/>
  </p:clrMapOvr>
  <p:transition xmlns:p14="http://schemas.microsoft.com/office/powerpoint/2010/main"/>
</p:sldLayout>
</file>

<file path=ppt/slideLayouts/slideLayout9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D641877-13B0-0E40-87D3-072466D52B0B}" type="slidenum">
              <a:rPr lang="en-US" altLang="en-US"/>
              <a:pPr>
                <a:defRPr/>
              </a:pPr>
              <a:t>‹#›</a:t>
            </a:fld>
            <a:endParaRPr lang="en-US" altLang="en-US"/>
          </a:p>
        </p:txBody>
      </p:sp>
    </p:spTree>
    <p:extLst>
      <p:ext uri="{BB962C8B-B14F-4D97-AF65-F5344CB8AC3E}">
        <p14:creationId xmlns:p14="http://schemas.microsoft.com/office/powerpoint/2010/main" val="2716151897"/>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1686507"/>
      </p:ext>
    </p:extLst>
  </p:cSld>
  <p:clrMapOvr>
    <a:masterClrMapping/>
  </p:clrMapOvr>
  <p:transition xmlns:p14="http://schemas.microsoft.com/office/powerpoint/2010/main"/>
</p:sldLayout>
</file>

<file path=ppt/slideLayouts/slideLayout9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66AA02-CA04-8547-8A4A-A1E346945740}" type="slidenum">
              <a:rPr lang="en-US" altLang="en-US"/>
              <a:pPr>
                <a:defRPr/>
              </a:pPr>
              <a:t>‹#›</a:t>
            </a:fld>
            <a:endParaRPr lang="en-US" altLang="en-US"/>
          </a:p>
        </p:txBody>
      </p:sp>
    </p:spTree>
    <p:extLst>
      <p:ext uri="{BB962C8B-B14F-4D97-AF65-F5344CB8AC3E}">
        <p14:creationId xmlns:p14="http://schemas.microsoft.com/office/powerpoint/2010/main" val="229477986"/>
      </p:ext>
    </p:extLst>
  </p:cSld>
  <p:clrMapOvr>
    <a:masterClrMapping/>
  </p:clrMapOvr>
  <p:transition xmlns:p14="http://schemas.microsoft.com/office/powerpoint/2010/main"/>
</p:sldLayout>
</file>

<file path=ppt/slideLayouts/slideLayout9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014C232D-5EB3-AA47-BCFF-7D56750E2BF7}" type="slidenum">
              <a:rPr lang="en-US" altLang="en-US"/>
              <a:pPr>
                <a:defRPr/>
              </a:pPr>
              <a:t>‹#›</a:t>
            </a:fld>
            <a:endParaRPr lang="en-US" altLang="en-US"/>
          </a:p>
        </p:txBody>
      </p:sp>
    </p:spTree>
    <p:extLst>
      <p:ext uri="{BB962C8B-B14F-4D97-AF65-F5344CB8AC3E}">
        <p14:creationId xmlns:p14="http://schemas.microsoft.com/office/powerpoint/2010/main" val="100183988"/>
      </p:ext>
    </p:extLst>
  </p:cSld>
  <p:clrMapOvr>
    <a:masterClrMapping/>
  </p:clrMapOvr>
  <p:transition xmlns:p14="http://schemas.microsoft.com/office/powerpoint/2010/main"/>
</p:sldLayout>
</file>

<file path=ppt/slideLayouts/slideLayout9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7A5356B-EC91-1A4E-9912-B5C6169997C2}" type="slidenum">
              <a:rPr lang="en-US" altLang="en-US"/>
              <a:pPr>
                <a:defRPr/>
              </a:pPr>
              <a:t>‹#›</a:t>
            </a:fld>
            <a:endParaRPr lang="en-US" altLang="en-US"/>
          </a:p>
        </p:txBody>
      </p:sp>
    </p:spTree>
    <p:extLst>
      <p:ext uri="{BB962C8B-B14F-4D97-AF65-F5344CB8AC3E}">
        <p14:creationId xmlns:p14="http://schemas.microsoft.com/office/powerpoint/2010/main" val="4018185132"/>
      </p:ext>
    </p:extLst>
  </p:cSld>
  <p:clrMapOvr>
    <a:masterClrMapping/>
  </p:clrMapOvr>
  <p:transition xmlns:p14="http://schemas.microsoft.com/office/powerpoint/2010/main"/>
</p:sldLayout>
</file>

<file path=ppt/slideLayouts/slideLayout9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6F18FF5-BE7B-DD43-AB01-8C9D3DCBAFA8}" type="slidenum">
              <a:rPr lang="en-US" altLang="en-US"/>
              <a:pPr>
                <a:defRPr/>
              </a:pPr>
              <a:t>‹#›</a:t>
            </a:fld>
            <a:endParaRPr lang="en-US" altLang="en-US"/>
          </a:p>
        </p:txBody>
      </p:sp>
    </p:spTree>
    <p:extLst>
      <p:ext uri="{BB962C8B-B14F-4D97-AF65-F5344CB8AC3E}">
        <p14:creationId xmlns:p14="http://schemas.microsoft.com/office/powerpoint/2010/main" val="2923848406"/>
      </p:ext>
    </p:extLst>
  </p:cSld>
  <p:clrMapOvr>
    <a:masterClrMapping/>
  </p:clrMapOvr>
  <p:transition xmlns:p14="http://schemas.microsoft.com/office/powerpoint/2010/main"/>
</p:sldLayout>
</file>

<file path=ppt/slideLayouts/slideLayout9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3A3DF8-62F0-E643-804D-B5A1D2FECD8C}" type="slidenum">
              <a:rPr lang="en-US" altLang="en-US"/>
              <a:pPr>
                <a:defRPr/>
              </a:pPr>
              <a:t>‹#›</a:t>
            </a:fld>
            <a:endParaRPr lang="en-US" altLang="en-US"/>
          </a:p>
        </p:txBody>
      </p:sp>
    </p:spTree>
    <p:extLst>
      <p:ext uri="{BB962C8B-B14F-4D97-AF65-F5344CB8AC3E}">
        <p14:creationId xmlns:p14="http://schemas.microsoft.com/office/powerpoint/2010/main" val="3254811430"/>
      </p:ext>
    </p:extLst>
  </p:cSld>
  <p:clrMapOvr>
    <a:masterClrMapping/>
  </p:clrMapOvr>
  <p:transition xmlns:p14="http://schemas.microsoft.com/office/powerpoint/2010/main"/>
</p:sldLayout>
</file>

<file path=ppt/slideLayouts/slideLayout9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5BA9E84-FDE2-114B-BAFB-8019EFC5C1EF}" type="slidenum">
              <a:rPr lang="en-US" altLang="en-US"/>
              <a:pPr>
                <a:defRPr/>
              </a:pPr>
              <a:t>‹#›</a:t>
            </a:fld>
            <a:endParaRPr lang="en-US" altLang="en-US"/>
          </a:p>
        </p:txBody>
      </p:sp>
    </p:spTree>
    <p:extLst>
      <p:ext uri="{BB962C8B-B14F-4D97-AF65-F5344CB8AC3E}">
        <p14:creationId xmlns:p14="http://schemas.microsoft.com/office/powerpoint/2010/main" val="4212666313"/>
      </p:ext>
    </p:extLst>
  </p:cSld>
  <p:clrMapOvr>
    <a:masterClrMapping/>
  </p:clrMapOvr>
  <p:transition xmlns:p14="http://schemas.microsoft.com/office/powerpoint/2010/main"/>
</p:sldLayout>
</file>

<file path=ppt/slideLayouts/slideLayout9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F65B3ED9-2847-2445-86BC-51D43754941D}" type="slidenum">
              <a:rPr lang="en-US" altLang="en-US"/>
              <a:pPr>
                <a:defRPr/>
              </a:pPr>
              <a:t>‹#›</a:t>
            </a:fld>
            <a:endParaRPr lang="en-US" altLang="en-US"/>
          </a:p>
        </p:txBody>
      </p:sp>
    </p:spTree>
    <p:extLst>
      <p:ext uri="{BB962C8B-B14F-4D97-AF65-F5344CB8AC3E}">
        <p14:creationId xmlns:p14="http://schemas.microsoft.com/office/powerpoint/2010/main" val="2274558267"/>
      </p:ext>
    </p:extLst>
  </p:cSld>
  <p:clrMapOvr>
    <a:masterClrMapping/>
  </p:clrMapOvr>
  <p:transition xmlns:p14="http://schemas.microsoft.com/office/powerpoint/2010/main"/>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44E288-2E80-3149-949E-C1C0BEF6495A}" type="slidenum">
              <a:rPr lang="en-US" altLang="en-US"/>
              <a:pPr>
                <a:defRPr/>
              </a:pPr>
              <a:t>‹#›</a:t>
            </a:fld>
            <a:endParaRPr lang="en-US" altLang="en-US"/>
          </a:p>
        </p:txBody>
      </p:sp>
    </p:spTree>
    <p:extLst>
      <p:ext uri="{BB962C8B-B14F-4D97-AF65-F5344CB8AC3E}">
        <p14:creationId xmlns:p14="http://schemas.microsoft.com/office/powerpoint/2010/main" val="3349604347"/>
      </p:ext>
    </p:extLst>
  </p:cSld>
  <p:clrMapOvr>
    <a:masterClrMapping/>
  </p:clrMapOvr>
  <p:transition xmlns:p14="http://schemas.microsoft.com/office/powerpoint/2010/main"/>
</p:sldLayout>
</file>

<file path=ppt/slideLayouts/slideLayout9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548223-8FAD-ED48-83B7-B78B7CCBB91B}" type="slidenum">
              <a:rPr lang="en-US" altLang="en-US"/>
              <a:pPr>
                <a:defRPr/>
              </a:pPr>
              <a:t>‹#›</a:t>
            </a:fld>
            <a:endParaRPr lang="en-US" altLang="en-US"/>
          </a:p>
        </p:txBody>
      </p:sp>
    </p:spTree>
    <p:extLst>
      <p:ext uri="{BB962C8B-B14F-4D97-AF65-F5344CB8AC3E}">
        <p14:creationId xmlns:p14="http://schemas.microsoft.com/office/powerpoint/2010/main" val="306771776"/>
      </p:ext>
    </p:extLst>
  </p:cSld>
  <p:clrMapOvr>
    <a:masterClrMapping/>
  </p:clrMapOvr>
  <p:transition xmlns:p14="http://schemas.microsoft.com/office/powerpoint/2010/main"/>
</p:sldLayout>
</file>

<file path=ppt/slideLayouts/slideLayout9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C54149E2-863B-114B-BD65-9F134A8CE572}" type="slidenum">
              <a:rPr lang="en-US"/>
              <a:pPr>
                <a:defRPr/>
              </a:pPr>
              <a:t>‹#›</a:t>
            </a:fld>
            <a:endParaRPr lang="en-US"/>
          </a:p>
        </p:txBody>
      </p:sp>
    </p:spTree>
    <p:extLst>
      <p:ext uri="{BB962C8B-B14F-4D97-AF65-F5344CB8AC3E}">
        <p14:creationId xmlns:p14="http://schemas.microsoft.com/office/powerpoint/2010/main" val="3021090898"/>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10.xml"/><Relationship Id="rId13" Type="http://schemas.openxmlformats.org/officeDocument/2006/relationships/image" Target="../media/image1.png"/><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1.xml"/><Relationship Id="rId13" Type="http://schemas.openxmlformats.org/officeDocument/2006/relationships/image" Target="../media/image1.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3" Type="http://schemas.openxmlformats.org/officeDocument/2006/relationships/image" Target="../media/image1.png"/><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3.xml"/><Relationship Id="rId13" Type="http://schemas.openxmlformats.org/officeDocument/2006/relationships/image" Target="../media/image1.png"/><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4.xml"/><Relationship Id="rId13" Type="http://schemas.openxmlformats.org/officeDocument/2006/relationships/image" Target="../media/image1.png"/><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theme" Target="../theme/theme15.xml"/><Relationship Id="rId13" Type="http://schemas.openxmlformats.org/officeDocument/2006/relationships/image" Target="../media/image1.png"/><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6.xml"/><Relationship Id="rId13" Type="http://schemas.openxmlformats.org/officeDocument/2006/relationships/image" Target="../media/image1.png"/><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theme" Target="../theme/theme17.xml"/><Relationship Id="rId13" Type="http://schemas.openxmlformats.org/officeDocument/2006/relationships/image" Target="../media/image1.png"/><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1.xml"/><Relationship Id="rId12" Type="http://schemas.openxmlformats.org/officeDocument/2006/relationships/theme" Target="../theme/theme18.xml"/><Relationship Id="rId13" Type="http://schemas.openxmlformats.org/officeDocument/2006/relationships/image" Target="../media/image1.png"/><Relationship Id="rId1" Type="http://schemas.openxmlformats.org/officeDocument/2006/relationships/slideLayout" Target="../slideLayouts/slideLayout181.xml"/><Relationship Id="rId2" Type="http://schemas.openxmlformats.org/officeDocument/2006/relationships/slideLayout" Target="../slideLayouts/slideLayout182.xml"/><Relationship Id="rId3" Type="http://schemas.openxmlformats.org/officeDocument/2006/relationships/slideLayout" Target="../slideLayouts/slideLayout183.xml"/><Relationship Id="rId4" Type="http://schemas.openxmlformats.org/officeDocument/2006/relationships/slideLayout" Target="../slideLayouts/slideLayout184.xml"/><Relationship Id="rId5" Type="http://schemas.openxmlformats.org/officeDocument/2006/relationships/slideLayout" Target="../slideLayouts/slideLayout185.xml"/><Relationship Id="rId6" Type="http://schemas.openxmlformats.org/officeDocument/2006/relationships/slideLayout" Target="../slideLayouts/slideLayout186.xml"/><Relationship Id="rId7" Type="http://schemas.openxmlformats.org/officeDocument/2006/relationships/slideLayout" Target="../slideLayouts/slideLayout187.xml"/><Relationship Id="rId8" Type="http://schemas.openxmlformats.org/officeDocument/2006/relationships/slideLayout" Target="../slideLayouts/slideLayout188.xml"/><Relationship Id="rId9" Type="http://schemas.openxmlformats.org/officeDocument/2006/relationships/slideLayout" Target="../slideLayouts/slideLayout189.xml"/><Relationship Id="rId10"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2.xml"/><Relationship Id="rId12" Type="http://schemas.openxmlformats.org/officeDocument/2006/relationships/theme" Target="../theme/theme19.xml"/><Relationship Id="rId13" Type="http://schemas.openxmlformats.org/officeDocument/2006/relationships/image" Target="../media/image1.png"/><Relationship Id="rId1" Type="http://schemas.openxmlformats.org/officeDocument/2006/relationships/slideLayout" Target="../slideLayouts/slideLayout192.xml"/><Relationship Id="rId2" Type="http://schemas.openxmlformats.org/officeDocument/2006/relationships/slideLayout" Target="../slideLayouts/slideLayout193.xml"/><Relationship Id="rId3" Type="http://schemas.openxmlformats.org/officeDocument/2006/relationships/slideLayout" Target="../slideLayouts/slideLayout194.xml"/><Relationship Id="rId4" Type="http://schemas.openxmlformats.org/officeDocument/2006/relationships/slideLayout" Target="../slideLayouts/slideLayout195.xml"/><Relationship Id="rId5" Type="http://schemas.openxmlformats.org/officeDocument/2006/relationships/slideLayout" Target="../slideLayouts/slideLayout196.xml"/><Relationship Id="rId6" Type="http://schemas.openxmlformats.org/officeDocument/2006/relationships/slideLayout" Target="../slideLayouts/slideLayout197.xml"/><Relationship Id="rId7" Type="http://schemas.openxmlformats.org/officeDocument/2006/relationships/slideLayout" Target="../slideLayouts/slideLayout198.xml"/><Relationship Id="rId8" Type="http://schemas.openxmlformats.org/officeDocument/2006/relationships/slideLayout" Target="../slideLayouts/slideLayout199.xml"/><Relationship Id="rId9" Type="http://schemas.openxmlformats.org/officeDocument/2006/relationships/slideLayout" Target="../slideLayouts/slideLayout200.xml"/><Relationship Id="rId10"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3.xml"/><Relationship Id="rId12" Type="http://schemas.openxmlformats.org/officeDocument/2006/relationships/theme" Target="../theme/theme20.xml"/><Relationship Id="rId13" Type="http://schemas.openxmlformats.org/officeDocument/2006/relationships/image" Target="../media/image1.png"/><Relationship Id="rId1" Type="http://schemas.openxmlformats.org/officeDocument/2006/relationships/slideLayout" Target="../slideLayouts/slideLayout203.xml"/><Relationship Id="rId2" Type="http://schemas.openxmlformats.org/officeDocument/2006/relationships/slideLayout" Target="../slideLayouts/slideLayout204.xml"/><Relationship Id="rId3" Type="http://schemas.openxmlformats.org/officeDocument/2006/relationships/slideLayout" Target="../slideLayouts/slideLayout205.xml"/><Relationship Id="rId4" Type="http://schemas.openxmlformats.org/officeDocument/2006/relationships/slideLayout" Target="../slideLayouts/slideLayout206.xml"/><Relationship Id="rId5" Type="http://schemas.openxmlformats.org/officeDocument/2006/relationships/slideLayout" Target="../slideLayouts/slideLayout207.xml"/><Relationship Id="rId6" Type="http://schemas.openxmlformats.org/officeDocument/2006/relationships/slideLayout" Target="../slideLayouts/slideLayout208.xml"/><Relationship Id="rId7" Type="http://schemas.openxmlformats.org/officeDocument/2006/relationships/slideLayout" Target="../slideLayouts/slideLayout209.xml"/><Relationship Id="rId8" Type="http://schemas.openxmlformats.org/officeDocument/2006/relationships/slideLayout" Target="../slideLayouts/slideLayout210.xml"/><Relationship Id="rId9" Type="http://schemas.openxmlformats.org/officeDocument/2006/relationships/slideLayout" Target="../slideLayouts/slideLayout211.xml"/><Relationship Id="rId10"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theme" Target="../theme/theme21.xml"/><Relationship Id="rId13" Type="http://schemas.openxmlformats.org/officeDocument/2006/relationships/image" Target="../media/image1.png"/><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5.xml"/><Relationship Id="rId12" Type="http://schemas.openxmlformats.org/officeDocument/2006/relationships/theme" Target="../theme/theme22.xml"/><Relationship Id="rId13" Type="http://schemas.openxmlformats.org/officeDocument/2006/relationships/image" Target="../media/image1.png"/><Relationship Id="rId1" Type="http://schemas.openxmlformats.org/officeDocument/2006/relationships/slideLayout" Target="../slideLayouts/slideLayout225.xml"/><Relationship Id="rId2" Type="http://schemas.openxmlformats.org/officeDocument/2006/relationships/slideLayout" Target="../slideLayouts/slideLayout226.xml"/><Relationship Id="rId3" Type="http://schemas.openxmlformats.org/officeDocument/2006/relationships/slideLayout" Target="../slideLayouts/slideLayout227.xml"/><Relationship Id="rId4" Type="http://schemas.openxmlformats.org/officeDocument/2006/relationships/slideLayout" Target="../slideLayouts/slideLayout228.xml"/><Relationship Id="rId5" Type="http://schemas.openxmlformats.org/officeDocument/2006/relationships/slideLayout" Target="../slideLayouts/slideLayout229.xml"/><Relationship Id="rId6" Type="http://schemas.openxmlformats.org/officeDocument/2006/relationships/slideLayout" Target="../slideLayouts/slideLayout230.xml"/><Relationship Id="rId7" Type="http://schemas.openxmlformats.org/officeDocument/2006/relationships/slideLayout" Target="../slideLayouts/slideLayout231.xml"/><Relationship Id="rId8" Type="http://schemas.openxmlformats.org/officeDocument/2006/relationships/slideLayout" Target="../slideLayouts/slideLayout232.xml"/><Relationship Id="rId9" Type="http://schemas.openxmlformats.org/officeDocument/2006/relationships/slideLayout" Target="../slideLayouts/slideLayout233.xml"/><Relationship Id="rId10"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6.xml"/><Relationship Id="rId12" Type="http://schemas.openxmlformats.org/officeDocument/2006/relationships/theme" Target="../theme/theme23.xml"/><Relationship Id="rId13" Type="http://schemas.openxmlformats.org/officeDocument/2006/relationships/image" Target="../media/image1.png"/><Relationship Id="rId1" Type="http://schemas.openxmlformats.org/officeDocument/2006/relationships/slideLayout" Target="../slideLayouts/slideLayout236.xml"/><Relationship Id="rId2" Type="http://schemas.openxmlformats.org/officeDocument/2006/relationships/slideLayout" Target="../slideLayouts/slideLayout237.xml"/><Relationship Id="rId3" Type="http://schemas.openxmlformats.org/officeDocument/2006/relationships/slideLayout" Target="../slideLayouts/slideLayout238.xml"/><Relationship Id="rId4" Type="http://schemas.openxmlformats.org/officeDocument/2006/relationships/slideLayout" Target="../slideLayouts/slideLayout239.xml"/><Relationship Id="rId5" Type="http://schemas.openxmlformats.org/officeDocument/2006/relationships/slideLayout" Target="../slideLayouts/slideLayout240.xml"/><Relationship Id="rId6" Type="http://schemas.openxmlformats.org/officeDocument/2006/relationships/slideLayout" Target="../slideLayouts/slideLayout241.xml"/><Relationship Id="rId7" Type="http://schemas.openxmlformats.org/officeDocument/2006/relationships/slideLayout" Target="../slideLayouts/slideLayout242.xml"/><Relationship Id="rId8" Type="http://schemas.openxmlformats.org/officeDocument/2006/relationships/slideLayout" Target="../slideLayouts/slideLayout243.xml"/><Relationship Id="rId9" Type="http://schemas.openxmlformats.org/officeDocument/2006/relationships/slideLayout" Target="../slideLayouts/slideLayout244.xml"/><Relationship Id="rId10"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57.xml"/><Relationship Id="rId12" Type="http://schemas.openxmlformats.org/officeDocument/2006/relationships/theme" Target="../theme/theme24.xml"/><Relationship Id="rId13" Type="http://schemas.openxmlformats.org/officeDocument/2006/relationships/image" Target="../media/image1.png"/><Relationship Id="rId1" Type="http://schemas.openxmlformats.org/officeDocument/2006/relationships/slideLayout" Target="../slideLayouts/slideLayout247.xml"/><Relationship Id="rId2" Type="http://schemas.openxmlformats.org/officeDocument/2006/relationships/slideLayout" Target="../slideLayouts/slideLayout248.xml"/><Relationship Id="rId3" Type="http://schemas.openxmlformats.org/officeDocument/2006/relationships/slideLayout" Target="../slideLayouts/slideLayout249.xml"/><Relationship Id="rId4" Type="http://schemas.openxmlformats.org/officeDocument/2006/relationships/slideLayout" Target="../slideLayouts/slideLayout250.xml"/><Relationship Id="rId5" Type="http://schemas.openxmlformats.org/officeDocument/2006/relationships/slideLayout" Target="../slideLayouts/slideLayout251.xml"/><Relationship Id="rId6" Type="http://schemas.openxmlformats.org/officeDocument/2006/relationships/slideLayout" Target="../slideLayouts/slideLayout252.xml"/><Relationship Id="rId7" Type="http://schemas.openxmlformats.org/officeDocument/2006/relationships/slideLayout" Target="../slideLayouts/slideLayout253.xml"/><Relationship Id="rId8" Type="http://schemas.openxmlformats.org/officeDocument/2006/relationships/slideLayout" Target="../slideLayouts/slideLayout254.xml"/><Relationship Id="rId9" Type="http://schemas.openxmlformats.org/officeDocument/2006/relationships/slideLayout" Target="../slideLayouts/slideLayout255.xml"/><Relationship Id="rId10"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68.xml"/><Relationship Id="rId12" Type="http://schemas.openxmlformats.org/officeDocument/2006/relationships/theme" Target="../theme/theme25.xml"/><Relationship Id="rId13" Type="http://schemas.openxmlformats.org/officeDocument/2006/relationships/image" Target="../media/image1.png"/><Relationship Id="rId1" Type="http://schemas.openxmlformats.org/officeDocument/2006/relationships/slideLayout" Target="../slideLayouts/slideLayout258.xml"/><Relationship Id="rId2" Type="http://schemas.openxmlformats.org/officeDocument/2006/relationships/slideLayout" Target="../slideLayouts/slideLayout259.xml"/><Relationship Id="rId3" Type="http://schemas.openxmlformats.org/officeDocument/2006/relationships/slideLayout" Target="../slideLayouts/slideLayout260.xml"/><Relationship Id="rId4" Type="http://schemas.openxmlformats.org/officeDocument/2006/relationships/slideLayout" Target="../slideLayouts/slideLayout261.xml"/><Relationship Id="rId5" Type="http://schemas.openxmlformats.org/officeDocument/2006/relationships/slideLayout" Target="../slideLayouts/slideLayout262.xml"/><Relationship Id="rId6" Type="http://schemas.openxmlformats.org/officeDocument/2006/relationships/slideLayout" Target="../slideLayouts/slideLayout263.xml"/><Relationship Id="rId7" Type="http://schemas.openxmlformats.org/officeDocument/2006/relationships/slideLayout" Target="../slideLayouts/slideLayout264.xml"/><Relationship Id="rId8" Type="http://schemas.openxmlformats.org/officeDocument/2006/relationships/slideLayout" Target="../slideLayouts/slideLayout265.xml"/><Relationship Id="rId9" Type="http://schemas.openxmlformats.org/officeDocument/2006/relationships/slideLayout" Target="../slideLayouts/slideLayout266.xml"/><Relationship Id="rId10"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79.xml"/><Relationship Id="rId12" Type="http://schemas.openxmlformats.org/officeDocument/2006/relationships/theme" Target="../theme/theme26.xml"/><Relationship Id="rId13" Type="http://schemas.openxmlformats.org/officeDocument/2006/relationships/image" Target="../media/image1.png"/><Relationship Id="rId1" Type="http://schemas.openxmlformats.org/officeDocument/2006/relationships/slideLayout" Target="../slideLayouts/slideLayout269.xml"/><Relationship Id="rId2" Type="http://schemas.openxmlformats.org/officeDocument/2006/relationships/slideLayout" Target="../slideLayouts/slideLayout270.xml"/><Relationship Id="rId3" Type="http://schemas.openxmlformats.org/officeDocument/2006/relationships/slideLayout" Target="../slideLayouts/slideLayout271.xml"/><Relationship Id="rId4" Type="http://schemas.openxmlformats.org/officeDocument/2006/relationships/slideLayout" Target="../slideLayouts/slideLayout272.xml"/><Relationship Id="rId5" Type="http://schemas.openxmlformats.org/officeDocument/2006/relationships/slideLayout" Target="../slideLayouts/slideLayout273.xml"/><Relationship Id="rId6" Type="http://schemas.openxmlformats.org/officeDocument/2006/relationships/slideLayout" Target="../slideLayouts/slideLayout274.xml"/><Relationship Id="rId7" Type="http://schemas.openxmlformats.org/officeDocument/2006/relationships/slideLayout" Target="../slideLayouts/slideLayout275.xml"/><Relationship Id="rId8" Type="http://schemas.openxmlformats.org/officeDocument/2006/relationships/slideLayout" Target="../slideLayouts/slideLayout276.xml"/><Relationship Id="rId9" Type="http://schemas.openxmlformats.org/officeDocument/2006/relationships/slideLayout" Target="../slideLayouts/slideLayout277.xml"/><Relationship Id="rId10" Type="http://schemas.openxmlformats.org/officeDocument/2006/relationships/slideLayout" Target="../slideLayouts/slideLayout278.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0.xml"/><Relationship Id="rId12" Type="http://schemas.openxmlformats.org/officeDocument/2006/relationships/theme" Target="../theme/theme27.xml"/><Relationship Id="rId13" Type="http://schemas.openxmlformats.org/officeDocument/2006/relationships/image" Target="../media/image1.png"/><Relationship Id="rId1" Type="http://schemas.openxmlformats.org/officeDocument/2006/relationships/slideLayout" Target="../slideLayouts/slideLayout280.xml"/><Relationship Id="rId2" Type="http://schemas.openxmlformats.org/officeDocument/2006/relationships/slideLayout" Target="../slideLayouts/slideLayout281.xml"/><Relationship Id="rId3" Type="http://schemas.openxmlformats.org/officeDocument/2006/relationships/slideLayout" Target="../slideLayouts/slideLayout282.xml"/><Relationship Id="rId4" Type="http://schemas.openxmlformats.org/officeDocument/2006/relationships/slideLayout" Target="../slideLayouts/slideLayout283.xml"/><Relationship Id="rId5" Type="http://schemas.openxmlformats.org/officeDocument/2006/relationships/slideLayout" Target="../slideLayouts/slideLayout284.xml"/><Relationship Id="rId6" Type="http://schemas.openxmlformats.org/officeDocument/2006/relationships/slideLayout" Target="../slideLayouts/slideLayout285.xml"/><Relationship Id="rId7" Type="http://schemas.openxmlformats.org/officeDocument/2006/relationships/slideLayout" Target="../slideLayouts/slideLayout286.xml"/><Relationship Id="rId8" Type="http://schemas.openxmlformats.org/officeDocument/2006/relationships/slideLayout" Target="../slideLayouts/slideLayout287.xml"/><Relationship Id="rId9" Type="http://schemas.openxmlformats.org/officeDocument/2006/relationships/slideLayout" Target="../slideLayouts/slideLayout288.xml"/><Relationship Id="rId10" Type="http://schemas.openxmlformats.org/officeDocument/2006/relationships/slideLayout" Target="../slideLayouts/slideLayout289.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1.xml"/><Relationship Id="rId12" Type="http://schemas.openxmlformats.org/officeDocument/2006/relationships/theme" Target="../theme/theme28.xml"/><Relationship Id="rId1" Type="http://schemas.openxmlformats.org/officeDocument/2006/relationships/slideLayout" Target="../slideLayouts/slideLayout291.xml"/><Relationship Id="rId2" Type="http://schemas.openxmlformats.org/officeDocument/2006/relationships/slideLayout" Target="../slideLayouts/slideLayout292.xml"/><Relationship Id="rId3" Type="http://schemas.openxmlformats.org/officeDocument/2006/relationships/slideLayout" Target="../slideLayouts/slideLayout293.xml"/><Relationship Id="rId4" Type="http://schemas.openxmlformats.org/officeDocument/2006/relationships/slideLayout" Target="../slideLayouts/slideLayout294.xml"/><Relationship Id="rId5" Type="http://schemas.openxmlformats.org/officeDocument/2006/relationships/slideLayout" Target="../slideLayouts/slideLayout295.xml"/><Relationship Id="rId6" Type="http://schemas.openxmlformats.org/officeDocument/2006/relationships/slideLayout" Target="../slideLayouts/slideLayout296.xml"/><Relationship Id="rId7" Type="http://schemas.openxmlformats.org/officeDocument/2006/relationships/slideLayout" Target="../slideLayouts/slideLayout297.xml"/><Relationship Id="rId8" Type="http://schemas.openxmlformats.org/officeDocument/2006/relationships/slideLayout" Target="../slideLayouts/slideLayout298.xml"/><Relationship Id="rId9" Type="http://schemas.openxmlformats.org/officeDocument/2006/relationships/slideLayout" Target="../slideLayouts/slideLayout299.xml"/><Relationship Id="rId10" Type="http://schemas.openxmlformats.org/officeDocument/2006/relationships/slideLayout" Target="../slideLayouts/slideLayout300.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2.xml"/><Relationship Id="rId12" Type="http://schemas.openxmlformats.org/officeDocument/2006/relationships/theme" Target="../theme/theme29.xml"/><Relationship Id="rId1" Type="http://schemas.openxmlformats.org/officeDocument/2006/relationships/slideLayout" Target="../slideLayouts/slideLayout302.xml"/><Relationship Id="rId2" Type="http://schemas.openxmlformats.org/officeDocument/2006/relationships/slideLayout" Target="../slideLayouts/slideLayout303.xml"/><Relationship Id="rId3" Type="http://schemas.openxmlformats.org/officeDocument/2006/relationships/slideLayout" Target="../slideLayouts/slideLayout304.xml"/><Relationship Id="rId4" Type="http://schemas.openxmlformats.org/officeDocument/2006/relationships/slideLayout" Target="../slideLayouts/slideLayout305.xml"/><Relationship Id="rId5" Type="http://schemas.openxmlformats.org/officeDocument/2006/relationships/slideLayout" Target="../slideLayouts/slideLayout306.xml"/><Relationship Id="rId6" Type="http://schemas.openxmlformats.org/officeDocument/2006/relationships/slideLayout" Target="../slideLayouts/slideLayout307.xml"/><Relationship Id="rId7" Type="http://schemas.openxmlformats.org/officeDocument/2006/relationships/slideLayout" Target="../slideLayouts/slideLayout308.xml"/><Relationship Id="rId8" Type="http://schemas.openxmlformats.org/officeDocument/2006/relationships/slideLayout" Target="../slideLayouts/slideLayout309.xml"/><Relationship Id="rId9" Type="http://schemas.openxmlformats.org/officeDocument/2006/relationships/slideLayout" Target="../slideLayouts/slideLayout310.xml"/><Relationship Id="rId10" Type="http://schemas.openxmlformats.org/officeDocument/2006/relationships/slideLayout" Target="../slideLayouts/slideLayout31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3.xml"/><Relationship Id="rId12" Type="http://schemas.openxmlformats.org/officeDocument/2006/relationships/theme" Target="../theme/theme30.xml"/><Relationship Id="rId13" Type="http://schemas.openxmlformats.org/officeDocument/2006/relationships/image" Target="../media/image1.png"/><Relationship Id="rId1" Type="http://schemas.openxmlformats.org/officeDocument/2006/relationships/slideLayout" Target="../slideLayouts/slideLayout313.xml"/><Relationship Id="rId2" Type="http://schemas.openxmlformats.org/officeDocument/2006/relationships/slideLayout" Target="../slideLayouts/slideLayout314.xml"/><Relationship Id="rId3" Type="http://schemas.openxmlformats.org/officeDocument/2006/relationships/slideLayout" Target="../slideLayouts/slideLayout315.xml"/><Relationship Id="rId4" Type="http://schemas.openxmlformats.org/officeDocument/2006/relationships/slideLayout" Target="../slideLayouts/slideLayout316.xml"/><Relationship Id="rId5" Type="http://schemas.openxmlformats.org/officeDocument/2006/relationships/slideLayout" Target="../slideLayouts/slideLayout317.xml"/><Relationship Id="rId6" Type="http://schemas.openxmlformats.org/officeDocument/2006/relationships/slideLayout" Target="../slideLayouts/slideLayout318.xml"/><Relationship Id="rId7" Type="http://schemas.openxmlformats.org/officeDocument/2006/relationships/slideLayout" Target="../slideLayouts/slideLayout319.xml"/><Relationship Id="rId8" Type="http://schemas.openxmlformats.org/officeDocument/2006/relationships/slideLayout" Target="../slideLayouts/slideLayout320.xml"/><Relationship Id="rId9" Type="http://schemas.openxmlformats.org/officeDocument/2006/relationships/slideLayout" Target="../slideLayouts/slideLayout321.xml"/><Relationship Id="rId10" Type="http://schemas.openxmlformats.org/officeDocument/2006/relationships/slideLayout" Target="../slideLayouts/slideLayout322.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34.xml"/><Relationship Id="rId12" Type="http://schemas.openxmlformats.org/officeDocument/2006/relationships/theme" Target="../theme/theme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 Id="rId9" Type="http://schemas.openxmlformats.org/officeDocument/2006/relationships/slideLayout" Target="../slideLayouts/slideLayout332.xml"/><Relationship Id="rId10" Type="http://schemas.openxmlformats.org/officeDocument/2006/relationships/slideLayout" Target="../slideLayouts/slideLayout333.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5.xml"/><Relationship Id="rId12" Type="http://schemas.openxmlformats.org/officeDocument/2006/relationships/theme" Target="../theme/theme32.xml"/><Relationship Id="rId13" Type="http://schemas.openxmlformats.org/officeDocument/2006/relationships/image" Target="../media/image1.png"/><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 Id="rId9" Type="http://schemas.openxmlformats.org/officeDocument/2006/relationships/slideLayout" Target="../slideLayouts/slideLayout343.xml"/><Relationship Id="rId10" Type="http://schemas.openxmlformats.org/officeDocument/2006/relationships/slideLayout" Target="../slideLayouts/slideLayout344.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6.xml"/><Relationship Id="rId12" Type="http://schemas.openxmlformats.org/officeDocument/2006/relationships/theme" Target="../theme/theme33.xml"/><Relationship Id="rId13" Type="http://schemas.openxmlformats.org/officeDocument/2006/relationships/image" Target="../media/image1.png"/><Relationship Id="rId1" Type="http://schemas.openxmlformats.org/officeDocument/2006/relationships/slideLayout" Target="../slideLayouts/slideLayout346.xml"/><Relationship Id="rId2" Type="http://schemas.openxmlformats.org/officeDocument/2006/relationships/slideLayout" Target="../slideLayouts/slideLayout347.xml"/><Relationship Id="rId3" Type="http://schemas.openxmlformats.org/officeDocument/2006/relationships/slideLayout" Target="../slideLayouts/slideLayout348.xml"/><Relationship Id="rId4" Type="http://schemas.openxmlformats.org/officeDocument/2006/relationships/slideLayout" Target="../slideLayouts/slideLayout349.xml"/><Relationship Id="rId5" Type="http://schemas.openxmlformats.org/officeDocument/2006/relationships/slideLayout" Target="../slideLayouts/slideLayout350.xml"/><Relationship Id="rId6" Type="http://schemas.openxmlformats.org/officeDocument/2006/relationships/slideLayout" Target="../slideLayouts/slideLayout351.xml"/><Relationship Id="rId7" Type="http://schemas.openxmlformats.org/officeDocument/2006/relationships/slideLayout" Target="../slideLayouts/slideLayout352.xml"/><Relationship Id="rId8" Type="http://schemas.openxmlformats.org/officeDocument/2006/relationships/slideLayout" Target="../slideLayouts/slideLayout353.xml"/><Relationship Id="rId9" Type="http://schemas.openxmlformats.org/officeDocument/2006/relationships/slideLayout" Target="../slideLayouts/slideLayout354.xml"/><Relationship Id="rId10" Type="http://schemas.openxmlformats.org/officeDocument/2006/relationships/slideLayout" Target="../slideLayouts/slideLayout355.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67.xml"/><Relationship Id="rId12" Type="http://schemas.openxmlformats.org/officeDocument/2006/relationships/theme" Target="../theme/theme34.xml"/><Relationship Id="rId13" Type="http://schemas.openxmlformats.org/officeDocument/2006/relationships/image" Target="../media/image1.png"/><Relationship Id="rId1" Type="http://schemas.openxmlformats.org/officeDocument/2006/relationships/slideLayout" Target="../slideLayouts/slideLayout357.xml"/><Relationship Id="rId2" Type="http://schemas.openxmlformats.org/officeDocument/2006/relationships/slideLayout" Target="../slideLayouts/slideLayout358.xml"/><Relationship Id="rId3" Type="http://schemas.openxmlformats.org/officeDocument/2006/relationships/slideLayout" Target="../slideLayouts/slideLayout359.xml"/><Relationship Id="rId4" Type="http://schemas.openxmlformats.org/officeDocument/2006/relationships/slideLayout" Target="../slideLayouts/slideLayout360.xml"/><Relationship Id="rId5" Type="http://schemas.openxmlformats.org/officeDocument/2006/relationships/slideLayout" Target="../slideLayouts/slideLayout361.xml"/><Relationship Id="rId6" Type="http://schemas.openxmlformats.org/officeDocument/2006/relationships/slideLayout" Target="../slideLayouts/slideLayout362.xml"/><Relationship Id="rId7" Type="http://schemas.openxmlformats.org/officeDocument/2006/relationships/slideLayout" Target="../slideLayouts/slideLayout363.xml"/><Relationship Id="rId8" Type="http://schemas.openxmlformats.org/officeDocument/2006/relationships/slideLayout" Target="../slideLayouts/slideLayout364.xml"/><Relationship Id="rId9" Type="http://schemas.openxmlformats.org/officeDocument/2006/relationships/slideLayout" Target="../slideLayouts/slideLayout365.xml"/><Relationship Id="rId10" Type="http://schemas.openxmlformats.org/officeDocument/2006/relationships/slideLayout" Target="../slideLayouts/slideLayout366.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78.xml"/><Relationship Id="rId12" Type="http://schemas.openxmlformats.org/officeDocument/2006/relationships/theme" Target="../theme/theme35.xml"/><Relationship Id="rId13" Type="http://schemas.openxmlformats.org/officeDocument/2006/relationships/image" Target="../media/image1.png"/><Relationship Id="rId1" Type="http://schemas.openxmlformats.org/officeDocument/2006/relationships/slideLayout" Target="../slideLayouts/slideLayout368.xml"/><Relationship Id="rId2" Type="http://schemas.openxmlformats.org/officeDocument/2006/relationships/slideLayout" Target="../slideLayouts/slideLayout369.xml"/><Relationship Id="rId3" Type="http://schemas.openxmlformats.org/officeDocument/2006/relationships/slideLayout" Target="../slideLayouts/slideLayout370.xml"/><Relationship Id="rId4" Type="http://schemas.openxmlformats.org/officeDocument/2006/relationships/slideLayout" Target="../slideLayouts/slideLayout371.xml"/><Relationship Id="rId5" Type="http://schemas.openxmlformats.org/officeDocument/2006/relationships/slideLayout" Target="../slideLayouts/slideLayout372.xml"/><Relationship Id="rId6" Type="http://schemas.openxmlformats.org/officeDocument/2006/relationships/slideLayout" Target="../slideLayouts/slideLayout373.xml"/><Relationship Id="rId7" Type="http://schemas.openxmlformats.org/officeDocument/2006/relationships/slideLayout" Target="../slideLayouts/slideLayout374.xml"/><Relationship Id="rId8" Type="http://schemas.openxmlformats.org/officeDocument/2006/relationships/slideLayout" Target="../slideLayouts/slideLayout375.xml"/><Relationship Id="rId9" Type="http://schemas.openxmlformats.org/officeDocument/2006/relationships/slideLayout" Target="../slideLayouts/slideLayout376.xml"/><Relationship Id="rId10" Type="http://schemas.openxmlformats.org/officeDocument/2006/relationships/slideLayout" Target="../slideLayouts/slideLayout377.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89.xml"/><Relationship Id="rId12" Type="http://schemas.openxmlformats.org/officeDocument/2006/relationships/theme" Target="../theme/theme36.xml"/><Relationship Id="rId13" Type="http://schemas.openxmlformats.org/officeDocument/2006/relationships/image" Target="../media/image1.png"/><Relationship Id="rId1" Type="http://schemas.openxmlformats.org/officeDocument/2006/relationships/slideLayout" Target="../slideLayouts/slideLayout379.xml"/><Relationship Id="rId2" Type="http://schemas.openxmlformats.org/officeDocument/2006/relationships/slideLayout" Target="../slideLayouts/slideLayout380.xml"/><Relationship Id="rId3" Type="http://schemas.openxmlformats.org/officeDocument/2006/relationships/slideLayout" Target="../slideLayouts/slideLayout381.xml"/><Relationship Id="rId4" Type="http://schemas.openxmlformats.org/officeDocument/2006/relationships/slideLayout" Target="../slideLayouts/slideLayout382.xml"/><Relationship Id="rId5" Type="http://schemas.openxmlformats.org/officeDocument/2006/relationships/slideLayout" Target="../slideLayouts/slideLayout383.xml"/><Relationship Id="rId6" Type="http://schemas.openxmlformats.org/officeDocument/2006/relationships/slideLayout" Target="../slideLayouts/slideLayout384.xml"/><Relationship Id="rId7" Type="http://schemas.openxmlformats.org/officeDocument/2006/relationships/slideLayout" Target="../slideLayouts/slideLayout385.xml"/><Relationship Id="rId8" Type="http://schemas.openxmlformats.org/officeDocument/2006/relationships/slideLayout" Target="../slideLayouts/slideLayout386.xml"/><Relationship Id="rId9" Type="http://schemas.openxmlformats.org/officeDocument/2006/relationships/slideLayout" Target="../slideLayouts/slideLayout387.xml"/><Relationship Id="rId10" Type="http://schemas.openxmlformats.org/officeDocument/2006/relationships/slideLayout" Target="../slideLayouts/slideLayout388.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0.xml"/><Relationship Id="rId12" Type="http://schemas.openxmlformats.org/officeDocument/2006/relationships/theme" Target="../theme/theme37.xml"/><Relationship Id="rId13" Type="http://schemas.openxmlformats.org/officeDocument/2006/relationships/image" Target="../media/image1.png"/><Relationship Id="rId1" Type="http://schemas.openxmlformats.org/officeDocument/2006/relationships/slideLayout" Target="../slideLayouts/slideLayout390.xml"/><Relationship Id="rId2" Type="http://schemas.openxmlformats.org/officeDocument/2006/relationships/slideLayout" Target="../slideLayouts/slideLayout391.xml"/><Relationship Id="rId3" Type="http://schemas.openxmlformats.org/officeDocument/2006/relationships/slideLayout" Target="../slideLayouts/slideLayout392.xml"/><Relationship Id="rId4" Type="http://schemas.openxmlformats.org/officeDocument/2006/relationships/slideLayout" Target="../slideLayouts/slideLayout393.xml"/><Relationship Id="rId5" Type="http://schemas.openxmlformats.org/officeDocument/2006/relationships/slideLayout" Target="../slideLayouts/slideLayout394.xml"/><Relationship Id="rId6" Type="http://schemas.openxmlformats.org/officeDocument/2006/relationships/slideLayout" Target="../slideLayouts/slideLayout395.xml"/><Relationship Id="rId7" Type="http://schemas.openxmlformats.org/officeDocument/2006/relationships/slideLayout" Target="../slideLayouts/slideLayout396.xml"/><Relationship Id="rId8" Type="http://schemas.openxmlformats.org/officeDocument/2006/relationships/slideLayout" Target="../slideLayouts/slideLayout397.xml"/><Relationship Id="rId9" Type="http://schemas.openxmlformats.org/officeDocument/2006/relationships/slideLayout" Target="../slideLayouts/slideLayout398.xml"/><Relationship Id="rId10" Type="http://schemas.openxmlformats.org/officeDocument/2006/relationships/slideLayout" Target="../slideLayouts/slideLayout399.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1.xml"/><Relationship Id="rId12" Type="http://schemas.openxmlformats.org/officeDocument/2006/relationships/theme" Target="../theme/theme38.xml"/><Relationship Id="rId13" Type="http://schemas.openxmlformats.org/officeDocument/2006/relationships/image" Target="../media/image1.png"/><Relationship Id="rId1" Type="http://schemas.openxmlformats.org/officeDocument/2006/relationships/slideLayout" Target="../slideLayouts/slideLayout401.xml"/><Relationship Id="rId2" Type="http://schemas.openxmlformats.org/officeDocument/2006/relationships/slideLayout" Target="../slideLayouts/slideLayout402.xml"/><Relationship Id="rId3" Type="http://schemas.openxmlformats.org/officeDocument/2006/relationships/slideLayout" Target="../slideLayouts/slideLayout403.xml"/><Relationship Id="rId4" Type="http://schemas.openxmlformats.org/officeDocument/2006/relationships/slideLayout" Target="../slideLayouts/slideLayout404.xml"/><Relationship Id="rId5" Type="http://schemas.openxmlformats.org/officeDocument/2006/relationships/slideLayout" Target="../slideLayouts/slideLayout405.xml"/><Relationship Id="rId6" Type="http://schemas.openxmlformats.org/officeDocument/2006/relationships/slideLayout" Target="../slideLayouts/slideLayout406.xml"/><Relationship Id="rId7" Type="http://schemas.openxmlformats.org/officeDocument/2006/relationships/slideLayout" Target="../slideLayouts/slideLayout407.xml"/><Relationship Id="rId8" Type="http://schemas.openxmlformats.org/officeDocument/2006/relationships/slideLayout" Target="../slideLayouts/slideLayout408.xml"/><Relationship Id="rId9" Type="http://schemas.openxmlformats.org/officeDocument/2006/relationships/slideLayout" Target="../slideLayouts/slideLayout409.xml"/><Relationship Id="rId10" Type="http://schemas.openxmlformats.org/officeDocument/2006/relationships/slideLayout" Target="../slideLayouts/slideLayout410.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2.xml"/><Relationship Id="rId12" Type="http://schemas.openxmlformats.org/officeDocument/2006/relationships/theme" Target="../theme/theme39.xml"/><Relationship Id="rId1" Type="http://schemas.openxmlformats.org/officeDocument/2006/relationships/slideLayout" Target="../slideLayouts/slideLayout412.xml"/><Relationship Id="rId2" Type="http://schemas.openxmlformats.org/officeDocument/2006/relationships/slideLayout" Target="../slideLayouts/slideLayout413.xml"/><Relationship Id="rId3" Type="http://schemas.openxmlformats.org/officeDocument/2006/relationships/slideLayout" Target="../slideLayouts/slideLayout414.xml"/><Relationship Id="rId4" Type="http://schemas.openxmlformats.org/officeDocument/2006/relationships/slideLayout" Target="../slideLayouts/slideLayout415.xml"/><Relationship Id="rId5" Type="http://schemas.openxmlformats.org/officeDocument/2006/relationships/slideLayout" Target="../slideLayouts/slideLayout416.xml"/><Relationship Id="rId6" Type="http://schemas.openxmlformats.org/officeDocument/2006/relationships/slideLayout" Target="../slideLayouts/slideLayout417.xml"/><Relationship Id="rId7" Type="http://schemas.openxmlformats.org/officeDocument/2006/relationships/slideLayout" Target="../slideLayouts/slideLayout418.xml"/><Relationship Id="rId8" Type="http://schemas.openxmlformats.org/officeDocument/2006/relationships/slideLayout" Target="../slideLayouts/slideLayout419.xml"/><Relationship Id="rId9" Type="http://schemas.openxmlformats.org/officeDocument/2006/relationships/slideLayout" Target="../slideLayouts/slideLayout420.xml"/><Relationship Id="rId10"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33.xml"/><Relationship Id="rId12" Type="http://schemas.openxmlformats.org/officeDocument/2006/relationships/theme" Target="../theme/theme40.xml"/><Relationship Id="rId13" Type="http://schemas.openxmlformats.org/officeDocument/2006/relationships/image" Target="../media/image1.png"/><Relationship Id="rId1" Type="http://schemas.openxmlformats.org/officeDocument/2006/relationships/slideLayout" Target="../slideLayouts/slideLayout423.xml"/><Relationship Id="rId2" Type="http://schemas.openxmlformats.org/officeDocument/2006/relationships/slideLayout" Target="../slideLayouts/slideLayout424.xml"/><Relationship Id="rId3" Type="http://schemas.openxmlformats.org/officeDocument/2006/relationships/slideLayout" Target="../slideLayouts/slideLayout425.xml"/><Relationship Id="rId4" Type="http://schemas.openxmlformats.org/officeDocument/2006/relationships/slideLayout" Target="../slideLayouts/slideLayout426.xml"/><Relationship Id="rId5" Type="http://schemas.openxmlformats.org/officeDocument/2006/relationships/slideLayout" Target="../slideLayouts/slideLayout427.xml"/><Relationship Id="rId6" Type="http://schemas.openxmlformats.org/officeDocument/2006/relationships/slideLayout" Target="../slideLayouts/slideLayout428.xml"/><Relationship Id="rId7" Type="http://schemas.openxmlformats.org/officeDocument/2006/relationships/slideLayout" Target="../slideLayouts/slideLayout429.xml"/><Relationship Id="rId8" Type="http://schemas.openxmlformats.org/officeDocument/2006/relationships/slideLayout" Target="../slideLayouts/slideLayout430.xml"/><Relationship Id="rId9" Type="http://schemas.openxmlformats.org/officeDocument/2006/relationships/slideLayout" Target="../slideLayouts/slideLayout431.xml"/><Relationship Id="rId10" Type="http://schemas.openxmlformats.org/officeDocument/2006/relationships/slideLayout" Target="../slideLayouts/slideLayout432.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44.xml"/><Relationship Id="rId12" Type="http://schemas.openxmlformats.org/officeDocument/2006/relationships/theme" Target="../theme/theme41.xml"/><Relationship Id="rId13" Type="http://schemas.openxmlformats.org/officeDocument/2006/relationships/image" Target="../media/image1.png"/><Relationship Id="rId1" Type="http://schemas.openxmlformats.org/officeDocument/2006/relationships/slideLayout" Target="../slideLayouts/slideLayout434.xml"/><Relationship Id="rId2" Type="http://schemas.openxmlformats.org/officeDocument/2006/relationships/slideLayout" Target="../slideLayouts/slideLayout435.xml"/><Relationship Id="rId3" Type="http://schemas.openxmlformats.org/officeDocument/2006/relationships/slideLayout" Target="../slideLayouts/slideLayout436.xml"/><Relationship Id="rId4" Type="http://schemas.openxmlformats.org/officeDocument/2006/relationships/slideLayout" Target="../slideLayouts/slideLayout437.xml"/><Relationship Id="rId5" Type="http://schemas.openxmlformats.org/officeDocument/2006/relationships/slideLayout" Target="../slideLayouts/slideLayout438.xml"/><Relationship Id="rId6" Type="http://schemas.openxmlformats.org/officeDocument/2006/relationships/slideLayout" Target="../slideLayouts/slideLayout439.xml"/><Relationship Id="rId7" Type="http://schemas.openxmlformats.org/officeDocument/2006/relationships/slideLayout" Target="../slideLayouts/slideLayout440.xml"/><Relationship Id="rId8" Type="http://schemas.openxmlformats.org/officeDocument/2006/relationships/slideLayout" Target="../slideLayouts/slideLayout441.xml"/><Relationship Id="rId9" Type="http://schemas.openxmlformats.org/officeDocument/2006/relationships/slideLayout" Target="../slideLayouts/slideLayout442.xml"/><Relationship Id="rId10" Type="http://schemas.openxmlformats.org/officeDocument/2006/relationships/slideLayout" Target="../slideLayouts/slideLayout443.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55.xml"/><Relationship Id="rId12" Type="http://schemas.openxmlformats.org/officeDocument/2006/relationships/theme" Target="../theme/theme42.xml"/><Relationship Id="rId1" Type="http://schemas.openxmlformats.org/officeDocument/2006/relationships/slideLayout" Target="../slideLayouts/slideLayout445.xml"/><Relationship Id="rId2" Type="http://schemas.openxmlformats.org/officeDocument/2006/relationships/slideLayout" Target="../slideLayouts/slideLayout446.xml"/><Relationship Id="rId3" Type="http://schemas.openxmlformats.org/officeDocument/2006/relationships/slideLayout" Target="../slideLayouts/slideLayout447.xml"/><Relationship Id="rId4" Type="http://schemas.openxmlformats.org/officeDocument/2006/relationships/slideLayout" Target="../slideLayouts/slideLayout448.xml"/><Relationship Id="rId5" Type="http://schemas.openxmlformats.org/officeDocument/2006/relationships/slideLayout" Target="../slideLayouts/slideLayout449.xml"/><Relationship Id="rId6" Type="http://schemas.openxmlformats.org/officeDocument/2006/relationships/slideLayout" Target="../slideLayouts/slideLayout450.xml"/><Relationship Id="rId7" Type="http://schemas.openxmlformats.org/officeDocument/2006/relationships/slideLayout" Target="../slideLayouts/slideLayout451.xml"/><Relationship Id="rId8" Type="http://schemas.openxmlformats.org/officeDocument/2006/relationships/slideLayout" Target="../slideLayouts/slideLayout452.xml"/><Relationship Id="rId9" Type="http://schemas.openxmlformats.org/officeDocument/2006/relationships/slideLayout" Target="../slideLayouts/slideLayout453.xml"/><Relationship Id="rId10" Type="http://schemas.openxmlformats.org/officeDocument/2006/relationships/slideLayout" Target="../slideLayouts/slideLayout45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66.xml"/><Relationship Id="rId12" Type="http://schemas.openxmlformats.org/officeDocument/2006/relationships/theme" Target="../theme/theme43.xml"/><Relationship Id="rId13" Type="http://schemas.openxmlformats.org/officeDocument/2006/relationships/image" Target="../media/image1.png"/><Relationship Id="rId1" Type="http://schemas.openxmlformats.org/officeDocument/2006/relationships/slideLayout" Target="../slideLayouts/slideLayout456.xml"/><Relationship Id="rId2" Type="http://schemas.openxmlformats.org/officeDocument/2006/relationships/slideLayout" Target="../slideLayouts/slideLayout457.xml"/><Relationship Id="rId3" Type="http://schemas.openxmlformats.org/officeDocument/2006/relationships/slideLayout" Target="../slideLayouts/slideLayout458.xml"/><Relationship Id="rId4" Type="http://schemas.openxmlformats.org/officeDocument/2006/relationships/slideLayout" Target="../slideLayouts/slideLayout459.xml"/><Relationship Id="rId5" Type="http://schemas.openxmlformats.org/officeDocument/2006/relationships/slideLayout" Target="../slideLayouts/slideLayout460.xml"/><Relationship Id="rId6" Type="http://schemas.openxmlformats.org/officeDocument/2006/relationships/slideLayout" Target="../slideLayouts/slideLayout461.xml"/><Relationship Id="rId7" Type="http://schemas.openxmlformats.org/officeDocument/2006/relationships/slideLayout" Target="../slideLayouts/slideLayout462.xml"/><Relationship Id="rId8" Type="http://schemas.openxmlformats.org/officeDocument/2006/relationships/slideLayout" Target="../slideLayouts/slideLayout463.xml"/><Relationship Id="rId9" Type="http://schemas.openxmlformats.org/officeDocument/2006/relationships/slideLayout" Target="../slideLayouts/slideLayout464.xml"/><Relationship Id="rId10"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77.xml"/><Relationship Id="rId12" Type="http://schemas.openxmlformats.org/officeDocument/2006/relationships/theme" Target="../theme/theme44.xml"/><Relationship Id="rId1" Type="http://schemas.openxmlformats.org/officeDocument/2006/relationships/slideLayout" Target="../slideLayouts/slideLayout467.xml"/><Relationship Id="rId2" Type="http://schemas.openxmlformats.org/officeDocument/2006/relationships/slideLayout" Target="../slideLayouts/slideLayout468.xml"/><Relationship Id="rId3" Type="http://schemas.openxmlformats.org/officeDocument/2006/relationships/slideLayout" Target="../slideLayouts/slideLayout469.xml"/><Relationship Id="rId4" Type="http://schemas.openxmlformats.org/officeDocument/2006/relationships/slideLayout" Target="../slideLayouts/slideLayout470.xml"/><Relationship Id="rId5" Type="http://schemas.openxmlformats.org/officeDocument/2006/relationships/slideLayout" Target="../slideLayouts/slideLayout471.xml"/><Relationship Id="rId6" Type="http://schemas.openxmlformats.org/officeDocument/2006/relationships/slideLayout" Target="../slideLayouts/slideLayout472.xml"/><Relationship Id="rId7" Type="http://schemas.openxmlformats.org/officeDocument/2006/relationships/slideLayout" Target="../slideLayouts/slideLayout473.xml"/><Relationship Id="rId8" Type="http://schemas.openxmlformats.org/officeDocument/2006/relationships/slideLayout" Target="../slideLayouts/slideLayout474.xml"/><Relationship Id="rId9" Type="http://schemas.openxmlformats.org/officeDocument/2006/relationships/slideLayout" Target="../slideLayouts/slideLayout475.xml"/><Relationship Id="rId10"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88.xml"/><Relationship Id="rId12" Type="http://schemas.openxmlformats.org/officeDocument/2006/relationships/slideLayout" Target="../slideLayouts/slideLayout489.xml"/><Relationship Id="rId13" Type="http://schemas.openxmlformats.org/officeDocument/2006/relationships/slideLayout" Target="../slideLayouts/slideLayout490.xml"/><Relationship Id="rId14" Type="http://schemas.openxmlformats.org/officeDocument/2006/relationships/theme" Target="../theme/theme45.xml"/><Relationship Id="rId15" Type="http://schemas.openxmlformats.org/officeDocument/2006/relationships/image" Target="../media/image1.png"/><Relationship Id="rId1" Type="http://schemas.openxmlformats.org/officeDocument/2006/relationships/slideLayout" Target="../slideLayouts/slideLayout478.xml"/><Relationship Id="rId2" Type="http://schemas.openxmlformats.org/officeDocument/2006/relationships/slideLayout" Target="../slideLayouts/slideLayout479.xml"/><Relationship Id="rId3" Type="http://schemas.openxmlformats.org/officeDocument/2006/relationships/slideLayout" Target="../slideLayouts/slideLayout480.xml"/><Relationship Id="rId4" Type="http://schemas.openxmlformats.org/officeDocument/2006/relationships/slideLayout" Target="../slideLayouts/slideLayout481.xml"/><Relationship Id="rId5" Type="http://schemas.openxmlformats.org/officeDocument/2006/relationships/slideLayout" Target="../slideLayouts/slideLayout482.xml"/><Relationship Id="rId6" Type="http://schemas.openxmlformats.org/officeDocument/2006/relationships/slideLayout" Target="../slideLayouts/slideLayout483.xml"/><Relationship Id="rId7" Type="http://schemas.openxmlformats.org/officeDocument/2006/relationships/slideLayout" Target="../slideLayouts/slideLayout484.xml"/><Relationship Id="rId8" Type="http://schemas.openxmlformats.org/officeDocument/2006/relationships/slideLayout" Target="../slideLayouts/slideLayout485.xml"/><Relationship Id="rId9" Type="http://schemas.openxmlformats.org/officeDocument/2006/relationships/slideLayout" Target="../slideLayouts/slideLayout486.xml"/><Relationship Id="rId10"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1.xml"/><Relationship Id="rId12" Type="http://schemas.openxmlformats.org/officeDocument/2006/relationships/theme" Target="../theme/theme46.xml"/><Relationship Id="rId13" Type="http://schemas.openxmlformats.org/officeDocument/2006/relationships/image" Target="../media/image1.png"/><Relationship Id="rId1" Type="http://schemas.openxmlformats.org/officeDocument/2006/relationships/slideLayout" Target="../slideLayouts/slideLayout491.xml"/><Relationship Id="rId2" Type="http://schemas.openxmlformats.org/officeDocument/2006/relationships/slideLayout" Target="../slideLayouts/slideLayout492.xml"/><Relationship Id="rId3" Type="http://schemas.openxmlformats.org/officeDocument/2006/relationships/slideLayout" Target="../slideLayouts/slideLayout493.xml"/><Relationship Id="rId4" Type="http://schemas.openxmlformats.org/officeDocument/2006/relationships/slideLayout" Target="../slideLayouts/slideLayout494.xml"/><Relationship Id="rId5" Type="http://schemas.openxmlformats.org/officeDocument/2006/relationships/slideLayout" Target="../slideLayouts/slideLayout495.xml"/><Relationship Id="rId6" Type="http://schemas.openxmlformats.org/officeDocument/2006/relationships/slideLayout" Target="../slideLayouts/slideLayout496.xml"/><Relationship Id="rId7" Type="http://schemas.openxmlformats.org/officeDocument/2006/relationships/slideLayout" Target="../slideLayouts/slideLayout497.xml"/><Relationship Id="rId8" Type="http://schemas.openxmlformats.org/officeDocument/2006/relationships/slideLayout" Target="../slideLayouts/slideLayout498.xml"/><Relationship Id="rId9" Type="http://schemas.openxmlformats.org/officeDocument/2006/relationships/slideLayout" Target="../slideLayouts/slideLayout499.xml"/><Relationship Id="rId10" Type="http://schemas.openxmlformats.org/officeDocument/2006/relationships/slideLayout" Target="../slideLayouts/slideLayout500.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2.xml"/><Relationship Id="rId12" Type="http://schemas.openxmlformats.org/officeDocument/2006/relationships/theme" Target="../theme/theme47.xml"/><Relationship Id="rId1" Type="http://schemas.openxmlformats.org/officeDocument/2006/relationships/slideLayout" Target="../slideLayouts/slideLayout502.xml"/><Relationship Id="rId2" Type="http://schemas.openxmlformats.org/officeDocument/2006/relationships/slideLayout" Target="../slideLayouts/slideLayout503.xml"/><Relationship Id="rId3" Type="http://schemas.openxmlformats.org/officeDocument/2006/relationships/slideLayout" Target="../slideLayouts/slideLayout504.xml"/><Relationship Id="rId4" Type="http://schemas.openxmlformats.org/officeDocument/2006/relationships/slideLayout" Target="../slideLayouts/slideLayout505.xml"/><Relationship Id="rId5" Type="http://schemas.openxmlformats.org/officeDocument/2006/relationships/slideLayout" Target="../slideLayouts/slideLayout506.xml"/><Relationship Id="rId6" Type="http://schemas.openxmlformats.org/officeDocument/2006/relationships/slideLayout" Target="../slideLayouts/slideLayout507.xml"/><Relationship Id="rId7" Type="http://schemas.openxmlformats.org/officeDocument/2006/relationships/slideLayout" Target="../slideLayouts/slideLayout508.xml"/><Relationship Id="rId8" Type="http://schemas.openxmlformats.org/officeDocument/2006/relationships/slideLayout" Target="../slideLayouts/slideLayout509.xml"/><Relationship Id="rId9" Type="http://schemas.openxmlformats.org/officeDocument/2006/relationships/slideLayout" Target="../slideLayouts/slideLayout510.xml"/><Relationship Id="rId10" Type="http://schemas.openxmlformats.org/officeDocument/2006/relationships/slideLayout" Target="../slideLayouts/slideLayout511.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3.xml"/><Relationship Id="rId12" Type="http://schemas.openxmlformats.org/officeDocument/2006/relationships/slideLayout" Target="../slideLayouts/slideLayout524.xml"/><Relationship Id="rId13" Type="http://schemas.openxmlformats.org/officeDocument/2006/relationships/theme" Target="../theme/theme48.xml"/><Relationship Id="rId14" Type="http://schemas.openxmlformats.org/officeDocument/2006/relationships/image" Target="../media/image1.png"/><Relationship Id="rId1" Type="http://schemas.openxmlformats.org/officeDocument/2006/relationships/slideLayout" Target="../slideLayouts/slideLayout513.xml"/><Relationship Id="rId2" Type="http://schemas.openxmlformats.org/officeDocument/2006/relationships/slideLayout" Target="../slideLayouts/slideLayout514.xml"/><Relationship Id="rId3" Type="http://schemas.openxmlformats.org/officeDocument/2006/relationships/slideLayout" Target="../slideLayouts/slideLayout515.xml"/><Relationship Id="rId4" Type="http://schemas.openxmlformats.org/officeDocument/2006/relationships/slideLayout" Target="../slideLayouts/slideLayout516.xml"/><Relationship Id="rId5" Type="http://schemas.openxmlformats.org/officeDocument/2006/relationships/slideLayout" Target="../slideLayouts/slideLayout517.xml"/><Relationship Id="rId6" Type="http://schemas.openxmlformats.org/officeDocument/2006/relationships/slideLayout" Target="../slideLayouts/slideLayout518.xml"/><Relationship Id="rId7" Type="http://schemas.openxmlformats.org/officeDocument/2006/relationships/slideLayout" Target="../slideLayouts/slideLayout519.xml"/><Relationship Id="rId8" Type="http://schemas.openxmlformats.org/officeDocument/2006/relationships/slideLayout" Target="../slideLayouts/slideLayout520.xml"/><Relationship Id="rId9" Type="http://schemas.openxmlformats.org/officeDocument/2006/relationships/slideLayout" Target="../slideLayouts/slideLayout521.xml"/><Relationship Id="rId10" Type="http://schemas.openxmlformats.org/officeDocument/2006/relationships/slideLayout" Target="../slideLayouts/slideLayout522.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5.xml"/><Relationship Id="rId12" Type="http://schemas.openxmlformats.org/officeDocument/2006/relationships/slideLayout" Target="../slideLayouts/slideLayout536.xml"/><Relationship Id="rId13" Type="http://schemas.openxmlformats.org/officeDocument/2006/relationships/theme" Target="../theme/theme49.xml"/><Relationship Id="rId14" Type="http://schemas.openxmlformats.org/officeDocument/2006/relationships/image" Target="../media/image7.jpeg"/><Relationship Id="rId15" Type="http://schemas.openxmlformats.org/officeDocument/2006/relationships/image" Target="../media/image1.png"/><Relationship Id="rId1" Type="http://schemas.openxmlformats.org/officeDocument/2006/relationships/slideLayout" Target="../slideLayouts/slideLayout525.xml"/><Relationship Id="rId2" Type="http://schemas.openxmlformats.org/officeDocument/2006/relationships/slideLayout" Target="../slideLayouts/slideLayout526.xml"/><Relationship Id="rId3" Type="http://schemas.openxmlformats.org/officeDocument/2006/relationships/slideLayout" Target="../slideLayouts/slideLayout527.xml"/><Relationship Id="rId4" Type="http://schemas.openxmlformats.org/officeDocument/2006/relationships/slideLayout" Target="../slideLayouts/slideLayout528.xml"/><Relationship Id="rId5" Type="http://schemas.openxmlformats.org/officeDocument/2006/relationships/slideLayout" Target="../slideLayouts/slideLayout529.xml"/><Relationship Id="rId6" Type="http://schemas.openxmlformats.org/officeDocument/2006/relationships/slideLayout" Target="../slideLayouts/slideLayout530.xml"/><Relationship Id="rId7" Type="http://schemas.openxmlformats.org/officeDocument/2006/relationships/slideLayout" Target="../slideLayouts/slideLayout531.xml"/><Relationship Id="rId8" Type="http://schemas.openxmlformats.org/officeDocument/2006/relationships/slideLayout" Target="../slideLayouts/slideLayout532.xml"/><Relationship Id="rId9" Type="http://schemas.openxmlformats.org/officeDocument/2006/relationships/slideLayout" Target="../slideLayouts/slideLayout533.xml"/><Relationship Id="rId10" Type="http://schemas.openxmlformats.org/officeDocument/2006/relationships/slideLayout" Target="../slideLayouts/slideLayout5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3" Type="http://schemas.openxmlformats.org/officeDocument/2006/relationships/image" Target="../media/image1.pn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1"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47.xml"/><Relationship Id="rId12" Type="http://schemas.openxmlformats.org/officeDocument/2006/relationships/theme" Target="../theme/theme54.xml"/><Relationship Id="rId13" Type="http://schemas.openxmlformats.org/officeDocument/2006/relationships/image" Target="../media/image1.png"/><Relationship Id="rId1" Type="http://schemas.openxmlformats.org/officeDocument/2006/relationships/slideLayout" Target="../slideLayouts/slideLayout537.xml"/><Relationship Id="rId2" Type="http://schemas.openxmlformats.org/officeDocument/2006/relationships/slideLayout" Target="../slideLayouts/slideLayout538.xml"/><Relationship Id="rId3" Type="http://schemas.openxmlformats.org/officeDocument/2006/relationships/slideLayout" Target="../slideLayouts/slideLayout539.xml"/><Relationship Id="rId4" Type="http://schemas.openxmlformats.org/officeDocument/2006/relationships/slideLayout" Target="../slideLayouts/slideLayout540.xml"/><Relationship Id="rId5" Type="http://schemas.openxmlformats.org/officeDocument/2006/relationships/slideLayout" Target="../slideLayouts/slideLayout541.xml"/><Relationship Id="rId6" Type="http://schemas.openxmlformats.org/officeDocument/2006/relationships/slideLayout" Target="../slideLayouts/slideLayout542.xml"/><Relationship Id="rId7" Type="http://schemas.openxmlformats.org/officeDocument/2006/relationships/slideLayout" Target="../slideLayouts/slideLayout543.xml"/><Relationship Id="rId8" Type="http://schemas.openxmlformats.org/officeDocument/2006/relationships/slideLayout" Target="../slideLayouts/slideLayout544.xml"/><Relationship Id="rId9" Type="http://schemas.openxmlformats.org/officeDocument/2006/relationships/slideLayout" Target="../slideLayouts/slideLayout545.xml"/><Relationship Id="rId10" Type="http://schemas.openxmlformats.org/officeDocument/2006/relationships/slideLayout" Target="../slideLayouts/slideLayout546.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558.xml"/><Relationship Id="rId12" Type="http://schemas.openxmlformats.org/officeDocument/2006/relationships/theme" Target="../theme/theme55.xml"/><Relationship Id="rId13" Type="http://schemas.openxmlformats.org/officeDocument/2006/relationships/image" Target="../media/image1.png"/><Relationship Id="rId1" Type="http://schemas.openxmlformats.org/officeDocument/2006/relationships/slideLayout" Target="../slideLayouts/slideLayout548.xml"/><Relationship Id="rId2" Type="http://schemas.openxmlformats.org/officeDocument/2006/relationships/slideLayout" Target="../slideLayouts/slideLayout549.xml"/><Relationship Id="rId3" Type="http://schemas.openxmlformats.org/officeDocument/2006/relationships/slideLayout" Target="../slideLayouts/slideLayout550.xml"/><Relationship Id="rId4" Type="http://schemas.openxmlformats.org/officeDocument/2006/relationships/slideLayout" Target="../slideLayouts/slideLayout551.xml"/><Relationship Id="rId5" Type="http://schemas.openxmlformats.org/officeDocument/2006/relationships/slideLayout" Target="../slideLayouts/slideLayout552.xml"/><Relationship Id="rId6" Type="http://schemas.openxmlformats.org/officeDocument/2006/relationships/slideLayout" Target="../slideLayouts/slideLayout553.xml"/><Relationship Id="rId7" Type="http://schemas.openxmlformats.org/officeDocument/2006/relationships/slideLayout" Target="../slideLayouts/slideLayout554.xml"/><Relationship Id="rId8" Type="http://schemas.openxmlformats.org/officeDocument/2006/relationships/slideLayout" Target="../slideLayouts/slideLayout555.xml"/><Relationship Id="rId9" Type="http://schemas.openxmlformats.org/officeDocument/2006/relationships/slideLayout" Target="../slideLayouts/slideLayout556.xml"/><Relationship Id="rId10" Type="http://schemas.openxmlformats.org/officeDocument/2006/relationships/slideLayout" Target="../slideLayouts/slideLayout557.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569.xml"/><Relationship Id="rId12" Type="http://schemas.openxmlformats.org/officeDocument/2006/relationships/theme" Target="../theme/theme56.xml"/><Relationship Id="rId13" Type="http://schemas.openxmlformats.org/officeDocument/2006/relationships/image" Target="../media/image1.png"/><Relationship Id="rId1" Type="http://schemas.openxmlformats.org/officeDocument/2006/relationships/slideLayout" Target="../slideLayouts/slideLayout559.xml"/><Relationship Id="rId2" Type="http://schemas.openxmlformats.org/officeDocument/2006/relationships/slideLayout" Target="../slideLayouts/slideLayout560.xml"/><Relationship Id="rId3" Type="http://schemas.openxmlformats.org/officeDocument/2006/relationships/slideLayout" Target="../slideLayouts/slideLayout561.xml"/><Relationship Id="rId4" Type="http://schemas.openxmlformats.org/officeDocument/2006/relationships/slideLayout" Target="../slideLayouts/slideLayout562.xml"/><Relationship Id="rId5" Type="http://schemas.openxmlformats.org/officeDocument/2006/relationships/slideLayout" Target="../slideLayouts/slideLayout563.xml"/><Relationship Id="rId6" Type="http://schemas.openxmlformats.org/officeDocument/2006/relationships/slideLayout" Target="../slideLayouts/slideLayout564.xml"/><Relationship Id="rId7" Type="http://schemas.openxmlformats.org/officeDocument/2006/relationships/slideLayout" Target="../slideLayouts/slideLayout565.xml"/><Relationship Id="rId8" Type="http://schemas.openxmlformats.org/officeDocument/2006/relationships/slideLayout" Target="../slideLayouts/slideLayout566.xml"/><Relationship Id="rId9" Type="http://schemas.openxmlformats.org/officeDocument/2006/relationships/slideLayout" Target="../slideLayouts/slideLayout567.xml"/><Relationship Id="rId10" Type="http://schemas.openxmlformats.org/officeDocument/2006/relationships/slideLayout" Target="../slideLayouts/slideLayout568.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580.xml"/><Relationship Id="rId12" Type="http://schemas.openxmlformats.org/officeDocument/2006/relationships/slideLayout" Target="../slideLayouts/slideLayout581.xml"/><Relationship Id="rId13" Type="http://schemas.openxmlformats.org/officeDocument/2006/relationships/theme" Target="../theme/theme57.xml"/><Relationship Id="rId14" Type="http://schemas.openxmlformats.org/officeDocument/2006/relationships/image" Target="../media/image8.png"/><Relationship Id="rId15" Type="http://schemas.openxmlformats.org/officeDocument/2006/relationships/image" Target="../media/image1.png"/><Relationship Id="rId1" Type="http://schemas.openxmlformats.org/officeDocument/2006/relationships/slideLayout" Target="../slideLayouts/slideLayout570.xml"/><Relationship Id="rId2" Type="http://schemas.openxmlformats.org/officeDocument/2006/relationships/slideLayout" Target="../slideLayouts/slideLayout571.xml"/><Relationship Id="rId3" Type="http://schemas.openxmlformats.org/officeDocument/2006/relationships/slideLayout" Target="../slideLayouts/slideLayout572.xml"/><Relationship Id="rId4" Type="http://schemas.openxmlformats.org/officeDocument/2006/relationships/slideLayout" Target="../slideLayouts/slideLayout573.xml"/><Relationship Id="rId5" Type="http://schemas.openxmlformats.org/officeDocument/2006/relationships/slideLayout" Target="../slideLayouts/slideLayout574.xml"/><Relationship Id="rId6" Type="http://schemas.openxmlformats.org/officeDocument/2006/relationships/slideLayout" Target="../slideLayouts/slideLayout575.xml"/><Relationship Id="rId7" Type="http://schemas.openxmlformats.org/officeDocument/2006/relationships/slideLayout" Target="../slideLayouts/slideLayout576.xml"/><Relationship Id="rId8" Type="http://schemas.openxmlformats.org/officeDocument/2006/relationships/slideLayout" Target="../slideLayouts/slideLayout577.xml"/><Relationship Id="rId9" Type="http://schemas.openxmlformats.org/officeDocument/2006/relationships/slideLayout" Target="../slideLayouts/slideLayout578.xml"/><Relationship Id="rId10" Type="http://schemas.openxmlformats.org/officeDocument/2006/relationships/slideLayout" Target="../slideLayouts/slideLayout579.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592.xml"/><Relationship Id="rId12" Type="http://schemas.openxmlformats.org/officeDocument/2006/relationships/theme" Target="../theme/theme58.xml"/><Relationship Id="rId1" Type="http://schemas.openxmlformats.org/officeDocument/2006/relationships/slideLayout" Target="../slideLayouts/slideLayout582.xml"/><Relationship Id="rId2" Type="http://schemas.openxmlformats.org/officeDocument/2006/relationships/slideLayout" Target="../slideLayouts/slideLayout583.xml"/><Relationship Id="rId3" Type="http://schemas.openxmlformats.org/officeDocument/2006/relationships/slideLayout" Target="../slideLayouts/slideLayout584.xml"/><Relationship Id="rId4" Type="http://schemas.openxmlformats.org/officeDocument/2006/relationships/slideLayout" Target="../slideLayouts/slideLayout585.xml"/><Relationship Id="rId5" Type="http://schemas.openxmlformats.org/officeDocument/2006/relationships/slideLayout" Target="../slideLayouts/slideLayout586.xml"/><Relationship Id="rId6" Type="http://schemas.openxmlformats.org/officeDocument/2006/relationships/slideLayout" Target="../slideLayouts/slideLayout587.xml"/><Relationship Id="rId7" Type="http://schemas.openxmlformats.org/officeDocument/2006/relationships/slideLayout" Target="../slideLayouts/slideLayout588.xml"/><Relationship Id="rId8" Type="http://schemas.openxmlformats.org/officeDocument/2006/relationships/slideLayout" Target="../slideLayouts/slideLayout589.xml"/><Relationship Id="rId9" Type="http://schemas.openxmlformats.org/officeDocument/2006/relationships/slideLayout" Target="../slideLayouts/slideLayout590.xml"/><Relationship Id="rId10" Type="http://schemas.openxmlformats.org/officeDocument/2006/relationships/slideLayout" Target="../slideLayouts/slideLayout591.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03.xml"/><Relationship Id="rId12" Type="http://schemas.openxmlformats.org/officeDocument/2006/relationships/theme" Target="../theme/theme59.xml"/><Relationship Id="rId13" Type="http://schemas.openxmlformats.org/officeDocument/2006/relationships/image" Target="../media/image1.png"/><Relationship Id="rId1" Type="http://schemas.openxmlformats.org/officeDocument/2006/relationships/slideLayout" Target="../slideLayouts/slideLayout593.xml"/><Relationship Id="rId2" Type="http://schemas.openxmlformats.org/officeDocument/2006/relationships/slideLayout" Target="../slideLayouts/slideLayout594.xml"/><Relationship Id="rId3" Type="http://schemas.openxmlformats.org/officeDocument/2006/relationships/slideLayout" Target="../slideLayouts/slideLayout595.xml"/><Relationship Id="rId4" Type="http://schemas.openxmlformats.org/officeDocument/2006/relationships/slideLayout" Target="../slideLayouts/slideLayout596.xml"/><Relationship Id="rId5" Type="http://schemas.openxmlformats.org/officeDocument/2006/relationships/slideLayout" Target="../slideLayouts/slideLayout597.xml"/><Relationship Id="rId6" Type="http://schemas.openxmlformats.org/officeDocument/2006/relationships/slideLayout" Target="../slideLayouts/slideLayout598.xml"/><Relationship Id="rId7" Type="http://schemas.openxmlformats.org/officeDocument/2006/relationships/slideLayout" Target="../slideLayouts/slideLayout599.xml"/><Relationship Id="rId8" Type="http://schemas.openxmlformats.org/officeDocument/2006/relationships/slideLayout" Target="../slideLayouts/slideLayout600.xml"/><Relationship Id="rId9" Type="http://schemas.openxmlformats.org/officeDocument/2006/relationships/slideLayout" Target="../slideLayouts/slideLayout601.xml"/><Relationship Id="rId10" Type="http://schemas.openxmlformats.org/officeDocument/2006/relationships/slideLayout" Target="../slideLayouts/slideLayout60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14.xml"/><Relationship Id="rId12" Type="http://schemas.openxmlformats.org/officeDocument/2006/relationships/theme" Target="../theme/theme60.xml"/><Relationship Id="rId13" Type="http://schemas.openxmlformats.org/officeDocument/2006/relationships/image" Target="../media/image1.png"/><Relationship Id="rId1" Type="http://schemas.openxmlformats.org/officeDocument/2006/relationships/slideLayout" Target="../slideLayouts/slideLayout604.xml"/><Relationship Id="rId2" Type="http://schemas.openxmlformats.org/officeDocument/2006/relationships/slideLayout" Target="../slideLayouts/slideLayout605.xml"/><Relationship Id="rId3" Type="http://schemas.openxmlformats.org/officeDocument/2006/relationships/slideLayout" Target="../slideLayouts/slideLayout606.xml"/><Relationship Id="rId4" Type="http://schemas.openxmlformats.org/officeDocument/2006/relationships/slideLayout" Target="../slideLayouts/slideLayout607.xml"/><Relationship Id="rId5" Type="http://schemas.openxmlformats.org/officeDocument/2006/relationships/slideLayout" Target="../slideLayouts/slideLayout608.xml"/><Relationship Id="rId6" Type="http://schemas.openxmlformats.org/officeDocument/2006/relationships/slideLayout" Target="../slideLayouts/slideLayout609.xml"/><Relationship Id="rId7" Type="http://schemas.openxmlformats.org/officeDocument/2006/relationships/slideLayout" Target="../slideLayouts/slideLayout610.xml"/><Relationship Id="rId8" Type="http://schemas.openxmlformats.org/officeDocument/2006/relationships/slideLayout" Target="../slideLayouts/slideLayout611.xml"/><Relationship Id="rId9" Type="http://schemas.openxmlformats.org/officeDocument/2006/relationships/slideLayout" Target="../slideLayouts/slideLayout612.xml"/><Relationship Id="rId10" Type="http://schemas.openxmlformats.org/officeDocument/2006/relationships/slideLayout" Target="../slideLayouts/slideLayout613.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25.xml"/><Relationship Id="rId12" Type="http://schemas.openxmlformats.org/officeDocument/2006/relationships/theme" Target="../theme/theme61.xml"/><Relationship Id="rId1" Type="http://schemas.openxmlformats.org/officeDocument/2006/relationships/slideLayout" Target="../slideLayouts/slideLayout615.xml"/><Relationship Id="rId2" Type="http://schemas.openxmlformats.org/officeDocument/2006/relationships/slideLayout" Target="../slideLayouts/slideLayout616.xml"/><Relationship Id="rId3" Type="http://schemas.openxmlformats.org/officeDocument/2006/relationships/slideLayout" Target="../slideLayouts/slideLayout617.xml"/><Relationship Id="rId4" Type="http://schemas.openxmlformats.org/officeDocument/2006/relationships/slideLayout" Target="../slideLayouts/slideLayout618.xml"/><Relationship Id="rId5" Type="http://schemas.openxmlformats.org/officeDocument/2006/relationships/slideLayout" Target="../slideLayouts/slideLayout619.xml"/><Relationship Id="rId6" Type="http://schemas.openxmlformats.org/officeDocument/2006/relationships/slideLayout" Target="../slideLayouts/slideLayout620.xml"/><Relationship Id="rId7" Type="http://schemas.openxmlformats.org/officeDocument/2006/relationships/slideLayout" Target="../slideLayouts/slideLayout621.xml"/><Relationship Id="rId8" Type="http://schemas.openxmlformats.org/officeDocument/2006/relationships/slideLayout" Target="../slideLayouts/slideLayout622.xml"/><Relationship Id="rId9" Type="http://schemas.openxmlformats.org/officeDocument/2006/relationships/slideLayout" Target="../slideLayouts/slideLayout623.xml"/><Relationship Id="rId10" Type="http://schemas.openxmlformats.org/officeDocument/2006/relationships/slideLayout" Target="../slideLayouts/slideLayout624.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36.xml"/><Relationship Id="rId12" Type="http://schemas.openxmlformats.org/officeDocument/2006/relationships/theme" Target="../theme/theme62.xml"/><Relationship Id="rId1" Type="http://schemas.openxmlformats.org/officeDocument/2006/relationships/slideLayout" Target="../slideLayouts/slideLayout626.xml"/><Relationship Id="rId2" Type="http://schemas.openxmlformats.org/officeDocument/2006/relationships/slideLayout" Target="../slideLayouts/slideLayout627.xml"/><Relationship Id="rId3" Type="http://schemas.openxmlformats.org/officeDocument/2006/relationships/slideLayout" Target="../slideLayouts/slideLayout628.xml"/><Relationship Id="rId4" Type="http://schemas.openxmlformats.org/officeDocument/2006/relationships/slideLayout" Target="../slideLayouts/slideLayout629.xml"/><Relationship Id="rId5" Type="http://schemas.openxmlformats.org/officeDocument/2006/relationships/slideLayout" Target="../slideLayouts/slideLayout630.xml"/><Relationship Id="rId6" Type="http://schemas.openxmlformats.org/officeDocument/2006/relationships/slideLayout" Target="../slideLayouts/slideLayout631.xml"/><Relationship Id="rId7" Type="http://schemas.openxmlformats.org/officeDocument/2006/relationships/slideLayout" Target="../slideLayouts/slideLayout632.xml"/><Relationship Id="rId8" Type="http://schemas.openxmlformats.org/officeDocument/2006/relationships/slideLayout" Target="../slideLayouts/slideLayout633.xml"/><Relationship Id="rId9" Type="http://schemas.openxmlformats.org/officeDocument/2006/relationships/slideLayout" Target="../slideLayouts/slideLayout634.xml"/><Relationship Id="rId10" Type="http://schemas.openxmlformats.org/officeDocument/2006/relationships/slideLayout" Target="../slideLayouts/slideLayout635.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47.xml"/><Relationship Id="rId12" Type="http://schemas.openxmlformats.org/officeDocument/2006/relationships/theme" Target="../theme/theme63.xml"/><Relationship Id="rId1" Type="http://schemas.openxmlformats.org/officeDocument/2006/relationships/slideLayout" Target="../slideLayouts/slideLayout637.xml"/><Relationship Id="rId2" Type="http://schemas.openxmlformats.org/officeDocument/2006/relationships/slideLayout" Target="../slideLayouts/slideLayout638.xml"/><Relationship Id="rId3" Type="http://schemas.openxmlformats.org/officeDocument/2006/relationships/slideLayout" Target="../slideLayouts/slideLayout639.xml"/><Relationship Id="rId4" Type="http://schemas.openxmlformats.org/officeDocument/2006/relationships/slideLayout" Target="../slideLayouts/slideLayout640.xml"/><Relationship Id="rId5" Type="http://schemas.openxmlformats.org/officeDocument/2006/relationships/slideLayout" Target="../slideLayouts/slideLayout641.xml"/><Relationship Id="rId6" Type="http://schemas.openxmlformats.org/officeDocument/2006/relationships/slideLayout" Target="../slideLayouts/slideLayout642.xml"/><Relationship Id="rId7" Type="http://schemas.openxmlformats.org/officeDocument/2006/relationships/slideLayout" Target="../slideLayouts/slideLayout643.xml"/><Relationship Id="rId8" Type="http://schemas.openxmlformats.org/officeDocument/2006/relationships/slideLayout" Target="../slideLayouts/slideLayout644.xml"/><Relationship Id="rId9" Type="http://schemas.openxmlformats.org/officeDocument/2006/relationships/slideLayout" Target="../slideLayouts/slideLayout645.xml"/><Relationship Id="rId10" Type="http://schemas.openxmlformats.org/officeDocument/2006/relationships/slideLayout" Target="../slideLayouts/slideLayout646.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658.xml"/><Relationship Id="rId12" Type="http://schemas.openxmlformats.org/officeDocument/2006/relationships/theme" Target="../theme/theme64.xml"/><Relationship Id="rId1" Type="http://schemas.openxmlformats.org/officeDocument/2006/relationships/slideLayout" Target="../slideLayouts/slideLayout648.xml"/><Relationship Id="rId2" Type="http://schemas.openxmlformats.org/officeDocument/2006/relationships/slideLayout" Target="../slideLayouts/slideLayout649.xml"/><Relationship Id="rId3" Type="http://schemas.openxmlformats.org/officeDocument/2006/relationships/slideLayout" Target="../slideLayouts/slideLayout650.xml"/><Relationship Id="rId4" Type="http://schemas.openxmlformats.org/officeDocument/2006/relationships/slideLayout" Target="../slideLayouts/slideLayout651.xml"/><Relationship Id="rId5" Type="http://schemas.openxmlformats.org/officeDocument/2006/relationships/slideLayout" Target="../slideLayouts/slideLayout652.xml"/><Relationship Id="rId6" Type="http://schemas.openxmlformats.org/officeDocument/2006/relationships/slideLayout" Target="../slideLayouts/slideLayout653.xml"/><Relationship Id="rId7" Type="http://schemas.openxmlformats.org/officeDocument/2006/relationships/slideLayout" Target="../slideLayouts/slideLayout654.xml"/><Relationship Id="rId8" Type="http://schemas.openxmlformats.org/officeDocument/2006/relationships/slideLayout" Target="../slideLayouts/slideLayout655.xml"/><Relationship Id="rId9" Type="http://schemas.openxmlformats.org/officeDocument/2006/relationships/slideLayout" Target="../slideLayouts/slideLayout656.xml"/><Relationship Id="rId10" Type="http://schemas.openxmlformats.org/officeDocument/2006/relationships/slideLayout" Target="../slideLayouts/slideLayout657.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669.xml"/><Relationship Id="rId12" Type="http://schemas.openxmlformats.org/officeDocument/2006/relationships/theme" Target="../theme/theme65.xml"/><Relationship Id="rId1" Type="http://schemas.openxmlformats.org/officeDocument/2006/relationships/slideLayout" Target="../slideLayouts/slideLayout659.xml"/><Relationship Id="rId2" Type="http://schemas.openxmlformats.org/officeDocument/2006/relationships/slideLayout" Target="../slideLayouts/slideLayout660.xml"/><Relationship Id="rId3" Type="http://schemas.openxmlformats.org/officeDocument/2006/relationships/slideLayout" Target="../slideLayouts/slideLayout661.xml"/><Relationship Id="rId4" Type="http://schemas.openxmlformats.org/officeDocument/2006/relationships/slideLayout" Target="../slideLayouts/slideLayout662.xml"/><Relationship Id="rId5" Type="http://schemas.openxmlformats.org/officeDocument/2006/relationships/slideLayout" Target="../slideLayouts/slideLayout663.xml"/><Relationship Id="rId6" Type="http://schemas.openxmlformats.org/officeDocument/2006/relationships/slideLayout" Target="../slideLayouts/slideLayout664.xml"/><Relationship Id="rId7" Type="http://schemas.openxmlformats.org/officeDocument/2006/relationships/slideLayout" Target="../slideLayouts/slideLayout665.xml"/><Relationship Id="rId8" Type="http://schemas.openxmlformats.org/officeDocument/2006/relationships/slideLayout" Target="../slideLayouts/slideLayout666.xml"/><Relationship Id="rId9" Type="http://schemas.openxmlformats.org/officeDocument/2006/relationships/slideLayout" Target="../slideLayouts/slideLayout667.xml"/><Relationship Id="rId10" Type="http://schemas.openxmlformats.org/officeDocument/2006/relationships/slideLayout" Target="../slideLayouts/slideLayout668.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680.xml"/><Relationship Id="rId12" Type="http://schemas.openxmlformats.org/officeDocument/2006/relationships/slideLayout" Target="../slideLayouts/slideLayout681.xml"/><Relationship Id="rId13" Type="http://schemas.openxmlformats.org/officeDocument/2006/relationships/theme" Target="../theme/theme66.xml"/><Relationship Id="rId1" Type="http://schemas.openxmlformats.org/officeDocument/2006/relationships/slideLayout" Target="../slideLayouts/slideLayout670.xml"/><Relationship Id="rId2" Type="http://schemas.openxmlformats.org/officeDocument/2006/relationships/slideLayout" Target="../slideLayouts/slideLayout671.xml"/><Relationship Id="rId3" Type="http://schemas.openxmlformats.org/officeDocument/2006/relationships/slideLayout" Target="../slideLayouts/slideLayout672.xml"/><Relationship Id="rId4" Type="http://schemas.openxmlformats.org/officeDocument/2006/relationships/slideLayout" Target="../slideLayouts/slideLayout673.xml"/><Relationship Id="rId5" Type="http://schemas.openxmlformats.org/officeDocument/2006/relationships/slideLayout" Target="../slideLayouts/slideLayout674.xml"/><Relationship Id="rId6" Type="http://schemas.openxmlformats.org/officeDocument/2006/relationships/slideLayout" Target="../slideLayouts/slideLayout675.xml"/><Relationship Id="rId7" Type="http://schemas.openxmlformats.org/officeDocument/2006/relationships/slideLayout" Target="../slideLayouts/slideLayout676.xml"/><Relationship Id="rId8" Type="http://schemas.openxmlformats.org/officeDocument/2006/relationships/slideLayout" Target="../slideLayouts/slideLayout677.xml"/><Relationship Id="rId9" Type="http://schemas.openxmlformats.org/officeDocument/2006/relationships/slideLayout" Target="../slideLayouts/slideLayout678.xml"/><Relationship Id="rId10" Type="http://schemas.openxmlformats.org/officeDocument/2006/relationships/slideLayout" Target="../slideLayouts/slideLayout679.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692.xml"/><Relationship Id="rId12" Type="http://schemas.openxmlformats.org/officeDocument/2006/relationships/theme" Target="../theme/theme67.xml"/><Relationship Id="rId13" Type="http://schemas.openxmlformats.org/officeDocument/2006/relationships/image" Target="../media/image1.png"/><Relationship Id="rId1" Type="http://schemas.openxmlformats.org/officeDocument/2006/relationships/slideLayout" Target="../slideLayouts/slideLayout682.xml"/><Relationship Id="rId2" Type="http://schemas.openxmlformats.org/officeDocument/2006/relationships/slideLayout" Target="../slideLayouts/slideLayout683.xml"/><Relationship Id="rId3" Type="http://schemas.openxmlformats.org/officeDocument/2006/relationships/slideLayout" Target="../slideLayouts/slideLayout684.xml"/><Relationship Id="rId4" Type="http://schemas.openxmlformats.org/officeDocument/2006/relationships/slideLayout" Target="../slideLayouts/slideLayout685.xml"/><Relationship Id="rId5" Type="http://schemas.openxmlformats.org/officeDocument/2006/relationships/slideLayout" Target="../slideLayouts/slideLayout686.xml"/><Relationship Id="rId6" Type="http://schemas.openxmlformats.org/officeDocument/2006/relationships/slideLayout" Target="../slideLayouts/slideLayout687.xml"/><Relationship Id="rId7" Type="http://schemas.openxmlformats.org/officeDocument/2006/relationships/slideLayout" Target="../slideLayouts/slideLayout688.xml"/><Relationship Id="rId8" Type="http://schemas.openxmlformats.org/officeDocument/2006/relationships/slideLayout" Target="../slideLayouts/slideLayout689.xml"/><Relationship Id="rId9" Type="http://schemas.openxmlformats.org/officeDocument/2006/relationships/slideLayout" Target="../slideLayouts/slideLayout690.xml"/><Relationship Id="rId10" Type="http://schemas.openxmlformats.org/officeDocument/2006/relationships/slideLayout" Target="../slideLayouts/slideLayout691.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703.xml"/><Relationship Id="rId12" Type="http://schemas.openxmlformats.org/officeDocument/2006/relationships/theme" Target="../theme/theme68.xml"/><Relationship Id="rId13" Type="http://schemas.openxmlformats.org/officeDocument/2006/relationships/image" Target="../media/image1.png"/><Relationship Id="rId1" Type="http://schemas.openxmlformats.org/officeDocument/2006/relationships/slideLayout" Target="../slideLayouts/slideLayout693.xml"/><Relationship Id="rId2" Type="http://schemas.openxmlformats.org/officeDocument/2006/relationships/slideLayout" Target="../slideLayouts/slideLayout694.xml"/><Relationship Id="rId3" Type="http://schemas.openxmlformats.org/officeDocument/2006/relationships/slideLayout" Target="../slideLayouts/slideLayout695.xml"/><Relationship Id="rId4" Type="http://schemas.openxmlformats.org/officeDocument/2006/relationships/slideLayout" Target="../slideLayouts/slideLayout696.xml"/><Relationship Id="rId5" Type="http://schemas.openxmlformats.org/officeDocument/2006/relationships/slideLayout" Target="../slideLayouts/slideLayout697.xml"/><Relationship Id="rId6" Type="http://schemas.openxmlformats.org/officeDocument/2006/relationships/slideLayout" Target="../slideLayouts/slideLayout698.xml"/><Relationship Id="rId7" Type="http://schemas.openxmlformats.org/officeDocument/2006/relationships/slideLayout" Target="../slideLayouts/slideLayout699.xml"/><Relationship Id="rId8" Type="http://schemas.openxmlformats.org/officeDocument/2006/relationships/slideLayout" Target="../slideLayouts/slideLayout700.xml"/><Relationship Id="rId9" Type="http://schemas.openxmlformats.org/officeDocument/2006/relationships/slideLayout" Target="../slideLayouts/slideLayout701.xml"/><Relationship Id="rId10" Type="http://schemas.openxmlformats.org/officeDocument/2006/relationships/slideLayout" Target="../slideLayouts/slideLayout702.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714.xml"/><Relationship Id="rId12" Type="http://schemas.openxmlformats.org/officeDocument/2006/relationships/theme" Target="../theme/theme69.xml"/><Relationship Id="rId1" Type="http://schemas.openxmlformats.org/officeDocument/2006/relationships/slideLayout" Target="../slideLayouts/slideLayout704.xml"/><Relationship Id="rId2" Type="http://schemas.openxmlformats.org/officeDocument/2006/relationships/slideLayout" Target="../slideLayouts/slideLayout705.xml"/><Relationship Id="rId3" Type="http://schemas.openxmlformats.org/officeDocument/2006/relationships/slideLayout" Target="../slideLayouts/slideLayout706.xml"/><Relationship Id="rId4" Type="http://schemas.openxmlformats.org/officeDocument/2006/relationships/slideLayout" Target="../slideLayouts/slideLayout707.xml"/><Relationship Id="rId5" Type="http://schemas.openxmlformats.org/officeDocument/2006/relationships/slideLayout" Target="../slideLayouts/slideLayout708.xml"/><Relationship Id="rId6" Type="http://schemas.openxmlformats.org/officeDocument/2006/relationships/slideLayout" Target="../slideLayouts/slideLayout709.xml"/><Relationship Id="rId7" Type="http://schemas.openxmlformats.org/officeDocument/2006/relationships/slideLayout" Target="../slideLayouts/slideLayout710.xml"/><Relationship Id="rId8" Type="http://schemas.openxmlformats.org/officeDocument/2006/relationships/slideLayout" Target="../slideLayouts/slideLayout711.xml"/><Relationship Id="rId9" Type="http://schemas.openxmlformats.org/officeDocument/2006/relationships/slideLayout" Target="../slideLayouts/slideLayout712.xml"/><Relationship Id="rId10" Type="http://schemas.openxmlformats.org/officeDocument/2006/relationships/slideLayout" Target="../slideLayouts/slideLayout71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25.xml"/><Relationship Id="rId12" Type="http://schemas.openxmlformats.org/officeDocument/2006/relationships/theme" Target="../theme/theme70.xml"/><Relationship Id="rId1" Type="http://schemas.openxmlformats.org/officeDocument/2006/relationships/slideLayout" Target="../slideLayouts/slideLayout715.xml"/><Relationship Id="rId2" Type="http://schemas.openxmlformats.org/officeDocument/2006/relationships/slideLayout" Target="../slideLayouts/slideLayout716.xml"/><Relationship Id="rId3" Type="http://schemas.openxmlformats.org/officeDocument/2006/relationships/slideLayout" Target="../slideLayouts/slideLayout717.xml"/><Relationship Id="rId4" Type="http://schemas.openxmlformats.org/officeDocument/2006/relationships/slideLayout" Target="../slideLayouts/slideLayout718.xml"/><Relationship Id="rId5" Type="http://schemas.openxmlformats.org/officeDocument/2006/relationships/slideLayout" Target="../slideLayouts/slideLayout719.xml"/><Relationship Id="rId6" Type="http://schemas.openxmlformats.org/officeDocument/2006/relationships/slideLayout" Target="../slideLayouts/slideLayout720.xml"/><Relationship Id="rId7" Type="http://schemas.openxmlformats.org/officeDocument/2006/relationships/slideLayout" Target="../slideLayouts/slideLayout721.xml"/><Relationship Id="rId8" Type="http://schemas.openxmlformats.org/officeDocument/2006/relationships/slideLayout" Target="../slideLayouts/slideLayout722.xml"/><Relationship Id="rId9" Type="http://schemas.openxmlformats.org/officeDocument/2006/relationships/slideLayout" Target="../slideLayouts/slideLayout723.xml"/><Relationship Id="rId10" Type="http://schemas.openxmlformats.org/officeDocument/2006/relationships/slideLayout" Target="../slideLayouts/slideLayout724.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736.xml"/><Relationship Id="rId12" Type="http://schemas.openxmlformats.org/officeDocument/2006/relationships/theme" Target="../theme/theme71.xml"/><Relationship Id="rId13" Type="http://schemas.openxmlformats.org/officeDocument/2006/relationships/image" Target="../media/image1.png"/><Relationship Id="rId1" Type="http://schemas.openxmlformats.org/officeDocument/2006/relationships/slideLayout" Target="../slideLayouts/slideLayout726.xml"/><Relationship Id="rId2" Type="http://schemas.openxmlformats.org/officeDocument/2006/relationships/slideLayout" Target="../slideLayouts/slideLayout727.xml"/><Relationship Id="rId3" Type="http://schemas.openxmlformats.org/officeDocument/2006/relationships/slideLayout" Target="../slideLayouts/slideLayout728.xml"/><Relationship Id="rId4" Type="http://schemas.openxmlformats.org/officeDocument/2006/relationships/slideLayout" Target="../slideLayouts/slideLayout729.xml"/><Relationship Id="rId5" Type="http://schemas.openxmlformats.org/officeDocument/2006/relationships/slideLayout" Target="../slideLayouts/slideLayout730.xml"/><Relationship Id="rId6" Type="http://schemas.openxmlformats.org/officeDocument/2006/relationships/slideLayout" Target="../slideLayouts/slideLayout731.xml"/><Relationship Id="rId7" Type="http://schemas.openxmlformats.org/officeDocument/2006/relationships/slideLayout" Target="../slideLayouts/slideLayout732.xml"/><Relationship Id="rId8" Type="http://schemas.openxmlformats.org/officeDocument/2006/relationships/slideLayout" Target="../slideLayouts/slideLayout733.xml"/><Relationship Id="rId9" Type="http://schemas.openxmlformats.org/officeDocument/2006/relationships/slideLayout" Target="../slideLayouts/slideLayout734.xml"/><Relationship Id="rId10" Type="http://schemas.openxmlformats.org/officeDocument/2006/relationships/slideLayout" Target="../slideLayouts/slideLayout735.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747.xml"/><Relationship Id="rId12" Type="http://schemas.openxmlformats.org/officeDocument/2006/relationships/theme" Target="../theme/theme72.xml"/><Relationship Id="rId13" Type="http://schemas.openxmlformats.org/officeDocument/2006/relationships/image" Target="../media/image1.png"/><Relationship Id="rId1" Type="http://schemas.openxmlformats.org/officeDocument/2006/relationships/slideLayout" Target="../slideLayouts/slideLayout737.xml"/><Relationship Id="rId2" Type="http://schemas.openxmlformats.org/officeDocument/2006/relationships/slideLayout" Target="../slideLayouts/slideLayout738.xml"/><Relationship Id="rId3" Type="http://schemas.openxmlformats.org/officeDocument/2006/relationships/slideLayout" Target="../slideLayouts/slideLayout739.xml"/><Relationship Id="rId4" Type="http://schemas.openxmlformats.org/officeDocument/2006/relationships/slideLayout" Target="../slideLayouts/slideLayout740.xml"/><Relationship Id="rId5" Type="http://schemas.openxmlformats.org/officeDocument/2006/relationships/slideLayout" Target="../slideLayouts/slideLayout741.xml"/><Relationship Id="rId6" Type="http://schemas.openxmlformats.org/officeDocument/2006/relationships/slideLayout" Target="../slideLayouts/slideLayout742.xml"/><Relationship Id="rId7" Type="http://schemas.openxmlformats.org/officeDocument/2006/relationships/slideLayout" Target="../slideLayouts/slideLayout743.xml"/><Relationship Id="rId8" Type="http://schemas.openxmlformats.org/officeDocument/2006/relationships/slideLayout" Target="../slideLayouts/slideLayout744.xml"/><Relationship Id="rId9" Type="http://schemas.openxmlformats.org/officeDocument/2006/relationships/slideLayout" Target="../slideLayouts/slideLayout745.xml"/><Relationship Id="rId10" Type="http://schemas.openxmlformats.org/officeDocument/2006/relationships/slideLayout" Target="../slideLayouts/slideLayout746.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758.xml"/><Relationship Id="rId12" Type="http://schemas.openxmlformats.org/officeDocument/2006/relationships/theme" Target="../theme/theme73.xml"/><Relationship Id="rId1" Type="http://schemas.openxmlformats.org/officeDocument/2006/relationships/slideLayout" Target="../slideLayouts/slideLayout748.xml"/><Relationship Id="rId2" Type="http://schemas.openxmlformats.org/officeDocument/2006/relationships/slideLayout" Target="../slideLayouts/slideLayout749.xml"/><Relationship Id="rId3" Type="http://schemas.openxmlformats.org/officeDocument/2006/relationships/slideLayout" Target="../slideLayouts/slideLayout750.xml"/><Relationship Id="rId4" Type="http://schemas.openxmlformats.org/officeDocument/2006/relationships/slideLayout" Target="../slideLayouts/slideLayout751.xml"/><Relationship Id="rId5" Type="http://schemas.openxmlformats.org/officeDocument/2006/relationships/slideLayout" Target="../slideLayouts/slideLayout752.xml"/><Relationship Id="rId6" Type="http://schemas.openxmlformats.org/officeDocument/2006/relationships/slideLayout" Target="../slideLayouts/slideLayout753.xml"/><Relationship Id="rId7" Type="http://schemas.openxmlformats.org/officeDocument/2006/relationships/slideLayout" Target="../slideLayouts/slideLayout754.xml"/><Relationship Id="rId8" Type="http://schemas.openxmlformats.org/officeDocument/2006/relationships/slideLayout" Target="../slideLayouts/slideLayout755.xml"/><Relationship Id="rId9" Type="http://schemas.openxmlformats.org/officeDocument/2006/relationships/slideLayout" Target="../slideLayouts/slideLayout756.xml"/><Relationship Id="rId10" Type="http://schemas.openxmlformats.org/officeDocument/2006/relationships/slideLayout" Target="../slideLayouts/slideLayout757.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769.xml"/><Relationship Id="rId12" Type="http://schemas.openxmlformats.org/officeDocument/2006/relationships/theme" Target="../theme/theme74.xml"/><Relationship Id="rId13" Type="http://schemas.openxmlformats.org/officeDocument/2006/relationships/image" Target="../media/image1.png"/><Relationship Id="rId1" Type="http://schemas.openxmlformats.org/officeDocument/2006/relationships/slideLayout" Target="../slideLayouts/slideLayout759.xml"/><Relationship Id="rId2" Type="http://schemas.openxmlformats.org/officeDocument/2006/relationships/slideLayout" Target="../slideLayouts/slideLayout760.xml"/><Relationship Id="rId3" Type="http://schemas.openxmlformats.org/officeDocument/2006/relationships/slideLayout" Target="../slideLayouts/slideLayout761.xml"/><Relationship Id="rId4" Type="http://schemas.openxmlformats.org/officeDocument/2006/relationships/slideLayout" Target="../slideLayouts/slideLayout762.xml"/><Relationship Id="rId5" Type="http://schemas.openxmlformats.org/officeDocument/2006/relationships/slideLayout" Target="../slideLayouts/slideLayout763.xml"/><Relationship Id="rId6" Type="http://schemas.openxmlformats.org/officeDocument/2006/relationships/slideLayout" Target="../slideLayouts/slideLayout764.xml"/><Relationship Id="rId7" Type="http://schemas.openxmlformats.org/officeDocument/2006/relationships/slideLayout" Target="../slideLayouts/slideLayout765.xml"/><Relationship Id="rId8" Type="http://schemas.openxmlformats.org/officeDocument/2006/relationships/slideLayout" Target="../slideLayouts/slideLayout766.xml"/><Relationship Id="rId9" Type="http://schemas.openxmlformats.org/officeDocument/2006/relationships/slideLayout" Target="../slideLayouts/slideLayout767.xml"/><Relationship Id="rId10" Type="http://schemas.openxmlformats.org/officeDocument/2006/relationships/slideLayout" Target="../slideLayouts/slideLayout768.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780.xml"/><Relationship Id="rId12" Type="http://schemas.openxmlformats.org/officeDocument/2006/relationships/theme" Target="../theme/theme75.xml"/><Relationship Id="rId13" Type="http://schemas.openxmlformats.org/officeDocument/2006/relationships/image" Target="../media/image1.png"/><Relationship Id="rId1" Type="http://schemas.openxmlformats.org/officeDocument/2006/relationships/slideLayout" Target="../slideLayouts/slideLayout770.xml"/><Relationship Id="rId2" Type="http://schemas.openxmlformats.org/officeDocument/2006/relationships/slideLayout" Target="../slideLayouts/slideLayout771.xml"/><Relationship Id="rId3" Type="http://schemas.openxmlformats.org/officeDocument/2006/relationships/slideLayout" Target="../slideLayouts/slideLayout772.xml"/><Relationship Id="rId4" Type="http://schemas.openxmlformats.org/officeDocument/2006/relationships/slideLayout" Target="../slideLayouts/slideLayout773.xml"/><Relationship Id="rId5" Type="http://schemas.openxmlformats.org/officeDocument/2006/relationships/slideLayout" Target="../slideLayouts/slideLayout774.xml"/><Relationship Id="rId6" Type="http://schemas.openxmlformats.org/officeDocument/2006/relationships/slideLayout" Target="../slideLayouts/slideLayout775.xml"/><Relationship Id="rId7" Type="http://schemas.openxmlformats.org/officeDocument/2006/relationships/slideLayout" Target="../slideLayouts/slideLayout776.xml"/><Relationship Id="rId8" Type="http://schemas.openxmlformats.org/officeDocument/2006/relationships/slideLayout" Target="../slideLayouts/slideLayout777.xml"/><Relationship Id="rId9" Type="http://schemas.openxmlformats.org/officeDocument/2006/relationships/slideLayout" Target="../slideLayouts/slideLayout778.xml"/><Relationship Id="rId10" Type="http://schemas.openxmlformats.org/officeDocument/2006/relationships/slideLayout" Target="../slideLayouts/slideLayout779.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791.xml"/><Relationship Id="rId12" Type="http://schemas.openxmlformats.org/officeDocument/2006/relationships/theme" Target="../theme/theme76.xml"/><Relationship Id="rId13" Type="http://schemas.openxmlformats.org/officeDocument/2006/relationships/image" Target="../media/image1.png"/><Relationship Id="rId1" Type="http://schemas.openxmlformats.org/officeDocument/2006/relationships/slideLayout" Target="../slideLayouts/slideLayout781.xml"/><Relationship Id="rId2" Type="http://schemas.openxmlformats.org/officeDocument/2006/relationships/slideLayout" Target="../slideLayouts/slideLayout782.xml"/><Relationship Id="rId3" Type="http://schemas.openxmlformats.org/officeDocument/2006/relationships/slideLayout" Target="../slideLayouts/slideLayout783.xml"/><Relationship Id="rId4" Type="http://schemas.openxmlformats.org/officeDocument/2006/relationships/slideLayout" Target="../slideLayouts/slideLayout784.xml"/><Relationship Id="rId5" Type="http://schemas.openxmlformats.org/officeDocument/2006/relationships/slideLayout" Target="../slideLayouts/slideLayout785.xml"/><Relationship Id="rId6" Type="http://schemas.openxmlformats.org/officeDocument/2006/relationships/slideLayout" Target="../slideLayouts/slideLayout786.xml"/><Relationship Id="rId7" Type="http://schemas.openxmlformats.org/officeDocument/2006/relationships/slideLayout" Target="../slideLayouts/slideLayout787.xml"/><Relationship Id="rId8" Type="http://schemas.openxmlformats.org/officeDocument/2006/relationships/slideLayout" Target="../slideLayouts/slideLayout788.xml"/><Relationship Id="rId9" Type="http://schemas.openxmlformats.org/officeDocument/2006/relationships/slideLayout" Target="../slideLayouts/slideLayout789.xml"/><Relationship Id="rId10" Type="http://schemas.openxmlformats.org/officeDocument/2006/relationships/slideLayout" Target="../slideLayouts/slideLayout790.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802.xml"/><Relationship Id="rId12" Type="http://schemas.openxmlformats.org/officeDocument/2006/relationships/theme" Target="../theme/theme77.xml"/><Relationship Id="rId1" Type="http://schemas.openxmlformats.org/officeDocument/2006/relationships/slideLayout" Target="../slideLayouts/slideLayout792.xml"/><Relationship Id="rId2" Type="http://schemas.openxmlformats.org/officeDocument/2006/relationships/slideLayout" Target="../slideLayouts/slideLayout793.xml"/><Relationship Id="rId3" Type="http://schemas.openxmlformats.org/officeDocument/2006/relationships/slideLayout" Target="../slideLayouts/slideLayout794.xml"/><Relationship Id="rId4" Type="http://schemas.openxmlformats.org/officeDocument/2006/relationships/slideLayout" Target="../slideLayouts/slideLayout795.xml"/><Relationship Id="rId5" Type="http://schemas.openxmlformats.org/officeDocument/2006/relationships/slideLayout" Target="../slideLayouts/slideLayout796.xml"/><Relationship Id="rId6" Type="http://schemas.openxmlformats.org/officeDocument/2006/relationships/slideLayout" Target="../slideLayouts/slideLayout797.xml"/><Relationship Id="rId7" Type="http://schemas.openxmlformats.org/officeDocument/2006/relationships/slideLayout" Target="../slideLayouts/slideLayout798.xml"/><Relationship Id="rId8" Type="http://schemas.openxmlformats.org/officeDocument/2006/relationships/slideLayout" Target="../slideLayouts/slideLayout799.xml"/><Relationship Id="rId9" Type="http://schemas.openxmlformats.org/officeDocument/2006/relationships/slideLayout" Target="../slideLayouts/slideLayout800.xml"/><Relationship Id="rId10" Type="http://schemas.openxmlformats.org/officeDocument/2006/relationships/slideLayout" Target="../slideLayouts/slideLayout801.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813.xml"/><Relationship Id="rId12" Type="http://schemas.openxmlformats.org/officeDocument/2006/relationships/theme" Target="../theme/theme78.xml"/><Relationship Id="rId1" Type="http://schemas.openxmlformats.org/officeDocument/2006/relationships/slideLayout" Target="../slideLayouts/slideLayout803.xml"/><Relationship Id="rId2" Type="http://schemas.openxmlformats.org/officeDocument/2006/relationships/slideLayout" Target="../slideLayouts/slideLayout804.xml"/><Relationship Id="rId3" Type="http://schemas.openxmlformats.org/officeDocument/2006/relationships/slideLayout" Target="../slideLayouts/slideLayout805.xml"/><Relationship Id="rId4" Type="http://schemas.openxmlformats.org/officeDocument/2006/relationships/slideLayout" Target="../slideLayouts/slideLayout806.xml"/><Relationship Id="rId5" Type="http://schemas.openxmlformats.org/officeDocument/2006/relationships/slideLayout" Target="../slideLayouts/slideLayout807.xml"/><Relationship Id="rId6" Type="http://schemas.openxmlformats.org/officeDocument/2006/relationships/slideLayout" Target="../slideLayouts/slideLayout808.xml"/><Relationship Id="rId7" Type="http://schemas.openxmlformats.org/officeDocument/2006/relationships/slideLayout" Target="../slideLayouts/slideLayout809.xml"/><Relationship Id="rId8" Type="http://schemas.openxmlformats.org/officeDocument/2006/relationships/slideLayout" Target="../slideLayouts/slideLayout810.xml"/><Relationship Id="rId9" Type="http://schemas.openxmlformats.org/officeDocument/2006/relationships/slideLayout" Target="../slideLayouts/slideLayout811.xml"/><Relationship Id="rId10" Type="http://schemas.openxmlformats.org/officeDocument/2006/relationships/slideLayout" Target="../slideLayouts/slideLayout812.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824.xml"/><Relationship Id="rId12" Type="http://schemas.openxmlformats.org/officeDocument/2006/relationships/theme" Target="../theme/theme79.xml"/><Relationship Id="rId1" Type="http://schemas.openxmlformats.org/officeDocument/2006/relationships/slideLayout" Target="../slideLayouts/slideLayout814.xml"/><Relationship Id="rId2" Type="http://schemas.openxmlformats.org/officeDocument/2006/relationships/slideLayout" Target="../slideLayouts/slideLayout815.xml"/><Relationship Id="rId3" Type="http://schemas.openxmlformats.org/officeDocument/2006/relationships/slideLayout" Target="../slideLayouts/slideLayout816.xml"/><Relationship Id="rId4" Type="http://schemas.openxmlformats.org/officeDocument/2006/relationships/slideLayout" Target="../slideLayouts/slideLayout817.xml"/><Relationship Id="rId5" Type="http://schemas.openxmlformats.org/officeDocument/2006/relationships/slideLayout" Target="../slideLayouts/slideLayout818.xml"/><Relationship Id="rId6" Type="http://schemas.openxmlformats.org/officeDocument/2006/relationships/slideLayout" Target="../slideLayouts/slideLayout819.xml"/><Relationship Id="rId7" Type="http://schemas.openxmlformats.org/officeDocument/2006/relationships/slideLayout" Target="../slideLayouts/slideLayout820.xml"/><Relationship Id="rId8" Type="http://schemas.openxmlformats.org/officeDocument/2006/relationships/slideLayout" Target="../slideLayouts/slideLayout821.xml"/><Relationship Id="rId9" Type="http://schemas.openxmlformats.org/officeDocument/2006/relationships/slideLayout" Target="../slideLayouts/slideLayout822.xml"/><Relationship Id="rId10" Type="http://schemas.openxmlformats.org/officeDocument/2006/relationships/slideLayout" Target="../slideLayouts/slideLayout82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3" Type="http://schemas.openxmlformats.org/officeDocument/2006/relationships/image" Target="../media/image1.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835.xml"/><Relationship Id="rId12" Type="http://schemas.openxmlformats.org/officeDocument/2006/relationships/theme" Target="../theme/theme80.xml"/><Relationship Id="rId1" Type="http://schemas.openxmlformats.org/officeDocument/2006/relationships/slideLayout" Target="../slideLayouts/slideLayout825.xml"/><Relationship Id="rId2" Type="http://schemas.openxmlformats.org/officeDocument/2006/relationships/slideLayout" Target="../slideLayouts/slideLayout826.xml"/><Relationship Id="rId3" Type="http://schemas.openxmlformats.org/officeDocument/2006/relationships/slideLayout" Target="../slideLayouts/slideLayout827.xml"/><Relationship Id="rId4" Type="http://schemas.openxmlformats.org/officeDocument/2006/relationships/slideLayout" Target="../slideLayouts/slideLayout828.xml"/><Relationship Id="rId5" Type="http://schemas.openxmlformats.org/officeDocument/2006/relationships/slideLayout" Target="../slideLayouts/slideLayout829.xml"/><Relationship Id="rId6" Type="http://schemas.openxmlformats.org/officeDocument/2006/relationships/slideLayout" Target="../slideLayouts/slideLayout830.xml"/><Relationship Id="rId7" Type="http://schemas.openxmlformats.org/officeDocument/2006/relationships/slideLayout" Target="../slideLayouts/slideLayout831.xml"/><Relationship Id="rId8" Type="http://schemas.openxmlformats.org/officeDocument/2006/relationships/slideLayout" Target="../slideLayouts/slideLayout832.xml"/><Relationship Id="rId9" Type="http://schemas.openxmlformats.org/officeDocument/2006/relationships/slideLayout" Target="../slideLayouts/slideLayout833.xml"/><Relationship Id="rId10" Type="http://schemas.openxmlformats.org/officeDocument/2006/relationships/slideLayout" Target="../slideLayouts/slideLayout834.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846.xml"/><Relationship Id="rId12" Type="http://schemas.openxmlformats.org/officeDocument/2006/relationships/theme" Target="../theme/theme81.xml"/><Relationship Id="rId1" Type="http://schemas.openxmlformats.org/officeDocument/2006/relationships/slideLayout" Target="../slideLayouts/slideLayout836.xml"/><Relationship Id="rId2" Type="http://schemas.openxmlformats.org/officeDocument/2006/relationships/slideLayout" Target="../slideLayouts/slideLayout837.xml"/><Relationship Id="rId3" Type="http://schemas.openxmlformats.org/officeDocument/2006/relationships/slideLayout" Target="../slideLayouts/slideLayout838.xml"/><Relationship Id="rId4" Type="http://schemas.openxmlformats.org/officeDocument/2006/relationships/slideLayout" Target="../slideLayouts/slideLayout839.xml"/><Relationship Id="rId5" Type="http://schemas.openxmlformats.org/officeDocument/2006/relationships/slideLayout" Target="../slideLayouts/slideLayout840.xml"/><Relationship Id="rId6" Type="http://schemas.openxmlformats.org/officeDocument/2006/relationships/slideLayout" Target="../slideLayouts/slideLayout841.xml"/><Relationship Id="rId7" Type="http://schemas.openxmlformats.org/officeDocument/2006/relationships/slideLayout" Target="../slideLayouts/slideLayout842.xml"/><Relationship Id="rId8" Type="http://schemas.openxmlformats.org/officeDocument/2006/relationships/slideLayout" Target="../slideLayouts/slideLayout843.xml"/><Relationship Id="rId9" Type="http://schemas.openxmlformats.org/officeDocument/2006/relationships/slideLayout" Target="../slideLayouts/slideLayout844.xml"/><Relationship Id="rId10" Type="http://schemas.openxmlformats.org/officeDocument/2006/relationships/slideLayout" Target="../slideLayouts/slideLayout845.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857.xml"/><Relationship Id="rId12" Type="http://schemas.openxmlformats.org/officeDocument/2006/relationships/slideLayout" Target="../slideLayouts/slideLayout858.xml"/><Relationship Id="rId13" Type="http://schemas.openxmlformats.org/officeDocument/2006/relationships/theme" Target="../theme/theme82.xml"/><Relationship Id="rId1" Type="http://schemas.openxmlformats.org/officeDocument/2006/relationships/slideLayout" Target="../slideLayouts/slideLayout847.xml"/><Relationship Id="rId2" Type="http://schemas.openxmlformats.org/officeDocument/2006/relationships/slideLayout" Target="../slideLayouts/slideLayout848.xml"/><Relationship Id="rId3" Type="http://schemas.openxmlformats.org/officeDocument/2006/relationships/slideLayout" Target="../slideLayouts/slideLayout849.xml"/><Relationship Id="rId4" Type="http://schemas.openxmlformats.org/officeDocument/2006/relationships/slideLayout" Target="../slideLayouts/slideLayout850.xml"/><Relationship Id="rId5" Type="http://schemas.openxmlformats.org/officeDocument/2006/relationships/slideLayout" Target="../slideLayouts/slideLayout851.xml"/><Relationship Id="rId6" Type="http://schemas.openxmlformats.org/officeDocument/2006/relationships/slideLayout" Target="../slideLayouts/slideLayout852.xml"/><Relationship Id="rId7" Type="http://schemas.openxmlformats.org/officeDocument/2006/relationships/slideLayout" Target="../slideLayouts/slideLayout853.xml"/><Relationship Id="rId8" Type="http://schemas.openxmlformats.org/officeDocument/2006/relationships/slideLayout" Target="../slideLayouts/slideLayout854.xml"/><Relationship Id="rId9" Type="http://schemas.openxmlformats.org/officeDocument/2006/relationships/slideLayout" Target="../slideLayouts/slideLayout855.xml"/><Relationship Id="rId10" Type="http://schemas.openxmlformats.org/officeDocument/2006/relationships/slideLayout" Target="../slideLayouts/slideLayout856.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869.xml"/><Relationship Id="rId12" Type="http://schemas.openxmlformats.org/officeDocument/2006/relationships/slideLayout" Target="../slideLayouts/slideLayout870.xml"/><Relationship Id="rId13" Type="http://schemas.openxmlformats.org/officeDocument/2006/relationships/theme" Target="../theme/theme83.xml"/><Relationship Id="rId1" Type="http://schemas.openxmlformats.org/officeDocument/2006/relationships/slideLayout" Target="../slideLayouts/slideLayout859.xml"/><Relationship Id="rId2" Type="http://schemas.openxmlformats.org/officeDocument/2006/relationships/slideLayout" Target="../slideLayouts/slideLayout860.xml"/><Relationship Id="rId3" Type="http://schemas.openxmlformats.org/officeDocument/2006/relationships/slideLayout" Target="../slideLayouts/slideLayout861.xml"/><Relationship Id="rId4" Type="http://schemas.openxmlformats.org/officeDocument/2006/relationships/slideLayout" Target="../slideLayouts/slideLayout862.xml"/><Relationship Id="rId5" Type="http://schemas.openxmlformats.org/officeDocument/2006/relationships/slideLayout" Target="../slideLayouts/slideLayout863.xml"/><Relationship Id="rId6" Type="http://schemas.openxmlformats.org/officeDocument/2006/relationships/slideLayout" Target="../slideLayouts/slideLayout864.xml"/><Relationship Id="rId7" Type="http://schemas.openxmlformats.org/officeDocument/2006/relationships/slideLayout" Target="../slideLayouts/slideLayout865.xml"/><Relationship Id="rId8" Type="http://schemas.openxmlformats.org/officeDocument/2006/relationships/slideLayout" Target="../slideLayouts/slideLayout866.xml"/><Relationship Id="rId9" Type="http://schemas.openxmlformats.org/officeDocument/2006/relationships/slideLayout" Target="../slideLayouts/slideLayout867.xml"/><Relationship Id="rId10" Type="http://schemas.openxmlformats.org/officeDocument/2006/relationships/slideLayout" Target="../slideLayouts/slideLayout868.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881.xml"/><Relationship Id="rId12" Type="http://schemas.openxmlformats.org/officeDocument/2006/relationships/slideLayout" Target="../slideLayouts/slideLayout882.xml"/><Relationship Id="rId13" Type="http://schemas.openxmlformats.org/officeDocument/2006/relationships/theme" Target="../theme/theme84.xml"/><Relationship Id="rId1" Type="http://schemas.openxmlformats.org/officeDocument/2006/relationships/slideLayout" Target="../slideLayouts/slideLayout871.xml"/><Relationship Id="rId2" Type="http://schemas.openxmlformats.org/officeDocument/2006/relationships/slideLayout" Target="../slideLayouts/slideLayout872.xml"/><Relationship Id="rId3" Type="http://schemas.openxmlformats.org/officeDocument/2006/relationships/slideLayout" Target="../slideLayouts/slideLayout873.xml"/><Relationship Id="rId4" Type="http://schemas.openxmlformats.org/officeDocument/2006/relationships/slideLayout" Target="../slideLayouts/slideLayout874.xml"/><Relationship Id="rId5" Type="http://schemas.openxmlformats.org/officeDocument/2006/relationships/slideLayout" Target="../slideLayouts/slideLayout875.xml"/><Relationship Id="rId6" Type="http://schemas.openxmlformats.org/officeDocument/2006/relationships/slideLayout" Target="../slideLayouts/slideLayout876.xml"/><Relationship Id="rId7" Type="http://schemas.openxmlformats.org/officeDocument/2006/relationships/slideLayout" Target="../slideLayouts/slideLayout877.xml"/><Relationship Id="rId8" Type="http://schemas.openxmlformats.org/officeDocument/2006/relationships/slideLayout" Target="../slideLayouts/slideLayout878.xml"/><Relationship Id="rId9" Type="http://schemas.openxmlformats.org/officeDocument/2006/relationships/slideLayout" Target="../slideLayouts/slideLayout879.xml"/><Relationship Id="rId10" Type="http://schemas.openxmlformats.org/officeDocument/2006/relationships/slideLayout" Target="../slideLayouts/slideLayout880.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893.xml"/><Relationship Id="rId12" Type="http://schemas.openxmlformats.org/officeDocument/2006/relationships/theme" Target="../theme/theme85.xml"/><Relationship Id="rId1" Type="http://schemas.openxmlformats.org/officeDocument/2006/relationships/slideLayout" Target="../slideLayouts/slideLayout883.xml"/><Relationship Id="rId2" Type="http://schemas.openxmlformats.org/officeDocument/2006/relationships/slideLayout" Target="../slideLayouts/slideLayout884.xml"/><Relationship Id="rId3" Type="http://schemas.openxmlformats.org/officeDocument/2006/relationships/slideLayout" Target="../slideLayouts/slideLayout885.xml"/><Relationship Id="rId4" Type="http://schemas.openxmlformats.org/officeDocument/2006/relationships/slideLayout" Target="../slideLayouts/slideLayout886.xml"/><Relationship Id="rId5" Type="http://schemas.openxmlformats.org/officeDocument/2006/relationships/slideLayout" Target="../slideLayouts/slideLayout887.xml"/><Relationship Id="rId6" Type="http://schemas.openxmlformats.org/officeDocument/2006/relationships/slideLayout" Target="../slideLayouts/slideLayout888.xml"/><Relationship Id="rId7" Type="http://schemas.openxmlformats.org/officeDocument/2006/relationships/slideLayout" Target="../slideLayouts/slideLayout889.xml"/><Relationship Id="rId8" Type="http://schemas.openxmlformats.org/officeDocument/2006/relationships/slideLayout" Target="../slideLayouts/slideLayout890.xml"/><Relationship Id="rId9" Type="http://schemas.openxmlformats.org/officeDocument/2006/relationships/slideLayout" Target="../slideLayouts/slideLayout891.xml"/><Relationship Id="rId10" Type="http://schemas.openxmlformats.org/officeDocument/2006/relationships/slideLayout" Target="../slideLayouts/slideLayout892.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904.xml"/><Relationship Id="rId12" Type="http://schemas.openxmlformats.org/officeDocument/2006/relationships/theme" Target="../theme/theme86.xml"/><Relationship Id="rId1" Type="http://schemas.openxmlformats.org/officeDocument/2006/relationships/slideLayout" Target="../slideLayouts/slideLayout894.xml"/><Relationship Id="rId2" Type="http://schemas.openxmlformats.org/officeDocument/2006/relationships/slideLayout" Target="../slideLayouts/slideLayout895.xml"/><Relationship Id="rId3" Type="http://schemas.openxmlformats.org/officeDocument/2006/relationships/slideLayout" Target="../slideLayouts/slideLayout896.xml"/><Relationship Id="rId4" Type="http://schemas.openxmlformats.org/officeDocument/2006/relationships/slideLayout" Target="../slideLayouts/slideLayout897.xml"/><Relationship Id="rId5" Type="http://schemas.openxmlformats.org/officeDocument/2006/relationships/slideLayout" Target="../slideLayouts/slideLayout898.xml"/><Relationship Id="rId6" Type="http://schemas.openxmlformats.org/officeDocument/2006/relationships/slideLayout" Target="../slideLayouts/slideLayout899.xml"/><Relationship Id="rId7" Type="http://schemas.openxmlformats.org/officeDocument/2006/relationships/slideLayout" Target="../slideLayouts/slideLayout900.xml"/><Relationship Id="rId8" Type="http://schemas.openxmlformats.org/officeDocument/2006/relationships/slideLayout" Target="../slideLayouts/slideLayout901.xml"/><Relationship Id="rId9" Type="http://schemas.openxmlformats.org/officeDocument/2006/relationships/slideLayout" Target="../slideLayouts/slideLayout902.xml"/><Relationship Id="rId10" Type="http://schemas.openxmlformats.org/officeDocument/2006/relationships/slideLayout" Target="../slideLayouts/slideLayout903.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915.xml"/><Relationship Id="rId12" Type="http://schemas.openxmlformats.org/officeDocument/2006/relationships/theme" Target="../theme/theme87.xml"/><Relationship Id="rId13" Type="http://schemas.openxmlformats.org/officeDocument/2006/relationships/image" Target="../media/image1.png"/><Relationship Id="rId1" Type="http://schemas.openxmlformats.org/officeDocument/2006/relationships/slideLayout" Target="../slideLayouts/slideLayout905.xml"/><Relationship Id="rId2" Type="http://schemas.openxmlformats.org/officeDocument/2006/relationships/slideLayout" Target="../slideLayouts/slideLayout906.xml"/><Relationship Id="rId3" Type="http://schemas.openxmlformats.org/officeDocument/2006/relationships/slideLayout" Target="../slideLayouts/slideLayout907.xml"/><Relationship Id="rId4" Type="http://schemas.openxmlformats.org/officeDocument/2006/relationships/slideLayout" Target="../slideLayouts/slideLayout908.xml"/><Relationship Id="rId5" Type="http://schemas.openxmlformats.org/officeDocument/2006/relationships/slideLayout" Target="../slideLayouts/slideLayout909.xml"/><Relationship Id="rId6" Type="http://schemas.openxmlformats.org/officeDocument/2006/relationships/slideLayout" Target="../slideLayouts/slideLayout910.xml"/><Relationship Id="rId7" Type="http://schemas.openxmlformats.org/officeDocument/2006/relationships/slideLayout" Target="../slideLayouts/slideLayout911.xml"/><Relationship Id="rId8" Type="http://schemas.openxmlformats.org/officeDocument/2006/relationships/slideLayout" Target="../slideLayouts/slideLayout912.xml"/><Relationship Id="rId9" Type="http://schemas.openxmlformats.org/officeDocument/2006/relationships/slideLayout" Target="../slideLayouts/slideLayout913.xml"/><Relationship Id="rId10" Type="http://schemas.openxmlformats.org/officeDocument/2006/relationships/slideLayout" Target="../slideLayouts/slideLayout914.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926.xml"/><Relationship Id="rId12" Type="http://schemas.openxmlformats.org/officeDocument/2006/relationships/slideLayout" Target="../slideLayouts/slideLayout927.xml"/><Relationship Id="rId13" Type="http://schemas.openxmlformats.org/officeDocument/2006/relationships/slideLayout" Target="../slideLayouts/slideLayout928.xml"/><Relationship Id="rId14" Type="http://schemas.openxmlformats.org/officeDocument/2006/relationships/theme" Target="../theme/theme88.xml"/><Relationship Id="rId1" Type="http://schemas.openxmlformats.org/officeDocument/2006/relationships/slideLayout" Target="../slideLayouts/slideLayout916.xml"/><Relationship Id="rId2" Type="http://schemas.openxmlformats.org/officeDocument/2006/relationships/slideLayout" Target="../slideLayouts/slideLayout917.xml"/><Relationship Id="rId3" Type="http://schemas.openxmlformats.org/officeDocument/2006/relationships/slideLayout" Target="../slideLayouts/slideLayout918.xml"/><Relationship Id="rId4" Type="http://schemas.openxmlformats.org/officeDocument/2006/relationships/slideLayout" Target="../slideLayouts/slideLayout919.xml"/><Relationship Id="rId5" Type="http://schemas.openxmlformats.org/officeDocument/2006/relationships/slideLayout" Target="../slideLayouts/slideLayout920.xml"/><Relationship Id="rId6" Type="http://schemas.openxmlformats.org/officeDocument/2006/relationships/slideLayout" Target="../slideLayouts/slideLayout921.xml"/><Relationship Id="rId7" Type="http://schemas.openxmlformats.org/officeDocument/2006/relationships/slideLayout" Target="../slideLayouts/slideLayout922.xml"/><Relationship Id="rId8" Type="http://schemas.openxmlformats.org/officeDocument/2006/relationships/slideLayout" Target="../slideLayouts/slideLayout923.xml"/><Relationship Id="rId9" Type="http://schemas.openxmlformats.org/officeDocument/2006/relationships/slideLayout" Target="../slideLayouts/slideLayout924.xml"/><Relationship Id="rId10" Type="http://schemas.openxmlformats.org/officeDocument/2006/relationships/slideLayout" Target="../slideLayouts/slideLayout925.xml"/></Relationships>
</file>

<file path=ppt/slideMasters/_rels/slideMaster89.xml.rels><?xml version="1.0" encoding="UTF-8" standalone="yes"?>
<Relationships xmlns="http://schemas.openxmlformats.org/package/2006/relationships"><Relationship Id="rId11" Type="http://schemas.openxmlformats.org/officeDocument/2006/relationships/slideLayout" Target="../slideLayouts/slideLayout939.xml"/><Relationship Id="rId12" Type="http://schemas.openxmlformats.org/officeDocument/2006/relationships/slideLayout" Target="../slideLayouts/slideLayout940.xml"/><Relationship Id="rId13" Type="http://schemas.openxmlformats.org/officeDocument/2006/relationships/theme" Target="../theme/theme89.xml"/><Relationship Id="rId14" Type="http://schemas.openxmlformats.org/officeDocument/2006/relationships/image" Target="../media/image8.png"/><Relationship Id="rId15" Type="http://schemas.openxmlformats.org/officeDocument/2006/relationships/image" Target="../media/image1.png"/><Relationship Id="rId1" Type="http://schemas.openxmlformats.org/officeDocument/2006/relationships/slideLayout" Target="../slideLayouts/slideLayout929.xml"/><Relationship Id="rId2" Type="http://schemas.openxmlformats.org/officeDocument/2006/relationships/slideLayout" Target="../slideLayouts/slideLayout930.xml"/><Relationship Id="rId3" Type="http://schemas.openxmlformats.org/officeDocument/2006/relationships/slideLayout" Target="../slideLayouts/slideLayout931.xml"/><Relationship Id="rId4" Type="http://schemas.openxmlformats.org/officeDocument/2006/relationships/slideLayout" Target="../slideLayouts/slideLayout932.xml"/><Relationship Id="rId5" Type="http://schemas.openxmlformats.org/officeDocument/2006/relationships/slideLayout" Target="../slideLayouts/slideLayout933.xml"/><Relationship Id="rId6" Type="http://schemas.openxmlformats.org/officeDocument/2006/relationships/slideLayout" Target="../slideLayouts/slideLayout934.xml"/><Relationship Id="rId7" Type="http://schemas.openxmlformats.org/officeDocument/2006/relationships/slideLayout" Target="../slideLayouts/slideLayout935.xml"/><Relationship Id="rId8" Type="http://schemas.openxmlformats.org/officeDocument/2006/relationships/slideLayout" Target="../slideLayouts/slideLayout936.xml"/><Relationship Id="rId9" Type="http://schemas.openxmlformats.org/officeDocument/2006/relationships/slideLayout" Target="../slideLayouts/slideLayout937.xml"/><Relationship Id="rId10" Type="http://schemas.openxmlformats.org/officeDocument/2006/relationships/slideLayout" Target="../slideLayouts/slideLayout93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slideLayout" Target="../slideLayouts/slideLayout90.xml"/><Relationship Id="rId13" Type="http://schemas.openxmlformats.org/officeDocument/2006/relationships/slideLayout" Target="../slideLayouts/slideLayout91.xml"/><Relationship Id="rId14" Type="http://schemas.openxmlformats.org/officeDocument/2006/relationships/slideLayout" Target="../slideLayouts/slideLayout92.xml"/><Relationship Id="rId15" Type="http://schemas.openxmlformats.org/officeDocument/2006/relationships/theme" Target="../theme/theme9.xml"/><Relationship Id="rId16" Type="http://schemas.openxmlformats.org/officeDocument/2006/relationships/image" Target="../media/image2.png"/><Relationship Id="rId17" Type="http://schemas.openxmlformats.org/officeDocument/2006/relationships/image" Target="../media/image3.png"/><Relationship Id="rId18" Type="http://schemas.openxmlformats.org/officeDocument/2006/relationships/image" Target="../media/image4.png"/><Relationship Id="rId19" Type="http://schemas.openxmlformats.org/officeDocument/2006/relationships/image" Target="../media/image5.emf"/><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0.xml.rels><?xml version="1.0" encoding="UTF-8" standalone="yes"?>
<Relationships xmlns="http://schemas.openxmlformats.org/package/2006/relationships"><Relationship Id="rId11" Type="http://schemas.openxmlformats.org/officeDocument/2006/relationships/slideLayout" Target="../slideLayouts/slideLayout951.xml"/><Relationship Id="rId12" Type="http://schemas.openxmlformats.org/officeDocument/2006/relationships/slideLayout" Target="../slideLayouts/slideLayout952.xml"/><Relationship Id="rId13" Type="http://schemas.openxmlformats.org/officeDocument/2006/relationships/theme" Target="../theme/theme90.xml"/><Relationship Id="rId1" Type="http://schemas.openxmlformats.org/officeDocument/2006/relationships/slideLayout" Target="../slideLayouts/slideLayout941.xml"/><Relationship Id="rId2" Type="http://schemas.openxmlformats.org/officeDocument/2006/relationships/slideLayout" Target="../slideLayouts/slideLayout942.xml"/><Relationship Id="rId3" Type="http://schemas.openxmlformats.org/officeDocument/2006/relationships/slideLayout" Target="../slideLayouts/slideLayout943.xml"/><Relationship Id="rId4" Type="http://schemas.openxmlformats.org/officeDocument/2006/relationships/slideLayout" Target="../slideLayouts/slideLayout944.xml"/><Relationship Id="rId5" Type="http://schemas.openxmlformats.org/officeDocument/2006/relationships/slideLayout" Target="../slideLayouts/slideLayout945.xml"/><Relationship Id="rId6" Type="http://schemas.openxmlformats.org/officeDocument/2006/relationships/slideLayout" Target="../slideLayouts/slideLayout946.xml"/><Relationship Id="rId7" Type="http://schemas.openxmlformats.org/officeDocument/2006/relationships/slideLayout" Target="../slideLayouts/slideLayout947.xml"/><Relationship Id="rId8" Type="http://schemas.openxmlformats.org/officeDocument/2006/relationships/slideLayout" Target="../slideLayouts/slideLayout948.xml"/><Relationship Id="rId9" Type="http://schemas.openxmlformats.org/officeDocument/2006/relationships/slideLayout" Target="../slideLayouts/slideLayout949.xml"/><Relationship Id="rId10" Type="http://schemas.openxmlformats.org/officeDocument/2006/relationships/slideLayout" Target="../slideLayouts/slideLayout950.xml"/></Relationships>
</file>

<file path=ppt/slideMasters/_rels/slideMaster91.xml.rels><?xml version="1.0" encoding="UTF-8" standalone="yes"?>
<Relationships xmlns="http://schemas.openxmlformats.org/package/2006/relationships"><Relationship Id="rId11" Type="http://schemas.openxmlformats.org/officeDocument/2006/relationships/slideLayout" Target="../slideLayouts/slideLayout963.xml"/><Relationship Id="rId12" Type="http://schemas.openxmlformats.org/officeDocument/2006/relationships/slideLayout" Target="../slideLayouts/slideLayout964.xml"/><Relationship Id="rId13" Type="http://schemas.openxmlformats.org/officeDocument/2006/relationships/slideLayout" Target="../slideLayouts/slideLayout965.xml"/><Relationship Id="rId14" Type="http://schemas.openxmlformats.org/officeDocument/2006/relationships/theme" Target="../theme/theme91.xml"/><Relationship Id="rId15" Type="http://schemas.openxmlformats.org/officeDocument/2006/relationships/image" Target="../media/image9.jpeg"/><Relationship Id="rId1" Type="http://schemas.openxmlformats.org/officeDocument/2006/relationships/slideLayout" Target="../slideLayouts/slideLayout953.xml"/><Relationship Id="rId2" Type="http://schemas.openxmlformats.org/officeDocument/2006/relationships/slideLayout" Target="../slideLayouts/slideLayout954.xml"/><Relationship Id="rId3" Type="http://schemas.openxmlformats.org/officeDocument/2006/relationships/slideLayout" Target="../slideLayouts/slideLayout955.xml"/><Relationship Id="rId4" Type="http://schemas.openxmlformats.org/officeDocument/2006/relationships/slideLayout" Target="../slideLayouts/slideLayout956.xml"/><Relationship Id="rId5" Type="http://schemas.openxmlformats.org/officeDocument/2006/relationships/slideLayout" Target="../slideLayouts/slideLayout957.xml"/><Relationship Id="rId6" Type="http://schemas.openxmlformats.org/officeDocument/2006/relationships/slideLayout" Target="../slideLayouts/slideLayout958.xml"/><Relationship Id="rId7" Type="http://schemas.openxmlformats.org/officeDocument/2006/relationships/slideLayout" Target="../slideLayouts/slideLayout959.xml"/><Relationship Id="rId8" Type="http://schemas.openxmlformats.org/officeDocument/2006/relationships/slideLayout" Target="../slideLayouts/slideLayout960.xml"/><Relationship Id="rId9" Type="http://schemas.openxmlformats.org/officeDocument/2006/relationships/slideLayout" Target="../slideLayouts/slideLayout961.xml"/><Relationship Id="rId10" Type="http://schemas.openxmlformats.org/officeDocument/2006/relationships/slideLayout" Target="../slideLayouts/slideLayout962.xml"/></Relationships>
</file>

<file path=ppt/slideMasters/_rels/slideMaster92.xml.rels><?xml version="1.0" encoding="UTF-8" standalone="yes"?>
<Relationships xmlns="http://schemas.openxmlformats.org/package/2006/relationships"><Relationship Id="rId11" Type="http://schemas.openxmlformats.org/officeDocument/2006/relationships/slideLayout" Target="../slideLayouts/slideLayout976.xml"/><Relationship Id="rId12" Type="http://schemas.openxmlformats.org/officeDocument/2006/relationships/theme" Target="../theme/theme92.xml"/><Relationship Id="rId13" Type="http://schemas.openxmlformats.org/officeDocument/2006/relationships/image" Target="../media/image1.png"/><Relationship Id="rId1" Type="http://schemas.openxmlformats.org/officeDocument/2006/relationships/slideLayout" Target="../slideLayouts/slideLayout966.xml"/><Relationship Id="rId2" Type="http://schemas.openxmlformats.org/officeDocument/2006/relationships/slideLayout" Target="../slideLayouts/slideLayout967.xml"/><Relationship Id="rId3" Type="http://schemas.openxmlformats.org/officeDocument/2006/relationships/slideLayout" Target="../slideLayouts/slideLayout968.xml"/><Relationship Id="rId4" Type="http://schemas.openxmlformats.org/officeDocument/2006/relationships/slideLayout" Target="../slideLayouts/slideLayout969.xml"/><Relationship Id="rId5" Type="http://schemas.openxmlformats.org/officeDocument/2006/relationships/slideLayout" Target="../slideLayouts/slideLayout970.xml"/><Relationship Id="rId6" Type="http://schemas.openxmlformats.org/officeDocument/2006/relationships/slideLayout" Target="../slideLayouts/slideLayout971.xml"/><Relationship Id="rId7" Type="http://schemas.openxmlformats.org/officeDocument/2006/relationships/slideLayout" Target="../slideLayouts/slideLayout972.xml"/><Relationship Id="rId8" Type="http://schemas.openxmlformats.org/officeDocument/2006/relationships/slideLayout" Target="../slideLayouts/slideLayout973.xml"/><Relationship Id="rId9" Type="http://schemas.openxmlformats.org/officeDocument/2006/relationships/slideLayout" Target="../slideLayouts/slideLayout974.xml"/><Relationship Id="rId10" Type="http://schemas.openxmlformats.org/officeDocument/2006/relationships/slideLayout" Target="../slideLayouts/slideLayout975.xml"/></Relationships>
</file>

<file path=ppt/slideMasters/_rels/slideMaster93.xml.rels><?xml version="1.0" encoding="UTF-8" standalone="yes"?>
<Relationships xmlns="http://schemas.openxmlformats.org/package/2006/relationships"><Relationship Id="rId11" Type="http://schemas.openxmlformats.org/officeDocument/2006/relationships/slideLayout" Target="../slideLayouts/slideLayout987.xml"/><Relationship Id="rId12" Type="http://schemas.openxmlformats.org/officeDocument/2006/relationships/theme" Target="../theme/theme93.xml"/><Relationship Id="rId13" Type="http://schemas.openxmlformats.org/officeDocument/2006/relationships/image" Target="../media/image1.png"/><Relationship Id="rId1" Type="http://schemas.openxmlformats.org/officeDocument/2006/relationships/slideLayout" Target="../slideLayouts/slideLayout977.xml"/><Relationship Id="rId2" Type="http://schemas.openxmlformats.org/officeDocument/2006/relationships/slideLayout" Target="../slideLayouts/slideLayout978.xml"/><Relationship Id="rId3" Type="http://schemas.openxmlformats.org/officeDocument/2006/relationships/slideLayout" Target="../slideLayouts/slideLayout979.xml"/><Relationship Id="rId4" Type="http://schemas.openxmlformats.org/officeDocument/2006/relationships/slideLayout" Target="../slideLayouts/slideLayout980.xml"/><Relationship Id="rId5" Type="http://schemas.openxmlformats.org/officeDocument/2006/relationships/slideLayout" Target="../slideLayouts/slideLayout981.xml"/><Relationship Id="rId6" Type="http://schemas.openxmlformats.org/officeDocument/2006/relationships/slideLayout" Target="../slideLayouts/slideLayout982.xml"/><Relationship Id="rId7" Type="http://schemas.openxmlformats.org/officeDocument/2006/relationships/slideLayout" Target="../slideLayouts/slideLayout983.xml"/><Relationship Id="rId8" Type="http://schemas.openxmlformats.org/officeDocument/2006/relationships/slideLayout" Target="../slideLayouts/slideLayout984.xml"/><Relationship Id="rId9" Type="http://schemas.openxmlformats.org/officeDocument/2006/relationships/slideLayout" Target="../slideLayouts/slideLayout985.xml"/><Relationship Id="rId10" Type="http://schemas.openxmlformats.org/officeDocument/2006/relationships/slideLayout" Target="../slideLayouts/slideLayout986.xml"/></Relationships>
</file>

<file path=ppt/slideMasters/_rels/slideMaster94.xml.rels><?xml version="1.0" encoding="UTF-8" standalone="yes"?>
<Relationships xmlns="http://schemas.openxmlformats.org/package/2006/relationships"><Relationship Id="rId11" Type="http://schemas.openxmlformats.org/officeDocument/2006/relationships/slideLayout" Target="../slideLayouts/slideLayout998.xml"/><Relationship Id="rId12" Type="http://schemas.openxmlformats.org/officeDocument/2006/relationships/theme" Target="../theme/theme94.xml"/><Relationship Id="rId13" Type="http://schemas.openxmlformats.org/officeDocument/2006/relationships/image" Target="../media/image1.png"/><Relationship Id="rId1" Type="http://schemas.openxmlformats.org/officeDocument/2006/relationships/slideLayout" Target="../slideLayouts/slideLayout988.xml"/><Relationship Id="rId2" Type="http://schemas.openxmlformats.org/officeDocument/2006/relationships/slideLayout" Target="../slideLayouts/slideLayout989.xml"/><Relationship Id="rId3" Type="http://schemas.openxmlformats.org/officeDocument/2006/relationships/slideLayout" Target="../slideLayouts/slideLayout990.xml"/><Relationship Id="rId4" Type="http://schemas.openxmlformats.org/officeDocument/2006/relationships/slideLayout" Target="../slideLayouts/slideLayout991.xml"/><Relationship Id="rId5" Type="http://schemas.openxmlformats.org/officeDocument/2006/relationships/slideLayout" Target="../slideLayouts/slideLayout992.xml"/><Relationship Id="rId6" Type="http://schemas.openxmlformats.org/officeDocument/2006/relationships/slideLayout" Target="../slideLayouts/slideLayout993.xml"/><Relationship Id="rId7" Type="http://schemas.openxmlformats.org/officeDocument/2006/relationships/slideLayout" Target="../slideLayouts/slideLayout994.xml"/><Relationship Id="rId8" Type="http://schemas.openxmlformats.org/officeDocument/2006/relationships/slideLayout" Target="../slideLayouts/slideLayout995.xml"/><Relationship Id="rId9" Type="http://schemas.openxmlformats.org/officeDocument/2006/relationships/slideLayout" Target="../slideLayouts/slideLayout996.xml"/><Relationship Id="rId10" Type="http://schemas.openxmlformats.org/officeDocument/2006/relationships/slideLayout" Target="../slideLayouts/slideLayout997.xml"/></Relationships>
</file>

<file path=ppt/slideMasters/_rels/slideMaster95.xml.rels><?xml version="1.0" encoding="UTF-8" standalone="yes"?>
<Relationships xmlns="http://schemas.openxmlformats.org/package/2006/relationships"><Relationship Id="rId11" Type="http://schemas.openxmlformats.org/officeDocument/2006/relationships/slideLayout" Target="../slideLayouts/slideLayout1009.xml"/><Relationship Id="rId12" Type="http://schemas.openxmlformats.org/officeDocument/2006/relationships/slideLayout" Target="../slideLayouts/slideLayout1010.xml"/><Relationship Id="rId13" Type="http://schemas.openxmlformats.org/officeDocument/2006/relationships/theme" Target="../theme/theme95.xml"/><Relationship Id="rId14" Type="http://schemas.openxmlformats.org/officeDocument/2006/relationships/image" Target="../media/image1.png"/><Relationship Id="rId1" Type="http://schemas.openxmlformats.org/officeDocument/2006/relationships/slideLayout" Target="../slideLayouts/slideLayout999.xml"/><Relationship Id="rId2" Type="http://schemas.openxmlformats.org/officeDocument/2006/relationships/slideLayout" Target="../slideLayouts/slideLayout1000.xml"/><Relationship Id="rId3" Type="http://schemas.openxmlformats.org/officeDocument/2006/relationships/slideLayout" Target="../slideLayouts/slideLayout1001.xml"/><Relationship Id="rId4" Type="http://schemas.openxmlformats.org/officeDocument/2006/relationships/slideLayout" Target="../slideLayouts/slideLayout1002.xml"/><Relationship Id="rId5" Type="http://schemas.openxmlformats.org/officeDocument/2006/relationships/slideLayout" Target="../slideLayouts/slideLayout1003.xml"/><Relationship Id="rId6" Type="http://schemas.openxmlformats.org/officeDocument/2006/relationships/slideLayout" Target="../slideLayouts/slideLayout1004.xml"/><Relationship Id="rId7" Type="http://schemas.openxmlformats.org/officeDocument/2006/relationships/slideLayout" Target="../slideLayouts/slideLayout1005.xml"/><Relationship Id="rId8" Type="http://schemas.openxmlformats.org/officeDocument/2006/relationships/slideLayout" Target="../slideLayouts/slideLayout1006.xml"/><Relationship Id="rId9" Type="http://schemas.openxmlformats.org/officeDocument/2006/relationships/slideLayout" Target="../slideLayouts/slideLayout1007.xml"/><Relationship Id="rId10" Type="http://schemas.openxmlformats.org/officeDocument/2006/relationships/slideLayout" Target="../slideLayouts/slideLayout1008.xml"/></Relationships>
</file>

<file path=ppt/slideMasters/_rels/slideMaster96.xml.rels><?xml version="1.0" encoding="UTF-8" standalone="yes"?>
<Relationships xmlns="http://schemas.openxmlformats.org/package/2006/relationships"><Relationship Id="rId11" Type="http://schemas.openxmlformats.org/officeDocument/2006/relationships/slideLayout" Target="../slideLayouts/slideLayout1021.xml"/><Relationship Id="rId12" Type="http://schemas.openxmlformats.org/officeDocument/2006/relationships/slideLayout" Target="../slideLayouts/slideLayout1022.xml"/><Relationship Id="rId13" Type="http://schemas.openxmlformats.org/officeDocument/2006/relationships/theme" Target="../theme/theme96.xml"/><Relationship Id="rId14" Type="http://schemas.openxmlformats.org/officeDocument/2006/relationships/image" Target="../media/image1.png"/><Relationship Id="rId1" Type="http://schemas.openxmlformats.org/officeDocument/2006/relationships/slideLayout" Target="../slideLayouts/slideLayout1011.xml"/><Relationship Id="rId2" Type="http://schemas.openxmlformats.org/officeDocument/2006/relationships/slideLayout" Target="../slideLayouts/slideLayout1012.xml"/><Relationship Id="rId3" Type="http://schemas.openxmlformats.org/officeDocument/2006/relationships/slideLayout" Target="../slideLayouts/slideLayout1013.xml"/><Relationship Id="rId4" Type="http://schemas.openxmlformats.org/officeDocument/2006/relationships/slideLayout" Target="../slideLayouts/slideLayout1014.xml"/><Relationship Id="rId5" Type="http://schemas.openxmlformats.org/officeDocument/2006/relationships/slideLayout" Target="../slideLayouts/slideLayout1015.xml"/><Relationship Id="rId6" Type="http://schemas.openxmlformats.org/officeDocument/2006/relationships/slideLayout" Target="../slideLayouts/slideLayout1016.xml"/><Relationship Id="rId7" Type="http://schemas.openxmlformats.org/officeDocument/2006/relationships/slideLayout" Target="../slideLayouts/slideLayout1017.xml"/><Relationship Id="rId8" Type="http://schemas.openxmlformats.org/officeDocument/2006/relationships/slideLayout" Target="../slideLayouts/slideLayout1018.xml"/><Relationship Id="rId9" Type="http://schemas.openxmlformats.org/officeDocument/2006/relationships/slideLayout" Target="../slideLayouts/slideLayout1019.xml"/><Relationship Id="rId10" Type="http://schemas.openxmlformats.org/officeDocument/2006/relationships/slideLayout" Target="../slideLayouts/slideLayout10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5648"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960624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1020579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890369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351791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524515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4676171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5133402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32045670"/>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6234506"/>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97489780"/>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36955337"/>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25046945"/>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70183243"/>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62455760"/>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494392997"/>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923615628"/>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36232708"/>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2386331085"/>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91815299"/>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084451837"/>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5321066"/>
      </p:ext>
    </p:extLst>
  </p:cSld>
  <p:clrMap bg1="lt1" tx1="dk1" bg2="lt2" tx2="dk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 id="21474845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61136409"/>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46060081"/>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15600325"/>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69" tIns="45685" rIns="91369" bIns="45685" numCol="1" anchor="b" anchorCtr="0" compatLnSpc="1">
            <a:prstTxWarp prst="textNoShape">
              <a:avLst/>
            </a:prstTxWarp>
          </a:bodyPr>
          <a:lstStyle>
            <a:lvl1pPr algn="ctr">
              <a:defRPr sz="1200">
                <a:latin typeface="Garamond" pitchFamily="18" charset="0"/>
              </a:defRPr>
            </a:lvl1pPr>
          </a:lstStyle>
          <a:p>
            <a:pPr defTabSz="913696"/>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69" tIns="45685" rIns="91369" bIns="45685" numCol="1" anchor="b" anchorCtr="0" compatLnSpc="1">
            <a:prstTxWarp prst="textNoShape">
              <a:avLst/>
            </a:prstTxWarp>
          </a:bodyPr>
          <a:lstStyle>
            <a:lvl1pPr algn="r">
              <a:defRPr sz="1600">
                <a:latin typeface="Garamond" pitchFamily="18" charset="0"/>
              </a:defRPr>
            </a:lvl1pPr>
          </a:lstStyle>
          <a:p>
            <a:pPr defTabSz="913696"/>
            <a:fld id="{6F400BD0-49BF-48FC-8114-37C1D4F5AB3D}" type="slidenum">
              <a:rPr lang="en-US" altLang="en-US">
                <a:solidFill>
                  <a:srgbClr val="000000"/>
                </a:solidFill>
              </a:rPr>
              <a:pPr defTabSz="913696"/>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369" tIns="45685" rIns="91369" bIns="45685"/>
          <a:lstStyle/>
          <a:p>
            <a:pPr defTabSz="913696">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2828045625"/>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6846" algn="l" rtl="0" fontAlgn="base">
        <a:spcBef>
          <a:spcPct val="0"/>
        </a:spcBef>
        <a:spcAft>
          <a:spcPct val="0"/>
        </a:spcAft>
        <a:defRPr sz="4000">
          <a:solidFill>
            <a:schemeClr val="tx2"/>
          </a:solidFill>
          <a:latin typeface="Garamond" pitchFamily="18" charset="0"/>
        </a:defRPr>
      </a:lvl6pPr>
      <a:lvl7pPr marL="913696" algn="l" rtl="0" fontAlgn="base">
        <a:spcBef>
          <a:spcPct val="0"/>
        </a:spcBef>
        <a:spcAft>
          <a:spcPct val="0"/>
        </a:spcAft>
        <a:defRPr sz="4000">
          <a:solidFill>
            <a:schemeClr val="tx2"/>
          </a:solidFill>
          <a:latin typeface="Garamond" pitchFamily="18" charset="0"/>
        </a:defRPr>
      </a:lvl7pPr>
      <a:lvl8pPr marL="1370550" algn="l" rtl="0" fontAlgn="base">
        <a:spcBef>
          <a:spcPct val="0"/>
        </a:spcBef>
        <a:spcAft>
          <a:spcPct val="0"/>
        </a:spcAft>
        <a:defRPr sz="4000">
          <a:solidFill>
            <a:schemeClr val="tx2"/>
          </a:solidFill>
          <a:latin typeface="Garamond" pitchFamily="18" charset="0"/>
        </a:defRPr>
      </a:lvl8pPr>
      <a:lvl9pPr marL="1827398" algn="l" rtl="0" fontAlgn="base">
        <a:spcBef>
          <a:spcPct val="0"/>
        </a:spcBef>
        <a:spcAft>
          <a:spcPct val="0"/>
        </a:spcAft>
        <a:defRPr sz="4000">
          <a:solidFill>
            <a:schemeClr val="tx2"/>
          </a:solidFill>
          <a:latin typeface="Garamond" pitchFamily="18" charset="0"/>
        </a:defRPr>
      </a:lvl9pPr>
    </p:titleStyle>
    <p:bodyStyle>
      <a:lvl1pPr marL="342640" indent="-34264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411" indent="-325189"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568" indent="-35056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8821" indent="-31567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79873" indent="-339466"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6728"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3569"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0421"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7263" indent="-339466"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2DDFB6AD-FE1B-B34C-B1D2-58136F130176}" type="slidenum">
              <a:rPr lang="en-US" altLang="en-US"/>
              <a:pPr>
                <a:defRPr/>
              </a:pPr>
              <a:t>‹#›</a:t>
            </a:fld>
            <a:endParaRPr lang="en-US" altLang="en-US"/>
          </a:p>
        </p:txBody>
      </p:sp>
      <p:sp>
        <p:nvSpPr>
          <p:cNvPr id="2663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663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4285788"/>
      </p:ext>
    </p:extLst>
  </p:cSld>
  <p:clrMap bg1="lt1" tx1="dk1" bg2="lt2" tx2="dk2" accent1="accent1" accent2="accent2" accent3="accent3" accent4="accent4" accent5="accent5" accent6="accent6" hlink="hlink" folHlink="folHlink"/>
  <p:sldLayoutIdLst>
    <p:sldLayoutId id="2147484769" r:id="rId1"/>
    <p:sldLayoutId id="2147484770" r:id="rId2"/>
    <p:sldLayoutId id="2147484771" r:id="rId3"/>
    <p:sldLayoutId id="2147484772" r:id="rId4"/>
    <p:sldLayoutId id="2147484773" r:id="rId5"/>
    <p:sldLayoutId id="2147484774" r:id="rId6"/>
    <p:sldLayoutId id="2147484775" r:id="rId7"/>
    <p:sldLayoutId id="2147484776" r:id="rId8"/>
    <p:sldLayoutId id="2147484777" r:id="rId9"/>
    <p:sldLayoutId id="2147484778" r:id="rId10"/>
    <p:sldLayoutId id="21474847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59609221"/>
      </p:ext>
    </p:extLst>
  </p:cSld>
  <p:clrMap bg1="lt1" tx1="dk1" bg2="lt2" tx2="dk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79272848"/>
      </p:ext>
    </p:extLst>
  </p:cSld>
  <p:clrMap bg1="lt1" tx1="dk1" bg2="lt2" tx2="dk2" accent1="accent1" accent2="accent2" accent3="accent3" accent4="accent4" accent5="accent5" accent6="accent6" hlink="hlink" folHlink="folHlink"/>
  <p:sldLayoutIdLst>
    <p:sldLayoutId id="2147484793" r:id="rId1"/>
    <p:sldLayoutId id="2147484794" r:id="rId2"/>
    <p:sldLayoutId id="2147484795" r:id="rId3"/>
    <p:sldLayoutId id="2147484796" r:id="rId4"/>
    <p:sldLayoutId id="2147484797" r:id="rId5"/>
    <p:sldLayoutId id="2147484798" r:id="rId6"/>
    <p:sldLayoutId id="2147484799" r:id="rId7"/>
    <p:sldLayoutId id="2147484800" r:id="rId8"/>
    <p:sldLayoutId id="2147484801" r:id="rId9"/>
    <p:sldLayoutId id="2147484802" r:id="rId10"/>
    <p:sldLayoutId id="214748480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395893746"/>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88975140"/>
      </p:ext>
    </p:extLst>
  </p:cSld>
  <p:clrMap bg1="lt1" tx1="dk1" bg2="lt2" tx2="dk2" accent1="accent1" accent2="accent2" accent3="accent3" accent4="accent4" accent5="accent5" accent6="accent6" hlink="hlink" folHlink="folHlink"/>
  <p:sldLayoutIdLst>
    <p:sldLayoutId id="2147484817" r:id="rId1"/>
    <p:sldLayoutId id="2147484818" r:id="rId2"/>
    <p:sldLayoutId id="2147484819" r:id="rId3"/>
    <p:sldLayoutId id="2147484820" r:id="rId4"/>
    <p:sldLayoutId id="2147484821" r:id="rId5"/>
    <p:sldLayoutId id="2147484822" r:id="rId6"/>
    <p:sldLayoutId id="2147484823" r:id="rId7"/>
    <p:sldLayoutId id="2147484824" r:id="rId8"/>
    <p:sldLayoutId id="2147484825" r:id="rId9"/>
    <p:sldLayoutId id="2147484826" r:id="rId10"/>
    <p:sldLayoutId id="21474848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Freeform 7"/>
          <p:cNvSpPr>
            <a:spLocks noChangeArrowheads="1"/>
          </p:cNvSpPr>
          <p:nvPr/>
        </p:nvSpPr>
        <p:spPr bwMode="auto">
          <a:xfrm>
            <a:off x="457200" y="500063"/>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9"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0"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1"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42"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mj-lt"/>
                <a:ea typeface="+mn-ea"/>
                <a:cs typeface="+mn-cs"/>
              </a:defRPr>
            </a:lvl1pPr>
          </a:lstStyle>
          <a:p>
            <a:pPr fontAlgn="base">
              <a:spcBef>
                <a:spcPct val="0"/>
              </a:spcBef>
              <a:spcAft>
                <a:spcPct val="0"/>
              </a:spcAft>
              <a:defRPr/>
            </a:pPr>
            <a:r>
              <a:rPr lang="en-US">
                <a:solidFill>
                  <a:srgbClr val="000000"/>
                </a:solidFill>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latin typeface="Garamond" charset="0"/>
              </a:defRPr>
            </a:lvl1pPr>
          </a:lstStyle>
          <a:p>
            <a:pPr fontAlgn="base">
              <a:spcBef>
                <a:spcPct val="0"/>
              </a:spcBef>
              <a:spcAft>
                <a:spcPct val="0"/>
              </a:spcAft>
              <a:defRPr/>
            </a:pPr>
            <a:fld id="{777C48D1-0A2D-6448-BAD7-D50BFB3AECB5}"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83198966"/>
      </p:ext>
    </p:extLst>
  </p:cSld>
  <p:clrMap bg1="lt1" tx1="dk1" bg2="lt2" tx2="dk2" accent1="accent1" accent2="accent2" accent3="accent3" accent4="accent4" accent5="accent5" accent6="accent6" hlink="hlink" folHlink="folHlink"/>
  <p:sldLayoutIdLst>
    <p:sldLayoutId id="2147484829" r:id="rId1"/>
    <p:sldLayoutId id="2147484830" r:id="rId2"/>
    <p:sldLayoutId id="2147484831" r:id="rId3"/>
    <p:sldLayoutId id="2147484832" r:id="rId4"/>
    <p:sldLayoutId id="2147484833" r:id="rId5"/>
    <p:sldLayoutId id="2147484834" r:id="rId6"/>
    <p:sldLayoutId id="2147484835" r:id="rId7"/>
    <p:sldLayoutId id="2147484836" r:id="rId8"/>
    <p:sldLayoutId id="2147484837" r:id="rId9"/>
    <p:sldLayoutId id="2147484838" r:id="rId10"/>
    <p:sldLayoutId id="214748483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EEEC5A93-40C1-004C-AC49-AA5A1C7A8159}"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649295"/>
      </p:ext>
    </p:extLst>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 id="2147484852" r:id="rId12"/>
    <p:sldLayoutId id="214748530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581855"/>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5586" name="Freeform 7"/>
          <p:cNvSpPr>
            <a:spLocks noChangeArrowheads="1"/>
          </p:cNvSpPr>
          <p:nvPr/>
        </p:nvSpPr>
        <p:spPr bwMode="auto">
          <a:xfrm>
            <a:off x="457200" y="500063"/>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95587"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95588"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95589"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95590"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4CAB802D-25DB-1149-B44D-EAC195EDF7D4}"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92468080"/>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82B7CA05-D08B-324A-B21A-98259EFDA3FC}"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100842"/>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Burgundy_CMU_JPG_Logo.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62800" y="6488113"/>
            <a:ext cx="1549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Text Placeholder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2690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3603C470-0343-5644-A9B5-95349323097B}"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1" name="Line 1032"/>
          <p:cNvSpPr>
            <a:spLocks noChangeShapeType="1"/>
          </p:cNvSpPr>
          <p:nvPr/>
        </p:nvSpPr>
        <p:spPr bwMode="auto">
          <a:xfrm>
            <a:off x="228600" y="6248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33" name="Picture 7"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795042"/>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209194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349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59D6C4E-5E10-8D45-B291-D2068DCF206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21410924"/>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765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mj-lt"/>
                <a:ea typeface="+mn-ea"/>
                <a:cs typeface="+mn-cs"/>
              </a:defRPr>
            </a:lvl1pPr>
          </a:lstStyle>
          <a:p>
            <a:pPr fontAlgn="base">
              <a:spcBef>
                <a:spcPct val="0"/>
              </a:spcBef>
              <a:spcAft>
                <a:spcPct val="0"/>
              </a:spcAft>
              <a:defRPr/>
            </a:pPr>
            <a:r>
              <a:rPr lang="en-US">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2D48118-C85A-8346-A308-D7686941111E}"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80278531"/>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349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349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a:ea typeface="+mn-ea"/>
                <a:cs typeface="+mn-cs"/>
              </a:defRPr>
            </a:lvl1pPr>
          </a:lstStyle>
          <a:p>
            <a:pPr fontAlgn="base">
              <a:spcBef>
                <a:spcPct val="0"/>
              </a:spcBef>
              <a:spcAft>
                <a:spcPct val="0"/>
              </a:spcAft>
              <a:defRPr/>
            </a:pPr>
            <a:r>
              <a:rPr lang="en-US"/>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59D6C4E-5E10-8D45-B291-D2068DCF206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18123008"/>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1"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2"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7653"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7654"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mj-lt"/>
                <a:ea typeface="+mn-ea"/>
                <a:cs typeface="+mn-cs"/>
              </a:defRPr>
            </a:lvl1pPr>
          </a:lstStyle>
          <a:p>
            <a:pPr fontAlgn="base">
              <a:spcBef>
                <a:spcPct val="0"/>
              </a:spcBef>
              <a:spcAft>
                <a:spcPct val="0"/>
              </a:spcAft>
              <a:defRPr/>
            </a:pPr>
            <a:r>
              <a:rPr lang="en-US">
                <a:latin typeface="Garamond"/>
              </a:rPr>
              <a:t>Efficient Runahead Execution</a:t>
            </a:r>
          </a:p>
        </p:txBody>
      </p:sp>
      <p:sp>
        <p:nvSpPr>
          <p:cNvPr id="12" name="Rectangle 5"/>
          <p:cNvSpPr>
            <a:spLocks noGrp="1" noChangeArrowheads="1"/>
          </p:cNvSpPr>
          <p:nvPr>
            <p:ph type="ftr" sz="quarter" idx="3"/>
          </p:nvPr>
        </p:nvSpPr>
        <p:spPr bwMode="auto">
          <a:xfrm>
            <a:off x="3124200" y="6243638"/>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3" name="Rectangle 6"/>
          <p:cNvSpPr>
            <a:spLocks noGrp="1" noChangeArrowheads="1"/>
          </p:cNvSpPr>
          <p:nvPr>
            <p:ph type="sldNum" sz="quarter" idx="4"/>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solidFill>
                  <a:srgbClr val="000000"/>
                </a:solidFill>
                <a:latin typeface="Garamond" charset="0"/>
              </a:defRPr>
            </a:lvl1pPr>
          </a:lstStyle>
          <a:p>
            <a:pPr fontAlgn="base">
              <a:spcBef>
                <a:spcPct val="0"/>
              </a:spcBef>
              <a:spcAft>
                <a:spcPct val="0"/>
              </a:spcAft>
              <a:defRPr/>
            </a:pPr>
            <a:fld id="{52D48118-C85A-8346-A308-D7686941111E}"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84068238"/>
      </p:ext>
    </p:extLst>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01025731"/>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24034637"/>
      </p:ext>
    </p:extLst>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4981" r:id="rId4"/>
    <p:sldLayoutId id="2147484982" r:id="rId5"/>
    <p:sldLayoutId id="2147484983" r:id="rId6"/>
    <p:sldLayoutId id="2147484984" r:id="rId7"/>
    <p:sldLayoutId id="2147484985" r:id="rId8"/>
    <p:sldLayoutId id="2147484986" r:id="rId9"/>
    <p:sldLayoutId id="2147484987" r:id="rId10"/>
    <p:sldLayoutId id="21474849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51566456"/>
      </p:ext>
    </p:extLst>
  </p:cSld>
  <p:clrMap bg1="lt1" tx1="dk1" bg2="lt2" tx2="dk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825" y="0"/>
            <a:ext cx="7877175" cy="1085850"/>
          </a:xfrm>
          <a:prstGeom prst="rect">
            <a:avLst/>
          </a:prstGeom>
          <a:noFill/>
        </p:spPr>
        <p:txBody>
          <a:bodyPr vert="horz" lIns="91440" tIns="45720" rIns="91440" bIns="45720" rtlCol="0" anchor="ctr">
            <a:normAutofit/>
          </a:bodyPr>
          <a:lstStyle/>
          <a:p>
            <a:r>
              <a:rPr lang="en-US" dirty="0" smtClean="0"/>
              <a:t>Click to edit Master title style</a:t>
            </a:r>
            <a:endParaRPr lang="en-US" dirty="0"/>
          </a:p>
        </p:txBody>
      </p:sp>
      <p:sp>
        <p:nvSpPr>
          <p:cNvPr id="225283" name="Text Placeholder 2"/>
          <p:cNvSpPr>
            <a:spLocks noGrp="1"/>
          </p:cNvSpPr>
          <p:nvPr>
            <p:ph type="body" idx="1"/>
          </p:nvPr>
        </p:nvSpPr>
        <p:spPr bwMode="auto">
          <a:xfrm>
            <a:off x="123825" y="1250950"/>
            <a:ext cx="8897938"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lIns="91440" tIns="45720" rIns="91440" bIns="45720" rtlCol="0" anchor="ctr"/>
          <a:lstStyle>
            <a:lvl1pPr algn="l" fontAlgn="auto">
              <a:spcBef>
                <a:spcPts val="0"/>
              </a:spcBef>
              <a:spcAft>
                <a:spcPts val="0"/>
              </a:spcAft>
              <a:defRPr sz="900">
                <a:solidFill>
                  <a:prstClr val="black">
                    <a:lumMod val="65000"/>
                    <a:lumOff val="35000"/>
                    <a:alpha val="75000"/>
                  </a:prstClr>
                </a:solidFill>
                <a:latin typeface="Calibri"/>
                <a:ea typeface="+mn-ea"/>
                <a:cs typeface="+mn-cs"/>
              </a:defRPr>
            </a:lvl1pPr>
          </a:lstStyle>
          <a:p>
            <a:pPr>
              <a:defRPr/>
            </a:pPr>
            <a:fld id="{B1AC335E-35A0-FD4D-BCD5-54BB91F67C51}" type="datetime1">
              <a:rPr lang="en-US"/>
              <a:pPr>
                <a:defRPr/>
              </a:pPr>
              <a:t>3/12/16</a:t>
            </a:fld>
            <a:endParaRPr lang="en-US" dirty="0"/>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lIns="91440" tIns="45720" rIns="91440" bIns="45720" rtlCol="0" anchor="ctr"/>
          <a:lstStyle>
            <a:lvl1pPr algn="r" fontAlgn="auto">
              <a:spcBef>
                <a:spcPts val="0"/>
              </a:spcBef>
              <a:spcAft>
                <a:spcPts val="0"/>
              </a:spcAft>
              <a:defRPr sz="1600">
                <a:solidFill>
                  <a:prstClr val="black">
                    <a:lumMod val="65000"/>
                    <a:lumOff val="35000"/>
                  </a:prstClr>
                </a:solidFill>
                <a:latin typeface="Calibri"/>
                <a:ea typeface="+mn-ea"/>
                <a:cs typeface="+mn-cs"/>
              </a:defRPr>
            </a:lvl1pPr>
          </a:lstStyle>
          <a:p>
            <a:pPr>
              <a:defRPr/>
            </a:pPr>
            <a:fld id="{BFCEF44F-023C-3C4F-B2E3-6DD80F318BEB}" type="slidenum">
              <a:rPr lang="en-US"/>
              <a:pPr>
                <a:defRPr/>
              </a:pPr>
              <a:t>‹#›</a:t>
            </a:fld>
            <a:endParaRPr lang="en-US" dirty="0"/>
          </a:p>
        </p:txBody>
      </p:sp>
      <p:pic>
        <p:nvPicPr>
          <p:cNvPr id="225287" name="Picture 6" descr="FMS_logo_lightbluematte_3C5CAE.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3825" y="0"/>
            <a:ext cx="11430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9"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13" y="6661150"/>
            <a:ext cx="8715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058083"/>
      </p:ext>
    </p:extLst>
  </p:cSld>
  <p:clrMap bg1="lt1" tx1="dk1" bg2="lt2" tx2="dk2" accent1="accent1" accent2="accent2" accent3="accent3" accent4="accent4" accent5="accent5" accent6="accent6" hlink="hlink" folHlink="folHlink"/>
  <p:sldLayoutIdLst>
    <p:sldLayoutId id="2147485015"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 id="2147485026" r:id="rId12"/>
  </p:sldLayoutIdLst>
  <p:timing>
    <p:tnLst>
      <p:par>
        <p:cTn xmlns:p14="http://schemas.microsoft.com/office/powerpoint/2010/main" id="1" dur="indefinite" restart="never" nodeType="tmRoot"/>
      </p:par>
    </p:tnLst>
  </p:timing>
  <p:hf hdr="0" ftr="0" dt="0"/>
  <p:txStyles>
    <p:titleStyle>
      <a:lvl1pPr algn="ctr" rtl="0" eaLnBrk="0" fontAlgn="base" hangingPunct="0">
        <a:lnSpc>
          <a:spcPct val="90000"/>
        </a:lnSpc>
        <a:spcBef>
          <a:spcPct val="0"/>
        </a:spcBef>
        <a:spcAft>
          <a:spcPct val="0"/>
        </a:spcAft>
        <a:defRPr sz="4800" kern="1200" spc="-120">
          <a:solidFill>
            <a:schemeClr val="tx1"/>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2pPr>
      <a:lvl3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3pPr>
      <a:lvl4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4pPr>
      <a:lvl5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eaLnBrk="0" fontAlgn="base" hangingPunct="0">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eaLnBrk="0" fontAlgn="base" hangingPunct="0">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92399763"/>
      </p:ext>
    </p:extLst>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 id="21474850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769905"/>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7938783"/>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861771771"/>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Lst>
  <p:timing>
    <p:tnLst>
      <p:par>
        <p:cTn xmlns:p14="http://schemas.microsoft.com/office/powerpoint/2010/mai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9132951"/>
      </p:ext>
    </p:extLst>
  </p:cSld>
  <p:clrMap bg1="lt1" tx1="dk1" bg2="lt2" tx2="dk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7532432"/>
      </p:ext>
    </p:extLst>
  </p:cSld>
  <p:clrMap bg1="lt1" tx1="dk1" bg2="lt2" tx2="dk2" accent1="accent1" accent2="accent2" accent3="accent3" accent4="accent4" accent5="accent5" accent6="accent6" hlink="hlink" folHlink="folHlink"/>
  <p:sldLayoutIdLst>
    <p:sldLayoutId id="2147485114" r:id="rId1"/>
    <p:sldLayoutId id="2147485115" r:id="rId2"/>
    <p:sldLayoutId id="2147485116" r:id="rId3"/>
    <p:sldLayoutId id="2147485117" r:id="rId4"/>
    <p:sldLayoutId id="2147485118" r:id="rId5"/>
    <p:sldLayoutId id="2147485119" r:id="rId6"/>
    <p:sldLayoutId id="2147485120" r:id="rId7"/>
    <p:sldLayoutId id="2147485121" r:id="rId8"/>
    <p:sldLayoutId id="2147485122" r:id="rId9"/>
    <p:sldLayoutId id="2147485123" r:id="rId10"/>
    <p:sldLayoutId id="2147485124"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182407174"/>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4261403"/>
      </p:ext>
    </p:extLst>
  </p:cSld>
  <p:clrMap bg1="lt1" tx1="dk1" bg2="lt2" tx2="dk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67142735"/>
      </p:ext>
    </p:extLst>
  </p:cSld>
  <p:clrMap bg1="lt1" tx1="dk1" bg2="lt2" tx2="dk2" accent1="accent1" accent2="accent2" accent3="accent3" accent4="accent4" accent5="accent5" accent6="accent6" hlink="hlink" folHlink="folHlink"/>
  <p:sldLayoutIdLst>
    <p:sldLayoutId id="2147485150" r:id="rId1"/>
    <p:sldLayoutId id="2147485151" r:id="rId2"/>
    <p:sldLayoutId id="2147485152" r:id="rId3"/>
    <p:sldLayoutId id="2147485153" r:id="rId4"/>
    <p:sldLayoutId id="2147485154" r:id="rId5"/>
    <p:sldLayoutId id="2147485155" r:id="rId6"/>
    <p:sldLayoutId id="2147485156" r:id="rId7"/>
    <p:sldLayoutId id="2147485157" r:id="rId8"/>
    <p:sldLayoutId id="2147485158" r:id="rId9"/>
    <p:sldLayoutId id="2147485159" r:id="rId10"/>
    <p:sldLayoutId id="2147485160" r:id="rId11"/>
    <p:sldLayoutId id="214748516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69779114"/>
      </p:ext>
    </p:extLst>
  </p:cSld>
  <p:clrMap bg1="lt1" tx1="dk1" bg2="lt2" tx2="dk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47418363"/>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8047304"/>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1013062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7006900"/>
      </p:ext>
    </p:extLst>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09792351"/>
      </p:ext>
    </p:extLst>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84883192"/>
      </p:ext>
    </p:extLst>
  </p:cSld>
  <p:clrMap bg1="lt1" tx1="dk1" bg2="lt2" tx2="dk2" accent1="accent1" accent2="accent2" accent3="accent3" accent4="accent4" accent5="accent5" accent6="accent6" hlink="hlink" folHlink="folHlink"/>
  <p:sldLayoutIdLst>
    <p:sldLayoutId id="2147485271" r:id="rId1"/>
    <p:sldLayoutId id="2147485272" r:id="rId2"/>
    <p:sldLayoutId id="2147485273" r:id="rId3"/>
    <p:sldLayoutId id="2147485274" r:id="rId4"/>
    <p:sldLayoutId id="2147485275" r:id="rId5"/>
    <p:sldLayoutId id="2147485276" r:id="rId6"/>
    <p:sldLayoutId id="2147485277" r:id="rId7"/>
    <p:sldLayoutId id="2147485278" r:id="rId8"/>
    <p:sldLayoutId id="2147485279" r:id="rId9"/>
    <p:sldLayoutId id="2147485280" r:id="rId10"/>
    <p:sldLayoutId id="21474852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3/12/16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0109923"/>
      </p:ext>
    </p:extLst>
  </p:cSld>
  <p:clrMap bg1="lt1" tx1="dk1" bg2="lt2" tx2="dk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89532321"/>
      </p:ext>
    </p:extLst>
  </p:cSld>
  <p:clrMap bg1="lt1" tx1="dk1" bg2="lt2" tx2="dk2" accent1="accent1" accent2="accent2" accent3="accent3" accent4="accent4" accent5="accent5" accent6="accent6" hlink="hlink" folHlink="folHlink"/>
  <p:sldLayoutIdLst>
    <p:sldLayoutId id="2147485321" r:id="rId1"/>
    <p:sldLayoutId id="2147485322" r:id="rId2"/>
    <p:sldLayoutId id="2147485323" r:id="rId3"/>
    <p:sldLayoutId id="2147485324" r:id="rId4"/>
    <p:sldLayoutId id="2147485325" r:id="rId5"/>
    <p:sldLayoutId id="2147485326" r:id="rId6"/>
    <p:sldLayoutId id="2147485327" r:id="rId7"/>
    <p:sldLayoutId id="2147485328" r:id="rId8"/>
    <p:sldLayoutId id="2147485329" r:id="rId9"/>
    <p:sldLayoutId id="2147485330" r:id="rId10"/>
    <p:sldLayoutId id="21474853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56417034"/>
      </p:ext>
    </p:extLst>
  </p:cSld>
  <p:clrMap bg1="lt1" tx1="dk1" bg2="lt2" tx2="dk2" accent1="accent1" accent2="accent2" accent3="accent3" accent4="accent4" accent5="accent5" accent6="accent6" hlink="hlink" folHlink="folHlink"/>
  <p:sldLayoutIdLst>
    <p:sldLayoutId id="2147485361" r:id="rId1"/>
    <p:sldLayoutId id="2147485362" r:id="rId2"/>
    <p:sldLayoutId id="2147485363" r:id="rId3"/>
    <p:sldLayoutId id="2147485364" r:id="rId4"/>
    <p:sldLayoutId id="2147485365" r:id="rId5"/>
    <p:sldLayoutId id="2147485366" r:id="rId6"/>
    <p:sldLayoutId id="2147485367" r:id="rId7"/>
    <p:sldLayoutId id="2147485368" r:id="rId8"/>
    <p:sldLayoutId id="2147485369" r:id="rId9"/>
    <p:sldLayoutId id="2147485370" r:id="rId10"/>
    <p:sldLayoutId id="21474853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49784051"/>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912695655"/>
      </p:ext>
    </p:extLst>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26" r:id="rId4"/>
    <p:sldLayoutId id="2147485427" r:id="rId5"/>
    <p:sldLayoutId id="2147485428" r:id="rId6"/>
    <p:sldLayoutId id="2147485429" r:id="rId7"/>
    <p:sldLayoutId id="2147485430" r:id="rId8"/>
    <p:sldLayoutId id="2147485431" r:id="rId9"/>
    <p:sldLayoutId id="2147485432" r:id="rId10"/>
    <p:sldLayoutId id="21474854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322228118"/>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60077688"/>
      </p:ext>
    </p:extLst>
  </p:cSld>
  <p:clrMap bg1="lt1" tx1="dk1" bg2="lt2" tx2="dk2" accent1="accent1" accent2="accent2" accent3="accent3" accent4="accent4" accent5="accent5" accent6="accent6" hlink="hlink" folHlink="folHlink"/>
  <p:sldLayoutIdLst>
    <p:sldLayoutId id="2147485447" r:id="rId1"/>
    <p:sldLayoutId id="2147485448" r:id="rId2"/>
    <p:sldLayoutId id="2147485449" r:id="rId3"/>
    <p:sldLayoutId id="2147485450" r:id="rId4"/>
    <p:sldLayoutId id="2147485451" r:id="rId5"/>
    <p:sldLayoutId id="2147485452" r:id="rId6"/>
    <p:sldLayoutId id="2147485453" r:id="rId7"/>
    <p:sldLayoutId id="2147485454" r:id="rId8"/>
    <p:sldLayoutId id="2147485455" r:id="rId9"/>
    <p:sldLayoutId id="2147485456" r:id="rId10"/>
    <p:sldLayoutId id="214748545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175614744"/>
      </p:ext>
    </p:extLst>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endParaRPr lang="en-US" altLang="en-US" dirty="0" smtClean="0"/>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400176890"/>
      </p:ext>
    </p:extLst>
  </p:cSld>
  <p:clrMap bg1="lt1" tx1="dk1" bg2="lt2" tx2="dk2" accent1="accent1" accent2="accent2" accent3="accent3" accent4="accent4" accent5="accent5" accent6="accent6" hlink="hlink" folHlink="folHlink"/>
  <p:sldLayoutIdLst>
    <p:sldLayoutId id="2147485471" r:id="rId1"/>
    <p:sldLayoutId id="2147485472" r:id="rId2"/>
    <p:sldLayoutId id="2147485473" r:id="rId3"/>
    <p:sldLayoutId id="2147485474" r:id="rId4"/>
    <p:sldLayoutId id="2147485475" r:id="rId5"/>
    <p:sldLayoutId id="2147485476" r:id="rId6"/>
    <p:sldLayoutId id="2147485477" r:id="rId7"/>
    <p:sldLayoutId id="2147485478" r:id="rId8"/>
    <p:sldLayoutId id="2147485479" r:id="rId9"/>
    <p:sldLayoutId id="2147485480" r:id="rId10"/>
    <p:sldLayoutId id="21474854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aramond" pitchFamily="18" charset="0"/>
        </a:defRPr>
      </a:lvl2pPr>
      <a:lvl3pPr algn="l" rtl="0" eaLnBrk="1" fontAlgn="base" hangingPunct="1">
        <a:spcBef>
          <a:spcPct val="0"/>
        </a:spcBef>
        <a:spcAft>
          <a:spcPct val="0"/>
        </a:spcAft>
        <a:defRPr sz="4000">
          <a:solidFill>
            <a:schemeClr val="tx2"/>
          </a:solidFill>
          <a:latin typeface="Garamond" pitchFamily="18" charset="0"/>
        </a:defRPr>
      </a:lvl3pPr>
      <a:lvl4pPr algn="l" rtl="0" eaLnBrk="1" fontAlgn="base" hangingPunct="1">
        <a:spcBef>
          <a:spcPct val="0"/>
        </a:spcBef>
        <a:spcAft>
          <a:spcPct val="0"/>
        </a:spcAft>
        <a:defRPr sz="4000">
          <a:solidFill>
            <a:schemeClr val="tx2"/>
          </a:solidFill>
          <a:latin typeface="Garamond" pitchFamily="18" charset="0"/>
        </a:defRPr>
      </a:lvl4pPr>
      <a:lvl5pPr algn="l" rtl="0" eaLnBrk="1" fontAlgn="base" hangingPunct="1">
        <a:spcBef>
          <a:spcPct val="0"/>
        </a:spcBef>
        <a:spcAft>
          <a:spcPct val="0"/>
        </a:spcAft>
        <a:defRPr sz="4000">
          <a:solidFill>
            <a:schemeClr val="tx2"/>
          </a:solidFill>
          <a:latin typeface="Garamond" pitchFamily="18" charset="0"/>
        </a:defRPr>
      </a:lvl5pPr>
      <a:lvl6pPr marL="457200" algn="l" rtl="0" eaLnBrk="1" fontAlgn="base" hangingPunct="1">
        <a:spcBef>
          <a:spcPct val="0"/>
        </a:spcBef>
        <a:spcAft>
          <a:spcPct val="0"/>
        </a:spcAft>
        <a:defRPr sz="4000">
          <a:solidFill>
            <a:schemeClr val="tx2"/>
          </a:solidFill>
          <a:latin typeface="Garamond" pitchFamily="18" charset="0"/>
        </a:defRPr>
      </a:lvl6pPr>
      <a:lvl7pPr marL="914400" algn="l" rtl="0" eaLnBrk="1" fontAlgn="base" hangingPunct="1">
        <a:spcBef>
          <a:spcPct val="0"/>
        </a:spcBef>
        <a:spcAft>
          <a:spcPct val="0"/>
        </a:spcAft>
        <a:defRPr sz="4000">
          <a:solidFill>
            <a:schemeClr val="tx2"/>
          </a:solidFill>
          <a:latin typeface="Garamond" pitchFamily="18" charset="0"/>
        </a:defRPr>
      </a:lvl7pPr>
      <a:lvl8pPr marL="1371600" algn="l" rtl="0" eaLnBrk="1" fontAlgn="base" hangingPunct="1">
        <a:spcBef>
          <a:spcPct val="0"/>
        </a:spcBef>
        <a:spcAft>
          <a:spcPct val="0"/>
        </a:spcAft>
        <a:defRPr sz="4000">
          <a:solidFill>
            <a:schemeClr val="tx2"/>
          </a:solidFill>
          <a:latin typeface="Garamond" pitchFamily="18" charset="0"/>
        </a:defRPr>
      </a:lvl8pPr>
      <a:lvl9pPr marL="1828800" algn="l" rtl="0" eaLnBrk="1" fontAlgn="base" hangingPunct="1">
        <a:spcBef>
          <a:spcPct val="0"/>
        </a:spcBef>
        <a:spcAft>
          <a:spcPct val="0"/>
        </a:spcAft>
        <a:defRPr sz="4000">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34219460"/>
      </p:ext>
    </p:extLst>
  </p:cSld>
  <p:clrMap bg1="lt1" tx1="dk1" bg2="lt2" tx2="dk2" accent1="accent1" accent2="accent2" accent3="accent3" accent4="accent4" accent5="accent5" accent6="accent6" hlink="hlink" folHlink="folHlink"/>
  <p:sldLayoutIdLst>
    <p:sldLayoutId id="2147485483"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 id="2147485494"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7E91C678-4BCA-47DB-A467-32B445B5DAD1}"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07847"/>
            <a:ext cx="2057400" cy="365125"/>
          </a:xfrm>
          <a:prstGeom prst="rect">
            <a:avLst/>
          </a:prstGeom>
        </p:spPr>
        <p:txBody>
          <a:bodyPr vert="horz" lIns="91440" tIns="45720" rIns="91440" bIns="45720" rtlCol="0" anchor="ctr"/>
          <a:lstStyle>
            <a:lvl1pPr algn="r">
              <a:defRPr sz="1600">
                <a:solidFill>
                  <a:schemeClr val="tx1"/>
                </a:solidFill>
              </a:defRPr>
            </a:lvl1pPr>
          </a:lstStyle>
          <a:p>
            <a:fld id="{89C61C6F-02EC-42D1-8B5C-25CEF9A2D1E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81762907"/>
      </p:ext>
    </p:extLst>
  </p:cSld>
  <p:clrMap bg1="lt1" tx1="dk1" bg2="lt2" tx2="dk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 id="2147485507"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56487346"/>
      </p:ext>
    </p:extLst>
  </p:cSld>
  <p:clrMap bg1="lt1" tx1="dk1" bg2="lt2" tx2="dk2" accent1="accent1" accent2="accent2" accent3="accent3" accent4="accent4" accent5="accent5" accent6="accent6" hlink="hlink" folHlink="folHlink"/>
  <p:sldLayoutIdLst>
    <p:sldLayoutId id="2147485509" r:id="rId1"/>
    <p:sldLayoutId id="2147485510" r:id="rId2"/>
    <p:sldLayoutId id="2147485511" r:id="rId3"/>
    <p:sldLayoutId id="2147485512" r:id="rId4"/>
    <p:sldLayoutId id="2147485513" r:id="rId5"/>
    <p:sldLayoutId id="2147485514" r:id="rId6"/>
    <p:sldLayoutId id="2147485515" r:id="rId7"/>
    <p:sldLayoutId id="2147485516" r:id="rId8"/>
    <p:sldLayoutId id="2147485517" r:id="rId9"/>
    <p:sldLayoutId id="2147485518" r:id="rId10"/>
    <p:sldLayoutId id="2147485519" r:id="rId11"/>
    <p:sldLayoutId id="2147485520"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3056376"/>
      </p:ext>
    </p:extLst>
  </p:cSld>
  <p:clrMap bg1="lt1" tx1="dk1" bg2="lt2" tx2="dk2" accent1="accent1" accent2="accent2" accent3="accent3" accent4="accent4" accent5="accent5" accent6="accent6" hlink="hlink" folHlink="folHlink"/>
  <p:sldLayoutIdLst>
    <p:sldLayoutId id="2147485522"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4961082"/>
      </p:ext>
    </p:extLst>
  </p:cSld>
  <p:clrMap bg1="lt1" tx1="dk1" bg2="lt2" tx2="dk2" accent1="accent1" accent2="accent2" accent3="accent3" accent4="accent4" accent5="accent5" accent6="accent6" hlink="hlink" folHlink="folHlink"/>
  <p:sldLayoutIdLst>
    <p:sldLayoutId id="2147485534" r:id="rId1"/>
    <p:sldLayoutId id="2147485535" r:id="rId2"/>
    <p:sldLayoutId id="2147485536" r:id="rId3"/>
    <p:sldLayoutId id="2147485537" r:id="rId4"/>
    <p:sldLayoutId id="2147485538" r:id="rId5"/>
    <p:sldLayoutId id="2147485539" r:id="rId6"/>
    <p:sldLayoutId id="2147485540" r:id="rId7"/>
    <p:sldLayoutId id="2147485541" r:id="rId8"/>
    <p:sldLayoutId id="2147485542" r:id="rId9"/>
    <p:sldLayoutId id="2147485543" r:id="rId10"/>
    <p:sldLayoutId id="2147485544"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22738675"/>
      </p:ext>
    </p:extLst>
  </p:cSld>
  <p:clrMap bg1="lt1" tx1="dk1" bg2="lt2" tx2="dk2" accent1="accent1" accent2="accent2" accent3="accent3" accent4="accent4" accent5="accent5" accent6="accent6" hlink="hlink" folHlink="folHlink"/>
  <p:sldLayoutIdLst>
    <p:sldLayoutId id="2147485546" r:id="rId1"/>
    <p:sldLayoutId id="2147485547" r:id="rId2"/>
    <p:sldLayoutId id="2147485548" r:id="rId3"/>
    <p:sldLayoutId id="2147485549" r:id="rId4"/>
    <p:sldLayoutId id="2147485550" r:id="rId5"/>
    <p:sldLayoutId id="2147485551" r:id="rId6"/>
    <p:sldLayoutId id="2147485552" r:id="rId7"/>
    <p:sldLayoutId id="2147485553" r:id="rId8"/>
    <p:sldLayoutId id="2147485554" r:id="rId9"/>
    <p:sldLayoutId id="2147485555" r:id="rId10"/>
    <p:sldLayoutId id="21474855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6" tIns="45714" rIns="91426" bIns="45714"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8"/>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6" tIns="45714" rIns="91426"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ctr">
              <a:defRPr sz="1200">
                <a:solidFill>
                  <a:srgbClr val="000000"/>
                </a:solidFill>
                <a:latin typeface="+mj-lt"/>
                <a:ea typeface="+mn-ea"/>
                <a:cs typeface="+mn-cs"/>
              </a:defRPr>
            </a:lvl1pPr>
          </a:lstStyle>
          <a:p>
            <a:pPr defTabSz="914263"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26" tIns="45714" rIns="91426" bIns="45714" numCol="1" anchor="b" anchorCtr="0" compatLnSpc="1">
            <a:prstTxWarp prst="textNoShape">
              <a:avLst/>
            </a:prstTxWarp>
          </a:bodyPr>
          <a:lstStyle>
            <a:lvl1pPr algn="r">
              <a:defRPr sz="1600">
                <a:solidFill>
                  <a:srgbClr val="000000"/>
                </a:solidFill>
                <a:latin typeface="Garamond" charset="0"/>
                <a:cs typeface="Arial" charset="0"/>
              </a:defRPr>
            </a:lvl1pPr>
          </a:lstStyle>
          <a:p>
            <a:pPr defTabSz="914263" fontAlgn="base">
              <a:spcBef>
                <a:spcPct val="0"/>
              </a:spcBef>
              <a:spcAft>
                <a:spcPct val="0"/>
              </a:spcAft>
              <a:defRPr/>
            </a:pPr>
            <a:fld id="{A22E6346-468B-3E4F-8804-5358276127F2}" type="slidenum">
              <a:rPr lang="en-US">
                <a:ea typeface="ＭＳ Ｐゴシック" charset="0"/>
              </a:rPr>
              <a:pPr defTabSz="914263"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lIns="91426" tIns="45714" rIns="91426" bIns="45714"/>
          <a:lstStyle/>
          <a:p>
            <a:pPr defTabSz="914263"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09528196"/>
      </p:ext>
    </p:extLst>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 id="2147485582" r:id="rId12"/>
    <p:sldLayoutId id="214748558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131" algn="l" rtl="0" fontAlgn="base">
        <a:spcBef>
          <a:spcPct val="0"/>
        </a:spcBef>
        <a:spcAft>
          <a:spcPct val="0"/>
        </a:spcAft>
        <a:defRPr sz="4000">
          <a:solidFill>
            <a:schemeClr val="tx2"/>
          </a:solidFill>
          <a:latin typeface="Garamond" pitchFamily="18" charset="0"/>
        </a:defRPr>
      </a:lvl6pPr>
      <a:lvl7pPr marL="914263" algn="l" rtl="0" fontAlgn="base">
        <a:spcBef>
          <a:spcPct val="0"/>
        </a:spcBef>
        <a:spcAft>
          <a:spcPct val="0"/>
        </a:spcAft>
        <a:defRPr sz="4000">
          <a:solidFill>
            <a:schemeClr val="tx2"/>
          </a:solidFill>
          <a:latin typeface="Garamond" pitchFamily="18" charset="0"/>
        </a:defRPr>
      </a:lvl7pPr>
      <a:lvl8pPr marL="1371395" algn="l" rtl="0" fontAlgn="base">
        <a:spcBef>
          <a:spcPct val="0"/>
        </a:spcBef>
        <a:spcAft>
          <a:spcPct val="0"/>
        </a:spcAft>
        <a:defRPr sz="4000">
          <a:solidFill>
            <a:schemeClr val="tx2"/>
          </a:solidFill>
          <a:latin typeface="Garamond" pitchFamily="18" charset="0"/>
        </a:defRPr>
      </a:lvl8pPr>
      <a:lvl9pPr marL="1828527" algn="l" rtl="0" fontAlgn="base">
        <a:spcBef>
          <a:spcPct val="0"/>
        </a:spcBef>
        <a:spcAft>
          <a:spcPct val="0"/>
        </a:spcAft>
        <a:defRPr sz="4000">
          <a:solidFill>
            <a:schemeClr val="tx2"/>
          </a:solidFill>
          <a:latin typeface="Garamond" pitchFamily="18" charset="0"/>
        </a:defRPr>
      </a:lvl9pPr>
    </p:titleStyle>
    <p:bodyStyle>
      <a:lvl1pPr marL="342849" indent="-342849"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826" indent="-325389"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197" indent="-350785"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649" indent="-315865"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0911" indent="-339674"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042"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7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30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37"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6825" y="0"/>
            <a:ext cx="7877175" cy="1085850"/>
          </a:xfrm>
          <a:prstGeom prst="rect">
            <a:avLst/>
          </a:prstGeom>
          <a:noFill/>
        </p:spPr>
        <p:txBody>
          <a:bodyPr vert="horz" lIns="91440" tIns="45720" rIns="91440" bIns="45720" rtlCol="0" anchor="ctr">
            <a:normAutofit/>
          </a:bodyPr>
          <a:lstStyle/>
          <a:p>
            <a:r>
              <a:rPr lang="en-US" dirty="0" smtClean="0"/>
              <a:t>Click to edit Master title style</a:t>
            </a:r>
            <a:endParaRPr lang="en-US" dirty="0"/>
          </a:p>
        </p:txBody>
      </p:sp>
      <p:sp>
        <p:nvSpPr>
          <p:cNvPr id="225283" name="Text Placeholder 2"/>
          <p:cNvSpPr>
            <a:spLocks noGrp="1"/>
          </p:cNvSpPr>
          <p:nvPr>
            <p:ph type="body" idx="1"/>
          </p:nvPr>
        </p:nvSpPr>
        <p:spPr bwMode="auto">
          <a:xfrm>
            <a:off x="123825" y="1250950"/>
            <a:ext cx="8897938"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3825" y="6543675"/>
            <a:ext cx="1820863" cy="228600"/>
          </a:xfrm>
          <a:prstGeom prst="rect">
            <a:avLst/>
          </a:prstGeom>
        </p:spPr>
        <p:txBody>
          <a:bodyPr vert="horz" lIns="91440" tIns="45720" rIns="91440" bIns="45720" rtlCol="0" anchor="ctr"/>
          <a:lstStyle>
            <a:lvl1pPr algn="l" fontAlgn="auto">
              <a:spcBef>
                <a:spcPts val="0"/>
              </a:spcBef>
              <a:spcAft>
                <a:spcPts val="0"/>
              </a:spcAft>
              <a:defRPr sz="900">
                <a:solidFill>
                  <a:prstClr val="black">
                    <a:lumMod val="65000"/>
                    <a:lumOff val="35000"/>
                    <a:alpha val="75000"/>
                  </a:prstClr>
                </a:solidFill>
                <a:latin typeface="Calibri"/>
                <a:ea typeface="+mn-ea"/>
                <a:cs typeface="+mn-cs"/>
              </a:defRPr>
            </a:lvl1pPr>
          </a:lstStyle>
          <a:p>
            <a:pPr>
              <a:defRPr/>
            </a:pPr>
            <a:fld id="{B1AC335E-35A0-FD4D-BCD5-54BB91F67C51}" type="datetime1">
              <a:rPr lang="en-US"/>
              <a:pPr>
                <a:defRPr/>
              </a:pPr>
              <a:t>3/12/16</a:t>
            </a:fld>
            <a:endParaRPr lang="en-US" dirty="0"/>
          </a:p>
        </p:txBody>
      </p:sp>
      <p:sp>
        <p:nvSpPr>
          <p:cNvPr id="5" name="Footer Placeholder 4"/>
          <p:cNvSpPr>
            <a:spLocks noGrp="1"/>
          </p:cNvSpPr>
          <p:nvPr>
            <p:ph type="ftr" sz="quarter" idx="3"/>
          </p:nvPr>
        </p:nvSpPr>
        <p:spPr>
          <a:xfrm>
            <a:off x="2549525" y="6543675"/>
            <a:ext cx="3771900" cy="228600"/>
          </a:xfrm>
          <a:prstGeom prst="rect">
            <a:avLst/>
          </a:prstGeom>
        </p:spPr>
        <p:txBody>
          <a:bodyPr vert="horz" lIns="91440" tIns="45720" rIns="91440" bIns="45720" rtlCol="0" anchor="ctr"/>
          <a:lstStyle>
            <a:lvl1pPr algn="l" fontAlgn="auto">
              <a:spcBef>
                <a:spcPts val="0"/>
              </a:spcBef>
              <a:spcAft>
                <a:spcPts val="0"/>
              </a:spcAft>
              <a:defRPr sz="950" cap="all" baseline="0">
                <a:solidFill>
                  <a:prstClr val="black">
                    <a:alpha val="75000"/>
                  </a:prstClr>
                </a:solidFill>
                <a:latin typeface="Calibri"/>
                <a:ea typeface="+mn-ea"/>
                <a:cs typeface="+mn-cs"/>
              </a:defRPr>
            </a:lvl1pPr>
          </a:lstStyle>
          <a:p>
            <a:pPr>
              <a:defRPr/>
            </a:pPr>
            <a:endParaRPr lang="en-US"/>
          </a:p>
        </p:txBody>
      </p:sp>
      <p:sp>
        <p:nvSpPr>
          <p:cNvPr id="8" name="Slide Number Placeholder 7"/>
          <p:cNvSpPr>
            <a:spLocks noGrp="1"/>
          </p:cNvSpPr>
          <p:nvPr>
            <p:ph type="sldNum" sz="quarter" idx="4"/>
          </p:nvPr>
        </p:nvSpPr>
        <p:spPr>
          <a:xfrm>
            <a:off x="6924675" y="6456363"/>
            <a:ext cx="2057400" cy="365125"/>
          </a:xfrm>
          <a:prstGeom prst="rect">
            <a:avLst/>
          </a:prstGeom>
        </p:spPr>
        <p:txBody>
          <a:bodyPr vert="horz" lIns="91440" tIns="45720" rIns="91440" bIns="45720" rtlCol="0" anchor="ctr"/>
          <a:lstStyle>
            <a:lvl1pPr algn="r" fontAlgn="auto">
              <a:spcBef>
                <a:spcPts val="0"/>
              </a:spcBef>
              <a:spcAft>
                <a:spcPts val="0"/>
              </a:spcAft>
              <a:defRPr sz="1600">
                <a:solidFill>
                  <a:prstClr val="black">
                    <a:lumMod val="65000"/>
                    <a:lumOff val="35000"/>
                  </a:prstClr>
                </a:solidFill>
                <a:latin typeface="Calibri"/>
                <a:ea typeface="+mn-ea"/>
                <a:cs typeface="+mn-cs"/>
              </a:defRPr>
            </a:lvl1pPr>
          </a:lstStyle>
          <a:p>
            <a:pPr>
              <a:defRPr/>
            </a:pPr>
            <a:fld id="{BFCEF44F-023C-3C4F-B2E3-6DD80F318BEB}" type="slidenum">
              <a:rPr lang="en-US"/>
              <a:pPr>
                <a:defRPr/>
              </a:pPr>
              <a:t>‹#›</a:t>
            </a:fld>
            <a:endParaRPr lang="en-US" dirty="0"/>
          </a:p>
        </p:txBody>
      </p:sp>
      <p:pic>
        <p:nvPicPr>
          <p:cNvPr id="225287" name="Picture 6" descr="FMS_logo_lightbluematte_3C5CAE.gif"/>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23825" y="0"/>
            <a:ext cx="11430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9" descr="safari.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113" y="6661150"/>
            <a:ext cx="8715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09592"/>
      </p:ext>
    </p:extLst>
  </p:cSld>
  <p:clrMap bg1="lt1" tx1="dk1" bg2="lt2" tx2="dk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Lst>
  <p:timing>
    <p:tnLst>
      <p:par>
        <p:cTn xmlns:p14="http://schemas.microsoft.com/office/powerpoint/2010/main" id="1" dur="indefinite" restart="never" nodeType="tmRoot"/>
      </p:par>
    </p:tnLst>
  </p:timing>
  <p:hf hdr="0" ftr="0" dt="0"/>
  <p:txStyles>
    <p:titleStyle>
      <a:lvl1pPr algn="ctr" rtl="0" eaLnBrk="0" fontAlgn="base" hangingPunct="0">
        <a:lnSpc>
          <a:spcPct val="90000"/>
        </a:lnSpc>
        <a:spcBef>
          <a:spcPct val="0"/>
        </a:spcBef>
        <a:spcAft>
          <a:spcPct val="0"/>
        </a:spcAft>
        <a:defRPr sz="4800" kern="1200" spc="-120">
          <a:solidFill>
            <a:schemeClr val="tx1"/>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2pPr>
      <a:lvl3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3pPr>
      <a:lvl4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4pPr>
      <a:lvl5pPr algn="ctr" rtl="0" eaLnBrk="0" fontAlgn="base" hangingPunct="0">
        <a:lnSpc>
          <a:spcPct val="90000"/>
        </a:lnSpc>
        <a:spcBef>
          <a:spcPct val="0"/>
        </a:spcBef>
        <a:spcAft>
          <a:spcPct val="0"/>
        </a:spcAft>
        <a:defRPr sz="4800">
          <a:solidFill>
            <a:schemeClr val="tx1"/>
          </a:solidFill>
          <a:latin typeface="Calibri" charset="0"/>
          <a:ea typeface="ＭＳ Ｐゴシック" charset="0"/>
          <a:cs typeface="ＭＳ Ｐゴシック" charset="0"/>
        </a:defRPr>
      </a:lvl5pPr>
      <a:lvl6pPr marL="4572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6pPr>
      <a:lvl7pPr marL="9144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rtl="0" fontAlgn="base">
        <a:lnSpc>
          <a:spcPct val="90000"/>
        </a:lnSpc>
        <a:spcBef>
          <a:spcPct val="0"/>
        </a:spcBef>
        <a:spcAft>
          <a:spcPct val="0"/>
        </a:spcAft>
        <a:defRPr sz="48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lnSpc>
          <a:spcPct val="85000"/>
        </a:lnSpc>
        <a:spcBef>
          <a:spcPts val="1300"/>
        </a:spcBef>
        <a:spcAft>
          <a:spcPct val="0"/>
        </a:spcAft>
        <a:buFont typeface="Arial" charset="0"/>
        <a:buChar char="•"/>
        <a:defRPr sz="2800" i="1" kern="1200">
          <a:solidFill>
            <a:schemeClr val="tx1"/>
          </a:solidFill>
          <a:latin typeface="+mn-lt"/>
          <a:ea typeface="ＭＳ Ｐゴシック" charset="0"/>
          <a:cs typeface="ＭＳ Ｐゴシック" charset="0"/>
        </a:defRPr>
      </a:lvl1pPr>
      <a:lvl2pPr marL="365125" indent="-182563" algn="l" rtl="0" eaLnBrk="0" fontAlgn="base" hangingPunct="0">
        <a:lnSpc>
          <a:spcPct val="85000"/>
        </a:lnSpc>
        <a:spcBef>
          <a:spcPts val="600"/>
        </a:spcBef>
        <a:spcAft>
          <a:spcPct val="0"/>
        </a:spcAft>
        <a:buFont typeface="Calibri" charset="0"/>
        <a:buChar char="‐"/>
        <a:defRPr sz="2400" kern="1200">
          <a:solidFill>
            <a:schemeClr val="tx1"/>
          </a:solidFill>
          <a:latin typeface="+mn-lt"/>
          <a:ea typeface="ＭＳ Ｐゴシック" charset="0"/>
          <a:cs typeface="+mn-cs"/>
        </a:defRPr>
      </a:lvl2pPr>
      <a:lvl3pPr marL="547688" indent="-182563" algn="l" rtl="0" eaLnBrk="0" fontAlgn="base" hangingPunct="0">
        <a:lnSpc>
          <a:spcPct val="85000"/>
        </a:lnSpc>
        <a:spcBef>
          <a:spcPts val="600"/>
        </a:spcBef>
        <a:spcAft>
          <a:spcPct val="0"/>
        </a:spcAft>
        <a:buFont typeface="Arial" charset="0"/>
        <a:buChar char="•"/>
        <a:defRPr sz="2000" i="1" kern="1200">
          <a:solidFill>
            <a:schemeClr val="tx1"/>
          </a:solidFill>
          <a:latin typeface="+mn-lt"/>
          <a:ea typeface="ＭＳ Ｐゴシック" charset="0"/>
          <a:cs typeface="+mn-cs"/>
        </a:defRPr>
      </a:lvl3pPr>
      <a:lvl4pPr marL="73025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4pPr>
      <a:lvl5pPr marL="914400" indent="-182563" algn="l" rtl="0" eaLnBrk="0" fontAlgn="base" hangingPunct="0">
        <a:lnSpc>
          <a:spcPct val="85000"/>
        </a:lnSpc>
        <a:spcBef>
          <a:spcPts val="600"/>
        </a:spcBef>
        <a:spcAft>
          <a:spcPct val="0"/>
        </a:spcAft>
        <a:buFont typeface="Arial" charset="0"/>
        <a:buChar char="•"/>
        <a:defRPr kern="1200">
          <a:solidFill>
            <a:schemeClr val="tx1"/>
          </a:solidFill>
          <a:latin typeface="+mn-lt"/>
          <a:ea typeface="ＭＳ Ｐゴシック" charset="0"/>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6"/>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smtClean="0"/>
              <a:t>Click edit Master title style</a:t>
            </a:r>
            <a:endParaRPr lang="en-US" dirty="0"/>
          </a:p>
        </p:txBody>
      </p:sp>
      <p:pic>
        <p:nvPicPr>
          <p:cNvPr id="9" name="Picture 8" descr="footer.png"/>
          <p:cNvPicPr>
            <a:picLocks noChangeAspect="1"/>
          </p:cNvPicPr>
          <p:nvPr userDrawn="1"/>
        </p:nvPicPr>
        <p:blipFill>
          <a:blip r:embed="rId17"/>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8">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9"/>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3/12/16</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366664376"/>
      </p:ext>
    </p:extLst>
  </p:cSld>
  <p:clrMap bg1="lt1" tx1="dk1" bg2="lt2" tx2="dk2" accent1="accent1" accent2="accent2" accent3="accent3" accent4="accent4" accent5="accent5" accent6="accent6" hlink="hlink" folHlink="folHlink"/>
  <p:sldLayoutIdLst>
    <p:sldLayoutId id="2147485598" r:id="rId1"/>
    <p:sldLayoutId id="2147485599" r:id="rId2"/>
    <p:sldLayoutId id="2147485600" r:id="rId3"/>
    <p:sldLayoutId id="2147485601" r:id="rId4"/>
    <p:sldLayoutId id="2147485602" r:id="rId5"/>
    <p:sldLayoutId id="2147485603" r:id="rId6"/>
    <p:sldLayoutId id="2147485604" r:id="rId7"/>
    <p:sldLayoutId id="2147485605" r:id="rId8"/>
    <p:sldLayoutId id="2147485606" r:id="rId9"/>
    <p:sldLayoutId id="2147485607" r:id="rId10"/>
    <p:sldLayoutId id="2147485608" r:id="rId11"/>
    <p:sldLayoutId id="2147485609"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6658960"/>
            <a:ext cx="9144000" cy="210312"/>
          </a:xfrm>
          <a:prstGeom prst="rect">
            <a:avLst/>
          </a:prstGeom>
          <a:solidFill>
            <a:srgbClr val="FFD86D"/>
          </a:solidFill>
          <a:ln>
            <a:noFill/>
          </a:ln>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endParaRPr lang="en-US" sz="2400" dirty="0" smtClean="0">
              <a:solidFill>
                <a:prstClr val="black"/>
              </a:solidFill>
              <a:latin typeface="Arial"/>
              <a:cs typeface="Arial"/>
            </a:endParaRPr>
          </a:p>
        </p:txBody>
      </p:sp>
      <p:sp>
        <p:nvSpPr>
          <p:cNvPr id="2" name="Title Placeholder 1"/>
          <p:cNvSpPr>
            <a:spLocks noGrp="1"/>
          </p:cNvSpPr>
          <p:nvPr>
            <p:ph type="title"/>
          </p:nvPr>
        </p:nvSpPr>
        <p:spPr>
          <a:xfrm>
            <a:off x="247650" y="198438"/>
            <a:ext cx="8382000" cy="48736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242888" y="1192213"/>
            <a:ext cx="83820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507672" y="635028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a:ea typeface="+mn-ea"/>
                <a:cs typeface="Arial"/>
              </a:defRPr>
            </a:lvl1pPr>
          </a:lstStyle>
          <a:p>
            <a:pPr>
              <a:defRPr/>
            </a:pPr>
            <a:fld id="{C2A80D79-0A62-9B4C-BD4A-0EA49338626F}" type="datetime1">
              <a:rPr lang="en-US" smtClean="0">
                <a:solidFill>
                  <a:prstClr val="black">
                    <a:tint val="75000"/>
                  </a:prstClr>
                </a:solidFill>
              </a:rPr>
              <a:pPr>
                <a:defRPr/>
              </a:pPr>
              <a:t>3/12/16</a:t>
            </a:fld>
            <a:endParaRPr lang="en-US">
              <a:solidFill>
                <a:prstClr val="black">
                  <a:tint val="75000"/>
                </a:prstClr>
              </a:solidFill>
            </a:endParaRPr>
          </a:p>
        </p:txBody>
      </p:sp>
      <p:sp>
        <p:nvSpPr>
          <p:cNvPr id="5" name="Footer Placeholder 4"/>
          <p:cNvSpPr>
            <a:spLocks noGrp="1"/>
          </p:cNvSpPr>
          <p:nvPr>
            <p:ph type="ftr" sz="quarter" idx="3"/>
          </p:nvPr>
        </p:nvSpPr>
        <p:spPr>
          <a:xfrm>
            <a:off x="132506" y="635028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a:ea typeface="+mn-ea"/>
                <a:cs typeface="Arial"/>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4"/>
          </p:nvPr>
        </p:nvSpPr>
        <p:spPr>
          <a:xfrm>
            <a:off x="6901995" y="6632222"/>
            <a:ext cx="2133600" cy="242215"/>
          </a:xfrm>
          <a:prstGeom prst="rect">
            <a:avLst/>
          </a:prstGeom>
        </p:spPr>
        <p:txBody>
          <a:bodyPr vert="horz" lIns="91440" tIns="45720" rIns="91440" bIns="45720" rtlCol="0" anchor="ctr"/>
          <a:lstStyle>
            <a:lvl1pPr algn="r" fontAlgn="auto">
              <a:spcBef>
                <a:spcPts val="0"/>
              </a:spcBef>
              <a:spcAft>
                <a:spcPts val="0"/>
              </a:spcAft>
              <a:defRPr sz="1400" b="1">
                <a:solidFill>
                  <a:schemeClr val="accent3"/>
                </a:solidFill>
                <a:latin typeface="Arial"/>
                <a:ea typeface="+mn-ea"/>
                <a:cs typeface="Arial"/>
              </a:defRPr>
            </a:lvl1pPr>
          </a:lstStyle>
          <a:p>
            <a:pPr>
              <a:defRPr/>
            </a:pPr>
            <a:fld id="{306E2C30-8F45-0448-8EF4-5E9D60815DBD}" type="slidenum">
              <a:rPr lang="en-US" smtClean="0">
                <a:solidFill>
                  <a:srgbClr val="9BBB59"/>
                </a:solidFill>
              </a:rPr>
              <a:pPr>
                <a:defRPr/>
              </a:pPr>
              <a:t>‹#›</a:t>
            </a:fld>
            <a:endParaRPr lang="en-US" dirty="0">
              <a:solidFill>
                <a:srgbClr val="9BBB59"/>
              </a:solidFill>
            </a:endParaRPr>
          </a:p>
        </p:txBody>
      </p:sp>
    </p:spTree>
    <p:extLst>
      <p:ext uri="{BB962C8B-B14F-4D97-AF65-F5344CB8AC3E}">
        <p14:creationId xmlns:p14="http://schemas.microsoft.com/office/powerpoint/2010/main" val="2260598983"/>
      </p:ext>
    </p:extLst>
  </p:cSld>
  <p:clrMap bg1="lt1" tx1="dk1" bg2="lt2" tx2="dk2" accent1="accent1" accent2="accent2" accent3="accent3" accent4="accent4" accent5="accent5" accent6="accent6" hlink="hlink" folHlink="folHlink"/>
  <p:sldLayoutIdLst>
    <p:sldLayoutId id="2147485611" r:id="rId1"/>
    <p:sldLayoutId id="2147485612" r:id="rId2"/>
    <p:sldLayoutId id="2147485613" r:id="rId3"/>
    <p:sldLayoutId id="2147485614" r:id="rId4"/>
    <p:sldLayoutId id="2147485615" r:id="rId5"/>
    <p:sldLayoutId id="2147485616" r:id="rId6"/>
    <p:sldLayoutId id="2147485617" r:id="rId7"/>
    <p:sldLayoutId id="2147485618" r:id="rId8"/>
    <p:sldLayoutId id="2147485619" r:id="rId9"/>
    <p:sldLayoutId id="2147485620" r:id="rId10"/>
    <p:sldLayoutId id="2147485621" r:id="rId11"/>
    <p:sldLayoutId id="2147485622" r:id="rId12"/>
    <p:sldLayoutId id="2147485623" r:id="rId13"/>
  </p:sldLayoutIdLst>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2800" b="1" kern="1200" cap="all">
          <a:solidFill>
            <a:schemeClr val="tx1"/>
          </a:solidFill>
          <a:effectLst>
            <a:outerShdw blurRad="50800" dist="25400" dir="2700000" algn="tl">
              <a:srgbClr val="000000">
                <a:alpha val="24000"/>
              </a:srgbClr>
            </a:outerShdw>
          </a:effectLst>
          <a:latin typeface="Arial"/>
          <a:ea typeface="ＭＳ Ｐゴシック" charset="0"/>
          <a:cs typeface="Arial"/>
        </a:defRPr>
      </a:lvl1pPr>
      <a:lvl2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2pPr>
      <a:lvl3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3pPr>
      <a:lvl4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4pPr>
      <a:lvl5pPr algn="l" rtl="0" eaLnBrk="1" fontAlgn="base" hangingPunct="1">
        <a:spcBef>
          <a:spcPct val="0"/>
        </a:spcBef>
        <a:spcAft>
          <a:spcPct val="0"/>
        </a:spcAft>
        <a:defRPr sz="3200" b="1">
          <a:solidFill>
            <a:schemeClr val="tx1"/>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chemeClr val="tx1"/>
          </a:solidFill>
          <a:latin typeface="Calibri" pitchFamily="34" charset="0"/>
        </a:defRPr>
      </a:lvl6pPr>
      <a:lvl7pPr marL="914400" algn="l" rtl="0" eaLnBrk="1" fontAlgn="base" hangingPunct="1">
        <a:spcBef>
          <a:spcPct val="0"/>
        </a:spcBef>
        <a:spcAft>
          <a:spcPct val="0"/>
        </a:spcAft>
        <a:defRPr sz="3200" b="1">
          <a:solidFill>
            <a:schemeClr val="tx1"/>
          </a:solidFill>
          <a:latin typeface="Calibri" pitchFamily="34" charset="0"/>
        </a:defRPr>
      </a:lvl7pPr>
      <a:lvl8pPr marL="1371600" algn="l" rtl="0" eaLnBrk="1" fontAlgn="base" hangingPunct="1">
        <a:spcBef>
          <a:spcPct val="0"/>
        </a:spcBef>
        <a:spcAft>
          <a:spcPct val="0"/>
        </a:spcAft>
        <a:defRPr sz="3200" b="1">
          <a:solidFill>
            <a:schemeClr val="tx1"/>
          </a:solidFill>
          <a:latin typeface="Calibri" pitchFamily="34" charset="0"/>
        </a:defRPr>
      </a:lvl8pPr>
      <a:lvl9pPr marL="1828800" algn="l" rtl="0" eaLnBrk="1" fontAlgn="base" hangingPunct="1">
        <a:spcBef>
          <a:spcPct val="0"/>
        </a:spcBef>
        <a:spcAft>
          <a:spcPct val="0"/>
        </a:spcAft>
        <a:defRPr sz="3200" b="1">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2800" kern="1200">
          <a:solidFill>
            <a:schemeClr val="tx1"/>
          </a:solidFill>
          <a:latin typeface="Arial"/>
          <a:ea typeface="ＭＳ Ｐゴシック" charset="0"/>
          <a:cs typeface="Arial"/>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Arial"/>
          <a:ea typeface="ＭＳ Ｐゴシック" charset="0"/>
          <a:cs typeface="Arial"/>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Arial"/>
          <a:ea typeface="ＭＳ Ｐゴシック" charset="0"/>
          <a:cs typeface="Arial"/>
        </a:defRPr>
      </a:lvl4pPr>
      <a:lvl5pPr marL="2057400" indent="-228600" algn="l" rtl="0" eaLnBrk="1" fontAlgn="base" hangingPunct="1">
        <a:spcBef>
          <a:spcPct val="20000"/>
        </a:spcBef>
        <a:spcAft>
          <a:spcPct val="0"/>
        </a:spcAft>
        <a:buFont typeface="Arial" charset="0"/>
        <a:buChar char="»"/>
        <a:defRPr sz="16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891490"/>
      </p:ext>
    </p:extLst>
  </p:cSld>
  <p:clrMap bg1="lt1" tx1="dk1" bg2="lt2" tx2="dk2" accent1="accent1" accent2="accent2" accent3="accent3" accent4="accent4" accent5="accent5" accent6="accent6" hlink="hlink" folHlink="folHlink"/>
  <p:sldLayoutIdLst>
    <p:sldLayoutId id="2147485625" r:id="rId1"/>
    <p:sldLayoutId id="2147485626" r:id="rId2"/>
    <p:sldLayoutId id="2147485627" r:id="rId3"/>
    <p:sldLayoutId id="2147485628" r:id="rId4"/>
    <p:sldLayoutId id="2147485629" r:id="rId5"/>
    <p:sldLayoutId id="2147485630" r:id="rId6"/>
    <p:sldLayoutId id="2147485631" r:id="rId7"/>
    <p:sldLayoutId id="2147485632" r:id="rId8"/>
    <p:sldLayoutId id="2147485633" r:id="rId9"/>
    <p:sldLayoutId id="2147485634" r:id="rId10"/>
    <p:sldLayoutId id="21474856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082" name="Title Placeholder 1"/>
          <p:cNvSpPr>
            <a:spLocks noGrp="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3" name="Text Placeholder 2"/>
          <p:cNvSpPr>
            <a:spLocks noGrp="1"/>
          </p:cNvSpPr>
          <p:nvPr>
            <p:ph type="body" idx="1"/>
          </p:nvPr>
        </p:nvSpPr>
        <p:spPr bwMode="auto">
          <a:xfrm>
            <a:off x="228600" y="914400"/>
            <a:ext cx="8686800"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648811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B036D78A-1E37-5B42-95DC-BFAC45B0B0ED}" type="datetime1">
              <a:rPr lang="en-US"/>
              <a:pPr>
                <a:defRPr/>
              </a:pPr>
              <a:t>3/12/16</a:t>
            </a:fld>
            <a:endParaRPr lang="en-US"/>
          </a:p>
        </p:txBody>
      </p:sp>
      <p:sp>
        <p:nvSpPr>
          <p:cNvPr id="5" name="Footer Placeholder 4"/>
          <p:cNvSpPr>
            <a:spLocks noGrp="1"/>
          </p:cNvSpPr>
          <p:nvPr>
            <p:ph type="ftr" sz="quarter" idx="3"/>
          </p:nvPr>
        </p:nvSpPr>
        <p:spPr>
          <a:xfrm>
            <a:off x="3124200" y="648811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7010400" y="648811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11949605-1987-924F-9E72-94902DD86B7C}" type="slidenum">
              <a:rPr lang="en-US"/>
              <a:pPr>
                <a:defRPr/>
              </a:pPr>
              <a:t>‹#›</a:t>
            </a:fld>
            <a:endParaRPr lang="en-US"/>
          </a:p>
        </p:txBody>
      </p:sp>
      <p:pic>
        <p:nvPicPr>
          <p:cNvPr id="174087" name="Picture 6"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616700"/>
            <a:ext cx="10445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687456"/>
      </p:ext>
    </p:extLst>
  </p:cSld>
  <p:clrMap bg1="lt1" tx1="dk1" bg2="lt2" tx2="dk2" accent1="accent1" accent2="accent2" accent3="accent3" accent4="accent4" accent5="accent5" accent6="accent6" hlink="hlink" folHlink="folHlink"/>
  <p:sldLayoutIdLst>
    <p:sldLayoutId id="2147485637" r:id="rId1"/>
    <p:sldLayoutId id="2147485638" r:id="rId2"/>
    <p:sldLayoutId id="2147485639" r:id="rId3"/>
    <p:sldLayoutId id="2147485640" r:id="rId4"/>
    <p:sldLayoutId id="2147485641" r:id="rId5"/>
    <p:sldLayoutId id="2147485642" r:id="rId6"/>
    <p:sldLayoutId id="2147485643" r:id="rId7"/>
    <p:sldLayoutId id="2147485644" r:id="rId8"/>
    <p:sldLayoutId id="2147485645" r:id="rId9"/>
    <p:sldLayoutId id="2147485646" r:id="rId10"/>
    <p:sldLayoutId id="2147485647" r:id="rId11"/>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0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alibri" charset="0"/>
          <a:ea typeface="ＭＳ Ｐゴシック" charset="0"/>
          <a:cs typeface="ＭＳ Ｐゴシック" charset="0"/>
        </a:defRPr>
      </a:lvl9pPr>
    </p:titleStyle>
    <p:bodyStyle>
      <a:lvl1pPr marL="182563" indent="-18256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365125" indent="-22860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547688" indent="-18256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73025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914400" indent="-18256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FE23987C-ED10-9949-82B9-02E919180F44}"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116642"/>
      </p:ext>
    </p:extLst>
  </p:cSld>
  <p:clrMap bg1="lt1" tx1="dk1" bg2="lt2" tx2="dk2" accent1="accent1" accent2="accent2" accent3="accent3" accent4="accent4" accent5="accent5" accent6="accent6" hlink="hlink" folHlink="folHlink"/>
  <p:sldLayoutIdLst>
    <p:sldLayoutId id="2147485650" r:id="rId1"/>
    <p:sldLayoutId id="2147485651" r:id="rId2"/>
    <p:sldLayoutId id="2147485652" r:id="rId3"/>
    <p:sldLayoutId id="2147485653" r:id="rId4"/>
    <p:sldLayoutId id="2147485654" r:id="rId5"/>
    <p:sldLayoutId id="2147485655" r:id="rId6"/>
    <p:sldLayoutId id="2147485656" r:id="rId7"/>
    <p:sldLayoutId id="2147485657" r:id="rId8"/>
    <p:sldLayoutId id="2147485658" r:id="rId9"/>
    <p:sldLayoutId id="2147485659" r:id="rId10"/>
    <p:sldLayoutId id="214748566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ED991CD4-E0D9-CF45-8BD5-E5CD63BE3B5B}"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366"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79388" y="6500813"/>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450384"/>
      </p:ext>
    </p:extLst>
  </p:cSld>
  <p:clrMap bg1="lt1" tx1="dk1" bg2="lt2" tx2="dk2" accent1="accent1" accent2="accent2" accent3="accent3" accent4="accent4" accent5="accent5" accent6="accent6" hlink="hlink" folHlink="folHlink"/>
  <p:sldLayoutIdLst>
    <p:sldLayoutId id="2147485662" r:id="rId1"/>
    <p:sldLayoutId id="2147485663" r:id="rId2"/>
    <p:sldLayoutId id="2147485664" r:id="rId3"/>
    <p:sldLayoutId id="2147485665" r:id="rId4"/>
    <p:sldLayoutId id="2147485666" r:id="rId5"/>
    <p:sldLayoutId id="2147485667" r:id="rId6"/>
    <p:sldLayoutId id="2147485668" r:id="rId7"/>
    <p:sldLayoutId id="2147485669" r:id="rId8"/>
    <p:sldLayoutId id="2147485670" r:id="rId9"/>
    <p:sldLayoutId id="2147485671" r:id="rId10"/>
    <p:sldLayoutId id="2147485672" r:id="rId11"/>
    <p:sldLayoutId id="2147485673"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87395"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573CA38A-CF67-3C46-9ACF-C2BE30DFB38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87398"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87399"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87400"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79388" y="6500813"/>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859009"/>
      </p:ext>
    </p:extLst>
  </p:cSld>
  <p:clrMap bg1="lt1" tx1="dk1" bg2="lt2" tx2="dk2" accent1="accent1" accent2="accent2" accent3="accent3" accent4="accent4" accent5="accent5" accent6="accent6" hlink="hlink" folHlink="folHlink"/>
  <p:sldLayoutIdLst>
    <p:sldLayoutId id="2147485675" r:id="rId1"/>
    <p:sldLayoutId id="2147485676" r:id="rId2"/>
    <p:sldLayoutId id="2147485677" r:id="rId3"/>
    <p:sldLayoutId id="2147485678" r:id="rId4"/>
    <p:sldLayoutId id="2147485679" r:id="rId5"/>
    <p:sldLayoutId id="2147485680" r:id="rId6"/>
    <p:sldLayoutId id="2147485681" r:id="rId7"/>
    <p:sldLayoutId id="2147485682" r:id="rId8"/>
    <p:sldLayoutId id="2147485683" r:id="rId9"/>
    <p:sldLayoutId id="2147485684" r:id="rId10"/>
    <p:sldLayoutId id="2147485685" r:id="rId11"/>
    <p:sldLayoutId id="214748568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4" Type="http://schemas.openxmlformats.org/officeDocument/2006/relationships/hyperlink" Target="http://users.ece.cmu.edu/~omutlu/" TargetMode="External"/><Relationship Id="rId5" Type="http://schemas.openxmlformats.org/officeDocument/2006/relationships/image" Target="../media/image7.jpeg"/><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hyperlink" Target="http://googleprojectzero.blogspot.com/2015/03/exploiting-dram-rowhammer-bug-to-gain.html" TargetMode="External"/><Relationship Id="rId6" Type="http://schemas.openxmlformats.org/officeDocument/2006/relationships/hyperlink" Target="http://users.ece.cmu.edu/~omutlu/pub/dram-row-hammer_isca14.pdf" TargetMode="External"/><Relationship Id="rId1" Type="http://schemas.openxmlformats.org/officeDocument/2006/relationships/slideLayout" Target="../slideLayouts/slideLayout671.xml"/><Relationship Id="rId2" Type="http://schemas.openxmlformats.org/officeDocument/2006/relationships/image" Target="../media/image1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28.xml"/><Relationship Id="rId2" Type="http://schemas.openxmlformats.org/officeDocument/2006/relationships/image" Target="../media/image7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2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0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06.xml"/></Relationships>
</file>

<file path=ppt/slides/_rels/slide104.xml.rels><?xml version="1.0" encoding="UTF-8" standalone="yes"?>
<Relationships xmlns="http://schemas.openxmlformats.org/package/2006/relationships"><Relationship Id="rId3" Type="http://schemas.openxmlformats.org/officeDocument/2006/relationships/hyperlink" Target="mailto:omutlu@gmail.com" TargetMode="External"/><Relationship Id="rId4" Type="http://schemas.openxmlformats.org/officeDocument/2006/relationships/hyperlink" Target="http://users.ece.cmu.edu/~omutlu/" TargetMode="External"/><Relationship Id="rId5" Type="http://schemas.openxmlformats.org/officeDocument/2006/relationships/image" Target="../media/image7.jpeg"/><Relationship Id="rId6" Type="http://schemas.openxmlformats.org/officeDocument/2006/relationships/image" Target="../media/image1.png"/><Relationship Id="rId1" Type="http://schemas.openxmlformats.org/officeDocument/2006/relationships/slideLayout" Target="../slideLayouts/slideLayout905.xml"/><Relationship Id="rId2" Type="http://schemas.openxmlformats.org/officeDocument/2006/relationships/notesSlide" Target="../notesSlides/notesSlide5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06.xml"/><Relationship Id="rId2" Type="http://schemas.openxmlformats.org/officeDocument/2006/relationships/image" Target="../media/image7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06.xml"/><Relationship Id="rId2" Type="http://schemas.openxmlformats.org/officeDocument/2006/relationships/image" Target="../media/image7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06.xml"/><Relationship Id="rId2" Type="http://schemas.openxmlformats.org/officeDocument/2006/relationships/image" Target="../media/image73.png"/><Relationship Id="rId3" Type="http://schemas.openxmlformats.org/officeDocument/2006/relationships/image" Target="../media/image74.png"/></Relationships>
</file>

<file path=ppt/slides/_rels/slide10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4" Type="http://schemas.openxmlformats.org/officeDocument/2006/relationships/hyperlink" Target="https://github.com/CMU-SAFARI/ramulator" TargetMode="External"/><Relationship Id="rId1" Type="http://schemas.openxmlformats.org/officeDocument/2006/relationships/slideLayout" Target="../slideLayouts/slideLayout906.xml"/><Relationship Id="rId2" Type="http://schemas.openxmlformats.org/officeDocument/2006/relationships/hyperlink" Target="http://users.ece.cmu.edu/~omutlu/pub/ramulator_dram_simulator-ieee-cal15.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71.xml"/><Relationship Id="rId2" Type="http://schemas.openxmlformats.org/officeDocument/2006/relationships/hyperlink" Target="http://users.ece.cmu.edu/~omutlu/pub/dram-row-hammer_isca14.pdf" TargetMode="External"/><Relationship Id="rId3" Type="http://schemas.openxmlformats.org/officeDocument/2006/relationships/hyperlink" Target="http://googleprojectzero.blogspot.com/2015/03/exploiting-dram-rowhammer-bug-to-gain.html"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05.xml"/><Relationship Id="rId2" Type="http://schemas.openxmlformats.org/officeDocument/2006/relationships/notesSlide" Target="../notesSlides/notesSlide58.xml"/></Relationships>
</file>

<file path=ppt/slides/_rels/slide111.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hyperlink" Target="http://users.ece.cmu.edu/~omutlu/pub/memory-errors-at-facebook_dsn15-talk.pptx" TargetMode="External"/><Relationship Id="rId5" Type="http://schemas.openxmlformats.org/officeDocument/2006/relationships/hyperlink" Target="http://users.ece.cmu.edu/~omutlu/pub/memory-errors-at-facebook_dsn15-talk.pdf" TargetMode="External"/><Relationship Id="rId6" Type="http://schemas.openxmlformats.org/officeDocument/2006/relationships/hyperlink" Target="https://www.ece.cmu.edu/~safari/tools/memerr/index.html" TargetMode="External"/><Relationship Id="rId7" Type="http://schemas.openxmlformats.org/officeDocument/2006/relationships/image" Target="../media/image42.png"/><Relationship Id="rId1" Type="http://schemas.openxmlformats.org/officeDocument/2006/relationships/slideLayout" Target="../slideLayouts/slideLayout479.xml"/><Relationship Id="rId2" Type="http://schemas.openxmlformats.org/officeDocument/2006/relationships/hyperlink" Target="http://users.ece.cmu.edu/~omutlu/pub/memory-errors-at-facebook_dsn15.pdf"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9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90.xml"/><Relationship Id="rId2" Type="http://schemas.openxmlformats.org/officeDocument/2006/relationships/notesSlide" Target="../notesSlides/notesSlide59.xml"/><Relationship Id="rId3" Type="http://schemas.openxmlformats.org/officeDocument/2006/relationships/image" Target="../media/image7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90.xml"/><Relationship Id="rId2" Type="http://schemas.openxmlformats.org/officeDocument/2006/relationships/image" Target="../media/image7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90.xml"/><Relationship Id="rId2" Type="http://schemas.openxmlformats.org/officeDocument/2006/relationships/image" Target="../media/image7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90.xml"/><Relationship Id="rId2" Type="http://schemas.openxmlformats.org/officeDocument/2006/relationships/image" Target="../media/image7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90.xml"/><Relationship Id="rId2" Type="http://schemas.openxmlformats.org/officeDocument/2006/relationships/image" Target="../media/image7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90.xml"/><Relationship Id="rId2" Type="http://schemas.openxmlformats.org/officeDocument/2006/relationships/notesSlide" Target="../notesSlides/notesSlide60.xml"/><Relationship Id="rId3" Type="http://schemas.openxmlformats.org/officeDocument/2006/relationships/image" Target="../media/image7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90.xml"/><Relationship Id="rId2"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671.xml"/><Relationship Id="rId2" Type="http://schemas.openxmlformats.org/officeDocument/2006/relationships/notesSlide" Target="../notesSlides/notesSlide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90.xml"/><Relationship Id="rId2" Type="http://schemas.openxmlformats.org/officeDocument/2006/relationships/image" Target="../media/image79.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122.xml.rels><?xml version="1.0" encoding="UTF-8" standalone="yes"?>
<Relationships xmlns="http://schemas.openxmlformats.org/package/2006/relationships"><Relationship Id="rId3" Type="http://schemas.openxmlformats.org/officeDocument/2006/relationships/hyperlink" Target="http://www.sigmetrics.org/sigmetrics2015/" TargetMode="External"/><Relationship Id="rId4" Type="http://schemas.openxmlformats.org/officeDocument/2006/relationships/hyperlink" Target="http://users.ece.cmu.edu/~omutlu/pub/flash-memory-failures-in-the-field-at-facebook_sigmetrics15-talk.pptx" TargetMode="External"/><Relationship Id="rId5" Type="http://schemas.openxmlformats.org/officeDocument/2006/relationships/hyperlink" Target="http://users.ece.cmu.edu/~omutlu/pub/flash-memory-failures-in-the-field-at-facebook_sigmetrics15-talk.pdf" TargetMode="External"/><Relationship Id="rId6" Type="http://schemas.openxmlformats.org/officeDocument/2006/relationships/hyperlink" Target="http://www.zdnet.com/article/facebooks-ssd-experience/" TargetMode="External"/><Relationship Id="rId7" Type="http://schemas.openxmlformats.org/officeDocument/2006/relationships/hyperlink" Target="http://www.theregister.co.uk/2015/06/22/facebook_reveals_ssd_failure_rate_trough/" TargetMode="External"/><Relationship Id="rId8" Type="http://schemas.openxmlformats.org/officeDocument/2006/relationships/hyperlink" Target="http://www.techspot.com/news/61090-researchers-publish-first-large-scale-field-ssd-reliability.html" TargetMode="External"/><Relationship Id="rId9" Type="http://schemas.openxmlformats.org/officeDocument/2006/relationships/hyperlink" Target="http://techreport.com/news/28519/facebook-ssd-reliability-study-shows-early-burnouts" TargetMode="External"/><Relationship Id="rId10"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hyperlink" Target="http://users.ece.cmu.edu/~omutlu/pub/flash-memory-failures-in-the-field-at-facebook_sigmetrics15.pdf"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1" Type="http://schemas.openxmlformats.org/officeDocument/2006/relationships/hyperlink" Target="http://arxiv.org/abs/1507.06955" TargetMode="External"/><Relationship Id="rId12" Type="http://schemas.openxmlformats.org/officeDocument/2006/relationships/hyperlink" Target="https://github.com/IAIK/rowhammerjs" TargetMode="External"/><Relationship Id="rId1" Type="http://schemas.openxmlformats.org/officeDocument/2006/relationships/slideLayout" Target="../slideLayouts/slideLayout671.xml"/><Relationship Id="rId2" Type="http://schemas.openxmlformats.org/officeDocument/2006/relationships/hyperlink" Target="http://users.ece.cmu.edu/~omutlu/pub/dram-row-hammer_isca14.pdf" TargetMode="External"/><Relationship Id="rId3" Type="http://schemas.openxmlformats.org/officeDocument/2006/relationships/hyperlink" Target="http://cag.engr.uconn.edu/isca2014/" TargetMode="External"/><Relationship Id="rId4" Type="http://schemas.openxmlformats.org/officeDocument/2006/relationships/hyperlink" Target="http://users.ece.cmu.edu/~omutlu/pub/dram-row-hammer_kim_talk_isca14.pptx" TargetMode="External"/><Relationship Id="rId5" Type="http://schemas.openxmlformats.org/officeDocument/2006/relationships/hyperlink" Target="http://users.ece.cmu.edu/~omutlu/pub/dram-row-hammer_kim_talk_isca14.pdf" TargetMode="External"/><Relationship Id="rId6" Type="http://schemas.openxmlformats.org/officeDocument/2006/relationships/hyperlink" Target="http://users.ece.cmu.edu/~omutlu/pub/dram-row-hammer_kim_lightning-talk_isca14.pptx" TargetMode="External"/><Relationship Id="rId7" Type="http://schemas.openxmlformats.org/officeDocument/2006/relationships/hyperlink" Target="http://users.ece.cmu.edu/~omutlu/pub/dram-row-hammer_kim_lightning-talk_isca14.pdf" TargetMode="External"/><Relationship Id="rId8" Type="http://schemas.openxmlformats.org/officeDocument/2006/relationships/hyperlink" Target="https://github.com/CMU-SAFARI/rowhammer" TargetMode="External"/><Relationship Id="rId9" Type="http://schemas.openxmlformats.org/officeDocument/2006/relationships/hyperlink" Target="http://googleprojectzero.blogspot.com/2015/03/exploiting-dram-rowhammer-bug-to-gain.html" TargetMode="External"/><Relationship Id="rId10" Type="http://schemas.openxmlformats.org/officeDocument/2006/relationships/hyperlink" Target="https://github.com/google/rowhammer-test"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3.png"/></Relationships>
</file>

<file path=ppt/slides/_rels/slide13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12.xml"/><Relationship Id="rId2" Type="http://schemas.openxmlformats.org/officeDocument/2006/relationships/image" Target="../media/image83.png"/></Relationships>
</file>

<file path=ppt/slides/_rels/slide13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1" Type="http://schemas.openxmlformats.org/officeDocument/2006/relationships/slideLayout" Target="../slideLayouts/slideLayout12.xml"/><Relationship Id="rId2" Type="http://schemas.openxmlformats.org/officeDocument/2006/relationships/image" Target="../media/image8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1.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8.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95.xml"/><Relationship Id="rId2"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8.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0.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png"/></Relationships>
</file>

<file path=ppt/slides/_rels/slide146.xml.rels><?xml version="1.0" encoding="UTF-8" standalone="yes"?>
<Relationships xmlns="http://schemas.openxmlformats.org/package/2006/relationships"><Relationship Id="rId3" Type="http://schemas.openxmlformats.org/officeDocument/2006/relationships/hyperlink" Target="http://www.sigmetrics.org/sigmetrics2015/" TargetMode="External"/><Relationship Id="rId4" Type="http://schemas.openxmlformats.org/officeDocument/2006/relationships/hyperlink" Target="http://users.ece.cmu.edu/~omutlu/pub/flash-memory-failures-in-the-field-at-facebook_sigmetrics15-talk.pptx" TargetMode="External"/><Relationship Id="rId5" Type="http://schemas.openxmlformats.org/officeDocument/2006/relationships/hyperlink" Target="http://users.ece.cmu.edu/~omutlu/pub/flash-memory-failures-in-the-field-at-facebook_sigmetrics15-talk.pdf" TargetMode="External"/><Relationship Id="rId6" Type="http://schemas.openxmlformats.org/officeDocument/2006/relationships/hyperlink" Target="http://www.zdnet.com/article/facebooks-ssd-experience/" TargetMode="External"/><Relationship Id="rId7" Type="http://schemas.openxmlformats.org/officeDocument/2006/relationships/hyperlink" Target="http://www.theregister.co.uk/2015/06/22/facebook_reveals_ssd_failure_rate_trough/" TargetMode="External"/><Relationship Id="rId8" Type="http://schemas.openxmlformats.org/officeDocument/2006/relationships/hyperlink" Target="http://www.techspot.com/news/61090-researchers-publish-first-large-scale-field-ssd-reliability.html" TargetMode="External"/><Relationship Id="rId9" Type="http://schemas.openxmlformats.org/officeDocument/2006/relationships/hyperlink" Target="http://techreport.com/news/28519/facebook-ssd-reliability-study-shows-early-burnouts" TargetMode="External"/><Relationship Id="rId10"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hyperlink" Target="http://users.ece.cmu.edu/~omutlu/pub/flash-memory-failures-in-the-field-at-facebook_sigmetrics15.pdf"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148.xml.rels><?xml version="1.0" encoding="UTF-8" standalone="yes"?>
<Relationships xmlns="http://schemas.openxmlformats.org/package/2006/relationships"><Relationship Id="rId3" Type="http://schemas.openxmlformats.org/officeDocument/2006/relationships/hyperlink" Target="http://users.ece.cmu.edu/~omutlu/pub/flash-memory-data-retention_hpca15.pdf" TargetMode="External"/><Relationship Id="rId4" Type="http://schemas.openxmlformats.org/officeDocument/2006/relationships/hyperlink" Target="http://users.ece.cmu.edu/~omutlu/pub/warm-flash-write-hotness-aware-retention-management_msst15.pdf" TargetMode="External"/><Relationship Id="rId5" Type="http://schemas.openxmlformats.org/officeDocument/2006/relationships/hyperlink" Target="http://ieeexplore.ieee.org/xpl/login.jsp?tp=&amp;arnumber=5771258&amp;url=http://ieeexplore.ieee.org/xpls/abs_all.jsp?arnumber=5771258" TargetMode="External"/><Relationship Id="rId1" Type="http://schemas.openxmlformats.org/officeDocument/2006/relationships/slideLayout" Target="../slideLayouts/slideLayout931.xml"/><Relationship Id="rId2" Type="http://schemas.openxmlformats.org/officeDocument/2006/relationships/hyperlink" Target="http://users.ece.cmu.edu/~omutlu/pub/flash-correct-and-refresh_iccd12.pdf" TargetMode="External"/></Relationships>
</file>

<file path=ppt/slides/_rels/slide149.xml.rels><?xml version="1.0" encoding="UTF-8" standalone="yes"?>
<Relationships xmlns="http://schemas.openxmlformats.org/package/2006/relationships"><Relationship Id="rId3" Type="http://schemas.openxmlformats.org/officeDocument/2006/relationships/hyperlink" Target="http://users.ece.cmu.edu/~omutlu/pub/flash-error-analysis-and-management_itj13.pdf" TargetMode="External"/><Relationship Id="rId4" Type="http://schemas.openxmlformats.org/officeDocument/2006/relationships/hyperlink" Target="http://users.ece.cmu.edu/~omutlu/pub/flash-memory-voltage-characterization_date13.pdf" TargetMode="External"/><Relationship Id="rId1" Type="http://schemas.openxmlformats.org/officeDocument/2006/relationships/slideLayout" Target="../slideLayouts/slideLayout931.xml"/><Relationship Id="rId2" Type="http://schemas.openxmlformats.org/officeDocument/2006/relationships/hyperlink" Target="http://users.ece.cmu.edu/~omutlu/pub/flash-error-patterns_date12.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0.xml.rels><?xml version="1.0" encoding="UTF-8" standalone="yes"?>
<Relationships xmlns="http://schemas.openxmlformats.org/package/2006/relationships"><Relationship Id="rId3" Type="http://schemas.openxmlformats.org/officeDocument/2006/relationships/hyperlink" Target="http://users.ece.cmu.edu/~omutlu/pub/neighbor-assisted-error-correction-in-flash_sigmetrics14.pdf" TargetMode="External"/><Relationship Id="rId4" Type="http://schemas.openxmlformats.org/officeDocument/2006/relationships/hyperlink" Target="http://users.ece.cmu.edu/~omutlu/pub/flash-read-disturb-errors_dsn15.pdf" TargetMode="External"/><Relationship Id="rId5" Type="http://schemas.openxmlformats.org/officeDocument/2006/relationships/hyperlink" Target="http://users.ece.cmu.edu/~omutlu/pub/flash-memory-failures-in-the-field-at-facebook_sigmetrics15.pdf" TargetMode="External"/><Relationship Id="rId1" Type="http://schemas.openxmlformats.org/officeDocument/2006/relationships/slideLayout" Target="../slideLayouts/slideLayout931.xml"/><Relationship Id="rId2" Type="http://schemas.openxmlformats.org/officeDocument/2006/relationships/hyperlink" Target="http://users.ece.cmu.edu/~omutlu/pub/flash-programming-interference_iccd13.pdf"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noggin.intel.com/technology-journal/2013/171/memory-resiliency" TargetMode="External"/><Relationship Id="rId4" Type="http://schemas.openxmlformats.org/officeDocument/2006/relationships/image" Target="../media/image91.png"/><Relationship Id="rId1" Type="http://schemas.openxmlformats.org/officeDocument/2006/relationships/slideLayout" Target="../slideLayouts/slideLayout917.xml"/><Relationship Id="rId2" Type="http://schemas.openxmlformats.org/officeDocument/2006/relationships/hyperlink" Target="http://users.ece.cmu.edu/~omutlu/pub/flash-error-analysis-and-management_itj13.pdf"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mailto:onur@cmu.edu" TargetMode="External"/><Relationship Id="rId4" Type="http://schemas.openxmlformats.org/officeDocument/2006/relationships/image" Target="../media/image7.jpeg"/><Relationship Id="rId5" Type="http://schemas.openxmlformats.org/officeDocument/2006/relationships/image" Target="../media/image1.png"/><Relationship Id="rId6" Type="http://schemas.openxmlformats.org/officeDocument/2006/relationships/image" Target="../media/image92.jpeg"/><Relationship Id="rId7" Type="http://schemas.openxmlformats.org/officeDocument/2006/relationships/image" Target="../media/image8.png"/><Relationship Id="rId1" Type="http://schemas.openxmlformats.org/officeDocument/2006/relationships/slideLayout" Target="../slideLayouts/slideLayout988.xml"/><Relationship Id="rId2" Type="http://schemas.openxmlformats.org/officeDocument/2006/relationships/notesSlide" Target="../notesSlides/notesSlide6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notesSlide" Target="../notesSlides/notesSlide65.xml"/><Relationship Id="rId3" Type="http://schemas.openxmlformats.org/officeDocument/2006/relationships/image" Target="../media/image8.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00.xml"/><Relationship Id="rId2" Type="http://schemas.openxmlformats.org/officeDocument/2006/relationships/image" Target="../media/image47.png"/><Relationship Id="rId3" Type="http://schemas.openxmlformats.org/officeDocument/2006/relationships/image" Target="../media/image8.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notesSlide" Target="../notesSlides/notesSlide66.xml"/><Relationship Id="rId3" Type="http://schemas.openxmlformats.org/officeDocument/2006/relationships/image" Target="../media/image48.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49.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50.png"/><Relationship Id="rId3" Type="http://schemas.openxmlformats.org/officeDocument/2006/relationships/image" Target="../media/image51.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49.jpeg"/><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8.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notesSlide" Target="../notesSlides/notesSlide67.xml"/><Relationship Id="rId3" Type="http://schemas.openxmlformats.org/officeDocument/2006/relationships/image" Target="../media/image8.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52.png"/><Relationship Id="rId3" Type="http://schemas.openxmlformats.org/officeDocument/2006/relationships/image" Target="../media/image8.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notesSlide" Target="../notesSlides/notesSlide68.xml"/><Relationship Id="rId3" Type="http://schemas.openxmlformats.org/officeDocument/2006/relationships/image" Target="../media/image8.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98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8.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notesSlide" Target="../notesSlides/notesSlide69.xml"/><Relationship Id="rId3" Type="http://schemas.openxmlformats.org/officeDocument/2006/relationships/image" Target="../media/image8.png"/></Relationships>
</file>

<file path=ppt/slides/_rels/slide16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8.png"/><Relationship Id="rId1" Type="http://schemas.openxmlformats.org/officeDocument/2006/relationships/slideLayout" Target="../slideLayouts/slideLayout989.xml"/><Relationship Id="rId2" Type="http://schemas.openxmlformats.org/officeDocument/2006/relationships/notesSlide" Target="../notesSlides/notesSlide70.xml"/></Relationships>
</file>

<file path=ppt/slides/_rels/slide168.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8.png"/><Relationship Id="rId1" Type="http://schemas.openxmlformats.org/officeDocument/2006/relationships/slideLayout" Target="../slideLayouts/slideLayout989.xml"/><Relationship Id="rId2" Type="http://schemas.openxmlformats.org/officeDocument/2006/relationships/notesSlide" Target="../notesSlides/notesSlide71.xml"/></Relationships>
</file>

<file path=ppt/slides/_rels/slide169.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8.png"/><Relationship Id="rId1" Type="http://schemas.openxmlformats.org/officeDocument/2006/relationships/slideLayout" Target="../slideLayouts/slideLayout989.xml"/><Relationship Id="rId2" Type="http://schemas.openxmlformats.org/officeDocument/2006/relationships/image" Target="../media/image9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84.xml"/><Relationship Id="rId2" Type="http://schemas.openxmlformats.org/officeDocument/2006/relationships/notesSlide" Target="../notesSlides/notesSlide9.xml"/><Relationship Id="rId3" Type="http://schemas.openxmlformats.org/officeDocument/2006/relationships/hyperlink" Target="http://users.ece.cmu.edu/~omutlu/pub/dram-row-hammer_isca14.pdf" TargetMode="External"/></Relationships>
</file>

<file path=ppt/slides/_rels/slide170.xml.rels><?xml version="1.0" encoding="UTF-8" standalone="yes"?>
<Relationships xmlns="http://schemas.openxmlformats.org/package/2006/relationships"><Relationship Id="rId3" Type="http://schemas.openxmlformats.org/officeDocument/2006/relationships/hyperlink" Target="http://www.date-conference.com/" TargetMode="External"/><Relationship Id="rId4" Type="http://schemas.openxmlformats.org/officeDocument/2006/relationships/hyperlink" Target="http://users.ece.cmu.edu/~omutlu/pub/cai_date12_talk.ppt" TargetMode="External"/><Relationship Id="rId5" Type="http://schemas.openxmlformats.org/officeDocument/2006/relationships/image" Target="../media/image8.png"/><Relationship Id="rId1" Type="http://schemas.openxmlformats.org/officeDocument/2006/relationships/slideLayout" Target="../slideLayouts/slideLayout989.xml"/><Relationship Id="rId2" Type="http://schemas.openxmlformats.org/officeDocument/2006/relationships/hyperlink" Target="http://users.ece.cmu.edu/~omutlu/pub/flash-error-patterns_date12.pdf" TargetMode="Externa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notesSlide" Target="../notesSlides/notesSlide72.xml"/><Relationship Id="rId3" Type="http://schemas.openxmlformats.org/officeDocument/2006/relationships/image" Target="../media/image8.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8.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8.png"/></Relationships>
</file>

<file path=ppt/slides/_rels/slide174.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989.xml"/><Relationship Id="rId2" Type="http://schemas.openxmlformats.org/officeDocument/2006/relationships/image" Target="../media/image97.png"/></Relationships>
</file>

<file path=ppt/slides/_rels/slide175.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8.png"/><Relationship Id="rId1" Type="http://schemas.openxmlformats.org/officeDocument/2006/relationships/slideLayout" Target="../slideLayouts/slideLayout989.xml"/><Relationship Id="rId2" Type="http://schemas.openxmlformats.org/officeDocument/2006/relationships/notesSlide" Target="../notesSlides/notesSlide7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chart" Target="../charts/chart4.xml"/><Relationship Id="rId3" Type="http://schemas.openxmlformats.org/officeDocument/2006/relationships/image" Target="../media/image8.png"/></Relationships>
</file>

<file path=ppt/slides/_rels/slide177.xml.rels><?xml version="1.0" encoding="UTF-8" standalone="yes"?>
<Relationships xmlns="http://schemas.openxmlformats.org/package/2006/relationships"><Relationship Id="rId3" Type="http://schemas.openxmlformats.org/officeDocument/2006/relationships/hyperlink" Target="http://www.iccd-conf.com/" TargetMode="External"/><Relationship Id="rId4" Type="http://schemas.openxmlformats.org/officeDocument/2006/relationships/hyperlink" Target="http://users.ece.cmu.edu/~omutlu/pub/mutlu_iccd12_talk.ppt" TargetMode="External"/><Relationship Id="rId5" Type="http://schemas.openxmlformats.org/officeDocument/2006/relationships/hyperlink" Target="http://users.ece.cmu.edu/~omutlu/pub/mutlu_iccd12_talk.pdf" TargetMode="External"/><Relationship Id="rId6" Type="http://schemas.openxmlformats.org/officeDocument/2006/relationships/image" Target="../media/image8.png"/><Relationship Id="rId1" Type="http://schemas.openxmlformats.org/officeDocument/2006/relationships/slideLayout" Target="../slideLayouts/slideLayout989.xml"/><Relationship Id="rId2" Type="http://schemas.openxmlformats.org/officeDocument/2006/relationships/hyperlink" Target="http://users.ece.cmu.edu/~omutlu/pub/flash-correct-and-refresh_iccd12.pdf" TargetMode="Externa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notesSlide" Target="../notesSlides/notesSlide74.xml"/><Relationship Id="rId3" Type="http://schemas.openxmlformats.org/officeDocument/2006/relationships/image" Target="../media/image8.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705.xml"/><Relationship Id="rId2" Type="http://schemas.openxmlformats.org/officeDocument/2006/relationships/notesSlide" Target="../notesSlides/notesSlide1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notesSlide" Target="../notesSlides/notesSlide75.xml"/><Relationship Id="rId3" Type="http://schemas.openxmlformats.org/officeDocument/2006/relationships/image" Target="../media/image100.emf"/></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notesSlide" Target="../notesSlides/notesSlide76.xml"/></Relationships>
</file>

<file path=ppt/slides/_rels/slide182.xml.rels><?xml version="1.0" encoding="UTF-8" standalone="yes"?>
<Relationships xmlns="http://schemas.openxmlformats.org/package/2006/relationships"><Relationship Id="rId3" Type="http://schemas.openxmlformats.org/officeDocument/2006/relationships/hyperlink" Target="http://www.date-conference.com/" TargetMode="External"/><Relationship Id="rId4" Type="http://schemas.openxmlformats.org/officeDocument/2006/relationships/hyperlink" Target="http://users.ece.cmu.edu/~omutlu/pub/cai_date13_talk.ppt" TargetMode="External"/><Relationship Id="rId1" Type="http://schemas.openxmlformats.org/officeDocument/2006/relationships/slideLayout" Target="../slideLayouts/slideLayout989.xml"/><Relationship Id="rId2" Type="http://schemas.openxmlformats.org/officeDocument/2006/relationships/hyperlink" Target="http://users.ece.cmu.edu/~omutlu/pub/flash-memory-voltage-characterization_date13.pdf" TargetMode="Externa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8.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98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8.png"/></Relationships>
</file>

<file path=ppt/slides/_rels/slide186.xml.rels><?xml version="1.0" encoding="UTF-8" standalone="yes"?>
<Relationships xmlns="http://schemas.openxmlformats.org/package/2006/relationships"><Relationship Id="rId3" Type="http://schemas.openxmlformats.org/officeDocument/2006/relationships/oleObject" Target="../embeddings/Microsoft_Equation3.bin"/><Relationship Id="rId4" Type="http://schemas.openxmlformats.org/officeDocument/2006/relationships/image" Target="../media/image101.wmf"/><Relationship Id="rId5" Type="http://schemas.openxmlformats.org/officeDocument/2006/relationships/image" Target="../media/image8.png"/><Relationship Id="rId1" Type="http://schemas.openxmlformats.org/officeDocument/2006/relationships/vmlDrawing" Target="../drawings/vmlDrawing3.vml"/><Relationship Id="rId2" Type="http://schemas.openxmlformats.org/officeDocument/2006/relationships/slideLayout" Target="../slideLayouts/slideLayout989.xml"/></Relationships>
</file>

<file path=ppt/slides/_rels/slide187.xml.rels><?xml version="1.0" encoding="UTF-8" standalone="yes"?>
<Relationships xmlns="http://schemas.openxmlformats.org/package/2006/relationships"><Relationship Id="rId3" Type="http://schemas.openxmlformats.org/officeDocument/2006/relationships/oleObject" Target="../embeddings/Microsoft_Equation4.bin"/><Relationship Id="rId4" Type="http://schemas.openxmlformats.org/officeDocument/2006/relationships/image" Target="../media/image102.wmf"/><Relationship Id="rId5" Type="http://schemas.openxmlformats.org/officeDocument/2006/relationships/image" Target="../media/image8.png"/><Relationship Id="rId1" Type="http://schemas.openxmlformats.org/officeDocument/2006/relationships/vmlDrawing" Target="../drawings/vmlDrawing4.vml"/><Relationship Id="rId2" Type="http://schemas.openxmlformats.org/officeDocument/2006/relationships/slideLayout" Target="../slideLayouts/slideLayout989.xml"/></Relationships>
</file>

<file path=ppt/slides/_rels/slide188.xml.rels><?xml version="1.0" encoding="UTF-8" standalone="yes"?>
<Relationships xmlns="http://schemas.openxmlformats.org/package/2006/relationships"><Relationship Id="rId3" Type="http://schemas.openxmlformats.org/officeDocument/2006/relationships/oleObject" Target="../embeddings/Microsoft_Equation5.bin"/><Relationship Id="rId4" Type="http://schemas.openxmlformats.org/officeDocument/2006/relationships/image" Target="../media/image102.wmf"/><Relationship Id="rId5" Type="http://schemas.openxmlformats.org/officeDocument/2006/relationships/oleObject" Target="../embeddings/Microsoft_Equation6.bin"/><Relationship Id="rId6" Type="http://schemas.openxmlformats.org/officeDocument/2006/relationships/image" Target="../media/image103.wmf"/><Relationship Id="rId7" Type="http://schemas.openxmlformats.org/officeDocument/2006/relationships/oleObject" Target="../embeddings/Microsoft_Equation7.bin"/><Relationship Id="rId8" Type="http://schemas.openxmlformats.org/officeDocument/2006/relationships/image" Target="../media/image104.wmf"/><Relationship Id="rId1" Type="http://schemas.openxmlformats.org/officeDocument/2006/relationships/vmlDrawing" Target="../drawings/vmlDrawing5.vml"/><Relationship Id="rId2" Type="http://schemas.openxmlformats.org/officeDocument/2006/relationships/slideLayout" Target="../slideLayouts/slideLayout98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10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705.xml"/><Relationship Id="rId2" Type="http://schemas.openxmlformats.org/officeDocument/2006/relationships/notesSlide" Target="../notesSlides/notesSlide11.xml"/></Relationships>
</file>

<file path=ppt/slides/_rels/slide190.xml.rels><?xml version="1.0" encoding="UTF-8" standalone="yes"?>
<Relationships xmlns="http://schemas.openxmlformats.org/package/2006/relationships"><Relationship Id="rId3" Type="http://schemas.openxmlformats.org/officeDocument/2006/relationships/oleObject" Target="../embeddings/Microsoft_Equation8.bin"/><Relationship Id="rId4" Type="http://schemas.openxmlformats.org/officeDocument/2006/relationships/image" Target="../media/image106.wmf"/><Relationship Id="rId5" Type="http://schemas.openxmlformats.org/officeDocument/2006/relationships/image" Target="../media/image8.png"/><Relationship Id="rId1" Type="http://schemas.openxmlformats.org/officeDocument/2006/relationships/vmlDrawing" Target="../drawings/vmlDrawing6.vml"/><Relationship Id="rId2" Type="http://schemas.openxmlformats.org/officeDocument/2006/relationships/slideLayout" Target="../slideLayouts/slideLayout989.xml"/></Relationships>
</file>

<file path=ppt/slides/_rels/slide191.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8.png"/><Relationship Id="rId1" Type="http://schemas.openxmlformats.org/officeDocument/2006/relationships/slideLayout" Target="../slideLayouts/slideLayout989.xml"/><Relationship Id="rId2" Type="http://schemas.openxmlformats.org/officeDocument/2006/relationships/notesSlide" Target="../notesSlides/notesSlide77.xml"/></Relationships>
</file>

<file path=ppt/slides/_rels/slide192.xml.rels><?xml version="1.0" encoding="UTF-8" standalone="yes"?>
<Relationships xmlns="http://schemas.openxmlformats.org/package/2006/relationships"><Relationship Id="rId3" Type="http://schemas.openxmlformats.org/officeDocument/2006/relationships/hyperlink" Target="http://www.iccd-conf.com/" TargetMode="External"/><Relationship Id="rId4" Type="http://schemas.openxmlformats.org/officeDocument/2006/relationships/hyperlink" Target="http://users.ece.cmu.edu/~omutlu/pub/cai_iccd13_talk.pptx" TargetMode="External"/><Relationship Id="rId5" Type="http://schemas.openxmlformats.org/officeDocument/2006/relationships/hyperlink" Target="http://users.ece.cmu.edu/~omutlu/pub/cai_iccd13_talk.pdf" TargetMode="External"/><Relationship Id="rId6" Type="http://schemas.openxmlformats.org/officeDocument/2006/relationships/hyperlink" Target="http://users.ece.cmu.edu/~omutlu/pub/cai_iccd13_lightning-talk.pdf" TargetMode="External"/><Relationship Id="rId7" Type="http://schemas.openxmlformats.org/officeDocument/2006/relationships/image" Target="../media/image8.png"/><Relationship Id="rId1" Type="http://schemas.openxmlformats.org/officeDocument/2006/relationships/slideLayout" Target="../slideLayouts/slideLayout989.xml"/><Relationship Id="rId2" Type="http://schemas.openxmlformats.org/officeDocument/2006/relationships/hyperlink" Target="http://users.ece.cmu.edu/~omutlu/pub/flash-programming-interference_iccd13.pdf" TargetMode="Externa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notesSlide" Target="../notesSlides/notesSlide78.xml"/><Relationship Id="rId3" Type="http://schemas.openxmlformats.org/officeDocument/2006/relationships/image" Target="../media/image8.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8.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oleObject" Target="../embeddings/oleObject1.bin"/><Relationship Id="rId5" Type="http://schemas.openxmlformats.org/officeDocument/2006/relationships/image" Target="../media/image109.wmf"/><Relationship Id="rId6" Type="http://schemas.openxmlformats.org/officeDocument/2006/relationships/oleObject" Target="../embeddings/Microsoft_Equation9.bin"/><Relationship Id="rId7" Type="http://schemas.openxmlformats.org/officeDocument/2006/relationships/image" Target="../media/image110.wmf"/><Relationship Id="rId8" Type="http://schemas.openxmlformats.org/officeDocument/2006/relationships/image" Target="../media/image111.png"/><Relationship Id="rId9" Type="http://schemas.openxmlformats.org/officeDocument/2006/relationships/image" Target="../media/image112.png"/><Relationship Id="rId1" Type="http://schemas.openxmlformats.org/officeDocument/2006/relationships/vmlDrawing" Target="../drawings/vmlDrawing7.vml"/><Relationship Id="rId2" Type="http://schemas.openxmlformats.org/officeDocument/2006/relationships/slideLayout" Target="../slideLayouts/slideLayout989.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113.png"/><Relationship Id="rId3" Type="http://schemas.openxmlformats.org/officeDocument/2006/relationships/image" Target="../media/image114.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115.png"/></Relationships>
</file>

<file path=ppt/slides/_rels/slide198.xml.rels><?xml version="1.0" encoding="UTF-8" standalone="yes"?>
<Relationships xmlns="http://schemas.openxmlformats.org/package/2006/relationships"><Relationship Id="rId3" Type="http://schemas.openxmlformats.org/officeDocument/2006/relationships/hyperlink" Target="http://www.iccd-conf.com/" TargetMode="External"/><Relationship Id="rId4" Type="http://schemas.openxmlformats.org/officeDocument/2006/relationships/hyperlink" Target="http://users.ece.cmu.edu/~omutlu/pub/cai_iccd13_talk.pptx" TargetMode="External"/><Relationship Id="rId5" Type="http://schemas.openxmlformats.org/officeDocument/2006/relationships/hyperlink" Target="http://users.ece.cmu.edu/~omutlu/pub/cai_iccd13_talk.pdf" TargetMode="External"/><Relationship Id="rId6" Type="http://schemas.openxmlformats.org/officeDocument/2006/relationships/hyperlink" Target="http://users.ece.cmu.edu/~omutlu/pub/cai_iccd13_lightning-talk.pdf" TargetMode="External"/><Relationship Id="rId1" Type="http://schemas.openxmlformats.org/officeDocument/2006/relationships/slideLayout" Target="../slideLayouts/slideLayout989.xml"/><Relationship Id="rId2" Type="http://schemas.openxmlformats.org/officeDocument/2006/relationships/hyperlink" Target="http://users.ece.cmu.edu/~omutlu/pub/flash-programming-interference_iccd13.pdf" TargetMode="Externa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notesSlide" Target="../notesSlides/notesSlide80.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05.xml"/><Relationship Id="rId2" Type="http://schemas.openxmlformats.org/officeDocument/2006/relationships/notesSlide" Target="../notesSlides/notesSlide1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8.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8.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989.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98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989.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8.png"/></Relationships>
</file>

<file path=ppt/slides/_rels/slide206.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8.png"/><Relationship Id="rId1" Type="http://schemas.openxmlformats.org/officeDocument/2006/relationships/slideLayout" Target="../slideLayouts/slideLayout989.xml"/><Relationship Id="rId2" Type="http://schemas.openxmlformats.org/officeDocument/2006/relationships/image" Target="../media/image116.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98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118.jpeg"/><Relationship Id="rId3" Type="http://schemas.openxmlformats.org/officeDocument/2006/relationships/image" Target="../media/image8.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119.png"/><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16.xml"/><Relationship Id="rId2" Type="http://schemas.openxmlformats.org/officeDocument/2006/relationships/notesSlide" Target="../notesSlides/notesSlide1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120.png"/><Relationship Id="rId3" Type="http://schemas.openxmlformats.org/officeDocument/2006/relationships/image" Target="../media/image8.png"/></Relationships>
</file>

<file path=ppt/slides/_rels/slide211.xml.rels><?xml version="1.0" encoding="UTF-8" standalone="yes"?>
<Relationships xmlns="http://schemas.openxmlformats.org/package/2006/relationships"><Relationship Id="rId3" Type="http://schemas.openxmlformats.org/officeDocument/2006/relationships/hyperlink" Target="http://www.sigmetrics.org/sigmetrics2014/" TargetMode="External"/><Relationship Id="rId4" Type="http://schemas.openxmlformats.org/officeDocument/2006/relationships/hyperlink" Target="http://users.ece.cmu.edu/~omutlu/pub/neighbor-assisted-error-correction-in-flash_cai_sigmetrics14-talk.ppt" TargetMode="External"/><Relationship Id="rId5" Type="http://schemas.openxmlformats.org/officeDocument/2006/relationships/hyperlink" Target="http://users.ece.cmu.edu/~omutlu/pub/neighbor-assisted-error-correction-in-flash_cai_sigmetrics14-talk.pdf" TargetMode="External"/><Relationship Id="rId6" Type="http://schemas.openxmlformats.org/officeDocument/2006/relationships/image" Target="../media/image8.png"/><Relationship Id="rId1" Type="http://schemas.openxmlformats.org/officeDocument/2006/relationships/slideLayout" Target="../slideLayouts/slideLayout989.xml"/><Relationship Id="rId2" Type="http://schemas.openxmlformats.org/officeDocument/2006/relationships/hyperlink" Target="http://users.ece.cmu.edu/~omutlu/pub/neighbor-assisted-error-correction-in-flash_sigmetrics14.pdf" TargetMode="Externa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notesSlide" Target="../notesSlides/notesSlide81.xml"/><Relationship Id="rId3" Type="http://schemas.openxmlformats.org/officeDocument/2006/relationships/image" Target="../media/image8.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989.xml"/><Relationship Id="rId2" Type="http://schemas.openxmlformats.org/officeDocument/2006/relationships/image" Target="../media/image8.png"/></Relationships>
</file>

<file path=ppt/slides/_rels/slide214.xml.rels><?xml version="1.0" encoding="UTF-8" standalone="yes"?>
<Relationships xmlns="http://schemas.openxmlformats.org/package/2006/relationships"><Relationship Id="rId3" Type="http://schemas.openxmlformats.org/officeDocument/2006/relationships/hyperlink" Target="http://www.date-conference.com/" TargetMode="External"/><Relationship Id="rId4" Type="http://schemas.openxmlformats.org/officeDocument/2006/relationships/hyperlink" Target="http://users.ece.cmu.edu/~omutlu/pub/cai_date12_talk.ppt" TargetMode="External"/><Relationship Id="rId5" Type="http://schemas.openxmlformats.org/officeDocument/2006/relationships/hyperlink" Target="http://users.ece.cmu.edu/~omutlu/pub/flash-correct-and-refresh_iccd12.pdf" TargetMode="External"/><Relationship Id="rId6" Type="http://schemas.openxmlformats.org/officeDocument/2006/relationships/hyperlink" Target="http://www.iccd-conf.com/" TargetMode="External"/><Relationship Id="rId7" Type="http://schemas.openxmlformats.org/officeDocument/2006/relationships/hyperlink" Target="http://users.ece.cmu.edu/~omutlu/pub/mutlu_iccd12_talk.ppt" TargetMode="External"/><Relationship Id="rId8" Type="http://schemas.openxmlformats.org/officeDocument/2006/relationships/hyperlink" Target="http://users.ece.cmu.edu/~omutlu/pub/mutlu_iccd12_talk.pdf" TargetMode="External"/><Relationship Id="rId9" Type="http://schemas.openxmlformats.org/officeDocument/2006/relationships/hyperlink" Target="http://users.ece.cmu.edu/~omutlu/pub/flash-memory-voltage-characterization_date13.pdf" TargetMode="External"/><Relationship Id="rId10" Type="http://schemas.openxmlformats.org/officeDocument/2006/relationships/hyperlink" Target="http://users.ece.cmu.edu/~omutlu/pub/cai_date13_talk.ppt" TargetMode="External"/><Relationship Id="rId11" Type="http://schemas.openxmlformats.org/officeDocument/2006/relationships/image" Target="../media/image8.png"/><Relationship Id="rId1" Type="http://schemas.openxmlformats.org/officeDocument/2006/relationships/slideLayout" Target="../slideLayouts/slideLayout989.xml"/><Relationship Id="rId2" Type="http://schemas.openxmlformats.org/officeDocument/2006/relationships/hyperlink" Target="http://users.ece.cmu.edu/~omutlu/pub/flash-error-patterns_date12.pdf" TargetMode="External"/></Relationships>
</file>

<file path=ppt/slides/_rels/slide215.xml.rels><?xml version="1.0" encoding="UTF-8" standalone="yes"?>
<Relationships xmlns="http://schemas.openxmlformats.org/package/2006/relationships"><Relationship Id="rId11" Type="http://schemas.openxmlformats.org/officeDocument/2006/relationships/hyperlink" Target="http://users.ece.cmu.edu/~omutlu/pub/neighbor-assisted-error-correction-in-flash_cai_sigmetrics14-talk.ppt" TargetMode="External"/><Relationship Id="rId12" Type="http://schemas.openxmlformats.org/officeDocument/2006/relationships/hyperlink" Target="http://users.ece.cmu.edu/~omutlu/pub/neighbor-assisted-error-correction-in-flash_cai_sigmetrics14-talk.pdf" TargetMode="External"/><Relationship Id="rId13" Type="http://schemas.openxmlformats.org/officeDocument/2006/relationships/image" Target="../media/image8.png"/><Relationship Id="rId1" Type="http://schemas.openxmlformats.org/officeDocument/2006/relationships/slideLayout" Target="../slideLayouts/slideLayout989.xml"/><Relationship Id="rId2" Type="http://schemas.openxmlformats.org/officeDocument/2006/relationships/hyperlink" Target="http://noggin.intel.com/content/paper-8-error-analysis-and-retention-aware-error-management-for-nand-flash-memory" TargetMode="External"/><Relationship Id="rId3" Type="http://schemas.openxmlformats.org/officeDocument/2006/relationships/hyperlink" Target="http://noggin.intel.com/technology-journal/2013/171/memory-resiliency" TargetMode="External"/><Relationship Id="rId4" Type="http://schemas.openxmlformats.org/officeDocument/2006/relationships/hyperlink" Target="http://users.ece.cmu.edu/~omutlu/pub/flash-programming-interference_iccd13.pdf" TargetMode="External"/><Relationship Id="rId5" Type="http://schemas.openxmlformats.org/officeDocument/2006/relationships/hyperlink" Target="http://www.iccd-conf.com/" TargetMode="External"/><Relationship Id="rId6" Type="http://schemas.openxmlformats.org/officeDocument/2006/relationships/hyperlink" Target="http://users.ece.cmu.edu/~omutlu/pub/cai_iccd13_talk.pptx" TargetMode="External"/><Relationship Id="rId7" Type="http://schemas.openxmlformats.org/officeDocument/2006/relationships/hyperlink" Target="http://users.ece.cmu.edu/~omutlu/pub/cai_iccd13_talk.pdf" TargetMode="External"/><Relationship Id="rId8" Type="http://schemas.openxmlformats.org/officeDocument/2006/relationships/hyperlink" Target="http://users.ece.cmu.edu/~omutlu/pub/cai_iccd13_lightning-talk.pdf" TargetMode="External"/><Relationship Id="rId9" Type="http://schemas.openxmlformats.org/officeDocument/2006/relationships/hyperlink" Target="http://users.ece.cmu.edu/~omutlu/pub/neighbor-assisted-error-correction-in-flash_sigmetrics14.pdf" TargetMode="External"/><Relationship Id="rId10" Type="http://schemas.openxmlformats.org/officeDocument/2006/relationships/hyperlink" Target="http://www.sigmetrics.org/sigmetrics2014/" TargetMode="Externa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012.xml"/><Relationship Id="rId2" Type="http://schemas.openxmlformats.org/officeDocument/2006/relationships/hyperlink" Target="http://users.ece.cmu.edu/~omutlu/projects.htm" TargetMode="External"/><Relationship Id="rId3" Type="http://schemas.openxmlformats.org/officeDocument/2006/relationships/image" Target="../media/image8.png"/></Relationships>
</file>

<file path=ppt/slides/_rels/slide217.xml.rels><?xml version="1.0" encoding="UTF-8" standalone="yes"?>
<Relationships xmlns="http://schemas.openxmlformats.org/package/2006/relationships"><Relationship Id="rId3" Type="http://schemas.openxmlformats.org/officeDocument/2006/relationships/hyperlink" Target="http://www.ece.cmu.edu/~ece447/s13/doku.php?id=schedule" TargetMode="External"/><Relationship Id="rId4" Type="http://schemas.openxmlformats.org/officeDocument/2006/relationships/hyperlink" Target="http://www.ece.cmu.edu/~ece740/f13/doku.php?id=schedule" TargetMode="External"/><Relationship Id="rId5" Type="http://schemas.openxmlformats.org/officeDocument/2006/relationships/hyperlink" Target="https://www.youtube.com/playlist?list=PL5PHm2jkkXmgDN1PLwOY_tGtUlynnyV6D" TargetMode="External"/><Relationship Id="rId6" Type="http://schemas.openxmlformats.org/officeDocument/2006/relationships/image" Target="../media/image8.png"/><Relationship Id="rId1" Type="http://schemas.openxmlformats.org/officeDocument/2006/relationships/slideLayout" Target="../slideLayouts/slideLayout1012.xml"/><Relationship Id="rId2" Type="http://schemas.openxmlformats.org/officeDocument/2006/relationships/hyperlink" Target="https://www.youtube.com/playlist?list=PL5PHm2jkkXmidJOd59REog9jDnPDTG6IJ"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users.ece.cmu.edu/~omutlu/" TargetMode="External"/><Relationship Id="rId4" Type="http://schemas.openxmlformats.org/officeDocument/2006/relationships/image" Target="../media/image8.png"/><Relationship Id="rId1" Type="http://schemas.openxmlformats.org/officeDocument/2006/relationships/slideLayout" Target="../slideLayouts/slideLayout988.xml"/><Relationship Id="rId2" Type="http://schemas.openxmlformats.org/officeDocument/2006/relationships/hyperlink" Target="mailto:onur@cmu.edu" TargetMode="External"/></Relationships>
</file>

<file path=ppt/slides/_rels/slide219.xml.rels><?xml version="1.0" encoding="UTF-8" standalone="yes"?>
<Relationships xmlns="http://schemas.openxmlformats.org/package/2006/relationships"><Relationship Id="rId3" Type="http://schemas.openxmlformats.org/officeDocument/2006/relationships/hyperlink" Target="mailto:onur@cmu.edu" TargetMode="External"/><Relationship Id="rId4" Type="http://schemas.openxmlformats.org/officeDocument/2006/relationships/image" Target="../media/image7.jpeg"/><Relationship Id="rId5" Type="http://schemas.openxmlformats.org/officeDocument/2006/relationships/image" Target="../media/image1.png"/><Relationship Id="rId6" Type="http://schemas.openxmlformats.org/officeDocument/2006/relationships/image" Target="../media/image92.jpeg"/><Relationship Id="rId7" Type="http://schemas.openxmlformats.org/officeDocument/2006/relationships/image" Target="../media/image8.png"/><Relationship Id="rId1" Type="http://schemas.openxmlformats.org/officeDocument/2006/relationships/slideLayout" Target="../slideLayouts/slideLayout988.xml"/><Relationship Id="rId2" Type="http://schemas.openxmlformats.org/officeDocument/2006/relationships/notesSlide" Target="../notesSlides/notesSlide8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1.xml"/><Relationship Id="rId2" Type="http://schemas.openxmlformats.org/officeDocument/2006/relationships/hyperlink" Target="https://support.apple.com/en-gb/HT204934" TargetMode="Externa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16.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16.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9.xml"/><Relationship Id="rId2" Type="http://schemas.openxmlformats.org/officeDocument/2006/relationships/image" Target="../media/image31.png"/><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3.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83.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3.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83.xml"/><Relationship Id="rId2"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749.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hyperlink" Target="http://users.ece.cmu.edu/~omutlu/pub/avatar-dram-refresh_dsn15-talk.pptx" TargetMode="External"/><Relationship Id="rId5" Type="http://schemas.openxmlformats.org/officeDocument/2006/relationships/hyperlink" Target="http://users.ece.cmu.edu/~omutlu/pub/avatar-dram-refresh_dsn15-talk.pdf" TargetMode="External"/><Relationship Id="rId6" Type="http://schemas.openxmlformats.org/officeDocument/2006/relationships/image" Target="../media/image39.png"/><Relationship Id="rId1" Type="http://schemas.openxmlformats.org/officeDocument/2006/relationships/slideLayout" Target="../slideLayouts/slideLayout479.xml"/><Relationship Id="rId2" Type="http://schemas.openxmlformats.org/officeDocument/2006/relationships/hyperlink" Target="http://users.ece.cmu.edu/~omutlu/pub/avatar-dram-refresh_dsn15.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54.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54.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54.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54.xml"/><Relationship Id="rId2"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hyperlink" Target="http://users.ece.cmu.edu/~omutlu/pub/memory-errors-at-facebook_dsn15-talk.pptx" TargetMode="External"/><Relationship Id="rId5" Type="http://schemas.openxmlformats.org/officeDocument/2006/relationships/hyperlink" Target="http://users.ece.cmu.edu/~omutlu/pub/memory-errors-at-facebook_dsn15-talk.pdf" TargetMode="External"/><Relationship Id="rId6" Type="http://schemas.openxmlformats.org/officeDocument/2006/relationships/hyperlink" Target="https://www.ece.cmu.edu/~safari/tools/memerr/index.html" TargetMode="External"/><Relationship Id="rId7" Type="http://schemas.openxmlformats.org/officeDocument/2006/relationships/image" Target="../media/image42.png"/><Relationship Id="rId1" Type="http://schemas.openxmlformats.org/officeDocument/2006/relationships/slideLayout" Target="../slideLayouts/slideLayout479.xml"/><Relationship Id="rId2" Type="http://schemas.openxmlformats.org/officeDocument/2006/relationships/hyperlink" Target="http://users.ece.cmu.edu/~omutlu/pub/memory-errors-at-facebook_dsn15.pdf"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0.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5.xml"/><Relationship Id="rId2"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71.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46.jpeg"/><Relationship Id="rId1" Type="http://schemas.openxmlformats.org/officeDocument/2006/relationships/slideLayout" Target="../slideLayouts/slideLayout947.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0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06.xml"/><Relationship Id="rId2" Type="http://schemas.openxmlformats.org/officeDocument/2006/relationships/image" Target="../media/image47.png"/><Relationship Id="rId3" Type="http://schemas.openxmlformats.org/officeDocument/2006/relationships/image" Target="../media/image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06.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06.xml"/><Relationship Id="rId2" Type="http://schemas.openxmlformats.org/officeDocument/2006/relationships/image" Target="../media/image4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06.xml"/><Relationship Id="rId2" Type="http://schemas.openxmlformats.org/officeDocument/2006/relationships/image" Target="../media/image50.png"/><Relationship Id="rId3"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06.xml"/><Relationship Id="rId2" Type="http://schemas.openxmlformats.org/officeDocument/2006/relationships/image" Target="../media/image49.jpeg"/><Relationship Id="rId3" Type="http://schemas.openxmlformats.org/officeDocument/2006/relationships/image" Target="../media/image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06.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16.xml"/><Relationship Id="rId2" Type="http://schemas.openxmlformats.org/officeDocument/2006/relationships/notesSlide" Target="../notesSlides/notesSlide2.xml"/><Relationship Id="rId3" Type="http://schemas.openxmlformats.org/officeDocument/2006/relationships/hyperlink" Target="http://users.ece.cmu.edu/~omutlu/pub/dram-row-hammer_isca14.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06.xml"/><Relationship Id="rId2" Type="http://schemas.openxmlformats.org/officeDocument/2006/relationships/image" Target="../media/image52.png"/><Relationship Id="rId3" Type="http://schemas.openxmlformats.org/officeDocument/2006/relationships/image" Target="../media/image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06.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0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06.xml"/><Relationship Id="rId2"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8.png"/><Relationship Id="rId1" Type="http://schemas.openxmlformats.org/officeDocument/2006/relationships/slideLayout" Target="../slideLayouts/slideLayout906.xml"/><Relationship Id="rId2"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3" Type="http://schemas.openxmlformats.org/officeDocument/2006/relationships/hyperlink" Target="http://www.date-conference.com/" TargetMode="External"/><Relationship Id="rId4" Type="http://schemas.openxmlformats.org/officeDocument/2006/relationships/hyperlink" Target="http://users.ece.cmu.edu/~omutlu/pub/cai_date12_talk.ppt" TargetMode="External"/><Relationship Id="rId5" Type="http://schemas.openxmlformats.org/officeDocument/2006/relationships/image" Target="../media/image8.png"/><Relationship Id="rId6" Type="http://schemas.openxmlformats.org/officeDocument/2006/relationships/image" Target="../media/image54.png"/><Relationship Id="rId1" Type="http://schemas.openxmlformats.org/officeDocument/2006/relationships/slideLayout" Target="../slideLayouts/slideLayout906.xml"/><Relationship Id="rId2" Type="http://schemas.openxmlformats.org/officeDocument/2006/relationships/hyperlink" Target="http://users.ece.cmu.edu/~omutlu/pub/flash-error-patterns_date12.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iccd-conf.com/" TargetMode="External"/><Relationship Id="rId4" Type="http://schemas.openxmlformats.org/officeDocument/2006/relationships/hyperlink" Target="http://users.ece.cmu.edu/~omutlu/pub/mutlu_iccd12_talk.ppt" TargetMode="External"/><Relationship Id="rId5" Type="http://schemas.openxmlformats.org/officeDocument/2006/relationships/hyperlink" Target="http://users.ece.cmu.edu/~omutlu/pub/mutlu_iccd12_talk.pdf" TargetMode="External"/><Relationship Id="rId6" Type="http://schemas.openxmlformats.org/officeDocument/2006/relationships/image" Target="../media/image8.png"/><Relationship Id="rId7" Type="http://schemas.openxmlformats.org/officeDocument/2006/relationships/image" Target="../media/image55.png"/><Relationship Id="rId1" Type="http://schemas.openxmlformats.org/officeDocument/2006/relationships/slideLayout" Target="../slideLayouts/slideLayout906.xml"/><Relationship Id="rId2" Type="http://schemas.openxmlformats.org/officeDocument/2006/relationships/hyperlink" Target="http://users.ece.cmu.edu/~omutlu/pub/flash-correct-and-refresh_iccd12.pdf"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date-conference.com/" TargetMode="External"/><Relationship Id="rId4" Type="http://schemas.openxmlformats.org/officeDocument/2006/relationships/hyperlink" Target="http://users.ece.cmu.edu/~omutlu/pub/cai_date13_talk.ppt" TargetMode="External"/><Relationship Id="rId5" Type="http://schemas.openxmlformats.org/officeDocument/2006/relationships/image" Target="../media/image56.png"/><Relationship Id="rId1" Type="http://schemas.openxmlformats.org/officeDocument/2006/relationships/slideLayout" Target="../slideLayouts/slideLayout906.xml"/><Relationship Id="rId2" Type="http://schemas.openxmlformats.org/officeDocument/2006/relationships/hyperlink" Target="http://users.ece.cmu.edu/~omutlu/pub/flash-memory-voltage-characterization_date13.pdf"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iccd-conf.com/" TargetMode="External"/><Relationship Id="rId4" Type="http://schemas.openxmlformats.org/officeDocument/2006/relationships/hyperlink" Target="http://users.ece.cmu.edu/~omutlu/pub/cai_iccd13_talk.pptx" TargetMode="External"/><Relationship Id="rId5" Type="http://schemas.openxmlformats.org/officeDocument/2006/relationships/hyperlink" Target="http://users.ece.cmu.edu/~omutlu/pub/cai_iccd13_talk.pdf" TargetMode="External"/><Relationship Id="rId6" Type="http://schemas.openxmlformats.org/officeDocument/2006/relationships/hyperlink" Target="http://users.ece.cmu.edu/~omutlu/pub/cai_iccd13_lightning-talk.pdf" TargetMode="External"/><Relationship Id="rId7" Type="http://schemas.openxmlformats.org/officeDocument/2006/relationships/image" Target="../media/image8.png"/><Relationship Id="rId8" Type="http://schemas.openxmlformats.org/officeDocument/2006/relationships/image" Target="../media/image57.png"/><Relationship Id="rId1" Type="http://schemas.openxmlformats.org/officeDocument/2006/relationships/slideLayout" Target="../slideLayouts/slideLayout906.xml"/><Relationship Id="rId2" Type="http://schemas.openxmlformats.org/officeDocument/2006/relationships/hyperlink" Target="http://users.ece.cmu.edu/~omutlu/pub/flash-programming-interference_iccd13.pdf"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sigmetrics.org/sigmetrics2014/" TargetMode="External"/><Relationship Id="rId4" Type="http://schemas.openxmlformats.org/officeDocument/2006/relationships/hyperlink" Target="http://users.ece.cmu.edu/~omutlu/pub/neighbor-assisted-error-correction-in-flash_cai_sigmetrics14-talk.ppt" TargetMode="External"/><Relationship Id="rId5" Type="http://schemas.openxmlformats.org/officeDocument/2006/relationships/hyperlink" Target="http://users.ece.cmu.edu/~omutlu/pub/neighbor-assisted-error-correction-in-flash_cai_sigmetrics14-talk.pdf" TargetMode="External"/><Relationship Id="rId6" Type="http://schemas.openxmlformats.org/officeDocument/2006/relationships/image" Target="../media/image8.png"/><Relationship Id="rId7" Type="http://schemas.openxmlformats.org/officeDocument/2006/relationships/image" Target="../media/image58.png"/><Relationship Id="rId1" Type="http://schemas.openxmlformats.org/officeDocument/2006/relationships/slideLayout" Target="../slideLayouts/slideLayout906.xml"/><Relationship Id="rId2" Type="http://schemas.openxmlformats.org/officeDocument/2006/relationships/hyperlink" Target="http://users.ece.cmu.edu/~omutlu/pub/neighbor-assisted-error-correction-in-flash_sigmetrics14.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microsoft.com/office/2007/relationships/hdphoto" Target="../media/hdphoto1.wdp"/><Relationship Id="rId5" Type="http://schemas.openxmlformats.org/officeDocument/2006/relationships/hyperlink" Target="http://users.ece.cmu.edu/~omutlu/pub/dram-row-hammer_isca14.pdf" TargetMode="External"/><Relationship Id="rId1" Type="http://schemas.openxmlformats.org/officeDocument/2006/relationships/slideLayout" Target="../slideLayouts/slideLayout627.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hyperlink" Target="http://darksilicon.org/hpca/" TargetMode="External"/><Relationship Id="rId4" Type="http://schemas.openxmlformats.org/officeDocument/2006/relationships/hyperlink" Target="http://users.ece.cmu.edu/~omutlu/pub/flash-memory-data-retention_yixin_hpca15-talk.pptx" TargetMode="External"/><Relationship Id="rId5" Type="http://schemas.openxmlformats.org/officeDocument/2006/relationships/hyperlink" Target="http://users.ece.cmu.edu/~omutlu/pub/flash-memory-data-retention_yixin_hpca15-talk.pdf" TargetMode="External"/><Relationship Id="rId6" Type="http://schemas.openxmlformats.org/officeDocument/2006/relationships/image" Target="../media/image8.png"/><Relationship Id="rId7" Type="http://schemas.openxmlformats.org/officeDocument/2006/relationships/image" Target="../media/image59.png"/><Relationship Id="rId1" Type="http://schemas.openxmlformats.org/officeDocument/2006/relationships/slideLayout" Target="../slideLayouts/slideLayout906.xml"/><Relationship Id="rId2" Type="http://schemas.openxmlformats.org/officeDocument/2006/relationships/hyperlink" Target="http://users.ece.cmu.edu/~omutlu/pub/flash-memory-data-retention_hpca15.pdf"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0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16.xml"/><Relationship Id="rId2" Type="http://schemas.openxmlformats.org/officeDocument/2006/relationships/notesSlide" Target="../notesSlides/notesSlide24.xml"/></Relationships>
</file>

<file path=ppt/slides/_rels/slide63.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image" Target="../media/image8.png"/><Relationship Id="rId1" Type="http://schemas.openxmlformats.org/officeDocument/2006/relationships/slideLayout" Target="../slideLayouts/slideLayout967.xml"/><Relationship Id="rId2" Type="http://schemas.openxmlformats.org/officeDocument/2006/relationships/hyperlink" Target="http://users.ece.cmu.edu/~omutlu/pub/flash-read-disturb-errors_dsn15.pdf"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8.png"/><Relationship Id="rId1" Type="http://schemas.openxmlformats.org/officeDocument/2006/relationships/tags" Target="../tags/tag1.xml"/><Relationship Id="rId2" Type="http://schemas.openxmlformats.org/officeDocument/2006/relationships/slideLayout" Target="../slideLayouts/slideLayout97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78.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78.xml"/><Relationship Id="rId2" Type="http://schemas.openxmlformats.org/officeDocument/2006/relationships/notesSlide" Target="../notesSlides/notesSlide27.xml"/><Relationship Id="rId3"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60.jpeg"/><Relationship Id="rId1" Type="http://schemas.openxmlformats.org/officeDocument/2006/relationships/tags" Target="../tags/tag2.xml"/><Relationship Id="rId2" Type="http://schemas.openxmlformats.org/officeDocument/2006/relationships/slideLayout" Target="../slideLayouts/slideLayout98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8.png"/><Relationship Id="rId1" Type="http://schemas.openxmlformats.org/officeDocument/2006/relationships/tags" Target="../tags/tag3.xml"/><Relationship Id="rId2" Type="http://schemas.openxmlformats.org/officeDocument/2006/relationships/slideLayout" Target="../slideLayouts/slideLayout98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8.png"/><Relationship Id="rId1" Type="http://schemas.openxmlformats.org/officeDocument/2006/relationships/tags" Target="../tags/tag4.xml"/><Relationship Id="rId2" Type="http://schemas.openxmlformats.org/officeDocument/2006/relationships/slideLayout" Target="../slideLayouts/slideLayout98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638.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82.xml"/><Relationship Id="rId2" Type="http://schemas.openxmlformats.org/officeDocument/2006/relationships/notesSlide" Target="../notesSlides/notesSlide31.xml"/><Relationship Id="rId3" Type="http://schemas.openxmlformats.org/officeDocument/2006/relationships/image" Target="../media/image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82.xml"/><Relationship Id="rId2" Type="http://schemas.openxmlformats.org/officeDocument/2006/relationships/notesSlide" Target="../notesSlides/notesSlide32.xml"/><Relationship Id="rId3"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8.png"/><Relationship Id="rId1" Type="http://schemas.openxmlformats.org/officeDocument/2006/relationships/tags" Target="../tags/tag5.xml"/><Relationship Id="rId2" Type="http://schemas.openxmlformats.org/officeDocument/2006/relationships/slideLayout" Target="../slideLayouts/slideLayout982.xml"/></Relationships>
</file>

<file path=ppt/slides/_rels/slide73.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982.xml"/><Relationship Id="rId3" Type="http://schemas.openxmlformats.org/officeDocument/2006/relationships/notesSlide" Target="../notesSlides/notesSlide34.xml"/></Relationships>
</file>

<file path=ppt/slides/_rels/slide74.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982.xml"/><Relationship Id="rId3" Type="http://schemas.openxmlformats.org/officeDocument/2006/relationships/notesSlide" Target="../notesSlides/notesSlide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77.xml"/><Relationship Id="rId2" Type="http://schemas.openxmlformats.org/officeDocument/2006/relationships/notesSlide" Target="../notesSlides/notesSlide3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78.xml"/><Relationship Id="rId2" Type="http://schemas.openxmlformats.org/officeDocument/2006/relationships/notesSlide" Target="../notesSlides/notesSlide37.xml"/><Relationship Id="rId3" Type="http://schemas.openxmlformats.org/officeDocument/2006/relationships/image" Target="../media/image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78.xml"/><Relationship Id="rId2" Type="http://schemas.openxmlformats.org/officeDocument/2006/relationships/image" Target="../media/image61.png"/><Relationship Id="rId3" Type="http://schemas.openxmlformats.org/officeDocument/2006/relationships/image" Target="../media/image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78.xml"/><Relationship Id="rId2" Type="http://schemas.openxmlformats.org/officeDocument/2006/relationships/image" Target="../media/image52.png"/><Relationship Id="rId3" Type="http://schemas.openxmlformats.org/officeDocument/2006/relationships/image" Target="../media/image8.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62.png"/><Relationship Id="rId1" Type="http://schemas.openxmlformats.org/officeDocument/2006/relationships/tags" Target="../tags/tag8.xml"/><Relationship Id="rId2" Type="http://schemas.openxmlformats.org/officeDocument/2006/relationships/slideLayout" Target="../slideLayouts/slideLayout98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1.wdp"/><Relationship Id="rId5" Type="http://schemas.openxmlformats.org/officeDocument/2006/relationships/image" Target="../media/image16.jpeg"/><Relationship Id="rId6" Type="http://schemas.openxmlformats.org/officeDocument/2006/relationships/hyperlink" Target="https://github.com/CMU-SAFARI/rowhammer" TargetMode="External"/><Relationship Id="rId1" Type="http://schemas.openxmlformats.org/officeDocument/2006/relationships/slideLayout" Target="../slideLayouts/slideLayout649.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78.xml"/><Relationship Id="rId2" Type="http://schemas.openxmlformats.org/officeDocument/2006/relationships/notesSlide" Target="../notesSlides/notesSlide39.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oleObject" Target="../embeddings/Microsoft_Excel_97_-_2004_Worksheet1.xls"/><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vmlDrawing" Target="../drawings/vmlDrawing1.vml"/><Relationship Id="rId2" Type="http://schemas.openxmlformats.org/officeDocument/2006/relationships/slideLayout" Target="../slideLayouts/slideLayout98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78.xml"/><Relationship Id="rId2" Type="http://schemas.openxmlformats.org/officeDocument/2006/relationships/notesSlide" Target="../notesSlides/notesSlide41.xml"/><Relationship Id="rId3" Type="http://schemas.openxmlformats.org/officeDocument/2006/relationships/image" Target="../media/image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78.xml"/><Relationship Id="rId2" Type="http://schemas.openxmlformats.org/officeDocument/2006/relationships/notesSlide" Target="../notesSlides/notesSlide4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82.xml"/><Relationship Id="rId2" Type="http://schemas.openxmlformats.org/officeDocument/2006/relationships/notesSlide" Target="../notesSlides/notesSlide4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82.xml"/><Relationship Id="rId2" Type="http://schemas.openxmlformats.org/officeDocument/2006/relationships/notesSlide" Target="../notesSlides/notesSlide4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82.xml"/><Relationship Id="rId2" Type="http://schemas.openxmlformats.org/officeDocument/2006/relationships/notesSlide" Target="../notesSlides/notesSlide45.xml"/><Relationship Id="rId3" Type="http://schemas.openxmlformats.org/officeDocument/2006/relationships/image" Target="../media/image6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78.xml"/><Relationship Id="rId2" Type="http://schemas.openxmlformats.org/officeDocument/2006/relationships/notesSlide" Target="../notesSlides/notesSlide4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78.xml"/><Relationship Id="rId2" Type="http://schemas.openxmlformats.org/officeDocument/2006/relationships/notesSlide" Target="../notesSlides/notesSlide47.xml"/><Relationship Id="rId3" Type="http://schemas.openxmlformats.org/officeDocument/2006/relationships/image" Target="../media/image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78.xml"/><Relationship Id="rId2" Type="http://schemas.openxmlformats.org/officeDocument/2006/relationships/notesSlide" Target="../notesSlides/notesSlide4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0.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Microsoft_Excel_97_-_2004_Worksheet2.xls"/><Relationship Id="rId5" Type="http://schemas.openxmlformats.org/officeDocument/2006/relationships/image" Target="../media/image66.png"/><Relationship Id="rId1" Type="http://schemas.openxmlformats.org/officeDocument/2006/relationships/vmlDrawing" Target="../drawings/vmlDrawing2.vml"/><Relationship Id="rId2" Type="http://schemas.openxmlformats.org/officeDocument/2006/relationships/slideLayout" Target="../slideLayouts/slideLayout98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78.xml"/><Relationship Id="rId2" Type="http://schemas.openxmlformats.org/officeDocument/2006/relationships/notesSlide" Target="../notesSlides/notesSlide50.xml"/><Relationship Id="rId3" Type="http://schemas.openxmlformats.org/officeDocument/2006/relationships/image" Target="../media/image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82.xml"/><Relationship Id="rId2" Type="http://schemas.openxmlformats.org/officeDocument/2006/relationships/notesSlide" Target="../notesSlides/notesSlide51.xml"/><Relationship Id="rId3" Type="http://schemas.openxmlformats.org/officeDocument/2006/relationships/image" Target="../media/image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82.xml"/><Relationship Id="rId2" Type="http://schemas.openxmlformats.org/officeDocument/2006/relationships/notesSlide" Target="../notesSlides/notesSlide5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78.xml"/><Relationship Id="rId2" Type="http://schemas.openxmlformats.org/officeDocument/2006/relationships/notesSlide" Target="../notesSlides/notesSlide53.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8.png"/><Relationship Id="rId1" Type="http://schemas.openxmlformats.org/officeDocument/2006/relationships/slideLayout" Target="../slideLayouts/slideLayout982.xml"/><Relationship Id="rId2" Type="http://schemas.openxmlformats.org/officeDocument/2006/relationships/notesSlide" Target="../notesSlides/notesSlide5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78.xml"/><Relationship Id="rId2" Type="http://schemas.openxmlformats.org/officeDocument/2006/relationships/notesSlide" Target="../notesSlides/notesSlide55.xml"/><Relationship Id="rId3" Type="http://schemas.openxmlformats.org/officeDocument/2006/relationships/image" Target="../media/image8.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8.png"/><Relationship Id="rId1" Type="http://schemas.openxmlformats.org/officeDocument/2006/relationships/tags" Target="../tags/tag9.xml"/><Relationship Id="rId2" Type="http://schemas.openxmlformats.org/officeDocument/2006/relationships/slideLayout" Target="../slideLayouts/slideLayout978.xml"/></Relationships>
</file>

<file path=ppt/slides/_rels/slide98.xml.rels><?xml version="1.0" encoding="UTF-8" standalone="yes"?>
<Relationships xmlns="http://schemas.openxmlformats.org/package/2006/relationships"><Relationship Id="rId3" Type="http://schemas.openxmlformats.org/officeDocument/2006/relationships/hyperlink" Target="http://2015.dsn.org/" TargetMode="External"/><Relationship Id="rId4" Type="http://schemas.openxmlformats.org/officeDocument/2006/relationships/image" Target="../media/image8.png"/><Relationship Id="rId5" Type="http://schemas.openxmlformats.org/officeDocument/2006/relationships/image" Target="../media/image68.png"/><Relationship Id="rId1" Type="http://schemas.openxmlformats.org/officeDocument/2006/relationships/slideLayout" Target="../slideLayouts/slideLayout917.xml"/><Relationship Id="rId2" Type="http://schemas.openxmlformats.org/officeDocument/2006/relationships/hyperlink" Target="http://users.ece.cmu.edu/~omutlu/pub/flash-read-disturb-errors_dsn15.pdf"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www.sigmetrics.org/sigmetrics2015/" TargetMode="External"/><Relationship Id="rId4" Type="http://schemas.openxmlformats.org/officeDocument/2006/relationships/hyperlink" Target="http://users.ece.cmu.edu/~omutlu/pub/flash-memory-failures-in-the-field-at-facebook_sigmetrics15-talk.pptx" TargetMode="External"/><Relationship Id="rId5" Type="http://schemas.openxmlformats.org/officeDocument/2006/relationships/hyperlink" Target="http://users.ece.cmu.edu/~omutlu/pub/flash-memory-failures-in-the-field-at-facebook_sigmetrics15-talk.pdf" TargetMode="External"/><Relationship Id="rId6" Type="http://schemas.openxmlformats.org/officeDocument/2006/relationships/hyperlink" Target="http://www.zdnet.com/article/facebooks-ssd-experience/" TargetMode="External"/><Relationship Id="rId7" Type="http://schemas.openxmlformats.org/officeDocument/2006/relationships/hyperlink" Target="http://www.theregister.co.uk/2015/06/22/facebook_reveals_ssd_failure_rate_trough/" TargetMode="External"/><Relationship Id="rId8" Type="http://schemas.openxmlformats.org/officeDocument/2006/relationships/hyperlink" Target="http://www.techspot.com/news/61090-researchers-publish-first-large-scale-field-ssd-reliability.html" TargetMode="External"/><Relationship Id="rId9" Type="http://schemas.openxmlformats.org/officeDocument/2006/relationships/hyperlink" Target="http://techreport.com/news/28519/facebook-ssd-reliability-study-shows-early-burnouts" TargetMode="External"/><Relationship Id="rId10" Type="http://schemas.openxmlformats.org/officeDocument/2006/relationships/image" Target="../media/image69.png"/><Relationship Id="rId1" Type="http://schemas.openxmlformats.org/officeDocument/2006/relationships/slideLayout" Target="../slideLayouts/slideLayout917.xml"/><Relationship Id="rId2" Type="http://schemas.openxmlformats.org/officeDocument/2006/relationships/hyperlink" Target="http://users.ece.cmu.edu/~omutlu/pub/flash-memory-failures-in-the-field-at-facebook_sigmetrics15.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484784"/>
            <a:ext cx="8382000" cy="2201416"/>
          </a:xfrm>
        </p:spPr>
        <p:txBody>
          <a:bodyPr>
            <a:normAutofit/>
          </a:bodyPr>
          <a:lstStyle/>
          <a:p>
            <a:pPr algn="ctr"/>
            <a:r>
              <a:rPr lang="en-US" sz="4400" dirty="0" smtClean="0"/>
              <a:t>Reliability </a:t>
            </a:r>
            <a:r>
              <a:rPr lang="en-US" sz="4400" dirty="0" smtClean="0"/>
              <a:t>(and Security) Issues of DRAM and NAND Flash Scaling</a:t>
            </a:r>
            <a:endParaRPr lang="en-US" sz="3800" dirty="0">
              <a:solidFill>
                <a:srgbClr val="FF0000"/>
              </a:solidFill>
            </a:endParaRPr>
          </a:p>
        </p:txBody>
      </p:sp>
      <p:sp>
        <p:nvSpPr>
          <p:cNvPr id="3" name="Subtitle 2"/>
          <p:cNvSpPr>
            <a:spLocks noGrp="1"/>
          </p:cNvSpPr>
          <p:nvPr>
            <p:ph type="subTitle" idx="1"/>
          </p:nvPr>
        </p:nvSpPr>
        <p:spPr>
          <a:xfrm>
            <a:off x="467544" y="3573016"/>
            <a:ext cx="8208912" cy="614362"/>
          </a:xfrm>
        </p:spPr>
        <p:txBody>
          <a:bodyPr>
            <a:noAutofit/>
          </a:bodyPr>
          <a:lstStyle/>
          <a:p>
            <a:r>
              <a:rPr lang="en-US" sz="2200" dirty="0" smtClean="0"/>
              <a:t>Onur Mutlu</a:t>
            </a:r>
          </a:p>
          <a:p>
            <a:r>
              <a:rPr lang="en-US" sz="2200" dirty="0" smtClean="0">
                <a:hlinkClick r:id="rId3"/>
              </a:rPr>
              <a:t>omutlu@gmail.com</a:t>
            </a:r>
            <a:endParaRPr lang="en-US" sz="2200" dirty="0" smtClean="0"/>
          </a:p>
          <a:p>
            <a:r>
              <a:rPr lang="en-US" sz="2200" dirty="0">
                <a:hlinkClick r:id="rId4"/>
              </a:rPr>
              <a:t>http://users.ece.cmu.edu/~omutlu</a:t>
            </a:r>
            <a:r>
              <a:rPr lang="en-US" sz="2200" dirty="0" smtClean="0">
                <a:hlinkClick r:id="rId4"/>
              </a:rPr>
              <a:t>/</a:t>
            </a:r>
            <a:endParaRPr lang="en-US" sz="2200" dirty="0" smtClean="0"/>
          </a:p>
          <a:p>
            <a:r>
              <a:rPr lang="en-US" sz="2200" dirty="0" smtClean="0"/>
              <a:t>HPCA Memory </a:t>
            </a:r>
            <a:r>
              <a:rPr lang="en-US" sz="2200" dirty="0"/>
              <a:t>R</a:t>
            </a:r>
            <a:r>
              <a:rPr lang="en-US" sz="2200" dirty="0" smtClean="0"/>
              <a:t>eliability Workshop</a:t>
            </a:r>
          </a:p>
          <a:p>
            <a:r>
              <a:rPr lang="en-US" sz="2200" dirty="0" smtClean="0"/>
              <a:t>March 13, 2016</a:t>
            </a:r>
          </a:p>
          <a:p>
            <a:endParaRPr lang="en-US" sz="2200" dirty="0" smtClean="0"/>
          </a:p>
          <a:p>
            <a:pPr algn="l"/>
            <a:endParaRPr lang="en-US" sz="2200" dirty="0"/>
          </a:p>
        </p:txBody>
      </p:sp>
      <p:pic>
        <p:nvPicPr>
          <p:cNvPr id="6" name="Picture 5" descr="Burgundy_CMU_JPG_Logo.jpg"/>
          <p:cNvPicPr>
            <a:picLocks noChangeAspect="1"/>
          </p:cNvPicPr>
          <p:nvPr/>
        </p:nvPicPr>
        <p:blipFill>
          <a:blip r:embed="rId5" cstate="print"/>
          <a:stretch>
            <a:fillRect/>
          </a:stretch>
        </p:blipFill>
        <p:spPr>
          <a:xfrm>
            <a:off x="2571736" y="5661248"/>
            <a:ext cx="3786214" cy="1367244"/>
          </a:xfrm>
          <a:prstGeom prst="rect">
            <a:avLst/>
          </a:prstGeom>
        </p:spPr>
      </p:pic>
      <p:pic>
        <p:nvPicPr>
          <p:cNvPr id="7" name="Picture 6" descr="safari.png"/>
          <p:cNvPicPr>
            <a:picLocks noChangeAspect="1"/>
          </p:cNvPicPr>
          <p:nvPr/>
        </p:nvPicPr>
        <p:blipFill>
          <a:blip r:embed="rId6"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9617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smtClean="0"/>
              <a:t>One Can Take Over an Otherwise-Secure System</a:t>
            </a:r>
            <a:endParaRPr lang="en-US" sz="34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10</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latin typeface="Tahoma"/>
                <a:hlinkClick r:id="rId5"/>
              </a:rPr>
              <a:t>Exploiting the DRAM rowhammer bug to gain kernel </a:t>
            </a:r>
            <a:r>
              <a:rPr lang="en-US" dirty="0" smtClean="0">
                <a:solidFill>
                  <a:srgbClr val="0000FF"/>
                </a:solidFill>
                <a:latin typeface="Tahoma"/>
                <a:hlinkClick r:id="rId5"/>
              </a:rPr>
              <a:t>privileges </a:t>
            </a:r>
            <a:r>
              <a:rPr lang="en-US" dirty="0" smtClean="0">
                <a:solidFill>
                  <a:srgbClr val="0000FF"/>
                </a:solidFill>
                <a:latin typeface="Tahoma"/>
              </a:rPr>
              <a:t> (</a:t>
            </a:r>
            <a:r>
              <a:rPr lang="en-US" dirty="0" err="1" smtClean="0">
                <a:solidFill>
                  <a:srgbClr val="0000FF"/>
                </a:solidFill>
                <a:latin typeface="Tahoma"/>
              </a:rPr>
              <a:t>Seaborn</a:t>
            </a:r>
            <a:r>
              <a:rPr lang="en-US" dirty="0" smtClean="0">
                <a:solidFill>
                  <a:srgbClr val="0000FF"/>
                </a:solidFill>
                <a:latin typeface="Tahoma"/>
              </a:rPr>
              <a:t>, 2015)</a:t>
            </a:r>
            <a:endParaRPr lang="en-US" dirty="0">
              <a:solidFill>
                <a:srgbClr val="0000FF"/>
              </a:solidFill>
              <a:latin typeface="Tahoma"/>
            </a:endParaRP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smtClean="0">
                <a:solidFill>
                  <a:srgbClr val="0000FF"/>
                </a:solidFill>
                <a:latin typeface="Tahoma"/>
                <a:ea typeface="ＭＳ Ｐゴシック" charset="0"/>
                <a:cs typeface="ＭＳ Ｐゴシック" charset="0"/>
                <a:hlinkClick r:id="rId6"/>
              </a:rPr>
              <a:t>Flipping </a:t>
            </a:r>
            <a:r>
              <a:rPr lang="en-US" dirty="0">
                <a:solidFill>
                  <a:srgbClr val="0000FF"/>
                </a:solidFill>
                <a:latin typeface="Tahoma"/>
                <a:ea typeface="ＭＳ Ｐゴシック" charset="0"/>
                <a:cs typeface="ＭＳ Ｐゴシック" charset="0"/>
                <a:hlinkClick r:id="rId6"/>
              </a:rPr>
              <a:t>Bits in Memory Without Accessing Them: An Experimental Study of DRAM Disturbance </a:t>
            </a:r>
            <a:r>
              <a:rPr lang="en-US" dirty="0" smtClean="0">
                <a:solidFill>
                  <a:srgbClr val="0000FF"/>
                </a:solidFill>
                <a:latin typeface="Tahoma"/>
                <a:ea typeface="ＭＳ Ｐゴシック" charset="0"/>
                <a:cs typeface="ＭＳ Ｐゴシック" charset="0"/>
                <a:hlinkClick r:id="rId6"/>
              </a:rPr>
              <a:t>Errors</a:t>
            </a:r>
            <a:r>
              <a:rPr lang="en-US" dirty="0" smtClean="0">
                <a:solidFill>
                  <a:srgbClr val="0000FF"/>
                </a:solidFill>
                <a:latin typeface="Tahoma"/>
                <a:ea typeface="ＭＳ Ｐゴシック" charset="0"/>
                <a:cs typeface="ＭＳ Ｐゴシック" charset="0"/>
              </a:rPr>
              <a:t> (Kim et al., ISCA 2014)</a:t>
            </a:r>
            <a:endParaRPr lang="en-US" dirty="0">
              <a:solidFill>
                <a:srgbClr val="0000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7941897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error_distribution_weibull.png"/>
          <p:cNvPicPr/>
          <p:nvPr/>
        </p:nvPicPr>
        <p:blipFill>
          <a:blip r:embed="rId2">
            <a:extLst/>
          </a:blip>
          <a:stretch>
            <a:fillRect/>
          </a:stretch>
        </p:blipFill>
        <p:spPr>
          <a:xfrm>
            <a:off x="1530262" y="202061"/>
            <a:ext cx="5715001" cy="6858001"/>
          </a:xfrm>
          <a:prstGeom prst="rect">
            <a:avLst/>
          </a:prstGeom>
          <a:ln w="12700">
            <a:miter lim="400000"/>
          </a:ln>
        </p:spPr>
      </p:pic>
      <p:sp>
        <p:nvSpPr>
          <p:cNvPr id="176" name="Shape 176"/>
          <p:cNvSpPr/>
          <p:nvPr/>
        </p:nvSpPr>
        <p:spPr>
          <a:xfrm>
            <a:off x="490275" y="560627"/>
            <a:ext cx="7555945" cy="770181"/>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6000" b="1" spc="-59">
                <a:solidFill>
                  <a:srgbClr val="000000"/>
                </a:solidFill>
              </a:defRPr>
            </a:lvl1pPr>
          </a:lstStyle>
          <a:p>
            <a:pPr lvl="0">
              <a:defRPr sz="1800" b="0" spc="0"/>
            </a:pPr>
            <a:r>
              <a:rPr sz="4500" spc="-45"/>
              <a:t>A few SSDs cause most errors</a:t>
            </a:r>
          </a:p>
        </p:txBody>
      </p:sp>
    </p:spTree>
    <p:extLst>
      <p:ext uri="{BB962C8B-B14F-4D97-AF65-F5344CB8AC3E}">
        <p14:creationId xmlns:p14="http://schemas.microsoft.com/office/powerpoint/2010/main" val="6184251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Shape 747"/>
          <p:cNvSpPr/>
          <p:nvPr/>
        </p:nvSpPr>
        <p:spPr>
          <a:xfrm>
            <a:off x="543236" y="3477167"/>
            <a:ext cx="2489287"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gn="r">
              <a:lnSpc>
                <a:spcPct val="80000"/>
              </a:lnSpc>
              <a:defRPr spc="0">
                <a:solidFill>
                  <a:srgbClr val="000000"/>
                </a:solidFill>
              </a:defRPr>
            </a:pPr>
            <a:r>
              <a:rPr sz="3800" i="1" spc="-38">
                <a:latin typeface="+mj-lt"/>
                <a:ea typeface="+mj-ea"/>
                <a:cs typeface="+mj-cs"/>
                <a:sym typeface="Vista Sans OT Medium"/>
              </a:rPr>
              <a:t>Access pattern</a:t>
            </a:r>
            <a:br>
              <a:rPr sz="3800" i="1" spc="-38">
                <a:latin typeface="+mj-lt"/>
                <a:ea typeface="+mj-ea"/>
                <a:cs typeface="+mj-cs"/>
                <a:sym typeface="Vista Sans OT Medium"/>
              </a:rPr>
            </a:br>
            <a:r>
              <a:rPr sz="3800" i="1" spc="-38">
                <a:latin typeface="+mj-lt"/>
                <a:ea typeface="+mj-ea"/>
                <a:cs typeface="+mj-cs"/>
                <a:sym typeface="Vista Sans OT Medium"/>
              </a:rPr>
              <a:t>dependence</a:t>
            </a:r>
          </a:p>
        </p:txBody>
      </p:sp>
      <p:sp>
        <p:nvSpPr>
          <p:cNvPr id="748" name="Shape 748"/>
          <p:cNvSpPr/>
          <p:nvPr/>
        </p:nvSpPr>
        <p:spPr>
          <a:xfrm>
            <a:off x="3384128" y="1641088"/>
            <a:ext cx="2554338"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lvl="0">
              <a:defRPr sz="1800" i="0" spc="0"/>
            </a:pPr>
            <a:r>
              <a:rPr sz="3800" spc="-38"/>
              <a:t>SSD lifecycle</a:t>
            </a:r>
          </a:p>
        </p:txBody>
      </p:sp>
      <p:sp>
        <p:nvSpPr>
          <p:cNvPr id="749" name="Shape 749"/>
          <p:cNvSpPr/>
          <p:nvPr/>
        </p:nvSpPr>
        <p:spPr>
          <a:xfrm>
            <a:off x="6102548" y="3477167"/>
            <a:ext cx="1948249"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80000"/>
              </a:lnSpc>
              <a:defRPr spc="0">
                <a:solidFill>
                  <a:srgbClr val="000000"/>
                </a:solidFill>
              </a:defRPr>
            </a:pPr>
            <a:r>
              <a:rPr sz="3800" i="1" spc="-38">
                <a:latin typeface="+mj-lt"/>
                <a:ea typeface="+mj-ea"/>
                <a:cs typeface="+mj-cs"/>
                <a:sym typeface="Vista Sans OT Medium"/>
              </a:rPr>
              <a:t>Read</a:t>
            </a:r>
            <a:br>
              <a:rPr sz="3800" i="1" spc="-38">
                <a:latin typeface="+mj-lt"/>
                <a:ea typeface="+mj-ea"/>
                <a:cs typeface="+mj-cs"/>
                <a:sym typeface="Vista Sans OT Medium"/>
              </a:rPr>
            </a:br>
            <a:r>
              <a:rPr sz="3800" i="1" spc="-38">
                <a:latin typeface="+mj-lt"/>
                <a:ea typeface="+mj-ea"/>
                <a:cs typeface="+mj-cs"/>
                <a:sym typeface="Vista Sans OT Medium"/>
              </a:rPr>
              <a:t>disturbance</a:t>
            </a:r>
          </a:p>
        </p:txBody>
      </p:sp>
      <p:sp>
        <p:nvSpPr>
          <p:cNvPr id="750" name="Shape 750"/>
          <p:cNvSpPr/>
          <p:nvPr/>
        </p:nvSpPr>
        <p:spPr>
          <a:xfrm>
            <a:off x="3270275" y="5680236"/>
            <a:ext cx="2433281"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i="1" spc="-50">
                <a:solidFill>
                  <a:srgbClr val="000000"/>
                </a:solidFill>
                <a:latin typeface="+mj-lt"/>
                <a:ea typeface="+mj-ea"/>
                <a:cs typeface="+mj-cs"/>
                <a:sym typeface="Vista Sans OT Medium"/>
              </a:defRPr>
            </a:lvl1pPr>
          </a:lstStyle>
          <a:p>
            <a:pPr lvl="0">
              <a:defRPr sz="1800" i="0" spc="0"/>
            </a:pPr>
            <a:r>
              <a:rPr sz="3800" spc="-38"/>
              <a:t>Temperature</a:t>
            </a:r>
          </a:p>
        </p:txBody>
      </p:sp>
      <p:sp>
        <p:nvSpPr>
          <p:cNvPr id="751" name="Shape 751"/>
          <p:cNvSpPr/>
          <p:nvPr/>
        </p:nvSpPr>
        <p:spPr>
          <a:xfrm>
            <a:off x="490275" y="437517"/>
            <a:ext cx="3296513"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lvl="0">
              <a:defRPr sz="1800" b="0" spc="0"/>
            </a:pPr>
            <a:r>
              <a:rPr sz="6100" spc="-60"/>
              <a:t>Summary</a:t>
            </a:r>
          </a:p>
        </p:txBody>
      </p:sp>
      <p:sp>
        <p:nvSpPr>
          <p:cNvPr id="752" name="Shape 752"/>
          <p:cNvSpPr/>
          <p:nvPr/>
        </p:nvSpPr>
        <p:spPr>
          <a:xfrm>
            <a:off x="3183247" y="2332430"/>
            <a:ext cx="2768576" cy="33222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lvl1pPr algn="ctr" defTabSz="342900">
              <a:defRPr sz="5000" spc="0">
                <a:latin typeface="+mj-lt"/>
                <a:ea typeface="+mj-ea"/>
                <a:cs typeface="+mj-cs"/>
                <a:sym typeface="Vista Sans OT Medium"/>
              </a:defRPr>
            </a:lvl1pPr>
          </a:lstStyle>
          <a:p>
            <a:pPr lvl="0">
              <a:defRPr sz="1800">
                <a:solidFill>
                  <a:srgbClr val="000000"/>
                </a:solidFill>
              </a:defRPr>
            </a:pPr>
            <a:r>
              <a:rPr sz="3800">
                <a:solidFill>
                  <a:srgbClr val="FFFFFF"/>
                </a:solidFill>
              </a:rPr>
              <a:t>New reliability trends</a:t>
            </a:r>
          </a:p>
        </p:txBody>
      </p:sp>
    </p:spTree>
    <p:extLst>
      <p:ext uri="{BB962C8B-B14F-4D97-AF65-F5344CB8AC3E}">
        <p14:creationId xmlns:p14="http://schemas.microsoft.com/office/powerpoint/2010/main" val="25854969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solidFill>
                  <a:srgbClr val="0000FF"/>
                </a:solidFill>
              </a:rPr>
              <a:t>DRAM Scaling Issues </a:t>
            </a:r>
          </a:p>
          <a:p>
            <a:pPr lvl="1"/>
            <a:r>
              <a:rPr lang="en-US" dirty="0" smtClean="0"/>
              <a:t>DRAM </a:t>
            </a:r>
            <a:r>
              <a:rPr lang="en-US" dirty="0" err="1" smtClean="0"/>
              <a:t>RowHammer</a:t>
            </a:r>
            <a:r>
              <a:rPr lang="en-US" dirty="0" smtClean="0"/>
              <a:t> Problem</a:t>
            </a:r>
          </a:p>
          <a:p>
            <a:pPr lvl="1"/>
            <a:r>
              <a:rPr lang="en-US" dirty="0" smtClean="0"/>
              <a:t>Some Other DRAM Reliability Studies</a:t>
            </a:r>
          </a:p>
          <a:p>
            <a:pPr lvl="1"/>
            <a:endParaRPr lang="en-US" dirty="0"/>
          </a:p>
          <a:p>
            <a:r>
              <a:rPr lang="en-US" dirty="0" smtClean="0">
                <a:solidFill>
                  <a:srgbClr val="0000FF"/>
                </a:solidFill>
              </a:rPr>
              <a:t>NAND Flash Scaling Issues</a:t>
            </a:r>
          </a:p>
          <a:p>
            <a:pPr lvl="1"/>
            <a:r>
              <a:rPr lang="en-US" dirty="0" smtClean="0"/>
              <a:t>Some NAND </a:t>
            </a:r>
            <a:r>
              <a:rPr lang="en-US" dirty="0" smtClean="0"/>
              <a:t>Flash Reliability Studies </a:t>
            </a:r>
          </a:p>
          <a:p>
            <a:pPr lvl="1"/>
            <a:r>
              <a:rPr lang="en-US" dirty="0"/>
              <a:t>Read Disturb Errors in NAND Flash Memory</a:t>
            </a:r>
          </a:p>
          <a:p>
            <a:pPr lvl="1"/>
            <a:endParaRPr lang="en-US" dirty="0"/>
          </a:p>
          <a:p>
            <a:r>
              <a:rPr lang="en-US" dirty="0" smtClean="0"/>
              <a:t>Summary and Discussion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102</a:t>
            </a:fld>
            <a:endParaRPr lang="en-US" altLang="en-US"/>
          </a:p>
        </p:txBody>
      </p:sp>
      <p:sp>
        <p:nvSpPr>
          <p:cNvPr id="5" name="Rectangle 4"/>
          <p:cNvSpPr>
            <a:spLocks noChangeArrowheads="1"/>
          </p:cNvSpPr>
          <p:nvPr/>
        </p:nvSpPr>
        <p:spPr bwMode="auto">
          <a:xfrm>
            <a:off x="611560" y="4653136"/>
            <a:ext cx="3528392" cy="457275"/>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2488000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228600" y="980728"/>
            <a:ext cx="8807896" cy="5123656"/>
          </a:xfrm>
        </p:spPr>
        <p:txBody>
          <a:bodyPr/>
          <a:lstStyle/>
          <a:p>
            <a:r>
              <a:rPr lang="en-US" dirty="0" smtClean="0"/>
              <a:t>DRAM and Flash Scaling Challenges are real and critical</a:t>
            </a:r>
          </a:p>
          <a:p>
            <a:pPr lvl="1"/>
            <a:r>
              <a:rPr lang="en-US" dirty="0" smtClean="0"/>
              <a:t>They lead to many reliability (and security) challenges</a:t>
            </a:r>
            <a:endParaRPr lang="en-US" dirty="0"/>
          </a:p>
          <a:p>
            <a:pPr lvl="1"/>
            <a:endParaRPr lang="en-US" dirty="0"/>
          </a:p>
          <a:p>
            <a:r>
              <a:rPr lang="en-US" dirty="0" smtClean="0"/>
              <a:t>We need to </a:t>
            </a:r>
            <a:r>
              <a:rPr lang="en-US" dirty="0" smtClean="0">
                <a:solidFill>
                  <a:srgbClr val="FF0000"/>
                </a:solidFill>
              </a:rPr>
              <a:t>understand</a:t>
            </a:r>
            <a:r>
              <a:rPr lang="en-US" dirty="0" smtClean="0"/>
              <a:t> various reliability issues with both</a:t>
            </a:r>
          </a:p>
          <a:p>
            <a:pPr lvl="1"/>
            <a:r>
              <a:rPr lang="en-US" dirty="0" smtClean="0"/>
              <a:t>Small-scale experimental studies (FPGA-based testing platforms)</a:t>
            </a:r>
          </a:p>
          <a:p>
            <a:pPr lvl="1"/>
            <a:r>
              <a:rPr lang="en-US" dirty="0" smtClean="0"/>
              <a:t>Large-scale experimental studies (data centers and clusters)</a:t>
            </a:r>
          </a:p>
          <a:p>
            <a:pPr lvl="1"/>
            <a:endParaRPr lang="en-US" dirty="0"/>
          </a:p>
          <a:p>
            <a:r>
              <a:rPr lang="en-US" dirty="0" smtClean="0"/>
              <a:t>We need to </a:t>
            </a:r>
            <a:r>
              <a:rPr lang="en-US" dirty="0" smtClean="0">
                <a:solidFill>
                  <a:srgbClr val="FF0000"/>
                </a:solidFill>
              </a:rPr>
              <a:t>innovate</a:t>
            </a:r>
            <a:r>
              <a:rPr lang="en-US" dirty="0" smtClean="0"/>
              <a:t> at all levels</a:t>
            </a:r>
          </a:p>
          <a:p>
            <a:pPr lvl="1"/>
            <a:r>
              <a:rPr lang="en-US" dirty="0" smtClean="0"/>
              <a:t>DRAM and Flash architecture and controllers</a:t>
            </a:r>
          </a:p>
          <a:p>
            <a:pPr lvl="1"/>
            <a:r>
              <a:rPr lang="en-US" dirty="0" smtClean="0"/>
              <a:t>Hardware, software, devices</a:t>
            </a:r>
          </a:p>
          <a:p>
            <a:pPr lvl="1"/>
            <a:endParaRPr lang="en-US" dirty="0"/>
          </a:p>
          <a:p>
            <a:r>
              <a:rPr lang="en-US" dirty="0" smtClean="0"/>
              <a:t>There are many problems to solve </a:t>
            </a:r>
          </a:p>
          <a:p>
            <a:pPr lvl="1"/>
            <a:r>
              <a:rPr lang="en-US" dirty="0" smtClean="0"/>
              <a:t>Industry-academia cooperation is much needed and welcome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103</a:t>
            </a:fld>
            <a:endParaRPr lang="en-US" altLang="en-US">
              <a:solidFill>
                <a:srgbClr val="000000"/>
              </a:solidFill>
            </a:endParaRPr>
          </a:p>
        </p:txBody>
      </p:sp>
    </p:spTree>
    <p:extLst>
      <p:ext uri="{BB962C8B-B14F-4D97-AF65-F5344CB8AC3E}">
        <p14:creationId xmlns:p14="http://schemas.microsoft.com/office/powerpoint/2010/main" val="29181129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484784"/>
            <a:ext cx="8382000" cy="2201416"/>
          </a:xfrm>
        </p:spPr>
        <p:txBody>
          <a:bodyPr>
            <a:normAutofit/>
          </a:bodyPr>
          <a:lstStyle/>
          <a:p>
            <a:pPr algn="ctr"/>
            <a:r>
              <a:rPr lang="en-US" sz="4400" dirty="0" smtClean="0"/>
              <a:t>Reliability </a:t>
            </a:r>
            <a:r>
              <a:rPr lang="en-US" sz="4400" dirty="0" smtClean="0"/>
              <a:t>(and Security) Issues of DRAM and NAND Flash Scaling</a:t>
            </a:r>
            <a:endParaRPr lang="en-US" sz="3800" dirty="0">
              <a:solidFill>
                <a:srgbClr val="FF0000"/>
              </a:solidFill>
            </a:endParaRPr>
          </a:p>
        </p:txBody>
      </p:sp>
      <p:sp>
        <p:nvSpPr>
          <p:cNvPr id="3" name="Subtitle 2"/>
          <p:cNvSpPr>
            <a:spLocks noGrp="1"/>
          </p:cNvSpPr>
          <p:nvPr>
            <p:ph type="subTitle" idx="1"/>
          </p:nvPr>
        </p:nvSpPr>
        <p:spPr>
          <a:xfrm>
            <a:off x="467544" y="3573016"/>
            <a:ext cx="8208912" cy="614362"/>
          </a:xfrm>
        </p:spPr>
        <p:txBody>
          <a:bodyPr>
            <a:noAutofit/>
          </a:bodyPr>
          <a:lstStyle/>
          <a:p>
            <a:r>
              <a:rPr lang="en-US" sz="2200" dirty="0" smtClean="0"/>
              <a:t>Onur Mutlu</a:t>
            </a:r>
          </a:p>
          <a:p>
            <a:r>
              <a:rPr lang="en-US" sz="2200" dirty="0" smtClean="0">
                <a:hlinkClick r:id="rId3"/>
              </a:rPr>
              <a:t>omutlu@gmail.com</a:t>
            </a:r>
            <a:endParaRPr lang="en-US" sz="2200" dirty="0" smtClean="0"/>
          </a:p>
          <a:p>
            <a:r>
              <a:rPr lang="en-US" sz="2200" dirty="0">
                <a:hlinkClick r:id="rId4"/>
              </a:rPr>
              <a:t>http://users.ece.cmu.edu/~omutlu</a:t>
            </a:r>
            <a:r>
              <a:rPr lang="en-US" sz="2200" dirty="0" smtClean="0">
                <a:hlinkClick r:id="rId4"/>
              </a:rPr>
              <a:t>/</a:t>
            </a:r>
            <a:endParaRPr lang="en-US" sz="2200" dirty="0" smtClean="0"/>
          </a:p>
          <a:p>
            <a:r>
              <a:rPr lang="en-US" sz="2200" dirty="0" smtClean="0"/>
              <a:t>HPCA Memory </a:t>
            </a:r>
            <a:r>
              <a:rPr lang="en-US" sz="2200" dirty="0"/>
              <a:t>R</a:t>
            </a:r>
            <a:r>
              <a:rPr lang="en-US" sz="2200" dirty="0" smtClean="0"/>
              <a:t>eliability Workshop</a:t>
            </a:r>
          </a:p>
          <a:p>
            <a:r>
              <a:rPr lang="en-US" sz="2200" dirty="0" smtClean="0"/>
              <a:t>March 13, 2016</a:t>
            </a:r>
          </a:p>
          <a:p>
            <a:endParaRPr lang="en-US" sz="2200" dirty="0" smtClean="0"/>
          </a:p>
          <a:p>
            <a:pPr algn="l"/>
            <a:endParaRPr lang="en-US" sz="2200" dirty="0"/>
          </a:p>
        </p:txBody>
      </p:sp>
      <p:pic>
        <p:nvPicPr>
          <p:cNvPr id="6" name="Picture 5" descr="Burgundy_CMU_JPG_Logo.jpg"/>
          <p:cNvPicPr>
            <a:picLocks noChangeAspect="1"/>
          </p:cNvPicPr>
          <p:nvPr/>
        </p:nvPicPr>
        <p:blipFill>
          <a:blip r:embed="rId5" cstate="print"/>
          <a:stretch>
            <a:fillRect/>
          </a:stretch>
        </p:blipFill>
        <p:spPr>
          <a:xfrm>
            <a:off x="2571736" y="5661248"/>
            <a:ext cx="3786214" cy="1367244"/>
          </a:xfrm>
          <a:prstGeom prst="rect">
            <a:avLst/>
          </a:prstGeom>
        </p:spPr>
      </p:pic>
      <p:pic>
        <p:nvPicPr>
          <p:cNvPr id="7" name="Picture 6" descr="safari.png"/>
          <p:cNvPicPr>
            <a:picLocks noChangeAspect="1"/>
          </p:cNvPicPr>
          <p:nvPr/>
        </p:nvPicPr>
        <p:blipFill>
          <a:blip r:embed="rId6"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81024717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smtClean="0"/>
              <a:t>Ramulator</a:t>
            </a:r>
            <a:r>
              <a:rPr lang="en-US" sz="4000" dirty="0" smtClean="0"/>
              <a:t>: A Fast and Extensible DRAM Simulator </a:t>
            </a:r>
            <a:br>
              <a:rPr lang="en-US" sz="4000" dirty="0" smtClean="0"/>
            </a:br>
            <a:r>
              <a:rPr lang="en-US" sz="4000" dirty="0"/>
              <a:t>	</a:t>
            </a:r>
            <a:r>
              <a:rPr lang="en-US" sz="3000" b="1" dirty="0" smtClean="0"/>
              <a:t>[IEEE Comp Arch Letters’15]</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105</a:t>
            </a:fld>
            <a:endParaRPr lang="en-US"/>
          </a:p>
        </p:txBody>
      </p:sp>
    </p:spTree>
    <p:extLst>
      <p:ext uri="{BB962C8B-B14F-4D97-AF65-F5344CB8AC3E}">
        <p14:creationId xmlns:p14="http://schemas.microsoft.com/office/powerpoint/2010/main" val="3917496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Motivation</a:t>
            </a:r>
            <a:endParaRPr lang="en-US" dirty="0"/>
          </a:p>
        </p:txBody>
      </p:sp>
      <p:sp>
        <p:nvSpPr>
          <p:cNvPr id="3" name="Content Placeholder 2"/>
          <p:cNvSpPr>
            <a:spLocks noGrp="1"/>
          </p:cNvSpPr>
          <p:nvPr>
            <p:ph idx="1"/>
          </p:nvPr>
        </p:nvSpPr>
        <p:spPr/>
        <p:txBody>
          <a:bodyPr/>
          <a:lstStyle/>
          <a:p>
            <a:r>
              <a:rPr lang="en-US" sz="2000" dirty="0" smtClean="0"/>
              <a:t>DRAM and Memory Controller landscape is changing</a:t>
            </a:r>
          </a:p>
          <a:p>
            <a:r>
              <a:rPr lang="en-US" sz="2000" dirty="0" smtClean="0"/>
              <a:t>Many new and upcoming standards</a:t>
            </a:r>
          </a:p>
          <a:p>
            <a:r>
              <a:rPr lang="en-US" sz="2000" dirty="0" smtClean="0"/>
              <a:t>Many new controller designs</a:t>
            </a:r>
          </a:p>
          <a:p>
            <a:r>
              <a:rPr lang="en-US" sz="2000" dirty="0" smtClean="0"/>
              <a:t>A fast and easy-to-extend simulator is very much needed</a:t>
            </a:r>
            <a:endParaRPr lang="en-US" sz="2000"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106</a:t>
            </a:fld>
            <a:endParaRPr lang="en-US"/>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27589729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a:t>
            </a:r>
            <a:endParaRPr lang="en-US" dirty="0"/>
          </a:p>
        </p:txBody>
      </p:sp>
      <p:sp>
        <p:nvSpPr>
          <p:cNvPr id="3" name="Content Placeholder 2"/>
          <p:cNvSpPr>
            <a:spLocks noGrp="1"/>
          </p:cNvSpPr>
          <p:nvPr>
            <p:ph idx="1"/>
          </p:nvPr>
        </p:nvSpPr>
        <p:spPr/>
        <p:txBody>
          <a:bodyPr/>
          <a:lstStyle/>
          <a:p>
            <a:r>
              <a:rPr lang="en-US" dirty="0" smtClean="0"/>
              <a:t>Provides out-of-the box support for many DRAM standards:</a:t>
            </a:r>
          </a:p>
          <a:p>
            <a:pPr lvl="1"/>
            <a:r>
              <a:rPr lang="en-US" dirty="0" smtClean="0"/>
              <a:t>DDR3</a:t>
            </a:r>
            <a:r>
              <a:rPr lang="en-US" dirty="0"/>
              <a:t>/4, LPDDR3/4, GDDR5, WIO1/2, HBM, </a:t>
            </a:r>
            <a:r>
              <a:rPr lang="en-US" dirty="0" smtClean="0"/>
              <a:t>plus new proposals </a:t>
            </a:r>
            <a:r>
              <a:rPr lang="en-US" dirty="0"/>
              <a:t>(SALP, AL-DRAM, TLDRAM</a:t>
            </a:r>
            <a:r>
              <a:rPr lang="en-US" dirty="0" smtClean="0"/>
              <a:t>, RowClone</a:t>
            </a:r>
            <a:r>
              <a:rPr lang="en-US" dirty="0"/>
              <a:t>, and SARP</a:t>
            </a:r>
            <a:r>
              <a:rPr lang="en-US" dirty="0" smtClean="0"/>
              <a:t>)</a:t>
            </a:r>
          </a:p>
          <a:p>
            <a:r>
              <a:rPr lang="en-US" dirty="0" smtClean="0"/>
              <a:t>~2.5X faster than fastest open-source simulator</a:t>
            </a:r>
          </a:p>
          <a:p>
            <a:r>
              <a:rPr lang="en-US" dirty="0" smtClean="0"/>
              <a:t>Modular and extensible to different standards</a:t>
            </a: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107</a:t>
            </a:fld>
            <a:endParaRPr lang="en-US"/>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41911970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smtClean="0"/>
              <a:t>Case Study: Comparison of DRAM Standards</a:t>
            </a:r>
            <a:endParaRPr lang="en-US" sz="3600"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108</a:t>
            </a:fld>
            <a:endParaRPr lang="en-US"/>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r>
              <a:rPr lang="en-US" dirty="0">
                <a:solidFill>
                  <a:srgbClr val="000000"/>
                </a:solidFill>
                <a:latin typeface="Tahoma"/>
              </a:rPr>
              <a:t>Across 22 workloads, simple CPU model</a:t>
            </a:r>
          </a:p>
        </p:txBody>
      </p:sp>
    </p:spTree>
    <p:extLst>
      <p:ext uri="{BB962C8B-B14F-4D97-AF65-F5344CB8AC3E}">
        <p14:creationId xmlns:p14="http://schemas.microsoft.com/office/powerpoint/2010/main" val="25708516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Paper and Source Code</a:t>
            </a:r>
            <a:endParaRPr lang="en-US" dirty="0"/>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a:t>
            </a:r>
            <a:r>
              <a:rPr lang="en-US" u="sng" dirty="0"/>
              <a:t>Onur Mutlu</a:t>
            </a:r>
            <a:r>
              <a:rPr lang="en-US" dirty="0"/>
              <a:t>,</a:t>
            </a:r>
            <a:br>
              <a:rPr lang="en-US" dirty="0"/>
            </a:br>
            <a:r>
              <a:rPr lang="en-US" b="1" dirty="0">
                <a:hlinkClick r:id="rId2"/>
              </a:rPr>
              <a:t>"Ramulator: A Fast and Extensible DRAM Simulator"</a:t>
            </a:r>
            <a:r>
              <a:rPr lang="en-US" dirty="0"/>
              <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endParaRPr lang="en-US" dirty="0" smtClean="0"/>
          </a:p>
          <a:p>
            <a:endParaRPr lang="en-US" dirty="0"/>
          </a:p>
          <a:p>
            <a:r>
              <a:rPr lang="en-US" dirty="0" smtClean="0"/>
              <a:t>Source code is released under the liberal MIT License</a:t>
            </a:r>
          </a:p>
          <a:p>
            <a:pPr lvl="1"/>
            <a:r>
              <a:rPr lang="en-US" dirty="0">
                <a:hlinkClick r:id="rId4"/>
              </a:rPr>
              <a:t>https://github.com/CMU-SAFARI/</a:t>
            </a:r>
            <a:r>
              <a:rPr lang="en-US" dirty="0" smtClean="0">
                <a:hlinkClick r:id="rId4"/>
              </a:rPr>
              <a:t>ramulator</a:t>
            </a:r>
            <a:r>
              <a:rPr lang="en-US" dirty="0" smtClean="0"/>
              <a:t> </a:t>
            </a: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109</a:t>
            </a:fld>
            <a:endParaRPr lang="en-US"/>
          </a:p>
        </p:txBody>
      </p:sp>
    </p:spTree>
    <p:extLst>
      <p:ext uri="{BB962C8B-B14F-4D97-AF65-F5344CB8AC3E}">
        <p14:creationId xmlns:p14="http://schemas.microsoft.com/office/powerpoint/2010/main" val="3575628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RowHammer</a:t>
            </a:r>
            <a:r>
              <a:rPr lang="en-US" dirty="0" smtClean="0"/>
              <a:t> Security Attack Example</a:t>
            </a:r>
            <a:endParaRPr lang="en-US" dirty="0"/>
          </a:p>
        </p:txBody>
      </p:sp>
      <p:sp>
        <p:nvSpPr>
          <p:cNvPr id="3" name="Content Placeholder 2"/>
          <p:cNvSpPr>
            <a:spLocks noGrp="1"/>
          </p:cNvSpPr>
          <p:nvPr>
            <p:ph idx="1"/>
          </p:nvPr>
        </p:nvSpPr>
        <p:spPr>
          <a:xfrm>
            <a:off x="228600" y="908720"/>
            <a:ext cx="8915400" cy="5193723"/>
          </a:xfrm>
        </p:spPr>
        <p:txBody>
          <a:bodyPr/>
          <a:lstStyle/>
          <a:p>
            <a:r>
              <a:rPr lang="en-US" sz="2000" dirty="0" smtClean="0">
                <a:solidFill>
                  <a:srgbClr val="FF0000"/>
                </a:solidFill>
              </a:rPr>
              <a:t>“</a:t>
            </a:r>
            <a:r>
              <a:rPr lang="en-US" sz="2000" dirty="0" err="1" smtClean="0">
                <a:solidFill>
                  <a:srgbClr val="FF0000"/>
                </a:solidFill>
              </a:rPr>
              <a:t>Rowhammer</a:t>
            </a:r>
            <a:r>
              <a:rPr lang="en-US" sz="2000" dirty="0" smtClean="0">
                <a:solidFill>
                  <a:srgbClr val="FF0000"/>
                </a:solidFill>
              </a:rPr>
              <a:t>” is a problem with some recent DRAM devices in which repeatedly accessing a row of memory can cause bit flips in adjacent rows </a:t>
            </a:r>
            <a:r>
              <a:rPr lang="en-US" sz="2000" dirty="0" smtClean="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smtClean="0"/>
          </a:p>
          <a:p>
            <a:r>
              <a:rPr lang="en-US" sz="2000" dirty="0" smtClean="0"/>
              <a:t>We </a:t>
            </a:r>
            <a:r>
              <a:rPr lang="en-US" sz="2000" dirty="0"/>
              <a:t>tested a selection of laptops and found that a subset of them exhibited the problem. </a:t>
            </a:r>
            <a:endParaRPr lang="en-US" sz="2000" dirty="0" smtClean="0"/>
          </a:p>
          <a:p>
            <a:r>
              <a:rPr lang="en-US" sz="2000" dirty="0" smtClean="0"/>
              <a:t>We </a:t>
            </a:r>
            <a:r>
              <a:rPr lang="en-US" sz="2000" dirty="0"/>
              <a:t>built two working privilege escalation exploits that use this effect. </a:t>
            </a:r>
            <a:endParaRPr lang="en-US" sz="2000" dirty="0" smtClean="0"/>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800" dirty="0" err="1">
                <a:solidFill>
                  <a:srgbClr val="0000FF"/>
                </a:solidFill>
              </a:rPr>
              <a:t>Seaborn</a:t>
            </a:r>
            <a:r>
              <a:rPr lang="en-US" sz="1800" dirty="0">
                <a:solidFill>
                  <a:srgbClr val="0000FF"/>
                </a:solidFill>
              </a:rPr>
              <a:t>, 2015)</a:t>
            </a:r>
          </a:p>
          <a:p>
            <a:pPr lvl="1"/>
            <a:endParaRPr lang="en-US" sz="1400" dirty="0" smtClean="0"/>
          </a:p>
          <a:p>
            <a:r>
              <a:rPr lang="en-US" sz="2000" dirty="0" smtClean="0"/>
              <a:t>One </a:t>
            </a:r>
            <a:r>
              <a:rPr lang="en-US" sz="2000" dirty="0"/>
              <a:t>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endParaRPr lang="en-US" sz="2000" dirty="0" smtClean="0"/>
          </a:p>
          <a:p>
            <a:r>
              <a:rPr lang="en-US" sz="2000" dirty="0" smtClean="0">
                <a:solidFill>
                  <a:srgbClr val="FF0000"/>
                </a:solidFill>
              </a:rPr>
              <a:t>When </a:t>
            </a:r>
            <a:r>
              <a:rPr lang="en-US" sz="2000" dirty="0">
                <a:solidFill>
                  <a:srgbClr val="FF0000"/>
                </a:solidFill>
              </a:rPr>
              <a:t>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endParaRPr lang="en-US" sz="2000" dirty="0" smtClean="0">
              <a:solidFill>
                <a:srgbClr val="FF0000"/>
              </a:solidFill>
            </a:endParaRPr>
          </a:p>
          <a:p>
            <a:r>
              <a:rPr lang="en-US" sz="2000" dirty="0" smtClean="0">
                <a:solidFill>
                  <a:srgbClr val="0000FF"/>
                </a:solidFill>
              </a:rPr>
              <a:t>It </a:t>
            </a:r>
            <a:r>
              <a:rPr lang="en-US" sz="2000" dirty="0">
                <a:solidFill>
                  <a:srgbClr val="0000FF"/>
                </a:solidFill>
              </a:rPr>
              <a:t>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11</a:t>
            </a:fld>
            <a:endParaRPr lang="en-US"/>
          </a:p>
        </p:txBody>
      </p:sp>
      <p:sp>
        <p:nvSpPr>
          <p:cNvPr id="5" name="Rectangle 4"/>
          <p:cNvSpPr/>
          <p:nvPr/>
        </p:nvSpPr>
        <p:spPr>
          <a:xfrm>
            <a:off x="107504" y="6545534"/>
            <a:ext cx="8496944" cy="615553"/>
          </a:xfrm>
          <a:prstGeom prst="rect">
            <a:avLst/>
          </a:prstGeom>
        </p:spPr>
        <p:txBody>
          <a:bodyPr wrap="square">
            <a:spAutoFit/>
          </a:bodyPr>
          <a:lstStyle/>
          <a:p>
            <a:r>
              <a:rPr lang="en-US" sz="1600" dirty="0">
                <a:solidFill>
                  <a:srgbClr val="0000FF"/>
                </a:solidFill>
                <a:latin typeface="Tahoma"/>
                <a:hlinkClick r:id="rId3"/>
              </a:rPr>
              <a:t>Exploiting the DRAM rowhammer bug to gain kernel privileges </a:t>
            </a:r>
            <a:r>
              <a:rPr lang="en-US" sz="1600" dirty="0">
                <a:solidFill>
                  <a:srgbClr val="0000FF"/>
                </a:solidFill>
                <a:latin typeface="Tahoma"/>
              </a:rPr>
              <a:t> (</a:t>
            </a:r>
            <a:r>
              <a:rPr lang="en-US" sz="1600" dirty="0" err="1">
                <a:solidFill>
                  <a:srgbClr val="0000FF"/>
                </a:solidFill>
                <a:latin typeface="Tahoma"/>
              </a:rPr>
              <a:t>Seaborn</a:t>
            </a:r>
            <a:r>
              <a:rPr lang="en-US" sz="1600" dirty="0">
                <a:solidFill>
                  <a:srgbClr val="0000FF"/>
                </a:solidFill>
                <a:latin typeface="Tahoma"/>
              </a:rPr>
              <a:t>, 2015)</a:t>
            </a:r>
          </a:p>
          <a:p>
            <a:endParaRPr lang="en-US" dirty="0">
              <a:solidFill>
                <a:srgbClr val="0000FF"/>
              </a:solidFill>
              <a:latin typeface="Tahoma"/>
            </a:endParaRPr>
          </a:p>
        </p:txBody>
      </p:sp>
    </p:spTree>
    <p:extLst>
      <p:ext uri="{BB962C8B-B14F-4D97-AF65-F5344CB8AC3E}">
        <p14:creationId xmlns:p14="http://schemas.microsoft.com/office/powerpoint/2010/main" val="20497496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44675"/>
            <a:ext cx="8794750" cy="822325"/>
          </a:xfrm>
        </p:spPr>
        <p:txBody>
          <a:bodyPr/>
          <a:lstStyle/>
          <a:p>
            <a:pPr algn="ctr" eaLnBrk="1" hangingPunct="1"/>
            <a:r>
              <a:rPr lang="en-US" sz="4000" dirty="0" smtClean="0">
                <a:latin typeface="Garamond" charset="0"/>
              </a:rPr>
              <a:t>More </a:t>
            </a:r>
            <a:r>
              <a:rPr lang="en-US" sz="4000" dirty="0" smtClean="0">
                <a:latin typeface="Garamond" charset="0"/>
              </a:rPr>
              <a:t>Detail on DRAM Errors</a:t>
            </a:r>
            <a:endParaRPr lang="en-US" sz="4000" dirty="0">
              <a:latin typeface="Garamond" charset="0"/>
            </a:endParaRP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7795322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884238"/>
          </a:xfrm>
        </p:spPr>
        <p:txBody>
          <a:bodyPr/>
          <a:lstStyle/>
          <a:p>
            <a:r>
              <a:rPr lang="en-US" sz="3600" dirty="0" smtClean="0"/>
              <a:t>Memory Errors in </a:t>
            </a:r>
            <a:r>
              <a:rPr lang="en-US" sz="3600" dirty="0"/>
              <a:t>F</a:t>
            </a:r>
            <a:r>
              <a:rPr lang="en-US" sz="3600" dirty="0" smtClean="0"/>
              <a:t>acebook Fleet</a:t>
            </a:r>
            <a:br>
              <a:rPr lang="en-US" sz="3600" dirty="0" smtClean="0"/>
            </a:br>
            <a:endParaRPr lang="en-US" sz="3600" dirty="0"/>
          </a:p>
        </p:txBody>
      </p:sp>
      <p:sp>
        <p:nvSpPr>
          <p:cNvPr id="3" name="Content Placeholder 2"/>
          <p:cNvSpPr>
            <a:spLocks noGrp="1"/>
          </p:cNvSpPr>
          <p:nvPr>
            <p:ph idx="1"/>
          </p:nvPr>
        </p:nvSpPr>
        <p:spPr>
          <a:xfrm>
            <a:off x="228600" y="980728"/>
            <a:ext cx="8610600" cy="5153025"/>
          </a:xfrm>
        </p:spPr>
        <p:txBody>
          <a:bodyPr/>
          <a:lstStyle/>
          <a:p>
            <a:r>
              <a:rPr lang="en-US" dirty="0" smtClean="0">
                <a:solidFill>
                  <a:srgbClr val="0000FF"/>
                </a:solidFill>
              </a:rPr>
              <a:t>Analysis and modeling of memory errors found in all of Facebook’s server fleet</a:t>
            </a:r>
          </a:p>
          <a:p>
            <a:endParaRPr lang="en-US" dirty="0" smtClean="0"/>
          </a:p>
          <a:p>
            <a:r>
              <a:rPr lang="en-US" sz="2000" dirty="0"/>
              <a:t>Justin Meza, </a:t>
            </a:r>
            <a:r>
              <a:rPr lang="en-US" sz="2000" dirty="0" err="1"/>
              <a:t>Qiang</a:t>
            </a:r>
            <a:r>
              <a:rPr lang="en-US" sz="2000" dirty="0"/>
              <a:t> Wu, </a:t>
            </a:r>
            <a:r>
              <a:rPr lang="en-US" sz="2000" dirty="0" err="1"/>
              <a:t>Sanjeev</a:t>
            </a:r>
            <a:r>
              <a:rPr lang="en-US" sz="2000" dirty="0"/>
              <a:t> Kumar, and </a:t>
            </a:r>
            <a:r>
              <a:rPr lang="en-US" sz="2000" u="sng" dirty="0"/>
              <a:t>Onur Mutlu</a:t>
            </a:r>
            <a:r>
              <a:rPr lang="en-US" sz="2000" dirty="0"/>
              <a:t>,</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111</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25777125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dirty="0">
                <a:solidFill>
                  <a:srgbClr val="FFFFFF"/>
                </a:solidFill>
                <a:latin typeface="Garamond"/>
                <a:sym typeface="Vista Sans OT Medium"/>
              </a:rPr>
              <a:t>New</a:t>
            </a:r>
            <a:br>
              <a:rPr sz="3800" dirty="0">
                <a:solidFill>
                  <a:srgbClr val="FFFFFF"/>
                </a:solidFill>
                <a:latin typeface="Garamond"/>
                <a:sym typeface="Vista Sans OT Medium"/>
              </a:rPr>
            </a:br>
            <a:r>
              <a:rPr sz="3800" dirty="0">
                <a:solidFill>
                  <a:srgbClr val="FFFFFF"/>
                </a:solidFill>
                <a:latin typeface="Garamond"/>
                <a:sym typeface="Vista Sans OT Medium"/>
              </a:rPr>
              <a:t>reliabili</a:t>
            </a:r>
            <a:r>
              <a:rPr lang="en-US" sz="3800" dirty="0">
                <a:solidFill>
                  <a:srgbClr val="FFFFFF"/>
                </a:solidFill>
                <a:latin typeface="Garamond"/>
                <a:sym typeface="Vista Sans OT Medium"/>
              </a:rPr>
              <a:t>t</a:t>
            </a:r>
            <a:r>
              <a:rPr sz="3800" dirty="0">
                <a:solidFill>
                  <a:srgbClr val="FFFFFF"/>
                </a:solidFill>
                <a:latin typeface="Garamond"/>
                <a:sym typeface="Vista Sans OT Medium"/>
              </a:rPr>
              <a:t>y</a:t>
            </a:r>
            <a:br>
              <a:rPr sz="3800" dirty="0">
                <a:solidFill>
                  <a:srgbClr val="FFFFFF"/>
                </a:solidFill>
                <a:latin typeface="Garamond"/>
                <a:sym typeface="Vista Sans OT Medium"/>
              </a:rPr>
            </a:br>
            <a:r>
              <a:rPr sz="3800" dirty="0">
                <a:solidFill>
                  <a:srgbClr val="FFFFFF"/>
                </a:solidFill>
                <a:latin typeface="Garamond"/>
                <a:sym typeface="Vista Sans OT Medium"/>
              </a:rPr>
              <a:t>trends</a:t>
            </a:r>
          </a:p>
        </p:txBody>
      </p:sp>
      <p:sp>
        <p:nvSpPr>
          <p:cNvPr id="42" name="Shape 42"/>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43" name="Shape 43"/>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44" name="Shape 44"/>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45" name="Shape 45"/>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46" name="Shape 46"/>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47" name="Shape 47"/>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Tree>
    <p:extLst>
      <p:ext uri="{BB962C8B-B14F-4D97-AF65-F5344CB8AC3E}">
        <p14:creationId xmlns:p14="http://schemas.microsoft.com/office/powerpoint/2010/main" val="22554014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50" name="Shape 50"/>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51" name="Shape 51"/>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52" name="Shape 52"/>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53" name="Shape 53"/>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54" name="Shape 54"/>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55" name="Shape 55"/>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56" name="Shape 56"/>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57" name="Shape 57"/>
          <p:cNvSpPr/>
          <p:nvPr/>
        </p:nvSpPr>
        <p:spPr>
          <a:xfrm>
            <a:off x="1488293" y="2284312"/>
            <a:ext cx="6187551" cy="1321858"/>
          </a:xfrm>
          <a:custGeom>
            <a:avLst/>
            <a:gdLst/>
            <a:ahLst/>
            <a:cxnLst>
              <a:cxn ang="0">
                <a:pos x="wd2" y="hd2"/>
              </a:cxn>
              <a:cxn ang="5400000">
                <a:pos x="wd2" y="hd2"/>
              </a:cxn>
              <a:cxn ang="10800000">
                <a:pos x="wd2" y="hd2"/>
              </a:cxn>
              <a:cxn ang="16200000">
                <a:pos x="wd2" y="hd2"/>
              </a:cxn>
            </a:cxnLst>
            <a:rect l="0" t="0" r="r" b="b"/>
            <a:pathLst>
              <a:path w="21600" h="21600" extrusionOk="0">
                <a:moveTo>
                  <a:pt x="0" y="15742"/>
                </a:moveTo>
                <a:lnTo>
                  <a:pt x="10820" y="0"/>
                </a:lnTo>
                <a:lnTo>
                  <a:pt x="21600" y="15630"/>
                </a:lnTo>
                <a:lnTo>
                  <a:pt x="10645" y="21600"/>
                </a:lnTo>
                <a:lnTo>
                  <a:pt x="0" y="15742"/>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60" name="Group 60"/>
          <p:cNvGrpSpPr/>
          <p:nvPr/>
        </p:nvGrpSpPr>
        <p:grpSpPr>
          <a:xfrm>
            <a:off x="1410805" y="3223612"/>
            <a:ext cx="6313462" cy="2149604"/>
            <a:chOff x="-215900" y="-139700"/>
            <a:chExt cx="8979145" cy="2292706"/>
          </a:xfrm>
        </p:grpSpPr>
        <p:sp>
          <p:nvSpPr>
            <p:cNvPr id="59" name="Shape 59"/>
            <p:cNvSpPr/>
            <p:nvPr/>
          </p:nvSpPr>
          <p:spPr>
            <a:xfrm>
              <a:off x="0" y="0"/>
              <a:ext cx="8547345" cy="1978887"/>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t">
              <a:spAutoFit/>
            </a:bodyPr>
            <a:lstStyle/>
            <a:p>
              <a:pPr>
                <a:lnSpc>
                  <a:spcPct val="90000"/>
                </a:lnSpc>
                <a:defRPr spc="0">
                  <a:solidFill>
                    <a:srgbClr val="000000"/>
                  </a:solidFill>
                </a:defRPr>
              </a:pPr>
              <a:r>
                <a:rPr sz="3000" spc="-30">
                  <a:solidFill>
                    <a:srgbClr val="405F82"/>
                  </a:solidFill>
                  <a:latin typeface="Tahoma"/>
                </a:rPr>
                <a:t>Errors follow a </a:t>
              </a:r>
              <a:r>
                <a:rPr sz="3000" b="1" i="1" spc="-30">
                  <a:solidFill>
                    <a:srgbClr val="405F82"/>
                  </a:solidFill>
                  <a:latin typeface="Tahoma"/>
                </a:rPr>
                <a:t>power-law distribution</a:t>
              </a:r>
              <a:r>
                <a:rPr sz="3000" spc="-30">
                  <a:solidFill>
                    <a:srgbClr val="405F82"/>
                  </a:solidFill>
                  <a:latin typeface="Tahoma"/>
                </a:rPr>
                <a:t> and a large number of errors occur due to </a:t>
              </a:r>
              <a:r>
                <a:rPr sz="3000" b="1" i="1" spc="-30">
                  <a:solidFill>
                    <a:srgbClr val="405F82"/>
                  </a:solidFill>
                  <a:latin typeface="Tahoma"/>
                </a:rPr>
                <a:t>sockets/channels</a:t>
              </a:r>
            </a:p>
          </p:txBody>
        </p:sp>
        <p:pic>
          <p:nvPicPr>
            <p:cNvPr id="58" name="Picture 57"/>
            <p:cNvPicPr/>
            <p:nvPr/>
          </p:nvPicPr>
          <p:blipFill>
            <a:blip r:embed="rId3">
              <a:extLst/>
            </a:blip>
            <a:stretch>
              <a:fillRect/>
            </a:stretch>
          </p:blipFill>
          <p:spPr>
            <a:xfrm>
              <a:off x="-215900" y="-139700"/>
              <a:ext cx="8979145" cy="2292706"/>
            </a:xfrm>
            <a:prstGeom prst="rect">
              <a:avLst/>
            </a:prstGeom>
            <a:effectLst/>
          </p:spPr>
        </p:pic>
      </p:grpSp>
    </p:spTree>
    <p:extLst>
      <p:ext uri="{BB962C8B-B14F-4D97-AF65-F5344CB8AC3E}">
        <p14:creationId xmlns:p14="http://schemas.microsoft.com/office/powerpoint/2010/main" val="25359316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65" name="Shape 65"/>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66" name="Shape 66"/>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67" name="Shape 67"/>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68" name="Shape 68"/>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69" name="Shape 69"/>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70" name="Shape 70"/>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71" name="Shape 71"/>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72" name="Shape 72"/>
          <p:cNvSpPr/>
          <p:nvPr/>
        </p:nvSpPr>
        <p:spPr>
          <a:xfrm>
            <a:off x="4810659" y="2645545"/>
            <a:ext cx="1290690" cy="1689609"/>
          </a:xfrm>
          <a:custGeom>
            <a:avLst/>
            <a:gdLst/>
            <a:ahLst/>
            <a:cxnLst>
              <a:cxn ang="0">
                <a:pos x="wd2" y="hd2"/>
              </a:cxn>
              <a:cxn ang="5400000">
                <a:pos x="wd2" y="hd2"/>
              </a:cxn>
              <a:cxn ang="10800000">
                <a:pos x="wd2" y="hd2"/>
              </a:cxn>
              <a:cxn ang="16200000">
                <a:pos x="wd2" y="hd2"/>
              </a:cxn>
            </a:cxnLst>
            <a:rect l="0" t="0" r="r" b="b"/>
            <a:pathLst>
              <a:path w="21600" h="21600" extrusionOk="0">
                <a:moveTo>
                  <a:pt x="21600" y="12069"/>
                </a:moveTo>
                <a:lnTo>
                  <a:pt x="7592" y="0"/>
                </a:lnTo>
                <a:lnTo>
                  <a:pt x="0" y="11617"/>
                </a:lnTo>
                <a:lnTo>
                  <a:pt x="7726" y="21600"/>
                </a:lnTo>
                <a:lnTo>
                  <a:pt x="21600" y="12069"/>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75" name="Group 75"/>
          <p:cNvGrpSpPr/>
          <p:nvPr/>
        </p:nvGrpSpPr>
        <p:grpSpPr>
          <a:xfrm>
            <a:off x="339911" y="2633214"/>
            <a:ext cx="4969649" cy="1934472"/>
            <a:chOff x="-215900" y="-139700"/>
            <a:chExt cx="7067943" cy="2292706"/>
          </a:xfrm>
        </p:grpSpPr>
        <p:sp>
          <p:nvSpPr>
            <p:cNvPr id="74" name="Shape 74"/>
            <p:cNvSpPr/>
            <p:nvPr/>
          </p:nvSpPr>
          <p:spPr>
            <a:xfrm>
              <a:off x="0" y="123730"/>
              <a:ext cx="6636143"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nSpc>
                  <a:spcPct val="90000"/>
                </a:lnSpc>
                <a:defRPr spc="0">
                  <a:solidFill>
                    <a:srgbClr val="000000"/>
                  </a:solidFill>
                </a:defRPr>
              </a:pPr>
              <a:r>
                <a:rPr sz="3000" spc="-30">
                  <a:solidFill>
                    <a:srgbClr val="405F82"/>
                  </a:solidFill>
                  <a:latin typeface="Tahoma"/>
                </a:rPr>
                <a:t>We find that </a:t>
              </a:r>
              <a:r>
                <a:rPr sz="3000" b="1" i="1" spc="-30">
                  <a:solidFill>
                    <a:srgbClr val="405F82"/>
                  </a:solidFill>
                  <a:latin typeface="Tahoma"/>
                </a:rPr>
                <a:t>newer</a:t>
              </a:r>
              <a:r>
                <a:rPr sz="3000" spc="-30">
                  <a:solidFill>
                    <a:srgbClr val="405F82"/>
                  </a:solidFill>
                  <a:latin typeface="Tahoma"/>
                </a:rPr>
                <a:t> cell fabrication technologies have </a:t>
              </a:r>
              <a:r>
                <a:rPr sz="3000" b="1" i="1" spc="-30">
                  <a:solidFill>
                    <a:srgbClr val="405F82"/>
                  </a:solidFill>
                  <a:latin typeface="Tahoma"/>
                </a:rPr>
                <a:t>higher failure rates</a:t>
              </a:r>
            </a:p>
          </p:txBody>
        </p:sp>
        <p:pic>
          <p:nvPicPr>
            <p:cNvPr id="73" name="Picture 72"/>
            <p:cNvPicPr/>
            <p:nvPr/>
          </p:nvPicPr>
          <p:blipFill>
            <a:blip r:embed="rId2">
              <a:extLst/>
            </a:blip>
            <a:stretch>
              <a:fillRect/>
            </a:stretch>
          </p:blipFill>
          <p:spPr>
            <a:xfrm>
              <a:off x="-215900" y="-139700"/>
              <a:ext cx="7067943" cy="2292706"/>
            </a:xfrm>
            <a:prstGeom prst="rect">
              <a:avLst/>
            </a:prstGeom>
            <a:effectLst/>
          </p:spPr>
        </p:pic>
      </p:grpSp>
    </p:spTree>
    <p:extLst>
      <p:ext uri="{BB962C8B-B14F-4D97-AF65-F5344CB8AC3E}">
        <p14:creationId xmlns:p14="http://schemas.microsoft.com/office/powerpoint/2010/main" val="23542819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78" name="Shape 78"/>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79" name="Shape 79"/>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80" name="Shape 80"/>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81" name="Shape 81"/>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82" name="Shape 82"/>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83" name="Shape 83"/>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84" name="Shape 84"/>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85" name="Shape 85"/>
          <p:cNvSpPr/>
          <p:nvPr/>
        </p:nvSpPr>
        <p:spPr>
          <a:xfrm>
            <a:off x="1488642" y="3766651"/>
            <a:ext cx="6206861" cy="1941387"/>
          </a:xfrm>
          <a:custGeom>
            <a:avLst/>
            <a:gdLst/>
            <a:ahLst/>
            <a:cxnLst>
              <a:cxn ang="0">
                <a:pos x="wd2" y="hd2"/>
              </a:cxn>
              <a:cxn ang="5400000">
                <a:pos x="wd2" y="hd2"/>
              </a:cxn>
              <a:cxn ang="10800000">
                <a:pos x="wd2" y="hd2"/>
              </a:cxn>
              <a:cxn ang="16200000">
                <a:pos x="wd2" y="hd2"/>
              </a:cxn>
            </a:cxnLst>
            <a:rect l="0" t="0" r="r" b="b"/>
            <a:pathLst>
              <a:path w="21600" h="21600" extrusionOk="0">
                <a:moveTo>
                  <a:pt x="16722" y="21600"/>
                </a:moveTo>
                <a:lnTo>
                  <a:pt x="0" y="7962"/>
                </a:lnTo>
                <a:lnTo>
                  <a:pt x="10098" y="0"/>
                </a:lnTo>
                <a:lnTo>
                  <a:pt x="21600" y="8304"/>
                </a:lnTo>
                <a:lnTo>
                  <a:pt x="16722" y="21600"/>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88" name="Group 88"/>
          <p:cNvGrpSpPr/>
          <p:nvPr/>
        </p:nvGrpSpPr>
        <p:grpSpPr>
          <a:xfrm>
            <a:off x="1410805" y="2420888"/>
            <a:ext cx="6313462" cy="2316588"/>
            <a:chOff x="-215900" y="-244981"/>
            <a:chExt cx="8979145" cy="2397987"/>
          </a:xfrm>
        </p:grpSpPr>
        <p:sp>
          <p:nvSpPr>
            <p:cNvPr id="87" name="Shape 87"/>
            <p:cNvSpPr/>
            <p:nvPr/>
          </p:nvSpPr>
          <p:spPr>
            <a:xfrm>
              <a:off x="0" y="-244981"/>
              <a:ext cx="8547345" cy="1978887"/>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b">
              <a:spAutoFit/>
            </a:bodyPr>
            <a:lstStyle/>
            <a:p>
              <a:pPr>
                <a:lnSpc>
                  <a:spcPct val="90000"/>
                </a:lnSpc>
                <a:defRPr spc="0">
                  <a:solidFill>
                    <a:srgbClr val="000000"/>
                  </a:solidFill>
                </a:defRPr>
              </a:pPr>
              <a:r>
                <a:rPr sz="3000" b="1" i="1" spc="-30">
                  <a:solidFill>
                    <a:srgbClr val="405F82"/>
                  </a:solidFill>
                  <a:latin typeface="Tahoma"/>
                </a:rPr>
                <a:t>Chips per DIMM</a:t>
              </a:r>
              <a:r>
                <a:rPr sz="3000" spc="-30">
                  <a:solidFill>
                    <a:srgbClr val="405F82"/>
                  </a:solidFill>
                  <a:latin typeface="Tahoma"/>
                </a:rPr>
                <a:t>, </a:t>
              </a:r>
              <a:r>
                <a:rPr sz="3000" b="1" i="1" spc="-30">
                  <a:solidFill>
                    <a:srgbClr val="405F82"/>
                  </a:solidFill>
                  <a:latin typeface="Tahoma"/>
                </a:rPr>
                <a:t>transfer width</a:t>
              </a:r>
              <a:r>
                <a:rPr sz="3000" spc="-30">
                  <a:solidFill>
                    <a:srgbClr val="405F82"/>
                  </a:solidFill>
                  <a:latin typeface="Tahoma"/>
                </a:rPr>
                <a:t>, and </a:t>
              </a:r>
              <a:r>
                <a:rPr sz="3000" b="1" i="1" spc="-30">
                  <a:solidFill>
                    <a:srgbClr val="405F82"/>
                  </a:solidFill>
                  <a:latin typeface="Tahoma"/>
                </a:rPr>
                <a:t>workload type</a:t>
              </a:r>
              <a:r>
                <a:rPr sz="3000" spc="-30">
                  <a:solidFill>
                    <a:srgbClr val="405F82"/>
                  </a:solidFill>
                  <a:latin typeface="Tahoma"/>
                </a:rPr>
                <a:t> (not necessarily CPU/memory utilization) affect reliability</a:t>
              </a:r>
            </a:p>
          </p:txBody>
        </p:sp>
        <p:pic>
          <p:nvPicPr>
            <p:cNvPr id="86" name="Picture 85"/>
            <p:cNvPicPr/>
            <p:nvPr/>
          </p:nvPicPr>
          <p:blipFill>
            <a:blip r:embed="rId2">
              <a:extLst/>
            </a:blip>
            <a:stretch>
              <a:fillRect/>
            </a:stretch>
          </p:blipFill>
          <p:spPr>
            <a:xfrm>
              <a:off x="-215900" y="-139700"/>
              <a:ext cx="8979145" cy="2292706"/>
            </a:xfrm>
            <a:prstGeom prst="rect">
              <a:avLst/>
            </a:prstGeom>
            <a:effectLst/>
          </p:spPr>
        </p:pic>
      </p:grpSp>
    </p:spTree>
    <p:extLst>
      <p:ext uri="{BB962C8B-B14F-4D97-AF65-F5344CB8AC3E}">
        <p14:creationId xmlns:p14="http://schemas.microsoft.com/office/powerpoint/2010/main" val="6241072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91" name="Shape 91"/>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92" name="Shape 92"/>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93" name="Shape 93"/>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94" name="Shape 94"/>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95" name="Shape 95"/>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96" name="Shape 96"/>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97" name="Shape 97"/>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98" name="Shape 98"/>
          <p:cNvSpPr/>
          <p:nvPr/>
        </p:nvSpPr>
        <p:spPr>
          <a:xfrm flipH="1">
            <a:off x="1488642" y="3766651"/>
            <a:ext cx="6206861" cy="1941387"/>
          </a:xfrm>
          <a:custGeom>
            <a:avLst/>
            <a:gdLst/>
            <a:ahLst/>
            <a:cxnLst>
              <a:cxn ang="0">
                <a:pos x="wd2" y="hd2"/>
              </a:cxn>
              <a:cxn ang="5400000">
                <a:pos x="wd2" y="hd2"/>
              </a:cxn>
              <a:cxn ang="10800000">
                <a:pos x="wd2" y="hd2"/>
              </a:cxn>
              <a:cxn ang="16200000">
                <a:pos x="wd2" y="hd2"/>
              </a:cxn>
            </a:cxnLst>
            <a:rect l="0" t="0" r="r" b="b"/>
            <a:pathLst>
              <a:path w="21600" h="21600" extrusionOk="0">
                <a:moveTo>
                  <a:pt x="16722" y="21600"/>
                </a:moveTo>
                <a:lnTo>
                  <a:pt x="0" y="7962"/>
                </a:lnTo>
                <a:lnTo>
                  <a:pt x="10098" y="0"/>
                </a:lnTo>
                <a:lnTo>
                  <a:pt x="21600" y="8304"/>
                </a:lnTo>
                <a:lnTo>
                  <a:pt x="16722" y="21600"/>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101" name="Group 101"/>
          <p:cNvGrpSpPr/>
          <p:nvPr/>
        </p:nvGrpSpPr>
        <p:grpSpPr>
          <a:xfrm>
            <a:off x="1410805" y="2803003"/>
            <a:ext cx="6313462" cy="1934473"/>
            <a:chOff x="-215900" y="-139700"/>
            <a:chExt cx="8979145" cy="2292706"/>
          </a:xfrm>
        </p:grpSpPr>
        <p:sp>
          <p:nvSpPr>
            <p:cNvPr id="100" name="Shape 100"/>
            <p:cNvSpPr/>
            <p:nvPr/>
          </p:nvSpPr>
          <p:spPr>
            <a:xfrm>
              <a:off x="0" y="247461"/>
              <a:ext cx="8547345"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b">
              <a:spAutoFit/>
            </a:bodyPr>
            <a:lstStyle/>
            <a:p>
              <a:pPr>
                <a:lnSpc>
                  <a:spcPct val="90000"/>
                </a:lnSpc>
                <a:defRPr spc="0">
                  <a:solidFill>
                    <a:srgbClr val="000000"/>
                  </a:solidFill>
                </a:defRPr>
              </a:pPr>
              <a:r>
                <a:rPr sz="3000" spc="-30">
                  <a:solidFill>
                    <a:srgbClr val="405F82"/>
                  </a:solidFill>
                  <a:latin typeface="Tahoma"/>
                </a:rPr>
                <a:t>We have made publicly available a </a:t>
              </a:r>
              <a:r>
                <a:rPr sz="3000" b="1" i="1" spc="-30">
                  <a:solidFill>
                    <a:srgbClr val="405F82"/>
                  </a:solidFill>
                  <a:latin typeface="Tahoma"/>
                </a:rPr>
                <a:t>statistical model</a:t>
              </a:r>
              <a:r>
                <a:rPr sz="3000" spc="-30">
                  <a:solidFill>
                    <a:srgbClr val="405F82"/>
                  </a:solidFill>
                  <a:latin typeface="Tahoma"/>
                </a:rPr>
                <a:t> for assessing server memory reliability</a:t>
              </a:r>
            </a:p>
          </p:txBody>
        </p:sp>
        <p:pic>
          <p:nvPicPr>
            <p:cNvPr id="99" name="Picture 98"/>
            <p:cNvPicPr/>
            <p:nvPr/>
          </p:nvPicPr>
          <p:blipFill>
            <a:blip r:embed="rId2">
              <a:extLst/>
            </a:blip>
            <a:stretch>
              <a:fillRect/>
            </a:stretch>
          </p:blipFill>
          <p:spPr>
            <a:xfrm>
              <a:off x="-215900" y="-139700"/>
              <a:ext cx="8979145" cy="2292706"/>
            </a:xfrm>
            <a:prstGeom prst="rect">
              <a:avLst/>
            </a:prstGeom>
            <a:effectLst/>
          </p:spPr>
        </p:pic>
      </p:grpSp>
    </p:spTree>
    <p:extLst>
      <p:ext uri="{BB962C8B-B14F-4D97-AF65-F5344CB8AC3E}">
        <p14:creationId xmlns:p14="http://schemas.microsoft.com/office/powerpoint/2010/main" val="15213297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p:nvPr/>
        </p:nvSpPr>
        <p:spPr>
          <a:xfrm>
            <a:off x="3187712" y="2413732"/>
            <a:ext cx="2768576" cy="3159686"/>
          </a:xfrm>
          <a:prstGeom prst="pentagon">
            <a:avLst/>
          </a:pr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p>
            <a:pPr algn="ctr" defTabSz="259644">
              <a:lnSpc>
                <a:spcPct val="80000"/>
              </a:lnSpc>
              <a:defRPr spc="0">
                <a:solidFill>
                  <a:srgbClr val="000000"/>
                </a:solidFill>
              </a:defRPr>
            </a:pPr>
            <a:r>
              <a:rPr sz="3800">
                <a:solidFill>
                  <a:srgbClr val="FFFFFF"/>
                </a:solidFill>
                <a:latin typeface="Garamond"/>
                <a:sym typeface="Vista Sans OT Medium"/>
              </a:rPr>
              <a:t>New</a:t>
            </a:r>
            <a:br>
              <a:rPr sz="3800">
                <a:solidFill>
                  <a:srgbClr val="FFFFFF"/>
                </a:solidFill>
                <a:latin typeface="Garamond"/>
                <a:sym typeface="Vista Sans OT Medium"/>
              </a:rPr>
            </a:br>
            <a:r>
              <a:rPr sz="3800">
                <a:solidFill>
                  <a:srgbClr val="FFFFFF"/>
                </a:solidFill>
                <a:latin typeface="Garamond"/>
                <a:sym typeface="Vista Sans OT Medium"/>
              </a:rPr>
              <a:t>reliability</a:t>
            </a:r>
            <a:br>
              <a:rPr sz="3800">
                <a:solidFill>
                  <a:srgbClr val="FFFFFF"/>
                </a:solidFill>
                <a:latin typeface="Garamond"/>
                <a:sym typeface="Vista Sans OT Medium"/>
              </a:rPr>
            </a:br>
            <a:r>
              <a:rPr sz="3800">
                <a:solidFill>
                  <a:srgbClr val="FFFFFF"/>
                </a:solidFill>
                <a:latin typeface="Garamond"/>
                <a:sym typeface="Vista Sans OT Medium"/>
              </a:rPr>
              <a:t>trends</a:t>
            </a:r>
          </a:p>
        </p:txBody>
      </p:sp>
      <p:sp>
        <p:nvSpPr>
          <p:cNvPr id="104" name="Shape 104"/>
          <p:cNvSpPr/>
          <p:nvPr/>
        </p:nvSpPr>
        <p:spPr>
          <a:xfrm>
            <a:off x="2261889" y="1641088"/>
            <a:ext cx="4798815"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a:defRPr sz="1800" i="0" spc="0"/>
            </a:pPr>
            <a:r>
              <a:rPr sz="3800" i="0" spc="-38">
                <a:latin typeface="Garamond"/>
              </a:rPr>
              <a:t>Error/failure occurrence</a:t>
            </a:r>
          </a:p>
        </p:txBody>
      </p:sp>
      <p:sp>
        <p:nvSpPr>
          <p:cNvPr id="105" name="Shape 105"/>
          <p:cNvSpPr/>
          <p:nvPr/>
        </p:nvSpPr>
        <p:spPr>
          <a:xfrm>
            <a:off x="6102548" y="3084042"/>
            <a:ext cx="188007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nSpc>
                <a:spcPct val="80000"/>
              </a:lnSpc>
              <a:defRPr spc="0">
                <a:solidFill>
                  <a:srgbClr val="000000"/>
                </a:solidFill>
              </a:defRPr>
            </a:pPr>
            <a:r>
              <a:rPr sz="3800" i="1" spc="-38">
                <a:solidFill>
                  <a:srgbClr val="000000"/>
                </a:solidFill>
                <a:latin typeface="Garamond"/>
                <a:sym typeface="Vista Sans OT Medium"/>
              </a:rPr>
              <a:t>Technology</a:t>
            </a:r>
            <a:br>
              <a:rPr sz="3800" i="1" spc="-38">
                <a:solidFill>
                  <a:srgbClr val="000000"/>
                </a:solidFill>
                <a:latin typeface="Garamond"/>
                <a:sym typeface="Vista Sans OT Medium"/>
              </a:rPr>
            </a:br>
            <a:r>
              <a:rPr sz="3800" i="1" spc="-38">
                <a:solidFill>
                  <a:srgbClr val="000000"/>
                </a:solidFill>
                <a:latin typeface="Garamond"/>
                <a:sym typeface="Vista Sans OT Medium"/>
              </a:rPr>
              <a:t>scaling</a:t>
            </a:r>
          </a:p>
        </p:txBody>
      </p:sp>
      <p:sp>
        <p:nvSpPr>
          <p:cNvPr id="106" name="Shape 106"/>
          <p:cNvSpPr/>
          <p:nvPr/>
        </p:nvSpPr>
        <p:spPr>
          <a:xfrm>
            <a:off x="5125733" y="5676870"/>
            <a:ext cx="2621266" cy="84792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nSpc>
                <a:spcPct val="70000"/>
              </a:lnSpc>
              <a:defRPr spc="0">
                <a:solidFill>
                  <a:srgbClr val="000000"/>
                </a:solidFill>
              </a:defRPr>
            </a:pPr>
            <a:r>
              <a:rPr sz="3800" i="1" spc="-38">
                <a:solidFill>
                  <a:srgbClr val="000000"/>
                </a:solidFill>
                <a:latin typeface="Garamond"/>
                <a:sym typeface="Vista Sans OT Medium"/>
              </a:rPr>
              <a:t>Architecture &amp;</a:t>
            </a:r>
            <a:br>
              <a:rPr sz="3800" i="1" spc="-38">
                <a:solidFill>
                  <a:srgbClr val="000000"/>
                </a:solidFill>
                <a:latin typeface="Garamond"/>
                <a:sym typeface="Vista Sans OT Medium"/>
              </a:rPr>
            </a:br>
            <a:r>
              <a:rPr sz="3800" i="1" spc="-38">
                <a:solidFill>
                  <a:srgbClr val="000000"/>
                </a:solidFill>
                <a:latin typeface="Garamond"/>
                <a:sym typeface="Vista Sans OT Medium"/>
              </a:rPr>
              <a:t>workload</a:t>
            </a:r>
          </a:p>
        </p:txBody>
      </p:sp>
      <p:sp>
        <p:nvSpPr>
          <p:cNvPr id="107" name="Shape 107"/>
          <p:cNvSpPr/>
          <p:nvPr/>
        </p:nvSpPr>
        <p:spPr>
          <a:xfrm>
            <a:off x="1415425" y="5680236"/>
            <a:ext cx="304696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5000" i="1" spc="-50">
                <a:solidFill>
                  <a:srgbClr val="000000"/>
                </a:solidFill>
                <a:latin typeface="+mj-lt"/>
                <a:ea typeface="+mj-ea"/>
                <a:cs typeface="+mj-cs"/>
                <a:sym typeface="Vista Sans OT Medium"/>
              </a:defRPr>
            </a:lvl1pPr>
          </a:lstStyle>
          <a:p>
            <a:pPr>
              <a:defRPr sz="1800" i="0" spc="0"/>
            </a:pPr>
            <a:r>
              <a:rPr sz="3800" i="0" spc="-38">
                <a:latin typeface="Garamond"/>
              </a:rPr>
              <a:t>Modeling errors</a:t>
            </a:r>
          </a:p>
        </p:txBody>
      </p:sp>
      <p:sp>
        <p:nvSpPr>
          <p:cNvPr id="108" name="Shape 108"/>
          <p:cNvSpPr/>
          <p:nvPr/>
        </p:nvSpPr>
        <p:spPr>
          <a:xfrm>
            <a:off x="120830" y="1230817"/>
            <a:ext cx="8784929" cy="5473393"/>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sz="2000">
              <a:solidFill>
                <a:srgbClr val="000000"/>
              </a:solidFill>
              <a:latin typeface="Garamond"/>
              <a:sym typeface="Vista Sans OT Medium"/>
            </a:endParaRPr>
          </a:p>
        </p:txBody>
      </p:sp>
      <p:sp>
        <p:nvSpPr>
          <p:cNvPr id="109" name="Shape 109"/>
          <p:cNvSpPr/>
          <p:nvPr/>
        </p:nvSpPr>
        <p:spPr>
          <a:xfrm>
            <a:off x="739863" y="3084042"/>
            <a:ext cx="2292660"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algn="r">
              <a:lnSpc>
                <a:spcPct val="80000"/>
              </a:lnSpc>
              <a:defRPr spc="0">
                <a:solidFill>
                  <a:srgbClr val="000000"/>
                </a:solidFill>
              </a:defRPr>
            </a:pPr>
            <a:r>
              <a:rPr sz="3800" i="1" spc="-38">
                <a:solidFill>
                  <a:srgbClr val="000000"/>
                </a:solidFill>
                <a:latin typeface="Garamond"/>
                <a:sym typeface="Vista Sans OT Medium"/>
              </a:rPr>
              <a:t>Page offlining</a:t>
            </a:r>
            <a:br>
              <a:rPr sz="3800" i="1" spc="-38">
                <a:solidFill>
                  <a:srgbClr val="000000"/>
                </a:solidFill>
                <a:latin typeface="Garamond"/>
                <a:sym typeface="Vista Sans OT Medium"/>
              </a:rPr>
            </a:br>
            <a:r>
              <a:rPr sz="3800" i="1" spc="-38">
                <a:solidFill>
                  <a:srgbClr val="000000"/>
                </a:solidFill>
                <a:latin typeface="Garamond"/>
                <a:sym typeface="Vista Sans OT Medium"/>
              </a:rPr>
              <a:t>at scale</a:t>
            </a:r>
          </a:p>
        </p:txBody>
      </p:sp>
      <p:sp>
        <p:nvSpPr>
          <p:cNvPr id="110" name="Shape 110"/>
          <p:cNvSpPr/>
          <p:nvPr/>
        </p:nvSpPr>
        <p:spPr>
          <a:xfrm>
            <a:off x="490275" y="437517"/>
            <a:ext cx="2867884"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Findings</a:t>
            </a:r>
            <a:endParaRPr sz="6100" b="0" spc="-60" dirty="0">
              <a:latin typeface="Tahoma"/>
            </a:endParaRPr>
          </a:p>
        </p:txBody>
      </p:sp>
      <p:sp>
        <p:nvSpPr>
          <p:cNvPr id="111" name="Shape 111"/>
          <p:cNvSpPr/>
          <p:nvPr/>
        </p:nvSpPr>
        <p:spPr>
          <a:xfrm flipH="1">
            <a:off x="3042581" y="2656261"/>
            <a:ext cx="1290690" cy="1689609"/>
          </a:xfrm>
          <a:custGeom>
            <a:avLst/>
            <a:gdLst/>
            <a:ahLst/>
            <a:cxnLst>
              <a:cxn ang="0">
                <a:pos x="wd2" y="hd2"/>
              </a:cxn>
              <a:cxn ang="5400000">
                <a:pos x="wd2" y="hd2"/>
              </a:cxn>
              <a:cxn ang="10800000">
                <a:pos x="wd2" y="hd2"/>
              </a:cxn>
              <a:cxn ang="16200000">
                <a:pos x="wd2" y="hd2"/>
              </a:cxn>
            </a:cxnLst>
            <a:rect l="0" t="0" r="r" b="b"/>
            <a:pathLst>
              <a:path w="21600" h="21600" extrusionOk="0">
                <a:moveTo>
                  <a:pt x="21600" y="12069"/>
                </a:moveTo>
                <a:lnTo>
                  <a:pt x="7592" y="0"/>
                </a:lnTo>
                <a:lnTo>
                  <a:pt x="0" y="11617"/>
                </a:lnTo>
                <a:lnTo>
                  <a:pt x="7726" y="21600"/>
                </a:lnTo>
                <a:lnTo>
                  <a:pt x="21600" y="12069"/>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sz="2000">
              <a:solidFill>
                <a:srgbClr val="000000"/>
              </a:solidFill>
              <a:latin typeface="Garamond"/>
              <a:sym typeface="Vista Sans OT Medium"/>
            </a:endParaRPr>
          </a:p>
        </p:txBody>
      </p:sp>
      <p:grpSp>
        <p:nvGrpSpPr>
          <p:cNvPr id="114" name="Group 114"/>
          <p:cNvGrpSpPr/>
          <p:nvPr/>
        </p:nvGrpSpPr>
        <p:grpSpPr>
          <a:xfrm>
            <a:off x="3822489" y="2633214"/>
            <a:ext cx="4969649" cy="1934472"/>
            <a:chOff x="-215900" y="-139700"/>
            <a:chExt cx="7067943" cy="2292706"/>
          </a:xfrm>
        </p:grpSpPr>
        <p:sp>
          <p:nvSpPr>
            <p:cNvPr id="113" name="Shape 113"/>
            <p:cNvSpPr/>
            <p:nvPr/>
          </p:nvSpPr>
          <p:spPr>
            <a:xfrm>
              <a:off x="0" y="123730"/>
              <a:ext cx="6636143"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nSpc>
                  <a:spcPct val="90000"/>
                </a:lnSpc>
                <a:defRPr spc="0">
                  <a:solidFill>
                    <a:srgbClr val="000000"/>
                  </a:solidFill>
                </a:defRPr>
              </a:pPr>
              <a:r>
                <a:rPr sz="3000" b="1" i="1" spc="-30">
                  <a:solidFill>
                    <a:srgbClr val="405F82"/>
                  </a:solidFill>
                  <a:latin typeface="Tahoma"/>
                </a:rPr>
                <a:t>First large-scale study</a:t>
              </a:r>
              <a:r>
                <a:rPr sz="3000" spc="-30">
                  <a:solidFill>
                    <a:srgbClr val="405F82"/>
                  </a:solidFill>
                  <a:latin typeface="Tahoma"/>
                </a:rPr>
                <a:t> of page offlining; real-world </a:t>
              </a:r>
              <a:r>
                <a:rPr sz="3000" b="1" i="1" spc="-30">
                  <a:solidFill>
                    <a:srgbClr val="405F82"/>
                  </a:solidFill>
                  <a:latin typeface="Tahoma"/>
                </a:rPr>
                <a:t>limitations</a:t>
              </a:r>
              <a:r>
                <a:rPr sz="3000" spc="-30">
                  <a:solidFill>
                    <a:srgbClr val="405F82"/>
                  </a:solidFill>
                  <a:latin typeface="Tahoma"/>
                </a:rPr>
                <a:t> of technique</a:t>
              </a:r>
            </a:p>
          </p:txBody>
        </p:sp>
        <p:pic>
          <p:nvPicPr>
            <p:cNvPr id="112" name="Picture 111"/>
            <p:cNvPicPr/>
            <p:nvPr/>
          </p:nvPicPr>
          <p:blipFill>
            <a:blip r:embed="rId2">
              <a:extLst/>
            </a:blip>
            <a:stretch>
              <a:fillRect/>
            </a:stretch>
          </p:blipFill>
          <p:spPr>
            <a:xfrm>
              <a:off x="-215900" y="-139700"/>
              <a:ext cx="7067943" cy="2292706"/>
            </a:xfrm>
            <a:prstGeom prst="rect">
              <a:avLst/>
            </a:prstGeom>
            <a:effectLst/>
          </p:spPr>
        </p:pic>
      </p:grpSp>
    </p:spTree>
    <p:extLst>
      <p:ext uri="{BB962C8B-B14F-4D97-AF65-F5344CB8AC3E}">
        <p14:creationId xmlns:p14="http://schemas.microsoft.com/office/powerpoint/2010/main" val="21913096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p:nvPr/>
        </p:nvSpPr>
        <p:spPr>
          <a:xfrm>
            <a:off x="499205" y="434190"/>
            <a:ext cx="5674836"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sz="6100" b="0" spc="-60">
                <a:latin typeface="Tahoma"/>
              </a:rPr>
              <a:t>Server error rate</a:t>
            </a:r>
          </a:p>
        </p:txBody>
      </p:sp>
      <p:pic>
        <p:nvPicPr>
          <p:cNvPr id="2" name="Picture 1"/>
          <p:cNvPicPr>
            <a:picLocks noChangeAspect="1"/>
          </p:cNvPicPr>
          <p:nvPr/>
        </p:nvPicPr>
        <p:blipFill>
          <a:blip r:embed="rId3"/>
          <a:stretch>
            <a:fillRect/>
          </a:stretch>
        </p:blipFill>
        <p:spPr>
          <a:xfrm>
            <a:off x="899592" y="1340768"/>
            <a:ext cx="7416800" cy="5626100"/>
          </a:xfrm>
          <a:prstGeom prst="rect">
            <a:avLst/>
          </a:prstGeom>
        </p:spPr>
      </p:pic>
    </p:spTree>
    <p:extLst>
      <p:ext uri="{BB962C8B-B14F-4D97-AF65-F5344CB8AC3E}">
        <p14:creationId xmlns:p14="http://schemas.microsoft.com/office/powerpoint/2010/main" val="41770850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distribution_600ppi.png"/>
          <p:cNvPicPr/>
          <p:nvPr/>
        </p:nvPicPr>
        <p:blipFill>
          <a:blip r:embed="rId2">
            <a:extLst/>
          </a:blip>
          <a:stretch>
            <a:fillRect/>
          </a:stretch>
        </p:blipFill>
        <p:spPr>
          <a:xfrm>
            <a:off x="1043608" y="1340768"/>
            <a:ext cx="6840760" cy="5517232"/>
          </a:xfrm>
          <a:prstGeom prst="rect">
            <a:avLst/>
          </a:prstGeom>
          <a:ln w="12700">
            <a:miter lim="400000"/>
          </a:ln>
        </p:spPr>
      </p:pic>
      <p:sp>
        <p:nvSpPr>
          <p:cNvPr id="305" name="Shape 305"/>
          <p:cNvSpPr/>
          <p:nvPr/>
        </p:nvSpPr>
        <p:spPr>
          <a:xfrm>
            <a:off x="499205" y="434190"/>
            <a:ext cx="8672825"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sz="6100" b="0" spc="-60" dirty="0">
                <a:latin typeface="Tahoma"/>
              </a:rPr>
              <a:t>Memory error distribution</a:t>
            </a:r>
          </a:p>
        </p:txBody>
      </p:sp>
    </p:spTree>
    <p:extLst>
      <p:ext uri="{BB962C8B-B14F-4D97-AF65-F5344CB8AC3E}">
        <p14:creationId xmlns:p14="http://schemas.microsoft.com/office/powerpoint/2010/main" val="20083455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Implications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24960"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6046535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p:nvPr/>
        </p:nvSpPr>
        <p:spPr>
          <a:xfrm>
            <a:off x="499205" y="434190"/>
            <a:ext cx="8672825"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sz="6100" b="0" spc="-60" dirty="0">
                <a:latin typeface="Tahoma"/>
              </a:rPr>
              <a:t>Memory error distribution</a:t>
            </a:r>
          </a:p>
        </p:txBody>
      </p:sp>
      <p:pic>
        <p:nvPicPr>
          <p:cNvPr id="2" name="Picture 1"/>
          <p:cNvPicPr>
            <a:picLocks noChangeAspect="1"/>
          </p:cNvPicPr>
          <p:nvPr/>
        </p:nvPicPr>
        <p:blipFill>
          <a:blip r:embed="rId2"/>
          <a:stretch>
            <a:fillRect/>
          </a:stretch>
        </p:blipFill>
        <p:spPr>
          <a:xfrm>
            <a:off x="1403648" y="1484784"/>
            <a:ext cx="5184576" cy="4904573"/>
          </a:xfrm>
          <a:prstGeom prst="rect">
            <a:avLst/>
          </a:prstGeom>
        </p:spPr>
      </p:pic>
      <p:sp>
        <p:nvSpPr>
          <p:cNvPr id="6" name="Shape 309"/>
          <p:cNvSpPr/>
          <p:nvPr/>
        </p:nvSpPr>
        <p:spPr>
          <a:xfrm rot="548035">
            <a:off x="6689651" y="2844051"/>
            <a:ext cx="1816190" cy="142295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val="1"/>
            </a:ext>
          </a:extLst>
        </p:spPr>
        <p:txBody>
          <a:bodyPr wrap="none" lIns="0" tIns="0" rIns="0" bIns="0" anchor="b">
            <a:spAutoFit/>
          </a:bodyPr>
          <a:lstStyle/>
          <a:p>
            <a:pPr algn="ctr">
              <a:lnSpc>
                <a:spcPct val="80000"/>
              </a:lnSpc>
              <a:defRPr spc="0">
                <a:solidFill>
                  <a:srgbClr val="000000"/>
                </a:solidFill>
              </a:defRPr>
            </a:pPr>
            <a:r>
              <a:rPr sz="3800" i="1" spc="-38" dirty="0">
                <a:solidFill>
                  <a:srgbClr val="CB733E"/>
                </a:solidFill>
                <a:latin typeface="Garamond"/>
                <a:sym typeface="Vista Sans OT Medium"/>
              </a:rPr>
              <a:t>Decreasing</a:t>
            </a:r>
            <a:br>
              <a:rPr sz="3800" i="1" spc="-38" dirty="0">
                <a:solidFill>
                  <a:srgbClr val="CB733E"/>
                </a:solidFill>
                <a:latin typeface="Garamond"/>
                <a:sym typeface="Vista Sans OT Medium"/>
              </a:rPr>
            </a:br>
            <a:r>
              <a:rPr sz="3800" i="1" spc="-38" dirty="0">
                <a:solidFill>
                  <a:srgbClr val="CB733E"/>
                </a:solidFill>
                <a:latin typeface="Garamond"/>
                <a:sym typeface="Vista Sans OT Medium"/>
              </a:rPr>
              <a:t>hazard</a:t>
            </a:r>
            <a:br>
              <a:rPr sz="3800" i="1" spc="-38" dirty="0">
                <a:solidFill>
                  <a:srgbClr val="CB733E"/>
                </a:solidFill>
                <a:latin typeface="Garamond"/>
                <a:sym typeface="Vista Sans OT Medium"/>
              </a:rPr>
            </a:br>
            <a:r>
              <a:rPr sz="3800" i="1" spc="-38" dirty="0">
                <a:solidFill>
                  <a:srgbClr val="CB733E"/>
                </a:solidFill>
                <a:latin typeface="Garamond"/>
                <a:sym typeface="Vista Sans OT Medium"/>
              </a:rPr>
              <a:t>rate</a:t>
            </a:r>
          </a:p>
        </p:txBody>
      </p:sp>
    </p:spTree>
    <p:extLst>
      <p:ext uri="{BB962C8B-B14F-4D97-AF65-F5344CB8AC3E}">
        <p14:creationId xmlns:p14="http://schemas.microsoft.com/office/powerpoint/2010/main" val="112829717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6" y="1556792"/>
            <a:ext cx="8428037" cy="822325"/>
          </a:xfrm>
        </p:spPr>
        <p:txBody>
          <a:bodyPr/>
          <a:lstStyle/>
          <a:p>
            <a:pPr algn="ctr" eaLnBrk="1" hangingPunct="1"/>
            <a:r>
              <a:rPr lang="en-US" sz="4000" dirty="0" smtClean="0">
                <a:latin typeface="Garamond" charset="0"/>
              </a:rPr>
              <a:t>Large Scale Field Analysis of </a:t>
            </a:r>
            <a:br>
              <a:rPr lang="en-US" sz="4000" dirty="0" smtClean="0">
                <a:latin typeface="Garamond" charset="0"/>
              </a:rPr>
            </a:br>
            <a:r>
              <a:rPr lang="en-US" sz="4000" dirty="0" smtClean="0">
                <a:latin typeface="Garamond" charset="0"/>
              </a:rPr>
              <a:t>Flash Memory Errors</a:t>
            </a:r>
            <a:endParaRPr lang="en-US" sz="4000" dirty="0">
              <a:latin typeface="Garamond" charset="0"/>
            </a:endParaRP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9908097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SSD Error Analysis of Facebook Systems</a:t>
            </a:r>
            <a:endParaRPr lang="en-US" dirty="0"/>
          </a:p>
        </p:txBody>
      </p:sp>
      <p:sp>
        <p:nvSpPr>
          <p:cNvPr id="3" name="Content Placeholder 2"/>
          <p:cNvSpPr>
            <a:spLocks noGrp="1"/>
          </p:cNvSpPr>
          <p:nvPr>
            <p:ph idx="1"/>
          </p:nvPr>
        </p:nvSpPr>
        <p:spPr/>
        <p:txBody>
          <a:bodyPr/>
          <a:lstStyle/>
          <a:p>
            <a:r>
              <a:rPr lang="en-US" sz="2200" dirty="0" smtClean="0">
                <a:solidFill>
                  <a:srgbClr val="0000FF"/>
                </a:solidFill>
              </a:rPr>
              <a:t>First large-scale field study of flash memory errors</a:t>
            </a:r>
          </a:p>
          <a:p>
            <a:r>
              <a:rPr lang="en-US" sz="2200" dirty="0" smtClean="0"/>
              <a:t>Justin </a:t>
            </a:r>
            <a:r>
              <a:rPr lang="en-US" sz="2200" dirty="0"/>
              <a:t>Meza, </a:t>
            </a:r>
            <a:r>
              <a:rPr lang="en-US" sz="2200" dirty="0" err="1"/>
              <a:t>Qiang</a:t>
            </a:r>
            <a:r>
              <a:rPr lang="en-US" sz="2200" dirty="0"/>
              <a:t> Wu, </a:t>
            </a:r>
            <a:r>
              <a:rPr lang="en-US" sz="2200" dirty="0" err="1"/>
              <a:t>Sanjeev</a:t>
            </a:r>
            <a:r>
              <a:rPr lang="en-US" sz="2200" dirty="0"/>
              <a:t> Kumar, and </a:t>
            </a:r>
            <a:r>
              <a:rPr lang="en-US" sz="2200" u="sng" dirty="0"/>
              <a:t>Onur Mutlu</a:t>
            </a:r>
            <a:r>
              <a:rPr lang="en-US" sz="2200" dirty="0"/>
              <a:t>,</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 [</a:t>
            </a:r>
            <a:r>
              <a:rPr lang="en-US" sz="2200" dirty="0">
                <a:hlinkClick r:id="rId7"/>
              </a:rPr>
              <a:t>Coverage on The Register</a:t>
            </a:r>
            <a:r>
              <a:rPr lang="en-US" sz="2200" dirty="0"/>
              <a:t>] [</a:t>
            </a:r>
            <a:r>
              <a:rPr lang="en-US" sz="2200" dirty="0">
                <a:hlinkClick r:id="rId8"/>
              </a:rPr>
              <a:t>Coverage on TechSpot</a:t>
            </a:r>
            <a:r>
              <a:rPr lang="en-US" sz="2200" dirty="0"/>
              <a:t>] [</a:t>
            </a:r>
            <a:r>
              <a:rPr lang="en-US" sz="2200" dirty="0">
                <a:hlinkClick r:id="rId9"/>
              </a:rPr>
              <a:t>Coverage on The Tech Report</a:t>
            </a:r>
            <a:r>
              <a:rPr lang="en-US" sz="2200" dirty="0"/>
              <a:t>] </a:t>
            </a:r>
            <a:endParaRPr lang="en-US" sz="2200" dirty="0" smtClean="0"/>
          </a:p>
          <a:p>
            <a:endParaRPr lang="en-US" sz="2200" dirty="0"/>
          </a:p>
          <a:p>
            <a:endParaRPr lang="en-US" sz="2200" dirty="0" smtClean="0"/>
          </a:p>
          <a:p>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122</a:t>
            </a:fld>
            <a:endParaRPr lang="en-US"/>
          </a:p>
        </p:txBody>
      </p:sp>
      <p:pic>
        <p:nvPicPr>
          <p:cNvPr id="5" name="Picture 4"/>
          <p:cNvPicPr>
            <a:picLocks noChangeAspect="1"/>
          </p:cNvPicPr>
          <p:nvPr/>
        </p:nvPicPr>
        <p:blipFill>
          <a:blip r:embed="rId10"/>
          <a:stretch>
            <a:fillRect/>
          </a:stretch>
        </p:blipFill>
        <p:spPr>
          <a:xfrm>
            <a:off x="0" y="4708054"/>
            <a:ext cx="9144000" cy="1313234"/>
          </a:xfrm>
          <a:prstGeom prst="rect">
            <a:avLst/>
          </a:prstGeom>
        </p:spPr>
      </p:pic>
    </p:spTree>
    <p:extLst>
      <p:ext uri="{BB962C8B-B14F-4D97-AF65-F5344CB8AC3E}">
        <p14:creationId xmlns:p14="http://schemas.microsoft.com/office/powerpoint/2010/main" val="9619844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error_distribution2.png"/>
          <p:cNvPicPr/>
          <p:nvPr/>
        </p:nvPicPr>
        <p:blipFill>
          <a:blip r:embed="rId2">
            <a:extLst/>
          </a:blip>
          <a:stretch>
            <a:fillRect/>
          </a:stretch>
        </p:blipFill>
        <p:spPr>
          <a:xfrm>
            <a:off x="1530262" y="202061"/>
            <a:ext cx="5715001" cy="6858001"/>
          </a:xfrm>
          <a:prstGeom prst="rect">
            <a:avLst/>
          </a:prstGeom>
          <a:ln w="12700">
            <a:miter lim="400000"/>
          </a:ln>
        </p:spPr>
      </p:pic>
      <p:sp>
        <p:nvSpPr>
          <p:cNvPr id="173" name="Shape 173"/>
          <p:cNvSpPr/>
          <p:nvPr/>
        </p:nvSpPr>
        <p:spPr>
          <a:xfrm>
            <a:off x="490275" y="560627"/>
            <a:ext cx="7555945" cy="770181"/>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6000" b="1" spc="-59">
                <a:solidFill>
                  <a:srgbClr val="000000"/>
                </a:solidFill>
              </a:defRPr>
            </a:lvl1pPr>
          </a:lstStyle>
          <a:p>
            <a:pPr lvl="0">
              <a:defRPr sz="1800" b="0" spc="0"/>
            </a:pPr>
            <a:r>
              <a:rPr sz="4500" spc="-45"/>
              <a:t>A few SSDs cause most errors</a:t>
            </a:r>
          </a:p>
        </p:txBody>
      </p:sp>
    </p:spTree>
    <p:extLst>
      <p:ext uri="{BB962C8B-B14F-4D97-AF65-F5344CB8AC3E}">
        <p14:creationId xmlns:p14="http://schemas.microsoft.com/office/powerpoint/2010/main" val="38646346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error_distribution_weibull.png"/>
          <p:cNvPicPr/>
          <p:nvPr/>
        </p:nvPicPr>
        <p:blipFill>
          <a:blip r:embed="rId2">
            <a:extLst/>
          </a:blip>
          <a:stretch>
            <a:fillRect/>
          </a:stretch>
        </p:blipFill>
        <p:spPr>
          <a:xfrm>
            <a:off x="1530262" y="202061"/>
            <a:ext cx="5715001" cy="6858001"/>
          </a:xfrm>
          <a:prstGeom prst="rect">
            <a:avLst/>
          </a:prstGeom>
          <a:ln w="12700">
            <a:miter lim="400000"/>
          </a:ln>
        </p:spPr>
      </p:pic>
      <p:sp>
        <p:nvSpPr>
          <p:cNvPr id="176" name="Shape 176"/>
          <p:cNvSpPr/>
          <p:nvPr/>
        </p:nvSpPr>
        <p:spPr>
          <a:xfrm>
            <a:off x="490275" y="560627"/>
            <a:ext cx="7555945" cy="770181"/>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6000" b="1" spc="-59">
                <a:solidFill>
                  <a:srgbClr val="000000"/>
                </a:solidFill>
              </a:defRPr>
            </a:lvl1pPr>
          </a:lstStyle>
          <a:p>
            <a:pPr lvl="0">
              <a:defRPr sz="1800" b="0" spc="0"/>
            </a:pPr>
            <a:r>
              <a:rPr sz="4500" spc="-45"/>
              <a:t>A few SSDs cause most errors</a:t>
            </a:r>
          </a:p>
        </p:txBody>
      </p:sp>
    </p:spTree>
    <p:extLst>
      <p:ext uri="{BB962C8B-B14F-4D97-AF65-F5344CB8AC3E}">
        <p14:creationId xmlns:p14="http://schemas.microsoft.com/office/powerpoint/2010/main" val="10600812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Shape 747"/>
          <p:cNvSpPr/>
          <p:nvPr/>
        </p:nvSpPr>
        <p:spPr>
          <a:xfrm>
            <a:off x="543236" y="3477167"/>
            <a:ext cx="2489287"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gn="r">
              <a:lnSpc>
                <a:spcPct val="80000"/>
              </a:lnSpc>
              <a:defRPr spc="0">
                <a:solidFill>
                  <a:srgbClr val="000000"/>
                </a:solidFill>
              </a:defRPr>
            </a:pPr>
            <a:r>
              <a:rPr sz="3800" i="1" spc="-38">
                <a:latin typeface="+mj-lt"/>
                <a:ea typeface="+mj-ea"/>
                <a:cs typeface="+mj-cs"/>
                <a:sym typeface="Vista Sans OT Medium"/>
              </a:rPr>
              <a:t>Access pattern</a:t>
            </a:r>
            <a:br>
              <a:rPr sz="3800" i="1" spc="-38">
                <a:latin typeface="+mj-lt"/>
                <a:ea typeface="+mj-ea"/>
                <a:cs typeface="+mj-cs"/>
                <a:sym typeface="Vista Sans OT Medium"/>
              </a:rPr>
            </a:br>
            <a:r>
              <a:rPr sz="3800" i="1" spc="-38">
                <a:latin typeface="+mj-lt"/>
                <a:ea typeface="+mj-ea"/>
                <a:cs typeface="+mj-cs"/>
                <a:sym typeface="Vista Sans OT Medium"/>
              </a:rPr>
              <a:t>dependence</a:t>
            </a:r>
          </a:p>
        </p:txBody>
      </p:sp>
      <p:sp>
        <p:nvSpPr>
          <p:cNvPr id="748" name="Shape 748"/>
          <p:cNvSpPr/>
          <p:nvPr/>
        </p:nvSpPr>
        <p:spPr>
          <a:xfrm>
            <a:off x="3384128" y="1641088"/>
            <a:ext cx="2554338"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lvl="0">
              <a:defRPr sz="1800" i="0" spc="0"/>
            </a:pPr>
            <a:r>
              <a:rPr sz="3800" spc="-38"/>
              <a:t>SSD lifecycle</a:t>
            </a:r>
          </a:p>
        </p:txBody>
      </p:sp>
      <p:sp>
        <p:nvSpPr>
          <p:cNvPr id="749" name="Shape 749"/>
          <p:cNvSpPr/>
          <p:nvPr/>
        </p:nvSpPr>
        <p:spPr>
          <a:xfrm>
            <a:off x="6102548" y="3477167"/>
            <a:ext cx="1948249"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80000"/>
              </a:lnSpc>
              <a:defRPr spc="0">
                <a:solidFill>
                  <a:srgbClr val="000000"/>
                </a:solidFill>
              </a:defRPr>
            </a:pPr>
            <a:r>
              <a:rPr sz="3800" i="1" spc="-38">
                <a:latin typeface="+mj-lt"/>
                <a:ea typeface="+mj-ea"/>
                <a:cs typeface="+mj-cs"/>
                <a:sym typeface="Vista Sans OT Medium"/>
              </a:rPr>
              <a:t>Read</a:t>
            </a:r>
            <a:br>
              <a:rPr sz="3800" i="1" spc="-38">
                <a:latin typeface="+mj-lt"/>
                <a:ea typeface="+mj-ea"/>
                <a:cs typeface="+mj-cs"/>
                <a:sym typeface="Vista Sans OT Medium"/>
              </a:rPr>
            </a:br>
            <a:r>
              <a:rPr sz="3800" i="1" spc="-38">
                <a:latin typeface="+mj-lt"/>
                <a:ea typeface="+mj-ea"/>
                <a:cs typeface="+mj-cs"/>
                <a:sym typeface="Vista Sans OT Medium"/>
              </a:rPr>
              <a:t>disturbance</a:t>
            </a:r>
          </a:p>
        </p:txBody>
      </p:sp>
      <p:sp>
        <p:nvSpPr>
          <p:cNvPr id="750" name="Shape 750"/>
          <p:cNvSpPr/>
          <p:nvPr/>
        </p:nvSpPr>
        <p:spPr>
          <a:xfrm>
            <a:off x="3270275" y="5680236"/>
            <a:ext cx="2433281"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i="1" spc="-50">
                <a:solidFill>
                  <a:srgbClr val="000000"/>
                </a:solidFill>
                <a:latin typeface="+mj-lt"/>
                <a:ea typeface="+mj-ea"/>
                <a:cs typeface="+mj-cs"/>
                <a:sym typeface="Vista Sans OT Medium"/>
              </a:defRPr>
            </a:lvl1pPr>
          </a:lstStyle>
          <a:p>
            <a:pPr lvl="0">
              <a:defRPr sz="1800" i="0" spc="0"/>
            </a:pPr>
            <a:r>
              <a:rPr sz="3800" spc="-38"/>
              <a:t>Temperature</a:t>
            </a:r>
          </a:p>
        </p:txBody>
      </p:sp>
      <p:sp>
        <p:nvSpPr>
          <p:cNvPr id="751" name="Shape 751"/>
          <p:cNvSpPr/>
          <p:nvPr/>
        </p:nvSpPr>
        <p:spPr>
          <a:xfrm>
            <a:off x="490275" y="437517"/>
            <a:ext cx="3296513"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lvl="0">
              <a:defRPr sz="1800" b="0" spc="0"/>
            </a:pPr>
            <a:r>
              <a:rPr sz="6100" spc="-60"/>
              <a:t>Summary</a:t>
            </a:r>
          </a:p>
        </p:txBody>
      </p:sp>
      <p:sp>
        <p:nvSpPr>
          <p:cNvPr id="752" name="Shape 752"/>
          <p:cNvSpPr/>
          <p:nvPr/>
        </p:nvSpPr>
        <p:spPr>
          <a:xfrm>
            <a:off x="3183247" y="2332430"/>
            <a:ext cx="2768576" cy="33222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lvl1pPr algn="ctr" defTabSz="342900">
              <a:defRPr sz="5000" spc="0">
                <a:latin typeface="+mj-lt"/>
                <a:ea typeface="+mj-ea"/>
                <a:cs typeface="+mj-cs"/>
                <a:sym typeface="Vista Sans OT Medium"/>
              </a:defRPr>
            </a:lvl1pPr>
          </a:lstStyle>
          <a:p>
            <a:pPr lvl="0">
              <a:defRPr sz="1800">
                <a:solidFill>
                  <a:srgbClr val="000000"/>
                </a:solidFill>
              </a:defRPr>
            </a:pPr>
            <a:r>
              <a:rPr sz="3800">
                <a:solidFill>
                  <a:srgbClr val="FFFFFF"/>
                </a:solidFill>
              </a:rPr>
              <a:t>New reliability trends</a:t>
            </a:r>
          </a:p>
        </p:txBody>
      </p:sp>
    </p:spTree>
    <p:extLst>
      <p:ext uri="{BB962C8B-B14F-4D97-AF65-F5344CB8AC3E}">
        <p14:creationId xmlns:p14="http://schemas.microsoft.com/office/powerpoint/2010/main" val="42859348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Shape 754"/>
          <p:cNvSpPr/>
          <p:nvPr/>
        </p:nvSpPr>
        <p:spPr>
          <a:xfrm>
            <a:off x="543236" y="3477167"/>
            <a:ext cx="2489287"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gn="r">
              <a:lnSpc>
                <a:spcPct val="80000"/>
              </a:lnSpc>
              <a:defRPr spc="0">
                <a:solidFill>
                  <a:srgbClr val="000000"/>
                </a:solidFill>
              </a:defRPr>
            </a:pPr>
            <a:r>
              <a:rPr sz="3800" i="1" spc="-38">
                <a:latin typeface="+mj-lt"/>
                <a:ea typeface="+mj-ea"/>
                <a:cs typeface="+mj-cs"/>
                <a:sym typeface="Vista Sans OT Medium"/>
              </a:rPr>
              <a:t>Access pattern</a:t>
            </a:r>
            <a:br>
              <a:rPr sz="3800" i="1" spc="-38">
                <a:latin typeface="+mj-lt"/>
                <a:ea typeface="+mj-ea"/>
                <a:cs typeface="+mj-cs"/>
                <a:sym typeface="Vista Sans OT Medium"/>
              </a:rPr>
            </a:br>
            <a:r>
              <a:rPr sz="3800" i="1" spc="-38">
                <a:latin typeface="+mj-lt"/>
                <a:ea typeface="+mj-ea"/>
                <a:cs typeface="+mj-cs"/>
                <a:sym typeface="Vista Sans OT Medium"/>
              </a:rPr>
              <a:t>dependence</a:t>
            </a:r>
          </a:p>
        </p:txBody>
      </p:sp>
      <p:sp>
        <p:nvSpPr>
          <p:cNvPr id="755" name="Shape 755"/>
          <p:cNvSpPr/>
          <p:nvPr/>
        </p:nvSpPr>
        <p:spPr>
          <a:xfrm>
            <a:off x="6102548" y="3477167"/>
            <a:ext cx="1948249"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80000"/>
              </a:lnSpc>
              <a:defRPr spc="0">
                <a:solidFill>
                  <a:srgbClr val="000000"/>
                </a:solidFill>
              </a:defRPr>
            </a:pPr>
            <a:r>
              <a:rPr sz="3800" i="1" spc="-38">
                <a:latin typeface="+mj-lt"/>
                <a:ea typeface="+mj-ea"/>
                <a:cs typeface="+mj-cs"/>
                <a:sym typeface="Vista Sans OT Medium"/>
              </a:rPr>
              <a:t>Read</a:t>
            </a:r>
            <a:br>
              <a:rPr sz="3800" i="1" spc="-38">
                <a:latin typeface="+mj-lt"/>
                <a:ea typeface="+mj-ea"/>
                <a:cs typeface="+mj-cs"/>
                <a:sym typeface="Vista Sans OT Medium"/>
              </a:rPr>
            </a:br>
            <a:r>
              <a:rPr sz="3800" i="1" spc="-38">
                <a:latin typeface="+mj-lt"/>
                <a:ea typeface="+mj-ea"/>
                <a:cs typeface="+mj-cs"/>
                <a:sym typeface="Vista Sans OT Medium"/>
              </a:rPr>
              <a:t>disturbance</a:t>
            </a:r>
          </a:p>
        </p:txBody>
      </p:sp>
      <p:sp>
        <p:nvSpPr>
          <p:cNvPr id="756" name="Shape 756"/>
          <p:cNvSpPr/>
          <p:nvPr/>
        </p:nvSpPr>
        <p:spPr>
          <a:xfrm>
            <a:off x="3270275" y="5680236"/>
            <a:ext cx="2433281"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i="1" spc="-50">
                <a:solidFill>
                  <a:srgbClr val="000000"/>
                </a:solidFill>
                <a:latin typeface="+mj-lt"/>
                <a:ea typeface="+mj-ea"/>
                <a:cs typeface="+mj-cs"/>
                <a:sym typeface="Vista Sans OT Medium"/>
              </a:defRPr>
            </a:lvl1pPr>
          </a:lstStyle>
          <a:p>
            <a:pPr lvl="0">
              <a:defRPr sz="1800" i="0" spc="0"/>
            </a:pPr>
            <a:r>
              <a:rPr sz="3800" spc="-38"/>
              <a:t>Temperature</a:t>
            </a:r>
          </a:p>
        </p:txBody>
      </p:sp>
      <p:sp>
        <p:nvSpPr>
          <p:cNvPr id="757" name="Shape 757"/>
          <p:cNvSpPr/>
          <p:nvPr/>
        </p:nvSpPr>
        <p:spPr>
          <a:xfrm>
            <a:off x="3183247" y="2332430"/>
            <a:ext cx="2768576" cy="33222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lvl1pPr algn="ctr" defTabSz="342900">
              <a:defRPr sz="5000" spc="0">
                <a:latin typeface="+mj-lt"/>
                <a:ea typeface="+mj-ea"/>
                <a:cs typeface="+mj-cs"/>
                <a:sym typeface="Vista Sans OT Medium"/>
              </a:defRPr>
            </a:lvl1pPr>
          </a:lstStyle>
          <a:p>
            <a:pPr lvl="0">
              <a:defRPr sz="1800">
                <a:solidFill>
                  <a:srgbClr val="000000"/>
                </a:solidFill>
              </a:defRPr>
            </a:pPr>
            <a:r>
              <a:rPr sz="3800">
                <a:solidFill>
                  <a:srgbClr val="FFFFFF"/>
                </a:solidFill>
              </a:rPr>
              <a:t>New reliability trends</a:t>
            </a:r>
          </a:p>
        </p:txBody>
      </p:sp>
      <p:sp>
        <p:nvSpPr>
          <p:cNvPr id="758" name="Shape 758"/>
          <p:cNvSpPr/>
          <p:nvPr/>
        </p:nvSpPr>
        <p:spPr>
          <a:xfrm>
            <a:off x="-5834" y="1439903"/>
            <a:ext cx="9146738" cy="5107344"/>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a:p>
        </p:txBody>
      </p:sp>
      <p:sp>
        <p:nvSpPr>
          <p:cNvPr id="759" name="Shape 759"/>
          <p:cNvSpPr/>
          <p:nvPr/>
        </p:nvSpPr>
        <p:spPr>
          <a:xfrm>
            <a:off x="3384128" y="1641088"/>
            <a:ext cx="2554338"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lvl="0">
              <a:defRPr sz="1800" i="0" spc="0"/>
            </a:pPr>
            <a:r>
              <a:rPr sz="3800" spc="-38"/>
              <a:t>SSD lifecycle</a:t>
            </a:r>
          </a:p>
        </p:txBody>
      </p:sp>
      <p:sp>
        <p:nvSpPr>
          <p:cNvPr id="760" name="Shape 760"/>
          <p:cNvSpPr/>
          <p:nvPr/>
        </p:nvSpPr>
        <p:spPr>
          <a:xfrm>
            <a:off x="490275" y="437517"/>
            <a:ext cx="3296513"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lvl="0">
              <a:defRPr sz="1800" b="0" spc="0"/>
            </a:pPr>
            <a:r>
              <a:rPr sz="6100" spc="-60"/>
              <a:t>Summary</a:t>
            </a:r>
          </a:p>
        </p:txBody>
      </p:sp>
      <p:sp>
        <p:nvSpPr>
          <p:cNvPr id="761" name="Shape 761"/>
          <p:cNvSpPr/>
          <p:nvPr/>
        </p:nvSpPr>
        <p:spPr>
          <a:xfrm>
            <a:off x="1488293" y="2284312"/>
            <a:ext cx="6187551" cy="1321858"/>
          </a:xfrm>
          <a:custGeom>
            <a:avLst/>
            <a:gdLst/>
            <a:ahLst/>
            <a:cxnLst>
              <a:cxn ang="0">
                <a:pos x="wd2" y="hd2"/>
              </a:cxn>
              <a:cxn ang="5400000">
                <a:pos x="wd2" y="hd2"/>
              </a:cxn>
              <a:cxn ang="10800000">
                <a:pos x="wd2" y="hd2"/>
              </a:cxn>
              <a:cxn ang="16200000">
                <a:pos x="wd2" y="hd2"/>
              </a:cxn>
            </a:cxnLst>
            <a:rect l="0" t="0" r="r" b="b"/>
            <a:pathLst>
              <a:path w="21600" h="21600" extrusionOk="0">
                <a:moveTo>
                  <a:pt x="0" y="15742"/>
                </a:moveTo>
                <a:lnTo>
                  <a:pt x="10820" y="0"/>
                </a:lnTo>
                <a:lnTo>
                  <a:pt x="21600" y="15630"/>
                </a:lnTo>
                <a:lnTo>
                  <a:pt x="10645" y="21600"/>
                </a:lnTo>
                <a:lnTo>
                  <a:pt x="0" y="15742"/>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grpSp>
        <p:nvGrpSpPr>
          <p:cNvPr id="764" name="Group 764"/>
          <p:cNvGrpSpPr/>
          <p:nvPr/>
        </p:nvGrpSpPr>
        <p:grpSpPr>
          <a:xfrm>
            <a:off x="1410805" y="3222546"/>
            <a:ext cx="6313462" cy="1790630"/>
            <a:chOff x="-215900" y="-140964"/>
            <a:chExt cx="8979145" cy="1764583"/>
          </a:xfrm>
        </p:grpSpPr>
        <p:sp>
          <p:nvSpPr>
            <p:cNvPr id="763" name="Shape 763"/>
            <p:cNvSpPr/>
            <p:nvPr/>
          </p:nvSpPr>
          <p:spPr>
            <a:xfrm>
              <a:off x="0" y="-140964"/>
              <a:ext cx="8547345"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nSpc>
                  <a:spcPct val="90000"/>
                </a:lnSpc>
                <a:defRPr spc="0">
                  <a:solidFill>
                    <a:srgbClr val="000000"/>
                  </a:solidFill>
                </a:defRPr>
              </a:pPr>
              <a:r>
                <a:rPr sz="3000" b="1" i="1" spc="-30">
                  <a:solidFill>
                    <a:srgbClr val="405F82"/>
                  </a:solidFill>
                </a:rPr>
                <a:t>Early detection</a:t>
              </a:r>
              <a:r>
                <a:rPr sz="3000" spc="-30">
                  <a:solidFill>
                    <a:srgbClr val="405F82"/>
                  </a:solidFill>
                </a:rPr>
                <a:t> lifecycle period distinct from hard disk drive lifecycle.</a:t>
              </a:r>
            </a:p>
          </p:txBody>
        </p:sp>
        <p:pic>
          <p:nvPicPr>
            <p:cNvPr id="762" name="Picture 761"/>
            <p:cNvPicPr/>
            <p:nvPr/>
          </p:nvPicPr>
          <p:blipFill>
            <a:blip r:embed="rId2">
              <a:extLst/>
            </a:blip>
            <a:stretch>
              <a:fillRect/>
            </a:stretch>
          </p:blipFill>
          <p:spPr>
            <a:xfrm>
              <a:off x="-215900" y="-139700"/>
              <a:ext cx="8979145" cy="1763319"/>
            </a:xfrm>
            <a:prstGeom prst="rect">
              <a:avLst/>
            </a:prstGeom>
            <a:effectLst/>
          </p:spPr>
        </p:pic>
      </p:grpSp>
    </p:spTree>
    <p:extLst>
      <p:ext uri="{BB962C8B-B14F-4D97-AF65-F5344CB8AC3E}">
        <p14:creationId xmlns:p14="http://schemas.microsoft.com/office/powerpoint/2010/main" val="23010189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p:nvPr/>
        </p:nvSpPr>
        <p:spPr>
          <a:xfrm>
            <a:off x="543236" y="2912592"/>
            <a:ext cx="2489287"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gn="r">
              <a:lnSpc>
                <a:spcPct val="80000"/>
              </a:lnSpc>
              <a:defRPr spc="0">
                <a:solidFill>
                  <a:srgbClr val="000000"/>
                </a:solidFill>
              </a:defRPr>
            </a:pPr>
            <a:r>
              <a:rPr sz="3800" i="1" spc="-38">
                <a:latin typeface="+mj-lt"/>
                <a:ea typeface="+mj-ea"/>
                <a:cs typeface="+mj-cs"/>
                <a:sym typeface="Vista Sans OT Medium"/>
              </a:rPr>
              <a:t>Access pattern</a:t>
            </a:r>
            <a:br>
              <a:rPr sz="3800" i="1" spc="-38">
                <a:latin typeface="+mj-lt"/>
                <a:ea typeface="+mj-ea"/>
                <a:cs typeface="+mj-cs"/>
                <a:sym typeface="Vista Sans OT Medium"/>
              </a:rPr>
            </a:br>
            <a:r>
              <a:rPr sz="3800" i="1" spc="-38">
                <a:latin typeface="+mj-lt"/>
                <a:ea typeface="+mj-ea"/>
                <a:cs typeface="+mj-cs"/>
                <a:sym typeface="Vista Sans OT Medium"/>
              </a:rPr>
              <a:t>dependence</a:t>
            </a:r>
          </a:p>
        </p:txBody>
      </p:sp>
      <p:sp>
        <p:nvSpPr>
          <p:cNvPr id="281" name="Shape 281"/>
          <p:cNvSpPr/>
          <p:nvPr/>
        </p:nvSpPr>
        <p:spPr>
          <a:xfrm>
            <a:off x="6102548" y="2912592"/>
            <a:ext cx="1948249"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80000"/>
              </a:lnSpc>
              <a:defRPr spc="0">
                <a:solidFill>
                  <a:srgbClr val="000000"/>
                </a:solidFill>
              </a:defRPr>
            </a:pPr>
            <a:r>
              <a:rPr sz="3800" i="1" spc="-38">
                <a:latin typeface="+mj-lt"/>
                <a:ea typeface="+mj-ea"/>
                <a:cs typeface="+mj-cs"/>
                <a:sym typeface="Vista Sans OT Medium"/>
              </a:rPr>
              <a:t>Read</a:t>
            </a:r>
            <a:br>
              <a:rPr sz="3800" i="1" spc="-38">
                <a:latin typeface="+mj-lt"/>
                <a:ea typeface="+mj-ea"/>
                <a:cs typeface="+mj-cs"/>
                <a:sym typeface="Vista Sans OT Medium"/>
              </a:rPr>
            </a:br>
            <a:r>
              <a:rPr sz="3800" i="1" spc="-38">
                <a:latin typeface="+mj-lt"/>
                <a:ea typeface="+mj-ea"/>
                <a:cs typeface="+mj-cs"/>
                <a:sym typeface="Vista Sans OT Medium"/>
              </a:rPr>
              <a:t>disturbance</a:t>
            </a:r>
          </a:p>
        </p:txBody>
      </p:sp>
      <p:sp>
        <p:nvSpPr>
          <p:cNvPr id="282" name="Shape 282"/>
          <p:cNvSpPr/>
          <p:nvPr/>
        </p:nvSpPr>
        <p:spPr>
          <a:xfrm>
            <a:off x="3270275" y="5115661"/>
            <a:ext cx="2433281"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i="1" spc="-50">
                <a:solidFill>
                  <a:srgbClr val="000000"/>
                </a:solidFill>
                <a:latin typeface="+mj-lt"/>
                <a:ea typeface="+mj-ea"/>
                <a:cs typeface="+mj-cs"/>
                <a:sym typeface="Vista Sans OT Medium"/>
              </a:defRPr>
            </a:lvl1pPr>
          </a:lstStyle>
          <a:p>
            <a:pPr lvl="0">
              <a:defRPr sz="1800" i="0" spc="0"/>
            </a:pPr>
            <a:r>
              <a:rPr sz="3800" spc="-38"/>
              <a:t>Temperature</a:t>
            </a:r>
          </a:p>
        </p:txBody>
      </p:sp>
      <p:sp>
        <p:nvSpPr>
          <p:cNvPr id="283" name="Shape 283"/>
          <p:cNvSpPr/>
          <p:nvPr/>
        </p:nvSpPr>
        <p:spPr>
          <a:xfrm>
            <a:off x="-5834" y="875328"/>
            <a:ext cx="9146738" cy="5107345"/>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a:p>
        </p:txBody>
      </p:sp>
      <p:sp>
        <p:nvSpPr>
          <p:cNvPr id="284" name="Shape 284"/>
          <p:cNvSpPr/>
          <p:nvPr/>
        </p:nvSpPr>
        <p:spPr>
          <a:xfrm>
            <a:off x="3384128" y="1076513"/>
            <a:ext cx="2554338"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lvl="0">
              <a:defRPr sz="1800" i="0" spc="0"/>
            </a:pPr>
            <a:r>
              <a:rPr sz="3800" spc="-38"/>
              <a:t>SSD lifecycle</a:t>
            </a:r>
          </a:p>
        </p:txBody>
      </p:sp>
      <p:sp>
        <p:nvSpPr>
          <p:cNvPr id="285" name="Shape 285"/>
          <p:cNvSpPr/>
          <p:nvPr/>
        </p:nvSpPr>
        <p:spPr>
          <a:xfrm>
            <a:off x="3183247" y="1767855"/>
            <a:ext cx="2768576" cy="33222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lvl1pPr algn="ctr" defTabSz="342900">
              <a:defRPr sz="5000" spc="0">
                <a:latin typeface="+mj-lt"/>
                <a:ea typeface="+mj-ea"/>
                <a:cs typeface="+mj-cs"/>
                <a:sym typeface="Vista Sans OT Medium"/>
              </a:defRPr>
            </a:lvl1pPr>
          </a:lstStyle>
          <a:p>
            <a:pPr lvl="0">
              <a:defRPr sz="1800">
                <a:solidFill>
                  <a:srgbClr val="000000"/>
                </a:solidFill>
              </a:defRPr>
            </a:pPr>
            <a:r>
              <a:rPr sz="3800">
                <a:solidFill>
                  <a:srgbClr val="FFFFFF"/>
                </a:solidFill>
              </a:rPr>
              <a:t>New reliability trends</a:t>
            </a:r>
          </a:p>
        </p:txBody>
      </p:sp>
    </p:spTree>
    <p:extLst>
      <p:ext uri="{BB962C8B-B14F-4D97-AF65-F5344CB8AC3E}">
        <p14:creationId xmlns:p14="http://schemas.microsoft.com/office/powerpoint/2010/main" val="35826911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p:nvPr/>
        </p:nvSpPr>
        <p:spPr>
          <a:xfrm>
            <a:off x="2697834" y="1008755"/>
            <a:ext cx="3121662" cy="770181"/>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6000" i="1" spc="-59">
                <a:solidFill>
                  <a:srgbClr val="85415F"/>
                </a:solidFill>
                <a:latin typeface="+mj-lt"/>
                <a:ea typeface="+mj-ea"/>
                <a:cs typeface="+mj-cs"/>
                <a:sym typeface="Vista Sans OT Medium"/>
              </a:defRPr>
            </a:lvl1pPr>
          </a:lstStyle>
          <a:p>
            <a:pPr lvl="0">
              <a:defRPr sz="1800" i="0" spc="0">
                <a:solidFill>
                  <a:srgbClr val="000000"/>
                </a:solidFill>
              </a:defRPr>
            </a:pPr>
            <a:r>
              <a:rPr sz="4500" spc="-45"/>
              <a:t>bathtub curve</a:t>
            </a:r>
          </a:p>
        </p:txBody>
      </p:sp>
      <p:sp>
        <p:nvSpPr>
          <p:cNvPr id="288" name="Shape 288"/>
          <p:cNvSpPr/>
          <p:nvPr/>
        </p:nvSpPr>
        <p:spPr>
          <a:xfrm>
            <a:off x="517064" y="485013"/>
            <a:ext cx="6261440"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spc="-50">
                <a:solidFill>
                  <a:srgbClr val="000000"/>
                </a:solidFill>
              </a:defRPr>
            </a:lvl1pPr>
          </a:lstStyle>
          <a:p>
            <a:pPr lvl="0">
              <a:defRPr sz="1800" spc="0"/>
            </a:pPr>
            <a:r>
              <a:rPr sz="3800" spc="-38"/>
              <a:t>Storage lifecycle background:</a:t>
            </a:r>
          </a:p>
        </p:txBody>
      </p:sp>
      <p:sp>
        <p:nvSpPr>
          <p:cNvPr id="289" name="Shape 289"/>
          <p:cNvSpPr/>
          <p:nvPr/>
        </p:nvSpPr>
        <p:spPr>
          <a:xfrm>
            <a:off x="1635367" y="1094762"/>
            <a:ext cx="754297"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i="1" spc="-50">
                <a:solidFill>
                  <a:srgbClr val="000000"/>
                </a:solidFill>
              </a:defRPr>
            </a:lvl1pPr>
          </a:lstStyle>
          <a:p>
            <a:pPr lvl="0">
              <a:defRPr sz="1800" i="0" spc="0"/>
            </a:pPr>
            <a:r>
              <a:rPr sz="3800" spc="-38"/>
              <a:t>the</a:t>
            </a:r>
          </a:p>
        </p:txBody>
      </p:sp>
      <p:sp>
        <p:nvSpPr>
          <p:cNvPr id="290" name="Shape 290"/>
          <p:cNvSpPr/>
          <p:nvPr/>
        </p:nvSpPr>
        <p:spPr>
          <a:xfrm>
            <a:off x="486824" y="6114677"/>
            <a:ext cx="2922108" cy="402131"/>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nSpc>
                <a:spcPct val="90000"/>
              </a:lnSpc>
              <a:defRPr sz="3000" spc="-29">
                <a:solidFill>
                  <a:srgbClr val="000000"/>
                </a:solidFill>
                <a:latin typeface="Vista Sans OT Light"/>
                <a:ea typeface="Vista Sans OT Light"/>
                <a:cs typeface="Vista Sans OT Light"/>
                <a:sym typeface="Vista Sans OT Light"/>
              </a:defRPr>
            </a:lvl1pPr>
          </a:lstStyle>
          <a:p>
            <a:pPr lvl="0">
              <a:defRPr sz="1800" spc="0"/>
            </a:pPr>
            <a:r>
              <a:rPr sz="2300" spc="-22"/>
              <a:t>[Schroeder+,FAST'07]</a:t>
            </a:r>
          </a:p>
        </p:txBody>
      </p:sp>
      <p:sp>
        <p:nvSpPr>
          <p:cNvPr id="291" name="Shape 291"/>
          <p:cNvSpPr/>
          <p:nvPr/>
        </p:nvSpPr>
        <p:spPr>
          <a:xfrm>
            <a:off x="5847685" y="1094762"/>
            <a:ext cx="300984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spc="-50">
                <a:solidFill>
                  <a:srgbClr val="000000"/>
                </a:solidFill>
              </a:defRPr>
            </a:lvl1pPr>
          </a:lstStyle>
          <a:p>
            <a:pPr lvl="0">
              <a:defRPr sz="1800" spc="0"/>
            </a:pPr>
            <a:r>
              <a:rPr sz="3800" spc="-38"/>
              <a:t>for disk drives</a:t>
            </a:r>
          </a:p>
        </p:txBody>
      </p:sp>
      <p:sp>
        <p:nvSpPr>
          <p:cNvPr id="299" name="Shape 299"/>
          <p:cNvSpPr/>
          <p:nvPr/>
        </p:nvSpPr>
        <p:spPr>
          <a:xfrm>
            <a:off x="2266587" y="3458744"/>
            <a:ext cx="774400" cy="1712104"/>
          </a:xfrm>
          <a:custGeom>
            <a:avLst/>
            <a:gdLst/>
            <a:ahLst/>
            <a:cxnLst>
              <a:cxn ang="0">
                <a:pos x="wd2" y="hd2"/>
              </a:cxn>
              <a:cxn ang="5400000">
                <a:pos x="wd2" y="hd2"/>
              </a:cxn>
              <a:cxn ang="10800000">
                <a:pos x="wd2" y="hd2"/>
              </a:cxn>
              <a:cxn ang="16200000">
                <a:pos x="wd2" y="hd2"/>
              </a:cxn>
            </a:cxnLst>
            <a:rect l="0" t="0" r="r" b="b"/>
            <a:pathLst>
              <a:path w="21406" h="21446" extrusionOk="0">
                <a:moveTo>
                  <a:pt x="21406" y="21443"/>
                </a:moveTo>
                <a:cubicBezTo>
                  <a:pt x="6940" y="21600"/>
                  <a:pt x="-194" y="14452"/>
                  <a:pt x="4" y="0"/>
                </a:cubicBezTo>
              </a:path>
            </a:pathLst>
          </a:custGeom>
          <a:ln w="88900">
            <a:solidFill>
              <a:srgbClr val="405F82"/>
            </a:solidFill>
            <a:miter lim="400000"/>
          </a:ln>
        </p:spPr>
        <p:txBody>
          <a:bodyPr lIns="69238" tIns="34619" rIns="69238" bIns="34619"/>
          <a:lstStyle/>
          <a:p>
            <a:pPr lvl="0"/>
            <a:endParaRPr/>
          </a:p>
        </p:txBody>
      </p:sp>
      <p:sp>
        <p:nvSpPr>
          <p:cNvPr id="293" name="Shape 293"/>
          <p:cNvSpPr/>
          <p:nvPr/>
        </p:nvSpPr>
        <p:spPr>
          <a:xfrm>
            <a:off x="3021331" y="5174199"/>
            <a:ext cx="1591003" cy="1"/>
          </a:xfrm>
          <a:prstGeom prst="line">
            <a:avLst/>
          </a:prstGeom>
          <a:ln w="88900">
            <a:solidFill>
              <a:srgbClr val="405F82"/>
            </a:solidFill>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300" name="Shape 300"/>
          <p:cNvSpPr/>
          <p:nvPr/>
        </p:nvSpPr>
        <p:spPr>
          <a:xfrm>
            <a:off x="4404648" y="3485681"/>
            <a:ext cx="2427292" cy="1695257"/>
          </a:xfrm>
          <a:custGeom>
            <a:avLst/>
            <a:gdLst/>
            <a:ahLst/>
            <a:cxnLst>
              <a:cxn ang="0">
                <a:pos x="wd2" y="hd2"/>
              </a:cxn>
              <a:cxn ang="5400000">
                <a:pos x="wd2" y="hd2"/>
              </a:cxn>
              <a:cxn ang="10800000">
                <a:pos x="wd2" y="hd2"/>
              </a:cxn>
              <a:cxn ang="16200000">
                <a:pos x="wd2" y="hd2"/>
              </a:cxn>
            </a:cxnLst>
            <a:rect l="0" t="0" r="r" b="b"/>
            <a:pathLst>
              <a:path w="21600" h="21167" extrusionOk="0">
                <a:moveTo>
                  <a:pt x="0" y="21146"/>
                </a:moveTo>
                <a:cubicBezTo>
                  <a:pt x="11014" y="21600"/>
                  <a:pt x="18214" y="14551"/>
                  <a:pt x="21600" y="0"/>
                </a:cubicBezTo>
              </a:path>
            </a:pathLst>
          </a:custGeom>
          <a:ln w="88900">
            <a:solidFill>
              <a:srgbClr val="405F82"/>
            </a:solidFill>
            <a:miter lim="400000"/>
          </a:ln>
        </p:spPr>
        <p:txBody>
          <a:bodyPr lIns="69238" tIns="34619" rIns="69238" bIns="34619"/>
          <a:lstStyle/>
          <a:p>
            <a:pPr lvl="0"/>
            <a:endParaRPr/>
          </a:p>
        </p:txBody>
      </p:sp>
      <p:sp>
        <p:nvSpPr>
          <p:cNvPr id="295" name="Shape 295"/>
          <p:cNvSpPr/>
          <p:nvPr/>
        </p:nvSpPr>
        <p:spPr>
          <a:xfrm>
            <a:off x="4024635" y="5794138"/>
            <a:ext cx="1099523"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53585F"/>
                </a:solidFill>
              </a:defRPr>
            </a:lvl1pPr>
          </a:lstStyle>
          <a:p>
            <a:pPr lvl="0">
              <a:defRPr sz="1800" b="0" spc="0">
                <a:solidFill>
                  <a:srgbClr val="000000"/>
                </a:solidFill>
              </a:defRPr>
            </a:pPr>
            <a:r>
              <a:rPr sz="3000" spc="-30"/>
              <a:t>Usage</a:t>
            </a:r>
          </a:p>
        </p:txBody>
      </p:sp>
      <p:sp>
        <p:nvSpPr>
          <p:cNvPr id="296" name="Shape 296"/>
          <p:cNvSpPr/>
          <p:nvPr/>
        </p:nvSpPr>
        <p:spPr>
          <a:xfrm>
            <a:off x="2043558" y="5546593"/>
            <a:ext cx="5227179" cy="1"/>
          </a:xfrm>
          <a:prstGeom prst="line">
            <a:avLst/>
          </a:prstGeom>
          <a:ln w="127000">
            <a:solidFill>
              <a:srgbClr val="53585F"/>
            </a:solidFill>
            <a:miter lim="400000"/>
            <a:tailEnd type="triangle"/>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297" name="Shape 297"/>
          <p:cNvSpPr/>
          <p:nvPr/>
        </p:nvSpPr>
        <p:spPr>
          <a:xfrm flipV="1">
            <a:off x="2043558" y="2398801"/>
            <a:ext cx="1" cy="3147793"/>
          </a:xfrm>
          <a:prstGeom prst="line">
            <a:avLst/>
          </a:prstGeom>
          <a:ln w="127000">
            <a:solidFill>
              <a:srgbClr val="53585F"/>
            </a:solidFill>
            <a:miter lim="400000"/>
            <a:tailEnd type="triangle"/>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298" name="Shape 298"/>
          <p:cNvSpPr/>
          <p:nvPr/>
        </p:nvSpPr>
        <p:spPr>
          <a:xfrm>
            <a:off x="407972" y="3514510"/>
            <a:ext cx="1378303" cy="916374"/>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gn="r">
              <a:lnSpc>
                <a:spcPct val="90000"/>
              </a:lnSpc>
              <a:defRPr spc="0">
                <a:solidFill>
                  <a:srgbClr val="000000"/>
                </a:solidFill>
              </a:defRPr>
            </a:pPr>
            <a:r>
              <a:rPr sz="3000" b="1" spc="-30">
                <a:solidFill>
                  <a:srgbClr val="53585F"/>
                </a:solidFill>
              </a:rPr>
              <a:t>Failure</a:t>
            </a:r>
          </a:p>
          <a:p>
            <a:pPr lvl="0" algn="r">
              <a:lnSpc>
                <a:spcPct val="90000"/>
              </a:lnSpc>
              <a:defRPr spc="0">
                <a:solidFill>
                  <a:srgbClr val="000000"/>
                </a:solidFill>
              </a:defRPr>
            </a:pPr>
            <a:r>
              <a:rPr sz="3000" b="1" spc="-30">
                <a:solidFill>
                  <a:srgbClr val="53585F"/>
                </a:solidFill>
              </a:rPr>
              <a:t>rate</a:t>
            </a:r>
          </a:p>
        </p:txBody>
      </p:sp>
    </p:spTree>
    <p:extLst>
      <p:ext uri="{BB962C8B-B14F-4D97-AF65-F5344CB8AC3E}">
        <p14:creationId xmlns:p14="http://schemas.microsoft.com/office/powerpoint/2010/main" val="9990492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p:nvPr/>
        </p:nvSpPr>
        <p:spPr>
          <a:xfrm>
            <a:off x="2697834" y="1008755"/>
            <a:ext cx="3121662" cy="770181"/>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6000" i="1" spc="-59">
                <a:solidFill>
                  <a:srgbClr val="85415F"/>
                </a:solidFill>
                <a:latin typeface="+mj-lt"/>
                <a:ea typeface="+mj-ea"/>
                <a:cs typeface="+mj-cs"/>
                <a:sym typeface="Vista Sans OT Medium"/>
              </a:defRPr>
            </a:lvl1pPr>
          </a:lstStyle>
          <a:p>
            <a:pPr lvl="0">
              <a:defRPr sz="1800" i="0" spc="0">
                <a:solidFill>
                  <a:srgbClr val="000000"/>
                </a:solidFill>
              </a:defRPr>
            </a:pPr>
            <a:r>
              <a:rPr sz="4500" spc="-45"/>
              <a:t>bathtub curve</a:t>
            </a:r>
          </a:p>
        </p:txBody>
      </p:sp>
      <p:sp>
        <p:nvSpPr>
          <p:cNvPr id="303" name="Shape 303"/>
          <p:cNvSpPr/>
          <p:nvPr/>
        </p:nvSpPr>
        <p:spPr>
          <a:xfrm>
            <a:off x="517064" y="485013"/>
            <a:ext cx="6261440"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spc="-50">
                <a:solidFill>
                  <a:srgbClr val="000000"/>
                </a:solidFill>
              </a:defRPr>
            </a:lvl1pPr>
          </a:lstStyle>
          <a:p>
            <a:pPr lvl="0">
              <a:defRPr sz="1800" spc="0"/>
            </a:pPr>
            <a:r>
              <a:rPr sz="3800" spc="-38"/>
              <a:t>Storage lifecycle background:</a:t>
            </a:r>
          </a:p>
        </p:txBody>
      </p:sp>
      <p:sp>
        <p:nvSpPr>
          <p:cNvPr id="304" name="Shape 304"/>
          <p:cNvSpPr/>
          <p:nvPr/>
        </p:nvSpPr>
        <p:spPr>
          <a:xfrm>
            <a:off x="1635367" y="1094762"/>
            <a:ext cx="754297"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i="1" spc="-50">
                <a:solidFill>
                  <a:srgbClr val="000000"/>
                </a:solidFill>
              </a:defRPr>
            </a:lvl1pPr>
          </a:lstStyle>
          <a:p>
            <a:pPr lvl="0">
              <a:defRPr sz="1800" i="0" spc="0"/>
            </a:pPr>
            <a:r>
              <a:rPr sz="3800" spc="-38"/>
              <a:t>the</a:t>
            </a:r>
          </a:p>
        </p:txBody>
      </p:sp>
      <p:sp>
        <p:nvSpPr>
          <p:cNvPr id="305" name="Shape 305"/>
          <p:cNvSpPr/>
          <p:nvPr/>
        </p:nvSpPr>
        <p:spPr>
          <a:xfrm>
            <a:off x="486824" y="6114677"/>
            <a:ext cx="2922108" cy="402131"/>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nSpc>
                <a:spcPct val="90000"/>
              </a:lnSpc>
              <a:defRPr sz="3000" spc="-29">
                <a:solidFill>
                  <a:srgbClr val="000000"/>
                </a:solidFill>
                <a:latin typeface="Vista Sans OT Light"/>
                <a:ea typeface="Vista Sans OT Light"/>
                <a:cs typeface="Vista Sans OT Light"/>
                <a:sym typeface="Vista Sans OT Light"/>
              </a:defRPr>
            </a:lvl1pPr>
          </a:lstStyle>
          <a:p>
            <a:pPr lvl="0">
              <a:defRPr sz="1800" spc="0"/>
            </a:pPr>
            <a:r>
              <a:rPr sz="2300" spc="-22"/>
              <a:t>[Schroeder+,FAST'07]</a:t>
            </a:r>
          </a:p>
        </p:txBody>
      </p:sp>
      <p:sp>
        <p:nvSpPr>
          <p:cNvPr id="306" name="Shape 306"/>
          <p:cNvSpPr/>
          <p:nvPr/>
        </p:nvSpPr>
        <p:spPr>
          <a:xfrm>
            <a:off x="5847685" y="1094762"/>
            <a:ext cx="300984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spc="-50">
                <a:solidFill>
                  <a:srgbClr val="000000"/>
                </a:solidFill>
              </a:defRPr>
            </a:lvl1pPr>
          </a:lstStyle>
          <a:p>
            <a:pPr lvl="0">
              <a:defRPr sz="1800" spc="0"/>
            </a:pPr>
            <a:r>
              <a:rPr sz="3800" spc="-38"/>
              <a:t>for disk drives</a:t>
            </a:r>
          </a:p>
        </p:txBody>
      </p:sp>
      <p:sp>
        <p:nvSpPr>
          <p:cNvPr id="317" name="Shape 317"/>
          <p:cNvSpPr/>
          <p:nvPr/>
        </p:nvSpPr>
        <p:spPr>
          <a:xfrm>
            <a:off x="2266587" y="3458744"/>
            <a:ext cx="774400" cy="1712104"/>
          </a:xfrm>
          <a:custGeom>
            <a:avLst/>
            <a:gdLst/>
            <a:ahLst/>
            <a:cxnLst>
              <a:cxn ang="0">
                <a:pos x="wd2" y="hd2"/>
              </a:cxn>
              <a:cxn ang="5400000">
                <a:pos x="wd2" y="hd2"/>
              </a:cxn>
              <a:cxn ang="10800000">
                <a:pos x="wd2" y="hd2"/>
              </a:cxn>
              <a:cxn ang="16200000">
                <a:pos x="wd2" y="hd2"/>
              </a:cxn>
            </a:cxnLst>
            <a:rect l="0" t="0" r="r" b="b"/>
            <a:pathLst>
              <a:path w="21406" h="21446" extrusionOk="0">
                <a:moveTo>
                  <a:pt x="21406" y="21443"/>
                </a:moveTo>
                <a:cubicBezTo>
                  <a:pt x="6940" y="21600"/>
                  <a:pt x="-194" y="14452"/>
                  <a:pt x="4" y="0"/>
                </a:cubicBezTo>
              </a:path>
            </a:pathLst>
          </a:custGeom>
          <a:ln w="88900">
            <a:solidFill>
              <a:srgbClr val="405F82"/>
            </a:solidFill>
            <a:miter lim="400000"/>
          </a:ln>
        </p:spPr>
        <p:txBody>
          <a:bodyPr lIns="69238" tIns="34619" rIns="69238" bIns="34619"/>
          <a:lstStyle/>
          <a:p>
            <a:pPr lvl="0"/>
            <a:endParaRPr/>
          </a:p>
        </p:txBody>
      </p:sp>
      <p:sp>
        <p:nvSpPr>
          <p:cNvPr id="308" name="Shape 308"/>
          <p:cNvSpPr/>
          <p:nvPr/>
        </p:nvSpPr>
        <p:spPr>
          <a:xfrm>
            <a:off x="3021331" y="5174199"/>
            <a:ext cx="1591003" cy="1"/>
          </a:xfrm>
          <a:prstGeom prst="line">
            <a:avLst/>
          </a:prstGeom>
          <a:ln w="88900">
            <a:solidFill>
              <a:srgbClr val="405F82"/>
            </a:solidFill>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309" name="Shape 309"/>
          <p:cNvSpPr/>
          <p:nvPr/>
        </p:nvSpPr>
        <p:spPr>
          <a:xfrm>
            <a:off x="407972" y="3514510"/>
            <a:ext cx="1378303" cy="916374"/>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gn="r">
              <a:lnSpc>
                <a:spcPct val="90000"/>
              </a:lnSpc>
              <a:defRPr spc="0">
                <a:solidFill>
                  <a:srgbClr val="000000"/>
                </a:solidFill>
              </a:defRPr>
            </a:pPr>
            <a:r>
              <a:rPr sz="3000" b="1" spc="-30">
                <a:solidFill>
                  <a:srgbClr val="53585F"/>
                </a:solidFill>
              </a:rPr>
              <a:t>Failure</a:t>
            </a:r>
          </a:p>
          <a:p>
            <a:pPr lvl="0" algn="r">
              <a:lnSpc>
                <a:spcPct val="90000"/>
              </a:lnSpc>
              <a:defRPr spc="0">
                <a:solidFill>
                  <a:srgbClr val="000000"/>
                </a:solidFill>
              </a:defRPr>
            </a:pPr>
            <a:r>
              <a:rPr sz="3000" b="1" spc="-30">
                <a:solidFill>
                  <a:srgbClr val="53585F"/>
                </a:solidFill>
              </a:rPr>
              <a:t>rate</a:t>
            </a:r>
          </a:p>
        </p:txBody>
      </p:sp>
      <p:sp>
        <p:nvSpPr>
          <p:cNvPr id="310" name="Shape 310"/>
          <p:cNvSpPr/>
          <p:nvPr/>
        </p:nvSpPr>
        <p:spPr>
          <a:xfrm>
            <a:off x="4024635" y="5794138"/>
            <a:ext cx="1099523"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53585F"/>
                </a:solidFill>
              </a:defRPr>
            </a:lvl1pPr>
          </a:lstStyle>
          <a:p>
            <a:pPr lvl="0">
              <a:defRPr sz="1800" b="0" spc="0">
                <a:solidFill>
                  <a:srgbClr val="000000"/>
                </a:solidFill>
              </a:defRPr>
            </a:pPr>
            <a:r>
              <a:rPr sz="3000" spc="-30"/>
              <a:t>Usage</a:t>
            </a:r>
          </a:p>
        </p:txBody>
      </p:sp>
      <p:sp>
        <p:nvSpPr>
          <p:cNvPr id="311" name="Shape 311"/>
          <p:cNvSpPr/>
          <p:nvPr/>
        </p:nvSpPr>
        <p:spPr>
          <a:xfrm>
            <a:off x="2043558" y="5546593"/>
            <a:ext cx="5227179" cy="1"/>
          </a:xfrm>
          <a:prstGeom prst="line">
            <a:avLst/>
          </a:prstGeom>
          <a:ln w="127000">
            <a:solidFill>
              <a:srgbClr val="53585F"/>
            </a:solidFill>
            <a:miter lim="400000"/>
            <a:tailEnd type="triangle"/>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312" name="Shape 312"/>
          <p:cNvSpPr/>
          <p:nvPr/>
        </p:nvSpPr>
        <p:spPr>
          <a:xfrm flipV="1">
            <a:off x="2043558" y="2398801"/>
            <a:ext cx="1" cy="3147793"/>
          </a:xfrm>
          <a:prstGeom prst="line">
            <a:avLst/>
          </a:prstGeom>
          <a:ln w="127000">
            <a:solidFill>
              <a:srgbClr val="53585F"/>
            </a:solidFill>
            <a:miter lim="400000"/>
            <a:tailEnd type="triangle"/>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313" name="Shape 313"/>
          <p:cNvSpPr/>
          <p:nvPr/>
        </p:nvSpPr>
        <p:spPr>
          <a:xfrm>
            <a:off x="2300841" y="1947694"/>
            <a:ext cx="1417264" cy="1331873"/>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90000"/>
              </a:lnSpc>
              <a:defRPr spc="0">
                <a:solidFill>
                  <a:srgbClr val="000000"/>
                </a:solidFill>
              </a:defRPr>
            </a:pPr>
            <a:r>
              <a:rPr sz="3000" b="1" i="1" spc="-30">
                <a:solidFill>
                  <a:srgbClr val="A74545"/>
                </a:solidFill>
              </a:rPr>
              <a:t>Early</a:t>
            </a:r>
            <a:br>
              <a:rPr sz="3000" b="1" i="1" spc="-30">
                <a:solidFill>
                  <a:srgbClr val="A74545"/>
                </a:solidFill>
              </a:rPr>
            </a:br>
            <a:r>
              <a:rPr sz="3000" b="1" i="1" spc="-30">
                <a:solidFill>
                  <a:srgbClr val="A74545"/>
                </a:solidFill>
              </a:rPr>
              <a:t>failure</a:t>
            </a:r>
            <a:br>
              <a:rPr sz="3000" b="1" i="1" spc="-30">
                <a:solidFill>
                  <a:srgbClr val="A74545"/>
                </a:solidFill>
              </a:rPr>
            </a:br>
            <a:r>
              <a:rPr sz="3000" b="1" i="1" spc="-30">
                <a:solidFill>
                  <a:srgbClr val="A74545"/>
                </a:solidFill>
              </a:rPr>
              <a:t>period</a:t>
            </a:r>
          </a:p>
        </p:txBody>
      </p:sp>
      <p:sp>
        <p:nvSpPr>
          <p:cNvPr id="314" name="Shape 314"/>
          <p:cNvSpPr/>
          <p:nvPr/>
        </p:nvSpPr>
        <p:spPr>
          <a:xfrm>
            <a:off x="3771891" y="3875224"/>
            <a:ext cx="2091292" cy="916374"/>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90000"/>
              </a:lnSpc>
              <a:defRPr spc="0">
                <a:solidFill>
                  <a:srgbClr val="000000"/>
                </a:solidFill>
              </a:defRPr>
            </a:pPr>
            <a:r>
              <a:rPr sz="3000" b="1" i="1" spc="-30">
                <a:solidFill>
                  <a:srgbClr val="3D8382"/>
                </a:solidFill>
              </a:rPr>
              <a:t>Useful life</a:t>
            </a:r>
            <a:br>
              <a:rPr sz="3000" b="1" i="1" spc="-30">
                <a:solidFill>
                  <a:srgbClr val="3D8382"/>
                </a:solidFill>
              </a:rPr>
            </a:br>
            <a:r>
              <a:rPr sz="3000" b="1" i="1" spc="-30">
                <a:solidFill>
                  <a:srgbClr val="3D8382"/>
                </a:solidFill>
              </a:rPr>
              <a:t>period</a:t>
            </a:r>
          </a:p>
        </p:txBody>
      </p:sp>
      <p:sp>
        <p:nvSpPr>
          <p:cNvPr id="315" name="Shape 315"/>
          <p:cNvSpPr/>
          <p:nvPr/>
        </p:nvSpPr>
        <p:spPr>
          <a:xfrm>
            <a:off x="5794081" y="2160152"/>
            <a:ext cx="1830726" cy="916374"/>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90000"/>
              </a:lnSpc>
              <a:defRPr spc="0">
                <a:solidFill>
                  <a:srgbClr val="000000"/>
                </a:solidFill>
              </a:defRPr>
            </a:pPr>
            <a:r>
              <a:rPr sz="3000" b="1" i="1" spc="-30">
                <a:solidFill>
                  <a:srgbClr val="CB733E"/>
                </a:solidFill>
              </a:rPr>
              <a:t>Wearout</a:t>
            </a:r>
            <a:br>
              <a:rPr sz="3000" b="1" i="1" spc="-30">
                <a:solidFill>
                  <a:srgbClr val="CB733E"/>
                </a:solidFill>
              </a:rPr>
            </a:br>
            <a:r>
              <a:rPr sz="3000" b="1" i="1" spc="-30">
                <a:solidFill>
                  <a:srgbClr val="CB733E"/>
                </a:solidFill>
              </a:rPr>
              <a:t>period</a:t>
            </a:r>
          </a:p>
        </p:txBody>
      </p:sp>
      <p:sp>
        <p:nvSpPr>
          <p:cNvPr id="318" name="Shape 318"/>
          <p:cNvSpPr/>
          <p:nvPr/>
        </p:nvSpPr>
        <p:spPr>
          <a:xfrm>
            <a:off x="4404648" y="3485681"/>
            <a:ext cx="2427292" cy="1695257"/>
          </a:xfrm>
          <a:custGeom>
            <a:avLst/>
            <a:gdLst/>
            <a:ahLst/>
            <a:cxnLst>
              <a:cxn ang="0">
                <a:pos x="wd2" y="hd2"/>
              </a:cxn>
              <a:cxn ang="5400000">
                <a:pos x="wd2" y="hd2"/>
              </a:cxn>
              <a:cxn ang="10800000">
                <a:pos x="wd2" y="hd2"/>
              </a:cxn>
              <a:cxn ang="16200000">
                <a:pos x="wd2" y="hd2"/>
              </a:cxn>
            </a:cxnLst>
            <a:rect l="0" t="0" r="r" b="b"/>
            <a:pathLst>
              <a:path w="21600" h="21167" extrusionOk="0">
                <a:moveTo>
                  <a:pt x="0" y="21146"/>
                </a:moveTo>
                <a:cubicBezTo>
                  <a:pt x="11014" y="21600"/>
                  <a:pt x="18214" y="14551"/>
                  <a:pt x="21600" y="0"/>
                </a:cubicBezTo>
              </a:path>
            </a:pathLst>
          </a:custGeom>
          <a:ln w="88900">
            <a:solidFill>
              <a:srgbClr val="405F82"/>
            </a:solidFill>
            <a:miter lim="400000"/>
          </a:ln>
        </p:spPr>
        <p:txBody>
          <a:bodyPr lIns="69238" tIns="34619" rIns="69238" bIns="34619"/>
          <a:lstStyle/>
          <a:p>
            <a:pPr lvl="0"/>
            <a:endParaRPr/>
          </a:p>
        </p:txBody>
      </p:sp>
    </p:spTree>
    <p:extLst>
      <p:ext uri="{BB962C8B-B14F-4D97-AF65-F5344CB8AC3E}">
        <p14:creationId xmlns:p14="http://schemas.microsoft.com/office/powerpoint/2010/main" val="40694768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dirty="0" smtClean="0">
                <a:latin typeface="Garamond" charset="0"/>
              </a:rPr>
              <a:t>Selected Readings on </a:t>
            </a:r>
            <a:r>
              <a:rPr lang="en-US" dirty="0" err="1" smtClean="0">
                <a:latin typeface="Garamond" charset="0"/>
              </a:rPr>
              <a:t>RowHammer</a:t>
            </a:r>
            <a:endParaRPr lang="en-US" dirty="0">
              <a:latin typeface="Garamond" charset="0"/>
            </a:endParaRPr>
          </a:p>
        </p:txBody>
      </p:sp>
      <p:sp>
        <p:nvSpPr>
          <p:cNvPr id="3" name="Content Placeholder 2"/>
          <p:cNvSpPr>
            <a:spLocks noGrp="1"/>
          </p:cNvSpPr>
          <p:nvPr>
            <p:ph idx="1"/>
          </p:nvPr>
        </p:nvSpPr>
        <p:spPr>
          <a:xfrm>
            <a:off x="107504" y="980728"/>
            <a:ext cx="9036496" cy="5051425"/>
          </a:xfrm>
        </p:spPr>
        <p:txBody>
          <a:bodyPr/>
          <a:lstStyle/>
          <a:p>
            <a:pPr>
              <a:buFont typeface="Wingdings" pitchFamily="2" charset="2"/>
              <a:buChar char="n"/>
              <a:defRPr/>
            </a:pPr>
            <a:r>
              <a:rPr lang="en-US" sz="2000" dirty="0" smtClean="0"/>
              <a:t>Our first detailed study: </a:t>
            </a:r>
            <a:r>
              <a:rPr lang="en-US" sz="2000" dirty="0" err="1" smtClean="0"/>
              <a:t>Rowhammer</a:t>
            </a:r>
            <a:r>
              <a:rPr lang="en-US" sz="2000" dirty="0" smtClean="0"/>
              <a:t> analysis and solutions</a:t>
            </a:r>
          </a:p>
          <a:p>
            <a:pPr lvl="1">
              <a:buFont typeface="Wingdings" pitchFamily="2" charset="2"/>
              <a:buChar char="n"/>
              <a:defRPr/>
            </a:pPr>
            <a:r>
              <a:rPr lang="en-US" sz="1800" dirty="0" smtClean="0">
                <a:solidFill>
                  <a:srgbClr val="0000FF"/>
                </a:solidFill>
              </a:rPr>
              <a:t>Yoongu </a:t>
            </a:r>
            <a:r>
              <a:rPr lang="en-US" sz="1800" dirty="0">
                <a:solidFill>
                  <a:srgbClr val="0000FF"/>
                </a:solidFill>
              </a:rPr>
              <a:t>Kim, Ross Daly, </a:t>
            </a:r>
            <a:r>
              <a:rPr lang="en-US" sz="1800" dirty="0" err="1">
                <a:solidFill>
                  <a:srgbClr val="0000FF"/>
                </a:solidFill>
              </a:rPr>
              <a:t>Jeremie</a:t>
            </a:r>
            <a:r>
              <a:rPr lang="en-US" sz="1800" dirty="0">
                <a:solidFill>
                  <a:srgbClr val="0000FF"/>
                </a:solidFill>
              </a:rPr>
              <a:t> Kim, Chris Fallin, </a:t>
            </a:r>
            <a:r>
              <a:rPr lang="en-US" sz="1800" dirty="0" err="1">
                <a:solidFill>
                  <a:srgbClr val="0000FF"/>
                </a:solidFill>
              </a:rPr>
              <a:t>Ji</a:t>
            </a:r>
            <a:r>
              <a:rPr lang="en-US" sz="1800" dirty="0">
                <a:solidFill>
                  <a:srgbClr val="0000FF"/>
                </a:solidFill>
              </a:rPr>
              <a:t> </a:t>
            </a:r>
            <a:r>
              <a:rPr lang="en-US" sz="1800" dirty="0" err="1">
                <a:solidFill>
                  <a:srgbClr val="0000FF"/>
                </a:solidFill>
              </a:rPr>
              <a:t>Hye</a:t>
            </a:r>
            <a:r>
              <a:rPr lang="en-US" sz="1800" dirty="0">
                <a:solidFill>
                  <a:srgbClr val="0000FF"/>
                </a:solidFill>
              </a:rPr>
              <a:t> Lee, Donghyuk Lee, Chris Wilkerson, </a:t>
            </a:r>
            <a:r>
              <a:rPr lang="en-US" sz="1800" dirty="0" err="1">
                <a:solidFill>
                  <a:srgbClr val="0000FF"/>
                </a:solidFill>
              </a:rPr>
              <a:t>Konrad</a:t>
            </a:r>
            <a:r>
              <a:rPr lang="en-US" sz="1800" dirty="0">
                <a:solidFill>
                  <a:srgbClr val="0000FF"/>
                </a:solidFill>
              </a:rPr>
              <a:t> Lai, and Onur Mutlu</a:t>
            </a:r>
            <a:r>
              <a:rPr lang="en-US" sz="1800" dirty="0"/>
              <a:t>,</a:t>
            </a:r>
            <a:br>
              <a:rPr lang="en-US" sz="1800" dirty="0"/>
            </a:br>
            <a:r>
              <a:rPr lang="en-US" sz="1800" b="1" dirty="0">
                <a:hlinkClick r:id="rId2"/>
              </a:rPr>
              <a:t>"Flipping Bits in Memory Without Accessing Them: An Experimental Study of DRAM Disturbance Errors"</a:t>
            </a:r>
            <a:r>
              <a:rPr lang="en-US" sz="1800" dirty="0"/>
              <a:t/>
            </a:r>
            <a:br>
              <a:rPr lang="en-US" sz="1800" dirty="0"/>
            </a:br>
            <a:r>
              <a:rPr lang="en-US" sz="1800" i="1" dirty="0"/>
              <a:t>Proceedings of the </a:t>
            </a:r>
            <a:r>
              <a:rPr lang="en-US" sz="1800" i="1" dirty="0">
                <a:hlinkClick r:id="rId3"/>
              </a:rPr>
              <a:t>41st International Symposium on Computer Architecture</a:t>
            </a:r>
            <a:r>
              <a:rPr lang="en-US" sz="1800" i="1" dirty="0"/>
              <a:t> (</a:t>
            </a:r>
            <a:r>
              <a:rPr lang="en-US" sz="1800" b="1" i="1" dirty="0"/>
              <a:t>ISCA</a:t>
            </a:r>
            <a:r>
              <a:rPr lang="en-US" sz="1800" i="1" dirty="0"/>
              <a:t>)</a:t>
            </a:r>
            <a:r>
              <a:rPr lang="en-US" sz="1800" dirty="0"/>
              <a:t>, Minneapolis, MN,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Source Code and Data</a:t>
            </a:r>
            <a:r>
              <a:rPr lang="en-US" sz="1800" dirty="0"/>
              <a:t>] </a:t>
            </a:r>
            <a:endParaRPr lang="en-US" sz="1800" dirty="0" smtClean="0"/>
          </a:p>
          <a:p>
            <a:pPr marL="0" indent="0">
              <a:buFont typeface="Wingdings" pitchFamily="2" charset="2"/>
              <a:buNone/>
              <a:defRPr/>
            </a:pPr>
            <a:endParaRPr lang="en-US" sz="300" dirty="0" smtClean="0">
              <a:ea typeface="+mn-ea"/>
              <a:cs typeface="+mn-cs"/>
              <a:hlinkClick r:id="rId8"/>
            </a:endParaRPr>
          </a:p>
          <a:p>
            <a:pPr>
              <a:buFont typeface="Wingdings" pitchFamily="2" charset="2"/>
              <a:buChar char="n"/>
              <a:defRPr/>
            </a:pPr>
            <a:r>
              <a:rPr lang="en-US" sz="2000" dirty="0" smtClean="0">
                <a:ea typeface="+mn-ea"/>
                <a:cs typeface="+mn-cs"/>
              </a:rPr>
              <a:t>Our Source Code to Induce Errors in Modern DRAM Chips</a:t>
            </a:r>
          </a:p>
          <a:p>
            <a:pPr lvl="1">
              <a:buFont typeface="Wingdings" pitchFamily="2" charset="2"/>
              <a:buChar char="n"/>
              <a:defRPr/>
            </a:pPr>
            <a:r>
              <a:rPr lang="en-US" sz="1800" dirty="0" smtClean="0">
                <a:hlinkClick r:id="rId8"/>
              </a:rPr>
              <a:t>https</a:t>
            </a:r>
            <a:r>
              <a:rPr lang="en-US" sz="1800" dirty="0">
                <a:hlinkClick r:id="rId8"/>
              </a:rPr>
              <a:t>://github.com/CMU-SAFARI/</a:t>
            </a:r>
            <a:r>
              <a:rPr lang="en-US" sz="1800" dirty="0" smtClean="0">
                <a:hlinkClick r:id="rId8"/>
              </a:rPr>
              <a:t>rowhammer</a:t>
            </a:r>
            <a:endParaRPr lang="en-US" sz="1800" dirty="0" smtClean="0"/>
          </a:p>
          <a:p>
            <a:pPr>
              <a:buFont typeface="Wingdings" pitchFamily="2" charset="2"/>
              <a:buChar char="n"/>
              <a:defRPr/>
            </a:pPr>
            <a:endParaRPr lang="en-US" sz="1000" dirty="0" smtClean="0">
              <a:ea typeface="+mn-ea"/>
              <a:cs typeface="+mn-cs"/>
            </a:endParaRPr>
          </a:p>
          <a:p>
            <a:pPr>
              <a:buFont typeface="Wingdings" pitchFamily="2" charset="2"/>
              <a:buChar char="n"/>
              <a:defRPr/>
            </a:pPr>
            <a:r>
              <a:rPr lang="en-US" sz="2000" dirty="0" smtClean="0">
                <a:ea typeface="+mn-ea"/>
                <a:cs typeface="+mn-cs"/>
              </a:rPr>
              <a:t>Google Project Zero’s Attack to Take Over a System (March 2015)</a:t>
            </a:r>
            <a:endParaRPr lang="en-US" sz="2000" dirty="0">
              <a:ea typeface="+mn-ea"/>
              <a:cs typeface="+mn-cs"/>
            </a:endParaRPr>
          </a:p>
          <a:p>
            <a:pPr lvl="1">
              <a:buFont typeface="Wingdings" pitchFamily="2" charset="2"/>
              <a:buChar char="n"/>
              <a:defRPr/>
            </a:pPr>
            <a:r>
              <a:rPr lang="en-US" sz="1700" dirty="0" smtClean="0">
                <a:solidFill>
                  <a:srgbClr val="0000FF"/>
                </a:solidFill>
                <a:hlinkClick r:id="rId9"/>
              </a:rPr>
              <a:t>Exploiting </a:t>
            </a:r>
            <a:r>
              <a:rPr lang="en-US" sz="1700" dirty="0">
                <a:solidFill>
                  <a:srgbClr val="0000FF"/>
                </a:solidFill>
                <a:hlinkClick r:id="rId9"/>
              </a:rPr>
              <a:t>the DRAM rowhammer bug to gain kernel privileges </a:t>
            </a:r>
            <a:r>
              <a:rPr lang="en-US" sz="1700" dirty="0">
                <a:solidFill>
                  <a:srgbClr val="0000FF"/>
                </a:solidFill>
              </a:rPr>
              <a:t> (</a:t>
            </a:r>
            <a:r>
              <a:rPr lang="en-US" sz="1700" dirty="0" err="1">
                <a:solidFill>
                  <a:srgbClr val="0000FF"/>
                </a:solidFill>
              </a:rPr>
              <a:t>Seaborn</a:t>
            </a:r>
            <a:r>
              <a:rPr lang="en-US" sz="1700" dirty="0">
                <a:solidFill>
                  <a:srgbClr val="0000FF"/>
                </a:solidFill>
              </a:rPr>
              <a:t>, 2015)</a:t>
            </a:r>
          </a:p>
          <a:p>
            <a:pPr lvl="1">
              <a:buFont typeface="Wingdings" pitchFamily="2" charset="2"/>
              <a:buChar char="n"/>
              <a:defRPr/>
            </a:pPr>
            <a:r>
              <a:rPr lang="en-US" sz="1800" dirty="0">
                <a:ea typeface="+mn-ea"/>
                <a:cs typeface="+mn-cs"/>
                <a:hlinkClick r:id="rId10"/>
              </a:rPr>
              <a:t>https://github.com/google/rowhammer-</a:t>
            </a:r>
            <a:r>
              <a:rPr lang="en-US" sz="1800" dirty="0" smtClean="0">
                <a:ea typeface="+mn-ea"/>
                <a:cs typeface="+mn-cs"/>
                <a:hlinkClick r:id="rId10"/>
              </a:rPr>
              <a:t>test</a:t>
            </a:r>
            <a:r>
              <a:rPr lang="en-US" sz="1800" dirty="0" smtClean="0">
                <a:ea typeface="+mn-ea"/>
                <a:cs typeface="+mn-cs"/>
              </a:rPr>
              <a:t> </a:t>
            </a:r>
          </a:p>
          <a:p>
            <a:pPr lvl="1">
              <a:buFont typeface="Wingdings" pitchFamily="2" charset="2"/>
              <a:buChar char="n"/>
              <a:defRPr/>
            </a:pPr>
            <a:endParaRPr lang="en-US" sz="1000" dirty="0">
              <a:ea typeface="+mn-ea"/>
              <a:cs typeface="+mn-cs"/>
            </a:endParaRPr>
          </a:p>
          <a:p>
            <a:pPr>
              <a:buFont typeface="Wingdings" pitchFamily="2" charset="2"/>
              <a:buChar char="n"/>
              <a:defRPr/>
            </a:pPr>
            <a:r>
              <a:rPr lang="en-US" sz="2000" dirty="0" smtClean="0">
                <a:ea typeface="+mn-ea"/>
                <a:cs typeface="+mn-cs"/>
              </a:rPr>
              <a:t>Remote </a:t>
            </a:r>
            <a:r>
              <a:rPr lang="en-US" sz="2000" dirty="0" err="1" smtClean="0">
                <a:ea typeface="+mn-ea"/>
                <a:cs typeface="+mn-cs"/>
              </a:rPr>
              <a:t>RowHammer</a:t>
            </a:r>
            <a:r>
              <a:rPr lang="en-US" sz="2000" dirty="0" smtClean="0">
                <a:ea typeface="+mn-ea"/>
                <a:cs typeface="+mn-cs"/>
              </a:rPr>
              <a:t> Attacks via JavaScript (July 2015)</a:t>
            </a:r>
          </a:p>
          <a:p>
            <a:pPr lvl="1">
              <a:buFont typeface="Wingdings" pitchFamily="2" charset="2"/>
              <a:buChar char="n"/>
              <a:defRPr/>
            </a:pPr>
            <a:r>
              <a:rPr lang="en-US" sz="1800" dirty="0">
                <a:ea typeface="+mn-ea"/>
                <a:cs typeface="+mn-cs"/>
                <a:hlinkClick r:id="rId11"/>
              </a:rPr>
              <a:t>http://arxiv.org/abs/</a:t>
            </a:r>
            <a:r>
              <a:rPr lang="en-US" sz="1800" dirty="0" smtClean="0">
                <a:ea typeface="+mn-ea"/>
                <a:cs typeface="+mn-cs"/>
                <a:hlinkClick r:id="rId11"/>
              </a:rPr>
              <a:t>1507.06955</a:t>
            </a:r>
            <a:r>
              <a:rPr lang="en-US" sz="1800" dirty="0" smtClean="0">
                <a:ea typeface="+mn-ea"/>
                <a:cs typeface="+mn-cs"/>
              </a:rPr>
              <a:t> </a:t>
            </a:r>
          </a:p>
          <a:p>
            <a:pPr lvl="1">
              <a:buFont typeface="Wingdings" pitchFamily="2" charset="2"/>
              <a:buChar char="n"/>
              <a:defRPr/>
            </a:pPr>
            <a:r>
              <a:rPr lang="en-US" sz="1800" dirty="0">
                <a:ea typeface="+mn-ea"/>
                <a:cs typeface="+mn-cs"/>
                <a:hlinkClick r:id="rId12"/>
              </a:rPr>
              <a:t>https://github.com/IAIK/</a:t>
            </a:r>
            <a:r>
              <a:rPr lang="en-US" sz="1800" dirty="0" smtClean="0">
                <a:ea typeface="+mn-ea"/>
                <a:cs typeface="+mn-cs"/>
                <a:hlinkClick r:id="rId12"/>
              </a:rPr>
              <a:t>rowhammerjs</a:t>
            </a:r>
            <a:r>
              <a:rPr lang="en-US" sz="1800" dirty="0" smtClean="0">
                <a:ea typeface="+mn-ea"/>
                <a:cs typeface="+mn-cs"/>
              </a:rPr>
              <a:t> </a:t>
            </a:r>
            <a:endParaRPr lang="en-US" sz="1800" dirty="0">
              <a:ea typeface="+mn-ea"/>
              <a:cs typeface="+mn-cs"/>
            </a:endParaRPr>
          </a:p>
        </p:txBody>
      </p:sp>
      <p:sp>
        <p:nvSpPr>
          <p:cNvPr id="2488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4CA1AC-9B89-0F47-9BBA-E71BD7C79945}" type="slidenum">
              <a:rPr lang="en-US" sz="1600">
                <a:solidFill>
                  <a:srgbClr val="000000"/>
                </a:solidFill>
                <a:latin typeface="Garamond" charset="0"/>
              </a:rPr>
              <a:pPr eaLnBrk="1" hangingPunct="1"/>
              <a:t>13</a:t>
            </a:fld>
            <a:endParaRPr lang="en-US" sz="1600">
              <a:solidFill>
                <a:srgbClr val="000000"/>
              </a:solidFill>
              <a:latin typeface="Garamond" charset="0"/>
            </a:endParaRPr>
          </a:p>
        </p:txBody>
      </p:sp>
    </p:spTree>
    <p:extLst>
      <p:ext uri="{BB962C8B-B14F-4D97-AF65-F5344CB8AC3E}">
        <p14:creationId xmlns:p14="http://schemas.microsoft.com/office/powerpoint/2010/main" val="24111539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p:nvPr/>
        </p:nvSpPr>
        <p:spPr>
          <a:xfrm>
            <a:off x="2697834" y="1008755"/>
            <a:ext cx="3121662" cy="770181"/>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r">
              <a:defRPr sz="6000" i="1" spc="-59">
                <a:solidFill>
                  <a:srgbClr val="85415F"/>
                </a:solidFill>
                <a:latin typeface="+mj-lt"/>
                <a:ea typeface="+mj-ea"/>
                <a:cs typeface="+mj-cs"/>
                <a:sym typeface="Vista Sans OT Medium"/>
              </a:defRPr>
            </a:lvl1pPr>
          </a:lstStyle>
          <a:p>
            <a:pPr lvl="0">
              <a:defRPr sz="1800" i="0" spc="0">
                <a:solidFill>
                  <a:srgbClr val="000000"/>
                </a:solidFill>
              </a:defRPr>
            </a:pPr>
            <a:r>
              <a:rPr sz="4500" spc="-45"/>
              <a:t>bathtub curve</a:t>
            </a:r>
          </a:p>
        </p:txBody>
      </p:sp>
      <p:sp>
        <p:nvSpPr>
          <p:cNvPr id="321" name="Shape 321"/>
          <p:cNvSpPr/>
          <p:nvPr/>
        </p:nvSpPr>
        <p:spPr>
          <a:xfrm>
            <a:off x="517064" y="485013"/>
            <a:ext cx="6261440"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spc="-50">
                <a:solidFill>
                  <a:srgbClr val="000000"/>
                </a:solidFill>
              </a:defRPr>
            </a:lvl1pPr>
          </a:lstStyle>
          <a:p>
            <a:pPr lvl="0">
              <a:defRPr sz="1800" spc="0"/>
            </a:pPr>
            <a:r>
              <a:rPr sz="3800" spc="-38"/>
              <a:t>Storage lifecycle background:</a:t>
            </a:r>
          </a:p>
        </p:txBody>
      </p:sp>
      <p:sp>
        <p:nvSpPr>
          <p:cNvPr id="322" name="Shape 322"/>
          <p:cNvSpPr/>
          <p:nvPr/>
        </p:nvSpPr>
        <p:spPr>
          <a:xfrm>
            <a:off x="1635367" y="1094762"/>
            <a:ext cx="754297"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i="1" spc="-50">
                <a:solidFill>
                  <a:srgbClr val="000000"/>
                </a:solidFill>
              </a:defRPr>
            </a:lvl1pPr>
          </a:lstStyle>
          <a:p>
            <a:pPr lvl="0">
              <a:defRPr sz="1800" i="0" spc="0"/>
            </a:pPr>
            <a:r>
              <a:rPr sz="3800" spc="-38"/>
              <a:t>the</a:t>
            </a:r>
          </a:p>
        </p:txBody>
      </p:sp>
      <p:sp>
        <p:nvSpPr>
          <p:cNvPr id="323" name="Shape 323"/>
          <p:cNvSpPr/>
          <p:nvPr/>
        </p:nvSpPr>
        <p:spPr>
          <a:xfrm>
            <a:off x="486824" y="6114677"/>
            <a:ext cx="2922108" cy="402131"/>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nSpc>
                <a:spcPct val="90000"/>
              </a:lnSpc>
              <a:defRPr sz="3000" spc="-29">
                <a:solidFill>
                  <a:srgbClr val="000000"/>
                </a:solidFill>
                <a:latin typeface="Vista Sans OT Light"/>
                <a:ea typeface="Vista Sans OT Light"/>
                <a:cs typeface="Vista Sans OT Light"/>
                <a:sym typeface="Vista Sans OT Light"/>
              </a:defRPr>
            </a:lvl1pPr>
          </a:lstStyle>
          <a:p>
            <a:pPr lvl="0">
              <a:defRPr sz="1800" spc="0"/>
            </a:pPr>
            <a:r>
              <a:rPr sz="2300" spc="-22"/>
              <a:t>[Schroeder+,FAST'07]</a:t>
            </a:r>
          </a:p>
        </p:txBody>
      </p:sp>
      <p:sp>
        <p:nvSpPr>
          <p:cNvPr id="324" name="Shape 324"/>
          <p:cNvSpPr/>
          <p:nvPr/>
        </p:nvSpPr>
        <p:spPr>
          <a:xfrm>
            <a:off x="5847685" y="1094762"/>
            <a:ext cx="3009843"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spc="-50">
                <a:solidFill>
                  <a:srgbClr val="000000"/>
                </a:solidFill>
              </a:defRPr>
            </a:lvl1pPr>
          </a:lstStyle>
          <a:p>
            <a:pPr lvl="0">
              <a:defRPr sz="1800" spc="0"/>
            </a:pPr>
            <a:r>
              <a:rPr sz="3800" spc="-38"/>
              <a:t>for disk drives</a:t>
            </a:r>
          </a:p>
        </p:txBody>
      </p:sp>
      <p:sp>
        <p:nvSpPr>
          <p:cNvPr id="339" name="Shape 339"/>
          <p:cNvSpPr/>
          <p:nvPr/>
        </p:nvSpPr>
        <p:spPr>
          <a:xfrm>
            <a:off x="2266587" y="3458744"/>
            <a:ext cx="774400" cy="1712104"/>
          </a:xfrm>
          <a:custGeom>
            <a:avLst/>
            <a:gdLst/>
            <a:ahLst/>
            <a:cxnLst>
              <a:cxn ang="0">
                <a:pos x="wd2" y="hd2"/>
              </a:cxn>
              <a:cxn ang="5400000">
                <a:pos x="wd2" y="hd2"/>
              </a:cxn>
              <a:cxn ang="10800000">
                <a:pos x="wd2" y="hd2"/>
              </a:cxn>
              <a:cxn ang="16200000">
                <a:pos x="wd2" y="hd2"/>
              </a:cxn>
            </a:cxnLst>
            <a:rect l="0" t="0" r="r" b="b"/>
            <a:pathLst>
              <a:path w="21406" h="21446" extrusionOk="0">
                <a:moveTo>
                  <a:pt x="21406" y="21443"/>
                </a:moveTo>
                <a:cubicBezTo>
                  <a:pt x="6940" y="21600"/>
                  <a:pt x="-194" y="14452"/>
                  <a:pt x="4" y="0"/>
                </a:cubicBezTo>
              </a:path>
            </a:pathLst>
          </a:custGeom>
          <a:ln w="88900">
            <a:solidFill>
              <a:srgbClr val="405F82"/>
            </a:solidFill>
            <a:miter lim="400000"/>
          </a:ln>
        </p:spPr>
        <p:txBody>
          <a:bodyPr lIns="69238" tIns="34619" rIns="69238" bIns="34619"/>
          <a:lstStyle/>
          <a:p>
            <a:pPr lvl="0"/>
            <a:endParaRPr/>
          </a:p>
        </p:txBody>
      </p:sp>
      <p:sp>
        <p:nvSpPr>
          <p:cNvPr id="326" name="Shape 326"/>
          <p:cNvSpPr/>
          <p:nvPr/>
        </p:nvSpPr>
        <p:spPr>
          <a:xfrm>
            <a:off x="3021331" y="5174199"/>
            <a:ext cx="1591003" cy="1"/>
          </a:xfrm>
          <a:prstGeom prst="line">
            <a:avLst/>
          </a:prstGeom>
          <a:ln w="88900">
            <a:solidFill>
              <a:srgbClr val="405F82"/>
            </a:solidFill>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327" name="Shape 327"/>
          <p:cNvSpPr/>
          <p:nvPr/>
        </p:nvSpPr>
        <p:spPr>
          <a:xfrm>
            <a:off x="407972" y="3514510"/>
            <a:ext cx="1378303" cy="916374"/>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gn="r">
              <a:lnSpc>
                <a:spcPct val="90000"/>
              </a:lnSpc>
              <a:defRPr spc="0">
                <a:solidFill>
                  <a:srgbClr val="000000"/>
                </a:solidFill>
              </a:defRPr>
            </a:pPr>
            <a:r>
              <a:rPr sz="3000" b="1" spc="-30">
                <a:solidFill>
                  <a:srgbClr val="53585F"/>
                </a:solidFill>
              </a:rPr>
              <a:t>Failure</a:t>
            </a:r>
          </a:p>
          <a:p>
            <a:pPr lvl="0" algn="r">
              <a:lnSpc>
                <a:spcPct val="90000"/>
              </a:lnSpc>
              <a:defRPr spc="0">
                <a:solidFill>
                  <a:srgbClr val="000000"/>
                </a:solidFill>
              </a:defRPr>
            </a:pPr>
            <a:r>
              <a:rPr sz="3000" b="1" spc="-30">
                <a:solidFill>
                  <a:srgbClr val="53585F"/>
                </a:solidFill>
              </a:rPr>
              <a:t>rate</a:t>
            </a:r>
          </a:p>
        </p:txBody>
      </p:sp>
      <p:sp>
        <p:nvSpPr>
          <p:cNvPr id="328" name="Shape 328"/>
          <p:cNvSpPr/>
          <p:nvPr/>
        </p:nvSpPr>
        <p:spPr>
          <a:xfrm>
            <a:off x="4024635" y="5794138"/>
            <a:ext cx="1099523"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53585F"/>
                </a:solidFill>
              </a:defRPr>
            </a:lvl1pPr>
          </a:lstStyle>
          <a:p>
            <a:pPr lvl="0">
              <a:defRPr sz="1800" b="0" spc="0">
                <a:solidFill>
                  <a:srgbClr val="000000"/>
                </a:solidFill>
              </a:defRPr>
            </a:pPr>
            <a:r>
              <a:rPr sz="3000" spc="-30"/>
              <a:t>Usage</a:t>
            </a:r>
          </a:p>
        </p:txBody>
      </p:sp>
      <p:sp>
        <p:nvSpPr>
          <p:cNvPr id="329" name="Shape 329"/>
          <p:cNvSpPr/>
          <p:nvPr/>
        </p:nvSpPr>
        <p:spPr>
          <a:xfrm>
            <a:off x="2043558" y="5546593"/>
            <a:ext cx="5227179" cy="1"/>
          </a:xfrm>
          <a:prstGeom prst="line">
            <a:avLst/>
          </a:prstGeom>
          <a:ln w="127000">
            <a:solidFill>
              <a:srgbClr val="53585F"/>
            </a:solidFill>
            <a:miter lim="400000"/>
            <a:tailEnd type="triangle"/>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330" name="Shape 330"/>
          <p:cNvSpPr/>
          <p:nvPr/>
        </p:nvSpPr>
        <p:spPr>
          <a:xfrm flipV="1">
            <a:off x="2043558" y="2398801"/>
            <a:ext cx="1" cy="3147793"/>
          </a:xfrm>
          <a:prstGeom prst="line">
            <a:avLst/>
          </a:prstGeom>
          <a:ln w="127000">
            <a:solidFill>
              <a:srgbClr val="53585F"/>
            </a:solidFill>
            <a:miter lim="400000"/>
            <a:tailEnd type="triangle"/>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331" name="Shape 331"/>
          <p:cNvSpPr/>
          <p:nvPr/>
        </p:nvSpPr>
        <p:spPr>
          <a:xfrm>
            <a:off x="2300841" y="1947694"/>
            <a:ext cx="1417264" cy="1331873"/>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90000"/>
              </a:lnSpc>
              <a:defRPr spc="0">
                <a:solidFill>
                  <a:srgbClr val="000000"/>
                </a:solidFill>
              </a:defRPr>
            </a:pPr>
            <a:r>
              <a:rPr sz="3000" b="1" i="1" spc="-30">
                <a:solidFill>
                  <a:srgbClr val="A74545"/>
                </a:solidFill>
              </a:rPr>
              <a:t>Early</a:t>
            </a:r>
            <a:br>
              <a:rPr sz="3000" b="1" i="1" spc="-30">
                <a:solidFill>
                  <a:srgbClr val="A74545"/>
                </a:solidFill>
              </a:rPr>
            </a:br>
            <a:r>
              <a:rPr sz="3000" b="1" i="1" spc="-30">
                <a:solidFill>
                  <a:srgbClr val="A74545"/>
                </a:solidFill>
              </a:rPr>
              <a:t>failure</a:t>
            </a:r>
            <a:br>
              <a:rPr sz="3000" b="1" i="1" spc="-30">
                <a:solidFill>
                  <a:srgbClr val="A74545"/>
                </a:solidFill>
              </a:rPr>
            </a:br>
            <a:r>
              <a:rPr sz="3000" b="1" i="1" spc="-30">
                <a:solidFill>
                  <a:srgbClr val="A74545"/>
                </a:solidFill>
              </a:rPr>
              <a:t>period</a:t>
            </a:r>
          </a:p>
        </p:txBody>
      </p:sp>
      <p:sp>
        <p:nvSpPr>
          <p:cNvPr id="332" name="Shape 332"/>
          <p:cNvSpPr/>
          <p:nvPr/>
        </p:nvSpPr>
        <p:spPr>
          <a:xfrm>
            <a:off x="3771891" y="3875224"/>
            <a:ext cx="2091292" cy="916374"/>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90000"/>
              </a:lnSpc>
              <a:defRPr spc="0">
                <a:solidFill>
                  <a:srgbClr val="000000"/>
                </a:solidFill>
              </a:defRPr>
            </a:pPr>
            <a:r>
              <a:rPr sz="3000" b="1" i="1" spc="-30">
                <a:solidFill>
                  <a:srgbClr val="3D8382"/>
                </a:solidFill>
              </a:rPr>
              <a:t>Useful life</a:t>
            </a:r>
            <a:br>
              <a:rPr sz="3000" b="1" i="1" spc="-30">
                <a:solidFill>
                  <a:srgbClr val="3D8382"/>
                </a:solidFill>
              </a:rPr>
            </a:br>
            <a:r>
              <a:rPr sz="3000" b="1" i="1" spc="-30">
                <a:solidFill>
                  <a:srgbClr val="3D8382"/>
                </a:solidFill>
              </a:rPr>
              <a:t>period</a:t>
            </a:r>
          </a:p>
        </p:txBody>
      </p:sp>
      <p:sp>
        <p:nvSpPr>
          <p:cNvPr id="333" name="Shape 333"/>
          <p:cNvSpPr/>
          <p:nvPr/>
        </p:nvSpPr>
        <p:spPr>
          <a:xfrm>
            <a:off x="5794081" y="2160152"/>
            <a:ext cx="1830726" cy="916374"/>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90000"/>
              </a:lnSpc>
              <a:defRPr spc="0">
                <a:solidFill>
                  <a:srgbClr val="000000"/>
                </a:solidFill>
              </a:defRPr>
            </a:pPr>
            <a:r>
              <a:rPr sz="3000" b="1" i="1" spc="-30">
                <a:solidFill>
                  <a:srgbClr val="CB733E"/>
                </a:solidFill>
              </a:rPr>
              <a:t>Wearout</a:t>
            </a:r>
            <a:br>
              <a:rPr sz="3000" b="1" i="1" spc="-30">
                <a:solidFill>
                  <a:srgbClr val="CB733E"/>
                </a:solidFill>
              </a:rPr>
            </a:br>
            <a:r>
              <a:rPr sz="3000" b="1" i="1" spc="-30">
                <a:solidFill>
                  <a:srgbClr val="CB733E"/>
                </a:solidFill>
              </a:rPr>
              <a:t>period</a:t>
            </a:r>
          </a:p>
        </p:txBody>
      </p:sp>
      <p:sp>
        <p:nvSpPr>
          <p:cNvPr id="340" name="Shape 340"/>
          <p:cNvSpPr/>
          <p:nvPr/>
        </p:nvSpPr>
        <p:spPr>
          <a:xfrm>
            <a:off x="4404648" y="3485681"/>
            <a:ext cx="2427292" cy="1695257"/>
          </a:xfrm>
          <a:custGeom>
            <a:avLst/>
            <a:gdLst/>
            <a:ahLst/>
            <a:cxnLst>
              <a:cxn ang="0">
                <a:pos x="wd2" y="hd2"/>
              </a:cxn>
              <a:cxn ang="5400000">
                <a:pos x="wd2" y="hd2"/>
              </a:cxn>
              <a:cxn ang="10800000">
                <a:pos x="wd2" y="hd2"/>
              </a:cxn>
              <a:cxn ang="16200000">
                <a:pos x="wd2" y="hd2"/>
              </a:cxn>
            </a:cxnLst>
            <a:rect l="0" t="0" r="r" b="b"/>
            <a:pathLst>
              <a:path w="21600" h="21167" extrusionOk="0">
                <a:moveTo>
                  <a:pt x="0" y="21146"/>
                </a:moveTo>
                <a:cubicBezTo>
                  <a:pt x="11014" y="21600"/>
                  <a:pt x="18214" y="14551"/>
                  <a:pt x="21600" y="0"/>
                </a:cubicBezTo>
              </a:path>
            </a:pathLst>
          </a:custGeom>
          <a:ln w="88900">
            <a:solidFill>
              <a:srgbClr val="405F82"/>
            </a:solidFill>
            <a:miter lim="400000"/>
          </a:ln>
        </p:spPr>
        <p:txBody>
          <a:bodyPr lIns="69238" tIns="34619" rIns="69238" bIns="34619"/>
          <a:lstStyle/>
          <a:p>
            <a:pPr lvl="0"/>
            <a:endParaRPr/>
          </a:p>
        </p:txBody>
      </p:sp>
      <p:sp>
        <p:nvSpPr>
          <p:cNvPr id="335" name="Shape 335"/>
          <p:cNvSpPr/>
          <p:nvPr/>
        </p:nvSpPr>
        <p:spPr>
          <a:xfrm>
            <a:off x="392907" y="553564"/>
            <a:ext cx="8240776" cy="6095177"/>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a:p>
        </p:txBody>
      </p:sp>
      <p:grpSp>
        <p:nvGrpSpPr>
          <p:cNvPr id="338" name="Group 338"/>
          <p:cNvGrpSpPr/>
          <p:nvPr/>
        </p:nvGrpSpPr>
        <p:grpSpPr>
          <a:xfrm>
            <a:off x="1127768" y="2640142"/>
            <a:ext cx="6879535" cy="1922021"/>
            <a:chOff x="-215900" y="-139700"/>
            <a:chExt cx="9784226" cy="2277949"/>
          </a:xfrm>
        </p:grpSpPr>
        <p:sp>
          <p:nvSpPr>
            <p:cNvPr id="337" name="Shape 337"/>
            <p:cNvSpPr/>
            <p:nvPr/>
          </p:nvSpPr>
          <p:spPr>
            <a:xfrm>
              <a:off x="0" y="114070"/>
              <a:ext cx="9352426" cy="1491006"/>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lnSpc>
                  <a:spcPct val="90000"/>
                </a:lnSpc>
                <a:defRPr sz="6000" b="1" i="1" spc="-59">
                  <a:solidFill>
                    <a:srgbClr val="405F82"/>
                  </a:solidFill>
                </a:defRPr>
              </a:lvl1pPr>
            </a:lstStyle>
            <a:p>
              <a:pPr lvl="0">
                <a:defRPr sz="1800" b="0" i="0" spc="0">
                  <a:solidFill>
                    <a:srgbClr val="000000"/>
                  </a:solidFill>
                </a:defRPr>
              </a:pPr>
              <a:r>
                <a:rPr sz="4500" spc="-45"/>
                <a:t>Do SSDs display similar lifecycle periods?</a:t>
              </a:r>
            </a:p>
          </p:txBody>
        </p:sp>
        <p:pic>
          <p:nvPicPr>
            <p:cNvPr id="336" name="Picture 335"/>
            <p:cNvPicPr/>
            <p:nvPr/>
          </p:nvPicPr>
          <p:blipFill>
            <a:blip r:embed="rId2">
              <a:extLst/>
            </a:blip>
            <a:stretch>
              <a:fillRect/>
            </a:stretch>
          </p:blipFill>
          <p:spPr>
            <a:xfrm>
              <a:off x="-215900" y="-139700"/>
              <a:ext cx="9784226" cy="2277949"/>
            </a:xfrm>
            <a:prstGeom prst="rect">
              <a:avLst/>
            </a:prstGeom>
            <a:effectLst/>
          </p:spPr>
        </p:pic>
      </p:grpSp>
    </p:spTree>
    <p:extLst>
      <p:ext uri="{BB962C8B-B14F-4D97-AF65-F5344CB8AC3E}">
        <p14:creationId xmlns:p14="http://schemas.microsoft.com/office/powerpoint/2010/main" val="410887501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p:nvPr/>
        </p:nvSpPr>
        <p:spPr>
          <a:xfrm>
            <a:off x="499205" y="1687533"/>
            <a:ext cx="1001013" cy="770181"/>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6000" i="1" spc="-59">
                <a:solidFill>
                  <a:srgbClr val="000000"/>
                </a:solidFill>
              </a:defRPr>
            </a:lvl1pPr>
          </a:lstStyle>
          <a:p>
            <a:pPr lvl="0">
              <a:defRPr sz="1800" i="0" spc="0"/>
            </a:pPr>
            <a:r>
              <a:rPr sz="4500" spc="-45"/>
              <a:t>Use</a:t>
            </a:r>
          </a:p>
        </p:txBody>
      </p:sp>
      <p:sp>
        <p:nvSpPr>
          <p:cNvPr id="343" name="Shape 343"/>
          <p:cNvSpPr/>
          <p:nvPr/>
        </p:nvSpPr>
        <p:spPr>
          <a:xfrm>
            <a:off x="1459071" y="1489413"/>
            <a:ext cx="6882773"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lvl="0">
              <a:defRPr sz="1800" b="0" spc="0"/>
            </a:pPr>
            <a:r>
              <a:rPr sz="6100" spc="-60"/>
              <a:t>data written to flash</a:t>
            </a:r>
          </a:p>
        </p:txBody>
      </p:sp>
      <p:sp>
        <p:nvSpPr>
          <p:cNvPr id="344" name="Shape 344"/>
          <p:cNvSpPr/>
          <p:nvPr/>
        </p:nvSpPr>
        <p:spPr>
          <a:xfrm>
            <a:off x="2929116" y="2334814"/>
            <a:ext cx="6147315" cy="770181"/>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6000" i="1" spc="-59">
                <a:solidFill>
                  <a:srgbClr val="000000"/>
                </a:solidFill>
              </a:defRPr>
            </a:lvl1pPr>
          </a:lstStyle>
          <a:p>
            <a:pPr lvl="0">
              <a:defRPr sz="1800" i="0" spc="0"/>
            </a:pPr>
            <a:r>
              <a:rPr sz="4500" spc="-45"/>
              <a:t>to examine SSD lifecycle</a:t>
            </a:r>
          </a:p>
        </p:txBody>
      </p:sp>
      <p:sp>
        <p:nvSpPr>
          <p:cNvPr id="345" name="Shape 345"/>
          <p:cNvSpPr/>
          <p:nvPr/>
        </p:nvSpPr>
        <p:spPr>
          <a:xfrm>
            <a:off x="1646634" y="4090489"/>
            <a:ext cx="6136898" cy="539348"/>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4000" i="1" spc="-39">
                <a:solidFill>
                  <a:srgbClr val="000000"/>
                </a:solidFill>
              </a:defRPr>
            </a:lvl1pPr>
          </a:lstStyle>
          <a:p>
            <a:pPr lvl="0">
              <a:defRPr sz="1800" i="0" spc="0"/>
            </a:pPr>
            <a:r>
              <a:rPr sz="3000" spc="-30"/>
              <a:t>(time-independent utilization metric)</a:t>
            </a:r>
          </a:p>
        </p:txBody>
      </p:sp>
    </p:spTree>
    <p:extLst>
      <p:ext uri="{BB962C8B-B14F-4D97-AF65-F5344CB8AC3E}">
        <p14:creationId xmlns:p14="http://schemas.microsoft.com/office/powerpoint/2010/main" val="36395396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 name="written-AB-nolines.pdf"/>
          <p:cNvPicPr/>
          <p:nvPr/>
        </p:nvPicPr>
        <p:blipFill>
          <a:blip r:embed="rId2">
            <a:extLst/>
          </a:blip>
          <a:srcRect t="7148"/>
          <a:stretch>
            <a:fillRect/>
          </a:stretch>
        </p:blipFill>
        <p:spPr>
          <a:xfrm>
            <a:off x="2070453" y="1490775"/>
            <a:ext cx="4494145" cy="5007453"/>
          </a:xfrm>
          <a:prstGeom prst="rect">
            <a:avLst/>
          </a:prstGeom>
          <a:ln w="12700">
            <a:miter lim="400000"/>
          </a:ln>
        </p:spPr>
      </p:pic>
      <p:sp>
        <p:nvSpPr>
          <p:cNvPr id="350" name="Shape 350"/>
          <p:cNvSpPr/>
          <p:nvPr/>
        </p:nvSpPr>
        <p:spPr>
          <a:xfrm>
            <a:off x="2009310" y="708465"/>
            <a:ext cx="2393944"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E4211C"/>
                </a:solidFill>
              </a:defRPr>
            </a:lvl1pPr>
          </a:lstStyle>
          <a:p>
            <a:pPr lvl="0">
              <a:defRPr sz="1800" b="0" spc="0">
                <a:solidFill>
                  <a:srgbClr val="000000"/>
                </a:solidFill>
              </a:defRPr>
            </a:pPr>
            <a:r>
              <a:rPr sz="3000" spc="-30"/>
              <a:t>720GB, 1 SSD</a:t>
            </a:r>
          </a:p>
        </p:txBody>
      </p:sp>
      <p:sp>
        <p:nvSpPr>
          <p:cNvPr id="351" name="Shape 351"/>
          <p:cNvSpPr/>
          <p:nvPr/>
        </p:nvSpPr>
        <p:spPr>
          <a:xfrm>
            <a:off x="4674267" y="708465"/>
            <a:ext cx="2561794"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377EB8"/>
                </a:solidFill>
              </a:defRPr>
            </a:lvl1pPr>
          </a:lstStyle>
          <a:p>
            <a:pPr lvl="0">
              <a:defRPr sz="1800" b="0" spc="0">
                <a:solidFill>
                  <a:srgbClr val="000000"/>
                </a:solidFill>
              </a:defRPr>
            </a:pPr>
            <a:r>
              <a:rPr sz="3000" spc="-30"/>
              <a:t>720GB, 2 SSDs</a:t>
            </a:r>
          </a:p>
        </p:txBody>
      </p:sp>
      <p:sp>
        <p:nvSpPr>
          <p:cNvPr id="352" name="Shape 352"/>
          <p:cNvSpPr/>
          <p:nvPr/>
        </p:nvSpPr>
        <p:spPr>
          <a:xfrm>
            <a:off x="2759796" y="5374270"/>
            <a:ext cx="3824452" cy="1295155"/>
          </a:xfrm>
          <a:prstGeom prst="rect">
            <a:avLst/>
          </a:prstGeom>
          <a:solidFill>
            <a:srgbClr val="FFFFFF"/>
          </a:solidFill>
          <a:ln w="25400">
            <a:miter lim="400000"/>
          </a:ln>
        </p:spPr>
        <p:txBody>
          <a:bodyPr lIns="0" tIns="0" rIns="0" bIns="0" anchor="ctr"/>
          <a:lstStyle/>
          <a:p>
            <a:pPr algn="ctr" defTabSz="259644">
              <a:defRPr sz="2000" spc="0">
                <a:latin typeface="+mj-lt"/>
                <a:ea typeface="+mj-ea"/>
                <a:cs typeface="+mj-cs"/>
                <a:sym typeface="Vista Sans OT Medium"/>
              </a:defRPr>
            </a:pPr>
            <a:endParaRPr/>
          </a:p>
        </p:txBody>
      </p:sp>
      <p:sp>
        <p:nvSpPr>
          <p:cNvPr id="353" name="Shape 353"/>
          <p:cNvSpPr/>
          <p:nvPr/>
        </p:nvSpPr>
        <p:spPr>
          <a:xfrm>
            <a:off x="3243051" y="5296069"/>
            <a:ext cx="283855"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000000"/>
                </a:solidFill>
              </a:defRPr>
            </a:lvl1pPr>
          </a:lstStyle>
          <a:p>
            <a:pPr lvl="0">
              <a:defRPr sz="1800" b="0" spc="0"/>
            </a:pPr>
            <a:r>
              <a:rPr sz="3000" spc="-30"/>
              <a:t>0</a:t>
            </a:r>
          </a:p>
        </p:txBody>
      </p:sp>
      <p:sp>
        <p:nvSpPr>
          <p:cNvPr id="354" name="Shape 354"/>
          <p:cNvSpPr/>
          <p:nvPr/>
        </p:nvSpPr>
        <p:spPr>
          <a:xfrm>
            <a:off x="4206986" y="5296069"/>
            <a:ext cx="490026"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000000"/>
                </a:solidFill>
              </a:defRPr>
            </a:lvl1pPr>
          </a:lstStyle>
          <a:p>
            <a:pPr lvl="0">
              <a:defRPr sz="1800" b="0" spc="0"/>
            </a:pPr>
            <a:r>
              <a:rPr sz="3000" spc="-30"/>
              <a:t>40</a:t>
            </a:r>
          </a:p>
        </p:txBody>
      </p:sp>
      <p:sp>
        <p:nvSpPr>
          <p:cNvPr id="355" name="Shape 355"/>
          <p:cNvSpPr/>
          <p:nvPr/>
        </p:nvSpPr>
        <p:spPr>
          <a:xfrm>
            <a:off x="5307941" y="5296069"/>
            <a:ext cx="490026"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000000"/>
                </a:solidFill>
              </a:defRPr>
            </a:lvl1pPr>
          </a:lstStyle>
          <a:p>
            <a:pPr lvl="0">
              <a:defRPr sz="1800" b="0" spc="0"/>
            </a:pPr>
            <a:r>
              <a:rPr sz="3000" spc="-30"/>
              <a:t>80</a:t>
            </a:r>
          </a:p>
        </p:txBody>
      </p:sp>
      <p:sp>
        <p:nvSpPr>
          <p:cNvPr id="356" name="Shape 356"/>
          <p:cNvSpPr/>
          <p:nvPr/>
        </p:nvSpPr>
        <p:spPr>
          <a:xfrm>
            <a:off x="3396711" y="5964353"/>
            <a:ext cx="2689908" cy="458557"/>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3500" i="1" spc="-35">
                <a:solidFill>
                  <a:srgbClr val="000000"/>
                </a:solidFill>
              </a:defRPr>
            </a:lvl1pPr>
          </a:lstStyle>
          <a:p>
            <a:pPr lvl="0">
              <a:defRPr sz="1800" i="0" spc="0"/>
            </a:pPr>
            <a:r>
              <a:rPr sz="2700" spc="-27"/>
              <a:t>Data written (TB)</a:t>
            </a:r>
          </a:p>
        </p:txBody>
      </p:sp>
    </p:spTree>
    <p:extLst>
      <p:ext uri="{BB962C8B-B14F-4D97-AF65-F5344CB8AC3E}">
        <p14:creationId xmlns:p14="http://schemas.microsoft.com/office/powerpoint/2010/main" val="40438116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written-AB-nolines.pdf"/>
          <p:cNvPicPr/>
          <p:nvPr/>
        </p:nvPicPr>
        <p:blipFill>
          <a:blip r:embed="rId2">
            <a:extLst/>
          </a:blip>
          <a:srcRect t="7148"/>
          <a:stretch>
            <a:fillRect/>
          </a:stretch>
        </p:blipFill>
        <p:spPr>
          <a:xfrm>
            <a:off x="2070453" y="1490775"/>
            <a:ext cx="4494145" cy="5007453"/>
          </a:xfrm>
          <a:prstGeom prst="rect">
            <a:avLst/>
          </a:prstGeom>
          <a:ln w="12700">
            <a:miter lim="400000"/>
          </a:ln>
        </p:spPr>
      </p:pic>
      <p:sp>
        <p:nvSpPr>
          <p:cNvPr id="359" name="Shape 359"/>
          <p:cNvSpPr/>
          <p:nvPr/>
        </p:nvSpPr>
        <p:spPr>
          <a:xfrm>
            <a:off x="2009310" y="708465"/>
            <a:ext cx="2393944"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E4211C"/>
                </a:solidFill>
              </a:defRPr>
            </a:lvl1pPr>
          </a:lstStyle>
          <a:p>
            <a:pPr lvl="0">
              <a:defRPr sz="1800" b="0" spc="0">
                <a:solidFill>
                  <a:srgbClr val="000000"/>
                </a:solidFill>
              </a:defRPr>
            </a:pPr>
            <a:r>
              <a:rPr sz="3000" spc="-30"/>
              <a:t>720GB, 1 SSD</a:t>
            </a:r>
          </a:p>
        </p:txBody>
      </p:sp>
      <p:sp>
        <p:nvSpPr>
          <p:cNvPr id="360" name="Shape 360"/>
          <p:cNvSpPr/>
          <p:nvPr/>
        </p:nvSpPr>
        <p:spPr>
          <a:xfrm>
            <a:off x="4674267" y="708465"/>
            <a:ext cx="2561794"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377EB8"/>
                </a:solidFill>
              </a:defRPr>
            </a:lvl1pPr>
          </a:lstStyle>
          <a:p>
            <a:pPr lvl="0">
              <a:defRPr sz="1800" b="0" spc="0">
                <a:solidFill>
                  <a:srgbClr val="000000"/>
                </a:solidFill>
              </a:defRPr>
            </a:pPr>
            <a:r>
              <a:rPr sz="3000" spc="-30"/>
              <a:t>720GB, 2 SSDs</a:t>
            </a:r>
          </a:p>
        </p:txBody>
      </p:sp>
      <p:sp>
        <p:nvSpPr>
          <p:cNvPr id="361" name="Shape 361"/>
          <p:cNvSpPr/>
          <p:nvPr/>
        </p:nvSpPr>
        <p:spPr>
          <a:xfrm>
            <a:off x="2759796" y="5374270"/>
            <a:ext cx="3824452" cy="1295155"/>
          </a:xfrm>
          <a:prstGeom prst="rect">
            <a:avLst/>
          </a:prstGeom>
          <a:solidFill>
            <a:srgbClr val="FFFFFF"/>
          </a:solidFill>
          <a:ln w="25400">
            <a:miter lim="400000"/>
          </a:ln>
        </p:spPr>
        <p:txBody>
          <a:bodyPr lIns="0" tIns="0" rIns="0" bIns="0" anchor="ctr"/>
          <a:lstStyle/>
          <a:p>
            <a:pPr algn="ctr" defTabSz="259644">
              <a:defRPr sz="2000" spc="0">
                <a:latin typeface="+mj-lt"/>
                <a:ea typeface="+mj-ea"/>
                <a:cs typeface="+mj-cs"/>
                <a:sym typeface="Vista Sans OT Medium"/>
              </a:defRPr>
            </a:pPr>
            <a:endParaRPr/>
          </a:p>
        </p:txBody>
      </p:sp>
      <p:sp>
        <p:nvSpPr>
          <p:cNvPr id="362" name="Shape 362"/>
          <p:cNvSpPr/>
          <p:nvPr/>
        </p:nvSpPr>
        <p:spPr>
          <a:xfrm>
            <a:off x="3243051" y="5296069"/>
            <a:ext cx="283855"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000000"/>
                </a:solidFill>
              </a:defRPr>
            </a:lvl1pPr>
          </a:lstStyle>
          <a:p>
            <a:pPr lvl="0">
              <a:defRPr sz="1800" b="0" spc="0"/>
            </a:pPr>
            <a:r>
              <a:rPr sz="3000" spc="-30"/>
              <a:t>0</a:t>
            </a:r>
          </a:p>
        </p:txBody>
      </p:sp>
      <p:sp>
        <p:nvSpPr>
          <p:cNvPr id="363" name="Shape 363"/>
          <p:cNvSpPr/>
          <p:nvPr/>
        </p:nvSpPr>
        <p:spPr>
          <a:xfrm>
            <a:off x="4206986" y="5296069"/>
            <a:ext cx="490026"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000000"/>
                </a:solidFill>
              </a:defRPr>
            </a:lvl1pPr>
          </a:lstStyle>
          <a:p>
            <a:pPr lvl="0">
              <a:defRPr sz="1800" b="0" spc="0"/>
            </a:pPr>
            <a:r>
              <a:rPr sz="3000" spc="-30"/>
              <a:t>40</a:t>
            </a:r>
          </a:p>
        </p:txBody>
      </p:sp>
      <p:sp>
        <p:nvSpPr>
          <p:cNvPr id="364" name="Shape 364"/>
          <p:cNvSpPr/>
          <p:nvPr/>
        </p:nvSpPr>
        <p:spPr>
          <a:xfrm>
            <a:off x="5307941" y="5296069"/>
            <a:ext cx="490026"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000000"/>
                </a:solidFill>
              </a:defRPr>
            </a:lvl1pPr>
          </a:lstStyle>
          <a:p>
            <a:pPr lvl="0">
              <a:defRPr sz="1800" b="0" spc="0"/>
            </a:pPr>
            <a:r>
              <a:rPr sz="3000" spc="-30"/>
              <a:t>80</a:t>
            </a:r>
          </a:p>
        </p:txBody>
      </p:sp>
      <p:sp>
        <p:nvSpPr>
          <p:cNvPr id="365" name="Shape 365"/>
          <p:cNvSpPr/>
          <p:nvPr/>
        </p:nvSpPr>
        <p:spPr>
          <a:xfrm>
            <a:off x="3396711" y="5964353"/>
            <a:ext cx="2689908" cy="458557"/>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3500" i="1" spc="-35">
                <a:solidFill>
                  <a:srgbClr val="000000"/>
                </a:solidFill>
              </a:defRPr>
            </a:lvl1pPr>
          </a:lstStyle>
          <a:p>
            <a:pPr lvl="0">
              <a:defRPr sz="1800" i="0" spc="0"/>
            </a:pPr>
            <a:r>
              <a:rPr sz="2700" spc="-27"/>
              <a:t>Data written (TB)</a:t>
            </a:r>
          </a:p>
        </p:txBody>
      </p:sp>
      <p:sp>
        <p:nvSpPr>
          <p:cNvPr id="366" name="Shape 366"/>
          <p:cNvSpPr/>
          <p:nvPr/>
        </p:nvSpPr>
        <p:spPr>
          <a:xfrm flipH="1" flipV="1">
            <a:off x="3718551" y="3217997"/>
            <a:ext cx="229629" cy="746785"/>
          </a:xfrm>
          <a:prstGeom prst="line">
            <a:avLst/>
          </a:prstGeom>
          <a:ln w="127000">
            <a:solidFill/>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367" name="Shape 367"/>
          <p:cNvSpPr/>
          <p:nvPr/>
        </p:nvSpPr>
        <p:spPr>
          <a:xfrm flipH="1">
            <a:off x="3912969" y="2696085"/>
            <a:ext cx="579090" cy="1242094"/>
          </a:xfrm>
          <a:prstGeom prst="line">
            <a:avLst/>
          </a:prstGeom>
          <a:ln w="127000">
            <a:solidFill/>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368" name="Shape 368"/>
          <p:cNvSpPr/>
          <p:nvPr/>
        </p:nvSpPr>
        <p:spPr>
          <a:xfrm flipV="1">
            <a:off x="4463494" y="2430753"/>
            <a:ext cx="1525145" cy="297772"/>
          </a:xfrm>
          <a:prstGeom prst="line">
            <a:avLst/>
          </a:prstGeom>
          <a:ln w="127000">
            <a:solidFill/>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grpSp>
        <p:nvGrpSpPr>
          <p:cNvPr id="371" name="Group 371"/>
          <p:cNvGrpSpPr/>
          <p:nvPr/>
        </p:nvGrpSpPr>
        <p:grpSpPr>
          <a:xfrm>
            <a:off x="3769876" y="4401372"/>
            <a:ext cx="3424715" cy="1041132"/>
            <a:chOff x="-215900" y="-139700"/>
            <a:chExt cx="4870704" cy="1233932"/>
          </a:xfrm>
        </p:grpSpPr>
        <p:sp>
          <p:nvSpPr>
            <p:cNvPr id="370" name="Shape 370"/>
            <p:cNvSpPr/>
            <p:nvPr/>
          </p:nvSpPr>
          <p:spPr>
            <a:xfrm>
              <a:off x="0" y="86785"/>
              <a:ext cx="4426536" cy="50156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lnSpc>
                  <a:spcPct val="90000"/>
                </a:lnSpc>
                <a:defRPr sz="4000" b="1" i="1" spc="-39">
                  <a:solidFill>
                    <a:srgbClr val="A74545"/>
                  </a:solidFill>
                </a:defRPr>
              </a:lvl1pPr>
            </a:lstStyle>
            <a:p>
              <a:pPr lvl="0">
                <a:defRPr sz="1800" b="0" i="0" spc="0">
                  <a:solidFill>
                    <a:srgbClr val="000000"/>
                  </a:solidFill>
                </a:defRPr>
              </a:pPr>
              <a:r>
                <a:rPr sz="3000" spc="-30"/>
                <a:t>Early failure period</a:t>
              </a:r>
            </a:p>
          </p:txBody>
        </p:sp>
        <p:pic>
          <p:nvPicPr>
            <p:cNvPr id="369" name="Picture 368"/>
            <p:cNvPicPr/>
            <p:nvPr/>
          </p:nvPicPr>
          <p:blipFill>
            <a:blip r:embed="rId3">
              <a:extLst/>
            </a:blip>
            <a:stretch>
              <a:fillRect/>
            </a:stretch>
          </p:blipFill>
          <p:spPr>
            <a:xfrm>
              <a:off x="-215900" y="-139700"/>
              <a:ext cx="4870704" cy="1233932"/>
            </a:xfrm>
            <a:prstGeom prst="rect">
              <a:avLst/>
            </a:prstGeom>
            <a:effectLst/>
          </p:spPr>
        </p:pic>
      </p:grpSp>
      <p:grpSp>
        <p:nvGrpSpPr>
          <p:cNvPr id="374" name="Group 374"/>
          <p:cNvGrpSpPr/>
          <p:nvPr/>
        </p:nvGrpSpPr>
        <p:grpSpPr>
          <a:xfrm>
            <a:off x="5087129" y="3070824"/>
            <a:ext cx="3105389" cy="1041132"/>
            <a:chOff x="-215900" y="-139700"/>
            <a:chExt cx="4416552" cy="1233932"/>
          </a:xfrm>
        </p:grpSpPr>
        <p:sp>
          <p:nvSpPr>
            <p:cNvPr id="373" name="Shape 373"/>
            <p:cNvSpPr/>
            <p:nvPr/>
          </p:nvSpPr>
          <p:spPr>
            <a:xfrm>
              <a:off x="0" y="86785"/>
              <a:ext cx="3954173" cy="50156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lnSpc>
                  <a:spcPct val="90000"/>
                </a:lnSpc>
                <a:defRPr sz="4000" b="1" i="1" spc="-39">
                  <a:solidFill>
                    <a:srgbClr val="3D8382"/>
                  </a:solidFill>
                </a:defRPr>
              </a:lvl1pPr>
            </a:lstStyle>
            <a:p>
              <a:pPr lvl="0">
                <a:defRPr sz="1800" b="0" i="0" spc="0">
                  <a:solidFill>
                    <a:srgbClr val="000000"/>
                  </a:solidFill>
                </a:defRPr>
              </a:pPr>
              <a:r>
                <a:rPr sz="3000" spc="-30"/>
                <a:t>Useful life period</a:t>
              </a:r>
            </a:p>
          </p:txBody>
        </p:sp>
        <p:pic>
          <p:nvPicPr>
            <p:cNvPr id="372" name="Picture 371"/>
            <p:cNvPicPr/>
            <p:nvPr/>
          </p:nvPicPr>
          <p:blipFill>
            <a:blip r:embed="rId4">
              <a:extLst/>
            </a:blip>
            <a:stretch>
              <a:fillRect/>
            </a:stretch>
          </p:blipFill>
          <p:spPr>
            <a:xfrm>
              <a:off x="-215900" y="-139700"/>
              <a:ext cx="4416552" cy="1233932"/>
            </a:xfrm>
            <a:prstGeom prst="rect">
              <a:avLst/>
            </a:prstGeom>
            <a:effectLst/>
          </p:spPr>
        </p:pic>
      </p:grpSp>
      <p:grpSp>
        <p:nvGrpSpPr>
          <p:cNvPr id="377" name="Group 377"/>
          <p:cNvGrpSpPr/>
          <p:nvPr/>
        </p:nvGrpSpPr>
        <p:grpSpPr>
          <a:xfrm>
            <a:off x="6174789" y="1340182"/>
            <a:ext cx="2887147" cy="1041132"/>
            <a:chOff x="-215900" y="-139700"/>
            <a:chExt cx="4106164" cy="1233932"/>
          </a:xfrm>
        </p:grpSpPr>
        <p:sp>
          <p:nvSpPr>
            <p:cNvPr id="376" name="Shape 376"/>
            <p:cNvSpPr/>
            <p:nvPr/>
          </p:nvSpPr>
          <p:spPr>
            <a:xfrm>
              <a:off x="0" y="86785"/>
              <a:ext cx="3634619" cy="50156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lnSpc>
                  <a:spcPct val="90000"/>
                </a:lnSpc>
                <a:defRPr sz="4000" b="1" i="1" spc="-39">
                  <a:solidFill>
                    <a:srgbClr val="CB733E"/>
                  </a:solidFill>
                </a:defRPr>
              </a:lvl1pPr>
            </a:lstStyle>
            <a:p>
              <a:pPr lvl="0">
                <a:defRPr sz="1800" b="0" i="0" spc="0">
                  <a:solidFill>
                    <a:srgbClr val="000000"/>
                  </a:solidFill>
                </a:defRPr>
              </a:pPr>
              <a:r>
                <a:rPr sz="3000" spc="-30"/>
                <a:t>Wearout period</a:t>
              </a:r>
            </a:p>
          </p:txBody>
        </p:sp>
        <p:pic>
          <p:nvPicPr>
            <p:cNvPr id="375" name="Picture 374"/>
            <p:cNvPicPr/>
            <p:nvPr/>
          </p:nvPicPr>
          <p:blipFill>
            <a:blip r:embed="rId5">
              <a:extLst/>
            </a:blip>
            <a:stretch>
              <a:fillRect/>
            </a:stretch>
          </p:blipFill>
          <p:spPr>
            <a:xfrm>
              <a:off x="-215900" y="-139700"/>
              <a:ext cx="4106164" cy="1233932"/>
            </a:xfrm>
            <a:prstGeom prst="rect">
              <a:avLst/>
            </a:prstGeom>
            <a:effectLst/>
          </p:spPr>
        </p:pic>
      </p:grpSp>
      <p:sp>
        <p:nvSpPr>
          <p:cNvPr id="378" name="Shape 378"/>
          <p:cNvSpPr/>
          <p:nvPr/>
        </p:nvSpPr>
        <p:spPr>
          <a:xfrm flipH="1" flipV="1">
            <a:off x="3807848" y="3848387"/>
            <a:ext cx="112094" cy="702516"/>
          </a:xfrm>
          <a:prstGeom prst="line">
            <a:avLst/>
          </a:prstGeom>
          <a:ln w="88900">
            <a:solidFill>
              <a:srgbClr val="A74545"/>
            </a:solidFill>
            <a:miter lim="400000"/>
            <a:tailEnd type="triangle"/>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379" name="Shape 379"/>
          <p:cNvSpPr/>
          <p:nvPr/>
        </p:nvSpPr>
        <p:spPr>
          <a:xfrm flipH="1">
            <a:off x="4312577" y="3375988"/>
            <a:ext cx="858174" cy="1"/>
          </a:xfrm>
          <a:prstGeom prst="line">
            <a:avLst/>
          </a:prstGeom>
          <a:ln w="88900">
            <a:solidFill>
              <a:srgbClr val="3D8382"/>
            </a:solidFill>
            <a:miter lim="400000"/>
            <a:tailEnd type="triangle"/>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380" name="Shape 380"/>
          <p:cNvSpPr/>
          <p:nvPr/>
        </p:nvSpPr>
        <p:spPr>
          <a:xfrm flipH="1">
            <a:off x="5148417" y="1783290"/>
            <a:ext cx="1157638" cy="550168"/>
          </a:xfrm>
          <a:prstGeom prst="line">
            <a:avLst/>
          </a:prstGeom>
          <a:ln w="88900">
            <a:solidFill>
              <a:srgbClr val="CB733E"/>
            </a:solidFill>
            <a:miter lim="400000"/>
            <a:tailEnd type="triangle"/>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Tree>
    <p:extLst>
      <p:ext uri="{BB962C8B-B14F-4D97-AF65-F5344CB8AC3E}">
        <p14:creationId xmlns:p14="http://schemas.microsoft.com/office/powerpoint/2010/main" val="12380711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written-AB-nolines.pdf"/>
          <p:cNvPicPr/>
          <p:nvPr/>
        </p:nvPicPr>
        <p:blipFill>
          <a:blip r:embed="rId2">
            <a:extLst/>
          </a:blip>
          <a:srcRect t="7148"/>
          <a:stretch>
            <a:fillRect/>
          </a:stretch>
        </p:blipFill>
        <p:spPr>
          <a:xfrm>
            <a:off x="2070453" y="1490775"/>
            <a:ext cx="4494145" cy="5007453"/>
          </a:xfrm>
          <a:prstGeom prst="rect">
            <a:avLst/>
          </a:prstGeom>
          <a:ln w="12700">
            <a:miter lim="400000"/>
          </a:ln>
        </p:spPr>
      </p:pic>
      <p:sp>
        <p:nvSpPr>
          <p:cNvPr id="383" name="Shape 383"/>
          <p:cNvSpPr/>
          <p:nvPr/>
        </p:nvSpPr>
        <p:spPr>
          <a:xfrm>
            <a:off x="2009310" y="708465"/>
            <a:ext cx="2393944"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E4211C"/>
                </a:solidFill>
              </a:defRPr>
            </a:lvl1pPr>
          </a:lstStyle>
          <a:p>
            <a:pPr lvl="0">
              <a:defRPr sz="1800" b="0" spc="0">
                <a:solidFill>
                  <a:srgbClr val="000000"/>
                </a:solidFill>
              </a:defRPr>
            </a:pPr>
            <a:r>
              <a:rPr sz="3000" spc="-30"/>
              <a:t>720GB, 1 SSD</a:t>
            </a:r>
          </a:p>
        </p:txBody>
      </p:sp>
      <p:sp>
        <p:nvSpPr>
          <p:cNvPr id="384" name="Shape 384"/>
          <p:cNvSpPr/>
          <p:nvPr/>
        </p:nvSpPr>
        <p:spPr>
          <a:xfrm>
            <a:off x="4674267" y="708465"/>
            <a:ext cx="2561794"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377EB8"/>
                </a:solidFill>
              </a:defRPr>
            </a:lvl1pPr>
          </a:lstStyle>
          <a:p>
            <a:pPr lvl="0">
              <a:defRPr sz="1800" b="0" spc="0">
                <a:solidFill>
                  <a:srgbClr val="000000"/>
                </a:solidFill>
              </a:defRPr>
            </a:pPr>
            <a:r>
              <a:rPr sz="3000" spc="-30"/>
              <a:t>720GB, 2 SSDs</a:t>
            </a:r>
          </a:p>
        </p:txBody>
      </p:sp>
      <p:sp>
        <p:nvSpPr>
          <p:cNvPr id="385" name="Shape 385"/>
          <p:cNvSpPr/>
          <p:nvPr/>
        </p:nvSpPr>
        <p:spPr>
          <a:xfrm>
            <a:off x="2759796" y="5374270"/>
            <a:ext cx="3824452" cy="1295155"/>
          </a:xfrm>
          <a:prstGeom prst="rect">
            <a:avLst/>
          </a:prstGeom>
          <a:solidFill>
            <a:srgbClr val="FFFFFF"/>
          </a:solidFill>
          <a:ln w="25400">
            <a:miter lim="400000"/>
          </a:ln>
        </p:spPr>
        <p:txBody>
          <a:bodyPr lIns="0" tIns="0" rIns="0" bIns="0" anchor="ctr"/>
          <a:lstStyle/>
          <a:p>
            <a:pPr algn="ctr" defTabSz="259644">
              <a:defRPr sz="2000" spc="0">
                <a:latin typeface="+mj-lt"/>
                <a:ea typeface="+mj-ea"/>
                <a:cs typeface="+mj-cs"/>
                <a:sym typeface="Vista Sans OT Medium"/>
              </a:defRPr>
            </a:pPr>
            <a:endParaRPr/>
          </a:p>
        </p:txBody>
      </p:sp>
      <p:sp>
        <p:nvSpPr>
          <p:cNvPr id="386" name="Shape 386"/>
          <p:cNvSpPr/>
          <p:nvPr/>
        </p:nvSpPr>
        <p:spPr>
          <a:xfrm>
            <a:off x="3243051" y="5296069"/>
            <a:ext cx="283855"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000000"/>
                </a:solidFill>
              </a:defRPr>
            </a:lvl1pPr>
          </a:lstStyle>
          <a:p>
            <a:pPr lvl="0">
              <a:defRPr sz="1800" b="0" spc="0"/>
            </a:pPr>
            <a:r>
              <a:rPr sz="3000" spc="-30"/>
              <a:t>0</a:t>
            </a:r>
          </a:p>
        </p:txBody>
      </p:sp>
      <p:sp>
        <p:nvSpPr>
          <p:cNvPr id="387" name="Shape 387"/>
          <p:cNvSpPr/>
          <p:nvPr/>
        </p:nvSpPr>
        <p:spPr>
          <a:xfrm>
            <a:off x="4206986" y="5296069"/>
            <a:ext cx="490026"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000000"/>
                </a:solidFill>
              </a:defRPr>
            </a:lvl1pPr>
          </a:lstStyle>
          <a:p>
            <a:pPr lvl="0">
              <a:defRPr sz="1800" b="0" spc="0"/>
            </a:pPr>
            <a:r>
              <a:rPr sz="3000" spc="-30"/>
              <a:t>40</a:t>
            </a:r>
          </a:p>
        </p:txBody>
      </p:sp>
      <p:sp>
        <p:nvSpPr>
          <p:cNvPr id="388" name="Shape 388"/>
          <p:cNvSpPr/>
          <p:nvPr/>
        </p:nvSpPr>
        <p:spPr>
          <a:xfrm>
            <a:off x="5307941" y="5296069"/>
            <a:ext cx="490026"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000000"/>
                </a:solidFill>
              </a:defRPr>
            </a:lvl1pPr>
          </a:lstStyle>
          <a:p>
            <a:pPr lvl="0">
              <a:defRPr sz="1800" b="0" spc="0"/>
            </a:pPr>
            <a:r>
              <a:rPr sz="3000" spc="-30"/>
              <a:t>80</a:t>
            </a:r>
          </a:p>
        </p:txBody>
      </p:sp>
      <p:sp>
        <p:nvSpPr>
          <p:cNvPr id="389" name="Shape 389"/>
          <p:cNvSpPr/>
          <p:nvPr/>
        </p:nvSpPr>
        <p:spPr>
          <a:xfrm>
            <a:off x="3396711" y="5964353"/>
            <a:ext cx="2689908" cy="458557"/>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3500" i="1" spc="-35">
                <a:solidFill>
                  <a:srgbClr val="000000"/>
                </a:solidFill>
              </a:defRPr>
            </a:lvl1pPr>
          </a:lstStyle>
          <a:p>
            <a:pPr lvl="0">
              <a:defRPr sz="1800" i="0" spc="0"/>
            </a:pPr>
            <a:r>
              <a:rPr sz="2700" spc="-27"/>
              <a:t>Data written (TB)</a:t>
            </a:r>
          </a:p>
        </p:txBody>
      </p:sp>
      <p:sp>
        <p:nvSpPr>
          <p:cNvPr id="390" name="Shape 390"/>
          <p:cNvSpPr/>
          <p:nvPr/>
        </p:nvSpPr>
        <p:spPr>
          <a:xfrm flipH="1" flipV="1">
            <a:off x="3718551" y="3217997"/>
            <a:ext cx="229629" cy="746785"/>
          </a:xfrm>
          <a:prstGeom prst="line">
            <a:avLst/>
          </a:prstGeom>
          <a:ln w="127000">
            <a:solidFill/>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391" name="Shape 391"/>
          <p:cNvSpPr/>
          <p:nvPr/>
        </p:nvSpPr>
        <p:spPr>
          <a:xfrm flipH="1">
            <a:off x="3912969" y="2696085"/>
            <a:ext cx="579090" cy="1242094"/>
          </a:xfrm>
          <a:prstGeom prst="line">
            <a:avLst/>
          </a:prstGeom>
          <a:ln w="127000">
            <a:solidFill/>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392" name="Shape 392"/>
          <p:cNvSpPr/>
          <p:nvPr/>
        </p:nvSpPr>
        <p:spPr>
          <a:xfrm flipV="1">
            <a:off x="4463494" y="2430753"/>
            <a:ext cx="1525145" cy="297772"/>
          </a:xfrm>
          <a:prstGeom prst="line">
            <a:avLst/>
          </a:prstGeom>
          <a:ln w="127000">
            <a:solidFill/>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grpSp>
        <p:nvGrpSpPr>
          <p:cNvPr id="395" name="Group 395"/>
          <p:cNvGrpSpPr/>
          <p:nvPr/>
        </p:nvGrpSpPr>
        <p:grpSpPr>
          <a:xfrm>
            <a:off x="3769876" y="4401372"/>
            <a:ext cx="3424715" cy="1041132"/>
            <a:chOff x="-215900" y="-139700"/>
            <a:chExt cx="4870704" cy="1233932"/>
          </a:xfrm>
        </p:grpSpPr>
        <p:sp>
          <p:nvSpPr>
            <p:cNvPr id="394" name="Shape 394"/>
            <p:cNvSpPr/>
            <p:nvPr/>
          </p:nvSpPr>
          <p:spPr>
            <a:xfrm>
              <a:off x="0" y="86785"/>
              <a:ext cx="4426536" cy="50156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lnSpc>
                  <a:spcPct val="90000"/>
                </a:lnSpc>
                <a:defRPr sz="4000" b="1" i="1" spc="-39">
                  <a:solidFill>
                    <a:srgbClr val="A74545"/>
                  </a:solidFill>
                </a:defRPr>
              </a:lvl1pPr>
            </a:lstStyle>
            <a:p>
              <a:pPr lvl="0">
                <a:defRPr sz="1800" b="0" i="0" spc="0">
                  <a:solidFill>
                    <a:srgbClr val="000000"/>
                  </a:solidFill>
                </a:defRPr>
              </a:pPr>
              <a:r>
                <a:rPr sz="3000" spc="-30"/>
                <a:t>Early failure period</a:t>
              </a:r>
            </a:p>
          </p:txBody>
        </p:sp>
        <p:pic>
          <p:nvPicPr>
            <p:cNvPr id="393" name="Picture 392"/>
            <p:cNvPicPr/>
            <p:nvPr/>
          </p:nvPicPr>
          <p:blipFill>
            <a:blip r:embed="rId3">
              <a:extLst/>
            </a:blip>
            <a:stretch>
              <a:fillRect/>
            </a:stretch>
          </p:blipFill>
          <p:spPr>
            <a:xfrm>
              <a:off x="-215900" y="-139700"/>
              <a:ext cx="4870704" cy="1233932"/>
            </a:xfrm>
            <a:prstGeom prst="rect">
              <a:avLst/>
            </a:prstGeom>
            <a:effectLst/>
          </p:spPr>
        </p:pic>
      </p:grpSp>
      <p:grpSp>
        <p:nvGrpSpPr>
          <p:cNvPr id="398" name="Group 398"/>
          <p:cNvGrpSpPr/>
          <p:nvPr/>
        </p:nvGrpSpPr>
        <p:grpSpPr>
          <a:xfrm>
            <a:off x="5087129" y="3070824"/>
            <a:ext cx="3105389" cy="1041132"/>
            <a:chOff x="-215900" y="-139700"/>
            <a:chExt cx="4416552" cy="1233932"/>
          </a:xfrm>
        </p:grpSpPr>
        <p:sp>
          <p:nvSpPr>
            <p:cNvPr id="397" name="Shape 397"/>
            <p:cNvSpPr/>
            <p:nvPr/>
          </p:nvSpPr>
          <p:spPr>
            <a:xfrm>
              <a:off x="0" y="86785"/>
              <a:ext cx="3954173" cy="50156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lnSpc>
                  <a:spcPct val="90000"/>
                </a:lnSpc>
                <a:defRPr sz="4000" b="1" i="1" spc="-39">
                  <a:solidFill>
                    <a:srgbClr val="3D8382"/>
                  </a:solidFill>
                </a:defRPr>
              </a:lvl1pPr>
            </a:lstStyle>
            <a:p>
              <a:pPr lvl="0">
                <a:defRPr sz="1800" b="0" i="0" spc="0">
                  <a:solidFill>
                    <a:srgbClr val="000000"/>
                  </a:solidFill>
                </a:defRPr>
              </a:pPr>
              <a:r>
                <a:rPr sz="3000" spc="-30"/>
                <a:t>Useful life period</a:t>
              </a:r>
            </a:p>
          </p:txBody>
        </p:sp>
        <p:pic>
          <p:nvPicPr>
            <p:cNvPr id="396" name="Picture 395"/>
            <p:cNvPicPr/>
            <p:nvPr/>
          </p:nvPicPr>
          <p:blipFill>
            <a:blip r:embed="rId4">
              <a:extLst/>
            </a:blip>
            <a:stretch>
              <a:fillRect/>
            </a:stretch>
          </p:blipFill>
          <p:spPr>
            <a:xfrm>
              <a:off x="-215900" y="-139700"/>
              <a:ext cx="4416552" cy="1233932"/>
            </a:xfrm>
            <a:prstGeom prst="rect">
              <a:avLst/>
            </a:prstGeom>
            <a:effectLst/>
          </p:spPr>
        </p:pic>
      </p:grpSp>
      <p:grpSp>
        <p:nvGrpSpPr>
          <p:cNvPr id="401" name="Group 401"/>
          <p:cNvGrpSpPr/>
          <p:nvPr/>
        </p:nvGrpSpPr>
        <p:grpSpPr>
          <a:xfrm>
            <a:off x="6174789" y="1340182"/>
            <a:ext cx="2887147" cy="1041132"/>
            <a:chOff x="-215900" y="-139700"/>
            <a:chExt cx="4106164" cy="1233932"/>
          </a:xfrm>
        </p:grpSpPr>
        <p:sp>
          <p:nvSpPr>
            <p:cNvPr id="400" name="Shape 400"/>
            <p:cNvSpPr/>
            <p:nvPr/>
          </p:nvSpPr>
          <p:spPr>
            <a:xfrm>
              <a:off x="0" y="86785"/>
              <a:ext cx="3634619" cy="50156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lnSpc>
                  <a:spcPct val="90000"/>
                </a:lnSpc>
                <a:defRPr sz="4000" b="1" i="1" spc="-39">
                  <a:solidFill>
                    <a:srgbClr val="CB733E"/>
                  </a:solidFill>
                </a:defRPr>
              </a:lvl1pPr>
            </a:lstStyle>
            <a:p>
              <a:pPr lvl="0">
                <a:defRPr sz="1800" b="0" i="0" spc="0">
                  <a:solidFill>
                    <a:srgbClr val="000000"/>
                  </a:solidFill>
                </a:defRPr>
              </a:pPr>
              <a:r>
                <a:rPr sz="3000" spc="-30"/>
                <a:t>Wearout period</a:t>
              </a:r>
            </a:p>
          </p:txBody>
        </p:sp>
        <p:pic>
          <p:nvPicPr>
            <p:cNvPr id="399" name="Picture 398"/>
            <p:cNvPicPr/>
            <p:nvPr/>
          </p:nvPicPr>
          <p:blipFill>
            <a:blip r:embed="rId5">
              <a:extLst/>
            </a:blip>
            <a:stretch>
              <a:fillRect/>
            </a:stretch>
          </p:blipFill>
          <p:spPr>
            <a:xfrm>
              <a:off x="-215900" y="-139700"/>
              <a:ext cx="4106164" cy="1233932"/>
            </a:xfrm>
            <a:prstGeom prst="rect">
              <a:avLst/>
            </a:prstGeom>
            <a:effectLst/>
          </p:spPr>
        </p:pic>
      </p:grpSp>
      <p:sp>
        <p:nvSpPr>
          <p:cNvPr id="402" name="Shape 402"/>
          <p:cNvSpPr/>
          <p:nvPr/>
        </p:nvSpPr>
        <p:spPr>
          <a:xfrm flipH="1" flipV="1">
            <a:off x="3807848" y="3848387"/>
            <a:ext cx="112094" cy="702516"/>
          </a:xfrm>
          <a:prstGeom prst="line">
            <a:avLst/>
          </a:prstGeom>
          <a:ln w="88900">
            <a:solidFill>
              <a:srgbClr val="A74545"/>
            </a:solidFill>
            <a:miter lim="400000"/>
            <a:tailEnd type="triangle"/>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403" name="Shape 403"/>
          <p:cNvSpPr/>
          <p:nvPr/>
        </p:nvSpPr>
        <p:spPr>
          <a:xfrm flipH="1">
            <a:off x="4312577" y="3375988"/>
            <a:ext cx="858174" cy="1"/>
          </a:xfrm>
          <a:prstGeom prst="line">
            <a:avLst/>
          </a:prstGeom>
          <a:ln w="88900">
            <a:solidFill>
              <a:srgbClr val="3D8382"/>
            </a:solidFill>
            <a:miter lim="400000"/>
            <a:tailEnd type="triangle"/>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404" name="Shape 404"/>
          <p:cNvSpPr/>
          <p:nvPr/>
        </p:nvSpPr>
        <p:spPr>
          <a:xfrm flipH="1">
            <a:off x="5148417" y="1783290"/>
            <a:ext cx="1157638" cy="550168"/>
          </a:xfrm>
          <a:prstGeom prst="line">
            <a:avLst/>
          </a:prstGeom>
          <a:ln w="88900">
            <a:solidFill>
              <a:srgbClr val="CB733E"/>
            </a:solidFill>
            <a:miter lim="400000"/>
            <a:tailEnd type="triangle"/>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grpSp>
        <p:nvGrpSpPr>
          <p:cNvPr id="407" name="Group 407"/>
          <p:cNvGrpSpPr/>
          <p:nvPr/>
        </p:nvGrpSpPr>
        <p:grpSpPr>
          <a:xfrm>
            <a:off x="107504" y="3027310"/>
            <a:ext cx="2439077" cy="2201890"/>
            <a:chOff x="-215900" y="-139700"/>
            <a:chExt cx="2921257" cy="2292706"/>
          </a:xfrm>
        </p:grpSpPr>
        <p:sp>
          <p:nvSpPr>
            <p:cNvPr id="406" name="Shape 406"/>
            <p:cNvSpPr/>
            <p:nvPr/>
          </p:nvSpPr>
          <p:spPr>
            <a:xfrm>
              <a:off x="0" y="123730"/>
              <a:ext cx="2705357"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nSpc>
                  <a:spcPct val="90000"/>
                </a:lnSpc>
                <a:defRPr spc="0">
                  <a:solidFill>
                    <a:srgbClr val="000000"/>
                  </a:solidFill>
                </a:defRPr>
              </a:pPr>
              <a:r>
                <a:rPr sz="3000" b="1" i="1" spc="-30">
                  <a:solidFill>
                    <a:srgbClr val="6C9049"/>
                  </a:solidFill>
                </a:rPr>
                <a:t>Early</a:t>
              </a:r>
              <a:br>
                <a:rPr sz="3000" b="1" i="1" spc="-30">
                  <a:solidFill>
                    <a:srgbClr val="6C9049"/>
                  </a:solidFill>
                </a:rPr>
              </a:br>
              <a:r>
                <a:rPr sz="3000" b="1" i="1" spc="-30">
                  <a:solidFill>
                    <a:srgbClr val="6C9049"/>
                  </a:solidFill>
                </a:rPr>
                <a:t>detection</a:t>
              </a:r>
              <a:br>
                <a:rPr sz="3000" b="1" i="1" spc="-30">
                  <a:solidFill>
                    <a:srgbClr val="6C9049"/>
                  </a:solidFill>
                </a:rPr>
              </a:br>
              <a:r>
                <a:rPr sz="3000" b="1" i="1" spc="-30">
                  <a:solidFill>
                    <a:srgbClr val="6C9049"/>
                  </a:solidFill>
                </a:rPr>
                <a:t>period</a:t>
              </a:r>
            </a:p>
          </p:txBody>
        </p:sp>
        <p:pic>
          <p:nvPicPr>
            <p:cNvPr id="405" name="Picture 404"/>
            <p:cNvPicPr/>
            <p:nvPr/>
          </p:nvPicPr>
          <p:blipFill>
            <a:blip r:embed="rId6">
              <a:extLst/>
            </a:blip>
            <a:stretch>
              <a:fillRect/>
            </a:stretch>
          </p:blipFill>
          <p:spPr>
            <a:xfrm>
              <a:off x="-215900" y="-139700"/>
              <a:ext cx="2751836" cy="2292706"/>
            </a:xfrm>
            <a:prstGeom prst="rect">
              <a:avLst/>
            </a:prstGeom>
            <a:effectLst/>
          </p:spPr>
        </p:pic>
      </p:grpSp>
      <p:sp>
        <p:nvSpPr>
          <p:cNvPr id="408" name="Shape 408"/>
          <p:cNvSpPr/>
          <p:nvPr/>
        </p:nvSpPr>
        <p:spPr>
          <a:xfrm flipV="1">
            <a:off x="3366227" y="3214096"/>
            <a:ext cx="344516" cy="1449847"/>
          </a:xfrm>
          <a:prstGeom prst="line">
            <a:avLst/>
          </a:prstGeom>
          <a:ln w="127000">
            <a:solidFill/>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
        <p:nvSpPr>
          <p:cNvPr id="409" name="Shape 409"/>
          <p:cNvSpPr/>
          <p:nvPr/>
        </p:nvSpPr>
        <p:spPr>
          <a:xfrm>
            <a:off x="2508989" y="3835453"/>
            <a:ext cx="845165" cy="1"/>
          </a:xfrm>
          <a:prstGeom prst="line">
            <a:avLst/>
          </a:prstGeom>
          <a:ln w="88900">
            <a:solidFill>
              <a:srgbClr val="6C9049"/>
            </a:solidFill>
            <a:miter lim="400000"/>
            <a:tailEnd type="triangle"/>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Tree>
    <p:extLst>
      <p:ext uri="{BB962C8B-B14F-4D97-AF65-F5344CB8AC3E}">
        <p14:creationId xmlns:p14="http://schemas.microsoft.com/office/powerpoint/2010/main" val="759328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p:nvPr/>
        </p:nvSpPr>
        <p:spPr>
          <a:xfrm>
            <a:off x="543236" y="2912592"/>
            <a:ext cx="2489287"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gn="r">
              <a:lnSpc>
                <a:spcPct val="80000"/>
              </a:lnSpc>
              <a:defRPr spc="0">
                <a:solidFill>
                  <a:srgbClr val="000000"/>
                </a:solidFill>
              </a:defRPr>
            </a:pPr>
            <a:r>
              <a:rPr sz="3800" i="1" spc="-38">
                <a:latin typeface="+mj-lt"/>
                <a:ea typeface="+mj-ea"/>
                <a:cs typeface="+mj-cs"/>
                <a:sym typeface="Vista Sans OT Medium"/>
              </a:rPr>
              <a:t>Access pattern</a:t>
            </a:r>
            <a:br>
              <a:rPr sz="3800" i="1" spc="-38">
                <a:latin typeface="+mj-lt"/>
                <a:ea typeface="+mj-ea"/>
                <a:cs typeface="+mj-cs"/>
                <a:sym typeface="Vista Sans OT Medium"/>
              </a:rPr>
            </a:br>
            <a:r>
              <a:rPr sz="3800" i="1" spc="-38">
                <a:latin typeface="+mj-lt"/>
                <a:ea typeface="+mj-ea"/>
                <a:cs typeface="+mj-cs"/>
                <a:sym typeface="Vista Sans OT Medium"/>
              </a:rPr>
              <a:t>dependence</a:t>
            </a:r>
          </a:p>
        </p:txBody>
      </p:sp>
      <p:sp>
        <p:nvSpPr>
          <p:cNvPr id="412" name="Shape 412"/>
          <p:cNvSpPr/>
          <p:nvPr/>
        </p:nvSpPr>
        <p:spPr>
          <a:xfrm>
            <a:off x="6102548" y="2912592"/>
            <a:ext cx="1948249"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80000"/>
              </a:lnSpc>
              <a:defRPr spc="0">
                <a:solidFill>
                  <a:srgbClr val="000000"/>
                </a:solidFill>
              </a:defRPr>
            </a:pPr>
            <a:r>
              <a:rPr sz="3800" i="1" spc="-38">
                <a:latin typeface="+mj-lt"/>
                <a:ea typeface="+mj-ea"/>
                <a:cs typeface="+mj-cs"/>
                <a:sym typeface="Vista Sans OT Medium"/>
              </a:rPr>
              <a:t>Read</a:t>
            </a:r>
            <a:br>
              <a:rPr sz="3800" i="1" spc="-38">
                <a:latin typeface="+mj-lt"/>
                <a:ea typeface="+mj-ea"/>
                <a:cs typeface="+mj-cs"/>
                <a:sym typeface="Vista Sans OT Medium"/>
              </a:rPr>
            </a:br>
            <a:r>
              <a:rPr sz="3800" i="1" spc="-38">
                <a:latin typeface="+mj-lt"/>
                <a:ea typeface="+mj-ea"/>
                <a:cs typeface="+mj-cs"/>
                <a:sym typeface="Vista Sans OT Medium"/>
              </a:rPr>
              <a:t>disturbance</a:t>
            </a:r>
          </a:p>
        </p:txBody>
      </p:sp>
      <p:sp>
        <p:nvSpPr>
          <p:cNvPr id="413" name="Shape 413"/>
          <p:cNvSpPr/>
          <p:nvPr/>
        </p:nvSpPr>
        <p:spPr>
          <a:xfrm>
            <a:off x="3270275" y="5115661"/>
            <a:ext cx="2433281"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i="1" spc="-50">
                <a:solidFill>
                  <a:srgbClr val="000000"/>
                </a:solidFill>
                <a:latin typeface="+mj-lt"/>
                <a:ea typeface="+mj-ea"/>
                <a:cs typeface="+mj-cs"/>
                <a:sym typeface="Vista Sans OT Medium"/>
              </a:defRPr>
            </a:lvl1pPr>
          </a:lstStyle>
          <a:p>
            <a:pPr lvl="0">
              <a:defRPr sz="1800" i="0" spc="0"/>
            </a:pPr>
            <a:r>
              <a:rPr sz="3800" spc="-38"/>
              <a:t>Temperature</a:t>
            </a:r>
          </a:p>
        </p:txBody>
      </p:sp>
      <p:sp>
        <p:nvSpPr>
          <p:cNvPr id="414" name="Shape 414"/>
          <p:cNvSpPr/>
          <p:nvPr/>
        </p:nvSpPr>
        <p:spPr>
          <a:xfrm>
            <a:off x="3183247" y="1767855"/>
            <a:ext cx="2768576" cy="33222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lvl1pPr algn="ctr" defTabSz="342900">
              <a:defRPr sz="5000" spc="0">
                <a:latin typeface="+mj-lt"/>
                <a:ea typeface="+mj-ea"/>
                <a:cs typeface="+mj-cs"/>
                <a:sym typeface="Vista Sans OT Medium"/>
              </a:defRPr>
            </a:lvl1pPr>
          </a:lstStyle>
          <a:p>
            <a:pPr lvl="0">
              <a:defRPr sz="1800">
                <a:solidFill>
                  <a:srgbClr val="000000"/>
                </a:solidFill>
              </a:defRPr>
            </a:pPr>
            <a:r>
              <a:rPr sz="3800">
                <a:solidFill>
                  <a:srgbClr val="FFFFFF"/>
                </a:solidFill>
              </a:rPr>
              <a:t>New reliability trends</a:t>
            </a:r>
          </a:p>
        </p:txBody>
      </p:sp>
      <p:sp>
        <p:nvSpPr>
          <p:cNvPr id="415" name="Shape 415"/>
          <p:cNvSpPr/>
          <p:nvPr/>
        </p:nvSpPr>
        <p:spPr>
          <a:xfrm>
            <a:off x="-5834" y="875328"/>
            <a:ext cx="9146738" cy="5107345"/>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a:p>
        </p:txBody>
      </p:sp>
      <p:sp>
        <p:nvSpPr>
          <p:cNvPr id="416" name="Shape 416"/>
          <p:cNvSpPr/>
          <p:nvPr/>
        </p:nvSpPr>
        <p:spPr>
          <a:xfrm>
            <a:off x="3384128" y="1076513"/>
            <a:ext cx="2554338"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lvl="0">
              <a:defRPr sz="1800" i="0" spc="0"/>
            </a:pPr>
            <a:r>
              <a:rPr sz="3800" spc="-38"/>
              <a:t>SSD lifecycle</a:t>
            </a:r>
          </a:p>
        </p:txBody>
      </p:sp>
      <p:sp>
        <p:nvSpPr>
          <p:cNvPr id="417" name="Shape 417"/>
          <p:cNvSpPr/>
          <p:nvPr/>
        </p:nvSpPr>
        <p:spPr>
          <a:xfrm>
            <a:off x="1488293" y="1719737"/>
            <a:ext cx="6187551" cy="1321858"/>
          </a:xfrm>
          <a:custGeom>
            <a:avLst/>
            <a:gdLst/>
            <a:ahLst/>
            <a:cxnLst>
              <a:cxn ang="0">
                <a:pos x="wd2" y="hd2"/>
              </a:cxn>
              <a:cxn ang="5400000">
                <a:pos x="wd2" y="hd2"/>
              </a:cxn>
              <a:cxn ang="10800000">
                <a:pos x="wd2" y="hd2"/>
              </a:cxn>
              <a:cxn ang="16200000">
                <a:pos x="wd2" y="hd2"/>
              </a:cxn>
            </a:cxnLst>
            <a:rect l="0" t="0" r="r" b="b"/>
            <a:pathLst>
              <a:path w="21600" h="21600" extrusionOk="0">
                <a:moveTo>
                  <a:pt x="0" y="15742"/>
                </a:moveTo>
                <a:lnTo>
                  <a:pt x="10820" y="0"/>
                </a:lnTo>
                <a:lnTo>
                  <a:pt x="21600" y="15630"/>
                </a:lnTo>
                <a:lnTo>
                  <a:pt x="10645" y="21600"/>
                </a:lnTo>
                <a:lnTo>
                  <a:pt x="0" y="15742"/>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grpSp>
        <p:nvGrpSpPr>
          <p:cNvPr id="420" name="Group 420"/>
          <p:cNvGrpSpPr/>
          <p:nvPr/>
        </p:nvGrpSpPr>
        <p:grpSpPr>
          <a:xfrm>
            <a:off x="1410805" y="2657972"/>
            <a:ext cx="6313462" cy="1851148"/>
            <a:chOff x="-215900" y="-140964"/>
            <a:chExt cx="8979145" cy="1764583"/>
          </a:xfrm>
        </p:grpSpPr>
        <p:sp>
          <p:nvSpPr>
            <p:cNvPr id="419" name="Shape 419"/>
            <p:cNvSpPr/>
            <p:nvPr/>
          </p:nvSpPr>
          <p:spPr>
            <a:xfrm>
              <a:off x="0" y="-140964"/>
              <a:ext cx="8547345"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nSpc>
                  <a:spcPct val="90000"/>
                </a:lnSpc>
                <a:defRPr spc="0">
                  <a:solidFill>
                    <a:srgbClr val="000000"/>
                  </a:solidFill>
                </a:defRPr>
              </a:pPr>
              <a:r>
                <a:rPr sz="3000" b="1" i="1" spc="-30">
                  <a:solidFill>
                    <a:srgbClr val="405F82"/>
                  </a:solidFill>
                </a:rPr>
                <a:t>Early detection</a:t>
              </a:r>
              <a:r>
                <a:rPr sz="3000" spc="-30">
                  <a:solidFill>
                    <a:srgbClr val="405F82"/>
                  </a:solidFill>
                </a:rPr>
                <a:t> lifecycle period distinct from hard disk drive lifecycle.</a:t>
              </a:r>
            </a:p>
          </p:txBody>
        </p:sp>
        <p:pic>
          <p:nvPicPr>
            <p:cNvPr id="418" name="Picture 417"/>
            <p:cNvPicPr/>
            <p:nvPr/>
          </p:nvPicPr>
          <p:blipFill>
            <a:blip r:embed="rId2">
              <a:extLst/>
            </a:blip>
            <a:stretch>
              <a:fillRect/>
            </a:stretch>
          </p:blipFill>
          <p:spPr>
            <a:xfrm>
              <a:off x="-215900" y="-139700"/>
              <a:ext cx="8979145" cy="1763319"/>
            </a:xfrm>
            <a:prstGeom prst="rect">
              <a:avLst/>
            </a:prstGeom>
            <a:effectLst/>
          </p:spPr>
        </p:pic>
      </p:grpSp>
    </p:spTree>
    <p:extLst>
      <p:ext uri="{BB962C8B-B14F-4D97-AF65-F5344CB8AC3E}">
        <p14:creationId xmlns:p14="http://schemas.microsoft.com/office/powerpoint/2010/main" val="16660165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p:nvPr/>
        </p:nvSpPr>
        <p:spPr>
          <a:xfrm>
            <a:off x="543236" y="2912592"/>
            <a:ext cx="2489287"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gn="r">
              <a:lnSpc>
                <a:spcPct val="80000"/>
              </a:lnSpc>
              <a:defRPr spc="0">
                <a:solidFill>
                  <a:srgbClr val="000000"/>
                </a:solidFill>
              </a:defRPr>
            </a:pPr>
            <a:r>
              <a:rPr sz="3800" i="1" spc="-38">
                <a:latin typeface="+mj-lt"/>
                <a:ea typeface="+mj-ea"/>
                <a:cs typeface="+mj-cs"/>
                <a:sym typeface="Vista Sans OT Medium"/>
              </a:rPr>
              <a:t>Access pattern</a:t>
            </a:r>
            <a:br>
              <a:rPr sz="3800" i="1" spc="-38">
                <a:latin typeface="+mj-lt"/>
                <a:ea typeface="+mj-ea"/>
                <a:cs typeface="+mj-cs"/>
                <a:sym typeface="Vista Sans OT Medium"/>
              </a:rPr>
            </a:br>
            <a:r>
              <a:rPr sz="3800" i="1" spc="-38">
                <a:latin typeface="+mj-lt"/>
                <a:ea typeface="+mj-ea"/>
                <a:cs typeface="+mj-cs"/>
                <a:sym typeface="Vista Sans OT Medium"/>
              </a:rPr>
              <a:t>dependence</a:t>
            </a:r>
          </a:p>
        </p:txBody>
      </p:sp>
      <p:sp>
        <p:nvSpPr>
          <p:cNvPr id="478" name="Shape 478"/>
          <p:cNvSpPr/>
          <p:nvPr/>
        </p:nvSpPr>
        <p:spPr>
          <a:xfrm>
            <a:off x="3384128" y="1076513"/>
            <a:ext cx="2554338"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lvl="0">
              <a:defRPr sz="1800" i="0" spc="0"/>
            </a:pPr>
            <a:r>
              <a:rPr sz="3800" spc="-38"/>
              <a:t>SSD lifecycle</a:t>
            </a:r>
          </a:p>
        </p:txBody>
      </p:sp>
      <p:sp>
        <p:nvSpPr>
          <p:cNvPr id="479" name="Shape 479"/>
          <p:cNvSpPr/>
          <p:nvPr/>
        </p:nvSpPr>
        <p:spPr>
          <a:xfrm>
            <a:off x="6102548" y="2912592"/>
            <a:ext cx="1948249"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80000"/>
              </a:lnSpc>
              <a:defRPr spc="0">
                <a:solidFill>
                  <a:srgbClr val="000000"/>
                </a:solidFill>
              </a:defRPr>
            </a:pPr>
            <a:r>
              <a:rPr sz="3800" i="1" spc="-38">
                <a:latin typeface="+mj-lt"/>
                <a:ea typeface="+mj-ea"/>
                <a:cs typeface="+mj-cs"/>
                <a:sym typeface="Vista Sans OT Medium"/>
              </a:rPr>
              <a:t>Read</a:t>
            </a:r>
            <a:br>
              <a:rPr sz="3800" i="1" spc="-38">
                <a:latin typeface="+mj-lt"/>
                <a:ea typeface="+mj-ea"/>
                <a:cs typeface="+mj-cs"/>
                <a:sym typeface="Vista Sans OT Medium"/>
              </a:rPr>
            </a:br>
            <a:r>
              <a:rPr sz="3800" i="1" spc="-38">
                <a:latin typeface="+mj-lt"/>
                <a:ea typeface="+mj-ea"/>
                <a:cs typeface="+mj-cs"/>
                <a:sym typeface="Vista Sans OT Medium"/>
              </a:rPr>
              <a:t>disturbance</a:t>
            </a:r>
          </a:p>
        </p:txBody>
      </p:sp>
      <p:sp>
        <p:nvSpPr>
          <p:cNvPr id="480" name="Shape 480"/>
          <p:cNvSpPr/>
          <p:nvPr/>
        </p:nvSpPr>
        <p:spPr>
          <a:xfrm>
            <a:off x="-5834" y="875328"/>
            <a:ext cx="9146738" cy="5107345"/>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a:p>
        </p:txBody>
      </p:sp>
      <p:sp>
        <p:nvSpPr>
          <p:cNvPr id="481" name="Shape 481"/>
          <p:cNvSpPr/>
          <p:nvPr/>
        </p:nvSpPr>
        <p:spPr>
          <a:xfrm>
            <a:off x="3270275" y="5115661"/>
            <a:ext cx="2433281"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i="1" spc="-50">
                <a:solidFill>
                  <a:srgbClr val="000000"/>
                </a:solidFill>
                <a:latin typeface="+mj-lt"/>
                <a:ea typeface="+mj-ea"/>
                <a:cs typeface="+mj-cs"/>
                <a:sym typeface="Vista Sans OT Medium"/>
              </a:defRPr>
            </a:lvl1pPr>
          </a:lstStyle>
          <a:p>
            <a:pPr lvl="0">
              <a:defRPr sz="1800" i="0" spc="0"/>
            </a:pPr>
            <a:r>
              <a:rPr sz="3800" spc="-38"/>
              <a:t>Temperature</a:t>
            </a:r>
          </a:p>
        </p:txBody>
      </p:sp>
      <p:sp>
        <p:nvSpPr>
          <p:cNvPr id="482" name="Shape 482"/>
          <p:cNvSpPr/>
          <p:nvPr/>
        </p:nvSpPr>
        <p:spPr>
          <a:xfrm>
            <a:off x="3183247" y="1767855"/>
            <a:ext cx="2768576" cy="33222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lvl1pPr algn="ctr" defTabSz="342900">
              <a:defRPr sz="5000" spc="0">
                <a:latin typeface="+mj-lt"/>
                <a:ea typeface="+mj-ea"/>
                <a:cs typeface="+mj-cs"/>
                <a:sym typeface="Vista Sans OT Medium"/>
              </a:defRPr>
            </a:lvl1pPr>
          </a:lstStyle>
          <a:p>
            <a:pPr lvl="0">
              <a:defRPr sz="1800">
                <a:solidFill>
                  <a:srgbClr val="000000"/>
                </a:solidFill>
              </a:defRPr>
            </a:pPr>
            <a:r>
              <a:rPr sz="3800">
                <a:solidFill>
                  <a:srgbClr val="FFFFFF"/>
                </a:solidFill>
              </a:rPr>
              <a:t>New reliability trends</a:t>
            </a:r>
          </a:p>
        </p:txBody>
      </p:sp>
    </p:spTree>
    <p:extLst>
      <p:ext uri="{BB962C8B-B14F-4D97-AF65-F5344CB8AC3E}">
        <p14:creationId xmlns:p14="http://schemas.microsoft.com/office/powerpoint/2010/main" val="40842933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illustration.pdf"/>
          <p:cNvPicPr/>
          <p:nvPr/>
        </p:nvPicPr>
        <p:blipFill>
          <a:blip r:embed="rId2">
            <a:extLst/>
          </a:blip>
          <a:stretch>
            <a:fillRect/>
          </a:stretch>
        </p:blipFill>
        <p:spPr>
          <a:xfrm>
            <a:off x="1777008" y="1328738"/>
            <a:ext cx="5589984" cy="4200525"/>
          </a:xfrm>
          <a:prstGeom prst="rect">
            <a:avLst/>
          </a:prstGeom>
          <a:ln w="12700">
            <a:miter lim="400000"/>
          </a:ln>
          <a:effectLst>
            <a:outerShdw blurRad="355600" rotWithShape="0">
              <a:srgbClr val="000000">
                <a:alpha val="75000"/>
              </a:srgbClr>
            </a:outerShdw>
          </a:effectLst>
        </p:spPr>
      </p:pic>
    </p:spTree>
    <p:extLst>
      <p:ext uri="{BB962C8B-B14F-4D97-AF65-F5344CB8AC3E}">
        <p14:creationId xmlns:p14="http://schemas.microsoft.com/office/powerpoint/2010/main" val="19681798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illustration.pdf"/>
          <p:cNvPicPr/>
          <p:nvPr/>
        </p:nvPicPr>
        <p:blipFill>
          <a:blip r:embed="rId2">
            <a:extLst/>
          </a:blip>
          <a:stretch>
            <a:fillRect/>
          </a:stretch>
        </p:blipFill>
        <p:spPr>
          <a:xfrm>
            <a:off x="1777008" y="1328738"/>
            <a:ext cx="5589984" cy="4200525"/>
          </a:xfrm>
          <a:prstGeom prst="rect">
            <a:avLst/>
          </a:prstGeom>
          <a:ln w="12700">
            <a:miter lim="400000"/>
          </a:ln>
          <a:effectLst>
            <a:outerShdw blurRad="355600" rotWithShape="0">
              <a:srgbClr val="000000">
                <a:alpha val="75000"/>
              </a:srgbClr>
            </a:outerShdw>
          </a:effectLst>
        </p:spPr>
      </p:pic>
      <p:sp>
        <p:nvSpPr>
          <p:cNvPr id="487" name="Shape 487"/>
          <p:cNvSpPr/>
          <p:nvPr/>
        </p:nvSpPr>
        <p:spPr>
          <a:xfrm>
            <a:off x="515732" y="1643371"/>
            <a:ext cx="2170252"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80000"/>
              </a:lnSpc>
              <a:defRPr spc="0">
                <a:solidFill>
                  <a:srgbClr val="000000"/>
                </a:solidFill>
              </a:defRPr>
            </a:pPr>
            <a:r>
              <a:rPr sz="3800" i="1" spc="-38">
                <a:solidFill>
                  <a:srgbClr val="A74545"/>
                </a:solidFill>
                <a:latin typeface="+mj-lt"/>
                <a:ea typeface="+mj-ea"/>
                <a:cs typeface="+mj-cs"/>
                <a:sym typeface="Vista Sans OT Medium"/>
              </a:rPr>
              <a:t>Temperature</a:t>
            </a:r>
            <a:br>
              <a:rPr sz="3800" i="1" spc="-38">
                <a:solidFill>
                  <a:srgbClr val="A74545"/>
                </a:solidFill>
                <a:latin typeface="+mj-lt"/>
                <a:ea typeface="+mj-ea"/>
                <a:cs typeface="+mj-cs"/>
                <a:sym typeface="Vista Sans OT Medium"/>
              </a:rPr>
            </a:br>
            <a:r>
              <a:rPr sz="3800" i="1" spc="-38">
                <a:solidFill>
                  <a:srgbClr val="A74545"/>
                </a:solidFill>
                <a:latin typeface="+mj-lt"/>
                <a:ea typeface="+mj-ea"/>
                <a:cs typeface="+mj-cs"/>
                <a:sym typeface="Vista Sans OT Medium"/>
              </a:rPr>
              <a:t>sensor</a:t>
            </a:r>
          </a:p>
        </p:txBody>
      </p:sp>
      <p:sp>
        <p:nvSpPr>
          <p:cNvPr id="488" name="Shape 488"/>
          <p:cNvSpPr/>
          <p:nvPr/>
        </p:nvSpPr>
        <p:spPr>
          <a:xfrm flipH="1" flipV="1">
            <a:off x="1714500" y="2837736"/>
            <a:ext cx="1717329" cy="1182529"/>
          </a:xfrm>
          <a:prstGeom prst="line">
            <a:avLst/>
          </a:prstGeom>
          <a:ln w="88900">
            <a:solidFill>
              <a:srgbClr val="A74545"/>
            </a:solidFill>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spTree>
    <p:extLst>
      <p:ext uri="{BB962C8B-B14F-4D97-AF65-F5344CB8AC3E}">
        <p14:creationId xmlns:p14="http://schemas.microsoft.com/office/powerpoint/2010/main" val="22201420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avg-temp-AB.pdf"/>
          <p:cNvPicPr/>
          <p:nvPr/>
        </p:nvPicPr>
        <p:blipFill>
          <a:blip r:embed="rId2">
            <a:extLst/>
          </a:blip>
          <a:srcRect t="6347"/>
          <a:stretch>
            <a:fillRect/>
          </a:stretch>
        </p:blipFill>
        <p:spPr>
          <a:xfrm>
            <a:off x="2070453" y="1447893"/>
            <a:ext cx="4494145" cy="5050644"/>
          </a:xfrm>
          <a:prstGeom prst="rect">
            <a:avLst/>
          </a:prstGeom>
          <a:ln w="12700">
            <a:miter lim="400000"/>
          </a:ln>
        </p:spPr>
      </p:pic>
      <p:sp>
        <p:nvSpPr>
          <p:cNvPr id="491" name="Shape 491"/>
          <p:cNvSpPr/>
          <p:nvPr/>
        </p:nvSpPr>
        <p:spPr>
          <a:xfrm>
            <a:off x="2009310" y="708465"/>
            <a:ext cx="2393944"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E4211C"/>
                </a:solidFill>
              </a:defRPr>
            </a:lvl1pPr>
          </a:lstStyle>
          <a:p>
            <a:pPr lvl="0">
              <a:defRPr sz="1800" b="0" spc="0">
                <a:solidFill>
                  <a:srgbClr val="000000"/>
                </a:solidFill>
              </a:defRPr>
            </a:pPr>
            <a:r>
              <a:rPr sz="3000" spc="-30"/>
              <a:t>720GB, 1 SSD</a:t>
            </a:r>
          </a:p>
        </p:txBody>
      </p:sp>
      <p:sp>
        <p:nvSpPr>
          <p:cNvPr id="492" name="Shape 492"/>
          <p:cNvSpPr/>
          <p:nvPr/>
        </p:nvSpPr>
        <p:spPr>
          <a:xfrm>
            <a:off x="4674267" y="708465"/>
            <a:ext cx="2561794"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377EB8"/>
                </a:solidFill>
              </a:defRPr>
            </a:lvl1pPr>
          </a:lstStyle>
          <a:p>
            <a:pPr lvl="0">
              <a:defRPr sz="1800" b="0" spc="0">
                <a:solidFill>
                  <a:srgbClr val="000000"/>
                </a:solidFill>
              </a:defRPr>
            </a:pPr>
            <a:r>
              <a:rPr sz="3000" spc="-30"/>
              <a:t>720GB, 2 SSDs</a:t>
            </a:r>
          </a:p>
        </p:txBody>
      </p:sp>
    </p:spTree>
    <p:extLst>
      <p:ext uri="{BB962C8B-B14F-4D97-AF65-F5344CB8AC3E}">
        <p14:creationId xmlns:p14="http://schemas.microsoft.com/office/powerpoint/2010/main" val="32937424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655496" cy="761999"/>
          </a:xfrm>
        </p:spPr>
        <p:txBody>
          <a:bodyPr/>
          <a:lstStyle/>
          <a:p>
            <a:r>
              <a:rPr lang="en-US" dirty="0" smtClean="0"/>
              <a:t>Root Causes of Disturbance Errors</a:t>
            </a:r>
            <a:endParaRPr lang="en-US" dirty="0"/>
          </a:p>
        </p:txBody>
      </p:sp>
      <p:sp>
        <p:nvSpPr>
          <p:cNvPr id="3" name="Content Placeholder 2"/>
          <p:cNvSpPr>
            <a:spLocks noGrp="1"/>
          </p:cNvSpPr>
          <p:nvPr>
            <p:ph idx="1"/>
          </p:nvPr>
        </p:nvSpPr>
        <p:spPr/>
        <p:txBody>
          <a:bodyPr/>
          <a:lstStyle/>
          <a:p>
            <a:pPr>
              <a:lnSpc>
                <a:spcPct val="100000"/>
              </a:lnSpc>
            </a:pPr>
            <a:r>
              <a:rPr lang="en-US" i="1" dirty="0" smtClean="0">
                <a:solidFill>
                  <a:schemeClr val="tx2"/>
                </a:solidFill>
              </a:rPr>
              <a:t>Cause 1: Electromagnetic coupling</a:t>
            </a:r>
          </a:p>
          <a:p>
            <a:pPr lvl="1">
              <a:lnSpc>
                <a:spcPct val="100000"/>
              </a:lnSpc>
            </a:pPr>
            <a:r>
              <a:rPr lang="en-US" sz="2800" dirty="0" smtClean="0"/>
              <a:t>Toggling the </a:t>
            </a:r>
            <a:r>
              <a:rPr lang="en-US" sz="2800" dirty="0" err="1" smtClean="0"/>
              <a:t>wordline</a:t>
            </a:r>
            <a:r>
              <a:rPr lang="en-US" sz="2800" dirty="0" smtClean="0"/>
              <a:t> voltage briefly increases the voltage of adjacent </a:t>
            </a:r>
            <a:r>
              <a:rPr lang="en-US" sz="2800" dirty="0" err="1" smtClean="0"/>
              <a:t>wordlines</a:t>
            </a:r>
            <a:endParaRPr lang="en-US" sz="2800" dirty="0" smtClean="0"/>
          </a:p>
          <a:p>
            <a:pPr lvl="1">
              <a:lnSpc>
                <a:spcPct val="100000"/>
              </a:lnSpc>
            </a:pPr>
            <a:r>
              <a:rPr lang="en-US" sz="2800" dirty="0" smtClean="0"/>
              <a:t>Slightly opens adjacent rows </a:t>
            </a:r>
            <a:r>
              <a:rPr lang="en-US" sz="2400" dirty="0" smtClean="0">
                <a:sym typeface="Wingdings" panose="05000000000000000000" pitchFamily="2" charset="2"/>
              </a:rPr>
              <a:t></a:t>
            </a:r>
            <a:r>
              <a:rPr lang="en-US" sz="2800" dirty="0" smtClean="0">
                <a:sym typeface="Wingdings" panose="05000000000000000000" pitchFamily="2" charset="2"/>
              </a:rPr>
              <a:t> Charge </a:t>
            </a:r>
            <a:r>
              <a:rPr lang="en-US" sz="2800" dirty="0" smtClean="0"/>
              <a:t>leakage</a:t>
            </a:r>
          </a:p>
          <a:p>
            <a:pPr>
              <a:lnSpc>
                <a:spcPct val="100000"/>
              </a:lnSpc>
            </a:pPr>
            <a:r>
              <a:rPr lang="en-US" i="1" dirty="0" smtClean="0">
                <a:solidFill>
                  <a:schemeClr val="tx2"/>
                </a:solidFill>
              </a:rPr>
              <a:t>Cause 2: Conductive bridges</a:t>
            </a:r>
          </a:p>
          <a:p>
            <a:pPr>
              <a:lnSpc>
                <a:spcPct val="100000"/>
              </a:lnSpc>
            </a:pPr>
            <a:r>
              <a:rPr lang="en-US" i="1" dirty="0" smtClean="0">
                <a:solidFill>
                  <a:schemeClr val="tx2"/>
                </a:solidFill>
              </a:rPr>
              <a:t>Cause 3: Hot-carrier injection</a:t>
            </a:r>
            <a:endParaRPr lang="en-US" sz="1000" i="1" dirty="0" smtClean="0">
              <a:solidFill>
                <a:schemeClr val="tx2"/>
              </a:solidFill>
            </a:endParaRPr>
          </a:p>
          <a:p>
            <a:pPr marL="0" indent="0">
              <a:lnSpc>
                <a:spcPct val="100000"/>
              </a:lnSpc>
              <a:buNone/>
            </a:pPr>
            <a:endParaRPr lang="en-US" sz="1600" i="1" dirty="0" smtClean="0">
              <a:solidFill>
                <a:srgbClr val="FF0000"/>
              </a:solidFill>
            </a:endParaRPr>
          </a:p>
          <a:p>
            <a:pPr marL="0" indent="0">
              <a:lnSpc>
                <a:spcPct val="100000"/>
              </a:lnSpc>
              <a:buNone/>
            </a:pPr>
            <a:endParaRPr lang="en-US" sz="2800" i="1" dirty="0" smtClean="0">
              <a:solidFill>
                <a:srgbClr val="FF0000"/>
              </a:solidFill>
            </a:endParaRPr>
          </a:p>
          <a:p>
            <a:pPr marL="0" indent="0">
              <a:lnSpc>
                <a:spcPct val="100000"/>
              </a:lnSpc>
              <a:buNone/>
            </a:pPr>
            <a:r>
              <a:rPr lang="en-US" i="1" dirty="0" smtClean="0">
                <a:solidFill>
                  <a:srgbClr val="FF0000"/>
                </a:solidFill>
              </a:rPr>
              <a:t>Confirmed by at least one manufacturer</a:t>
            </a:r>
            <a:endParaRPr lang="en-US" i="1" dirty="0">
              <a:solidFill>
                <a:srgbClr val="FF0000"/>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3654428399"/>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illustration.pdf"/>
          <p:cNvPicPr/>
          <p:nvPr/>
        </p:nvPicPr>
        <p:blipFill>
          <a:blip r:embed="rId2">
            <a:extLst/>
          </a:blip>
          <a:stretch>
            <a:fillRect/>
          </a:stretch>
        </p:blipFill>
        <p:spPr>
          <a:xfrm>
            <a:off x="1777008" y="1328738"/>
            <a:ext cx="5589984" cy="4200525"/>
          </a:xfrm>
          <a:prstGeom prst="rect">
            <a:avLst/>
          </a:prstGeom>
          <a:ln w="12700">
            <a:miter lim="400000"/>
          </a:ln>
          <a:effectLst>
            <a:outerShdw blurRad="355600" rotWithShape="0">
              <a:srgbClr val="000000">
                <a:alpha val="75000"/>
              </a:srgbClr>
            </a:outerShdw>
          </a:effectLst>
        </p:spPr>
      </p:pic>
      <p:sp>
        <p:nvSpPr>
          <p:cNvPr id="495" name="Shape 495"/>
          <p:cNvSpPr/>
          <p:nvPr/>
        </p:nvSpPr>
        <p:spPr>
          <a:xfrm>
            <a:off x="515733" y="1323828"/>
            <a:ext cx="3153865" cy="142295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b">
            <a:spAutoFit/>
          </a:bodyPr>
          <a:lstStyle/>
          <a:p>
            <a:pPr lvl="0">
              <a:lnSpc>
                <a:spcPct val="80000"/>
              </a:lnSpc>
              <a:defRPr spc="0">
                <a:solidFill>
                  <a:srgbClr val="000000"/>
                </a:solidFill>
              </a:defRPr>
            </a:pPr>
            <a:r>
              <a:rPr sz="3800" i="1" spc="-38">
                <a:solidFill>
                  <a:srgbClr val="A74545"/>
                </a:solidFill>
                <a:latin typeface="+mj-lt"/>
                <a:ea typeface="+mj-ea"/>
                <a:cs typeface="+mj-cs"/>
                <a:sym typeface="Vista Sans OT Medium"/>
              </a:rPr>
              <a:t>High temperature:</a:t>
            </a:r>
          </a:p>
          <a:p>
            <a:pPr lvl="0">
              <a:lnSpc>
                <a:spcPct val="80000"/>
              </a:lnSpc>
              <a:defRPr spc="0">
                <a:solidFill>
                  <a:srgbClr val="000000"/>
                </a:solidFill>
              </a:defRPr>
            </a:pPr>
            <a:r>
              <a:rPr sz="3800" i="1" spc="-38">
                <a:solidFill>
                  <a:srgbClr val="A74545"/>
                </a:solidFill>
                <a:latin typeface="+mj-lt"/>
                <a:ea typeface="+mj-ea"/>
                <a:cs typeface="+mj-cs"/>
                <a:sym typeface="Vista Sans OT Medium"/>
              </a:rPr>
              <a:t>may </a:t>
            </a:r>
            <a:r>
              <a:rPr sz="3800" b="1" i="1" spc="-38">
                <a:solidFill>
                  <a:srgbClr val="A74545"/>
                </a:solidFill>
              </a:rPr>
              <a:t>throttle</a:t>
            </a:r>
            <a:r>
              <a:rPr sz="3800" i="1" spc="-38">
                <a:solidFill>
                  <a:srgbClr val="A74545"/>
                </a:solidFill>
                <a:latin typeface="+mj-lt"/>
                <a:ea typeface="+mj-ea"/>
                <a:cs typeface="+mj-cs"/>
                <a:sym typeface="Vista Sans OT Medium"/>
              </a:rPr>
              <a:t> or</a:t>
            </a:r>
          </a:p>
          <a:p>
            <a:pPr lvl="0">
              <a:lnSpc>
                <a:spcPct val="80000"/>
              </a:lnSpc>
              <a:defRPr spc="0">
                <a:solidFill>
                  <a:srgbClr val="000000"/>
                </a:solidFill>
              </a:defRPr>
            </a:pPr>
            <a:r>
              <a:rPr sz="3800" b="1" i="1" spc="-38">
                <a:solidFill>
                  <a:srgbClr val="A74545"/>
                </a:solidFill>
              </a:rPr>
              <a:t>shut down</a:t>
            </a:r>
          </a:p>
        </p:txBody>
      </p:sp>
    </p:spTree>
    <p:extLst>
      <p:ext uri="{BB962C8B-B14F-4D97-AF65-F5344CB8AC3E}">
        <p14:creationId xmlns:p14="http://schemas.microsoft.com/office/powerpoint/2010/main" val="6380629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avg-temp-CE.pdf"/>
          <p:cNvPicPr/>
          <p:nvPr/>
        </p:nvPicPr>
        <p:blipFill>
          <a:blip r:embed="rId2">
            <a:extLst/>
          </a:blip>
          <a:srcRect t="7058"/>
          <a:stretch>
            <a:fillRect/>
          </a:stretch>
        </p:blipFill>
        <p:spPr>
          <a:xfrm>
            <a:off x="2070453" y="1486583"/>
            <a:ext cx="4494145" cy="5012311"/>
          </a:xfrm>
          <a:prstGeom prst="rect">
            <a:avLst/>
          </a:prstGeom>
          <a:ln w="12700">
            <a:miter lim="400000"/>
          </a:ln>
        </p:spPr>
      </p:pic>
      <p:sp>
        <p:nvSpPr>
          <p:cNvPr id="498" name="Shape 498"/>
          <p:cNvSpPr/>
          <p:nvPr/>
        </p:nvSpPr>
        <p:spPr>
          <a:xfrm>
            <a:off x="2072147" y="708465"/>
            <a:ext cx="2268271"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E4211C"/>
                </a:solidFill>
              </a:defRPr>
            </a:lvl1pPr>
          </a:lstStyle>
          <a:p>
            <a:pPr lvl="0">
              <a:defRPr sz="1800" b="0" spc="0">
                <a:solidFill>
                  <a:srgbClr val="000000"/>
                </a:solidFill>
              </a:defRPr>
            </a:pPr>
            <a:r>
              <a:rPr sz="3000" spc="-30"/>
              <a:t>1.2TB, 1 SSD</a:t>
            </a:r>
          </a:p>
        </p:txBody>
      </p:sp>
      <p:sp>
        <p:nvSpPr>
          <p:cNvPr id="499" name="Shape 499"/>
          <p:cNvSpPr/>
          <p:nvPr/>
        </p:nvSpPr>
        <p:spPr>
          <a:xfrm>
            <a:off x="4821029" y="708465"/>
            <a:ext cx="2268271" cy="50087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lnSpc>
                <a:spcPct val="90000"/>
              </a:lnSpc>
              <a:defRPr sz="4000" b="1" spc="-39">
                <a:solidFill>
                  <a:srgbClr val="377EB8"/>
                </a:solidFill>
              </a:defRPr>
            </a:lvl1pPr>
          </a:lstStyle>
          <a:p>
            <a:pPr lvl="0">
              <a:defRPr sz="1800" b="0" spc="0">
                <a:solidFill>
                  <a:srgbClr val="000000"/>
                </a:solidFill>
              </a:defRPr>
            </a:pPr>
            <a:r>
              <a:rPr sz="3000" spc="-30"/>
              <a:t>3.2TB, 1 SSD</a:t>
            </a:r>
          </a:p>
        </p:txBody>
      </p:sp>
      <p:sp>
        <p:nvSpPr>
          <p:cNvPr id="500" name="Shape 500"/>
          <p:cNvSpPr/>
          <p:nvPr/>
        </p:nvSpPr>
        <p:spPr>
          <a:xfrm rot="548035">
            <a:off x="4844748" y="1688350"/>
            <a:ext cx="1897955" cy="487313"/>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val="1"/>
            </a:ext>
          </a:extLst>
        </p:spPr>
        <p:txBody>
          <a:bodyPr wrap="none" lIns="0" tIns="0" rIns="0" bIns="0" anchor="b">
            <a:spAutoFit/>
          </a:bodyPr>
          <a:lstStyle>
            <a:lvl1pPr algn="ctr">
              <a:lnSpc>
                <a:spcPct val="80000"/>
              </a:lnSpc>
              <a:defRPr sz="5000" i="1" spc="-50">
                <a:solidFill>
                  <a:srgbClr val="6C9049"/>
                </a:solidFill>
                <a:latin typeface="+mj-lt"/>
                <a:ea typeface="+mj-ea"/>
                <a:cs typeface="+mj-cs"/>
                <a:sym typeface="Vista Sans OT Medium"/>
              </a:defRPr>
            </a:lvl1pPr>
          </a:lstStyle>
          <a:p>
            <a:pPr lvl="0">
              <a:defRPr sz="1800" i="0" spc="0">
                <a:solidFill>
                  <a:srgbClr val="000000"/>
                </a:solidFill>
              </a:defRPr>
            </a:pPr>
            <a:r>
              <a:rPr sz="3800" spc="-38"/>
              <a:t>Throttling</a:t>
            </a:r>
          </a:p>
        </p:txBody>
      </p:sp>
    </p:spTree>
    <p:extLst>
      <p:ext uri="{BB962C8B-B14F-4D97-AF65-F5344CB8AC3E}">
        <p14:creationId xmlns:p14="http://schemas.microsoft.com/office/powerpoint/2010/main" val="41743550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p:nvPr/>
        </p:nvSpPr>
        <p:spPr>
          <a:xfrm>
            <a:off x="543236" y="2912592"/>
            <a:ext cx="2489287"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gn="r">
              <a:lnSpc>
                <a:spcPct val="80000"/>
              </a:lnSpc>
              <a:defRPr spc="0">
                <a:solidFill>
                  <a:srgbClr val="000000"/>
                </a:solidFill>
              </a:defRPr>
            </a:pPr>
            <a:r>
              <a:rPr sz="3800" i="1" spc="-38">
                <a:latin typeface="+mj-lt"/>
                <a:ea typeface="+mj-ea"/>
                <a:cs typeface="+mj-cs"/>
                <a:sym typeface="Vista Sans OT Medium"/>
              </a:rPr>
              <a:t>Access pattern</a:t>
            </a:r>
            <a:br>
              <a:rPr sz="3800" i="1" spc="-38">
                <a:latin typeface="+mj-lt"/>
                <a:ea typeface="+mj-ea"/>
                <a:cs typeface="+mj-cs"/>
                <a:sym typeface="Vista Sans OT Medium"/>
              </a:rPr>
            </a:br>
            <a:r>
              <a:rPr sz="3800" i="1" spc="-38">
                <a:latin typeface="+mj-lt"/>
                <a:ea typeface="+mj-ea"/>
                <a:cs typeface="+mj-cs"/>
                <a:sym typeface="Vista Sans OT Medium"/>
              </a:rPr>
              <a:t>dependence</a:t>
            </a:r>
          </a:p>
        </p:txBody>
      </p:sp>
      <p:sp>
        <p:nvSpPr>
          <p:cNvPr id="503" name="Shape 503"/>
          <p:cNvSpPr/>
          <p:nvPr/>
        </p:nvSpPr>
        <p:spPr>
          <a:xfrm>
            <a:off x="3183247" y="1767855"/>
            <a:ext cx="2768576" cy="33222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lvl1pPr algn="ctr" defTabSz="342900">
              <a:defRPr sz="5000" spc="0">
                <a:latin typeface="+mj-lt"/>
                <a:ea typeface="+mj-ea"/>
                <a:cs typeface="+mj-cs"/>
                <a:sym typeface="Vista Sans OT Medium"/>
              </a:defRPr>
            </a:lvl1pPr>
          </a:lstStyle>
          <a:p>
            <a:pPr lvl="0">
              <a:defRPr sz="1800">
                <a:solidFill>
                  <a:srgbClr val="000000"/>
                </a:solidFill>
              </a:defRPr>
            </a:pPr>
            <a:r>
              <a:rPr sz="3800">
                <a:solidFill>
                  <a:srgbClr val="FFFFFF"/>
                </a:solidFill>
              </a:rPr>
              <a:t>New reliability trends</a:t>
            </a:r>
          </a:p>
        </p:txBody>
      </p:sp>
      <p:sp>
        <p:nvSpPr>
          <p:cNvPr id="504" name="Shape 504"/>
          <p:cNvSpPr/>
          <p:nvPr/>
        </p:nvSpPr>
        <p:spPr>
          <a:xfrm>
            <a:off x="3384128" y="1076513"/>
            <a:ext cx="2554338"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lvl="0">
              <a:defRPr sz="1800" i="0" spc="0"/>
            </a:pPr>
            <a:r>
              <a:rPr sz="3800" spc="-38"/>
              <a:t>SSD lifecycle</a:t>
            </a:r>
          </a:p>
        </p:txBody>
      </p:sp>
      <p:sp>
        <p:nvSpPr>
          <p:cNvPr id="505" name="Shape 505"/>
          <p:cNvSpPr/>
          <p:nvPr/>
        </p:nvSpPr>
        <p:spPr>
          <a:xfrm>
            <a:off x="6102548" y="2912592"/>
            <a:ext cx="1948249"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80000"/>
              </a:lnSpc>
              <a:defRPr spc="0">
                <a:solidFill>
                  <a:srgbClr val="000000"/>
                </a:solidFill>
              </a:defRPr>
            </a:pPr>
            <a:r>
              <a:rPr sz="3800" i="1" spc="-38">
                <a:latin typeface="+mj-lt"/>
                <a:ea typeface="+mj-ea"/>
                <a:cs typeface="+mj-cs"/>
                <a:sym typeface="Vista Sans OT Medium"/>
              </a:rPr>
              <a:t>Read</a:t>
            </a:r>
            <a:br>
              <a:rPr sz="3800" i="1" spc="-38">
                <a:latin typeface="+mj-lt"/>
                <a:ea typeface="+mj-ea"/>
                <a:cs typeface="+mj-cs"/>
                <a:sym typeface="Vista Sans OT Medium"/>
              </a:rPr>
            </a:br>
            <a:r>
              <a:rPr sz="3800" i="1" spc="-38">
                <a:latin typeface="+mj-lt"/>
                <a:ea typeface="+mj-ea"/>
                <a:cs typeface="+mj-cs"/>
                <a:sym typeface="Vista Sans OT Medium"/>
              </a:rPr>
              <a:t>disturbance</a:t>
            </a:r>
          </a:p>
        </p:txBody>
      </p:sp>
      <p:sp>
        <p:nvSpPr>
          <p:cNvPr id="506" name="Shape 506"/>
          <p:cNvSpPr/>
          <p:nvPr/>
        </p:nvSpPr>
        <p:spPr>
          <a:xfrm>
            <a:off x="-5834" y="875328"/>
            <a:ext cx="9146738" cy="5107345"/>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a:p>
        </p:txBody>
      </p:sp>
      <p:sp>
        <p:nvSpPr>
          <p:cNvPr id="507" name="Shape 507"/>
          <p:cNvSpPr/>
          <p:nvPr/>
        </p:nvSpPr>
        <p:spPr>
          <a:xfrm>
            <a:off x="3270275" y="5115661"/>
            <a:ext cx="2433281"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i="1" spc="-50">
                <a:solidFill>
                  <a:srgbClr val="000000"/>
                </a:solidFill>
                <a:latin typeface="+mj-lt"/>
                <a:ea typeface="+mj-ea"/>
                <a:cs typeface="+mj-cs"/>
                <a:sym typeface="Vista Sans OT Medium"/>
              </a:defRPr>
            </a:lvl1pPr>
          </a:lstStyle>
          <a:p>
            <a:pPr lvl="0">
              <a:defRPr sz="1800" i="0" spc="0"/>
            </a:pPr>
            <a:r>
              <a:rPr sz="3800" spc="-38"/>
              <a:t>Temperature</a:t>
            </a:r>
          </a:p>
        </p:txBody>
      </p:sp>
      <p:sp>
        <p:nvSpPr>
          <p:cNvPr id="508" name="Shape 508"/>
          <p:cNvSpPr/>
          <p:nvPr/>
        </p:nvSpPr>
        <p:spPr>
          <a:xfrm rot="10800000" flipH="1">
            <a:off x="1488293" y="3781541"/>
            <a:ext cx="6187551" cy="1321858"/>
          </a:xfrm>
          <a:custGeom>
            <a:avLst/>
            <a:gdLst/>
            <a:ahLst/>
            <a:cxnLst>
              <a:cxn ang="0">
                <a:pos x="wd2" y="hd2"/>
              </a:cxn>
              <a:cxn ang="5400000">
                <a:pos x="wd2" y="hd2"/>
              </a:cxn>
              <a:cxn ang="10800000">
                <a:pos x="wd2" y="hd2"/>
              </a:cxn>
              <a:cxn ang="16200000">
                <a:pos x="wd2" y="hd2"/>
              </a:cxn>
            </a:cxnLst>
            <a:rect l="0" t="0" r="r" b="b"/>
            <a:pathLst>
              <a:path w="21600" h="21600" extrusionOk="0">
                <a:moveTo>
                  <a:pt x="0" y="15742"/>
                </a:moveTo>
                <a:lnTo>
                  <a:pt x="10820" y="0"/>
                </a:lnTo>
                <a:lnTo>
                  <a:pt x="21600" y="15630"/>
                </a:lnTo>
                <a:lnTo>
                  <a:pt x="10645" y="21600"/>
                </a:lnTo>
                <a:lnTo>
                  <a:pt x="0" y="15742"/>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grpSp>
        <p:nvGrpSpPr>
          <p:cNvPr id="511" name="Group 511"/>
          <p:cNvGrpSpPr/>
          <p:nvPr/>
        </p:nvGrpSpPr>
        <p:grpSpPr>
          <a:xfrm>
            <a:off x="1410805" y="2881278"/>
            <a:ext cx="6313462" cy="1699849"/>
            <a:chOff x="-215900" y="-140964"/>
            <a:chExt cx="8979145" cy="1764583"/>
          </a:xfrm>
        </p:grpSpPr>
        <p:sp>
          <p:nvSpPr>
            <p:cNvPr id="510" name="Shape 510"/>
            <p:cNvSpPr/>
            <p:nvPr/>
          </p:nvSpPr>
          <p:spPr>
            <a:xfrm>
              <a:off x="0" y="-140964"/>
              <a:ext cx="8547345"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nSpc>
                  <a:spcPct val="90000"/>
                </a:lnSpc>
                <a:defRPr spc="0">
                  <a:solidFill>
                    <a:srgbClr val="000000"/>
                  </a:solidFill>
                </a:defRPr>
              </a:pPr>
              <a:r>
                <a:rPr sz="3000" b="1" i="1" spc="-30">
                  <a:solidFill>
                    <a:srgbClr val="405F82"/>
                  </a:solidFill>
                </a:rPr>
                <a:t>Throttling SSD usage</a:t>
              </a:r>
              <a:r>
                <a:rPr sz="3000" spc="-30">
                  <a:solidFill>
                    <a:srgbClr val="405F82"/>
                  </a:solidFill>
                </a:rPr>
                <a:t> helps mitigate temperature-induced errors.</a:t>
              </a:r>
            </a:p>
          </p:txBody>
        </p:sp>
        <p:pic>
          <p:nvPicPr>
            <p:cNvPr id="509" name="Picture 508"/>
            <p:cNvPicPr/>
            <p:nvPr/>
          </p:nvPicPr>
          <p:blipFill>
            <a:blip r:embed="rId2">
              <a:extLst/>
            </a:blip>
            <a:stretch>
              <a:fillRect/>
            </a:stretch>
          </p:blipFill>
          <p:spPr>
            <a:xfrm>
              <a:off x="-215900" y="-139700"/>
              <a:ext cx="8979145" cy="1763319"/>
            </a:xfrm>
            <a:prstGeom prst="rect">
              <a:avLst/>
            </a:prstGeom>
            <a:effectLst/>
          </p:spPr>
        </p:pic>
      </p:grpSp>
    </p:spTree>
    <p:extLst>
      <p:ext uri="{BB962C8B-B14F-4D97-AF65-F5344CB8AC3E}">
        <p14:creationId xmlns:p14="http://schemas.microsoft.com/office/powerpoint/2010/main" val="18067152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Shape 766"/>
          <p:cNvSpPr/>
          <p:nvPr/>
        </p:nvSpPr>
        <p:spPr>
          <a:xfrm>
            <a:off x="543236" y="3477167"/>
            <a:ext cx="2489287"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gn="r">
              <a:lnSpc>
                <a:spcPct val="80000"/>
              </a:lnSpc>
              <a:defRPr spc="0">
                <a:solidFill>
                  <a:srgbClr val="000000"/>
                </a:solidFill>
              </a:defRPr>
            </a:pPr>
            <a:r>
              <a:rPr sz="3800" i="1" spc="-38">
                <a:latin typeface="+mj-lt"/>
                <a:ea typeface="+mj-ea"/>
                <a:cs typeface="+mj-cs"/>
                <a:sym typeface="Vista Sans OT Medium"/>
              </a:rPr>
              <a:t>Access pattern</a:t>
            </a:r>
            <a:br>
              <a:rPr sz="3800" i="1" spc="-38">
                <a:latin typeface="+mj-lt"/>
                <a:ea typeface="+mj-ea"/>
                <a:cs typeface="+mj-cs"/>
                <a:sym typeface="Vista Sans OT Medium"/>
              </a:rPr>
            </a:br>
            <a:r>
              <a:rPr sz="3800" i="1" spc="-38">
                <a:latin typeface="+mj-lt"/>
                <a:ea typeface="+mj-ea"/>
                <a:cs typeface="+mj-cs"/>
                <a:sym typeface="Vista Sans OT Medium"/>
              </a:rPr>
              <a:t>dependence</a:t>
            </a:r>
          </a:p>
        </p:txBody>
      </p:sp>
      <p:sp>
        <p:nvSpPr>
          <p:cNvPr id="767" name="Shape 767"/>
          <p:cNvSpPr/>
          <p:nvPr/>
        </p:nvSpPr>
        <p:spPr>
          <a:xfrm>
            <a:off x="3270275" y="5680236"/>
            <a:ext cx="2433281"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i="1" spc="-50">
                <a:solidFill>
                  <a:srgbClr val="000000"/>
                </a:solidFill>
                <a:latin typeface="+mj-lt"/>
                <a:ea typeface="+mj-ea"/>
                <a:cs typeface="+mj-cs"/>
                <a:sym typeface="Vista Sans OT Medium"/>
              </a:defRPr>
            </a:lvl1pPr>
          </a:lstStyle>
          <a:p>
            <a:pPr lvl="0">
              <a:defRPr sz="1800" i="0" spc="0"/>
            </a:pPr>
            <a:r>
              <a:rPr sz="3800" spc="-38"/>
              <a:t>Temperature</a:t>
            </a:r>
          </a:p>
        </p:txBody>
      </p:sp>
      <p:sp>
        <p:nvSpPr>
          <p:cNvPr id="768" name="Shape 768"/>
          <p:cNvSpPr/>
          <p:nvPr/>
        </p:nvSpPr>
        <p:spPr>
          <a:xfrm>
            <a:off x="3183247" y="2332430"/>
            <a:ext cx="2768576" cy="33222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lvl1pPr algn="ctr" defTabSz="342900">
              <a:defRPr sz="5000" spc="0">
                <a:latin typeface="+mj-lt"/>
                <a:ea typeface="+mj-ea"/>
                <a:cs typeface="+mj-cs"/>
                <a:sym typeface="Vista Sans OT Medium"/>
              </a:defRPr>
            </a:lvl1pPr>
          </a:lstStyle>
          <a:p>
            <a:pPr lvl="0">
              <a:defRPr sz="1800">
                <a:solidFill>
                  <a:srgbClr val="000000"/>
                </a:solidFill>
              </a:defRPr>
            </a:pPr>
            <a:r>
              <a:rPr sz="3800">
                <a:solidFill>
                  <a:srgbClr val="FFFFFF"/>
                </a:solidFill>
              </a:rPr>
              <a:t>New reliability trends</a:t>
            </a:r>
          </a:p>
        </p:txBody>
      </p:sp>
      <p:sp>
        <p:nvSpPr>
          <p:cNvPr id="769" name="Shape 769"/>
          <p:cNvSpPr/>
          <p:nvPr/>
        </p:nvSpPr>
        <p:spPr>
          <a:xfrm>
            <a:off x="3384128" y="1641088"/>
            <a:ext cx="2554338"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lvl="0">
              <a:defRPr sz="1800" i="0" spc="0"/>
            </a:pPr>
            <a:r>
              <a:rPr sz="3800" spc="-38"/>
              <a:t>SSD lifecycle</a:t>
            </a:r>
          </a:p>
        </p:txBody>
      </p:sp>
      <p:sp>
        <p:nvSpPr>
          <p:cNvPr id="770" name="Shape 770"/>
          <p:cNvSpPr/>
          <p:nvPr/>
        </p:nvSpPr>
        <p:spPr>
          <a:xfrm>
            <a:off x="-5834" y="1439903"/>
            <a:ext cx="9146738" cy="5107344"/>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a:p>
        </p:txBody>
      </p:sp>
      <p:sp>
        <p:nvSpPr>
          <p:cNvPr id="771" name="Shape 771"/>
          <p:cNvSpPr/>
          <p:nvPr/>
        </p:nvSpPr>
        <p:spPr>
          <a:xfrm>
            <a:off x="6102548" y="3477167"/>
            <a:ext cx="1948249"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80000"/>
              </a:lnSpc>
              <a:defRPr spc="0">
                <a:solidFill>
                  <a:srgbClr val="000000"/>
                </a:solidFill>
              </a:defRPr>
            </a:pPr>
            <a:r>
              <a:rPr sz="3800" i="1" spc="-38">
                <a:latin typeface="+mj-lt"/>
                <a:ea typeface="+mj-ea"/>
                <a:cs typeface="+mj-cs"/>
                <a:sym typeface="Vista Sans OT Medium"/>
              </a:rPr>
              <a:t>Read</a:t>
            </a:r>
            <a:br>
              <a:rPr sz="3800" i="1" spc="-38">
                <a:latin typeface="+mj-lt"/>
                <a:ea typeface="+mj-ea"/>
                <a:cs typeface="+mj-cs"/>
                <a:sym typeface="Vista Sans OT Medium"/>
              </a:rPr>
            </a:br>
            <a:r>
              <a:rPr sz="3800" i="1" spc="-38">
                <a:latin typeface="+mj-lt"/>
                <a:ea typeface="+mj-ea"/>
                <a:cs typeface="+mj-cs"/>
                <a:sym typeface="Vista Sans OT Medium"/>
              </a:rPr>
              <a:t>disturbance</a:t>
            </a:r>
          </a:p>
        </p:txBody>
      </p:sp>
      <p:sp>
        <p:nvSpPr>
          <p:cNvPr id="772" name="Shape 772"/>
          <p:cNvSpPr/>
          <p:nvPr/>
        </p:nvSpPr>
        <p:spPr>
          <a:xfrm>
            <a:off x="490275" y="437517"/>
            <a:ext cx="3296513"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lvl="0">
              <a:defRPr sz="1800" b="0" spc="0"/>
            </a:pPr>
            <a:r>
              <a:rPr sz="6100" spc="-60"/>
              <a:t>Summary</a:t>
            </a:r>
          </a:p>
        </p:txBody>
      </p:sp>
      <p:sp>
        <p:nvSpPr>
          <p:cNvPr id="773" name="Shape 773"/>
          <p:cNvSpPr/>
          <p:nvPr/>
        </p:nvSpPr>
        <p:spPr>
          <a:xfrm>
            <a:off x="4810659" y="3038670"/>
            <a:ext cx="1290690" cy="1689609"/>
          </a:xfrm>
          <a:custGeom>
            <a:avLst/>
            <a:gdLst/>
            <a:ahLst/>
            <a:cxnLst>
              <a:cxn ang="0">
                <a:pos x="wd2" y="hd2"/>
              </a:cxn>
              <a:cxn ang="5400000">
                <a:pos x="wd2" y="hd2"/>
              </a:cxn>
              <a:cxn ang="10800000">
                <a:pos x="wd2" y="hd2"/>
              </a:cxn>
              <a:cxn ang="16200000">
                <a:pos x="wd2" y="hd2"/>
              </a:cxn>
            </a:cxnLst>
            <a:rect l="0" t="0" r="r" b="b"/>
            <a:pathLst>
              <a:path w="21600" h="21600" extrusionOk="0">
                <a:moveTo>
                  <a:pt x="21600" y="12069"/>
                </a:moveTo>
                <a:lnTo>
                  <a:pt x="7592" y="0"/>
                </a:lnTo>
                <a:lnTo>
                  <a:pt x="0" y="11617"/>
                </a:lnTo>
                <a:lnTo>
                  <a:pt x="7726" y="21600"/>
                </a:lnTo>
                <a:lnTo>
                  <a:pt x="21600" y="12069"/>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grpSp>
        <p:nvGrpSpPr>
          <p:cNvPr id="776" name="Group 776"/>
          <p:cNvGrpSpPr/>
          <p:nvPr/>
        </p:nvGrpSpPr>
        <p:grpSpPr>
          <a:xfrm>
            <a:off x="339911" y="3026338"/>
            <a:ext cx="4969649" cy="2346877"/>
            <a:chOff x="-215900" y="-139700"/>
            <a:chExt cx="7067943" cy="2292706"/>
          </a:xfrm>
        </p:grpSpPr>
        <p:sp>
          <p:nvSpPr>
            <p:cNvPr id="775" name="Shape 775"/>
            <p:cNvSpPr/>
            <p:nvPr/>
          </p:nvSpPr>
          <p:spPr>
            <a:xfrm>
              <a:off x="0" y="-122491"/>
              <a:ext cx="6636143" cy="1978888"/>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nSpc>
                  <a:spcPct val="90000"/>
                </a:lnSpc>
                <a:defRPr spc="0">
                  <a:solidFill>
                    <a:srgbClr val="000000"/>
                  </a:solidFill>
                </a:defRPr>
              </a:pPr>
              <a:r>
                <a:rPr sz="3000" spc="-30">
                  <a:solidFill>
                    <a:srgbClr val="405F82"/>
                  </a:solidFill>
                </a:rPr>
                <a:t>We </a:t>
              </a:r>
              <a:r>
                <a:rPr sz="3000" b="1" i="1" spc="-30">
                  <a:solidFill>
                    <a:srgbClr val="405F82"/>
                  </a:solidFill>
                </a:rPr>
                <a:t>do not</a:t>
              </a:r>
              <a:r>
                <a:rPr sz="3000" spc="-30">
                  <a:solidFill>
                    <a:srgbClr val="405F82"/>
                  </a:solidFill>
                </a:rPr>
                <a:t> observe the effects of </a:t>
              </a:r>
              <a:r>
                <a:rPr sz="3000" b="1" i="1" spc="-30">
                  <a:solidFill>
                    <a:srgbClr val="405F82"/>
                  </a:solidFill>
                </a:rPr>
                <a:t>read disturbance </a:t>
              </a:r>
              <a:r>
                <a:rPr sz="3000" spc="-30">
                  <a:solidFill>
                    <a:srgbClr val="405F82"/>
                  </a:solidFill>
                </a:rPr>
                <a:t>errors in the field.</a:t>
              </a:r>
            </a:p>
          </p:txBody>
        </p:sp>
        <p:pic>
          <p:nvPicPr>
            <p:cNvPr id="774" name="Picture 773"/>
            <p:cNvPicPr/>
            <p:nvPr/>
          </p:nvPicPr>
          <p:blipFill>
            <a:blip r:embed="rId2">
              <a:extLst/>
            </a:blip>
            <a:stretch>
              <a:fillRect/>
            </a:stretch>
          </p:blipFill>
          <p:spPr>
            <a:xfrm>
              <a:off x="-215900" y="-139700"/>
              <a:ext cx="7067943" cy="2292706"/>
            </a:xfrm>
            <a:prstGeom prst="rect">
              <a:avLst/>
            </a:prstGeom>
            <a:effectLst/>
          </p:spPr>
        </p:pic>
      </p:grpSp>
    </p:spTree>
    <p:extLst>
      <p:ext uri="{BB962C8B-B14F-4D97-AF65-F5344CB8AC3E}">
        <p14:creationId xmlns:p14="http://schemas.microsoft.com/office/powerpoint/2010/main" val="4916766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Shape 778"/>
          <p:cNvSpPr/>
          <p:nvPr/>
        </p:nvSpPr>
        <p:spPr>
          <a:xfrm>
            <a:off x="543236" y="3477167"/>
            <a:ext cx="2489287"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gn="r">
              <a:lnSpc>
                <a:spcPct val="80000"/>
              </a:lnSpc>
              <a:defRPr spc="0">
                <a:solidFill>
                  <a:srgbClr val="000000"/>
                </a:solidFill>
              </a:defRPr>
            </a:pPr>
            <a:r>
              <a:rPr sz="3800" i="1" spc="-38">
                <a:latin typeface="+mj-lt"/>
                <a:ea typeface="+mj-ea"/>
                <a:cs typeface="+mj-cs"/>
                <a:sym typeface="Vista Sans OT Medium"/>
              </a:rPr>
              <a:t>Access pattern</a:t>
            </a:r>
            <a:br>
              <a:rPr sz="3800" i="1" spc="-38">
                <a:latin typeface="+mj-lt"/>
                <a:ea typeface="+mj-ea"/>
                <a:cs typeface="+mj-cs"/>
                <a:sym typeface="Vista Sans OT Medium"/>
              </a:rPr>
            </a:br>
            <a:r>
              <a:rPr sz="3800" i="1" spc="-38">
                <a:latin typeface="+mj-lt"/>
                <a:ea typeface="+mj-ea"/>
                <a:cs typeface="+mj-cs"/>
                <a:sym typeface="Vista Sans OT Medium"/>
              </a:rPr>
              <a:t>dependence</a:t>
            </a:r>
          </a:p>
        </p:txBody>
      </p:sp>
      <p:sp>
        <p:nvSpPr>
          <p:cNvPr id="779" name="Shape 779"/>
          <p:cNvSpPr/>
          <p:nvPr/>
        </p:nvSpPr>
        <p:spPr>
          <a:xfrm>
            <a:off x="3183247" y="2332430"/>
            <a:ext cx="2768576" cy="33222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lvl1pPr algn="ctr" defTabSz="342900">
              <a:defRPr sz="5000" spc="0">
                <a:latin typeface="+mj-lt"/>
                <a:ea typeface="+mj-ea"/>
                <a:cs typeface="+mj-cs"/>
                <a:sym typeface="Vista Sans OT Medium"/>
              </a:defRPr>
            </a:lvl1pPr>
          </a:lstStyle>
          <a:p>
            <a:pPr lvl="0">
              <a:defRPr sz="1800">
                <a:solidFill>
                  <a:srgbClr val="000000"/>
                </a:solidFill>
              </a:defRPr>
            </a:pPr>
            <a:r>
              <a:rPr sz="3800">
                <a:solidFill>
                  <a:srgbClr val="FFFFFF"/>
                </a:solidFill>
              </a:rPr>
              <a:t>New reliability trends</a:t>
            </a:r>
          </a:p>
        </p:txBody>
      </p:sp>
      <p:sp>
        <p:nvSpPr>
          <p:cNvPr id="780" name="Shape 780"/>
          <p:cNvSpPr/>
          <p:nvPr/>
        </p:nvSpPr>
        <p:spPr>
          <a:xfrm>
            <a:off x="3384128" y="1641088"/>
            <a:ext cx="2554338"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lvl="0">
              <a:defRPr sz="1800" i="0" spc="0"/>
            </a:pPr>
            <a:r>
              <a:rPr sz="3800" spc="-38"/>
              <a:t>SSD lifecycle</a:t>
            </a:r>
          </a:p>
        </p:txBody>
      </p:sp>
      <p:sp>
        <p:nvSpPr>
          <p:cNvPr id="781" name="Shape 781"/>
          <p:cNvSpPr/>
          <p:nvPr/>
        </p:nvSpPr>
        <p:spPr>
          <a:xfrm>
            <a:off x="6102548" y="3477167"/>
            <a:ext cx="1948249"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80000"/>
              </a:lnSpc>
              <a:defRPr spc="0">
                <a:solidFill>
                  <a:srgbClr val="000000"/>
                </a:solidFill>
              </a:defRPr>
            </a:pPr>
            <a:r>
              <a:rPr sz="3800" i="1" spc="-38">
                <a:latin typeface="+mj-lt"/>
                <a:ea typeface="+mj-ea"/>
                <a:cs typeface="+mj-cs"/>
                <a:sym typeface="Vista Sans OT Medium"/>
              </a:rPr>
              <a:t>Read</a:t>
            </a:r>
            <a:br>
              <a:rPr sz="3800" i="1" spc="-38">
                <a:latin typeface="+mj-lt"/>
                <a:ea typeface="+mj-ea"/>
                <a:cs typeface="+mj-cs"/>
                <a:sym typeface="Vista Sans OT Medium"/>
              </a:rPr>
            </a:br>
            <a:r>
              <a:rPr sz="3800" i="1" spc="-38">
                <a:latin typeface="+mj-lt"/>
                <a:ea typeface="+mj-ea"/>
                <a:cs typeface="+mj-cs"/>
                <a:sym typeface="Vista Sans OT Medium"/>
              </a:rPr>
              <a:t>disturbance</a:t>
            </a:r>
          </a:p>
        </p:txBody>
      </p:sp>
      <p:sp>
        <p:nvSpPr>
          <p:cNvPr id="782" name="Shape 782"/>
          <p:cNvSpPr/>
          <p:nvPr/>
        </p:nvSpPr>
        <p:spPr>
          <a:xfrm>
            <a:off x="-5834" y="1439903"/>
            <a:ext cx="9146738" cy="5107344"/>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a:p>
        </p:txBody>
      </p:sp>
      <p:sp>
        <p:nvSpPr>
          <p:cNvPr id="783" name="Shape 783"/>
          <p:cNvSpPr/>
          <p:nvPr/>
        </p:nvSpPr>
        <p:spPr>
          <a:xfrm>
            <a:off x="3270275" y="5680236"/>
            <a:ext cx="2433281"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i="1" spc="-50">
                <a:solidFill>
                  <a:srgbClr val="000000"/>
                </a:solidFill>
                <a:latin typeface="+mj-lt"/>
                <a:ea typeface="+mj-ea"/>
                <a:cs typeface="+mj-cs"/>
                <a:sym typeface="Vista Sans OT Medium"/>
              </a:defRPr>
            </a:lvl1pPr>
          </a:lstStyle>
          <a:p>
            <a:pPr lvl="0">
              <a:defRPr sz="1800" i="0" spc="0"/>
            </a:pPr>
            <a:r>
              <a:rPr sz="3800" spc="-38"/>
              <a:t>Temperature</a:t>
            </a:r>
          </a:p>
        </p:txBody>
      </p:sp>
      <p:sp>
        <p:nvSpPr>
          <p:cNvPr id="784" name="Shape 784"/>
          <p:cNvSpPr/>
          <p:nvPr/>
        </p:nvSpPr>
        <p:spPr>
          <a:xfrm>
            <a:off x="490275" y="437517"/>
            <a:ext cx="3296513"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lvl="0">
              <a:defRPr sz="1800" b="0" spc="0"/>
            </a:pPr>
            <a:r>
              <a:rPr sz="6100" spc="-60"/>
              <a:t>Summary</a:t>
            </a:r>
          </a:p>
        </p:txBody>
      </p:sp>
      <p:sp>
        <p:nvSpPr>
          <p:cNvPr id="785" name="Shape 785"/>
          <p:cNvSpPr/>
          <p:nvPr/>
        </p:nvSpPr>
        <p:spPr>
          <a:xfrm rot="10800000" flipH="1">
            <a:off x="1488293" y="4346116"/>
            <a:ext cx="6187551" cy="1321858"/>
          </a:xfrm>
          <a:custGeom>
            <a:avLst/>
            <a:gdLst/>
            <a:ahLst/>
            <a:cxnLst>
              <a:cxn ang="0">
                <a:pos x="wd2" y="hd2"/>
              </a:cxn>
              <a:cxn ang="5400000">
                <a:pos x="wd2" y="hd2"/>
              </a:cxn>
              <a:cxn ang="10800000">
                <a:pos x="wd2" y="hd2"/>
              </a:cxn>
              <a:cxn ang="16200000">
                <a:pos x="wd2" y="hd2"/>
              </a:cxn>
            </a:cxnLst>
            <a:rect l="0" t="0" r="r" b="b"/>
            <a:pathLst>
              <a:path w="21600" h="21600" extrusionOk="0">
                <a:moveTo>
                  <a:pt x="0" y="15742"/>
                </a:moveTo>
                <a:lnTo>
                  <a:pt x="10820" y="0"/>
                </a:lnTo>
                <a:lnTo>
                  <a:pt x="21600" y="15630"/>
                </a:lnTo>
                <a:lnTo>
                  <a:pt x="10645" y="21600"/>
                </a:lnTo>
                <a:lnTo>
                  <a:pt x="0" y="15742"/>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grpSp>
        <p:nvGrpSpPr>
          <p:cNvPr id="788" name="Group 788"/>
          <p:cNvGrpSpPr/>
          <p:nvPr/>
        </p:nvGrpSpPr>
        <p:grpSpPr>
          <a:xfrm>
            <a:off x="1410805" y="3445854"/>
            <a:ext cx="6313462" cy="1927362"/>
            <a:chOff x="-215900" y="-140964"/>
            <a:chExt cx="8979145" cy="1764583"/>
          </a:xfrm>
        </p:grpSpPr>
        <p:sp>
          <p:nvSpPr>
            <p:cNvPr id="787" name="Shape 787"/>
            <p:cNvSpPr/>
            <p:nvPr/>
          </p:nvSpPr>
          <p:spPr>
            <a:xfrm>
              <a:off x="0" y="-140964"/>
              <a:ext cx="8547345"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nSpc>
                  <a:spcPct val="90000"/>
                </a:lnSpc>
                <a:defRPr spc="0">
                  <a:solidFill>
                    <a:srgbClr val="000000"/>
                  </a:solidFill>
                </a:defRPr>
              </a:pPr>
              <a:r>
                <a:rPr sz="3000" b="1" i="1" spc="-30">
                  <a:solidFill>
                    <a:srgbClr val="405F82"/>
                  </a:solidFill>
                </a:rPr>
                <a:t>Throttling SSD usage</a:t>
              </a:r>
              <a:r>
                <a:rPr sz="3000" spc="-30">
                  <a:solidFill>
                    <a:srgbClr val="405F82"/>
                  </a:solidFill>
                </a:rPr>
                <a:t> helps mitigate temperature-induced errors.</a:t>
              </a:r>
            </a:p>
          </p:txBody>
        </p:sp>
        <p:pic>
          <p:nvPicPr>
            <p:cNvPr id="786" name="Picture 785"/>
            <p:cNvPicPr/>
            <p:nvPr/>
          </p:nvPicPr>
          <p:blipFill>
            <a:blip r:embed="rId2">
              <a:extLst/>
            </a:blip>
            <a:stretch>
              <a:fillRect/>
            </a:stretch>
          </p:blipFill>
          <p:spPr>
            <a:xfrm>
              <a:off x="-215900" y="-139700"/>
              <a:ext cx="8979145" cy="1763319"/>
            </a:xfrm>
            <a:prstGeom prst="rect">
              <a:avLst/>
            </a:prstGeom>
            <a:effectLst/>
          </p:spPr>
        </p:pic>
      </p:grpSp>
    </p:spTree>
    <p:extLst>
      <p:ext uri="{BB962C8B-B14F-4D97-AF65-F5344CB8AC3E}">
        <p14:creationId xmlns:p14="http://schemas.microsoft.com/office/powerpoint/2010/main" val="2639654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Shape 790"/>
          <p:cNvSpPr/>
          <p:nvPr/>
        </p:nvSpPr>
        <p:spPr>
          <a:xfrm>
            <a:off x="3183247" y="2332430"/>
            <a:ext cx="2768576" cy="332229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A74545"/>
          </a:solidFill>
          <a:ln w="25400">
            <a:miter lim="400000"/>
          </a:ln>
          <a:extLst>
            <a:ext uri="{C572A759-6A51-4108-AA02-DFA0A04FC94B}">
              <ma14:wrappingTextBoxFlag xmlns:ma14="http://schemas.microsoft.com/office/mac/drawingml/2011/main" val="1"/>
            </a:ext>
          </a:extLst>
        </p:spPr>
        <p:txBody>
          <a:bodyPr lIns="0" tIns="0" rIns="0" bIns="0" anchor="ctr"/>
          <a:lstStyle>
            <a:lvl1pPr algn="ctr" defTabSz="342900">
              <a:defRPr sz="5000" spc="0">
                <a:latin typeface="+mj-lt"/>
                <a:ea typeface="+mj-ea"/>
                <a:cs typeface="+mj-cs"/>
                <a:sym typeface="Vista Sans OT Medium"/>
              </a:defRPr>
            </a:lvl1pPr>
          </a:lstStyle>
          <a:p>
            <a:pPr lvl="0">
              <a:defRPr sz="1800">
                <a:solidFill>
                  <a:srgbClr val="000000"/>
                </a:solidFill>
              </a:defRPr>
            </a:pPr>
            <a:r>
              <a:rPr sz="3800">
                <a:solidFill>
                  <a:srgbClr val="FFFFFF"/>
                </a:solidFill>
              </a:rPr>
              <a:t>New reliability trends</a:t>
            </a:r>
          </a:p>
        </p:txBody>
      </p:sp>
      <p:sp>
        <p:nvSpPr>
          <p:cNvPr id="791" name="Shape 791"/>
          <p:cNvSpPr/>
          <p:nvPr/>
        </p:nvSpPr>
        <p:spPr>
          <a:xfrm>
            <a:off x="3384128" y="1641088"/>
            <a:ext cx="2554338" cy="66919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lgn="ctr">
              <a:defRPr sz="5000" i="1" spc="-50">
                <a:solidFill>
                  <a:srgbClr val="000000"/>
                </a:solidFill>
                <a:latin typeface="+mj-lt"/>
                <a:ea typeface="+mj-ea"/>
                <a:cs typeface="+mj-cs"/>
                <a:sym typeface="Vista Sans OT Medium"/>
              </a:defRPr>
            </a:lvl1pPr>
          </a:lstStyle>
          <a:p>
            <a:pPr lvl="0">
              <a:defRPr sz="1800" i="0" spc="0"/>
            </a:pPr>
            <a:r>
              <a:rPr sz="3800" spc="-38"/>
              <a:t>SSD lifecycle</a:t>
            </a:r>
          </a:p>
        </p:txBody>
      </p:sp>
      <p:sp>
        <p:nvSpPr>
          <p:cNvPr id="792" name="Shape 792"/>
          <p:cNvSpPr/>
          <p:nvPr/>
        </p:nvSpPr>
        <p:spPr>
          <a:xfrm>
            <a:off x="6102548" y="3477167"/>
            <a:ext cx="1948249"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nSpc>
                <a:spcPct val="80000"/>
              </a:lnSpc>
              <a:defRPr spc="0">
                <a:solidFill>
                  <a:srgbClr val="000000"/>
                </a:solidFill>
              </a:defRPr>
            </a:pPr>
            <a:r>
              <a:rPr sz="3800" i="1" spc="-38">
                <a:latin typeface="+mj-lt"/>
                <a:ea typeface="+mj-ea"/>
                <a:cs typeface="+mj-cs"/>
                <a:sym typeface="Vista Sans OT Medium"/>
              </a:rPr>
              <a:t>Read</a:t>
            </a:r>
            <a:br>
              <a:rPr sz="3800" i="1" spc="-38">
                <a:latin typeface="+mj-lt"/>
                <a:ea typeface="+mj-ea"/>
                <a:cs typeface="+mj-cs"/>
                <a:sym typeface="Vista Sans OT Medium"/>
              </a:rPr>
            </a:br>
            <a:r>
              <a:rPr sz="3800" i="1" spc="-38">
                <a:latin typeface="+mj-lt"/>
                <a:ea typeface="+mj-ea"/>
                <a:cs typeface="+mj-cs"/>
                <a:sym typeface="Vista Sans OT Medium"/>
              </a:rPr>
              <a:t>disturbance</a:t>
            </a:r>
          </a:p>
        </p:txBody>
      </p:sp>
      <p:sp>
        <p:nvSpPr>
          <p:cNvPr id="793" name="Shape 793"/>
          <p:cNvSpPr/>
          <p:nvPr/>
        </p:nvSpPr>
        <p:spPr>
          <a:xfrm>
            <a:off x="3270275" y="5680236"/>
            <a:ext cx="2433281" cy="662459"/>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5000" i="1" spc="-50">
                <a:solidFill>
                  <a:srgbClr val="000000"/>
                </a:solidFill>
                <a:latin typeface="+mj-lt"/>
                <a:ea typeface="+mj-ea"/>
                <a:cs typeface="+mj-cs"/>
                <a:sym typeface="Vista Sans OT Medium"/>
              </a:defRPr>
            </a:lvl1pPr>
          </a:lstStyle>
          <a:p>
            <a:pPr lvl="0">
              <a:defRPr sz="1800" i="0" spc="0"/>
            </a:pPr>
            <a:r>
              <a:rPr sz="3800" spc="-38"/>
              <a:t>Temperature</a:t>
            </a:r>
          </a:p>
        </p:txBody>
      </p:sp>
      <p:sp>
        <p:nvSpPr>
          <p:cNvPr id="794" name="Shape 794"/>
          <p:cNvSpPr/>
          <p:nvPr/>
        </p:nvSpPr>
        <p:spPr>
          <a:xfrm>
            <a:off x="-5834" y="1439903"/>
            <a:ext cx="9146738" cy="5107344"/>
          </a:xfrm>
          <a:prstGeom prst="rect">
            <a:avLst/>
          </a:prstGeom>
          <a:solidFill>
            <a:srgbClr val="FFFFFF">
              <a:alpha val="80000"/>
            </a:srgbClr>
          </a:solidFill>
          <a:ln w="25400">
            <a:miter lim="400000"/>
          </a:ln>
        </p:spPr>
        <p:txBody>
          <a:bodyPr lIns="0" tIns="0" rIns="0" bIns="0" anchor="ctr"/>
          <a:lstStyle/>
          <a:p>
            <a:pPr algn="ctr" defTabSz="259644">
              <a:defRPr sz="2000" spc="0">
                <a:latin typeface="+mj-lt"/>
                <a:ea typeface="+mj-ea"/>
                <a:cs typeface="+mj-cs"/>
                <a:sym typeface="Vista Sans OT Medium"/>
              </a:defRPr>
            </a:pPr>
            <a:endParaRPr/>
          </a:p>
        </p:txBody>
      </p:sp>
      <p:sp>
        <p:nvSpPr>
          <p:cNvPr id="795" name="Shape 795"/>
          <p:cNvSpPr/>
          <p:nvPr/>
        </p:nvSpPr>
        <p:spPr>
          <a:xfrm>
            <a:off x="543236" y="3477167"/>
            <a:ext cx="2489287" cy="1032816"/>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p>
            <a:pPr lvl="0" algn="r">
              <a:lnSpc>
                <a:spcPct val="80000"/>
              </a:lnSpc>
              <a:defRPr spc="0">
                <a:solidFill>
                  <a:srgbClr val="000000"/>
                </a:solidFill>
              </a:defRPr>
            </a:pPr>
            <a:r>
              <a:rPr sz="3800" i="1" spc="-38">
                <a:latin typeface="+mj-lt"/>
                <a:ea typeface="+mj-ea"/>
                <a:cs typeface="+mj-cs"/>
                <a:sym typeface="Vista Sans OT Medium"/>
              </a:rPr>
              <a:t>Access pattern</a:t>
            </a:r>
            <a:br>
              <a:rPr sz="3800" i="1" spc="-38">
                <a:latin typeface="+mj-lt"/>
                <a:ea typeface="+mj-ea"/>
                <a:cs typeface="+mj-cs"/>
                <a:sym typeface="Vista Sans OT Medium"/>
              </a:rPr>
            </a:br>
            <a:r>
              <a:rPr sz="3800" i="1" spc="-38">
                <a:latin typeface="+mj-lt"/>
                <a:ea typeface="+mj-ea"/>
                <a:cs typeface="+mj-cs"/>
                <a:sym typeface="Vista Sans OT Medium"/>
              </a:rPr>
              <a:t>dependence</a:t>
            </a:r>
          </a:p>
        </p:txBody>
      </p:sp>
      <p:sp>
        <p:nvSpPr>
          <p:cNvPr id="796" name="Shape 796"/>
          <p:cNvSpPr/>
          <p:nvPr/>
        </p:nvSpPr>
        <p:spPr>
          <a:xfrm>
            <a:off x="490275" y="437517"/>
            <a:ext cx="3296513"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lvl="0">
              <a:defRPr sz="1800" b="0" spc="0"/>
            </a:pPr>
            <a:r>
              <a:rPr sz="6100" spc="-60"/>
              <a:t>Summary</a:t>
            </a:r>
          </a:p>
        </p:txBody>
      </p:sp>
      <p:sp>
        <p:nvSpPr>
          <p:cNvPr id="797" name="Shape 797"/>
          <p:cNvSpPr/>
          <p:nvPr/>
        </p:nvSpPr>
        <p:spPr>
          <a:xfrm flipH="1">
            <a:off x="3036161" y="3038670"/>
            <a:ext cx="1290689" cy="1689609"/>
          </a:xfrm>
          <a:custGeom>
            <a:avLst/>
            <a:gdLst/>
            <a:ahLst/>
            <a:cxnLst>
              <a:cxn ang="0">
                <a:pos x="wd2" y="hd2"/>
              </a:cxn>
              <a:cxn ang="5400000">
                <a:pos x="wd2" y="hd2"/>
              </a:cxn>
              <a:cxn ang="10800000">
                <a:pos x="wd2" y="hd2"/>
              </a:cxn>
              <a:cxn ang="16200000">
                <a:pos x="wd2" y="hd2"/>
              </a:cxn>
            </a:cxnLst>
            <a:rect l="0" t="0" r="r" b="b"/>
            <a:pathLst>
              <a:path w="21600" h="21600" extrusionOk="0">
                <a:moveTo>
                  <a:pt x="21600" y="12069"/>
                </a:moveTo>
                <a:lnTo>
                  <a:pt x="7592" y="0"/>
                </a:lnTo>
                <a:lnTo>
                  <a:pt x="0" y="11617"/>
                </a:lnTo>
                <a:lnTo>
                  <a:pt x="7726" y="21600"/>
                </a:lnTo>
                <a:lnTo>
                  <a:pt x="21600" y="12069"/>
                </a:lnTo>
                <a:close/>
              </a:path>
            </a:pathLst>
          </a:custGeom>
          <a:solidFill>
            <a:srgbClr val="405F82">
              <a:alpha val="60000"/>
            </a:srgbClr>
          </a:solidFill>
          <a:ln w="12700">
            <a:miter lim="400000"/>
          </a:ln>
        </p:spPr>
        <p:txBody>
          <a:bodyPr lIns="0" tIns="0" rIns="0" bIns="0"/>
          <a:lstStyle/>
          <a:p>
            <a:pPr algn="ctr" defTabSz="259644">
              <a:defRPr sz="2000" spc="0">
                <a:solidFill>
                  <a:srgbClr val="000000"/>
                </a:solidFill>
                <a:latin typeface="+mj-lt"/>
                <a:ea typeface="+mj-ea"/>
                <a:cs typeface="+mj-cs"/>
                <a:sym typeface="Vista Sans OT Medium"/>
              </a:defRPr>
            </a:pPr>
            <a:endParaRPr/>
          </a:p>
        </p:txBody>
      </p:sp>
      <p:grpSp>
        <p:nvGrpSpPr>
          <p:cNvPr id="800" name="Group 800"/>
          <p:cNvGrpSpPr/>
          <p:nvPr/>
        </p:nvGrpSpPr>
        <p:grpSpPr>
          <a:xfrm>
            <a:off x="3811334" y="3026339"/>
            <a:ext cx="4969649" cy="1934472"/>
            <a:chOff x="-215900" y="-139700"/>
            <a:chExt cx="7067943" cy="2292706"/>
          </a:xfrm>
        </p:grpSpPr>
        <p:sp>
          <p:nvSpPr>
            <p:cNvPr id="799" name="Shape 799"/>
            <p:cNvSpPr/>
            <p:nvPr/>
          </p:nvSpPr>
          <p:spPr>
            <a:xfrm>
              <a:off x="0" y="123730"/>
              <a:ext cx="6636143" cy="1486445"/>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nSpc>
                  <a:spcPct val="90000"/>
                </a:lnSpc>
                <a:defRPr spc="0">
                  <a:solidFill>
                    <a:srgbClr val="000000"/>
                  </a:solidFill>
                </a:defRPr>
              </a:pPr>
              <a:r>
                <a:rPr sz="3000" spc="-30">
                  <a:solidFill>
                    <a:srgbClr val="405F82"/>
                  </a:solidFill>
                </a:rPr>
                <a:t>We quantify the effects of the </a:t>
              </a:r>
              <a:r>
                <a:rPr sz="3000" b="1" i="1" spc="-30">
                  <a:solidFill>
                    <a:srgbClr val="405F82"/>
                  </a:solidFill>
                </a:rPr>
                <a:t>page cache</a:t>
              </a:r>
              <a:r>
                <a:rPr sz="3000" spc="-30">
                  <a:solidFill>
                    <a:srgbClr val="405F82"/>
                  </a:solidFill>
                </a:rPr>
                <a:t> and </a:t>
              </a:r>
              <a:r>
                <a:rPr sz="3000" b="1" i="1" spc="-30">
                  <a:solidFill>
                    <a:srgbClr val="405F82"/>
                  </a:solidFill>
                </a:rPr>
                <a:t>write amplification</a:t>
              </a:r>
              <a:r>
                <a:rPr sz="3000" spc="-30">
                  <a:solidFill>
                    <a:srgbClr val="405F82"/>
                  </a:solidFill>
                </a:rPr>
                <a:t> in the field.</a:t>
              </a:r>
            </a:p>
          </p:txBody>
        </p:sp>
        <p:pic>
          <p:nvPicPr>
            <p:cNvPr id="798" name="Picture 797"/>
            <p:cNvPicPr/>
            <p:nvPr/>
          </p:nvPicPr>
          <p:blipFill>
            <a:blip r:embed="rId2">
              <a:extLst/>
            </a:blip>
            <a:stretch>
              <a:fillRect/>
            </a:stretch>
          </p:blipFill>
          <p:spPr>
            <a:xfrm>
              <a:off x="-215900" y="-139700"/>
              <a:ext cx="7067943" cy="2292706"/>
            </a:xfrm>
            <a:prstGeom prst="rect">
              <a:avLst/>
            </a:prstGeom>
            <a:effectLst/>
          </p:spPr>
        </p:pic>
      </p:grpSp>
    </p:spTree>
    <p:extLst>
      <p:ext uri="{BB962C8B-B14F-4D97-AF65-F5344CB8AC3E}">
        <p14:creationId xmlns:p14="http://schemas.microsoft.com/office/powerpoint/2010/main" val="140211937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SSD Error Analysis in </a:t>
            </a:r>
            <a:r>
              <a:rPr lang="en-US" dirty="0"/>
              <a:t>t</a:t>
            </a:r>
            <a:r>
              <a:rPr lang="en-US" dirty="0" smtClean="0"/>
              <a:t>he Field</a:t>
            </a:r>
            <a:endParaRPr lang="en-US" dirty="0"/>
          </a:p>
        </p:txBody>
      </p:sp>
      <p:sp>
        <p:nvSpPr>
          <p:cNvPr id="3" name="Content Placeholder 2"/>
          <p:cNvSpPr>
            <a:spLocks noGrp="1"/>
          </p:cNvSpPr>
          <p:nvPr>
            <p:ph idx="1"/>
          </p:nvPr>
        </p:nvSpPr>
        <p:spPr/>
        <p:txBody>
          <a:bodyPr/>
          <a:lstStyle/>
          <a:p>
            <a:r>
              <a:rPr lang="en-US" sz="2200" dirty="0" smtClean="0">
                <a:solidFill>
                  <a:srgbClr val="0000FF"/>
                </a:solidFill>
              </a:rPr>
              <a:t>First large-scale field study of flash memory errors</a:t>
            </a:r>
          </a:p>
          <a:p>
            <a:r>
              <a:rPr lang="en-US" sz="2200" dirty="0" smtClean="0"/>
              <a:t>Justin </a:t>
            </a:r>
            <a:r>
              <a:rPr lang="en-US" sz="2200" dirty="0"/>
              <a:t>Meza, </a:t>
            </a:r>
            <a:r>
              <a:rPr lang="en-US" sz="2200" dirty="0" err="1"/>
              <a:t>Qiang</a:t>
            </a:r>
            <a:r>
              <a:rPr lang="en-US" sz="2200" dirty="0"/>
              <a:t> Wu, </a:t>
            </a:r>
            <a:r>
              <a:rPr lang="en-US" sz="2200" dirty="0" err="1"/>
              <a:t>Sanjeev</a:t>
            </a:r>
            <a:r>
              <a:rPr lang="en-US" sz="2200" dirty="0"/>
              <a:t> Kumar, and </a:t>
            </a:r>
            <a:r>
              <a:rPr lang="en-US" sz="2200" u="sng" dirty="0"/>
              <a:t>Onur Mutlu</a:t>
            </a:r>
            <a:r>
              <a:rPr lang="en-US" sz="2200" dirty="0"/>
              <a:t>,</a:t>
            </a:r>
            <a:br>
              <a:rPr lang="en-US" sz="2200" dirty="0"/>
            </a:br>
            <a:r>
              <a:rPr lang="en-US" sz="2200" b="1" dirty="0">
                <a:hlinkClick r:id="rId2"/>
              </a:rPr>
              <a:t>"A Large-Scale Study of Flash Memory Errors in the Field"</a:t>
            </a:r>
            <a:r>
              <a:rPr lang="en-US" sz="2200" dirty="0"/>
              <a:t> </a:t>
            </a:r>
            <a:br>
              <a:rPr lang="en-US" sz="2200" dirty="0"/>
            </a:br>
            <a:r>
              <a:rPr lang="en-US" sz="2200" i="1" dirty="0"/>
              <a:t>Proceedings of the </a:t>
            </a:r>
            <a:r>
              <a:rPr lang="en-US" sz="2200" i="1" dirty="0">
                <a:hlinkClick r:id="rId3"/>
              </a:rPr>
              <a:t>ACM International Conference on Measurement and Modeling of Computer Systems</a:t>
            </a:r>
            <a:r>
              <a:rPr lang="en-US" sz="2200" i="1" dirty="0"/>
              <a:t> (</a:t>
            </a:r>
            <a:r>
              <a:rPr lang="en-US" sz="2200" b="1" i="1" dirty="0"/>
              <a:t>SIGMETRICS</a:t>
            </a:r>
            <a:r>
              <a:rPr lang="en-US" sz="2200" i="1" dirty="0"/>
              <a:t>)</a:t>
            </a:r>
            <a:r>
              <a:rPr lang="en-US" sz="2200" dirty="0"/>
              <a:t>, Portland, OR, June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Coverage at ZDNet</a:t>
            </a:r>
            <a:r>
              <a:rPr lang="en-US" sz="2200" dirty="0"/>
              <a:t>] [</a:t>
            </a:r>
            <a:r>
              <a:rPr lang="en-US" sz="2200" dirty="0">
                <a:hlinkClick r:id="rId7"/>
              </a:rPr>
              <a:t>Coverage on The Register</a:t>
            </a:r>
            <a:r>
              <a:rPr lang="en-US" sz="2200" dirty="0"/>
              <a:t>] [</a:t>
            </a:r>
            <a:r>
              <a:rPr lang="en-US" sz="2200" dirty="0">
                <a:hlinkClick r:id="rId8"/>
              </a:rPr>
              <a:t>Coverage on TechSpot</a:t>
            </a:r>
            <a:r>
              <a:rPr lang="en-US" sz="2200" dirty="0"/>
              <a:t>] [</a:t>
            </a:r>
            <a:r>
              <a:rPr lang="en-US" sz="2200" dirty="0">
                <a:hlinkClick r:id="rId9"/>
              </a:rPr>
              <a:t>Coverage on The Tech Report</a:t>
            </a:r>
            <a:r>
              <a:rPr lang="en-US" sz="2200" dirty="0"/>
              <a:t>] </a:t>
            </a:r>
            <a:endParaRPr lang="en-US" sz="2200" dirty="0" smtClean="0"/>
          </a:p>
          <a:p>
            <a:endParaRPr lang="en-US" sz="2200" dirty="0"/>
          </a:p>
          <a:p>
            <a:endParaRPr lang="en-US" sz="2200" dirty="0" smtClean="0"/>
          </a:p>
          <a:p>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146</a:t>
            </a:fld>
            <a:endParaRPr lang="en-US"/>
          </a:p>
        </p:txBody>
      </p:sp>
      <p:pic>
        <p:nvPicPr>
          <p:cNvPr id="5" name="Picture 4"/>
          <p:cNvPicPr>
            <a:picLocks noChangeAspect="1"/>
          </p:cNvPicPr>
          <p:nvPr/>
        </p:nvPicPr>
        <p:blipFill>
          <a:blip r:embed="rId10"/>
          <a:stretch>
            <a:fillRect/>
          </a:stretch>
        </p:blipFill>
        <p:spPr>
          <a:xfrm>
            <a:off x="0" y="4708054"/>
            <a:ext cx="9144000" cy="1313234"/>
          </a:xfrm>
          <a:prstGeom prst="rect">
            <a:avLst/>
          </a:prstGeom>
        </p:spPr>
      </p:pic>
    </p:spTree>
    <p:extLst>
      <p:ext uri="{BB962C8B-B14F-4D97-AF65-F5344CB8AC3E}">
        <p14:creationId xmlns:p14="http://schemas.microsoft.com/office/powerpoint/2010/main" val="35932477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844675"/>
            <a:ext cx="8794750" cy="822325"/>
          </a:xfrm>
        </p:spPr>
        <p:txBody>
          <a:bodyPr/>
          <a:lstStyle/>
          <a:p>
            <a:pPr algn="ctr" eaLnBrk="1" hangingPunct="1"/>
            <a:r>
              <a:rPr lang="en-US" sz="4000" dirty="0" smtClean="0">
                <a:latin typeface="Garamond" charset="0"/>
              </a:rPr>
              <a:t>NAND Flash Memory Readings</a:t>
            </a:r>
            <a:endParaRPr lang="en-US" sz="4000" dirty="0">
              <a:latin typeface="Garamond" charset="0"/>
            </a:endParaRP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9631863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1085850"/>
          </a:xfrm>
        </p:spPr>
        <p:txBody>
          <a:bodyPr/>
          <a:lstStyle/>
          <a:p>
            <a:pPr eaLnBrk="1" fontAlgn="auto" hangingPunct="1">
              <a:spcAft>
                <a:spcPts val="0"/>
              </a:spcAft>
              <a:defRPr/>
            </a:pPr>
            <a:r>
              <a:rPr lang="en-US" dirty="0" smtClean="0">
                <a:ea typeface="+mj-ea"/>
                <a:cs typeface="+mj-cs"/>
              </a:rPr>
              <a:t>Errors in Flash Memory (I)</a:t>
            </a:r>
            <a:endParaRPr lang="en-US" dirty="0">
              <a:ea typeface="+mj-ea"/>
              <a:cs typeface="+mj-cs"/>
            </a:endParaRPr>
          </a:p>
        </p:txBody>
      </p:sp>
      <p:sp>
        <p:nvSpPr>
          <p:cNvPr id="3" name="Content Placeholder 2"/>
          <p:cNvSpPr>
            <a:spLocks noGrp="1"/>
          </p:cNvSpPr>
          <p:nvPr>
            <p:ph sz="quarter" idx="11"/>
          </p:nvPr>
        </p:nvSpPr>
        <p:spPr>
          <a:xfrm>
            <a:off x="123825" y="1241425"/>
            <a:ext cx="8897938" cy="5224463"/>
          </a:xfrm>
        </p:spPr>
        <p:txBody>
          <a:bodyPr rtlCol="0">
            <a:noAutofit/>
          </a:bodyPr>
          <a:lstStyle/>
          <a:p>
            <a:pPr marL="457200" indent="-457200" eaLnBrk="1" fontAlgn="auto" hangingPunct="1">
              <a:spcAft>
                <a:spcPts val="0"/>
              </a:spcAft>
              <a:buFont typeface="+mj-lt"/>
              <a:buAutoNum type="arabicPeriod"/>
              <a:defRPr/>
            </a:pPr>
            <a:r>
              <a:rPr lang="en-US" sz="2600" b="1" i="0" u="sng" dirty="0" smtClean="0">
                <a:ea typeface="+mn-ea"/>
                <a:cs typeface="+mn-cs"/>
              </a:rPr>
              <a:t>Retention </a:t>
            </a:r>
            <a:r>
              <a:rPr lang="en-US" sz="2600" b="1" i="0" u="sng" dirty="0">
                <a:ea typeface="+mn-ea"/>
                <a:cs typeface="+mn-cs"/>
              </a:rPr>
              <a:t>noise study and </a:t>
            </a:r>
            <a:r>
              <a:rPr lang="en-US" sz="2600" b="1" i="0" u="sng" dirty="0" smtClean="0">
                <a:ea typeface="+mn-ea"/>
                <a:cs typeface="+mn-cs"/>
              </a:rPr>
              <a:t>management</a:t>
            </a:r>
          </a:p>
          <a:p>
            <a:pPr marL="640080" lvl="1" indent="-457200" eaLnBrk="1" fontAlgn="auto" hangingPunct="1">
              <a:spcAft>
                <a:spcPts val="0"/>
              </a:spcAft>
              <a:buFont typeface="+mj-lt"/>
              <a:buAutoNum type="arabicParenR"/>
              <a:defRPr/>
            </a:pPr>
            <a:r>
              <a:rPr lang="en-US" sz="2000" dirty="0">
                <a:ea typeface="+mn-ea"/>
              </a:rPr>
              <a:t>Yu </a:t>
            </a:r>
            <a:r>
              <a:rPr lang="en-US" sz="2000" dirty="0" err="1">
                <a:ea typeface="+mn-ea"/>
              </a:rPr>
              <a:t>Cai</a:t>
            </a:r>
            <a:r>
              <a:rPr lang="en-US" sz="2000" dirty="0">
                <a:ea typeface="+mn-ea"/>
              </a:rPr>
              <a:t>, </a:t>
            </a:r>
            <a:r>
              <a:rPr lang="en-US" sz="2000" dirty="0" err="1">
                <a:ea typeface="+mn-ea"/>
              </a:rPr>
              <a:t>Gulay</a:t>
            </a:r>
            <a:r>
              <a:rPr lang="en-US" sz="2000" dirty="0">
                <a:ea typeface="+mn-ea"/>
              </a:rPr>
              <a:t> </a:t>
            </a:r>
            <a:r>
              <a:rPr lang="en-US" sz="2000" dirty="0" err="1">
                <a:ea typeface="+mn-ea"/>
              </a:rPr>
              <a:t>Yalcin</a:t>
            </a:r>
            <a:r>
              <a:rPr lang="en-US" sz="2000" dirty="0">
                <a:ea typeface="+mn-ea"/>
              </a:rPr>
              <a:t>, Onur Mutlu, Erich F. </a:t>
            </a:r>
            <a:r>
              <a:rPr lang="en-US" sz="2000" dirty="0" err="1">
                <a:ea typeface="+mn-ea"/>
              </a:rPr>
              <a:t>Haratsch</a:t>
            </a:r>
            <a:r>
              <a:rPr lang="en-US" sz="2000" dirty="0">
                <a:ea typeface="+mn-ea"/>
              </a:rPr>
              <a:t>, Adrian Cristal, Osman </a:t>
            </a:r>
            <a:r>
              <a:rPr lang="en-US" sz="2000" dirty="0" err="1">
                <a:ea typeface="+mn-ea"/>
              </a:rPr>
              <a:t>Unsal</a:t>
            </a:r>
            <a:r>
              <a:rPr lang="en-US" sz="2000" dirty="0">
                <a:ea typeface="+mn-ea"/>
              </a:rPr>
              <a:t>, and Ken Mai</a:t>
            </a:r>
            <a:r>
              <a:rPr lang="en-US" sz="2000" dirty="0" smtClean="0">
                <a:ea typeface="+mn-ea"/>
              </a:rPr>
              <a:t>, </a:t>
            </a:r>
            <a:r>
              <a:rPr lang="en-US" sz="2000" b="1" dirty="0" smtClean="0">
                <a:ea typeface="+mn-ea"/>
                <a:hlinkClick r:id="rId2"/>
              </a:rPr>
              <a:t>Flash </a:t>
            </a:r>
            <a:r>
              <a:rPr lang="en-US" sz="2000" b="1" dirty="0">
                <a:ea typeface="+mn-ea"/>
                <a:hlinkClick r:id="rId2"/>
              </a:rPr>
              <a:t>Correct-and-Refresh: Retention-Aware Error Management for Increased Flash Memory </a:t>
            </a:r>
            <a:r>
              <a:rPr lang="en-US" sz="2000" b="1" dirty="0" smtClean="0">
                <a:ea typeface="+mn-ea"/>
                <a:hlinkClick r:id="rId2"/>
              </a:rPr>
              <a:t>Lifetime</a:t>
            </a:r>
            <a:r>
              <a:rPr lang="en-US" sz="2000" dirty="0" smtClean="0">
                <a:ea typeface="+mn-ea"/>
              </a:rPr>
              <a:t>, ICCD 2012.</a:t>
            </a:r>
          </a:p>
          <a:p>
            <a:pPr marL="640080" lvl="1" indent="-457200" eaLnBrk="1" fontAlgn="auto" hangingPunct="1">
              <a:spcAft>
                <a:spcPts val="0"/>
              </a:spcAft>
              <a:buFont typeface="+mj-lt"/>
              <a:buAutoNum type="arabicParenR"/>
              <a:defRPr/>
            </a:pPr>
            <a:r>
              <a:rPr lang="en-US" sz="2000" dirty="0">
                <a:ea typeface="+mn-ea"/>
              </a:rPr>
              <a:t>Yu </a:t>
            </a:r>
            <a:r>
              <a:rPr lang="en-US" sz="2000" dirty="0" err="1">
                <a:ea typeface="+mn-ea"/>
              </a:rPr>
              <a:t>Cai</a:t>
            </a:r>
            <a:r>
              <a:rPr lang="en-US" sz="2000" dirty="0">
                <a:ea typeface="+mn-ea"/>
              </a:rPr>
              <a:t>, Yixin Luo, Erich F. </a:t>
            </a:r>
            <a:r>
              <a:rPr lang="en-US" sz="2000" dirty="0" err="1">
                <a:ea typeface="+mn-ea"/>
              </a:rPr>
              <a:t>Haratsch</a:t>
            </a:r>
            <a:r>
              <a:rPr lang="en-US" sz="2000" dirty="0">
                <a:ea typeface="+mn-ea"/>
              </a:rPr>
              <a:t>, Ken Mai, and Onur Mutlu</a:t>
            </a:r>
            <a:r>
              <a:rPr lang="en-US" sz="2000" dirty="0" smtClean="0">
                <a:ea typeface="+mn-ea"/>
              </a:rPr>
              <a:t>, </a:t>
            </a:r>
            <a:r>
              <a:rPr lang="en-US" sz="2000" b="1" dirty="0" smtClean="0">
                <a:ea typeface="+mn-ea"/>
                <a:hlinkClick r:id="rId3"/>
              </a:rPr>
              <a:t>Data </a:t>
            </a:r>
            <a:r>
              <a:rPr lang="en-US" sz="2000" b="1" dirty="0">
                <a:ea typeface="+mn-ea"/>
                <a:hlinkClick r:id="rId3"/>
              </a:rPr>
              <a:t>Retention in MLC NAND Flash Memory: Characterization, Optimization and </a:t>
            </a:r>
            <a:r>
              <a:rPr lang="en-US" sz="2000" b="1" dirty="0" smtClean="0">
                <a:ea typeface="+mn-ea"/>
                <a:hlinkClick r:id="rId3"/>
              </a:rPr>
              <a:t>Recovery</a:t>
            </a:r>
            <a:r>
              <a:rPr lang="en-US" sz="2000" dirty="0" smtClean="0">
                <a:ea typeface="+mn-ea"/>
              </a:rPr>
              <a:t>, HPCA 2015.</a:t>
            </a:r>
          </a:p>
          <a:p>
            <a:pPr marL="640080" lvl="1" indent="-457200" eaLnBrk="1" fontAlgn="auto" hangingPunct="1">
              <a:spcAft>
                <a:spcPts val="0"/>
              </a:spcAft>
              <a:buFont typeface="+mj-lt"/>
              <a:buAutoNum type="arabicParenR"/>
              <a:defRPr/>
            </a:pPr>
            <a:r>
              <a:rPr lang="en-US" sz="2000" dirty="0">
                <a:ea typeface="+mn-ea"/>
              </a:rPr>
              <a:t>Yixin Luo, Yu </a:t>
            </a:r>
            <a:r>
              <a:rPr lang="en-US" sz="2000" dirty="0" err="1">
                <a:ea typeface="+mn-ea"/>
              </a:rPr>
              <a:t>Cai</a:t>
            </a:r>
            <a:r>
              <a:rPr lang="en-US" sz="2000" dirty="0">
                <a:ea typeface="+mn-ea"/>
              </a:rPr>
              <a:t>, Saugata Ghose, </a:t>
            </a:r>
            <a:r>
              <a:rPr lang="en-US" sz="2000" dirty="0" err="1">
                <a:ea typeface="+mn-ea"/>
              </a:rPr>
              <a:t>Jongmoo</a:t>
            </a:r>
            <a:r>
              <a:rPr lang="en-US" sz="2000" dirty="0">
                <a:ea typeface="+mn-ea"/>
              </a:rPr>
              <a:t> Choi, and Onur Mutlu</a:t>
            </a:r>
            <a:r>
              <a:rPr lang="en-US" sz="2000" dirty="0" smtClean="0">
                <a:ea typeface="+mn-ea"/>
              </a:rPr>
              <a:t>, </a:t>
            </a:r>
            <a:r>
              <a:rPr lang="en-US" sz="2000" b="1" dirty="0" smtClean="0">
                <a:ea typeface="+mn-ea"/>
                <a:hlinkClick r:id="rId4"/>
              </a:rPr>
              <a:t>WARM</a:t>
            </a:r>
            <a:r>
              <a:rPr lang="en-US" sz="2000" b="1" dirty="0">
                <a:ea typeface="+mn-ea"/>
                <a:hlinkClick r:id="rId4"/>
              </a:rPr>
              <a:t>: Improving NAND Flash Memory Lifetime with Write-hotness Aware Retention </a:t>
            </a:r>
            <a:r>
              <a:rPr lang="en-US" sz="2000" b="1" dirty="0" smtClean="0">
                <a:ea typeface="+mn-ea"/>
                <a:hlinkClick r:id="rId4"/>
              </a:rPr>
              <a:t>Management</a:t>
            </a:r>
            <a:r>
              <a:rPr lang="en-US" sz="2000" dirty="0" smtClean="0">
                <a:ea typeface="+mn-ea"/>
              </a:rPr>
              <a:t>, MSST 2015.</a:t>
            </a:r>
          </a:p>
          <a:p>
            <a:pPr marL="640080" lvl="1" indent="-457200" eaLnBrk="1" fontAlgn="auto" hangingPunct="1">
              <a:spcAft>
                <a:spcPts val="0"/>
              </a:spcAft>
              <a:buFont typeface="+mj-lt"/>
              <a:buAutoNum type="arabicParenR"/>
              <a:defRPr/>
            </a:pPr>
            <a:endParaRPr lang="en-US" sz="2000" dirty="0" smtClean="0">
              <a:ea typeface="+mn-ea"/>
            </a:endParaRPr>
          </a:p>
          <a:p>
            <a:pPr marL="457200" indent="-457200" eaLnBrk="1" fontAlgn="auto" hangingPunct="1">
              <a:spcAft>
                <a:spcPts val="0"/>
              </a:spcAft>
              <a:buFont typeface="+mj-lt"/>
              <a:buAutoNum type="arabicPeriod"/>
              <a:defRPr/>
            </a:pPr>
            <a:r>
              <a:rPr lang="en-US" sz="2600" b="1" i="0" u="sng" dirty="0" smtClean="0">
                <a:ea typeface="+mn-ea"/>
                <a:cs typeface="+mn-cs"/>
              </a:rPr>
              <a:t>Flash-based SSD prototyping and testing platform</a:t>
            </a:r>
            <a:endParaRPr lang="en-US" sz="2600" b="1" i="0" u="sng" dirty="0">
              <a:ea typeface="+mn-ea"/>
              <a:cs typeface="+mn-cs"/>
            </a:endParaRPr>
          </a:p>
          <a:p>
            <a:pPr marL="640080" lvl="1" indent="-457200" eaLnBrk="1" fontAlgn="auto" hangingPunct="1">
              <a:spcAft>
                <a:spcPts val="0"/>
              </a:spcAft>
              <a:buFont typeface="+mj-lt"/>
              <a:buAutoNum type="arabicParenR" startAt="4"/>
              <a:defRPr/>
            </a:pPr>
            <a:r>
              <a:rPr lang="en-US" sz="2000" dirty="0" smtClean="0">
                <a:ea typeface="+mn-ea"/>
              </a:rPr>
              <a:t>Yu </a:t>
            </a:r>
            <a:r>
              <a:rPr lang="en-US" sz="2000" dirty="0" err="1" smtClean="0">
                <a:ea typeface="+mn-ea"/>
              </a:rPr>
              <a:t>Cai</a:t>
            </a:r>
            <a:r>
              <a:rPr lang="en-US" sz="2000" dirty="0" smtClean="0">
                <a:ea typeface="+mn-ea"/>
              </a:rPr>
              <a:t>, Erich F. </a:t>
            </a:r>
            <a:r>
              <a:rPr lang="en-US" sz="2000" dirty="0" err="1" smtClean="0">
                <a:ea typeface="+mn-ea"/>
              </a:rPr>
              <a:t>Haratsh</a:t>
            </a:r>
            <a:r>
              <a:rPr lang="en-US" sz="2000" dirty="0">
                <a:ea typeface="+mn-ea"/>
              </a:rPr>
              <a:t>, Mark McCartney, Ken </a:t>
            </a:r>
            <a:r>
              <a:rPr lang="en-US" sz="2000" dirty="0" smtClean="0">
                <a:ea typeface="+mn-ea"/>
              </a:rPr>
              <a:t>Mai</a:t>
            </a:r>
            <a:r>
              <a:rPr lang="en-US" sz="2000" dirty="0">
                <a:ea typeface="+mn-ea"/>
              </a:rPr>
              <a:t>, </a:t>
            </a:r>
            <a:r>
              <a:rPr lang="en-US" sz="2000" b="1" dirty="0" smtClean="0">
                <a:ea typeface="+mn-ea"/>
                <a:hlinkClick r:id="rId5"/>
              </a:rPr>
              <a:t>FPGA</a:t>
            </a:r>
            <a:r>
              <a:rPr lang="en-US" sz="2000" b="1" dirty="0">
                <a:ea typeface="+mn-ea"/>
                <a:hlinkClick r:id="rId5"/>
              </a:rPr>
              <a:t>-based solid-state drive prototyping </a:t>
            </a:r>
            <a:r>
              <a:rPr lang="en-US" sz="2000" b="1" dirty="0" smtClean="0">
                <a:ea typeface="+mn-ea"/>
                <a:hlinkClick r:id="rId5"/>
              </a:rPr>
              <a:t>platform</a:t>
            </a:r>
            <a:r>
              <a:rPr lang="en-US" sz="2000" dirty="0" smtClean="0">
                <a:ea typeface="+mn-ea"/>
              </a:rPr>
              <a:t>, FCCM 2011.</a:t>
            </a:r>
          </a:p>
        </p:txBody>
      </p:sp>
      <p:sp>
        <p:nvSpPr>
          <p:cNvPr id="333827"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0A01C5-D665-2242-A7C0-39A8AD6E39D0}" type="slidenum">
              <a:rPr lang="en-US" sz="1600">
                <a:solidFill>
                  <a:srgbClr val="595959"/>
                </a:solidFill>
                <a:latin typeface="Calibri" charset="0"/>
              </a:rPr>
              <a:pPr eaLnBrk="1" hangingPunct="1"/>
              <a:t>148</a:t>
            </a:fld>
            <a:endParaRPr lang="en-US" sz="1600">
              <a:solidFill>
                <a:srgbClr val="595959"/>
              </a:solidFill>
              <a:latin typeface="Calibri" charset="0"/>
            </a:endParaRPr>
          </a:p>
        </p:txBody>
      </p:sp>
    </p:spTree>
    <p:extLst>
      <p:ext uri="{BB962C8B-B14F-4D97-AF65-F5344CB8AC3E}">
        <p14:creationId xmlns:p14="http://schemas.microsoft.com/office/powerpoint/2010/main" val="3022479704"/>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1085850"/>
          </a:xfrm>
        </p:spPr>
        <p:txBody>
          <a:bodyPr/>
          <a:lstStyle/>
          <a:p>
            <a:pPr eaLnBrk="1" fontAlgn="auto" hangingPunct="1">
              <a:spcAft>
                <a:spcPts val="0"/>
              </a:spcAft>
              <a:defRPr/>
            </a:pPr>
            <a:r>
              <a:rPr lang="en-US" dirty="0" smtClean="0"/>
              <a:t>Errors in </a:t>
            </a:r>
            <a:r>
              <a:rPr lang="en-US" dirty="0"/>
              <a:t>Flash Memory </a:t>
            </a:r>
            <a:r>
              <a:rPr lang="en-US" dirty="0" smtClean="0">
                <a:ea typeface="+mj-ea"/>
                <a:cs typeface="+mj-cs"/>
              </a:rPr>
              <a:t>(II)</a:t>
            </a:r>
            <a:endParaRPr lang="en-US" dirty="0">
              <a:ea typeface="+mj-ea"/>
              <a:cs typeface="+mj-cs"/>
            </a:endParaRPr>
          </a:p>
        </p:txBody>
      </p:sp>
      <p:sp>
        <p:nvSpPr>
          <p:cNvPr id="3" name="Content Placeholder 2"/>
          <p:cNvSpPr>
            <a:spLocks noGrp="1"/>
          </p:cNvSpPr>
          <p:nvPr>
            <p:ph sz="quarter" idx="11"/>
          </p:nvPr>
        </p:nvSpPr>
        <p:spPr>
          <a:xfrm>
            <a:off x="123825" y="1241425"/>
            <a:ext cx="8897938" cy="5224463"/>
          </a:xfrm>
        </p:spPr>
        <p:txBody>
          <a:bodyPr rtlCol="0">
            <a:noAutofit/>
          </a:bodyPr>
          <a:lstStyle/>
          <a:p>
            <a:pPr marL="457200" indent="-457200" eaLnBrk="1" fontAlgn="auto" hangingPunct="1">
              <a:lnSpc>
                <a:spcPts val="2000"/>
              </a:lnSpc>
              <a:spcAft>
                <a:spcPts val="0"/>
              </a:spcAft>
              <a:buFont typeface="+mj-lt"/>
              <a:buAutoNum type="arabicPeriod" startAt="3"/>
              <a:defRPr/>
            </a:pPr>
            <a:r>
              <a:rPr lang="en-US" sz="2600" b="1" i="0" u="sng" dirty="0">
                <a:ea typeface="+mn-ea"/>
                <a:cs typeface="+mn-cs"/>
              </a:rPr>
              <a:t>Overall flash error analysis</a:t>
            </a:r>
          </a:p>
          <a:p>
            <a:pPr marL="640080" lvl="1" indent="-457200" eaLnBrk="1" fontAlgn="auto" hangingPunct="1">
              <a:lnSpc>
                <a:spcPts val="2000"/>
              </a:lnSpc>
              <a:spcAft>
                <a:spcPts val="0"/>
              </a:spcAft>
              <a:buFont typeface="+mj-lt"/>
              <a:buAutoNum type="arabicParenR" startAt="5"/>
              <a:defRPr/>
            </a:pPr>
            <a:r>
              <a:rPr lang="en-US" sz="2000" dirty="0">
                <a:ea typeface="+mn-ea"/>
              </a:rPr>
              <a:t>Yu </a:t>
            </a:r>
            <a:r>
              <a:rPr lang="en-US" sz="2000" dirty="0" err="1">
                <a:ea typeface="+mn-ea"/>
              </a:rPr>
              <a:t>Cai</a:t>
            </a:r>
            <a:r>
              <a:rPr lang="en-US" sz="2000" dirty="0">
                <a:ea typeface="+mn-ea"/>
              </a:rPr>
              <a:t>, Erich F. </a:t>
            </a:r>
            <a:r>
              <a:rPr lang="en-US" sz="2000" dirty="0" err="1">
                <a:ea typeface="+mn-ea"/>
              </a:rPr>
              <a:t>Haratsch</a:t>
            </a:r>
            <a:r>
              <a:rPr lang="en-US" sz="2000" dirty="0">
                <a:ea typeface="+mn-ea"/>
              </a:rPr>
              <a:t>, Onur Mutlu, and Ken Mai, </a:t>
            </a:r>
            <a:r>
              <a:rPr lang="en-US" sz="2000" b="1" dirty="0" smtClean="0">
                <a:ea typeface="+mn-ea"/>
                <a:hlinkClick r:id="rId2"/>
              </a:rPr>
              <a:t>Error </a:t>
            </a:r>
            <a:r>
              <a:rPr lang="en-US" sz="2000" b="1" dirty="0">
                <a:ea typeface="+mn-ea"/>
                <a:hlinkClick r:id="rId2"/>
              </a:rPr>
              <a:t>Patterns in MLC NAND Flash Memory: Measurement, Characterization, and </a:t>
            </a:r>
            <a:r>
              <a:rPr lang="en-US" sz="2000" b="1" dirty="0" smtClean="0">
                <a:ea typeface="+mn-ea"/>
                <a:hlinkClick r:id="rId2"/>
              </a:rPr>
              <a:t>Analysis</a:t>
            </a:r>
            <a:r>
              <a:rPr lang="en-US" sz="2000" dirty="0" smtClean="0">
                <a:ea typeface="+mn-ea"/>
              </a:rPr>
              <a:t>, </a:t>
            </a:r>
            <a:r>
              <a:rPr lang="en-US" sz="2000" dirty="0">
                <a:ea typeface="+mn-ea"/>
              </a:rPr>
              <a:t>DATE 2012.</a:t>
            </a:r>
          </a:p>
          <a:p>
            <a:pPr marL="640080" lvl="1" indent="-457200" eaLnBrk="1" fontAlgn="auto" hangingPunct="1">
              <a:lnSpc>
                <a:spcPts val="2000"/>
              </a:lnSpc>
              <a:spcAft>
                <a:spcPts val="0"/>
              </a:spcAft>
              <a:buFont typeface="+mj-lt"/>
              <a:buAutoNum type="arabicParenR" startAt="5"/>
              <a:defRPr/>
            </a:pPr>
            <a:r>
              <a:rPr lang="en-US" sz="2000" dirty="0">
                <a:ea typeface="+mn-ea"/>
              </a:rPr>
              <a:t>Yu </a:t>
            </a:r>
            <a:r>
              <a:rPr lang="en-US" sz="2000" dirty="0" err="1">
                <a:ea typeface="+mn-ea"/>
              </a:rPr>
              <a:t>Cai</a:t>
            </a:r>
            <a:r>
              <a:rPr lang="en-US" sz="2000" dirty="0">
                <a:ea typeface="+mn-ea"/>
              </a:rPr>
              <a:t>, </a:t>
            </a:r>
            <a:r>
              <a:rPr lang="en-US" sz="2000" dirty="0" err="1">
                <a:ea typeface="+mn-ea"/>
              </a:rPr>
              <a:t>Gulay</a:t>
            </a:r>
            <a:r>
              <a:rPr lang="en-US" sz="2000" dirty="0">
                <a:ea typeface="+mn-ea"/>
              </a:rPr>
              <a:t> </a:t>
            </a:r>
            <a:r>
              <a:rPr lang="en-US" sz="2000" dirty="0" err="1">
                <a:ea typeface="+mn-ea"/>
              </a:rPr>
              <a:t>Yalcin</a:t>
            </a:r>
            <a:r>
              <a:rPr lang="en-US" sz="2000" dirty="0">
                <a:ea typeface="+mn-ea"/>
              </a:rPr>
              <a:t>, Onur Mutlu, Erich F. </a:t>
            </a:r>
            <a:r>
              <a:rPr lang="en-US" sz="2000" dirty="0" err="1">
                <a:ea typeface="+mn-ea"/>
              </a:rPr>
              <a:t>Haratsch</a:t>
            </a:r>
            <a:r>
              <a:rPr lang="en-US" sz="2000" dirty="0">
                <a:ea typeface="+mn-ea"/>
              </a:rPr>
              <a:t>, Adrian Cristal, Osman </a:t>
            </a:r>
            <a:r>
              <a:rPr lang="en-US" sz="2000" dirty="0" err="1">
                <a:ea typeface="+mn-ea"/>
              </a:rPr>
              <a:t>Unsal</a:t>
            </a:r>
            <a:r>
              <a:rPr lang="en-US" sz="2000" dirty="0">
                <a:ea typeface="+mn-ea"/>
              </a:rPr>
              <a:t>, and Ken </a:t>
            </a:r>
            <a:r>
              <a:rPr lang="en-US" sz="2000" dirty="0" smtClean="0">
                <a:ea typeface="+mn-ea"/>
              </a:rPr>
              <a:t>Mai, </a:t>
            </a:r>
            <a:r>
              <a:rPr lang="en-US" sz="2000" b="1" dirty="0" smtClean="0">
                <a:ea typeface="+mn-ea"/>
                <a:hlinkClick r:id="rId3"/>
              </a:rPr>
              <a:t>Error </a:t>
            </a:r>
            <a:r>
              <a:rPr lang="en-US" sz="2000" b="1" dirty="0">
                <a:ea typeface="+mn-ea"/>
                <a:hlinkClick r:id="rId3"/>
              </a:rPr>
              <a:t>Analysis and Retention-Aware Error Management for NAND Flash </a:t>
            </a:r>
            <a:r>
              <a:rPr lang="en-US" sz="2000" b="1" dirty="0" smtClean="0">
                <a:ea typeface="+mn-ea"/>
                <a:hlinkClick r:id="rId3"/>
              </a:rPr>
              <a:t>Memory</a:t>
            </a:r>
            <a:r>
              <a:rPr lang="en-US" sz="2000" dirty="0" smtClean="0">
                <a:ea typeface="+mn-ea"/>
              </a:rPr>
              <a:t>, ITJ 2013.</a:t>
            </a:r>
          </a:p>
          <a:p>
            <a:pPr marL="640080" lvl="1" indent="-457200" eaLnBrk="1" fontAlgn="auto" hangingPunct="1">
              <a:lnSpc>
                <a:spcPts val="2000"/>
              </a:lnSpc>
              <a:spcAft>
                <a:spcPts val="0"/>
              </a:spcAft>
              <a:buFont typeface="+mj-lt"/>
              <a:buAutoNum type="arabicParenR" startAt="5"/>
              <a:defRPr/>
            </a:pPr>
            <a:endParaRPr lang="en-US" sz="2000" dirty="0">
              <a:ea typeface="+mn-ea"/>
            </a:endParaRPr>
          </a:p>
          <a:p>
            <a:pPr marL="457200" indent="-457200" eaLnBrk="1" fontAlgn="auto" hangingPunct="1">
              <a:lnSpc>
                <a:spcPts val="2000"/>
              </a:lnSpc>
              <a:spcAft>
                <a:spcPts val="0"/>
              </a:spcAft>
              <a:buFont typeface="+mj-lt"/>
              <a:buAutoNum type="arabicPeriod" startAt="3"/>
              <a:defRPr/>
            </a:pPr>
            <a:r>
              <a:rPr lang="en-US" sz="2600" b="1" i="0" u="sng" dirty="0">
                <a:ea typeface="+mn-ea"/>
                <a:cs typeface="+mn-cs"/>
              </a:rPr>
              <a:t>Program and </a:t>
            </a:r>
            <a:r>
              <a:rPr lang="en-US" sz="2600" b="1" i="0" u="sng" dirty="0" smtClean="0">
                <a:ea typeface="+mn-ea"/>
                <a:cs typeface="+mn-cs"/>
              </a:rPr>
              <a:t>erase noise study</a:t>
            </a:r>
            <a:endParaRPr lang="en-US" sz="2600" i="0" u="sng" dirty="0" smtClean="0">
              <a:ea typeface="+mn-ea"/>
              <a:cs typeface="+mn-cs"/>
            </a:endParaRPr>
          </a:p>
          <a:p>
            <a:pPr marL="640080" lvl="1" indent="-457200" eaLnBrk="1" fontAlgn="auto" hangingPunct="1">
              <a:lnSpc>
                <a:spcPts val="2000"/>
              </a:lnSpc>
              <a:spcAft>
                <a:spcPts val="0"/>
              </a:spcAft>
              <a:buFont typeface="+mj-lt"/>
              <a:buAutoNum type="arabicParenR" startAt="7"/>
              <a:defRPr/>
            </a:pPr>
            <a:r>
              <a:rPr lang="en-US" sz="2000" dirty="0">
                <a:ea typeface="+mn-ea"/>
              </a:rPr>
              <a:t>Yu </a:t>
            </a:r>
            <a:r>
              <a:rPr lang="en-US" sz="2000" dirty="0" err="1">
                <a:ea typeface="+mn-ea"/>
              </a:rPr>
              <a:t>Cai</a:t>
            </a:r>
            <a:r>
              <a:rPr lang="en-US" sz="2000" dirty="0">
                <a:ea typeface="+mn-ea"/>
              </a:rPr>
              <a:t>, Erich F. </a:t>
            </a:r>
            <a:r>
              <a:rPr lang="en-US" sz="2000" dirty="0" err="1">
                <a:ea typeface="+mn-ea"/>
              </a:rPr>
              <a:t>Haratsch</a:t>
            </a:r>
            <a:r>
              <a:rPr lang="en-US" sz="2000" dirty="0">
                <a:ea typeface="+mn-ea"/>
              </a:rPr>
              <a:t>, Onur Mutlu, and Ken Mai</a:t>
            </a:r>
            <a:r>
              <a:rPr lang="en-US" sz="2000" dirty="0" smtClean="0">
                <a:ea typeface="+mn-ea"/>
              </a:rPr>
              <a:t>, </a:t>
            </a:r>
            <a:r>
              <a:rPr lang="en-US" sz="2000" b="1" dirty="0" smtClean="0">
                <a:ea typeface="+mn-ea"/>
                <a:hlinkClick r:id="rId4"/>
              </a:rPr>
              <a:t>Threshold </a:t>
            </a:r>
            <a:r>
              <a:rPr lang="en-US" sz="2000" b="1" dirty="0">
                <a:ea typeface="+mn-ea"/>
                <a:hlinkClick r:id="rId4"/>
              </a:rPr>
              <a:t>Voltage Distribution in MLC NAND Flash Memory: Characterization, Analysis and </a:t>
            </a:r>
            <a:r>
              <a:rPr lang="en-US" sz="2000" b="1" dirty="0" smtClean="0">
                <a:ea typeface="+mn-ea"/>
                <a:hlinkClick r:id="rId4"/>
              </a:rPr>
              <a:t>Modeling</a:t>
            </a:r>
            <a:r>
              <a:rPr lang="en-US" sz="2000" dirty="0" smtClean="0">
                <a:ea typeface="+mn-ea"/>
              </a:rPr>
              <a:t>, DATE 2013.</a:t>
            </a:r>
            <a:endParaRPr lang="en-US" sz="2000" dirty="0">
              <a:ea typeface="+mn-ea"/>
            </a:endParaRPr>
          </a:p>
          <a:p>
            <a:pPr marL="457200" indent="-457200" eaLnBrk="1" fontAlgn="auto" hangingPunct="1">
              <a:lnSpc>
                <a:spcPts val="2000"/>
              </a:lnSpc>
              <a:spcAft>
                <a:spcPts val="0"/>
              </a:spcAft>
              <a:buFont typeface="+mj-lt"/>
              <a:buAutoNum type="arabicPeriod" startAt="3"/>
              <a:defRPr/>
            </a:pPr>
            <a:endParaRPr lang="en-US" sz="2000" i="0" dirty="0">
              <a:ea typeface="+mn-ea"/>
              <a:cs typeface="+mn-cs"/>
            </a:endParaRPr>
          </a:p>
        </p:txBody>
      </p:sp>
      <p:sp>
        <p:nvSpPr>
          <p:cNvPr id="334851"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BE9829-30BE-534E-86AE-EAD5439C9508}" type="slidenum">
              <a:rPr lang="en-US" sz="1600">
                <a:solidFill>
                  <a:srgbClr val="595959"/>
                </a:solidFill>
                <a:latin typeface="Calibri" charset="0"/>
              </a:rPr>
              <a:pPr eaLnBrk="1" hangingPunct="1"/>
              <a:t>149</a:t>
            </a:fld>
            <a:endParaRPr lang="en-US" sz="1600">
              <a:solidFill>
                <a:srgbClr val="595959"/>
              </a:solidFill>
              <a:latin typeface="Calibri" charset="0"/>
            </a:endParaRPr>
          </a:p>
        </p:txBody>
      </p:sp>
    </p:spTree>
    <p:extLst>
      <p:ext uri="{BB962C8B-B14F-4D97-AF65-F5344CB8AC3E}">
        <p14:creationId xmlns:p14="http://schemas.microsoft.com/office/powerpoint/2010/main" val="31136654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15</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Tree>
    <p:extLst>
      <p:ext uri="{BB962C8B-B14F-4D97-AF65-F5344CB8AC3E}">
        <p14:creationId xmlns:p14="http://schemas.microsoft.com/office/powerpoint/2010/main" val="3577618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772400" cy="1085850"/>
          </a:xfrm>
        </p:spPr>
        <p:txBody>
          <a:bodyPr/>
          <a:lstStyle/>
          <a:p>
            <a:pPr eaLnBrk="1" fontAlgn="auto" hangingPunct="1">
              <a:spcAft>
                <a:spcPts val="0"/>
              </a:spcAft>
              <a:defRPr/>
            </a:pPr>
            <a:r>
              <a:rPr lang="en-US" dirty="0" smtClean="0"/>
              <a:t>Errors in </a:t>
            </a:r>
            <a:r>
              <a:rPr lang="en-US" dirty="0"/>
              <a:t>Flash Memory </a:t>
            </a:r>
            <a:r>
              <a:rPr lang="en-US" dirty="0" smtClean="0">
                <a:ea typeface="+mj-ea"/>
                <a:cs typeface="+mj-cs"/>
              </a:rPr>
              <a:t>(III)</a:t>
            </a:r>
            <a:endParaRPr lang="en-US" dirty="0">
              <a:ea typeface="+mj-ea"/>
              <a:cs typeface="+mj-cs"/>
            </a:endParaRPr>
          </a:p>
        </p:txBody>
      </p:sp>
      <p:sp>
        <p:nvSpPr>
          <p:cNvPr id="3" name="Content Placeholder 2"/>
          <p:cNvSpPr>
            <a:spLocks noGrp="1"/>
          </p:cNvSpPr>
          <p:nvPr>
            <p:ph sz="quarter" idx="11"/>
          </p:nvPr>
        </p:nvSpPr>
        <p:spPr>
          <a:xfrm>
            <a:off x="123825" y="1100138"/>
            <a:ext cx="8897938" cy="5224462"/>
          </a:xfrm>
        </p:spPr>
        <p:txBody>
          <a:bodyPr rtlCol="0">
            <a:noAutofit/>
          </a:bodyPr>
          <a:lstStyle/>
          <a:p>
            <a:pPr marL="0" indent="0" eaLnBrk="1" fontAlgn="auto" hangingPunct="1">
              <a:lnSpc>
                <a:spcPts val="2000"/>
              </a:lnSpc>
              <a:spcAft>
                <a:spcPts val="0"/>
              </a:spcAft>
              <a:buFont typeface="Arial" panose="020B0604020202020204" pitchFamily="34" charset="0"/>
              <a:buNone/>
              <a:defRPr/>
            </a:pPr>
            <a:r>
              <a:rPr lang="en-US" sz="2600" b="1" i="0" u="sng" dirty="0" smtClean="0">
                <a:ea typeface="+mn-ea"/>
                <a:cs typeface="+mn-cs"/>
              </a:rPr>
              <a:t>5. Cell</a:t>
            </a:r>
            <a:r>
              <a:rPr lang="en-US" sz="2600" b="1" i="0" u="sng" dirty="0">
                <a:ea typeface="+mn-ea"/>
                <a:cs typeface="+mn-cs"/>
              </a:rPr>
              <a:t>-to-cell interference </a:t>
            </a:r>
            <a:r>
              <a:rPr lang="en-US" sz="2600" b="1" i="0" u="sng" dirty="0" smtClean="0">
                <a:ea typeface="+mn-ea"/>
                <a:cs typeface="+mn-cs"/>
              </a:rPr>
              <a:t>characterization</a:t>
            </a:r>
            <a:r>
              <a:rPr lang="en-US" sz="2600" b="1" i="0" u="sng" dirty="0">
                <a:ea typeface="+mn-ea"/>
                <a:cs typeface="+mn-cs"/>
              </a:rPr>
              <a:t> </a:t>
            </a:r>
            <a:r>
              <a:rPr lang="en-US" sz="2600" b="1" i="0" u="sng" dirty="0" smtClean="0">
                <a:ea typeface="+mn-ea"/>
                <a:cs typeface="+mn-cs"/>
              </a:rPr>
              <a:t>and tolerance</a:t>
            </a:r>
            <a:endParaRPr lang="en-US" sz="2600" b="1" i="0" u="sng" dirty="0">
              <a:ea typeface="+mn-ea"/>
              <a:cs typeface="+mn-cs"/>
            </a:endParaRPr>
          </a:p>
          <a:p>
            <a:pPr marL="640080" lvl="1" indent="-457200" eaLnBrk="1" fontAlgn="auto" hangingPunct="1">
              <a:lnSpc>
                <a:spcPts val="2000"/>
              </a:lnSpc>
              <a:spcAft>
                <a:spcPts val="0"/>
              </a:spcAft>
              <a:buFont typeface="+mj-lt"/>
              <a:buAutoNum type="arabicParenR" startAt="8"/>
              <a:defRPr/>
            </a:pPr>
            <a:r>
              <a:rPr lang="en-US" sz="2000" dirty="0">
                <a:ea typeface="+mn-ea"/>
              </a:rPr>
              <a:t>Yu </a:t>
            </a:r>
            <a:r>
              <a:rPr lang="en-US" sz="2000" dirty="0" err="1">
                <a:ea typeface="+mn-ea"/>
              </a:rPr>
              <a:t>Cai</a:t>
            </a:r>
            <a:r>
              <a:rPr lang="en-US" sz="2000" dirty="0">
                <a:ea typeface="+mn-ea"/>
              </a:rPr>
              <a:t>, Onur Mutlu, Erich F. </a:t>
            </a:r>
            <a:r>
              <a:rPr lang="en-US" sz="2000" dirty="0" err="1">
                <a:ea typeface="+mn-ea"/>
              </a:rPr>
              <a:t>Haratsch</a:t>
            </a:r>
            <a:r>
              <a:rPr lang="en-US" sz="2000" dirty="0">
                <a:ea typeface="+mn-ea"/>
              </a:rPr>
              <a:t>, and Ken Mai, </a:t>
            </a:r>
            <a:r>
              <a:rPr lang="en-US" sz="2000" b="1" dirty="0" smtClean="0">
                <a:ea typeface="+mn-ea"/>
                <a:hlinkClick r:id="rId2"/>
              </a:rPr>
              <a:t>Program </a:t>
            </a:r>
            <a:r>
              <a:rPr lang="en-US" sz="2000" b="1" dirty="0">
                <a:ea typeface="+mn-ea"/>
                <a:hlinkClick r:id="rId2"/>
              </a:rPr>
              <a:t>Interference in MLC NAND Flash Memory: Characterization, Modeling, and </a:t>
            </a:r>
            <a:r>
              <a:rPr lang="en-US" sz="2000" b="1" dirty="0" smtClean="0">
                <a:ea typeface="+mn-ea"/>
                <a:hlinkClick r:id="rId2"/>
              </a:rPr>
              <a:t>Mitigation</a:t>
            </a:r>
            <a:r>
              <a:rPr lang="en-US" sz="2000" dirty="0" smtClean="0">
                <a:ea typeface="+mn-ea"/>
              </a:rPr>
              <a:t>, </a:t>
            </a:r>
            <a:r>
              <a:rPr lang="en-US" sz="2000" dirty="0">
                <a:ea typeface="+mn-ea"/>
              </a:rPr>
              <a:t>ICCD 2013. </a:t>
            </a:r>
          </a:p>
          <a:p>
            <a:pPr marL="640080" lvl="1" indent="-457200" eaLnBrk="1" fontAlgn="auto" hangingPunct="1">
              <a:lnSpc>
                <a:spcPts val="2000"/>
              </a:lnSpc>
              <a:spcAft>
                <a:spcPts val="0"/>
              </a:spcAft>
              <a:buFont typeface="+mj-lt"/>
              <a:buAutoNum type="arabicParenR" startAt="8"/>
              <a:defRPr/>
            </a:pPr>
            <a:r>
              <a:rPr lang="en-US" sz="2000" dirty="0">
                <a:ea typeface="+mn-ea"/>
              </a:rPr>
              <a:t>Yu </a:t>
            </a:r>
            <a:r>
              <a:rPr lang="en-US" sz="2000" dirty="0" err="1">
                <a:ea typeface="+mn-ea"/>
              </a:rPr>
              <a:t>Cai</a:t>
            </a:r>
            <a:r>
              <a:rPr lang="en-US" sz="2000" dirty="0">
                <a:ea typeface="+mn-ea"/>
              </a:rPr>
              <a:t>, </a:t>
            </a:r>
            <a:r>
              <a:rPr lang="en-US" sz="2000" dirty="0" err="1">
                <a:ea typeface="+mn-ea"/>
              </a:rPr>
              <a:t>Gulay</a:t>
            </a:r>
            <a:r>
              <a:rPr lang="en-US" sz="2000" dirty="0">
                <a:ea typeface="+mn-ea"/>
              </a:rPr>
              <a:t> </a:t>
            </a:r>
            <a:r>
              <a:rPr lang="en-US" sz="2000" dirty="0" err="1">
                <a:ea typeface="+mn-ea"/>
              </a:rPr>
              <a:t>Yalcin</a:t>
            </a:r>
            <a:r>
              <a:rPr lang="en-US" sz="2000" dirty="0">
                <a:ea typeface="+mn-ea"/>
              </a:rPr>
              <a:t>, Onur Mutlu, Erich F. </a:t>
            </a:r>
            <a:r>
              <a:rPr lang="en-US" sz="2000" dirty="0" err="1">
                <a:ea typeface="+mn-ea"/>
              </a:rPr>
              <a:t>Haratsch</a:t>
            </a:r>
            <a:r>
              <a:rPr lang="en-US" sz="2000" dirty="0">
                <a:ea typeface="+mn-ea"/>
              </a:rPr>
              <a:t>, Osman </a:t>
            </a:r>
            <a:r>
              <a:rPr lang="en-US" sz="2000" dirty="0" err="1">
                <a:ea typeface="+mn-ea"/>
              </a:rPr>
              <a:t>Unsal</a:t>
            </a:r>
            <a:r>
              <a:rPr lang="en-US" sz="2000" dirty="0">
                <a:ea typeface="+mn-ea"/>
              </a:rPr>
              <a:t>, Adrian Cristal, and Ken Mai, </a:t>
            </a:r>
            <a:r>
              <a:rPr lang="en-US" sz="2000" b="1" dirty="0" smtClean="0">
                <a:ea typeface="+mn-ea"/>
                <a:hlinkClick r:id="rId3"/>
              </a:rPr>
              <a:t>Neighbor</a:t>
            </a:r>
            <a:r>
              <a:rPr lang="en-US" sz="2000" b="1" dirty="0">
                <a:ea typeface="+mn-ea"/>
                <a:hlinkClick r:id="rId3"/>
              </a:rPr>
              <a:t>-Cell Assisted Error Correction for MLC NAND Flash </a:t>
            </a:r>
            <a:r>
              <a:rPr lang="en-US" sz="2000" b="1" dirty="0" smtClean="0">
                <a:ea typeface="+mn-ea"/>
                <a:hlinkClick r:id="rId3"/>
              </a:rPr>
              <a:t>Memories</a:t>
            </a:r>
            <a:r>
              <a:rPr lang="en-US" sz="2000" dirty="0" smtClean="0">
                <a:ea typeface="+mn-ea"/>
              </a:rPr>
              <a:t>, </a:t>
            </a:r>
            <a:r>
              <a:rPr lang="en-US" sz="2000" dirty="0">
                <a:ea typeface="+mn-ea"/>
              </a:rPr>
              <a:t>SIGMETRICS 2014</a:t>
            </a:r>
            <a:r>
              <a:rPr lang="en-US" sz="2000" dirty="0" smtClean="0">
                <a:ea typeface="+mn-ea"/>
              </a:rPr>
              <a:t>.</a:t>
            </a:r>
          </a:p>
          <a:p>
            <a:pPr marL="182880" lvl="1" indent="0" eaLnBrk="1" fontAlgn="auto" hangingPunct="1">
              <a:lnSpc>
                <a:spcPts val="2000"/>
              </a:lnSpc>
              <a:spcAft>
                <a:spcPts val="0"/>
              </a:spcAft>
              <a:buFont typeface="Calibri" panose="020F0502020204030204" pitchFamily="34" charset="0"/>
              <a:buNone/>
              <a:defRPr/>
            </a:pPr>
            <a:endParaRPr lang="en-US" sz="2000" b="1" dirty="0">
              <a:ea typeface="+mn-ea"/>
            </a:endParaRPr>
          </a:p>
          <a:p>
            <a:pPr marL="0" lvl="1" indent="0" eaLnBrk="1" fontAlgn="auto" hangingPunct="1">
              <a:lnSpc>
                <a:spcPts val="2000"/>
              </a:lnSpc>
              <a:spcAft>
                <a:spcPts val="0"/>
              </a:spcAft>
              <a:buFont typeface="Calibri" panose="020F0502020204030204" pitchFamily="34" charset="0"/>
              <a:buNone/>
              <a:defRPr/>
            </a:pPr>
            <a:r>
              <a:rPr lang="en-US" sz="2600" b="1" u="sng" dirty="0" smtClean="0">
                <a:ea typeface="+mn-ea"/>
              </a:rPr>
              <a:t>6. Read </a:t>
            </a:r>
            <a:r>
              <a:rPr lang="en-US" sz="2600" b="1" u="sng" dirty="0">
                <a:ea typeface="+mn-ea"/>
              </a:rPr>
              <a:t>disturb noise study</a:t>
            </a:r>
            <a:endParaRPr lang="en-US" sz="2600" b="1" u="sng" dirty="0" smtClean="0">
              <a:ea typeface="+mn-ea"/>
            </a:endParaRPr>
          </a:p>
          <a:p>
            <a:pPr marL="640080" lvl="1" indent="-457200" eaLnBrk="1" fontAlgn="auto" hangingPunct="1">
              <a:lnSpc>
                <a:spcPts val="2000"/>
              </a:lnSpc>
              <a:spcAft>
                <a:spcPts val="0"/>
              </a:spcAft>
              <a:buFont typeface="+mj-lt"/>
              <a:buAutoNum type="arabicParenR" startAt="10"/>
              <a:defRPr/>
            </a:pPr>
            <a:r>
              <a:rPr lang="en-US" sz="2000" dirty="0">
                <a:ea typeface="+mn-ea"/>
              </a:rPr>
              <a:t>Yu </a:t>
            </a:r>
            <a:r>
              <a:rPr lang="en-US" sz="2000" dirty="0" err="1">
                <a:ea typeface="+mn-ea"/>
              </a:rPr>
              <a:t>Cai</a:t>
            </a:r>
            <a:r>
              <a:rPr lang="en-US" sz="2000" dirty="0">
                <a:ea typeface="+mn-ea"/>
              </a:rPr>
              <a:t>, Yixin Luo, Saugata Ghose, Erich F. </a:t>
            </a:r>
            <a:r>
              <a:rPr lang="en-US" sz="2000" dirty="0" err="1">
                <a:ea typeface="+mn-ea"/>
              </a:rPr>
              <a:t>Haratsch</a:t>
            </a:r>
            <a:r>
              <a:rPr lang="en-US" sz="2000" dirty="0">
                <a:ea typeface="+mn-ea"/>
              </a:rPr>
              <a:t>, Ken Mai, and Onur Mutlu,</a:t>
            </a:r>
            <a:br>
              <a:rPr lang="en-US" sz="2000" dirty="0">
                <a:ea typeface="+mn-ea"/>
              </a:rPr>
            </a:br>
            <a:r>
              <a:rPr lang="en-US" sz="2000" b="1" dirty="0" smtClean="0">
                <a:ea typeface="+mn-ea"/>
                <a:hlinkClick r:id="rId4"/>
              </a:rPr>
              <a:t>Read </a:t>
            </a:r>
            <a:r>
              <a:rPr lang="en-US" sz="2000" b="1" dirty="0">
                <a:ea typeface="+mn-ea"/>
                <a:hlinkClick r:id="rId4"/>
              </a:rPr>
              <a:t>Disturb Errors in MLC NAND Flash Memory: Characterization and </a:t>
            </a:r>
            <a:r>
              <a:rPr lang="en-US" sz="2000" b="1" dirty="0" smtClean="0">
                <a:ea typeface="+mn-ea"/>
                <a:hlinkClick r:id="rId4"/>
              </a:rPr>
              <a:t>Mitigation</a:t>
            </a:r>
            <a:r>
              <a:rPr lang="en-US" sz="2000" dirty="0" smtClean="0">
                <a:ea typeface="+mn-ea"/>
              </a:rPr>
              <a:t>, DSN 2015.</a:t>
            </a:r>
          </a:p>
          <a:p>
            <a:pPr marL="640080" lvl="1" indent="-457200" eaLnBrk="1" fontAlgn="auto" hangingPunct="1">
              <a:lnSpc>
                <a:spcPts val="2000"/>
              </a:lnSpc>
              <a:spcAft>
                <a:spcPts val="0"/>
              </a:spcAft>
              <a:buFont typeface="+mj-lt"/>
              <a:buAutoNum type="arabicParenR" startAt="10"/>
              <a:defRPr/>
            </a:pPr>
            <a:endParaRPr lang="en-US" sz="2000" dirty="0" smtClean="0">
              <a:ea typeface="+mn-ea"/>
            </a:endParaRPr>
          </a:p>
          <a:p>
            <a:pPr marL="0" indent="0" eaLnBrk="1" fontAlgn="auto" hangingPunct="1">
              <a:lnSpc>
                <a:spcPts val="2000"/>
              </a:lnSpc>
              <a:spcAft>
                <a:spcPts val="0"/>
              </a:spcAft>
              <a:buFont typeface="Arial" panose="020B0604020202020204" pitchFamily="34" charset="0"/>
              <a:buNone/>
              <a:defRPr/>
            </a:pPr>
            <a:r>
              <a:rPr lang="en-US" sz="2600" b="1" i="0" u="sng" dirty="0" smtClean="0">
                <a:ea typeface="+mn-ea"/>
                <a:cs typeface="+mn-cs"/>
              </a:rPr>
              <a:t>7. Flash errors in the field</a:t>
            </a:r>
          </a:p>
          <a:p>
            <a:pPr marL="640080" lvl="1" indent="-457200" eaLnBrk="1" fontAlgn="auto" hangingPunct="1">
              <a:lnSpc>
                <a:spcPts val="2000"/>
              </a:lnSpc>
              <a:spcAft>
                <a:spcPts val="0"/>
              </a:spcAft>
              <a:buFont typeface="+mj-lt"/>
              <a:buAutoNum type="arabicParenR" startAt="11"/>
              <a:defRPr/>
            </a:pPr>
            <a:r>
              <a:rPr lang="en-US" sz="2000" dirty="0">
                <a:ea typeface="+mn-ea"/>
              </a:rPr>
              <a:t>Justin Meza, </a:t>
            </a:r>
            <a:r>
              <a:rPr lang="en-US" sz="2000" dirty="0" err="1">
                <a:ea typeface="+mn-ea"/>
              </a:rPr>
              <a:t>Qiang</a:t>
            </a:r>
            <a:r>
              <a:rPr lang="en-US" sz="2000" dirty="0">
                <a:ea typeface="+mn-ea"/>
              </a:rPr>
              <a:t> Wu, Sanjeev Kumar, and Onur Mutlu</a:t>
            </a:r>
            <a:r>
              <a:rPr lang="en-US" sz="2000" dirty="0" smtClean="0">
                <a:ea typeface="+mn-ea"/>
              </a:rPr>
              <a:t>, </a:t>
            </a:r>
            <a:r>
              <a:rPr lang="en-US" sz="2000" b="1" dirty="0" smtClean="0">
                <a:ea typeface="+mn-ea"/>
                <a:hlinkClick r:id="rId5"/>
              </a:rPr>
              <a:t>A </a:t>
            </a:r>
            <a:r>
              <a:rPr lang="en-US" sz="2000" b="1" dirty="0">
                <a:ea typeface="+mn-ea"/>
                <a:hlinkClick r:id="rId5"/>
              </a:rPr>
              <a:t>Large-Scale Study of Flash Memory Errors in the </a:t>
            </a:r>
            <a:r>
              <a:rPr lang="en-US" sz="2000" b="1" dirty="0" smtClean="0">
                <a:ea typeface="+mn-ea"/>
                <a:hlinkClick r:id="rId5"/>
              </a:rPr>
              <a:t>Field</a:t>
            </a:r>
            <a:r>
              <a:rPr lang="en-US" sz="2000" dirty="0" smtClean="0">
                <a:ea typeface="+mn-ea"/>
              </a:rPr>
              <a:t>, SIGMETRICS 2015.</a:t>
            </a:r>
            <a:endParaRPr lang="en-US" sz="2000" dirty="0">
              <a:ea typeface="+mn-ea"/>
            </a:endParaRPr>
          </a:p>
        </p:txBody>
      </p:sp>
      <p:sp>
        <p:nvSpPr>
          <p:cNvPr id="335875"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DBCD14-A185-B84A-BD18-FAE066692DFF}" type="slidenum">
              <a:rPr lang="en-US" sz="1600">
                <a:solidFill>
                  <a:srgbClr val="595959"/>
                </a:solidFill>
                <a:latin typeface="Calibri" charset="0"/>
              </a:rPr>
              <a:pPr eaLnBrk="1" hangingPunct="1"/>
              <a:t>150</a:t>
            </a:fld>
            <a:endParaRPr lang="en-US" sz="1600">
              <a:solidFill>
                <a:srgbClr val="595959"/>
              </a:solidFill>
              <a:latin typeface="Calibri" charset="0"/>
            </a:endParaRPr>
          </a:p>
        </p:txBody>
      </p:sp>
    </p:spTree>
    <p:extLst>
      <p:ext uri="{BB962C8B-B14F-4D97-AF65-F5344CB8AC3E}">
        <p14:creationId xmlns:p14="http://schemas.microsoft.com/office/powerpoint/2010/main" val="822316013"/>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 on Flash Error Analysis</a:t>
            </a:r>
            <a:endParaRPr lang="en-US" dirty="0"/>
          </a:p>
        </p:txBody>
      </p:sp>
      <p:sp>
        <p:nvSpPr>
          <p:cNvPr id="3" name="Content Placeholder 2"/>
          <p:cNvSpPr>
            <a:spLocks noGrp="1"/>
          </p:cNvSpPr>
          <p:nvPr>
            <p:ph idx="1"/>
          </p:nvPr>
        </p:nvSpPr>
        <p:spPr/>
        <p:txBody>
          <a:bodyPr/>
          <a:lstStyle/>
          <a:p>
            <a:r>
              <a:rPr lang="en-US" dirty="0"/>
              <a:t>Yu </a:t>
            </a:r>
            <a:r>
              <a:rPr lang="en-US" dirty="0" err="1"/>
              <a:t>Cai</a:t>
            </a:r>
            <a:r>
              <a:rPr lang="en-US" dirty="0"/>
              <a:t>, </a:t>
            </a:r>
            <a:r>
              <a:rPr lang="en-US" dirty="0" err="1"/>
              <a:t>Gulay</a:t>
            </a:r>
            <a:r>
              <a:rPr lang="en-US" dirty="0"/>
              <a:t> </a:t>
            </a:r>
            <a:r>
              <a:rPr lang="en-US" dirty="0" err="1"/>
              <a:t>Yalcin</a:t>
            </a:r>
            <a:r>
              <a:rPr lang="en-US" dirty="0"/>
              <a:t>, Onur Mutlu, Erich F. </a:t>
            </a:r>
            <a:r>
              <a:rPr lang="en-US" dirty="0" err="1"/>
              <a:t>Haratsch</a:t>
            </a:r>
            <a:r>
              <a:rPr lang="en-US" dirty="0"/>
              <a:t>, Adrian Cristal, Osman </a:t>
            </a:r>
            <a:r>
              <a:rPr lang="en-US" dirty="0" err="1"/>
              <a:t>Unsal</a:t>
            </a:r>
            <a:r>
              <a:rPr lang="en-US" dirty="0"/>
              <a:t>, and Ken Mai,</a:t>
            </a:r>
            <a:br>
              <a:rPr lang="en-US" dirty="0"/>
            </a:br>
            <a:r>
              <a:rPr lang="en-US" b="1" dirty="0">
                <a:hlinkClick r:id="rId2"/>
              </a:rPr>
              <a:t>"Error Analysis and Retention-Aware Error Management for NAND Flash Memory"</a:t>
            </a:r>
            <a:r>
              <a:rPr lang="en-US" dirty="0"/>
              <a:t/>
            </a:r>
            <a:br>
              <a:rPr lang="en-US" dirty="0"/>
            </a:br>
            <a:r>
              <a:rPr lang="en-US" i="1" dirty="0">
                <a:hlinkClick r:id="rId3"/>
              </a:rPr>
              <a:t>Intel Technology Journal</a:t>
            </a:r>
            <a:r>
              <a:rPr lang="en-US" i="1" dirty="0"/>
              <a:t> (</a:t>
            </a:r>
            <a:r>
              <a:rPr lang="en-US" b="1" i="1" dirty="0"/>
              <a:t>ITJ</a:t>
            </a:r>
            <a:r>
              <a:rPr lang="en-US" i="1" dirty="0"/>
              <a:t>) Special Issue on Memory Resiliency</a:t>
            </a:r>
            <a:r>
              <a:rPr lang="en-US" dirty="0"/>
              <a:t>, Vol. 17, No. 1, May 2013. </a:t>
            </a:r>
            <a:endParaRPr lang="en-US" dirty="0" smtClean="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151</a:t>
            </a:fld>
            <a:endParaRPr lang="en-US"/>
          </a:p>
        </p:txBody>
      </p:sp>
      <p:pic>
        <p:nvPicPr>
          <p:cNvPr id="5" name="Picture 4"/>
          <p:cNvPicPr>
            <a:picLocks noChangeAspect="1"/>
          </p:cNvPicPr>
          <p:nvPr/>
        </p:nvPicPr>
        <p:blipFill>
          <a:blip r:embed="rId4"/>
          <a:stretch>
            <a:fillRect/>
          </a:stretch>
        </p:blipFill>
        <p:spPr>
          <a:xfrm>
            <a:off x="0" y="4365104"/>
            <a:ext cx="9144000" cy="1575685"/>
          </a:xfrm>
          <a:prstGeom prst="rect">
            <a:avLst/>
          </a:prstGeom>
        </p:spPr>
      </p:pic>
    </p:spTree>
    <p:extLst>
      <p:ext uri="{BB962C8B-B14F-4D97-AF65-F5344CB8AC3E}">
        <p14:creationId xmlns:p14="http://schemas.microsoft.com/office/powerpoint/2010/main" val="15196282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ctrTitle"/>
          </p:nvPr>
        </p:nvSpPr>
        <p:spPr>
          <a:xfrm>
            <a:off x="395288" y="1439863"/>
            <a:ext cx="8382000" cy="2057400"/>
          </a:xfrm>
        </p:spPr>
        <p:txBody>
          <a:bodyPr/>
          <a:lstStyle/>
          <a:p>
            <a:pPr algn="ctr"/>
            <a:r>
              <a:rPr lang="en-US" sz="4600">
                <a:latin typeface="Garamond" charset="0"/>
              </a:rPr>
              <a:t>Error Analysis and Management </a:t>
            </a:r>
            <a:br>
              <a:rPr lang="en-US" sz="4600">
                <a:latin typeface="Garamond" charset="0"/>
              </a:rPr>
            </a:br>
            <a:r>
              <a:rPr lang="en-US" sz="4600">
                <a:latin typeface="Garamond" charset="0"/>
              </a:rPr>
              <a:t>for MLC NAND Flash Memory</a:t>
            </a:r>
          </a:p>
        </p:txBody>
      </p:sp>
      <p:sp>
        <p:nvSpPr>
          <p:cNvPr id="3" name="Subtitle 2"/>
          <p:cNvSpPr>
            <a:spLocks noGrp="1"/>
          </p:cNvSpPr>
          <p:nvPr>
            <p:ph type="subTitle" idx="1"/>
          </p:nvPr>
        </p:nvSpPr>
        <p:spPr>
          <a:xfrm>
            <a:off x="152400" y="3789363"/>
            <a:ext cx="8877300" cy="614362"/>
          </a:xfrm>
        </p:spPr>
        <p:txBody>
          <a:bodyPr>
            <a:noAutofit/>
          </a:bodyPr>
          <a:lstStyle/>
          <a:p>
            <a:pPr eaLnBrk="1" hangingPunct="1">
              <a:spcBef>
                <a:spcPts val="0"/>
              </a:spcBef>
              <a:buClr>
                <a:srgbClr val="CC9900"/>
              </a:buClr>
              <a:defRPr/>
            </a:pPr>
            <a:r>
              <a:rPr lang="en-US" sz="2200" kern="1200" dirty="0">
                <a:solidFill>
                  <a:srgbClr val="0000FF"/>
                </a:solidFill>
                <a:latin typeface="Arial" charset="0"/>
              </a:rPr>
              <a:t>Onur </a:t>
            </a:r>
            <a:r>
              <a:rPr lang="en-US" sz="2200" kern="1200" dirty="0" smtClean="0">
                <a:solidFill>
                  <a:srgbClr val="0000FF"/>
                </a:solidFill>
                <a:latin typeface="Arial" charset="0"/>
              </a:rPr>
              <a:t>Mutlu</a:t>
            </a:r>
          </a:p>
          <a:p>
            <a:pPr eaLnBrk="1" hangingPunct="1">
              <a:spcBef>
                <a:spcPts val="0"/>
              </a:spcBef>
              <a:buClr>
                <a:srgbClr val="CC9900"/>
              </a:buClr>
              <a:defRPr/>
            </a:pPr>
            <a:r>
              <a:rPr lang="en-US" sz="2200" dirty="0">
                <a:ea typeface="+mn-ea"/>
                <a:cs typeface="+mn-cs"/>
                <a:hlinkClick r:id="rId3"/>
              </a:rPr>
              <a:t>onur@</a:t>
            </a:r>
            <a:r>
              <a:rPr lang="en-US" sz="2200" dirty="0" smtClean="0">
                <a:ea typeface="+mn-ea"/>
                <a:cs typeface="+mn-cs"/>
                <a:hlinkClick r:id="rId3"/>
              </a:rPr>
              <a:t>cmu.edu</a:t>
            </a:r>
            <a:endParaRPr lang="en-US" sz="2200" dirty="0" smtClean="0">
              <a:ea typeface="+mn-ea"/>
              <a:cs typeface="+mn-cs"/>
            </a:endParaRPr>
          </a:p>
          <a:p>
            <a:pPr eaLnBrk="1" hangingPunct="1">
              <a:spcBef>
                <a:spcPts val="0"/>
              </a:spcBef>
              <a:buClr>
                <a:srgbClr val="CC9900"/>
              </a:buClr>
              <a:defRPr/>
            </a:pPr>
            <a:endParaRPr lang="en-US" sz="800" kern="1200" baseline="30000" dirty="0">
              <a:solidFill>
                <a:srgbClr val="0000FF"/>
              </a:solidFill>
              <a:latin typeface="Arial" charset="0"/>
            </a:endParaRPr>
          </a:p>
          <a:p>
            <a:pPr eaLnBrk="1" hangingPunct="1">
              <a:buClr>
                <a:srgbClr val="CC9900"/>
              </a:buClr>
              <a:defRPr/>
            </a:pPr>
            <a:r>
              <a:rPr lang="en-US" sz="1600" kern="1200" dirty="0">
                <a:solidFill>
                  <a:srgbClr val="000000"/>
                </a:solidFill>
                <a:latin typeface="Arial" charset="0"/>
              </a:rPr>
              <a:t>(joint work with Yu </a:t>
            </a:r>
            <a:r>
              <a:rPr lang="en-US" sz="1600" kern="1200" dirty="0" err="1">
                <a:solidFill>
                  <a:srgbClr val="000000"/>
                </a:solidFill>
                <a:latin typeface="Arial" charset="0"/>
              </a:rPr>
              <a:t>Cai</a:t>
            </a:r>
            <a:r>
              <a:rPr lang="en-US" sz="1600" kern="1200" dirty="0">
                <a:solidFill>
                  <a:srgbClr val="000000"/>
                </a:solidFill>
                <a:latin typeface="Arial" charset="0"/>
              </a:rPr>
              <a:t>, </a:t>
            </a:r>
            <a:r>
              <a:rPr lang="en-US" sz="1600" kern="1200" dirty="0" err="1">
                <a:solidFill>
                  <a:srgbClr val="000000"/>
                </a:solidFill>
                <a:latin typeface="Arial" charset="0"/>
              </a:rPr>
              <a:t>Gulay</a:t>
            </a:r>
            <a:r>
              <a:rPr lang="en-US" sz="1600" kern="1200" dirty="0">
                <a:solidFill>
                  <a:srgbClr val="000000"/>
                </a:solidFill>
                <a:latin typeface="Arial" charset="0"/>
              </a:rPr>
              <a:t> </a:t>
            </a:r>
            <a:r>
              <a:rPr lang="en-US" sz="1600" kern="1200" dirty="0" err="1">
                <a:solidFill>
                  <a:srgbClr val="000000"/>
                </a:solidFill>
                <a:latin typeface="Arial" charset="0"/>
              </a:rPr>
              <a:t>Yalcin</a:t>
            </a:r>
            <a:r>
              <a:rPr lang="en-US" sz="1600" kern="1200" dirty="0">
                <a:solidFill>
                  <a:srgbClr val="000000"/>
                </a:solidFill>
                <a:latin typeface="Arial" charset="0"/>
              </a:rPr>
              <a:t>, </a:t>
            </a:r>
            <a:r>
              <a:rPr lang="en-US" sz="1600" kern="1200" dirty="0" smtClean="0">
                <a:solidFill>
                  <a:srgbClr val="000000"/>
                </a:solidFill>
                <a:latin typeface="Arial" charset="0"/>
              </a:rPr>
              <a:t>Erich </a:t>
            </a:r>
            <a:r>
              <a:rPr lang="en-US" sz="1600" kern="1200" dirty="0" err="1">
                <a:solidFill>
                  <a:srgbClr val="000000"/>
                </a:solidFill>
                <a:latin typeface="Arial" charset="0"/>
              </a:rPr>
              <a:t>Haratsch</a:t>
            </a:r>
            <a:r>
              <a:rPr lang="en-US" sz="1600" kern="1200" dirty="0">
                <a:solidFill>
                  <a:srgbClr val="000000"/>
                </a:solidFill>
                <a:latin typeface="Arial" charset="0"/>
              </a:rPr>
              <a:t>, Ken Mai, Adrian Cristal, Osman </a:t>
            </a:r>
            <a:r>
              <a:rPr lang="en-US" sz="1600" kern="1200" dirty="0" err="1">
                <a:solidFill>
                  <a:srgbClr val="000000"/>
                </a:solidFill>
                <a:latin typeface="Arial" charset="0"/>
              </a:rPr>
              <a:t>Unsal</a:t>
            </a:r>
            <a:r>
              <a:rPr lang="en-US" sz="1600" kern="1200" dirty="0" smtClean="0">
                <a:solidFill>
                  <a:srgbClr val="000000"/>
                </a:solidFill>
                <a:latin typeface="Arial" charset="0"/>
              </a:rPr>
              <a:t>)</a:t>
            </a:r>
          </a:p>
          <a:p>
            <a:pPr eaLnBrk="1" hangingPunct="1">
              <a:buClr>
                <a:srgbClr val="CC9900"/>
              </a:buClr>
              <a:defRPr/>
            </a:pPr>
            <a:endParaRPr lang="en-US" sz="1600" kern="1200" baseline="30000" dirty="0">
              <a:solidFill>
                <a:srgbClr val="000000"/>
              </a:solidFill>
              <a:latin typeface="Arial" charset="0"/>
            </a:endParaRPr>
          </a:p>
          <a:p>
            <a:pPr>
              <a:defRPr/>
            </a:pPr>
            <a:r>
              <a:rPr lang="en-US" sz="2200" dirty="0" smtClean="0">
                <a:ea typeface="+mn-ea"/>
                <a:cs typeface="+mn-cs"/>
              </a:rPr>
              <a:t>August 7, 2014</a:t>
            </a:r>
          </a:p>
          <a:p>
            <a:pPr>
              <a:defRPr/>
            </a:pPr>
            <a:r>
              <a:rPr lang="en-US" sz="2200" dirty="0"/>
              <a:t>Flash Memory Summit 2014, Santa Clara, CA</a:t>
            </a:r>
          </a:p>
          <a:p>
            <a:pPr algn="l">
              <a:defRPr/>
            </a:pPr>
            <a:endParaRPr lang="en-US" sz="2200" dirty="0">
              <a:ea typeface="+mn-ea"/>
              <a:cs typeface="+mn-cs"/>
            </a:endParaRPr>
          </a:p>
        </p:txBody>
      </p:sp>
      <p:pic>
        <p:nvPicPr>
          <p:cNvPr id="202755" name="Picture 5" descr="Burgundy_CMU_JPG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5851525"/>
            <a:ext cx="3786188"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Picture 6" descr="safari.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6280150"/>
            <a:ext cx="124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8" name="Picture 6" descr="FMS_logo_lightbluematte_3C5CAE.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00013"/>
            <a:ext cx="151765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474754"/>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r>
              <a:rPr lang="en-US">
                <a:latin typeface="Garamond" charset="0"/>
              </a:rPr>
              <a:t>Executive Summary</a:t>
            </a:r>
          </a:p>
        </p:txBody>
      </p:sp>
      <p:sp>
        <p:nvSpPr>
          <p:cNvPr id="3" name="Content Placeholder 2"/>
          <p:cNvSpPr>
            <a:spLocks noGrp="1"/>
          </p:cNvSpPr>
          <p:nvPr>
            <p:ph idx="1"/>
          </p:nvPr>
        </p:nvSpPr>
        <p:spPr>
          <a:xfrm>
            <a:off x="228600" y="1117600"/>
            <a:ext cx="8915400" cy="5130800"/>
          </a:xfrm>
        </p:spPr>
        <p:txBody>
          <a:bodyPr/>
          <a:lstStyle/>
          <a:p>
            <a:pPr>
              <a:buFont typeface="Wingdings" pitchFamily="2" charset="2"/>
              <a:buChar char="n"/>
              <a:defRPr/>
            </a:pPr>
            <a:r>
              <a:rPr lang="en-US" sz="2300" dirty="0" smtClean="0">
                <a:ea typeface="+mn-ea"/>
                <a:cs typeface="+mn-cs"/>
              </a:rPr>
              <a:t>Problem: MLC NAND flash memory reliability/endurance is a key challenge for satisfying future storage systems’ requirements</a:t>
            </a:r>
          </a:p>
          <a:p>
            <a:pPr>
              <a:buFont typeface="Wingdings" pitchFamily="2" charset="2"/>
              <a:buChar char="n"/>
              <a:defRPr/>
            </a:pPr>
            <a:endParaRPr lang="en-US" sz="2000" dirty="0">
              <a:ea typeface="+mn-ea"/>
              <a:cs typeface="+mn-cs"/>
            </a:endParaRPr>
          </a:p>
          <a:p>
            <a:pPr>
              <a:buFont typeface="Wingdings" pitchFamily="2" charset="2"/>
              <a:buChar char="n"/>
              <a:defRPr/>
            </a:pPr>
            <a:r>
              <a:rPr lang="en-US" sz="2300" dirty="0" smtClean="0">
                <a:ea typeface="+mn-ea"/>
                <a:cs typeface="+mn-cs"/>
              </a:rPr>
              <a:t>Our Goals: (1) </a:t>
            </a:r>
            <a:r>
              <a:rPr lang="en-US" sz="2300" dirty="0" smtClean="0">
                <a:solidFill>
                  <a:srgbClr val="0000FF"/>
                </a:solidFill>
                <a:ea typeface="+mn-ea"/>
                <a:cs typeface="+mn-cs"/>
              </a:rPr>
              <a:t>Build reliable error models for NAND </a:t>
            </a:r>
            <a:r>
              <a:rPr lang="en-US" sz="2300" dirty="0">
                <a:solidFill>
                  <a:srgbClr val="0000FF"/>
                </a:solidFill>
                <a:ea typeface="+mn-ea"/>
                <a:cs typeface="+mn-cs"/>
              </a:rPr>
              <a:t>f</a:t>
            </a:r>
            <a:r>
              <a:rPr lang="en-US" sz="2300" dirty="0" smtClean="0">
                <a:solidFill>
                  <a:srgbClr val="0000FF"/>
                </a:solidFill>
                <a:ea typeface="+mn-ea"/>
                <a:cs typeface="+mn-cs"/>
              </a:rPr>
              <a:t>lash memory via experimental characterization</a:t>
            </a:r>
            <a:r>
              <a:rPr lang="en-US" sz="2300" dirty="0" smtClean="0">
                <a:ea typeface="+mn-ea"/>
                <a:cs typeface="+mn-cs"/>
              </a:rPr>
              <a:t>, (2) </a:t>
            </a:r>
            <a:r>
              <a:rPr lang="en-US" sz="2300" dirty="0">
                <a:solidFill>
                  <a:srgbClr val="0000FF"/>
                </a:solidFill>
                <a:ea typeface="+mn-ea"/>
                <a:cs typeface="+mn-cs"/>
              </a:rPr>
              <a:t>D</a:t>
            </a:r>
            <a:r>
              <a:rPr lang="en-US" sz="2300" dirty="0" smtClean="0">
                <a:solidFill>
                  <a:srgbClr val="0000FF"/>
                </a:solidFill>
                <a:ea typeface="+mn-ea"/>
                <a:cs typeface="+mn-cs"/>
              </a:rPr>
              <a:t>evelop efficient techniques to improve reliability and endurance</a:t>
            </a:r>
          </a:p>
          <a:p>
            <a:pPr>
              <a:buFont typeface="Wingdings" pitchFamily="2" charset="2"/>
              <a:buChar char="n"/>
              <a:defRPr/>
            </a:pPr>
            <a:endParaRPr lang="en-US" sz="2000" dirty="0">
              <a:ea typeface="+mn-ea"/>
              <a:cs typeface="+mn-cs"/>
            </a:endParaRPr>
          </a:p>
          <a:p>
            <a:pPr>
              <a:buFont typeface="Wingdings" pitchFamily="2" charset="2"/>
              <a:buChar char="n"/>
              <a:defRPr/>
            </a:pPr>
            <a:r>
              <a:rPr lang="en-US" sz="2300" dirty="0"/>
              <a:t>This talk </a:t>
            </a:r>
            <a:r>
              <a:rPr lang="en-US" sz="2300" dirty="0" smtClean="0"/>
              <a:t>provides </a:t>
            </a:r>
            <a:r>
              <a:rPr lang="en-US" sz="2300" dirty="0"/>
              <a:t>a “flash” summary of our recent results published in the past 3 </a:t>
            </a:r>
            <a:r>
              <a:rPr lang="en-US" sz="2300" dirty="0" smtClean="0"/>
              <a:t>years</a:t>
            </a:r>
            <a:r>
              <a:rPr lang="en-US" sz="2300" dirty="0" smtClean="0">
                <a:ea typeface="+mn-ea"/>
                <a:cs typeface="+mn-cs"/>
              </a:rPr>
              <a:t>:</a:t>
            </a:r>
          </a:p>
          <a:p>
            <a:pPr lvl="1">
              <a:buFont typeface="Wingdings" pitchFamily="2" charset="2"/>
              <a:buChar char="q"/>
              <a:defRPr/>
            </a:pPr>
            <a:r>
              <a:rPr lang="en-US" sz="2000" dirty="0" smtClean="0">
                <a:solidFill>
                  <a:srgbClr val="FF0000"/>
                </a:solidFill>
              </a:rPr>
              <a:t>Experimental error and threshold voltage characterization </a:t>
            </a:r>
            <a:r>
              <a:rPr lang="en-US" sz="1600" b="1" dirty="0" smtClean="0">
                <a:solidFill>
                  <a:schemeClr val="accent2">
                    <a:lumMod val="75000"/>
                  </a:schemeClr>
                </a:solidFill>
              </a:rPr>
              <a:t>[DATE’12&amp;13]</a:t>
            </a:r>
          </a:p>
          <a:p>
            <a:pPr lvl="1">
              <a:buFont typeface="Wingdings" pitchFamily="2" charset="2"/>
              <a:buChar char="q"/>
              <a:defRPr/>
            </a:pPr>
            <a:r>
              <a:rPr lang="en-US" sz="2000" dirty="0" smtClean="0">
                <a:solidFill>
                  <a:srgbClr val="FF0000"/>
                </a:solidFill>
              </a:rPr>
              <a:t>Retention-aware error management </a:t>
            </a:r>
            <a:r>
              <a:rPr lang="en-US" sz="1600" b="1" dirty="0" smtClean="0">
                <a:solidFill>
                  <a:srgbClr val="3B812F">
                    <a:lumMod val="75000"/>
                  </a:srgbClr>
                </a:solidFill>
                <a:ea typeface="+mn-ea"/>
                <a:cs typeface="+mn-cs"/>
              </a:rPr>
              <a:t>[ICCD’12</a:t>
            </a:r>
            <a:r>
              <a:rPr lang="en-US" sz="1600" b="1" dirty="0">
                <a:solidFill>
                  <a:srgbClr val="3B812F">
                    <a:lumMod val="75000"/>
                  </a:srgbClr>
                </a:solidFill>
                <a:ea typeface="+mn-ea"/>
                <a:cs typeface="+mn-cs"/>
              </a:rPr>
              <a:t>]</a:t>
            </a:r>
            <a:endParaRPr lang="en-US" sz="2000" dirty="0" smtClean="0"/>
          </a:p>
          <a:p>
            <a:pPr lvl="1">
              <a:buFont typeface="Wingdings" pitchFamily="2" charset="2"/>
              <a:buChar char="q"/>
              <a:defRPr/>
            </a:pPr>
            <a:r>
              <a:rPr lang="en-US" sz="2000" dirty="0" smtClean="0">
                <a:solidFill>
                  <a:srgbClr val="FF0000"/>
                </a:solidFill>
              </a:rPr>
              <a:t>Program interference analysis and read reference V prediction </a:t>
            </a:r>
            <a:r>
              <a:rPr lang="en-US" sz="1600" b="1" dirty="0" smtClean="0">
                <a:solidFill>
                  <a:srgbClr val="3B812F">
                    <a:lumMod val="75000"/>
                  </a:srgbClr>
                </a:solidFill>
                <a:ea typeface="+mn-ea"/>
                <a:cs typeface="+mn-cs"/>
              </a:rPr>
              <a:t>[ICCD’13]</a:t>
            </a:r>
            <a:endParaRPr lang="en-US" sz="2000" dirty="0" smtClean="0"/>
          </a:p>
          <a:p>
            <a:pPr lvl="1">
              <a:buFont typeface="Wingdings" pitchFamily="2" charset="2"/>
              <a:buChar char="q"/>
              <a:defRPr/>
            </a:pPr>
            <a:r>
              <a:rPr lang="en-US" sz="2000" dirty="0" smtClean="0">
                <a:solidFill>
                  <a:srgbClr val="FF0000"/>
                </a:solidFill>
              </a:rPr>
              <a:t>Neighbor-assisted error correction </a:t>
            </a:r>
            <a:r>
              <a:rPr lang="en-US" sz="1600" b="1" dirty="0" smtClean="0">
                <a:solidFill>
                  <a:srgbClr val="3B812F">
                    <a:lumMod val="75000"/>
                  </a:srgbClr>
                </a:solidFill>
                <a:ea typeface="+mn-ea"/>
                <a:cs typeface="+mn-cs"/>
              </a:rPr>
              <a:t>[SIGMETRICS’14]</a:t>
            </a:r>
            <a:endParaRPr lang="en-US" sz="2000" dirty="0"/>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19071E-8B8E-1440-8690-32C4E8763352}" type="slidenum">
              <a:rPr lang="en-US" sz="1600">
                <a:solidFill>
                  <a:srgbClr val="000000"/>
                </a:solidFill>
                <a:latin typeface="Garamond" charset="0"/>
              </a:rPr>
              <a:pPr eaLnBrk="1" hangingPunct="1"/>
              <a:t>153</a:t>
            </a:fld>
            <a:endParaRPr lang="en-US" sz="1600">
              <a:solidFill>
                <a:srgbClr val="000000"/>
              </a:solidFill>
              <a:latin typeface="Garamond" charset="0"/>
            </a:endParaRPr>
          </a:p>
        </p:txBody>
      </p:sp>
      <p:pic>
        <p:nvPicPr>
          <p:cNvPr id="204804"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3594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p:cNvSpPr>
            <a:spLocks noGrp="1"/>
          </p:cNvSpPr>
          <p:nvPr>
            <p:ph type="title"/>
          </p:nvPr>
        </p:nvSpPr>
        <p:spPr/>
        <p:txBody>
          <a:bodyPr/>
          <a:lstStyle/>
          <a:p>
            <a:pPr eaLnBrk="1" hangingPunct="1"/>
            <a:r>
              <a:rPr lang="en-US">
                <a:latin typeface="Garamond" charset="0"/>
              </a:rPr>
              <a:t>Agenda</a:t>
            </a:r>
          </a:p>
        </p:txBody>
      </p:sp>
      <p:sp>
        <p:nvSpPr>
          <p:cNvPr id="205826" name="Content Placeholder 2"/>
          <p:cNvSpPr>
            <a:spLocks noGrp="1"/>
          </p:cNvSpPr>
          <p:nvPr>
            <p:ph idx="1"/>
          </p:nvPr>
        </p:nvSpPr>
        <p:spPr>
          <a:xfrm>
            <a:off x="228600" y="1096963"/>
            <a:ext cx="8793163" cy="4876800"/>
          </a:xfrm>
        </p:spPr>
        <p:txBody>
          <a:bodyPr/>
          <a:lstStyle/>
          <a:p>
            <a:pPr eaLnBrk="1" hangingPunct="1"/>
            <a:r>
              <a:rPr lang="en-US">
                <a:solidFill>
                  <a:srgbClr val="0000FF"/>
                </a:solidFill>
                <a:latin typeface="Tahoma" charset="0"/>
              </a:rPr>
              <a:t>Background, Motivation and Approach</a:t>
            </a:r>
          </a:p>
          <a:p>
            <a:pPr eaLnBrk="1" hangingPunct="1"/>
            <a:r>
              <a:rPr lang="en-US">
                <a:latin typeface="Tahoma" charset="0"/>
              </a:rPr>
              <a:t>Experimental Characterization Methodology</a:t>
            </a:r>
          </a:p>
          <a:p>
            <a:pPr eaLnBrk="1" hangingPunct="1"/>
            <a:r>
              <a:rPr lang="en-US">
                <a:latin typeface="Tahoma" charset="0"/>
              </a:rPr>
              <a:t>Error Analysis and Management </a:t>
            </a:r>
          </a:p>
          <a:p>
            <a:pPr lvl="1" eaLnBrk="1" hangingPunct="1"/>
            <a:r>
              <a:rPr lang="en-US">
                <a:latin typeface="Tahoma" charset="0"/>
                <a:cs typeface="ＭＳ Ｐゴシック" charset="0"/>
              </a:rPr>
              <a:t>Characterization Results</a:t>
            </a:r>
          </a:p>
          <a:p>
            <a:pPr lvl="1" eaLnBrk="1" hangingPunct="1"/>
            <a:r>
              <a:rPr lang="en-US">
                <a:latin typeface="Tahoma" charset="0"/>
                <a:cs typeface="ＭＳ Ｐゴシック" charset="0"/>
              </a:rPr>
              <a:t>Retention-Aware Error Management</a:t>
            </a:r>
          </a:p>
          <a:p>
            <a:pPr lvl="1" eaLnBrk="1" hangingPunct="1"/>
            <a:r>
              <a:rPr lang="en-US">
                <a:latin typeface="Tahoma" charset="0"/>
                <a:cs typeface="ＭＳ Ｐゴシック" charset="0"/>
              </a:rPr>
              <a:t>Threshold Voltage and Program Interference Analysis</a:t>
            </a:r>
          </a:p>
          <a:p>
            <a:pPr lvl="1" eaLnBrk="1" hangingPunct="1"/>
            <a:r>
              <a:rPr lang="en-US">
                <a:latin typeface="Tahoma" charset="0"/>
                <a:cs typeface="ＭＳ Ｐゴシック" charset="0"/>
              </a:rPr>
              <a:t>Read Reference Voltage Prediction</a:t>
            </a:r>
          </a:p>
          <a:p>
            <a:pPr lvl="1" eaLnBrk="1" hangingPunct="1"/>
            <a:r>
              <a:rPr lang="en-US">
                <a:latin typeface="Tahoma" charset="0"/>
                <a:cs typeface="ＭＳ Ｐゴシック" charset="0"/>
              </a:rPr>
              <a:t>Neighbor-Assisted Error Correction</a:t>
            </a:r>
          </a:p>
          <a:p>
            <a:pPr eaLnBrk="1" hangingPunct="1"/>
            <a:r>
              <a:rPr lang="en-US">
                <a:latin typeface="Tahoma" charset="0"/>
              </a:rPr>
              <a:t>Summary</a:t>
            </a:r>
          </a:p>
          <a:p>
            <a:pPr eaLnBrk="1" hangingPunct="1"/>
            <a:endParaRPr lang="en-US">
              <a:latin typeface="Tahoma" charset="0"/>
            </a:endParaRPr>
          </a:p>
          <a:p>
            <a:pPr eaLnBrk="1" hangingPunct="1"/>
            <a:endParaRPr lang="en-US">
              <a:latin typeface="Tahoma" charset="0"/>
            </a:endParaRPr>
          </a:p>
        </p:txBody>
      </p:sp>
      <p:sp>
        <p:nvSpPr>
          <p:cNvPr id="20582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AEFCBF-B08F-0141-86E9-730A825CF961}" type="slidenum">
              <a:rPr lang="en-US" sz="1600">
                <a:solidFill>
                  <a:srgbClr val="000000"/>
                </a:solidFill>
                <a:latin typeface="Garamond" charset="0"/>
              </a:rPr>
              <a:pPr eaLnBrk="1" hangingPunct="1"/>
              <a:t>154</a:t>
            </a:fld>
            <a:endParaRPr lang="en-US" sz="1600">
              <a:solidFill>
                <a:srgbClr val="000000"/>
              </a:solidFill>
              <a:latin typeface="Garamond" charset="0"/>
            </a:endParaRPr>
          </a:p>
        </p:txBody>
      </p:sp>
      <p:pic>
        <p:nvPicPr>
          <p:cNvPr id="205828"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0209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p:txBody>
          <a:bodyPr/>
          <a:lstStyle/>
          <a:p>
            <a:r>
              <a:rPr lang="en-US">
                <a:latin typeface="Garamond" charset="0"/>
                <a:ea typeface="ＭＳ Ｐゴシック" charset="0"/>
                <a:cs typeface="MS PGothic" charset="0"/>
              </a:rPr>
              <a:t>Evolution of NAND Flash Memory</a:t>
            </a:r>
          </a:p>
        </p:txBody>
      </p:sp>
      <p:sp>
        <p:nvSpPr>
          <p:cNvPr id="207874" name="Content Placeholder 2"/>
          <p:cNvSpPr>
            <a:spLocks noGrp="1"/>
          </p:cNvSpPr>
          <p:nvPr>
            <p:ph idx="1"/>
          </p:nvPr>
        </p:nvSpPr>
        <p:spPr>
          <a:xfrm>
            <a:off x="85725" y="5303838"/>
            <a:ext cx="8972550" cy="841375"/>
          </a:xfrm>
        </p:spPr>
        <p:txBody>
          <a:bodyPr/>
          <a:lstStyle/>
          <a:p>
            <a:r>
              <a:rPr lang="en-US">
                <a:latin typeface="Arial" charset="0"/>
                <a:ea typeface="ＭＳ Ｐゴシック" charset="0"/>
                <a:cs typeface="MS PGothic" charset="0"/>
              </a:rPr>
              <a:t>Flash memory is widening its range of applications</a:t>
            </a:r>
          </a:p>
          <a:p>
            <a:pPr lvl="1"/>
            <a:r>
              <a:rPr lang="en-US">
                <a:latin typeface="Arial" charset="0"/>
                <a:ea typeface="ＭＳ Ｐゴシック" charset="0"/>
                <a:cs typeface="MS PGothic" charset="0"/>
              </a:rPr>
              <a:t>Portable consumer devices, laptop PCs and enterprise servers</a:t>
            </a:r>
          </a:p>
        </p:txBody>
      </p:sp>
      <p:sp>
        <p:nvSpPr>
          <p:cNvPr id="207875" name="Text Box 6"/>
          <p:cNvSpPr txBox="1">
            <a:spLocks noChangeArrowheads="1"/>
          </p:cNvSpPr>
          <p:nvPr/>
        </p:nvSpPr>
        <p:spPr bwMode="auto">
          <a:xfrm>
            <a:off x="1212850" y="4887913"/>
            <a:ext cx="6718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ltLang="zh-CN" sz="1200" smtClean="0">
                <a:solidFill>
                  <a:srgbClr val="000000"/>
                </a:solidFill>
                <a:ea typeface="宋体" charset="0"/>
                <a:cs typeface="宋体" charset="0"/>
              </a:rPr>
              <a:t>Seaung Suk Lee, “Emerging Challenges in NAND Flash Technology”, Flash Summit 2011 (Hynix)</a:t>
            </a:r>
          </a:p>
        </p:txBody>
      </p:sp>
      <p:pic>
        <p:nvPicPr>
          <p:cNvPr id="2078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008063"/>
            <a:ext cx="76898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extBox 5"/>
          <p:cNvSpPr txBox="1">
            <a:spLocks noChangeArrowheads="1"/>
          </p:cNvSpPr>
          <p:nvPr/>
        </p:nvSpPr>
        <p:spPr bwMode="auto">
          <a:xfrm>
            <a:off x="6327775" y="2547938"/>
            <a:ext cx="2120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FF0000"/>
                </a:solidFill>
                <a:cs typeface="MS PGothic" charset="0"/>
              </a:rPr>
              <a:t>CMOS scaling</a:t>
            </a:r>
          </a:p>
          <a:p>
            <a:pPr eaLnBrk="1" fontAlgn="base" hangingPunct="1">
              <a:spcBef>
                <a:spcPct val="0"/>
              </a:spcBef>
              <a:spcAft>
                <a:spcPct val="0"/>
              </a:spcAft>
            </a:pPr>
            <a:r>
              <a:rPr lang="en-US" sz="1800" b="1" smtClean="0">
                <a:solidFill>
                  <a:srgbClr val="FF0000"/>
                </a:solidFill>
                <a:cs typeface="MS PGothic" charset="0"/>
              </a:rPr>
              <a:t>More bits per Cell</a:t>
            </a:r>
          </a:p>
        </p:txBody>
      </p:sp>
      <p:sp>
        <p:nvSpPr>
          <p:cNvPr id="207878" name="Slide Number Placeholder 1"/>
          <p:cNvSpPr>
            <a:spLocks noGrp="1"/>
          </p:cNvSpPr>
          <p:nvPr>
            <p:ph type="sldNum" sz="quarter" idx="11"/>
          </p:nvPr>
        </p:nvSpPr>
        <p:spPr>
          <a:xfrm>
            <a:off x="6553200" y="6332538"/>
            <a:ext cx="2133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9EE4DC-96D2-B340-9CFA-5533BEDE8A38}" type="slidenum">
              <a:rPr lang="en-US" sz="1600">
                <a:solidFill>
                  <a:srgbClr val="000000"/>
                </a:solidFill>
                <a:latin typeface="Garamond" charset="0"/>
              </a:rPr>
              <a:pPr eaLnBrk="1" hangingPunct="1"/>
              <a:t>155</a:t>
            </a:fld>
            <a:endParaRPr lang="en-US" sz="1600">
              <a:solidFill>
                <a:srgbClr val="000000"/>
              </a:solidFill>
              <a:latin typeface="Garamond" charset="0"/>
            </a:endParaRPr>
          </a:p>
        </p:txBody>
      </p:sp>
      <p:pic>
        <p:nvPicPr>
          <p:cNvPr id="207879"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3213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a:xfrm>
            <a:off x="228600" y="152400"/>
            <a:ext cx="8810625" cy="1066800"/>
          </a:xfrm>
        </p:spPr>
        <p:txBody>
          <a:bodyPr/>
          <a:lstStyle/>
          <a:p>
            <a:pPr eaLnBrk="1" hangingPunct="1"/>
            <a:r>
              <a:rPr lang="en-US">
                <a:latin typeface="Garamond" charset="0"/>
              </a:rPr>
              <a:t>Flash Challenges: Reliability and Endurance</a:t>
            </a:r>
          </a:p>
        </p:txBody>
      </p:sp>
      <p:pic>
        <p:nvPicPr>
          <p:cNvPr id="2088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123950"/>
            <a:ext cx="61880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Text Box 6"/>
          <p:cNvSpPr txBox="1">
            <a:spLocks noChangeArrowheads="1"/>
          </p:cNvSpPr>
          <p:nvPr/>
        </p:nvSpPr>
        <p:spPr bwMode="auto">
          <a:xfrm>
            <a:off x="438150" y="5745163"/>
            <a:ext cx="58578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ltLang="zh-CN" sz="1100" smtClean="0">
                <a:solidFill>
                  <a:srgbClr val="000000"/>
                </a:solidFill>
                <a:ea typeface="SimSun" charset="0"/>
                <a:cs typeface="SimSun" charset="0"/>
              </a:rPr>
              <a:t>E. Grochowski et al., “Future technology challenges for NAND flash and HDD products”, Flash Memory Summit 2012</a:t>
            </a:r>
          </a:p>
        </p:txBody>
      </p:sp>
      <p:sp>
        <p:nvSpPr>
          <p:cNvPr id="15" name="Rectangle 3"/>
          <p:cNvSpPr txBox="1">
            <a:spLocks noChangeArrowheads="1"/>
          </p:cNvSpPr>
          <p:nvPr/>
        </p:nvSpPr>
        <p:spPr bwMode="auto">
          <a:xfrm>
            <a:off x="6261100" y="2797175"/>
            <a:ext cx="2778125" cy="1309688"/>
          </a:xfrm>
          <a:prstGeom prst="rect">
            <a:avLst/>
          </a:prstGeom>
          <a:noFill/>
          <a:ln w="9525">
            <a:noFill/>
            <a:miter lim="800000"/>
            <a:headEnd/>
            <a:tailEnd/>
          </a:ln>
        </p:spPr>
        <p:txBody>
          <a:bodyPr/>
          <a:lstStyle/>
          <a:p>
            <a:pPr marL="342900" indent="-342900" fontAlgn="base">
              <a:spcBef>
                <a:spcPct val="20000"/>
              </a:spcBef>
              <a:spcAft>
                <a:spcPct val="0"/>
              </a:spcAft>
              <a:buClr>
                <a:srgbClr val="400561"/>
              </a:buClr>
              <a:buFont typeface="Wingdings" pitchFamily="2" charset="2"/>
              <a:buChar char="§"/>
              <a:defRPr/>
            </a:pPr>
            <a:r>
              <a:rPr lang="en-US" altLang="ko-KR" b="1" kern="0" dirty="0">
                <a:solidFill>
                  <a:srgbClr val="000000"/>
                </a:solidFill>
                <a:latin typeface="Tahoma"/>
                <a:ea typeface="굴림" charset="-127"/>
                <a:cs typeface="ＭＳ Ｐゴシック" charset="0"/>
              </a:rPr>
              <a:t>P/E cycles (required)</a:t>
            </a:r>
          </a:p>
        </p:txBody>
      </p:sp>
      <p:sp>
        <p:nvSpPr>
          <p:cNvPr id="16" name="Rectangle 3"/>
          <p:cNvSpPr txBox="1">
            <a:spLocks noChangeArrowheads="1"/>
          </p:cNvSpPr>
          <p:nvPr/>
        </p:nvSpPr>
        <p:spPr bwMode="auto">
          <a:xfrm>
            <a:off x="6261100" y="1308100"/>
            <a:ext cx="2778125" cy="1309688"/>
          </a:xfrm>
          <a:prstGeom prst="rect">
            <a:avLst/>
          </a:prstGeom>
          <a:noFill/>
          <a:ln w="9525">
            <a:noFill/>
            <a:miter lim="800000"/>
            <a:headEnd/>
            <a:tailEnd/>
          </a:ln>
        </p:spPr>
        <p:txBody>
          <a:bodyPr/>
          <a:lstStyle/>
          <a:p>
            <a:pPr marL="342900" indent="-342900" fontAlgn="base">
              <a:spcBef>
                <a:spcPct val="20000"/>
              </a:spcBef>
              <a:spcAft>
                <a:spcPct val="0"/>
              </a:spcAft>
              <a:buClr>
                <a:srgbClr val="400561"/>
              </a:buClr>
              <a:buFont typeface="Wingdings" pitchFamily="2" charset="2"/>
              <a:buChar char="§"/>
              <a:defRPr/>
            </a:pPr>
            <a:r>
              <a:rPr lang="en-US" altLang="ko-KR" b="1" kern="0" dirty="0">
                <a:solidFill>
                  <a:srgbClr val="000000"/>
                </a:solidFill>
                <a:latin typeface="Tahoma"/>
                <a:ea typeface="굴림" charset="-127"/>
                <a:cs typeface="ＭＳ Ｐゴシック" charset="0"/>
              </a:rPr>
              <a:t>P/E cycles (provided)</a:t>
            </a:r>
          </a:p>
        </p:txBody>
      </p:sp>
      <p:sp>
        <p:nvSpPr>
          <p:cNvPr id="17" name="TextBox 16"/>
          <p:cNvSpPr txBox="1">
            <a:spLocks noChangeArrowheads="1"/>
          </p:cNvSpPr>
          <p:nvPr/>
        </p:nvSpPr>
        <p:spPr bwMode="auto">
          <a:xfrm>
            <a:off x="6704013" y="2087563"/>
            <a:ext cx="1893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FF0000"/>
                </a:solidFill>
              </a:rPr>
              <a:t>A few thousand</a:t>
            </a:r>
          </a:p>
        </p:txBody>
      </p:sp>
      <p:sp>
        <p:nvSpPr>
          <p:cNvPr id="24590" name="TextBox 11"/>
          <p:cNvSpPr txBox="1">
            <a:spLocks noChangeArrowheads="1"/>
          </p:cNvSpPr>
          <p:nvPr/>
        </p:nvSpPr>
        <p:spPr bwMode="auto">
          <a:xfrm>
            <a:off x="6329363" y="3551238"/>
            <a:ext cx="24098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smtClean="0">
                <a:solidFill>
                  <a:srgbClr val="000000"/>
                </a:solidFill>
              </a:rPr>
              <a:t>Writing </a:t>
            </a:r>
          </a:p>
          <a:p>
            <a:pPr algn="ctr" eaLnBrk="1" fontAlgn="base" hangingPunct="1">
              <a:spcBef>
                <a:spcPct val="0"/>
              </a:spcBef>
              <a:spcAft>
                <a:spcPct val="0"/>
              </a:spcAft>
            </a:pPr>
            <a:r>
              <a:rPr lang="en-US" sz="1800" smtClean="0">
                <a:solidFill>
                  <a:srgbClr val="000000"/>
                </a:solidFill>
              </a:rPr>
              <a:t>the full capacity </a:t>
            </a:r>
          </a:p>
          <a:p>
            <a:pPr algn="ctr" eaLnBrk="1" fontAlgn="base" hangingPunct="1">
              <a:spcBef>
                <a:spcPct val="0"/>
              </a:spcBef>
              <a:spcAft>
                <a:spcPct val="0"/>
              </a:spcAft>
            </a:pPr>
            <a:r>
              <a:rPr lang="en-US" sz="1800" smtClean="0">
                <a:solidFill>
                  <a:srgbClr val="000000"/>
                </a:solidFill>
              </a:rPr>
              <a:t>of the drive </a:t>
            </a:r>
          </a:p>
          <a:p>
            <a:pPr algn="ctr" eaLnBrk="1" fontAlgn="base" hangingPunct="1">
              <a:spcBef>
                <a:spcPct val="0"/>
              </a:spcBef>
              <a:spcAft>
                <a:spcPct val="0"/>
              </a:spcAft>
            </a:pPr>
            <a:r>
              <a:rPr lang="en-US" sz="1800" smtClean="0">
                <a:solidFill>
                  <a:srgbClr val="0000FF"/>
                </a:solidFill>
              </a:rPr>
              <a:t>10 times per day </a:t>
            </a:r>
          </a:p>
          <a:p>
            <a:pPr algn="ctr" eaLnBrk="1" fontAlgn="base" hangingPunct="1">
              <a:spcBef>
                <a:spcPct val="0"/>
              </a:spcBef>
              <a:spcAft>
                <a:spcPct val="0"/>
              </a:spcAft>
            </a:pPr>
            <a:r>
              <a:rPr lang="en-US" sz="1800" smtClean="0">
                <a:solidFill>
                  <a:srgbClr val="0000FF"/>
                </a:solidFill>
              </a:rPr>
              <a:t>for 5 years </a:t>
            </a:r>
          </a:p>
          <a:p>
            <a:pPr algn="ctr" eaLnBrk="1" fontAlgn="base" hangingPunct="1">
              <a:spcBef>
                <a:spcPct val="0"/>
              </a:spcBef>
              <a:spcAft>
                <a:spcPct val="0"/>
              </a:spcAft>
            </a:pPr>
            <a:r>
              <a:rPr lang="en-US" sz="1800" smtClean="0">
                <a:solidFill>
                  <a:srgbClr val="000000"/>
                </a:solidFill>
              </a:rPr>
              <a:t>(STEC)</a:t>
            </a:r>
          </a:p>
        </p:txBody>
      </p:sp>
      <p:sp>
        <p:nvSpPr>
          <p:cNvPr id="22" name="TextBox 21"/>
          <p:cNvSpPr txBox="1">
            <a:spLocks noChangeArrowheads="1"/>
          </p:cNvSpPr>
          <p:nvPr/>
        </p:nvSpPr>
        <p:spPr bwMode="auto">
          <a:xfrm>
            <a:off x="6704013" y="5603875"/>
            <a:ext cx="2011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FF0000"/>
                </a:solidFill>
              </a:rPr>
              <a:t>&gt; 50k P/E cycles</a:t>
            </a:r>
          </a:p>
        </p:txBody>
      </p:sp>
      <p:sp>
        <p:nvSpPr>
          <p:cNvPr id="208905"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D5716F-C92D-5841-808F-7E357937FCC1}" type="slidenum">
              <a:rPr lang="en-US" sz="1600">
                <a:solidFill>
                  <a:srgbClr val="000000"/>
                </a:solidFill>
                <a:latin typeface="Garamond" charset="0"/>
              </a:rPr>
              <a:pPr eaLnBrk="1" hangingPunct="1"/>
              <a:t>156</a:t>
            </a:fld>
            <a:endParaRPr lang="en-US" sz="1600">
              <a:solidFill>
                <a:srgbClr val="000000"/>
              </a:solidFill>
              <a:latin typeface="Garamond" charset="0"/>
            </a:endParaRPr>
          </a:p>
        </p:txBody>
      </p:sp>
      <p:grpSp>
        <p:nvGrpSpPr>
          <p:cNvPr id="5" name="Group 4"/>
          <p:cNvGrpSpPr>
            <a:grpSpLocks/>
          </p:cNvGrpSpPr>
          <p:nvPr/>
        </p:nvGrpSpPr>
        <p:grpSpPr bwMode="auto">
          <a:xfrm>
            <a:off x="6353175" y="2008188"/>
            <a:ext cx="2362200" cy="4046537"/>
            <a:chOff x="6353175" y="2007554"/>
            <a:chExt cx="2362200" cy="4046854"/>
          </a:xfrm>
        </p:grpSpPr>
        <p:sp>
          <p:nvSpPr>
            <p:cNvPr id="208907" name="Oval 15"/>
            <p:cNvSpPr>
              <a:spLocks noChangeArrowheads="1"/>
            </p:cNvSpPr>
            <p:nvPr/>
          </p:nvSpPr>
          <p:spPr bwMode="auto">
            <a:xfrm>
              <a:off x="6353175" y="200755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08908" name="Oval 15"/>
            <p:cNvSpPr>
              <a:spLocks noChangeArrowheads="1"/>
            </p:cNvSpPr>
            <p:nvPr/>
          </p:nvSpPr>
          <p:spPr bwMode="auto">
            <a:xfrm>
              <a:off x="6353175" y="552799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5249916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590" grpId="0"/>
      <p:bldP spid="2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a:xfrm>
            <a:off x="228600" y="152400"/>
            <a:ext cx="8915400" cy="1066800"/>
          </a:xfrm>
        </p:spPr>
        <p:txBody>
          <a:bodyPr/>
          <a:lstStyle/>
          <a:p>
            <a:r>
              <a:rPr lang="en-US">
                <a:latin typeface="Garamond" charset="0"/>
              </a:rPr>
              <a:t>NAND Flash Memory is Increasingly Noisy</a:t>
            </a:r>
          </a:p>
        </p:txBody>
      </p:sp>
      <p:pic>
        <p:nvPicPr>
          <p:cNvPr id="2109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2306638"/>
            <a:ext cx="25336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TextBox 58"/>
          <p:cNvSpPr txBox="1">
            <a:spLocks noChangeArrowheads="1"/>
          </p:cNvSpPr>
          <p:nvPr/>
        </p:nvSpPr>
        <p:spPr bwMode="auto">
          <a:xfrm>
            <a:off x="3368675" y="2925763"/>
            <a:ext cx="2201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ltLang="zh-CN" sz="2800" smtClean="0">
                <a:solidFill>
                  <a:srgbClr val="FFFFFF"/>
                </a:solidFill>
              </a:rPr>
              <a:t>Noisy NAND</a:t>
            </a:r>
          </a:p>
        </p:txBody>
      </p:sp>
      <p:cxnSp>
        <p:nvCxnSpPr>
          <p:cNvPr id="210948" name="Straight Arrow Connector 7"/>
          <p:cNvCxnSpPr>
            <a:cxnSpLocks noChangeShapeType="1"/>
          </p:cNvCxnSpPr>
          <p:nvPr/>
        </p:nvCxnSpPr>
        <p:spPr bwMode="auto">
          <a:xfrm>
            <a:off x="2141538" y="31575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0949" name="Straight Arrow Connector 8"/>
          <p:cNvCxnSpPr>
            <a:cxnSpLocks noChangeShapeType="1"/>
          </p:cNvCxnSpPr>
          <p:nvPr/>
        </p:nvCxnSpPr>
        <p:spPr bwMode="auto">
          <a:xfrm>
            <a:off x="5683250" y="31511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0950" name="TextBox 67"/>
          <p:cNvSpPr txBox="1">
            <a:spLocks noChangeArrowheads="1"/>
          </p:cNvSpPr>
          <p:nvPr/>
        </p:nvSpPr>
        <p:spPr bwMode="auto">
          <a:xfrm>
            <a:off x="828675" y="2874963"/>
            <a:ext cx="101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altLang="zh-CN" sz="2800" smtClean="0">
                <a:solidFill>
                  <a:srgbClr val="000000"/>
                </a:solidFill>
              </a:rPr>
              <a:t>Write</a:t>
            </a:r>
          </a:p>
        </p:txBody>
      </p:sp>
      <p:sp>
        <p:nvSpPr>
          <p:cNvPr id="210951" name="TextBox 68"/>
          <p:cNvSpPr txBox="1">
            <a:spLocks noChangeArrowheads="1"/>
          </p:cNvSpPr>
          <p:nvPr/>
        </p:nvSpPr>
        <p:spPr bwMode="auto">
          <a:xfrm>
            <a:off x="6958013" y="2817813"/>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altLang="zh-CN" sz="2800" smtClean="0">
                <a:solidFill>
                  <a:srgbClr val="000000"/>
                </a:solidFill>
              </a:rPr>
              <a:t>Read</a:t>
            </a:r>
          </a:p>
        </p:txBody>
      </p:sp>
      <p:sp>
        <p:nvSpPr>
          <p:cNvPr id="21095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DD7C66-D292-A943-B75F-80C81522163D}" type="slidenum">
              <a:rPr lang="en-US" sz="1600">
                <a:solidFill>
                  <a:srgbClr val="000000"/>
                </a:solidFill>
                <a:latin typeface="Garamond" charset="0"/>
              </a:rPr>
              <a:pPr eaLnBrk="1" hangingPunct="1"/>
              <a:t>157</a:t>
            </a:fld>
            <a:endParaRPr lang="en-US" sz="1600">
              <a:solidFill>
                <a:srgbClr val="000000"/>
              </a:solidFill>
              <a:latin typeface="Garamond" charset="0"/>
            </a:endParaRPr>
          </a:p>
        </p:txBody>
      </p:sp>
    </p:spTree>
    <p:extLst>
      <p:ext uri="{BB962C8B-B14F-4D97-AF65-F5344CB8AC3E}">
        <p14:creationId xmlns:p14="http://schemas.microsoft.com/office/powerpoint/2010/main" val="20971019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228600" y="152400"/>
            <a:ext cx="8915400" cy="1066800"/>
          </a:xfrm>
        </p:spPr>
        <p:txBody>
          <a:bodyPr/>
          <a:lstStyle/>
          <a:p>
            <a:r>
              <a:rPr lang="en-US" altLang="zh-CN" sz="3600">
                <a:latin typeface="Garamond" charset="0"/>
                <a:ea typeface="SimSun" charset="0"/>
                <a:cs typeface="SimSun" charset="0"/>
              </a:rPr>
              <a:t>Future NAND Flash-based Storage Architecture</a:t>
            </a:r>
            <a:endParaRPr lang="en-US" sz="3600">
              <a:latin typeface="Garamond" charset="0"/>
            </a:endParaRPr>
          </a:p>
        </p:txBody>
      </p:sp>
      <p:pic>
        <p:nvPicPr>
          <p:cNvPr id="2119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305050"/>
            <a:ext cx="1844676"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084263"/>
            <a:ext cx="1905001"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a:cxnSpLocks noChangeShapeType="1"/>
          </p:cNvCxnSpPr>
          <p:nvPr/>
        </p:nvCxnSpPr>
        <p:spPr bwMode="auto">
          <a:xfrm>
            <a:off x="4316413" y="2522538"/>
            <a:ext cx="987425"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28" name="Group 21"/>
          <p:cNvGrpSpPr>
            <a:grpSpLocks/>
          </p:cNvGrpSpPr>
          <p:nvPr/>
        </p:nvGrpSpPr>
        <p:grpSpPr bwMode="auto">
          <a:xfrm>
            <a:off x="1570038" y="1379538"/>
            <a:ext cx="2673350" cy="2362200"/>
            <a:chOff x="2057400" y="1531938"/>
            <a:chExt cx="2673350" cy="2362200"/>
          </a:xfrm>
        </p:grpSpPr>
        <p:cxnSp>
          <p:nvCxnSpPr>
            <p:cNvPr id="29" name="Straight Connector 28"/>
            <p:cNvCxnSpPr>
              <a:cxnSpLocks noChangeShapeType="1"/>
            </p:cNvCxnSpPr>
            <p:nvPr/>
          </p:nvCxnSpPr>
          <p:spPr bwMode="auto">
            <a:xfrm>
              <a:off x="2057400" y="2674938"/>
              <a:ext cx="91440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211990" name="Group 16"/>
            <p:cNvGrpSpPr>
              <a:grpSpLocks/>
            </p:cNvGrpSpPr>
            <p:nvPr/>
          </p:nvGrpSpPr>
          <p:grpSpPr bwMode="auto">
            <a:xfrm>
              <a:off x="3021013" y="1531938"/>
              <a:ext cx="1709737" cy="2362200"/>
              <a:chOff x="2971800" y="1531938"/>
              <a:chExt cx="1709738" cy="2362200"/>
            </a:xfrm>
          </p:grpSpPr>
          <p:sp>
            <p:nvSpPr>
              <p:cNvPr id="31" name="Rectangle 30"/>
              <p:cNvSpPr/>
              <p:nvPr/>
            </p:nvSpPr>
            <p:spPr>
              <a:xfrm>
                <a:off x="2971799" y="1531938"/>
                <a:ext cx="1676401"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fontAlgn="base">
                  <a:spcBef>
                    <a:spcPct val="0"/>
                  </a:spcBef>
                  <a:spcAft>
                    <a:spcPct val="0"/>
                  </a:spcAft>
                  <a:defRPr/>
                </a:pPr>
                <a:endParaRPr lang="en-US" altLang="en-US" smtClean="0">
                  <a:solidFill>
                    <a:srgbClr val="FFFFFF"/>
                  </a:solidFill>
                </a:endParaRPr>
              </a:p>
            </p:txBody>
          </p:sp>
          <p:sp>
            <p:nvSpPr>
              <p:cNvPr id="211992" name="TextBox 16"/>
              <p:cNvSpPr txBox="1">
                <a:spLocks noChangeArrowheads="1"/>
              </p:cNvSpPr>
              <p:nvPr/>
            </p:nvSpPr>
            <p:spPr bwMode="auto">
              <a:xfrm>
                <a:off x="2971800" y="2063750"/>
                <a:ext cx="1709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mtClean="0">
                    <a:solidFill>
                      <a:srgbClr val="000000"/>
                    </a:solidFill>
                  </a:rPr>
                  <a:t>Memory</a:t>
                </a:r>
              </a:p>
              <a:p>
                <a:pPr algn="ctr" fontAlgn="base">
                  <a:spcBef>
                    <a:spcPct val="0"/>
                  </a:spcBef>
                  <a:spcAft>
                    <a:spcPct val="0"/>
                  </a:spcAft>
                </a:pPr>
                <a:r>
                  <a:rPr lang="en-US" smtClean="0">
                    <a:solidFill>
                      <a:srgbClr val="000000"/>
                    </a:solidFill>
                  </a:rPr>
                  <a:t>Signal </a:t>
                </a:r>
              </a:p>
              <a:p>
                <a:pPr algn="ctr" fontAlgn="base">
                  <a:spcBef>
                    <a:spcPct val="0"/>
                  </a:spcBef>
                  <a:spcAft>
                    <a:spcPct val="0"/>
                  </a:spcAft>
                </a:pPr>
                <a:r>
                  <a:rPr lang="en-US" smtClean="0">
                    <a:solidFill>
                      <a:srgbClr val="000000"/>
                    </a:solidFill>
                  </a:rPr>
                  <a:t>Processing</a:t>
                </a:r>
              </a:p>
            </p:txBody>
          </p:sp>
        </p:grpSp>
      </p:grpSp>
      <p:grpSp>
        <p:nvGrpSpPr>
          <p:cNvPr id="33" name="Group 20"/>
          <p:cNvGrpSpPr>
            <a:grpSpLocks/>
          </p:cNvGrpSpPr>
          <p:nvPr/>
        </p:nvGrpSpPr>
        <p:grpSpPr bwMode="auto">
          <a:xfrm>
            <a:off x="5380038" y="1379538"/>
            <a:ext cx="1676400" cy="2362200"/>
            <a:chOff x="5867400" y="1531938"/>
            <a:chExt cx="1676400" cy="2362200"/>
          </a:xfrm>
        </p:grpSpPr>
        <p:sp>
          <p:nvSpPr>
            <p:cNvPr id="34" name="Rectangle 33"/>
            <p:cNvSpPr/>
            <p:nvPr/>
          </p:nvSpPr>
          <p:spPr>
            <a:xfrm>
              <a:off x="5867400" y="1531938"/>
              <a:ext cx="1676400"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fontAlgn="base">
                <a:spcBef>
                  <a:spcPct val="0"/>
                </a:spcBef>
                <a:spcAft>
                  <a:spcPct val="0"/>
                </a:spcAft>
                <a:defRPr/>
              </a:pPr>
              <a:endParaRPr lang="en-US" altLang="en-US" smtClean="0">
                <a:solidFill>
                  <a:srgbClr val="FFFFFF"/>
                </a:solidFill>
              </a:endParaRPr>
            </a:p>
          </p:txBody>
        </p:sp>
        <p:sp>
          <p:nvSpPr>
            <p:cNvPr id="211988" name="TextBox 17"/>
            <p:cNvSpPr txBox="1">
              <a:spLocks noChangeArrowheads="1"/>
            </p:cNvSpPr>
            <p:nvPr/>
          </p:nvSpPr>
          <p:spPr bwMode="auto">
            <a:xfrm>
              <a:off x="5867400" y="2217738"/>
              <a:ext cx="1606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mtClean="0">
                  <a:solidFill>
                    <a:srgbClr val="000000"/>
                  </a:solidFill>
                </a:rPr>
                <a:t>Error</a:t>
              </a:r>
            </a:p>
            <a:p>
              <a:pPr algn="ctr" fontAlgn="base">
                <a:spcBef>
                  <a:spcPct val="0"/>
                </a:spcBef>
                <a:spcAft>
                  <a:spcPct val="0"/>
                </a:spcAft>
              </a:pPr>
              <a:r>
                <a:rPr lang="en-US" smtClean="0">
                  <a:solidFill>
                    <a:srgbClr val="000000"/>
                  </a:solidFill>
                </a:rPr>
                <a:t>Correction</a:t>
              </a:r>
            </a:p>
          </p:txBody>
        </p:sp>
      </p:grpSp>
      <p:sp>
        <p:nvSpPr>
          <p:cNvPr id="211975" name="TextBox 18"/>
          <p:cNvSpPr txBox="1">
            <a:spLocks noChangeArrowheads="1"/>
          </p:cNvSpPr>
          <p:nvPr/>
        </p:nvSpPr>
        <p:spPr bwMode="auto">
          <a:xfrm>
            <a:off x="4160838" y="1800225"/>
            <a:ext cx="12493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1800" smtClean="0">
                <a:solidFill>
                  <a:srgbClr val="000000"/>
                </a:solidFill>
              </a:rPr>
              <a:t>Raw Bit </a:t>
            </a:r>
          </a:p>
          <a:p>
            <a:pPr algn="ctr" fontAlgn="base">
              <a:spcBef>
                <a:spcPct val="0"/>
              </a:spcBef>
              <a:spcAft>
                <a:spcPct val="0"/>
              </a:spcAft>
            </a:pPr>
            <a:r>
              <a:rPr lang="en-US" sz="1800" smtClean="0">
                <a:solidFill>
                  <a:srgbClr val="000000"/>
                </a:solidFill>
              </a:rPr>
              <a:t>Error Rate</a:t>
            </a:r>
          </a:p>
        </p:txBody>
      </p:sp>
      <p:grpSp>
        <p:nvGrpSpPr>
          <p:cNvPr id="38" name="Group 24"/>
          <p:cNvGrpSpPr>
            <a:grpSpLocks/>
          </p:cNvGrpSpPr>
          <p:nvPr/>
        </p:nvGrpSpPr>
        <p:grpSpPr bwMode="auto">
          <a:xfrm>
            <a:off x="7056438" y="1800225"/>
            <a:ext cx="1684337" cy="696913"/>
            <a:chOff x="7482840" y="1824724"/>
            <a:chExt cx="1685077" cy="697814"/>
          </a:xfrm>
        </p:grpSpPr>
        <p:cxnSp>
          <p:nvCxnSpPr>
            <p:cNvPr id="39" name="Straight Connector 38"/>
            <p:cNvCxnSpPr>
              <a:cxnSpLocks noChangeShapeType="1"/>
            </p:cNvCxnSpPr>
            <p:nvPr/>
          </p:nvCxnSpPr>
          <p:spPr bwMode="auto">
            <a:xfrm>
              <a:off x="7619425" y="2522538"/>
              <a:ext cx="141826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11986" name="TextBox 20"/>
            <p:cNvSpPr txBox="1">
              <a:spLocks noChangeArrowheads="1"/>
            </p:cNvSpPr>
            <p:nvPr/>
          </p:nvSpPr>
          <p:spPr bwMode="auto">
            <a:xfrm>
              <a:off x="7482840" y="1824724"/>
              <a:ext cx="16850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1800" smtClean="0">
                  <a:solidFill>
                    <a:srgbClr val="000000"/>
                  </a:solidFill>
                </a:rPr>
                <a:t>Uncorrectable </a:t>
              </a:r>
            </a:p>
            <a:p>
              <a:pPr algn="ctr" fontAlgn="base">
                <a:spcBef>
                  <a:spcPct val="0"/>
                </a:spcBef>
                <a:spcAft>
                  <a:spcPct val="0"/>
                </a:spcAft>
              </a:pPr>
              <a:r>
                <a:rPr lang="en-US" sz="1800" smtClean="0">
                  <a:solidFill>
                    <a:srgbClr val="000000"/>
                  </a:solidFill>
                </a:rPr>
                <a:t>BER &lt; 10</a:t>
              </a:r>
              <a:r>
                <a:rPr lang="en-US" sz="1800" baseline="30000" smtClean="0">
                  <a:solidFill>
                    <a:srgbClr val="000000"/>
                  </a:solidFill>
                </a:rPr>
                <a:t>-15</a:t>
              </a:r>
            </a:p>
          </p:txBody>
        </p:sp>
      </p:grpSp>
      <p:sp>
        <p:nvSpPr>
          <p:cNvPr id="211977" name="TextBox 17"/>
          <p:cNvSpPr txBox="1">
            <a:spLocks noChangeArrowheads="1"/>
          </p:cNvSpPr>
          <p:nvPr/>
        </p:nvSpPr>
        <p:spPr bwMode="auto">
          <a:xfrm>
            <a:off x="11113" y="2114550"/>
            <a:ext cx="1163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b="1" smtClean="0">
                <a:solidFill>
                  <a:srgbClr val="FF0000"/>
                </a:solidFill>
              </a:rPr>
              <a:t>Noisy</a:t>
            </a:r>
          </a:p>
        </p:txBody>
      </p:sp>
      <p:sp>
        <p:nvSpPr>
          <p:cNvPr id="44" name="TextBox 43"/>
          <p:cNvSpPr txBox="1">
            <a:spLocks noChangeArrowheads="1"/>
          </p:cNvSpPr>
          <p:nvPr/>
        </p:nvSpPr>
        <p:spPr bwMode="auto">
          <a:xfrm>
            <a:off x="4418013" y="2619375"/>
            <a:ext cx="65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1800" smtClean="0">
                <a:solidFill>
                  <a:srgbClr val="000000"/>
                </a:solidFill>
              </a:rPr>
              <a:t>High</a:t>
            </a:r>
          </a:p>
        </p:txBody>
      </p:sp>
      <p:sp>
        <p:nvSpPr>
          <p:cNvPr id="45" name="TextBox 44"/>
          <p:cNvSpPr txBox="1">
            <a:spLocks noChangeArrowheads="1"/>
          </p:cNvSpPr>
          <p:nvPr/>
        </p:nvSpPr>
        <p:spPr bwMode="auto">
          <a:xfrm>
            <a:off x="4295775" y="2619375"/>
            <a:ext cx="86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1800" b="1" smtClean="0">
                <a:solidFill>
                  <a:srgbClr val="FF0000"/>
                </a:solidFill>
              </a:rPr>
              <a:t>Lower</a:t>
            </a:r>
          </a:p>
        </p:txBody>
      </p:sp>
      <p:sp>
        <p:nvSpPr>
          <p:cNvPr id="211980"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C6CABB-AB28-4941-B073-296EB23F838E}" type="slidenum">
              <a:rPr lang="en-US" sz="1600">
                <a:solidFill>
                  <a:srgbClr val="000000"/>
                </a:solidFill>
                <a:latin typeface="Garamond" charset="0"/>
              </a:rPr>
              <a:pPr eaLnBrk="1" hangingPunct="1"/>
              <a:t>158</a:t>
            </a:fld>
            <a:endParaRPr lang="en-US" sz="1600">
              <a:solidFill>
                <a:srgbClr val="000000"/>
              </a:solidFill>
              <a:latin typeface="Garamond" charset="0"/>
            </a:endParaRPr>
          </a:p>
        </p:txBody>
      </p:sp>
      <p:sp>
        <p:nvSpPr>
          <p:cNvPr id="24" name="TextBox 21"/>
          <p:cNvSpPr txBox="1">
            <a:spLocks noChangeArrowheads="1"/>
          </p:cNvSpPr>
          <p:nvPr/>
        </p:nvSpPr>
        <p:spPr bwMode="auto">
          <a:xfrm>
            <a:off x="152400" y="4641850"/>
            <a:ext cx="70945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mtClean="0">
                <a:solidFill>
                  <a:srgbClr val="FF0000"/>
                </a:solidFill>
              </a:rPr>
              <a:t>Build reliable error models for NAND flash memory </a:t>
            </a:r>
          </a:p>
        </p:txBody>
      </p:sp>
      <p:sp>
        <p:nvSpPr>
          <p:cNvPr id="25" name="TextBox 21"/>
          <p:cNvSpPr txBox="1">
            <a:spLocks noChangeArrowheads="1"/>
          </p:cNvSpPr>
          <p:nvPr/>
        </p:nvSpPr>
        <p:spPr bwMode="auto">
          <a:xfrm>
            <a:off x="142875" y="5118100"/>
            <a:ext cx="84248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mtClean="0">
                <a:solidFill>
                  <a:srgbClr val="FF0000"/>
                </a:solidFill>
              </a:rPr>
              <a:t>Design efficient reliability mechanisms based on the model</a:t>
            </a:r>
          </a:p>
        </p:txBody>
      </p:sp>
      <p:sp>
        <p:nvSpPr>
          <p:cNvPr id="26" name="TextBox 21"/>
          <p:cNvSpPr txBox="1">
            <a:spLocks noChangeArrowheads="1"/>
          </p:cNvSpPr>
          <p:nvPr/>
        </p:nvSpPr>
        <p:spPr bwMode="auto">
          <a:xfrm>
            <a:off x="139700" y="4184650"/>
            <a:ext cx="16732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mtClean="0">
                <a:solidFill>
                  <a:srgbClr val="0000FF"/>
                </a:solidFill>
              </a:rPr>
              <a:t>Our Goals:</a:t>
            </a:r>
          </a:p>
        </p:txBody>
      </p:sp>
      <p:sp>
        <p:nvSpPr>
          <p:cNvPr id="30" name="TextBox 29"/>
          <p:cNvSpPr txBox="1">
            <a:spLocks noChangeArrowheads="1"/>
          </p:cNvSpPr>
          <p:nvPr/>
        </p:nvSpPr>
        <p:spPr bwMode="auto">
          <a:xfrm>
            <a:off x="5813425" y="3038475"/>
            <a:ext cx="852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1800" b="1" smtClean="0">
                <a:solidFill>
                  <a:srgbClr val="FF0000"/>
                </a:solidFill>
              </a:rPr>
              <a:t>Better</a:t>
            </a:r>
          </a:p>
        </p:txBody>
      </p:sp>
    </p:spTree>
    <p:extLst>
      <p:ext uri="{BB962C8B-B14F-4D97-AF65-F5344CB8AC3E}">
        <p14:creationId xmlns:p14="http://schemas.microsoft.com/office/powerpoint/2010/main" val="17888899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0" nodeType="clickEffect">
                                  <p:stCondLst>
                                    <p:cond delay="0"/>
                                  </p:stCondLst>
                                  <p:childTnLst>
                                    <p:animEffect transition="out" filter="blinds(horizontal)">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bg/>
                                          </p:spTgt>
                                        </p:tgtEl>
                                        <p:attrNameLst>
                                          <p:attrName>style.visibility</p:attrName>
                                        </p:attrNameLst>
                                      </p:cBhvr>
                                      <p:to>
                                        <p:strVal val="visible"/>
                                      </p:to>
                                    </p:set>
                                    <p:animEffect transition="in" filter="blinds(horizontal)">
                                      <p:cBhvr>
                                        <p:cTn id="32" dur="500"/>
                                        <p:tgtEl>
                                          <p:spTgt spid="26">
                                            <p:bg/>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blinds(horizontal)">
                                      <p:cBhvr>
                                        <p:cTn id="35" dur="500"/>
                                        <p:tgtEl>
                                          <p:spTgt spid="26">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4">
                                            <p:bg/>
                                          </p:spTgt>
                                        </p:tgtEl>
                                        <p:attrNameLst>
                                          <p:attrName>style.visibility</p:attrName>
                                        </p:attrNameLst>
                                      </p:cBhvr>
                                      <p:to>
                                        <p:strVal val="visible"/>
                                      </p:to>
                                    </p:set>
                                    <p:animEffect transition="in" filter="blinds(horizontal)">
                                      <p:cBhvr>
                                        <p:cTn id="40" dur="500"/>
                                        <p:tgtEl>
                                          <p:spTgt spid="24">
                                            <p:bg/>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animEffect transition="in" filter="blinds(horizontal)">
                                      <p:cBhvr>
                                        <p:cTn id="43" dur="500"/>
                                        <p:tgtEl>
                                          <p:spTgt spid="24">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5">
                                            <p:bg/>
                                          </p:spTgt>
                                        </p:tgtEl>
                                        <p:attrNameLst>
                                          <p:attrName>style.visibility</p:attrName>
                                        </p:attrNameLst>
                                      </p:cBhvr>
                                      <p:to>
                                        <p:strVal val="visible"/>
                                      </p:to>
                                    </p:set>
                                    <p:animEffect transition="in" filter="blinds(horizontal)">
                                      <p:cBhvr>
                                        <p:cTn id="48" dur="500"/>
                                        <p:tgtEl>
                                          <p:spTgt spid="25">
                                            <p:bg/>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animEffect transition="in" filter="blinds(horizontal)">
                                      <p:cBhvr>
                                        <p:cTn id="5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24" grpId="0" build="allAtOnce" animBg="1"/>
      <p:bldP spid="25" grpId="0" build="allAtOnce" animBg="1"/>
      <p:bldP spid="26" grpId="0" build="allAtOnce" animBg="1"/>
      <p:bldP spid="30"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ltLang="zh-CN" sz="2800" smtClean="0">
                <a:solidFill>
                  <a:srgbClr val="FFFFFF"/>
                </a:solidFill>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altLang="zh-CN" sz="2800" smtClean="0">
                <a:solidFill>
                  <a:srgbClr val="000000"/>
                </a:solidFill>
              </a:rPr>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altLang="zh-CN" sz="2800" smtClean="0">
                <a:solidFill>
                  <a:srgbClr val="000000"/>
                </a:solidFill>
              </a:rPr>
              <a:t>Read</a:t>
            </a:r>
          </a:p>
        </p:txBody>
      </p:sp>
      <p:sp>
        <p:nvSpPr>
          <p:cNvPr id="143369" name="TextBox 102"/>
          <p:cNvSpPr txBox="1">
            <a:spLocks noChangeArrowheads="1"/>
          </p:cNvSpPr>
          <p:nvPr/>
        </p:nvSpPr>
        <p:spPr bwMode="auto">
          <a:xfrm>
            <a:off x="1089025" y="2862263"/>
            <a:ext cx="6969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ltLang="zh-CN" sz="2000" b="1" smtClean="0">
                <a:solidFill>
                  <a:srgbClr val="3B812F"/>
                </a:solidFill>
              </a:rPr>
              <a:t>Experimentally characterize and model dominant errors</a:t>
            </a:r>
          </a:p>
        </p:txBody>
      </p:sp>
      <p:grpSp>
        <p:nvGrpSpPr>
          <p:cNvPr id="4" name="Group 3"/>
          <p:cNvGrpSpPr>
            <a:grpSpLocks/>
          </p:cNvGrpSpPr>
          <p:nvPr/>
        </p:nvGrpSpPr>
        <p:grpSpPr bwMode="auto">
          <a:xfrm>
            <a:off x="3549650" y="3617913"/>
            <a:ext cx="206533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indent="-91440" eaLnBrk="0" hangingPunct="0">
                <a:spcBef>
                  <a:spcPct val="20000"/>
                </a:spcBef>
                <a:buClr>
                  <a:srgbClr val="400561"/>
                </a:buClr>
                <a:buFont typeface="Wingdings" charset="2"/>
                <a:buChar char="§"/>
                <a:defRPr/>
              </a:pPr>
              <a:r>
                <a:rPr lang="en-US" sz="1600" b="1" kern="0" dirty="0">
                  <a:solidFill>
                    <a:srgbClr val="000000"/>
                  </a:solidFill>
                  <a:latin typeface="Tahoma"/>
                  <a:ea typeface="ＭＳ Ｐゴシック" charset="-128"/>
                </a:rPr>
                <a:t> Neighbor page </a:t>
              </a:r>
              <a:r>
                <a:rPr lang="en-US" sz="1600" b="1" kern="0" dirty="0" smtClean="0">
                  <a:solidFill>
                    <a:srgbClr val="000000"/>
                  </a:solidFill>
                  <a:latin typeface="Tahoma"/>
                  <a:ea typeface="ＭＳ Ｐゴシック" charset="-128"/>
                </a:rPr>
                <a:t>program (c-to-c interference)</a:t>
              </a:r>
              <a:endParaRPr lang="en-US" sz="1600" b="1" kern="0" dirty="0">
                <a:solidFill>
                  <a:srgbClr val="000000"/>
                </a:solidFill>
                <a:latin typeface="Tahoma"/>
                <a:ea typeface="ＭＳ Ｐゴシック" charset="-128"/>
              </a:endParaRP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mtClean="0">
                <a:solidFill>
                  <a:srgbClr val="000000"/>
                </a:solidFill>
                <a:latin typeface="Arial" charset="0"/>
                <a:ea typeface="ＭＳ Ｐゴシック" charset="0"/>
                <a:cs typeface="ＭＳ Ｐゴシック" charset="0"/>
              </a:endParaRPr>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indent="-91440" eaLnBrk="0" hangingPunct="0">
                <a:spcBef>
                  <a:spcPct val="20000"/>
                </a:spcBef>
                <a:buClr>
                  <a:srgbClr val="400561"/>
                </a:buClr>
                <a:buFont typeface="Wingdings" charset="2"/>
                <a:buChar char="§"/>
                <a:defRPr/>
              </a:pPr>
              <a:r>
                <a:rPr lang="en-US" sz="1600" b="1" kern="0" dirty="0">
                  <a:solidFill>
                    <a:srgbClr val="000000"/>
                  </a:solidFill>
                  <a:latin typeface="Tahoma"/>
                  <a:ea typeface="ＭＳ Ｐゴシック" charset="-128"/>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mtClean="0">
                <a:solidFill>
                  <a:srgbClr val="000000"/>
                </a:solidFill>
                <a:latin typeface="Arial" charset="0"/>
                <a:ea typeface="ＭＳ Ｐゴシック" charset="0"/>
                <a:cs typeface="ＭＳ Ｐゴシック" charset="0"/>
              </a:endParaRPr>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indent="-91440" eaLnBrk="0" hangingPunct="0">
                <a:spcBef>
                  <a:spcPct val="20000"/>
                </a:spcBef>
                <a:buClr>
                  <a:srgbClr val="400561"/>
                </a:buClr>
                <a:buFont typeface="Wingdings" charset="2"/>
                <a:buChar char="§"/>
                <a:defRPr/>
              </a:pPr>
              <a:r>
                <a:rPr lang="en-US" sz="1600" b="1" kern="0" dirty="0">
                  <a:solidFill>
                    <a:srgbClr val="000000"/>
                  </a:solidFill>
                  <a:latin typeface="Tahoma"/>
                  <a:ea typeface="ＭＳ Ｐゴシック" charset="-128"/>
                </a:rPr>
                <a:t> Erase </a:t>
              </a:r>
              <a:r>
                <a:rPr lang="en-US" sz="1600" b="1" kern="0" dirty="0" smtClean="0">
                  <a:solidFill>
                    <a:srgbClr val="000000"/>
                  </a:solidFill>
                  <a:latin typeface="Tahoma"/>
                  <a:ea typeface="ＭＳ Ｐゴシック" charset="-128"/>
                </a:rPr>
                <a:t>block</a:t>
              </a:r>
              <a:endParaRPr lang="en-US" sz="1600" b="1" kern="0" dirty="0">
                <a:solidFill>
                  <a:srgbClr val="000000"/>
                </a:solidFill>
                <a:latin typeface="Tahoma"/>
                <a:ea typeface="ＭＳ Ｐゴシック" charset="-128"/>
              </a:endParaRPr>
            </a:p>
            <a:p>
              <a:pPr marL="91440" indent="-91440" eaLnBrk="0" hangingPunct="0">
                <a:spcBef>
                  <a:spcPct val="20000"/>
                </a:spcBef>
                <a:buClr>
                  <a:srgbClr val="400561"/>
                </a:buClr>
                <a:buFont typeface="Wingdings" charset="2"/>
                <a:buChar char="§"/>
                <a:defRPr/>
              </a:pPr>
              <a:r>
                <a:rPr lang="en-US" sz="1600" b="1" kern="0" dirty="0">
                  <a:solidFill>
                    <a:srgbClr val="000000"/>
                  </a:solidFill>
                  <a:latin typeface="Tahoma"/>
                  <a:ea typeface="ＭＳ Ｐゴシック" charset="-128"/>
                </a:rPr>
                <a:t> Program </a:t>
              </a:r>
              <a:r>
                <a:rPr lang="en-US" sz="1600" b="1" kern="0" dirty="0" smtClean="0">
                  <a:solidFill>
                    <a:srgbClr val="000000"/>
                  </a:solidFill>
                  <a:latin typeface="Tahoma"/>
                  <a:ea typeface="ＭＳ Ｐゴシック" charset="-128"/>
                </a:rPr>
                <a:t>page</a:t>
              </a:r>
              <a:endParaRPr lang="en-US" sz="1600" b="1" kern="0" dirty="0">
                <a:solidFill>
                  <a:srgbClr val="000000"/>
                </a:solidFill>
                <a:latin typeface="Tahoma"/>
                <a:ea typeface="ＭＳ Ｐゴシック" charset="-128"/>
              </a:endParaRP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smtClean="0">
                <a:solidFill>
                  <a:srgbClr val="000000"/>
                </a:solidFill>
                <a:latin typeface="Arial" charset="0"/>
                <a:ea typeface="ＭＳ Ｐゴシック" charset="0"/>
                <a:cs typeface="ＭＳ Ｐゴシック" charset="0"/>
              </a:endParaRPr>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ltLang="zh-CN" sz="1800" smtClean="0">
                <a:solidFill>
                  <a:srgbClr val="000000"/>
                </a:solidFill>
              </a:rPr>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ltLang="zh-CN" sz="1800" smtClean="0">
                <a:solidFill>
                  <a:srgbClr val="000000"/>
                </a:solidFill>
              </a:rPr>
              <a:t>Read</a:t>
            </a:r>
          </a:p>
        </p:txBody>
      </p:sp>
      <p:sp>
        <p:nvSpPr>
          <p:cNvPr id="33" name="TextBox 32"/>
          <p:cNvSpPr txBox="1">
            <a:spLocks noChangeArrowheads="1"/>
          </p:cNvSpPr>
          <p:nvPr/>
        </p:nvSpPr>
        <p:spPr bwMode="auto">
          <a:xfrm>
            <a:off x="79375" y="4792663"/>
            <a:ext cx="2727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smtClean="0">
                <a:solidFill>
                  <a:srgbClr val="0000FF"/>
                </a:solidFill>
              </a:rPr>
              <a:t>Cai et al., </a:t>
            </a:r>
            <a:r>
              <a:rPr lang="ja-JP" altLang="en-US" sz="1200" smtClean="0">
                <a:solidFill>
                  <a:srgbClr val="0000FF"/>
                </a:solidFill>
              </a:rPr>
              <a:t>“</a:t>
            </a:r>
            <a:r>
              <a:rPr lang="en-US" altLang="ja-JP" sz="1200" smtClean="0">
                <a:solidFill>
                  <a:srgbClr val="0000FF"/>
                </a:solidFill>
              </a:rPr>
              <a:t>Threshold voltage distribution in MLC NAND Flash Memory: Characterization, Analysis, and Modeling</a:t>
            </a:r>
            <a:r>
              <a:rPr lang="ja-JP" altLang="en-US" sz="1200" smtClean="0">
                <a:solidFill>
                  <a:srgbClr val="0000FF"/>
                </a:solidFill>
              </a:rPr>
              <a:t>”</a:t>
            </a:r>
            <a:r>
              <a:rPr lang="en-US" altLang="ja-JP" sz="1200" smtClean="0">
                <a:solidFill>
                  <a:srgbClr val="0000FF"/>
                </a:solidFill>
              </a:rPr>
              <a:t>, </a:t>
            </a:r>
            <a:r>
              <a:rPr lang="en-US" altLang="ja-JP" sz="1200" b="1" smtClean="0">
                <a:solidFill>
                  <a:srgbClr val="0000FF"/>
                </a:solidFill>
              </a:rPr>
              <a:t>DATE 2013</a:t>
            </a:r>
            <a:endParaRPr lang="en-US" sz="1200" b="1" smtClean="0">
              <a:solidFill>
                <a:srgbClr val="0000FF"/>
              </a:solidFill>
            </a:endParaRPr>
          </a:p>
        </p:txBody>
      </p:sp>
      <p:sp>
        <p:nvSpPr>
          <p:cNvPr id="35" name="TextBox 34"/>
          <p:cNvSpPr txBox="1">
            <a:spLocks noChangeArrowheads="1"/>
          </p:cNvSpPr>
          <p:nvPr/>
        </p:nvSpPr>
        <p:spPr bwMode="auto">
          <a:xfrm>
            <a:off x="5957888" y="4792663"/>
            <a:ext cx="3254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smtClean="0">
                <a:solidFill>
                  <a:srgbClr val="0000FF"/>
                </a:solidFill>
              </a:rPr>
              <a:t>Cai et al., </a:t>
            </a:r>
            <a:r>
              <a:rPr lang="ja-JP" altLang="en-US" sz="1200" smtClean="0">
                <a:solidFill>
                  <a:srgbClr val="0000FF"/>
                </a:solidFill>
              </a:rPr>
              <a:t>“</a:t>
            </a:r>
            <a:r>
              <a:rPr lang="en-US" altLang="ja-JP" sz="1200" smtClean="0">
                <a:solidFill>
                  <a:srgbClr val="0000FF"/>
                </a:solidFill>
              </a:rPr>
              <a:t>Flash Correct-and-Refresh: Retention-aware error management for increased flash memory lifetime</a:t>
            </a:r>
            <a:r>
              <a:rPr lang="ja-JP" altLang="en-US" sz="1200" smtClean="0">
                <a:solidFill>
                  <a:srgbClr val="0000FF"/>
                </a:solidFill>
              </a:rPr>
              <a:t>”</a:t>
            </a:r>
            <a:r>
              <a:rPr lang="en-US" altLang="ja-JP" sz="1200" smtClean="0">
                <a:solidFill>
                  <a:srgbClr val="0000FF"/>
                </a:solidFill>
              </a:rPr>
              <a:t>, </a:t>
            </a:r>
            <a:r>
              <a:rPr lang="en-US" altLang="ja-JP" sz="1200" b="1" smtClean="0">
                <a:solidFill>
                  <a:srgbClr val="0000FF"/>
                </a:solidFill>
              </a:rPr>
              <a:t>ICCD 2012</a:t>
            </a:r>
            <a:endParaRPr lang="en-US" sz="1200" b="1" smtClean="0">
              <a:solidFill>
                <a:srgbClr val="0000FF"/>
              </a:solidFill>
            </a:endParaRPr>
          </a:p>
        </p:txBody>
      </p:sp>
      <p:sp>
        <p:nvSpPr>
          <p:cNvPr id="21301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58A870-95AF-FE42-83D2-0FF201383352}" type="slidenum">
              <a:rPr lang="en-US" sz="1600">
                <a:solidFill>
                  <a:srgbClr val="000000"/>
                </a:solidFill>
                <a:latin typeface="Garamond" charset="0"/>
              </a:rPr>
              <a:pPr eaLnBrk="1" hangingPunct="1"/>
              <a:t>159</a:t>
            </a:fld>
            <a:endParaRPr lang="en-US" sz="1600">
              <a:solidFill>
                <a:srgbClr val="000000"/>
              </a:solidFill>
              <a:latin typeface="Garamond" charset="0"/>
            </a:endParaRPr>
          </a:p>
        </p:txBody>
      </p:sp>
      <p:sp>
        <p:nvSpPr>
          <p:cNvPr id="32" name="TextBox 31"/>
          <p:cNvSpPr txBox="1">
            <a:spLocks noChangeArrowheads="1"/>
          </p:cNvSpPr>
          <p:nvPr/>
        </p:nvSpPr>
        <p:spPr bwMode="auto">
          <a:xfrm>
            <a:off x="3230563" y="4792663"/>
            <a:ext cx="27273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smtClean="0">
                <a:solidFill>
                  <a:srgbClr val="0000FF"/>
                </a:solidFill>
              </a:rPr>
              <a:t>Cai et al., </a:t>
            </a:r>
            <a:r>
              <a:rPr lang="ja-JP" altLang="en-US" sz="1200" smtClean="0">
                <a:solidFill>
                  <a:srgbClr val="0000FF"/>
                </a:solidFill>
              </a:rPr>
              <a:t>“</a:t>
            </a:r>
            <a:r>
              <a:rPr lang="en-US" altLang="ja-JP" sz="1200" smtClean="0">
                <a:solidFill>
                  <a:srgbClr val="0000FF"/>
                </a:solidFill>
              </a:rPr>
              <a:t>Program Interference in MLC NAND Flash Memory: Characterization, Modeling, and Mitigation</a:t>
            </a:r>
            <a:r>
              <a:rPr lang="ja-JP" altLang="en-US" sz="1200" smtClean="0">
                <a:solidFill>
                  <a:srgbClr val="0000FF"/>
                </a:solidFill>
              </a:rPr>
              <a:t>”</a:t>
            </a:r>
            <a:r>
              <a:rPr lang="en-US" altLang="ja-JP" sz="1200" smtClean="0">
                <a:solidFill>
                  <a:srgbClr val="0000FF"/>
                </a:solidFill>
              </a:rPr>
              <a:t>, </a:t>
            </a:r>
            <a:r>
              <a:rPr lang="en-US" altLang="ja-JP" sz="1200" b="1" smtClean="0">
                <a:solidFill>
                  <a:srgbClr val="0000FF"/>
                </a:solidFill>
              </a:rPr>
              <a:t>ICCD 2013</a:t>
            </a:r>
          </a:p>
          <a:p>
            <a:pPr eaLnBrk="1" fontAlgn="base" hangingPunct="1">
              <a:spcBef>
                <a:spcPct val="0"/>
              </a:spcBef>
              <a:spcAft>
                <a:spcPct val="0"/>
              </a:spcAft>
            </a:pPr>
            <a:endParaRPr lang="en-US" sz="1200" smtClean="0">
              <a:solidFill>
                <a:srgbClr val="2C6123"/>
              </a:solidFill>
            </a:endParaRPr>
          </a:p>
          <a:p>
            <a:pPr eaLnBrk="1" fontAlgn="base" hangingPunct="1">
              <a:spcBef>
                <a:spcPct val="0"/>
              </a:spcBef>
              <a:spcAft>
                <a:spcPct val="0"/>
              </a:spcAft>
            </a:pPr>
            <a:r>
              <a:rPr lang="en-US" sz="1200" smtClean="0">
                <a:solidFill>
                  <a:srgbClr val="0000FF"/>
                </a:solidFill>
              </a:rPr>
              <a:t>Cai et al., “Neighbor-Cell Assisted Error Correction in MLC NAND Flash Memories”, </a:t>
            </a:r>
            <a:r>
              <a:rPr lang="en-US" sz="1200" b="1" smtClean="0">
                <a:solidFill>
                  <a:srgbClr val="0000FF"/>
                </a:solidFill>
              </a:rPr>
              <a:t>SIGMETRICS 2014</a:t>
            </a:r>
          </a:p>
        </p:txBody>
      </p:sp>
      <p:sp>
        <p:nvSpPr>
          <p:cNvPr id="2" name="Rectangle 1"/>
          <p:cNvSpPr>
            <a:spLocks noChangeArrowheads="1"/>
          </p:cNvSpPr>
          <p:nvPr/>
        </p:nvSpPr>
        <p:spPr bwMode="auto">
          <a:xfrm>
            <a:off x="635000" y="3221038"/>
            <a:ext cx="8039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200" smtClean="0">
                <a:solidFill>
                  <a:srgbClr val="0000FF"/>
                </a:solidFill>
                <a:latin typeface="Arial" charset="0"/>
                <a:ea typeface="ＭＳ Ｐゴシック" charset="0"/>
                <a:cs typeface="ＭＳ Ｐゴシック" charset="0"/>
              </a:rPr>
              <a:t>Cai et al., “Error Patterns in MLC NAND Flash Memory: Measurement, Characterization, and Analysis””, </a:t>
            </a:r>
            <a:r>
              <a:rPr lang="en-US" sz="1200" b="1" smtClean="0">
                <a:solidFill>
                  <a:srgbClr val="0000FF"/>
                </a:solidFill>
                <a:latin typeface="Arial" charset="0"/>
                <a:ea typeface="ＭＳ Ｐゴシック" charset="0"/>
                <a:cs typeface="ＭＳ Ｐゴシック" charset="0"/>
              </a:rPr>
              <a:t>DATE 2012</a:t>
            </a:r>
          </a:p>
        </p:txBody>
      </p:sp>
      <p:sp>
        <p:nvSpPr>
          <p:cNvPr id="5" name="Rectangle 4"/>
          <p:cNvSpPr>
            <a:spLocks noChangeArrowheads="1"/>
          </p:cNvSpPr>
          <p:nvPr/>
        </p:nvSpPr>
        <p:spPr bwMode="auto">
          <a:xfrm>
            <a:off x="5956300" y="5519738"/>
            <a:ext cx="302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200" smtClean="0">
                <a:solidFill>
                  <a:srgbClr val="0000FF"/>
                </a:solidFill>
                <a:latin typeface="Arial" charset="0"/>
                <a:ea typeface="ＭＳ Ｐゴシック" charset="0"/>
                <a:cs typeface="Arial" charset="0"/>
              </a:rPr>
              <a:t>Cai et al., “Error Analysis and Retention-Aware Error Management for NAND Flash Memory</a:t>
            </a:r>
            <a:r>
              <a:rPr lang="en-US" sz="1200" b="1" smtClean="0">
                <a:solidFill>
                  <a:srgbClr val="0000FF"/>
                </a:solidFill>
                <a:latin typeface="Arial" charset="0"/>
                <a:ea typeface="ＭＳ Ｐゴシック" charset="0"/>
                <a:cs typeface="Arial" charset="0"/>
              </a:rPr>
              <a:t>, ITJ 2013</a:t>
            </a:r>
          </a:p>
        </p:txBody>
      </p:sp>
      <p:pic>
        <p:nvPicPr>
          <p:cNvPr id="213016"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12505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67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p:bldP spid="33" grpId="0"/>
      <p:bldP spid="35" grpId="0"/>
      <p:bldP spid="32" grpId="0"/>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16</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29706450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Our Goals and Approach</a:t>
            </a:r>
          </a:p>
        </p:txBody>
      </p:sp>
      <p:sp>
        <p:nvSpPr>
          <p:cNvPr id="3" name="Content Placeholder 2"/>
          <p:cNvSpPr>
            <a:spLocks noGrp="1"/>
          </p:cNvSpPr>
          <p:nvPr>
            <p:ph idx="1"/>
          </p:nvPr>
        </p:nvSpPr>
        <p:spPr/>
        <p:txBody>
          <a:bodyPr/>
          <a:lstStyle/>
          <a:p>
            <a:r>
              <a:rPr lang="en-US">
                <a:latin typeface="Tahoma" charset="0"/>
              </a:rPr>
              <a:t>Goals:</a:t>
            </a:r>
          </a:p>
          <a:p>
            <a:pPr lvl="1"/>
            <a:r>
              <a:rPr lang="en-US">
                <a:solidFill>
                  <a:srgbClr val="0000FF"/>
                </a:solidFill>
                <a:latin typeface="Tahoma" charset="0"/>
              </a:rPr>
              <a:t>Understand error mechanisms and develop reliable predictive models </a:t>
            </a:r>
            <a:r>
              <a:rPr lang="en-US">
                <a:latin typeface="Tahoma" charset="0"/>
              </a:rPr>
              <a:t>for MLC NAND flash memory errors</a:t>
            </a:r>
          </a:p>
          <a:p>
            <a:pPr lvl="1"/>
            <a:r>
              <a:rPr lang="en-US">
                <a:solidFill>
                  <a:srgbClr val="0000FF"/>
                </a:solidFill>
                <a:latin typeface="Tahoma" charset="0"/>
              </a:rPr>
              <a:t>Develop efficient error management techniques </a:t>
            </a:r>
            <a:r>
              <a:rPr lang="en-US">
                <a:latin typeface="Tahoma" charset="0"/>
              </a:rPr>
              <a:t>to mitigate errors and improve flash reliability and endurance</a:t>
            </a:r>
          </a:p>
          <a:p>
            <a:endParaRPr lang="en-US">
              <a:latin typeface="Tahoma" charset="0"/>
            </a:endParaRPr>
          </a:p>
          <a:p>
            <a:r>
              <a:rPr lang="en-US">
                <a:latin typeface="Tahoma" charset="0"/>
              </a:rPr>
              <a:t>Approach:</a:t>
            </a:r>
          </a:p>
          <a:p>
            <a:pPr lvl="1"/>
            <a:r>
              <a:rPr lang="en-US">
                <a:latin typeface="Tahoma" charset="0"/>
              </a:rPr>
              <a:t>Solid </a:t>
            </a:r>
            <a:r>
              <a:rPr lang="en-US">
                <a:solidFill>
                  <a:srgbClr val="FF0000"/>
                </a:solidFill>
                <a:latin typeface="Tahoma" charset="0"/>
              </a:rPr>
              <a:t>experimental analyses of errors in real MLC NAND flash </a:t>
            </a:r>
            <a:r>
              <a:rPr lang="en-US">
                <a:latin typeface="Tahoma" charset="0"/>
              </a:rPr>
              <a:t>memory </a:t>
            </a:r>
            <a:r>
              <a:rPr lang="en-US">
                <a:latin typeface="Tahoma" charset="0"/>
                <a:sym typeface="Wingdings" charset="0"/>
              </a:rPr>
              <a:t> drive the understanding and models</a:t>
            </a:r>
          </a:p>
          <a:p>
            <a:pPr lvl="1"/>
            <a:r>
              <a:rPr lang="en-US">
                <a:solidFill>
                  <a:srgbClr val="FF0000"/>
                </a:solidFill>
                <a:latin typeface="Tahoma" charset="0"/>
                <a:sym typeface="Wingdings" charset="0"/>
              </a:rPr>
              <a:t>Understanding, models and creativity </a:t>
            </a:r>
            <a:r>
              <a:rPr lang="en-US">
                <a:latin typeface="Tahoma" charset="0"/>
                <a:sym typeface="Wingdings" charset="0"/>
              </a:rPr>
              <a:t> drive the new techniques</a:t>
            </a:r>
            <a:endParaRPr lang="en-US">
              <a:latin typeface="Tahoma" charset="0"/>
            </a:endParaRPr>
          </a:p>
          <a:p>
            <a:pPr lvl="1"/>
            <a:endParaRPr lang="en-US">
              <a:latin typeface="Tahoma" charset="0"/>
            </a:endParaRPr>
          </a:p>
          <a:p>
            <a:endParaRPr lang="en-US">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C0DD81-0B6C-5D4D-B3E8-A774C9DC7206}" type="slidenum">
              <a:rPr lang="en-US" sz="1600">
                <a:solidFill>
                  <a:srgbClr val="000000"/>
                </a:solidFill>
                <a:latin typeface="Garamond" charset="0"/>
              </a:rPr>
              <a:pPr eaLnBrk="1" hangingPunct="1"/>
              <a:t>160</a:t>
            </a:fld>
            <a:endParaRPr lang="en-US" sz="1600">
              <a:solidFill>
                <a:srgbClr val="000000"/>
              </a:solidFill>
              <a:latin typeface="Garamond" charset="0"/>
            </a:endParaRPr>
          </a:p>
        </p:txBody>
      </p:sp>
      <p:pic>
        <p:nvPicPr>
          <p:cNvPr id="214020"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8960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pPr eaLnBrk="1" hangingPunct="1"/>
            <a:r>
              <a:rPr lang="en-US">
                <a:latin typeface="Garamond" charset="0"/>
              </a:rPr>
              <a:t>Agenda</a:t>
            </a:r>
          </a:p>
        </p:txBody>
      </p:sp>
      <p:sp>
        <p:nvSpPr>
          <p:cNvPr id="215042" name="Content Placeholder 2"/>
          <p:cNvSpPr>
            <a:spLocks noGrp="1"/>
          </p:cNvSpPr>
          <p:nvPr>
            <p:ph idx="1"/>
          </p:nvPr>
        </p:nvSpPr>
        <p:spPr>
          <a:xfrm>
            <a:off x="228600" y="1096963"/>
            <a:ext cx="8793163" cy="4876800"/>
          </a:xfrm>
        </p:spPr>
        <p:txBody>
          <a:bodyPr/>
          <a:lstStyle/>
          <a:p>
            <a:pPr eaLnBrk="1" hangingPunct="1"/>
            <a:r>
              <a:rPr lang="en-US">
                <a:latin typeface="Tahoma" charset="0"/>
              </a:rPr>
              <a:t>Background, Motivation and Approach</a:t>
            </a:r>
          </a:p>
          <a:p>
            <a:pPr eaLnBrk="1" hangingPunct="1"/>
            <a:r>
              <a:rPr lang="en-US">
                <a:solidFill>
                  <a:srgbClr val="0000FF"/>
                </a:solidFill>
                <a:latin typeface="Tahoma" charset="0"/>
              </a:rPr>
              <a:t>Experimental Characterization Methodology</a:t>
            </a:r>
          </a:p>
          <a:p>
            <a:pPr eaLnBrk="1" hangingPunct="1"/>
            <a:r>
              <a:rPr lang="en-US">
                <a:latin typeface="Tahoma" charset="0"/>
              </a:rPr>
              <a:t>Error Analysis and Management </a:t>
            </a:r>
          </a:p>
          <a:p>
            <a:pPr lvl="1" eaLnBrk="1" hangingPunct="1"/>
            <a:r>
              <a:rPr lang="en-US">
                <a:latin typeface="Tahoma" charset="0"/>
                <a:cs typeface="ＭＳ Ｐゴシック" charset="0"/>
              </a:rPr>
              <a:t>Main Characterization Results</a:t>
            </a:r>
          </a:p>
          <a:p>
            <a:pPr lvl="1" eaLnBrk="1" hangingPunct="1"/>
            <a:r>
              <a:rPr lang="en-US">
                <a:latin typeface="Tahoma" charset="0"/>
                <a:cs typeface="ＭＳ Ｐゴシック" charset="0"/>
              </a:rPr>
              <a:t>Retention-Aware Error Management</a:t>
            </a:r>
          </a:p>
          <a:p>
            <a:pPr lvl="1" eaLnBrk="1" hangingPunct="1"/>
            <a:r>
              <a:rPr lang="en-US">
                <a:latin typeface="Tahoma" charset="0"/>
                <a:cs typeface="ＭＳ Ｐゴシック" charset="0"/>
              </a:rPr>
              <a:t>Threshold Voltage and Program Interference Analysis</a:t>
            </a:r>
          </a:p>
          <a:p>
            <a:pPr lvl="1" eaLnBrk="1" hangingPunct="1"/>
            <a:r>
              <a:rPr lang="en-US">
                <a:latin typeface="Tahoma" charset="0"/>
                <a:cs typeface="ＭＳ Ｐゴシック" charset="0"/>
              </a:rPr>
              <a:t>Read Reference Voltage Prediction</a:t>
            </a:r>
          </a:p>
          <a:p>
            <a:pPr lvl="1" eaLnBrk="1" hangingPunct="1"/>
            <a:r>
              <a:rPr lang="en-US">
                <a:latin typeface="Tahoma" charset="0"/>
                <a:cs typeface="ＭＳ Ｐゴシック" charset="0"/>
              </a:rPr>
              <a:t>Neighbor-Assisted Error Correction</a:t>
            </a:r>
          </a:p>
          <a:p>
            <a:pPr eaLnBrk="1" hangingPunct="1"/>
            <a:r>
              <a:rPr lang="en-US">
                <a:latin typeface="Tahoma" charset="0"/>
              </a:rPr>
              <a:t>Summary</a:t>
            </a:r>
          </a:p>
          <a:p>
            <a:pPr eaLnBrk="1" hangingPunct="1"/>
            <a:endParaRPr lang="en-US">
              <a:latin typeface="Tahoma" charset="0"/>
            </a:endParaRPr>
          </a:p>
          <a:p>
            <a:pPr eaLnBrk="1" hangingPunct="1"/>
            <a:endParaRPr lang="en-US">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3AE801-6938-C842-9288-2C6894FCE5D5}" type="slidenum">
              <a:rPr lang="en-US" sz="1600">
                <a:solidFill>
                  <a:srgbClr val="000000"/>
                </a:solidFill>
                <a:latin typeface="Garamond" charset="0"/>
              </a:rPr>
              <a:pPr eaLnBrk="1" hangingPunct="1"/>
              <a:t>161</a:t>
            </a:fld>
            <a:endParaRPr lang="en-US" sz="1600">
              <a:solidFill>
                <a:srgbClr val="000000"/>
              </a:solidFill>
              <a:latin typeface="Garamond" charset="0"/>
            </a:endParaRPr>
          </a:p>
        </p:txBody>
      </p:sp>
      <p:pic>
        <p:nvPicPr>
          <p:cNvPr id="215044"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948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Experimental Testing Platform</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A80CF5-5029-B842-AA73-D25C5E5AD5D6}" type="slidenum">
              <a:rPr lang="en-US" sz="1600">
                <a:solidFill>
                  <a:srgbClr val="000000"/>
                </a:solidFill>
                <a:latin typeface="Garamond" charset="0"/>
              </a:rPr>
              <a:pPr eaLnBrk="1" hangingPunct="1"/>
              <a:t>162</a:t>
            </a:fld>
            <a:endParaRPr lang="en-US" sz="1600">
              <a:solidFill>
                <a:srgbClr val="000000"/>
              </a:solidFill>
              <a:latin typeface="Garamond" charset="0"/>
            </a:endParaRPr>
          </a:p>
        </p:txBody>
      </p:sp>
      <p:pic>
        <p:nvPicPr>
          <p:cNvPr id="217091"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7092"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latin typeface="Arial" charset="0"/>
                <a:ea typeface="ＭＳ Ｐゴシック" charset="0"/>
                <a:cs typeface="ＭＳ Ｐゴシック" charset="0"/>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a:solidFill>
                  <a:sysClr val="windowText" lastClr="000000"/>
                </a:solidFill>
                <a:latin typeface="Arial" charset="0"/>
                <a:ea typeface="ＭＳ Ｐゴシック" charset="0"/>
                <a:cs typeface="ＭＳ Ｐゴシック" charset="0"/>
              </a:endParaRPr>
            </a:p>
          </p:txBody>
        </p:sp>
      </p:grpSp>
      <p:grpSp>
        <p:nvGrpSpPr>
          <p:cNvPr id="217093"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a:solidFill>
                  <a:srgbClr val="FFFF00"/>
                </a:solidFill>
                <a:latin typeface="Arial" charset="0"/>
                <a:ea typeface="ＭＳ Ｐゴシック" charset="0"/>
                <a:cs typeface="ＭＳ Ｐゴシック" charset="0"/>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Virtex-II Pro</a:t>
              </a:r>
            </a:p>
            <a:p>
              <a:pPr algn="ctr">
                <a:defRPr/>
              </a:pPr>
              <a:r>
                <a:rPr lang="en-US" sz="1800" kern="0" smtClea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a:solidFill>
                  <a:sysClr val="windowText" lastClr="000000"/>
                </a:solidFill>
                <a:latin typeface="Arial" charset="0"/>
                <a:ea typeface="ＭＳ Ｐゴシック" charset="0"/>
                <a:cs typeface="ＭＳ Ｐゴシック" charset="0"/>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a:solidFill>
                <a:srgbClr val="FFFF00"/>
              </a:solidFill>
              <a:latin typeface="Arial" charset="0"/>
              <a:ea typeface="ＭＳ Ｐゴシック" charset="0"/>
              <a:cs typeface="ＭＳ Ｐゴシック" charset="0"/>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Virtex-V FPGA</a:t>
            </a:r>
          </a:p>
          <a:p>
            <a:pPr algn="ctr">
              <a:defRPr/>
            </a:pPr>
            <a:r>
              <a:rPr lang="en-US" sz="1800" kern="0" smtClea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a:solidFill>
                <a:sysClr val="windowText" lastClr="000000"/>
              </a:solidFill>
              <a:latin typeface="Arial" charset="0"/>
              <a:ea typeface="ＭＳ Ｐゴシック" charset="0"/>
              <a:cs typeface="ＭＳ Ｐゴシック" charset="0"/>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latin typeface="Arial" charset="0"/>
              <a:ea typeface="ＭＳ Ｐゴシック" charset="0"/>
              <a:cs typeface="ＭＳ Ｐゴシック" charset="0"/>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a:solidFill>
                <a:sysClr val="windowText" lastClr="000000"/>
              </a:solidFill>
              <a:latin typeface="Arial" charset="0"/>
              <a:ea typeface="ＭＳ Ｐゴシック" charset="0"/>
              <a:cs typeface="ＭＳ Ｐゴシック" charset="0"/>
            </a:endParaRPr>
          </a:p>
        </p:txBody>
      </p:sp>
      <p:grpSp>
        <p:nvGrpSpPr>
          <p:cNvPr id="217099"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a:solidFill>
                  <a:srgbClr val="0066CC"/>
                </a:solidFill>
                <a:latin typeface="Arial" charset="0"/>
                <a:ea typeface="ＭＳ Ｐゴシック" charset="0"/>
                <a:cs typeface="ＭＳ Ｐゴシック" charset="0"/>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a:solidFill>
                  <a:sysClr val="windowText" lastClr="000000"/>
                </a:solidFill>
                <a:latin typeface="Arial" charset="0"/>
                <a:ea typeface="ＭＳ Ｐゴシック" charset="0"/>
                <a:cs typeface="ＭＳ Ｐゴシック" charset="0"/>
              </a:endParaRPr>
            </a:p>
          </p:txBody>
        </p:sp>
      </p:grpSp>
      <p:grpSp>
        <p:nvGrpSpPr>
          <p:cNvPr id="217100"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latin typeface="Arial" charset="0"/>
                <a:ea typeface="ＭＳ Ｐゴシック" charset="0"/>
                <a:cs typeface="ＭＳ Ｐゴシック" charset="0"/>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a:solidFill>
                  <a:sysClr val="windowText" lastClr="000000"/>
                </a:solidFill>
                <a:latin typeface="Arial" charset="0"/>
                <a:ea typeface="ＭＳ Ｐゴシック" charset="0"/>
                <a:cs typeface="ＭＳ Ｐゴシック" charset="0"/>
              </a:endParaRPr>
            </a:p>
          </p:txBody>
        </p:sp>
      </p:grpSp>
      <p:grpSp>
        <p:nvGrpSpPr>
          <p:cNvPr id="217101" name="Group 45"/>
          <p:cNvGrpSpPr>
            <a:grpSpLocks/>
          </p:cNvGrpSpPr>
          <p:nvPr/>
        </p:nvGrpSpPr>
        <p:grpSpPr bwMode="auto">
          <a:xfrm>
            <a:off x="5867400" y="4433888"/>
            <a:ext cx="2508250" cy="1814512"/>
            <a:chOff x="3696" y="3072"/>
            <a:chExt cx="1580" cy="1143"/>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a:solidFill>
                  <a:srgbClr val="333399"/>
                </a:solidFill>
                <a:latin typeface="Arial" charset="0"/>
                <a:ea typeface="ＭＳ Ｐゴシック" charset="0"/>
                <a:cs typeface="ＭＳ Ｐゴシック" charset="0"/>
              </a:endParaRPr>
            </a:p>
          </p:txBody>
        </p:sp>
        <p:sp>
          <p:nvSpPr>
            <p:cNvPr id="57" name="Text Box 43"/>
            <p:cNvSpPr txBox="1">
              <a:spLocks noChangeArrowheads="1"/>
            </p:cNvSpPr>
            <p:nvPr/>
          </p:nvSpPr>
          <p:spPr bwMode="auto">
            <a:xfrm>
              <a:off x="3696" y="3984"/>
              <a:ext cx="15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a:solidFill>
                  <a:sysClr val="windowText" lastClr="000000"/>
                </a:solidFill>
                <a:latin typeface="Arial" charset="0"/>
                <a:ea typeface="ＭＳ Ｐゴシック" charset="0"/>
                <a:cs typeface="ＭＳ Ｐゴシック" charset="0"/>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a:solidFill>
                <a:sysClr val="windowText" lastClr="000000"/>
              </a:solidFill>
              <a:latin typeface="Arial" charset="0"/>
              <a:ea typeface="ＭＳ Ｐゴシック" charset="0"/>
              <a:cs typeface="ＭＳ Ｐゴシック" charset="0"/>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3x-nm</a:t>
            </a:r>
          </a:p>
          <a:p>
            <a:pPr algn="ctr">
              <a:defRPr/>
            </a:pPr>
            <a:r>
              <a:rPr lang="en-US" sz="1800" kern="0" smtClean="0">
                <a:solidFill>
                  <a:srgbClr val="FFFF00"/>
                </a:solidFill>
              </a:rPr>
              <a:t>NAND Flash</a:t>
            </a:r>
          </a:p>
        </p:txBody>
      </p:sp>
      <p:sp>
        <p:nvSpPr>
          <p:cNvPr id="217104" name="Rectangle 60"/>
          <p:cNvSpPr>
            <a:spLocks noChangeArrowheads="1"/>
          </p:cNvSpPr>
          <p:nvPr/>
        </p:nvSpPr>
        <p:spPr bwMode="auto">
          <a:xfrm>
            <a:off x="107950" y="5805488"/>
            <a:ext cx="5429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mtClean="0">
                <a:solidFill>
                  <a:srgbClr val="006633"/>
                </a:solidFill>
                <a:latin typeface="Arial" charset="0"/>
                <a:ea typeface="ＭＳ Ｐゴシック" charset="0"/>
                <a:cs typeface="ＭＳ Ｐゴシック" charset="0"/>
              </a:rPr>
              <a:t>[Cai+, FCCM 2011, DATE 2012, ICCD 2012, DATE 2013, ITJ 2013, ICCD 2013, SIGMETRICS 2014]</a:t>
            </a:r>
            <a:endParaRPr lang="en-US" smtClean="0">
              <a:solidFill>
                <a:srgbClr val="000000"/>
              </a:solidFill>
              <a:latin typeface="Arial" charset="0"/>
              <a:ea typeface="ＭＳ Ｐゴシック" charset="0"/>
              <a:cs typeface="ＭＳ Ｐゴシック" charset="0"/>
            </a:endParaRPr>
          </a:p>
        </p:txBody>
      </p:sp>
      <p:sp>
        <p:nvSpPr>
          <p:cNvPr id="217105" name="Rectangle 2"/>
          <p:cNvSpPr>
            <a:spLocks noChangeArrowheads="1"/>
          </p:cNvSpPr>
          <p:nvPr/>
        </p:nvSpPr>
        <p:spPr bwMode="auto">
          <a:xfrm>
            <a:off x="1447800" y="6427788"/>
            <a:ext cx="7696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600" smtClean="0">
                <a:solidFill>
                  <a:srgbClr val="000000"/>
                </a:solidFill>
                <a:latin typeface="Arial" charset="0"/>
                <a:ea typeface="ＭＳ Ｐゴシック" charset="0"/>
                <a:cs typeface="ＭＳ Ｐゴシック" charset="0"/>
              </a:rPr>
              <a:t>Cai et al., </a:t>
            </a:r>
            <a:r>
              <a:rPr lang="en-US" sz="1600" smtClean="0">
                <a:solidFill>
                  <a:srgbClr val="0000FF"/>
                </a:solidFill>
                <a:latin typeface="Arial" charset="0"/>
                <a:ea typeface="ＭＳ Ｐゴシック" charset="0"/>
                <a:cs typeface="ＭＳ Ｐゴシック" charset="0"/>
              </a:rPr>
              <a:t>FPGA-based Solid-State Drive prototyping platform, </a:t>
            </a:r>
            <a:r>
              <a:rPr lang="en-US" sz="1600" smtClean="0">
                <a:solidFill>
                  <a:srgbClr val="000000"/>
                </a:solidFill>
                <a:latin typeface="Arial" charset="0"/>
                <a:ea typeface="ＭＳ Ｐゴシック" charset="0"/>
                <a:cs typeface="ＭＳ Ｐゴシック" charset="0"/>
              </a:rPr>
              <a:t>FCCM 2011.</a:t>
            </a:r>
          </a:p>
        </p:txBody>
      </p:sp>
      <p:pic>
        <p:nvPicPr>
          <p:cNvPr id="217106"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347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cs typeface="MS PGothic" charset="0"/>
              </a:rPr>
              <a:t>NAND Flash Usage and Error Model</a:t>
            </a:r>
          </a:p>
        </p:txBody>
      </p:sp>
      <p:sp>
        <p:nvSpPr>
          <p:cNvPr id="218114" name="Rounded Rectangle 21"/>
          <p:cNvSpPr>
            <a:spLocks noChangeArrowheads="1"/>
          </p:cNvSpPr>
          <p:nvPr/>
        </p:nvSpPr>
        <p:spPr bwMode="auto">
          <a:xfrm>
            <a:off x="2571750" y="1438275"/>
            <a:ext cx="5926138" cy="4365625"/>
          </a:xfrm>
          <a:prstGeom prst="roundRect">
            <a:avLst>
              <a:gd name="adj" fmla="val 16667"/>
            </a:avLst>
          </a:prstGeom>
          <a:solidFill>
            <a:schemeClr val="bg1"/>
          </a:solidFill>
          <a:ln w="9525">
            <a:solidFill>
              <a:schemeClr val="tx1"/>
            </a:solidFill>
            <a:round/>
            <a:headEnd/>
            <a:tailEnd/>
          </a:ln>
        </p:spPr>
        <p:txBody>
          <a:bodyPr/>
          <a:lstStyle/>
          <a:p>
            <a:pPr algn="ctr" eaLnBrk="0" fontAlgn="base" hangingPunct="0">
              <a:spcBef>
                <a:spcPct val="0"/>
              </a:spcBef>
              <a:spcAft>
                <a:spcPct val="0"/>
              </a:spcAft>
            </a:pPr>
            <a:endParaRPr lang="en-US" sz="2400" smtClean="0">
              <a:solidFill>
                <a:srgbClr val="000000"/>
              </a:solidFill>
              <a:latin typeface="Arial" charset="0"/>
              <a:ea typeface="ＭＳ Ｐゴシック" charset="0"/>
              <a:cs typeface="MS PGothic" charset="0"/>
            </a:endParaRPr>
          </a:p>
        </p:txBody>
      </p:sp>
      <p:sp>
        <p:nvSpPr>
          <p:cNvPr id="218115" name="TextBox 37"/>
          <p:cNvSpPr txBox="1">
            <a:spLocks noChangeArrowheads="1"/>
          </p:cNvSpPr>
          <p:nvPr/>
        </p:nvSpPr>
        <p:spPr bwMode="auto">
          <a:xfrm>
            <a:off x="5522913" y="4048125"/>
            <a:ext cx="54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smtClean="0">
                <a:solidFill>
                  <a:srgbClr val="000000"/>
                </a:solidFill>
                <a:cs typeface="MS PGothic" charset="0"/>
              </a:rPr>
              <a:t>…</a:t>
            </a:r>
          </a:p>
        </p:txBody>
      </p:sp>
      <p:cxnSp>
        <p:nvCxnSpPr>
          <p:cNvPr id="218116" name="Straight Connector 54"/>
          <p:cNvCxnSpPr>
            <a:cxnSpLocks noChangeShapeType="1"/>
            <a:endCxn id="218118" idx="1"/>
          </p:cNvCxnSpPr>
          <p:nvPr/>
        </p:nvCxnSpPr>
        <p:spPr bwMode="auto">
          <a:xfrm>
            <a:off x="4376738" y="2160588"/>
            <a:ext cx="79533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8117" name="Rounded Rectangle 21"/>
          <p:cNvSpPr>
            <a:spLocks noChangeArrowheads="1"/>
          </p:cNvSpPr>
          <p:nvPr/>
        </p:nvSpPr>
        <p:spPr bwMode="auto">
          <a:xfrm>
            <a:off x="2862263" y="1708150"/>
            <a:ext cx="1524000" cy="914400"/>
          </a:xfrm>
          <a:prstGeom prst="roundRect">
            <a:avLst>
              <a:gd name="adj" fmla="val 16667"/>
            </a:avLst>
          </a:prstGeom>
          <a:solidFill>
            <a:schemeClr val="bg1"/>
          </a:solidFill>
          <a:ln w="9525">
            <a:solidFill>
              <a:schemeClr val="tx1"/>
            </a:solidFill>
            <a:round/>
            <a:headEnd/>
            <a:tailEnd/>
          </a:ln>
        </p:spPr>
        <p:txBody>
          <a:bodyPr/>
          <a:lstStyle/>
          <a:p>
            <a:pPr algn="ctr" eaLnBrk="0" fontAlgn="base" hangingPunct="0">
              <a:spcBef>
                <a:spcPct val="0"/>
              </a:spcBef>
              <a:spcAft>
                <a:spcPct val="0"/>
              </a:spcAft>
            </a:pPr>
            <a:endParaRPr lang="en-US" sz="2400" smtClean="0">
              <a:solidFill>
                <a:srgbClr val="000000"/>
              </a:solidFill>
              <a:latin typeface="Arial" charset="0"/>
              <a:ea typeface="ＭＳ Ｐゴシック" charset="0"/>
              <a:cs typeface="MS PGothic" charset="0"/>
            </a:endParaRPr>
          </a:p>
        </p:txBody>
      </p:sp>
      <p:sp>
        <p:nvSpPr>
          <p:cNvPr id="218118" name="Rounded Rectangle 21"/>
          <p:cNvSpPr>
            <a:spLocks noChangeArrowheads="1"/>
          </p:cNvSpPr>
          <p:nvPr/>
        </p:nvSpPr>
        <p:spPr bwMode="auto">
          <a:xfrm>
            <a:off x="5172075" y="1701800"/>
            <a:ext cx="1525588" cy="915988"/>
          </a:xfrm>
          <a:prstGeom prst="roundRect">
            <a:avLst>
              <a:gd name="adj" fmla="val 16667"/>
            </a:avLst>
          </a:prstGeom>
          <a:solidFill>
            <a:schemeClr val="bg1"/>
          </a:solidFill>
          <a:ln w="9525">
            <a:solidFill>
              <a:schemeClr val="tx1"/>
            </a:solidFill>
            <a:round/>
            <a:headEnd/>
            <a:tailEnd/>
          </a:ln>
        </p:spPr>
        <p:txBody>
          <a:bodyPr/>
          <a:lstStyle/>
          <a:p>
            <a:pPr algn="ctr" eaLnBrk="0" fontAlgn="base" hangingPunct="0">
              <a:spcBef>
                <a:spcPct val="0"/>
              </a:spcBef>
              <a:spcAft>
                <a:spcPct val="0"/>
              </a:spcAft>
            </a:pPr>
            <a:endParaRPr lang="en-US" sz="2000" smtClean="0">
              <a:solidFill>
                <a:srgbClr val="000000"/>
              </a:solidFill>
              <a:latin typeface="Arial" charset="0"/>
              <a:ea typeface="ＭＳ Ｐゴシック" charset="0"/>
              <a:cs typeface="MS PGothic" charset="0"/>
            </a:endParaRPr>
          </a:p>
        </p:txBody>
      </p:sp>
      <p:cxnSp>
        <p:nvCxnSpPr>
          <p:cNvPr id="218119" name="Straight Connector 53"/>
          <p:cNvCxnSpPr>
            <a:cxnSpLocks noChangeShapeType="1"/>
          </p:cNvCxnSpPr>
          <p:nvPr/>
        </p:nvCxnSpPr>
        <p:spPr bwMode="auto">
          <a:xfrm>
            <a:off x="7351713" y="2163763"/>
            <a:ext cx="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8120" name="TextBox 57"/>
          <p:cNvSpPr txBox="1">
            <a:spLocks noChangeArrowheads="1"/>
          </p:cNvSpPr>
          <p:nvPr/>
        </p:nvSpPr>
        <p:spPr bwMode="auto">
          <a:xfrm>
            <a:off x="6615113" y="2017713"/>
            <a:ext cx="1746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smtClean="0">
                <a:solidFill>
                  <a:srgbClr val="000000"/>
                </a:solidFill>
                <a:cs typeface="MS PGothic" charset="0"/>
              </a:rPr>
              <a:t>(Page0  - Page128)</a:t>
            </a:r>
          </a:p>
        </p:txBody>
      </p:sp>
      <p:sp>
        <p:nvSpPr>
          <p:cNvPr id="218121" name="TextBox 60"/>
          <p:cNvSpPr txBox="1">
            <a:spLocks noChangeArrowheads="1"/>
          </p:cNvSpPr>
          <p:nvPr/>
        </p:nvSpPr>
        <p:spPr bwMode="auto">
          <a:xfrm>
            <a:off x="5326063" y="1822450"/>
            <a:ext cx="1236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smtClean="0">
                <a:solidFill>
                  <a:srgbClr val="000000"/>
                </a:solidFill>
                <a:cs typeface="MS PGothic" charset="0"/>
              </a:rPr>
              <a:t>Program </a:t>
            </a:r>
          </a:p>
          <a:p>
            <a:pPr algn="ctr" eaLnBrk="1" fontAlgn="base" hangingPunct="1">
              <a:spcBef>
                <a:spcPct val="0"/>
              </a:spcBef>
              <a:spcAft>
                <a:spcPct val="0"/>
              </a:spcAft>
            </a:pPr>
            <a:r>
              <a:rPr lang="en-US" sz="2000" smtClean="0">
                <a:solidFill>
                  <a:srgbClr val="000000"/>
                </a:solidFill>
                <a:cs typeface="MS PGothic" charset="0"/>
              </a:rPr>
              <a:t>Page</a:t>
            </a:r>
            <a:endParaRPr lang="en-US" sz="1800" smtClean="0">
              <a:solidFill>
                <a:srgbClr val="000000"/>
              </a:solidFill>
              <a:cs typeface="MS PGothic" charset="0"/>
            </a:endParaRPr>
          </a:p>
        </p:txBody>
      </p:sp>
      <p:sp>
        <p:nvSpPr>
          <p:cNvPr id="218122" name="TextBox 61"/>
          <p:cNvSpPr txBox="1">
            <a:spLocks noChangeArrowheads="1"/>
          </p:cNvSpPr>
          <p:nvPr/>
        </p:nvSpPr>
        <p:spPr bwMode="auto">
          <a:xfrm>
            <a:off x="3201988" y="1809750"/>
            <a:ext cx="925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smtClean="0">
                <a:solidFill>
                  <a:srgbClr val="000000"/>
                </a:solidFill>
                <a:cs typeface="MS PGothic" charset="0"/>
              </a:rPr>
              <a:t>Erase </a:t>
            </a:r>
          </a:p>
          <a:p>
            <a:pPr algn="ctr" eaLnBrk="1" fontAlgn="base" hangingPunct="1">
              <a:spcBef>
                <a:spcPct val="0"/>
              </a:spcBef>
              <a:spcAft>
                <a:spcPct val="0"/>
              </a:spcAft>
            </a:pPr>
            <a:r>
              <a:rPr lang="en-US" sz="2000" smtClean="0">
                <a:solidFill>
                  <a:srgbClr val="000000"/>
                </a:solidFill>
                <a:cs typeface="MS PGothic" charset="0"/>
              </a:rPr>
              <a:t>Block</a:t>
            </a:r>
            <a:endParaRPr lang="en-US" sz="1800" smtClean="0">
              <a:solidFill>
                <a:srgbClr val="000000"/>
              </a:solidFill>
              <a:cs typeface="MS PGothic" charset="0"/>
            </a:endParaRPr>
          </a:p>
        </p:txBody>
      </p:sp>
      <p:grpSp>
        <p:nvGrpSpPr>
          <p:cNvPr id="218123" name="Group 69"/>
          <p:cNvGrpSpPr>
            <a:grpSpLocks/>
          </p:cNvGrpSpPr>
          <p:nvPr/>
        </p:nvGrpSpPr>
        <p:grpSpPr bwMode="auto">
          <a:xfrm>
            <a:off x="3925888" y="3055938"/>
            <a:ext cx="4035425" cy="1101725"/>
            <a:chOff x="3011424" y="2885470"/>
            <a:chExt cx="4035552" cy="1101313"/>
          </a:xfrm>
        </p:grpSpPr>
        <p:sp>
          <p:nvSpPr>
            <p:cNvPr id="218177" name="Rounded Rectangle 21"/>
            <p:cNvSpPr>
              <a:spLocks noChangeArrowheads="1"/>
            </p:cNvSpPr>
            <p:nvPr/>
          </p:nvSpPr>
          <p:spPr bwMode="auto">
            <a:xfrm>
              <a:off x="3011424" y="2885470"/>
              <a:ext cx="4035552" cy="1101313"/>
            </a:xfrm>
            <a:prstGeom prst="roundRect">
              <a:avLst>
                <a:gd name="adj" fmla="val 16667"/>
              </a:avLst>
            </a:prstGeom>
            <a:solidFill>
              <a:schemeClr val="bg1"/>
            </a:solidFill>
            <a:ln w="9525">
              <a:solidFill>
                <a:schemeClr val="tx1"/>
              </a:solidFill>
              <a:round/>
              <a:headEnd/>
              <a:tailEnd/>
            </a:ln>
          </p:spPr>
          <p:txBody>
            <a:bodyPr/>
            <a:lstStyle/>
            <a:p>
              <a:pPr algn="ctr" eaLnBrk="0" fontAlgn="base" hangingPunct="0">
                <a:spcBef>
                  <a:spcPct val="0"/>
                </a:spcBef>
                <a:spcAft>
                  <a:spcPct val="0"/>
                </a:spcAft>
              </a:pPr>
              <a:endParaRPr lang="en-US" sz="2000" smtClean="0">
                <a:solidFill>
                  <a:srgbClr val="000000"/>
                </a:solidFill>
                <a:latin typeface="Arial" charset="0"/>
                <a:ea typeface="ＭＳ Ｐゴシック" charset="0"/>
                <a:cs typeface="MS PGothic" charset="0"/>
              </a:endParaRPr>
            </a:p>
          </p:txBody>
        </p:sp>
        <p:grpSp>
          <p:nvGrpSpPr>
            <p:cNvPr id="218178" name="Group 65"/>
            <p:cNvGrpSpPr>
              <a:grpSpLocks/>
            </p:cNvGrpSpPr>
            <p:nvPr/>
          </p:nvGrpSpPr>
          <p:grpSpPr bwMode="auto">
            <a:xfrm>
              <a:off x="3124990" y="2970815"/>
              <a:ext cx="1524000" cy="914400"/>
              <a:chOff x="3381022" y="2970815"/>
              <a:chExt cx="1524000" cy="914400"/>
            </a:xfrm>
          </p:grpSpPr>
          <p:sp>
            <p:nvSpPr>
              <p:cNvPr id="218183" name="Rounded Rectangle 21"/>
              <p:cNvSpPr>
                <a:spLocks noChangeArrowheads="1"/>
              </p:cNvSpPr>
              <p:nvPr/>
            </p:nvSpPr>
            <p:spPr bwMode="auto">
              <a:xfrm>
                <a:off x="3381022" y="2970815"/>
                <a:ext cx="1524000" cy="914400"/>
              </a:xfrm>
              <a:prstGeom prst="roundRect">
                <a:avLst>
                  <a:gd name="adj" fmla="val 16667"/>
                </a:avLst>
              </a:prstGeom>
              <a:solidFill>
                <a:schemeClr val="bg1"/>
              </a:solidFill>
              <a:ln w="9525">
                <a:solidFill>
                  <a:schemeClr val="tx1"/>
                </a:solidFill>
                <a:round/>
                <a:headEnd/>
                <a:tailEnd/>
              </a:ln>
            </p:spPr>
            <p:txBody>
              <a:bodyPr/>
              <a:lstStyle/>
              <a:p>
                <a:pPr algn="ctr" eaLnBrk="0" fontAlgn="base" hangingPunct="0">
                  <a:spcBef>
                    <a:spcPct val="0"/>
                  </a:spcBef>
                  <a:spcAft>
                    <a:spcPct val="0"/>
                  </a:spcAft>
                </a:pPr>
                <a:endParaRPr lang="en-US" sz="2000" smtClean="0">
                  <a:solidFill>
                    <a:srgbClr val="000000"/>
                  </a:solidFill>
                  <a:latin typeface="Arial" charset="0"/>
                  <a:ea typeface="ＭＳ Ｐゴシック" charset="0"/>
                  <a:cs typeface="MS PGothic" charset="0"/>
                </a:endParaRPr>
              </a:p>
            </p:txBody>
          </p:sp>
          <p:sp>
            <p:nvSpPr>
              <p:cNvPr id="218184" name="TextBox 59"/>
              <p:cNvSpPr txBox="1">
                <a:spLocks noChangeArrowheads="1"/>
              </p:cNvSpPr>
              <p:nvPr/>
            </p:nvSpPr>
            <p:spPr bwMode="auto">
              <a:xfrm>
                <a:off x="3401568" y="3108960"/>
                <a:ext cx="148951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smtClean="0">
                    <a:solidFill>
                      <a:srgbClr val="000000"/>
                    </a:solidFill>
                    <a:cs typeface="MS PGothic" charset="0"/>
                  </a:rPr>
                  <a:t>Retention1</a:t>
                </a:r>
                <a:r>
                  <a:rPr lang="en-US" sz="1800" smtClean="0">
                    <a:solidFill>
                      <a:srgbClr val="000000"/>
                    </a:solidFill>
                    <a:cs typeface="MS PGothic" charset="0"/>
                  </a:rPr>
                  <a:t> </a:t>
                </a:r>
              </a:p>
              <a:p>
                <a:pPr algn="ctr" eaLnBrk="1" fontAlgn="base" hangingPunct="1">
                  <a:spcBef>
                    <a:spcPct val="0"/>
                  </a:spcBef>
                  <a:spcAft>
                    <a:spcPct val="0"/>
                  </a:spcAft>
                </a:pPr>
                <a:r>
                  <a:rPr lang="en-US" sz="1800" smtClean="0">
                    <a:solidFill>
                      <a:srgbClr val="000000"/>
                    </a:solidFill>
                    <a:cs typeface="MS PGothic" charset="0"/>
                  </a:rPr>
                  <a:t>(t</a:t>
                </a:r>
                <a:r>
                  <a:rPr lang="en-US" sz="1800" baseline="-25000" smtClean="0">
                    <a:solidFill>
                      <a:srgbClr val="000000"/>
                    </a:solidFill>
                    <a:cs typeface="MS PGothic" charset="0"/>
                  </a:rPr>
                  <a:t>1</a:t>
                </a:r>
                <a:r>
                  <a:rPr lang="en-US" sz="1800" smtClean="0">
                    <a:solidFill>
                      <a:srgbClr val="000000"/>
                    </a:solidFill>
                    <a:cs typeface="MS PGothic" charset="0"/>
                  </a:rPr>
                  <a:t> days)</a:t>
                </a:r>
              </a:p>
            </p:txBody>
          </p:sp>
        </p:grpSp>
        <p:grpSp>
          <p:nvGrpSpPr>
            <p:cNvPr id="218179" name="Group 66"/>
            <p:cNvGrpSpPr>
              <a:grpSpLocks/>
            </p:cNvGrpSpPr>
            <p:nvPr/>
          </p:nvGrpSpPr>
          <p:grpSpPr bwMode="auto">
            <a:xfrm>
              <a:off x="5386606" y="2976911"/>
              <a:ext cx="1524000" cy="914400"/>
              <a:chOff x="5471950" y="2976911"/>
              <a:chExt cx="1524000" cy="914400"/>
            </a:xfrm>
          </p:grpSpPr>
          <p:sp>
            <p:nvSpPr>
              <p:cNvPr id="218181" name="Rounded Rectangle 21"/>
              <p:cNvSpPr>
                <a:spLocks noChangeArrowheads="1"/>
              </p:cNvSpPr>
              <p:nvPr/>
            </p:nvSpPr>
            <p:spPr bwMode="auto">
              <a:xfrm>
                <a:off x="5471950" y="2976911"/>
                <a:ext cx="1524000" cy="914400"/>
              </a:xfrm>
              <a:prstGeom prst="roundRect">
                <a:avLst>
                  <a:gd name="adj" fmla="val 16667"/>
                </a:avLst>
              </a:prstGeom>
              <a:solidFill>
                <a:schemeClr val="bg1"/>
              </a:solidFill>
              <a:ln w="9525">
                <a:solidFill>
                  <a:schemeClr val="tx1"/>
                </a:solidFill>
                <a:round/>
                <a:headEnd/>
                <a:tailEnd/>
              </a:ln>
            </p:spPr>
            <p:txBody>
              <a:bodyPr/>
              <a:lstStyle/>
              <a:p>
                <a:pPr algn="ctr" eaLnBrk="0" fontAlgn="base" hangingPunct="0">
                  <a:spcBef>
                    <a:spcPct val="0"/>
                  </a:spcBef>
                  <a:spcAft>
                    <a:spcPct val="0"/>
                  </a:spcAft>
                </a:pPr>
                <a:endParaRPr lang="en-US" sz="2000" smtClean="0">
                  <a:solidFill>
                    <a:srgbClr val="000000"/>
                  </a:solidFill>
                  <a:latin typeface="Arial" charset="0"/>
                  <a:ea typeface="ＭＳ Ｐゴシック" charset="0"/>
                  <a:cs typeface="MS PGothic" charset="0"/>
                </a:endParaRPr>
              </a:p>
            </p:txBody>
          </p:sp>
          <p:sp>
            <p:nvSpPr>
              <p:cNvPr id="218182" name="TextBox 63"/>
              <p:cNvSpPr txBox="1">
                <a:spLocks noChangeArrowheads="1"/>
              </p:cNvSpPr>
              <p:nvPr/>
            </p:nvSpPr>
            <p:spPr bwMode="auto">
              <a:xfrm>
                <a:off x="5802678" y="3115056"/>
                <a:ext cx="8691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smtClean="0">
                    <a:solidFill>
                      <a:srgbClr val="000000"/>
                    </a:solidFill>
                    <a:cs typeface="MS PGothic" charset="0"/>
                  </a:rPr>
                  <a:t>Read </a:t>
                </a:r>
              </a:p>
              <a:p>
                <a:pPr algn="ctr" eaLnBrk="1" fontAlgn="base" hangingPunct="1">
                  <a:spcBef>
                    <a:spcPct val="0"/>
                  </a:spcBef>
                  <a:spcAft>
                    <a:spcPct val="0"/>
                  </a:spcAft>
                </a:pPr>
                <a:r>
                  <a:rPr lang="en-US" sz="2000" smtClean="0">
                    <a:solidFill>
                      <a:srgbClr val="000000"/>
                    </a:solidFill>
                    <a:cs typeface="MS PGothic" charset="0"/>
                  </a:rPr>
                  <a:t>Page</a:t>
                </a:r>
                <a:endParaRPr lang="en-US" sz="1800" smtClean="0">
                  <a:solidFill>
                    <a:srgbClr val="000000"/>
                  </a:solidFill>
                  <a:cs typeface="MS PGothic" charset="0"/>
                </a:endParaRPr>
              </a:p>
            </p:txBody>
          </p:sp>
        </p:grpSp>
        <p:cxnSp>
          <p:nvCxnSpPr>
            <p:cNvPr id="218180" name="Straight Connector 54"/>
            <p:cNvCxnSpPr>
              <a:cxnSpLocks noChangeShapeType="1"/>
            </p:cNvCxnSpPr>
            <p:nvPr/>
          </p:nvCxnSpPr>
          <p:spPr bwMode="auto">
            <a:xfrm>
              <a:off x="4636798" y="3415823"/>
              <a:ext cx="752066"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grpSp>
      <p:cxnSp>
        <p:nvCxnSpPr>
          <p:cNvPr id="218124" name="Straight Connector 75"/>
          <p:cNvCxnSpPr>
            <a:cxnSpLocks noChangeShapeType="1"/>
            <a:stCxn id="218118" idx="2"/>
            <a:endCxn id="218177" idx="0"/>
          </p:cNvCxnSpPr>
          <p:nvPr/>
        </p:nvCxnSpPr>
        <p:spPr bwMode="auto">
          <a:xfrm rot="16200000" flipH="1">
            <a:off x="5720557" y="2832894"/>
            <a:ext cx="438150" cy="79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18125" name="Group 69"/>
          <p:cNvGrpSpPr>
            <a:grpSpLocks/>
          </p:cNvGrpSpPr>
          <p:nvPr/>
        </p:nvGrpSpPr>
        <p:grpSpPr bwMode="auto">
          <a:xfrm>
            <a:off x="3930650" y="4573588"/>
            <a:ext cx="4037013" cy="1101725"/>
            <a:chOff x="3011424" y="2885470"/>
            <a:chExt cx="4035552" cy="1101313"/>
          </a:xfrm>
        </p:grpSpPr>
        <p:sp>
          <p:nvSpPr>
            <p:cNvPr id="218169" name="Rounded Rectangle 21"/>
            <p:cNvSpPr>
              <a:spLocks noChangeArrowheads="1"/>
            </p:cNvSpPr>
            <p:nvPr/>
          </p:nvSpPr>
          <p:spPr bwMode="auto">
            <a:xfrm>
              <a:off x="3011424" y="2885470"/>
              <a:ext cx="4035552" cy="1101313"/>
            </a:xfrm>
            <a:prstGeom prst="roundRect">
              <a:avLst>
                <a:gd name="adj" fmla="val 16667"/>
              </a:avLst>
            </a:prstGeom>
            <a:solidFill>
              <a:schemeClr val="bg1"/>
            </a:solidFill>
            <a:ln w="9525">
              <a:solidFill>
                <a:schemeClr val="tx1"/>
              </a:solidFill>
              <a:round/>
              <a:headEnd/>
              <a:tailEnd/>
            </a:ln>
          </p:spPr>
          <p:txBody>
            <a:bodyPr/>
            <a:lstStyle/>
            <a:p>
              <a:pPr algn="ctr" eaLnBrk="0" fontAlgn="base" hangingPunct="0">
                <a:spcBef>
                  <a:spcPct val="0"/>
                </a:spcBef>
                <a:spcAft>
                  <a:spcPct val="0"/>
                </a:spcAft>
              </a:pPr>
              <a:endParaRPr lang="en-US" sz="2000" smtClean="0">
                <a:solidFill>
                  <a:srgbClr val="000000"/>
                </a:solidFill>
                <a:latin typeface="Arial" charset="0"/>
                <a:ea typeface="ＭＳ Ｐゴシック" charset="0"/>
                <a:cs typeface="MS PGothic" charset="0"/>
              </a:endParaRPr>
            </a:p>
          </p:txBody>
        </p:sp>
        <p:grpSp>
          <p:nvGrpSpPr>
            <p:cNvPr id="218170" name="Group 65"/>
            <p:cNvGrpSpPr>
              <a:grpSpLocks/>
            </p:cNvGrpSpPr>
            <p:nvPr/>
          </p:nvGrpSpPr>
          <p:grpSpPr bwMode="auto">
            <a:xfrm>
              <a:off x="3124990" y="2970815"/>
              <a:ext cx="1524000" cy="914400"/>
              <a:chOff x="3381022" y="2970815"/>
              <a:chExt cx="1524000" cy="914400"/>
            </a:xfrm>
          </p:grpSpPr>
          <p:sp>
            <p:nvSpPr>
              <p:cNvPr id="218175" name="Rounded Rectangle 21"/>
              <p:cNvSpPr>
                <a:spLocks noChangeArrowheads="1"/>
              </p:cNvSpPr>
              <p:nvPr/>
            </p:nvSpPr>
            <p:spPr bwMode="auto">
              <a:xfrm>
                <a:off x="3381022" y="2970815"/>
                <a:ext cx="1524000" cy="914400"/>
              </a:xfrm>
              <a:prstGeom prst="roundRect">
                <a:avLst>
                  <a:gd name="adj" fmla="val 16667"/>
                </a:avLst>
              </a:prstGeom>
              <a:solidFill>
                <a:schemeClr val="bg1"/>
              </a:solidFill>
              <a:ln w="9525">
                <a:solidFill>
                  <a:schemeClr val="tx1"/>
                </a:solidFill>
                <a:round/>
                <a:headEnd/>
                <a:tailEnd/>
              </a:ln>
            </p:spPr>
            <p:txBody>
              <a:bodyPr/>
              <a:lstStyle/>
              <a:p>
                <a:pPr algn="ctr" eaLnBrk="0" fontAlgn="base" hangingPunct="0">
                  <a:spcBef>
                    <a:spcPct val="0"/>
                  </a:spcBef>
                  <a:spcAft>
                    <a:spcPct val="0"/>
                  </a:spcAft>
                </a:pPr>
                <a:endParaRPr lang="en-US" sz="2000" smtClean="0">
                  <a:solidFill>
                    <a:srgbClr val="000000"/>
                  </a:solidFill>
                  <a:latin typeface="Arial" charset="0"/>
                  <a:ea typeface="ＭＳ Ｐゴシック" charset="0"/>
                  <a:cs typeface="MS PGothic" charset="0"/>
                </a:endParaRPr>
              </a:p>
            </p:txBody>
          </p:sp>
          <p:sp>
            <p:nvSpPr>
              <p:cNvPr id="218176" name="TextBox 87"/>
              <p:cNvSpPr txBox="1">
                <a:spLocks noChangeArrowheads="1"/>
              </p:cNvSpPr>
              <p:nvPr/>
            </p:nvSpPr>
            <p:spPr bwMode="auto">
              <a:xfrm>
                <a:off x="3408781" y="3108960"/>
                <a:ext cx="147508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smtClean="0">
                    <a:solidFill>
                      <a:srgbClr val="000000"/>
                    </a:solidFill>
                    <a:cs typeface="MS PGothic" charset="0"/>
                  </a:rPr>
                  <a:t>Retention j</a:t>
                </a:r>
                <a:r>
                  <a:rPr lang="en-US" sz="1800" smtClean="0">
                    <a:solidFill>
                      <a:srgbClr val="000000"/>
                    </a:solidFill>
                    <a:cs typeface="MS PGothic" charset="0"/>
                  </a:rPr>
                  <a:t> </a:t>
                </a:r>
              </a:p>
              <a:p>
                <a:pPr algn="ctr" eaLnBrk="1" fontAlgn="base" hangingPunct="1">
                  <a:spcBef>
                    <a:spcPct val="0"/>
                  </a:spcBef>
                  <a:spcAft>
                    <a:spcPct val="0"/>
                  </a:spcAft>
                </a:pPr>
                <a:r>
                  <a:rPr lang="en-US" sz="1800" smtClean="0">
                    <a:solidFill>
                      <a:srgbClr val="000000"/>
                    </a:solidFill>
                    <a:cs typeface="MS PGothic" charset="0"/>
                  </a:rPr>
                  <a:t>(t</a:t>
                </a:r>
                <a:r>
                  <a:rPr lang="en-US" sz="1800" baseline="-25000" smtClean="0">
                    <a:solidFill>
                      <a:srgbClr val="000000"/>
                    </a:solidFill>
                    <a:cs typeface="MS PGothic" charset="0"/>
                  </a:rPr>
                  <a:t>j</a:t>
                </a:r>
                <a:r>
                  <a:rPr lang="en-US" sz="1800" smtClean="0">
                    <a:solidFill>
                      <a:srgbClr val="000000"/>
                    </a:solidFill>
                    <a:cs typeface="MS PGothic" charset="0"/>
                  </a:rPr>
                  <a:t> days)</a:t>
                </a:r>
              </a:p>
            </p:txBody>
          </p:sp>
        </p:grpSp>
        <p:grpSp>
          <p:nvGrpSpPr>
            <p:cNvPr id="218171" name="Group 66"/>
            <p:cNvGrpSpPr>
              <a:grpSpLocks/>
            </p:cNvGrpSpPr>
            <p:nvPr/>
          </p:nvGrpSpPr>
          <p:grpSpPr bwMode="auto">
            <a:xfrm>
              <a:off x="5386606" y="2976911"/>
              <a:ext cx="1524000" cy="914400"/>
              <a:chOff x="5471950" y="2976911"/>
              <a:chExt cx="1524000" cy="914400"/>
            </a:xfrm>
          </p:grpSpPr>
          <p:sp>
            <p:nvSpPr>
              <p:cNvPr id="218173" name="Rounded Rectangle 21"/>
              <p:cNvSpPr>
                <a:spLocks noChangeArrowheads="1"/>
              </p:cNvSpPr>
              <p:nvPr/>
            </p:nvSpPr>
            <p:spPr bwMode="auto">
              <a:xfrm>
                <a:off x="5471950" y="2976911"/>
                <a:ext cx="1524000" cy="914400"/>
              </a:xfrm>
              <a:prstGeom prst="roundRect">
                <a:avLst>
                  <a:gd name="adj" fmla="val 16667"/>
                </a:avLst>
              </a:prstGeom>
              <a:solidFill>
                <a:schemeClr val="bg1"/>
              </a:solidFill>
              <a:ln w="9525">
                <a:solidFill>
                  <a:schemeClr val="tx1"/>
                </a:solidFill>
                <a:round/>
                <a:headEnd/>
                <a:tailEnd/>
              </a:ln>
            </p:spPr>
            <p:txBody>
              <a:bodyPr/>
              <a:lstStyle/>
              <a:p>
                <a:pPr algn="ctr" eaLnBrk="0" fontAlgn="base" hangingPunct="0">
                  <a:spcBef>
                    <a:spcPct val="0"/>
                  </a:spcBef>
                  <a:spcAft>
                    <a:spcPct val="0"/>
                  </a:spcAft>
                </a:pPr>
                <a:endParaRPr lang="en-US" sz="2000" smtClean="0">
                  <a:solidFill>
                    <a:srgbClr val="000000"/>
                  </a:solidFill>
                  <a:latin typeface="Arial" charset="0"/>
                  <a:ea typeface="ＭＳ Ｐゴシック" charset="0"/>
                  <a:cs typeface="MS PGothic" charset="0"/>
                </a:endParaRPr>
              </a:p>
            </p:txBody>
          </p:sp>
          <p:sp>
            <p:nvSpPr>
              <p:cNvPr id="218174" name="TextBox 85"/>
              <p:cNvSpPr txBox="1">
                <a:spLocks noChangeArrowheads="1"/>
              </p:cNvSpPr>
              <p:nvPr/>
            </p:nvSpPr>
            <p:spPr bwMode="auto">
              <a:xfrm>
                <a:off x="5802678" y="3115056"/>
                <a:ext cx="8691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smtClean="0">
                    <a:solidFill>
                      <a:srgbClr val="000000"/>
                    </a:solidFill>
                    <a:cs typeface="MS PGothic" charset="0"/>
                  </a:rPr>
                  <a:t>Read </a:t>
                </a:r>
              </a:p>
              <a:p>
                <a:pPr algn="ctr" eaLnBrk="1" fontAlgn="base" hangingPunct="1">
                  <a:spcBef>
                    <a:spcPct val="0"/>
                  </a:spcBef>
                  <a:spcAft>
                    <a:spcPct val="0"/>
                  </a:spcAft>
                </a:pPr>
                <a:r>
                  <a:rPr lang="en-US" sz="2000" smtClean="0">
                    <a:solidFill>
                      <a:srgbClr val="000000"/>
                    </a:solidFill>
                    <a:cs typeface="MS PGothic" charset="0"/>
                  </a:rPr>
                  <a:t>Page</a:t>
                </a:r>
                <a:endParaRPr lang="en-US" sz="1800" smtClean="0">
                  <a:solidFill>
                    <a:srgbClr val="000000"/>
                  </a:solidFill>
                  <a:cs typeface="MS PGothic" charset="0"/>
                </a:endParaRPr>
              </a:p>
            </p:txBody>
          </p:sp>
        </p:grpSp>
        <p:cxnSp>
          <p:nvCxnSpPr>
            <p:cNvPr id="218172" name="Straight Connector 54"/>
            <p:cNvCxnSpPr>
              <a:cxnSpLocks noChangeShapeType="1"/>
            </p:cNvCxnSpPr>
            <p:nvPr/>
          </p:nvCxnSpPr>
          <p:spPr bwMode="auto">
            <a:xfrm>
              <a:off x="4636798" y="3415823"/>
              <a:ext cx="752066"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grpSp>
      <p:grpSp>
        <p:nvGrpSpPr>
          <p:cNvPr id="218126" name="Group 117"/>
          <p:cNvGrpSpPr>
            <a:grpSpLocks/>
          </p:cNvGrpSpPr>
          <p:nvPr/>
        </p:nvGrpSpPr>
        <p:grpSpPr bwMode="auto">
          <a:xfrm>
            <a:off x="652463" y="1292225"/>
            <a:ext cx="1404937" cy="4673600"/>
            <a:chOff x="371856" y="1292352"/>
            <a:chExt cx="1405884" cy="4672810"/>
          </a:xfrm>
        </p:grpSpPr>
        <p:grpSp>
          <p:nvGrpSpPr>
            <p:cNvPr id="218150" name="Group 93"/>
            <p:cNvGrpSpPr>
              <a:grpSpLocks/>
            </p:cNvGrpSpPr>
            <p:nvPr/>
          </p:nvGrpSpPr>
          <p:grpSpPr bwMode="auto">
            <a:xfrm>
              <a:off x="377952" y="1938528"/>
              <a:ext cx="1387596" cy="536448"/>
              <a:chOff x="377952" y="1548384"/>
              <a:chExt cx="1387596" cy="536448"/>
            </a:xfrm>
          </p:grpSpPr>
          <p:sp>
            <p:nvSpPr>
              <p:cNvPr id="218167" name="Rectangle 91"/>
              <p:cNvSpPr>
                <a:spLocks noChangeArrowheads="1"/>
              </p:cNvSpPr>
              <p:nvPr/>
            </p:nvSpPr>
            <p:spPr bwMode="auto">
              <a:xfrm>
                <a:off x="377952" y="1548384"/>
                <a:ext cx="1365504" cy="536448"/>
              </a:xfrm>
              <a:prstGeom prst="rect">
                <a:avLst/>
              </a:prstGeom>
              <a:solidFill>
                <a:schemeClr val="bg1"/>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MS PGothic" charset="0"/>
                </a:endParaRPr>
              </a:p>
            </p:txBody>
          </p:sp>
          <p:sp>
            <p:nvSpPr>
              <p:cNvPr id="218168" name="TextBox 92"/>
              <p:cNvSpPr txBox="1">
                <a:spLocks noChangeArrowheads="1"/>
              </p:cNvSpPr>
              <p:nvPr/>
            </p:nvSpPr>
            <p:spPr bwMode="auto">
              <a:xfrm>
                <a:off x="426720" y="1633728"/>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cs typeface="MS PGothic" charset="0"/>
                  </a:rPr>
                  <a:t>P/E cycle 0</a:t>
                </a:r>
              </a:p>
            </p:txBody>
          </p:sp>
        </p:grpSp>
        <p:grpSp>
          <p:nvGrpSpPr>
            <p:cNvPr id="218151" name="Group 94"/>
            <p:cNvGrpSpPr>
              <a:grpSpLocks/>
            </p:cNvGrpSpPr>
            <p:nvPr/>
          </p:nvGrpSpPr>
          <p:grpSpPr bwMode="auto">
            <a:xfrm>
              <a:off x="371856" y="3346704"/>
              <a:ext cx="1365504" cy="536448"/>
              <a:chOff x="377952" y="1548384"/>
              <a:chExt cx="1365504" cy="536448"/>
            </a:xfrm>
          </p:grpSpPr>
          <p:sp>
            <p:nvSpPr>
              <p:cNvPr id="218165" name="Rectangle 95"/>
              <p:cNvSpPr>
                <a:spLocks noChangeArrowheads="1"/>
              </p:cNvSpPr>
              <p:nvPr/>
            </p:nvSpPr>
            <p:spPr bwMode="auto">
              <a:xfrm>
                <a:off x="377952" y="1548384"/>
                <a:ext cx="1365504" cy="536448"/>
              </a:xfrm>
              <a:prstGeom prst="rect">
                <a:avLst/>
              </a:prstGeom>
              <a:solidFill>
                <a:schemeClr val="bg1"/>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MS PGothic" charset="0"/>
                </a:endParaRPr>
              </a:p>
            </p:txBody>
          </p:sp>
          <p:sp>
            <p:nvSpPr>
              <p:cNvPr id="218166" name="TextBox 96"/>
              <p:cNvSpPr txBox="1">
                <a:spLocks noChangeArrowheads="1"/>
              </p:cNvSpPr>
              <p:nvPr/>
            </p:nvSpPr>
            <p:spPr bwMode="auto">
              <a:xfrm>
                <a:off x="426720" y="1633728"/>
                <a:ext cx="1261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cs typeface="MS PGothic" charset="0"/>
                  </a:rPr>
                  <a:t>P/E cycle i</a:t>
                </a:r>
              </a:p>
            </p:txBody>
          </p:sp>
        </p:grpSp>
        <p:cxnSp>
          <p:nvCxnSpPr>
            <p:cNvPr id="218152" name="Straight Connector 98"/>
            <p:cNvCxnSpPr>
              <a:cxnSpLocks noChangeShapeType="1"/>
            </p:cNvCxnSpPr>
            <p:nvPr/>
          </p:nvCxnSpPr>
          <p:spPr bwMode="auto">
            <a:xfrm rot="5400000" flipH="1" flipV="1">
              <a:off x="902208" y="1780032"/>
              <a:ext cx="316992" cy="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218153" name="TextBox 99"/>
            <p:cNvSpPr txBox="1">
              <a:spLocks noChangeArrowheads="1"/>
            </p:cNvSpPr>
            <p:nvPr/>
          </p:nvSpPr>
          <p:spPr bwMode="auto">
            <a:xfrm>
              <a:off x="743712" y="1292352"/>
              <a:ext cx="6190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cs typeface="MS PGothic" charset="0"/>
                </a:rPr>
                <a:t>Start</a:t>
              </a:r>
            </a:p>
          </p:txBody>
        </p:sp>
        <p:cxnSp>
          <p:nvCxnSpPr>
            <p:cNvPr id="218154" name="Straight Connector 100"/>
            <p:cNvCxnSpPr>
              <a:cxnSpLocks noChangeShapeType="1"/>
            </p:cNvCxnSpPr>
            <p:nvPr/>
          </p:nvCxnSpPr>
          <p:spPr bwMode="auto">
            <a:xfrm rot="5400000" flipH="1" flipV="1">
              <a:off x="896112" y="2627376"/>
              <a:ext cx="316992" cy="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cxnSp>
        <p:cxnSp>
          <p:nvCxnSpPr>
            <p:cNvPr id="218155" name="Straight Connector 101"/>
            <p:cNvCxnSpPr>
              <a:cxnSpLocks noChangeShapeType="1"/>
            </p:cNvCxnSpPr>
            <p:nvPr/>
          </p:nvCxnSpPr>
          <p:spPr bwMode="auto">
            <a:xfrm rot="5400000" flipH="1" flipV="1">
              <a:off x="896112" y="3200400"/>
              <a:ext cx="316992" cy="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218156" name="TextBox 102"/>
            <p:cNvSpPr txBox="1">
              <a:spLocks noChangeArrowheads="1"/>
            </p:cNvSpPr>
            <p:nvPr/>
          </p:nvSpPr>
          <p:spPr bwMode="auto">
            <a:xfrm>
              <a:off x="841248" y="2645664"/>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cs typeface="MS PGothic" charset="0"/>
                </a:rPr>
                <a:t>…</a:t>
              </a:r>
            </a:p>
          </p:txBody>
        </p:sp>
        <p:grpSp>
          <p:nvGrpSpPr>
            <p:cNvPr id="218157" name="Group 103"/>
            <p:cNvGrpSpPr>
              <a:grpSpLocks/>
            </p:cNvGrpSpPr>
            <p:nvPr/>
          </p:nvGrpSpPr>
          <p:grpSpPr bwMode="auto">
            <a:xfrm>
              <a:off x="390144" y="4767072"/>
              <a:ext cx="1387596" cy="536448"/>
              <a:chOff x="377952" y="1548384"/>
              <a:chExt cx="1387596" cy="536448"/>
            </a:xfrm>
          </p:grpSpPr>
          <p:sp>
            <p:nvSpPr>
              <p:cNvPr id="218163" name="Rectangle 104"/>
              <p:cNvSpPr>
                <a:spLocks noChangeArrowheads="1"/>
              </p:cNvSpPr>
              <p:nvPr/>
            </p:nvSpPr>
            <p:spPr bwMode="auto">
              <a:xfrm>
                <a:off x="377952" y="1548384"/>
                <a:ext cx="1365504" cy="536448"/>
              </a:xfrm>
              <a:prstGeom prst="rect">
                <a:avLst/>
              </a:prstGeom>
              <a:solidFill>
                <a:schemeClr val="bg1"/>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MS PGothic" charset="0"/>
                </a:endParaRPr>
              </a:p>
            </p:txBody>
          </p:sp>
          <p:sp>
            <p:nvSpPr>
              <p:cNvPr id="218164" name="TextBox 105"/>
              <p:cNvSpPr txBox="1">
                <a:spLocks noChangeArrowheads="1"/>
              </p:cNvSpPr>
              <p:nvPr/>
            </p:nvSpPr>
            <p:spPr bwMode="auto">
              <a:xfrm>
                <a:off x="426720" y="1633728"/>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cs typeface="MS PGothic" charset="0"/>
                  </a:rPr>
                  <a:t>P/E cycle n</a:t>
                </a:r>
              </a:p>
            </p:txBody>
          </p:sp>
        </p:grpSp>
        <p:cxnSp>
          <p:nvCxnSpPr>
            <p:cNvPr id="218158" name="Straight Connector 106"/>
            <p:cNvCxnSpPr>
              <a:cxnSpLocks noChangeShapeType="1"/>
            </p:cNvCxnSpPr>
            <p:nvPr/>
          </p:nvCxnSpPr>
          <p:spPr bwMode="auto">
            <a:xfrm rot="5400000" flipH="1" flipV="1">
              <a:off x="914400" y="4047744"/>
              <a:ext cx="316992" cy="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cxnSp>
        <p:cxnSp>
          <p:nvCxnSpPr>
            <p:cNvPr id="218159" name="Straight Connector 107"/>
            <p:cNvCxnSpPr>
              <a:cxnSpLocks noChangeShapeType="1"/>
            </p:cNvCxnSpPr>
            <p:nvPr/>
          </p:nvCxnSpPr>
          <p:spPr bwMode="auto">
            <a:xfrm rot="5400000" flipH="1" flipV="1">
              <a:off x="914400" y="4620768"/>
              <a:ext cx="316992" cy="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218160" name="TextBox 108"/>
            <p:cNvSpPr txBox="1">
              <a:spLocks noChangeArrowheads="1"/>
            </p:cNvSpPr>
            <p:nvPr/>
          </p:nvSpPr>
          <p:spPr bwMode="auto">
            <a:xfrm>
              <a:off x="859536" y="4066032"/>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cs typeface="MS PGothic" charset="0"/>
                </a:rPr>
                <a:t>…</a:t>
              </a:r>
            </a:p>
          </p:txBody>
        </p:sp>
        <p:cxnSp>
          <p:nvCxnSpPr>
            <p:cNvPr id="218161" name="Straight Connector 109"/>
            <p:cNvCxnSpPr>
              <a:cxnSpLocks noChangeShapeType="1"/>
            </p:cNvCxnSpPr>
            <p:nvPr/>
          </p:nvCxnSpPr>
          <p:spPr bwMode="auto">
            <a:xfrm rot="5400000" flipH="1" flipV="1">
              <a:off x="920496" y="5468112"/>
              <a:ext cx="316992" cy="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218162" name="TextBox 110"/>
            <p:cNvSpPr txBox="1">
              <a:spLocks noChangeArrowheads="1"/>
            </p:cNvSpPr>
            <p:nvPr/>
          </p:nvSpPr>
          <p:spPr bwMode="auto">
            <a:xfrm>
              <a:off x="591312" y="5626608"/>
              <a:ext cx="1096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cs typeface="MS PGothic" charset="0"/>
                </a:rPr>
                <a:t>End of life</a:t>
              </a:r>
            </a:p>
          </p:txBody>
        </p:sp>
      </p:grpSp>
      <p:cxnSp>
        <p:nvCxnSpPr>
          <p:cNvPr id="218127" name="Straight Connector 112"/>
          <p:cNvCxnSpPr>
            <a:cxnSpLocks noChangeShapeType="1"/>
          </p:cNvCxnSpPr>
          <p:nvPr/>
        </p:nvCxnSpPr>
        <p:spPr bwMode="auto">
          <a:xfrm>
            <a:off x="2017713" y="3614738"/>
            <a:ext cx="554037" cy="6350"/>
          </a:xfrm>
          <a:prstGeom prst="line">
            <a:avLst/>
          </a:prstGeom>
          <a:noFill/>
          <a:ln w="38100">
            <a:solidFill>
              <a:schemeClr val="tx1"/>
            </a:solidFill>
            <a:prstDash val="sysDash"/>
            <a:round/>
            <a:headEnd type="triangle" w="med" len="med"/>
            <a:tailEnd/>
          </a:ln>
          <a:extLst>
            <a:ext uri="{909E8E84-426E-40dd-AFC4-6F175D3DCCD1}">
              <a14:hiddenFill xmlns:a14="http://schemas.microsoft.com/office/drawing/2010/main">
                <a:noFill/>
              </a14:hiddenFill>
            </a:ext>
          </a:extLst>
        </p:spPr>
      </p:cxnSp>
      <p:sp>
        <p:nvSpPr>
          <p:cNvPr id="54" name="Arc 53"/>
          <p:cNvSpPr/>
          <p:nvPr/>
        </p:nvSpPr>
        <p:spPr bwMode="auto">
          <a:xfrm>
            <a:off x="5999163" y="1836738"/>
            <a:ext cx="1404937" cy="495300"/>
          </a:xfrm>
          <a:prstGeom prst="arc">
            <a:avLst/>
          </a:prstGeom>
          <a:noFill/>
          <a:ln w="50800"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a:solidFill>
                <a:srgbClr val="000000"/>
              </a:solidFill>
              <a:latin typeface="Arial" charset="0"/>
              <a:ea typeface="ＭＳ Ｐゴシック" charset="-128"/>
              <a:cs typeface="ＭＳ Ｐゴシック" charset="-128"/>
            </a:endParaRPr>
          </a:p>
        </p:txBody>
      </p:sp>
      <p:sp>
        <p:nvSpPr>
          <p:cNvPr id="55" name="Arc 54"/>
          <p:cNvSpPr/>
          <p:nvPr/>
        </p:nvSpPr>
        <p:spPr bwMode="auto">
          <a:xfrm flipV="1">
            <a:off x="5999163" y="2020888"/>
            <a:ext cx="1406525" cy="487362"/>
          </a:xfrm>
          <a:prstGeom prst="arc">
            <a:avLst/>
          </a:prstGeom>
          <a:noFill/>
          <a:ln w="50800" cap="flat" cmpd="sng" algn="ctr">
            <a:solidFill>
              <a:schemeClr val="tx1"/>
            </a:solidFill>
            <a:prstDash val="solid"/>
            <a:round/>
            <a:headEnd type="triangle" w="med" len="med"/>
            <a:tailEnd type="none" w="med" len="med"/>
          </a:ln>
          <a:effectLst/>
        </p:spPr>
        <p:txBody>
          <a:bodyPr/>
          <a:lstStyle/>
          <a:p>
            <a:pPr eaLnBrk="0" fontAlgn="base" hangingPunct="0">
              <a:spcBef>
                <a:spcPct val="0"/>
              </a:spcBef>
              <a:spcAft>
                <a:spcPct val="0"/>
              </a:spcAft>
              <a:defRPr/>
            </a:pPr>
            <a:endParaRPr lang="en-US">
              <a:solidFill>
                <a:srgbClr val="000000"/>
              </a:solidFill>
              <a:latin typeface="Arial" charset="0"/>
              <a:ea typeface="ＭＳ Ｐゴシック" charset="-128"/>
              <a:cs typeface="ＭＳ Ｐゴシック" charset="-128"/>
            </a:endParaRPr>
          </a:p>
        </p:txBody>
      </p:sp>
      <p:grpSp>
        <p:nvGrpSpPr>
          <p:cNvPr id="12" name="Group 58"/>
          <p:cNvGrpSpPr>
            <a:grpSpLocks/>
          </p:cNvGrpSpPr>
          <p:nvPr/>
        </p:nvGrpSpPr>
        <p:grpSpPr bwMode="auto">
          <a:xfrm>
            <a:off x="2263775" y="1016000"/>
            <a:ext cx="1570038" cy="928688"/>
            <a:chOff x="2264228" y="1016000"/>
            <a:chExt cx="1569660" cy="928914"/>
          </a:xfrm>
        </p:grpSpPr>
        <p:sp>
          <p:nvSpPr>
            <p:cNvPr id="218148" name="TextBox 55"/>
            <p:cNvSpPr txBox="1">
              <a:spLocks noChangeArrowheads="1"/>
            </p:cNvSpPr>
            <p:nvPr/>
          </p:nvSpPr>
          <p:spPr bwMode="auto">
            <a:xfrm>
              <a:off x="2264228" y="1016000"/>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FF0000"/>
                  </a:solidFill>
                  <a:cs typeface="MS PGothic" charset="0"/>
                </a:rPr>
                <a:t>Erase Errors</a:t>
              </a:r>
            </a:p>
          </p:txBody>
        </p:sp>
        <p:cxnSp>
          <p:nvCxnSpPr>
            <p:cNvPr id="218149" name="Straight Arrow Connector 57"/>
            <p:cNvCxnSpPr>
              <a:cxnSpLocks noChangeShapeType="1"/>
              <a:stCxn id="218148" idx="2"/>
            </p:cNvCxnSpPr>
            <p:nvPr/>
          </p:nvCxnSpPr>
          <p:spPr bwMode="auto">
            <a:xfrm>
              <a:off x="3049058" y="1385332"/>
              <a:ext cx="100542" cy="559582"/>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13" name="Group 59"/>
          <p:cNvGrpSpPr>
            <a:grpSpLocks/>
          </p:cNvGrpSpPr>
          <p:nvPr/>
        </p:nvGrpSpPr>
        <p:grpSpPr bwMode="auto">
          <a:xfrm>
            <a:off x="5681663" y="1052513"/>
            <a:ext cx="1890712" cy="835025"/>
            <a:chOff x="2264228" y="1016000"/>
            <a:chExt cx="1890261" cy="834571"/>
          </a:xfrm>
        </p:grpSpPr>
        <p:sp>
          <p:nvSpPr>
            <p:cNvPr id="218146" name="TextBox 60"/>
            <p:cNvSpPr txBox="1">
              <a:spLocks noChangeArrowheads="1"/>
            </p:cNvSpPr>
            <p:nvPr/>
          </p:nvSpPr>
          <p:spPr bwMode="auto">
            <a:xfrm>
              <a:off x="2264228" y="1016000"/>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FF0000"/>
                  </a:solidFill>
                  <a:cs typeface="MS PGothic" charset="0"/>
                </a:rPr>
                <a:t>Program Errors</a:t>
              </a:r>
            </a:p>
          </p:txBody>
        </p:sp>
        <p:cxnSp>
          <p:nvCxnSpPr>
            <p:cNvPr id="218147" name="Straight Arrow Connector 61"/>
            <p:cNvCxnSpPr>
              <a:cxnSpLocks noChangeShapeType="1"/>
            </p:cNvCxnSpPr>
            <p:nvPr/>
          </p:nvCxnSpPr>
          <p:spPr bwMode="auto">
            <a:xfrm flipH="1">
              <a:off x="2735945" y="1410377"/>
              <a:ext cx="219445" cy="440194"/>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14" name="Group 63"/>
          <p:cNvGrpSpPr>
            <a:grpSpLocks/>
          </p:cNvGrpSpPr>
          <p:nvPr/>
        </p:nvGrpSpPr>
        <p:grpSpPr bwMode="auto">
          <a:xfrm>
            <a:off x="2428875" y="2689225"/>
            <a:ext cx="2006600" cy="812800"/>
            <a:chOff x="2264228" y="1016000"/>
            <a:chExt cx="2005677" cy="812800"/>
          </a:xfrm>
        </p:grpSpPr>
        <p:sp>
          <p:nvSpPr>
            <p:cNvPr id="218144" name="TextBox 64"/>
            <p:cNvSpPr txBox="1">
              <a:spLocks noChangeArrowheads="1"/>
            </p:cNvSpPr>
            <p:nvPr/>
          </p:nvSpPr>
          <p:spPr bwMode="auto">
            <a:xfrm>
              <a:off x="2264228" y="1016000"/>
              <a:ext cx="20056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FF0000"/>
                  </a:solidFill>
                  <a:cs typeface="MS PGothic" charset="0"/>
                </a:rPr>
                <a:t>Retention Errors</a:t>
              </a:r>
            </a:p>
          </p:txBody>
        </p:sp>
        <p:cxnSp>
          <p:nvCxnSpPr>
            <p:cNvPr id="218145" name="Straight Arrow Connector 65"/>
            <p:cNvCxnSpPr>
              <a:cxnSpLocks noChangeShapeType="1"/>
              <a:stCxn id="218144" idx="2"/>
            </p:cNvCxnSpPr>
            <p:nvPr/>
          </p:nvCxnSpPr>
          <p:spPr bwMode="auto">
            <a:xfrm>
              <a:off x="3267067" y="1385332"/>
              <a:ext cx="709848" cy="443468"/>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15" name="Group 67"/>
          <p:cNvGrpSpPr>
            <a:grpSpLocks/>
          </p:cNvGrpSpPr>
          <p:nvPr/>
        </p:nvGrpSpPr>
        <p:grpSpPr bwMode="auto">
          <a:xfrm>
            <a:off x="7061200" y="2590800"/>
            <a:ext cx="1504950" cy="820738"/>
            <a:chOff x="2264228" y="1016000"/>
            <a:chExt cx="1505540" cy="820058"/>
          </a:xfrm>
        </p:grpSpPr>
        <p:sp>
          <p:nvSpPr>
            <p:cNvPr id="218142" name="TextBox 68"/>
            <p:cNvSpPr txBox="1">
              <a:spLocks noChangeArrowheads="1"/>
            </p:cNvSpPr>
            <p:nvPr/>
          </p:nvSpPr>
          <p:spPr bwMode="auto">
            <a:xfrm>
              <a:off x="2264228" y="1016000"/>
              <a:ext cx="15055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FF0000"/>
                  </a:solidFill>
                  <a:cs typeface="MS PGothic" charset="0"/>
                </a:rPr>
                <a:t>Read Errors</a:t>
              </a:r>
            </a:p>
          </p:txBody>
        </p:sp>
        <p:cxnSp>
          <p:nvCxnSpPr>
            <p:cNvPr id="218143" name="Straight Arrow Connector 69"/>
            <p:cNvCxnSpPr>
              <a:cxnSpLocks noChangeShapeType="1"/>
              <a:stCxn id="218142" idx="2"/>
            </p:cNvCxnSpPr>
            <p:nvPr/>
          </p:nvCxnSpPr>
          <p:spPr bwMode="auto">
            <a:xfrm flipH="1">
              <a:off x="2677890" y="1385332"/>
              <a:ext cx="339108" cy="450726"/>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16" name="Group 72"/>
          <p:cNvGrpSpPr>
            <a:grpSpLocks/>
          </p:cNvGrpSpPr>
          <p:nvPr/>
        </p:nvGrpSpPr>
        <p:grpSpPr bwMode="auto">
          <a:xfrm>
            <a:off x="7069138" y="4179888"/>
            <a:ext cx="1504950" cy="820737"/>
            <a:chOff x="2264228" y="1016000"/>
            <a:chExt cx="1505540" cy="820058"/>
          </a:xfrm>
        </p:grpSpPr>
        <p:sp>
          <p:nvSpPr>
            <p:cNvPr id="218140" name="TextBox 73"/>
            <p:cNvSpPr txBox="1">
              <a:spLocks noChangeArrowheads="1"/>
            </p:cNvSpPr>
            <p:nvPr/>
          </p:nvSpPr>
          <p:spPr bwMode="auto">
            <a:xfrm>
              <a:off x="2264228" y="1016000"/>
              <a:ext cx="15055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FF0000"/>
                  </a:solidFill>
                  <a:cs typeface="MS PGothic" charset="0"/>
                </a:rPr>
                <a:t>Read Errors</a:t>
              </a:r>
            </a:p>
          </p:txBody>
        </p:sp>
        <p:cxnSp>
          <p:nvCxnSpPr>
            <p:cNvPr id="218141" name="Straight Arrow Connector 74"/>
            <p:cNvCxnSpPr>
              <a:cxnSpLocks noChangeShapeType="1"/>
              <a:stCxn id="218140" idx="2"/>
            </p:cNvCxnSpPr>
            <p:nvPr/>
          </p:nvCxnSpPr>
          <p:spPr bwMode="auto">
            <a:xfrm flipH="1">
              <a:off x="2677890" y="1385332"/>
              <a:ext cx="339108" cy="450726"/>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17" name="Group 75"/>
          <p:cNvGrpSpPr>
            <a:grpSpLocks/>
          </p:cNvGrpSpPr>
          <p:nvPr/>
        </p:nvGrpSpPr>
        <p:grpSpPr bwMode="auto">
          <a:xfrm>
            <a:off x="2503488" y="4071938"/>
            <a:ext cx="2006600" cy="812800"/>
            <a:chOff x="2264228" y="1016000"/>
            <a:chExt cx="2005677" cy="812800"/>
          </a:xfrm>
        </p:grpSpPr>
        <p:sp>
          <p:nvSpPr>
            <p:cNvPr id="218138" name="TextBox 76"/>
            <p:cNvSpPr txBox="1">
              <a:spLocks noChangeArrowheads="1"/>
            </p:cNvSpPr>
            <p:nvPr/>
          </p:nvSpPr>
          <p:spPr bwMode="auto">
            <a:xfrm>
              <a:off x="2264228" y="1016000"/>
              <a:ext cx="20056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FF0000"/>
                  </a:solidFill>
                  <a:cs typeface="MS PGothic" charset="0"/>
                </a:rPr>
                <a:t>Retention Errors</a:t>
              </a:r>
            </a:p>
          </p:txBody>
        </p:sp>
        <p:cxnSp>
          <p:nvCxnSpPr>
            <p:cNvPr id="218139" name="Straight Arrow Connector 77"/>
            <p:cNvCxnSpPr>
              <a:cxnSpLocks noChangeShapeType="1"/>
              <a:stCxn id="218138" idx="2"/>
            </p:cNvCxnSpPr>
            <p:nvPr/>
          </p:nvCxnSpPr>
          <p:spPr bwMode="auto">
            <a:xfrm>
              <a:off x="3267067" y="1385332"/>
              <a:ext cx="709848" cy="443468"/>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21813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7C597AE-EA8C-F341-921F-01A5FB9DFB76}" type="slidenum">
              <a:rPr lang="en-US" sz="1600">
                <a:solidFill>
                  <a:srgbClr val="000000"/>
                </a:solidFill>
                <a:latin typeface="Garamond" charset="0"/>
              </a:rPr>
              <a:pPr eaLnBrk="1" hangingPunct="1"/>
              <a:t>163</a:t>
            </a:fld>
            <a:endParaRPr lang="en-US" sz="1600">
              <a:solidFill>
                <a:srgbClr val="000000"/>
              </a:solidFill>
              <a:latin typeface="Garamond" charset="0"/>
            </a:endParaRPr>
          </a:p>
        </p:txBody>
      </p:sp>
      <p:pic>
        <p:nvPicPr>
          <p:cNvPr id="218137"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5199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ox(in)">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ox(in)">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ox(in)">
                                      <p:cBhvr>
                                        <p:cTn id="27" dur="500"/>
                                        <p:tgtEl>
                                          <p:spTgt spid="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i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atin typeface="Garamond" charset="0"/>
              </a:rPr>
              <a:t>Methodology: Error and ECC Analysis</a:t>
            </a:r>
          </a:p>
        </p:txBody>
      </p:sp>
      <p:sp>
        <p:nvSpPr>
          <p:cNvPr id="3" name="Content Placeholder 2"/>
          <p:cNvSpPr>
            <a:spLocks noGrp="1"/>
          </p:cNvSpPr>
          <p:nvPr>
            <p:ph idx="1"/>
          </p:nvPr>
        </p:nvSpPr>
        <p:spPr>
          <a:xfrm>
            <a:off x="228600" y="1092200"/>
            <a:ext cx="8915400" cy="5092700"/>
          </a:xfrm>
        </p:spPr>
        <p:txBody>
          <a:bodyPr/>
          <a:lstStyle/>
          <a:p>
            <a:pPr>
              <a:buFont typeface="Wingdings" pitchFamily="2" charset="2"/>
              <a:buChar char="n"/>
              <a:defRPr/>
            </a:pPr>
            <a:r>
              <a:rPr lang="en-US" dirty="0" smtClean="0">
                <a:solidFill>
                  <a:srgbClr val="FF0000"/>
                </a:solidFill>
                <a:ea typeface="+mn-ea"/>
                <a:cs typeface="+mn-cs"/>
              </a:rPr>
              <a:t>Characterized errors and error rates </a:t>
            </a:r>
            <a:r>
              <a:rPr lang="en-US" dirty="0" smtClean="0">
                <a:ea typeface="+mn-ea"/>
                <a:cs typeface="+mn-cs"/>
              </a:rPr>
              <a:t>of 3x and 2y-nm MLC NAND flash using an experimental FPGA-based platform</a:t>
            </a:r>
          </a:p>
          <a:p>
            <a:pPr lvl="1">
              <a:buFont typeface="Wingdings" pitchFamily="2" charset="2"/>
              <a:buChar char="q"/>
              <a:defRPr/>
            </a:pPr>
            <a:r>
              <a:rPr lang="en-US" sz="1600" b="1" dirty="0">
                <a:solidFill>
                  <a:schemeClr val="tx2"/>
                </a:solidFill>
              </a:rPr>
              <a:t>[</a:t>
            </a:r>
            <a:r>
              <a:rPr lang="en-US" sz="1600" b="1" dirty="0" err="1">
                <a:solidFill>
                  <a:schemeClr val="tx2"/>
                </a:solidFill>
              </a:rPr>
              <a:t>Cai</a:t>
            </a:r>
            <a:r>
              <a:rPr lang="en-US" sz="1600" b="1" dirty="0">
                <a:solidFill>
                  <a:schemeClr val="tx2"/>
                </a:solidFill>
              </a:rPr>
              <a:t>+, </a:t>
            </a:r>
            <a:r>
              <a:rPr lang="en-US" sz="1600" b="1" dirty="0" smtClean="0">
                <a:solidFill>
                  <a:schemeClr val="tx2"/>
                </a:solidFill>
              </a:rPr>
              <a:t>DATE’12</a:t>
            </a:r>
            <a:r>
              <a:rPr lang="en-US" sz="1600" b="1" dirty="0">
                <a:solidFill>
                  <a:schemeClr val="tx2"/>
                </a:solidFill>
              </a:rPr>
              <a:t>, </a:t>
            </a:r>
            <a:r>
              <a:rPr lang="en-US" sz="1600" b="1" dirty="0" smtClean="0">
                <a:solidFill>
                  <a:schemeClr val="tx2"/>
                </a:solidFill>
              </a:rPr>
              <a:t>ICCD’12</a:t>
            </a:r>
            <a:r>
              <a:rPr lang="en-US" sz="1600" b="1" dirty="0">
                <a:solidFill>
                  <a:schemeClr val="tx2"/>
                </a:solidFill>
              </a:rPr>
              <a:t>, </a:t>
            </a:r>
            <a:r>
              <a:rPr lang="en-US" sz="1600" b="1" dirty="0" smtClean="0">
                <a:solidFill>
                  <a:schemeClr val="tx2"/>
                </a:solidFill>
              </a:rPr>
              <a:t>DATE’13</a:t>
            </a:r>
            <a:r>
              <a:rPr lang="en-US" sz="1600" b="1" dirty="0">
                <a:solidFill>
                  <a:schemeClr val="tx2"/>
                </a:solidFill>
              </a:rPr>
              <a:t>, </a:t>
            </a:r>
            <a:r>
              <a:rPr lang="en-US" sz="1600" b="1" dirty="0" smtClean="0">
                <a:solidFill>
                  <a:schemeClr val="tx2"/>
                </a:solidFill>
              </a:rPr>
              <a:t>ITJ’13</a:t>
            </a:r>
            <a:r>
              <a:rPr lang="en-US" sz="1600" b="1" dirty="0">
                <a:solidFill>
                  <a:schemeClr val="tx2"/>
                </a:solidFill>
              </a:rPr>
              <a:t>, </a:t>
            </a:r>
            <a:r>
              <a:rPr lang="en-US" sz="1600" b="1" dirty="0" smtClean="0">
                <a:solidFill>
                  <a:schemeClr val="tx2"/>
                </a:solidFill>
              </a:rPr>
              <a:t>ICCD’13</a:t>
            </a:r>
            <a:r>
              <a:rPr lang="en-US" sz="1600" b="1" dirty="0">
                <a:solidFill>
                  <a:schemeClr val="tx2"/>
                </a:solidFill>
              </a:rPr>
              <a:t>, </a:t>
            </a:r>
            <a:r>
              <a:rPr lang="en-US" sz="1600" b="1" dirty="0" smtClean="0">
                <a:solidFill>
                  <a:schemeClr val="tx2"/>
                </a:solidFill>
              </a:rPr>
              <a:t>SIGMETRICS’14</a:t>
            </a:r>
            <a:r>
              <a:rPr lang="en-US" sz="1600" b="1" dirty="0">
                <a:solidFill>
                  <a:schemeClr val="tx2"/>
                </a:solidFill>
              </a:rPr>
              <a:t>]</a:t>
            </a:r>
            <a:endParaRPr lang="en-US" sz="1600" b="1" dirty="0"/>
          </a:p>
          <a:p>
            <a:pPr>
              <a:buFont typeface="Wingdings" pitchFamily="2" charset="2"/>
              <a:buChar char="n"/>
              <a:defRPr/>
            </a:pPr>
            <a:endParaRPr lang="en-US" sz="1000" dirty="0" smtClean="0">
              <a:ea typeface="+mn-ea"/>
              <a:cs typeface="+mn-cs"/>
            </a:endParaRPr>
          </a:p>
          <a:p>
            <a:pPr>
              <a:buFont typeface="Wingdings" pitchFamily="2" charset="2"/>
              <a:buChar char="n"/>
              <a:defRPr/>
            </a:pPr>
            <a:endParaRPr lang="en-US" dirty="0" smtClean="0">
              <a:solidFill>
                <a:srgbClr val="FF0000"/>
              </a:solidFill>
              <a:ea typeface="+mn-ea"/>
              <a:cs typeface="+mn-cs"/>
            </a:endParaRPr>
          </a:p>
          <a:p>
            <a:pPr>
              <a:buFont typeface="Wingdings" pitchFamily="2" charset="2"/>
              <a:buChar char="n"/>
              <a:defRPr/>
            </a:pPr>
            <a:r>
              <a:rPr lang="en-US" dirty="0" smtClean="0">
                <a:solidFill>
                  <a:srgbClr val="FF0000"/>
                </a:solidFill>
                <a:ea typeface="+mn-ea"/>
                <a:cs typeface="+mn-cs"/>
              </a:rPr>
              <a:t>Quantified Raw Bit Error Rate (RBER) at a given P/E cycle</a:t>
            </a:r>
          </a:p>
          <a:p>
            <a:pPr lvl="1">
              <a:buFont typeface="Wingdings" pitchFamily="2" charset="2"/>
              <a:buChar char="q"/>
              <a:defRPr/>
            </a:pPr>
            <a:r>
              <a:rPr lang="en-US" sz="2000" dirty="0" smtClean="0"/>
              <a:t>Raw Bit Error Rate: Fraction of erroneous bits without any correction</a:t>
            </a:r>
          </a:p>
          <a:p>
            <a:pPr lvl="1">
              <a:buFont typeface="Wingdings" pitchFamily="2" charset="2"/>
              <a:buChar char="q"/>
              <a:defRPr/>
            </a:pPr>
            <a:endParaRPr lang="en-US" sz="1000" dirty="0" smtClean="0"/>
          </a:p>
          <a:p>
            <a:pPr>
              <a:buFont typeface="Wingdings" pitchFamily="2" charset="2"/>
              <a:buChar char="n"/>
              <a:defRPr/>
            </a:pPr>
            <a:endParaRPr lang="en-US" dirty="0">
              <a:solidFill>
                <a:srgbClr val="FF0000"/>
              </a:solidFill>
              <a:ea typeface="+mn-ea"/>
              <a:cs typeface="+mn-cs"/>
            </a:endParaRPr>
          </a:p>
          <a:p>
            <a:pPr>
              <a:buFont typeface="Wingdings" pitchFamily="2" charset="2"/>
              <a:buChar char="n"/>
              <a:defRPr/>
            </a:pPr>
            <a:r>
              <a:rPr lang="en-US" dirty="0" smtClean="0">
                <a:solidFill>
                  <a:srgbClr val="FF0000"/>
                </a:solidFill>
                <a:ea typeface="+mn-ea"/>
                <a:cs typeface="+mn-cs"/>
              </a:rPr>
              <a:t>Quantified error correction capability </a:t>
            </a:r>
            <a:r>
              <a:rPr lang="en-US" dirty="0" smtClean="0">
                <a:ea typeface="+mn-ea"/>
                <a:cs typeface="+mn-cs"/>
              </a:rPr>
              <a:t>(and area and power consumption) of various BCH-code implementations</a:t>
            </a:r>
          </a:p>
          <a:p>
            <a:pPr lvl="1">
              <a:buFont typeface="Wingdings" pitchFamily="2" charset="2"/>
              <a:buChar char="q"/>
              <a:defRPr/>
            </a:pPr>
            <a:r>
              <a:rPr lang="en-US" sz="2000" dirty="0" smtClean="0"/>
              <a:t>Identified how much RBER each code can tolerate </a:t>
            </a:r>
          </a:p>
          <a:p>
            <a:pPr marL="344487" lvl="1" indent="0">
              <a:buFont typeface="Wingdings" charset="0"/>
              <a:buNone/>
              <a:defRPr/>
            </a:pPr>
            <a:r>
              <a:rPr lang="en-US" dirty="0" smtClean="0">
                <a:sym typeface="Wingdings"/>
              </a:rPr>
              <a:t>    </a:t>
            </a:r>
            <a:r>
              <a:rPr lang="en-US" sz="2000" dirty="0" smtClean="0">
                <a:sym typeface="Wingdings"/>
              </a:rPr>
              <a:t> how many P/E cycles (flash lifetime) each code can sustain </a:t>
            </a:r>
          </a:p>
          <a:p>
            <a:pPr>
              <a:buFont typeface="Wingdings" pitchFamily="2" charset="2"/>
              <a:buChar char="n"/>
              <a:defRPr/>
            </a:pPr>
            <a:endParaRPr lang="en-US" dirty="0">
              <a:ea typeface="+mn-ea"/>
              <a:cs typeface="+mn-cs"/>
            </a:endParaRPr>
          </a:p>
          <a:p>
            <a:pPr>
              <a:buFont typeface="Wingdings" pitchFamily="2" charset="2"/>
              <a:buChar char="n"/>
              <a:defRPr/>
            </a:pPr>
            <a:endParaRPr lang="en-US" dirty="0" smtClean="0">
              <a:ea typeface="+mn-ea"/>
              <a:cs typeface="+mn-cs"/>
            </a:endParaRPr>
          </a:p>
          <a:p>
            <a:pPr>
              <a:buFont typeface="Wingdings" pitchFamily="2" charset="2"/>
              <a:buChar char="n"/>
              <a:defRPr/>
            </a:pPr>
            <a:endParaRPr lang="en-US" dirty="0">
              <a:ea typeface="+mn-ea"/>
              <a:cs typeface="+mn-cs"/>
            </a:endParaRPr>
          </a:p>
          <a:p>
            <a:pPr>
              <a:buFont typeface="Wingdings" pitchFamily="2" charset="2"/>
              <a:buChar char="n"/>
              <a:defRPr/>
            </a:pPr>
            <a:endParaRPr lang="en-US" dirty="0" smtClean="0">
              <a:ea typeface="+mn-ea"/>
              <a:cs typeface="+mn-cs"/>
            </a:endParaRPr>
          </a:p>
          <a:p>
            <a:pPr lvl="1">
              <a:buFont typeface="Wingdings" pitchFamily="2" charset="2"/>
              <a:buChar char="q"/>
              <a:defRPr/>
            </a:pPr>
            <a:endParaRPr lang="en-US" dirty="0"/>
          </a:p>
          <a:p>
            <a:pPr>
              <a:buFont typeface="Wingdings" pitchFamily="2" charset="2"/>
              <a:buChar char="n"/>
              <a:defRPr/>
            </a:pPr>
            <a:endParaRPr lang="en-US" dirty="0">
              <a:ea typeface="+mn-ea"/>
              <a:cs typeface="+mn-cs"/>
            </a:endParaRP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0F843E-1298-EE41-82C9-1081A1FA2F5E}" type="slidenum">
              <a:rPr lang="en-US" sz="1600">
                <a:solidFill>
                  <a:srgbClr val="000000"/>
                </a:solidFill>
                <a:latin typeface="Garamond" charset="0"/>
              </a:rPr>
              <a:pPr eaLnBrk="1" hangingPunct="1"/>
              <a:t>164</a:t>
            </a:fld>
            <a:endParaRPr lang="en-US" sz="1600">
              <a:solidFill>
                <a:srgbClr val="000000"/>
              </a:solidFill>
              <a:latin typeface="Garamond" charset="0"/>
            </a:endParaRPr>
          </a:p>
        </p:txBody>
      </p:sp>
      <p:sp>
        <p:nvSpPr>
          <p:cNvPr id="5" name="Rectangle 4"/>
          <p:cNvSpPr>
            <a:spLocks noChangeArrowheads="1"/>
          </p:cNvSpPr>
          <p:nvPr/>
        </p:nvSpPr>
        <p:spPr bwMode="auto">
          <a:xfrm>
            <a:off x="220663" y="1109663"/>
            <a:ext cx="8669337" cy="782637"/>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6" name="Rectangle 5"/>
          <p:cNvSpPr>
            <a:spLocks noChangeArrowheads="1"/>
          </p:cNvSpPr>
          <p:nvPr/>
        </p:nvSpPr>
        <p:spPr bwMode="auto">
          <a:xfrm>
            <a:off x="220663" y="2743200"/>
            <a:ext cx="8669337" cy="53340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23839600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US">
                <a:latin typeface="Garamond" charset="0"/>
              </a:rPr>
              <a:t>NAND Flash Error Types</a:t>
            </a:r>
          </a:p>
        </p:txBody>
      </p:sp>
      <p:sp>
        <p:nvSpPr>
          <p:cNvPr id="3" name="Content Placeholder 2"/>
          <p:cNvSpPr>
            <a:spLocks noGrp="1"/>
          </p:cNvSpPr>
          <p:nvPr>
            <p:ph idx="1"/>
          </p:nvPr>
        </p:nvSpPr>
        <p:spPr>
          <a:xfrm>
            <a:off x="228600" y="1206500"/>
            <a:ext cx="8610600" cy="5041900"/>
          </a:xfrm>
        </p:spPr>
        <p:txBody>
          <a:bodyPr/>
          <a:lstStyle/>
          <a:p>
            <a:r>
              <a:rPr lang="en-US">
                <a:latin typeface="Tahoma" charset="0"/>
              </a:rPr>
              <a:t>Four types of errors [Cai+, DATE 2012]</a:t>
            </a:r>
          </a:p>
          <a:p>
            <a:endParaRPr lang="en-US">
              <a:latin typeface="Tahoma" charset="0"/>
            </a:endParaRPr>
          </a:p>
          <a:p>
            <a:r>
              <a:rPr lang="en-US">
                <a:latin typeface="Tahoma" charset="0"/>
              </a:rPr>
              <a:t>Caused by </a:t>
            </a:r>
            <a:r>
              <a:rPr lang="en-US">
                <a:solidFill>
                  <a:srgbClr val="FF0000"/>
                </a:solidFill>
                <a:latin typeface="Tahoma" charset="0"/>
              </a:rPr>
              <a:t>common flash operations</a:t>
            </a:r>
          </a:p>
          <a:p>
            <a:pPr lvl="1"/>
            <a:r>
              <a:rPr lang="en-US">
                <a:solidFill>
                  <a:srgbClr val="0000FF"/>
                </a:solidFill>
                <a:latin typeface="Tahoma" charset="0"/>
              </a:rPr>
              <a:t>Read</a:t>
            </a:r>
            <a:r>
              <a:rPr lang="en-US">
                <a:latin typeface="Tahoma" charset="0"/>
              </a:rPr>
              <a:t> errors</a:t>
            </a:r>
          </a:p>
          <a:p>
            <a:pPr lvl="1"/>
            <a:r>
              <a:rPr lang="en-US">
                <a:solidFill>
                  <a:srgbClr val="0000FF"/>
                </a:solidFill>
                <a:latin typeface="Tahoma" charset="0"/>
              </a:rPr>
              <a:t>Erase</a:t>
            </a:r>
            <a:r>
              <a:rPr lang="en-US">
                <a:latin typeface="Tahoma" charset="0"/>
              </a:rPr>
              <a:t> errors</a:t>
            </a:r>
          </a:p>
          <a:p>
            <a:pPr lvl="1"/>
            <a:r>
              <a:rPr lang="en-US">
                <a:solidFill>
                  <a:srgbClr val="0000FF"/>
                </a:solidFill>
                <a:latin typeface="Tahoma" charset="0"/>
              </a:rPr>
              <a:t>Program</a:t>
            </a:r>
            <a:r>
              <a:rPr lang="en-US">
                <a:latin typeface="Tahoma" charset="0"/>
              </a:rPr>
              <a:t> (interference) errors</a:t>
            </a:r>
          </a:p>
          <a:p>
            <a:pPr lvl="1"/>
            <a:endParaRPr lang="en-US">
              <a:latin typeface="Tahoma" charset="0"/>
            </a:endParaRPr>
          </a:p>
          <a:p>
            <a:r>
              <a:rPr lang="en-US">
                <a:latin typeface="Tahoma" charset="0"/>
              </a:rPr>
              <a:t>Caused by flash </a:t>
            </a:r>
            <a:r>
              <a:rPr lang="en-US">
                <a:solidFill>
                  <a:srgbClr val="FF0000"/>
                </a:solidFill>
                <a:latin typeface="Tahoma" charset="0"/>
              </a:rPr>
              <a:t>cell losing charge over time</a:t>
            </a:r>
          </a:p>
          <a:p>
            <a:pPr lvl="1"/>
            <a:r>
              <a:rPr lang="en-US">
                <a:solidFill>
                  <a:srgbClr val="0000FF"/>
                </a:solidFill>
                <a:latin typeface="Tahoma" charset="0"/>
              </a:rPr>
              <a:t>Retention</a:t>
            </a:r>
            <a:r>
              <a:rPr lang="en-US">
                <a:latin typeface="Tahoma" charset="0"/>
              </a:rPr>
              <a:t> errors</a:t>
            </a:r>
          </a:p>
          <a:p>
            <a:pPr lvl="2"/>
            <a:r>
              <a:rPr lang="en-US">
                <a:latin typeface="Tahoma" charset="0"/>
              </a:rPr>
              <a:t>Whether an error happens depends on required retention time</a:t>
            </a:r>
          </a:p>
          <a:p>
            <a:pPr lvl="2"/>
            <a:r>
              <a:rPr lang="en-US">
                <a:latin typeface="Tahoma" charset="0"/>
              </a:rPr>
              <a:t>Especially problematic in MLC flash because threshold voltage window to determine stored value is smaller</a:t>
            </a:r>
          </a:p>
          <a:p>
            <a:pPr lvl="2"/>
            <a:endParaRPr lang="en-US">
              <a:latin typeface="Tahoma" charset="0"/>
            </a:endParaRPr>
          </a:p>
        </p:txBody>
      </p:sp>
      <p:sp>
        <p:nvSpPr>
          <p:cNvPr id="22118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55B856-5A5A-9E40-9F6D-C8487A2CBE80}" type="slidenum">
              <a:rPr lang="en-US" sz="1600">
                <a:solidFill>
                  <a:srgbClr val="000000"/>
                </a:solidFill>
                <a:latin typeface="Garamond" charset="0"/>
              </a:rPr>
              <a:pPr eaLnBrk="1" hangingPunct="1"/>
              <a:t>165</a:t>
            </a:fld>
            <a:endParaRPr lang="en-US" sz="1600">
              <a:solidFill>
                <a:srgbClr val="000000"/>
              </a:solidFill>
              <a:latin typeface="Garamond" charset="0"/>
            </a:endParaRPr>
          </a:p>
        </p:txBody>
      </p:sp>
      <p:pic>
        <p:nvPicPr>
          <p:cNvPr id="221188"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4030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title"/>
          </p:nvPr>
        </p:nvSpPr>
        <p:spPr/>
        <p:txBody>
          <a:bodyPr/>
          <a:lstStyle/>
          <a:p>
            <a:pPr eaLnBrk="1" hangingPunct="1"/>
            <a:r>
              <a:rPr lang="en-US">
                <a:latin typeface="Garamond" charset="0"/>
              </a:rPr>
              <a:t>Agenda</a:t>
            </a:r>
          </a:p>
        </p:txBody>
      </p:sp>
      <p:sp>
        <p:nvSpPr>
          <p:cNvPr id="222210" name="Content Placeholder 2"/>
          <p:cNvSpPr>
            <a:spLocks noGrp="1"/>
          </p:cNvSpPr>
          <p:nvPr>
            <p:ph idx="1"/>
          </p:nvPr>
        </p:nvSpPr>
        <p:spPr>
          <a:xfrm>
            <a:off x="228600" y="1096963"/>
            <a:ext cx="8793163" cy="4876800"/>
          </a:xfrm>
        </p:spPr>
        <p:txBody>
          <a:bodyPr/>
          <a:lstStyle/>
          <a:p>
            <a:pPr eaLnBrk="1" hangingPunct="1"/>
            <a:r>
              <a:rPr lang="en-US">
                <a:latin typeface="Tahoma" charset="0"/>
              </a:rPr>
              <a:t>Background, Motivation and Approach</a:t>
            </a:r>
          </a:p>
          <a:p>
            <a:pPr eaLnBrk="1" hangingPunct="1"/>
            <a:r>
              <a:rPr lang="en-US">
                <a:solidFill>
                  <a:srgbClr val="000000"/>
                </a:solidFill>
                <a:latin typeface="Tahoma" charset="0"/>
              </a:rPr>
              <a:t>Experimental Characterization Methodology</a:t>
            </a:r>
          </a:p>
          <a:p>
            <a:pPr eaLnBrk="1" hangingPunct="1"/>
            <a:r>
              <a:rPr lang="en-US">
                <a:solidFill>
                  <a:srgbClr val="0000FF"/>
                </a:solidFill>
                <a:latin typeface="Tahoma" charset="0"/>
              </a:rPr>
              <a:t>Error Analysis and Management </a:t>
            </a:r>
          </a:p>
          <a:p>
            <a:pPr lvl="1" eaLnBrk="1" hangingPunct="1"/>
            <a:r>
              <a:rPr lang="en-US">
                <a:solidFill>
                  <a:srgbClr val="0000FF"/>
                </a:solidFill>
                <a:latin typeface="Tahoma" charset="0"/>
                <a:cs typeface="ＭＳ Ｐゴシック" charset="0"/>
              </a:rPr>
              <a:t>Main Characterization Results</a:t>
            </a:r>
          </a:p>
          <a:p>
            <a:pPr lvl="1" eaLnBrk="1" hangingPunct="1"/>
            <a:r>
              <a:rPr lang="en-US">
                <a:latin typeface="Tahoma" charset="0"/>
                <a:cs typeface="ＭＳ Ｐゴシック" charset="0"/>
              </a:rPr>
              <a:t>Retention-Aware Error Management</a:t>
            </a:r>
          </a:p>
          <a:p>
            <a:pPr lvl="1" eaLnBrk="1" hangingPunct="1"/>
            <a:r>
              <a:rPr lang="en-US">
                <a:latin typeface="Tahoma" charset="0"/>
                <a:cs typeface="ＭＳ Ｐゴシック" charset="0"/>
              </a:rPr>
              <a:t>Threshold Voltage and Program Interference Analysis</a:t>
            </a:r>
          </a:p>
          <a:p>
            <a:pPr lvl="1" eaLnBrk="1" hangingPunct="1"/>
            <a:r>
              <a:rPr lang="en-US">
                <a:latin typeface="Tahoma" charset="0"/>
                <a:cs typeface="ＭＳ Ｐゴシック" charset="0"/>
              </a:rPr>
              <a:t>Read Reference Voltage Prediction</a:t>
            </a:r>
          </a:p>
          <a:p>
            <a:pPr lvl="1" eaLnBrk="1" hangingPunct="1"/>
            <a:r>
              <a:rPr lang="en-US">
                <a:latin typeface="Tahoma" charset="0"/>
                <a:cs typeface="ＭＳ Ｐゴシック" charset="0"/>
              </a:rPr>
              <a:t>Neighbor-Assisted Error Correction</a:t>
            </a:r>
          </a:p>
          <a:p>
            <a:pPr eaLnBrk="1" hangingPunct="1"/>
            <a:r>
              <a:rPr lang="en-US">
                <a:latin typeface="Tahoma" charset="0"/>
              </a:rPr>
              <a:t>Summary</a:t>
            </a:r>
          </a:p>
          <a:p>
            <a:pPr eaLnBrk="1" hangingPunct="1"/>
            <a:endParaRPr lang="en-US">
              <a:latin typeface="Tahoma" charset="0"/>
            </a:endParaRPr>
          </a:p>
          <a:p>
            <a:pPr eaLnBrk="1" hangingPunct="1"/>
            <a:endParaRPr lang="en-US">
              <a:latin typeface="Tahoma" charset="0"/>
            </a:endParaRPr>
          </a:p>
        </p:txBody>
      </p:sp>
      <p:sp>
        <p:nvSpPr>
          <p:cNvPr id="22221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F1EDB5-E236-D14C-8C06-823B04DE06F4}" type="slidenum">
              <a:rPr lang="en-US" sz="1600">
                <a:solidFill>
                  <a:srgbClr val="000000"/>
                </a:solidFill>
                <a:latin typeface="Garamond" charset="0"/>
              </a:rPr>
              <a:pPr eaLnBrk="1" hangingPunct="1"/>
              <a:t>166</a:t>
            </a:fld>
            <a:endParaRPr lang="en-US" sz="1600">
              <a:solidFill>
                <a:srgbClr val="000000"/>
              </a:solidFill>
              <a:latin typeface="Garamond" charset="0"/>
            </a:endParaRPr>
          </a:p>
        </p:txBody>
      </p:sp>
      <p:pic>
        <p:nvPicPr>
          <p:cNvPr id="222212"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5706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7" name="Group 7"/>
          <p:cNvGrpSpPr>
            <a:grpSpLocks/>
          </p:cNvGrpSpPr>
          <p:nvPr/>
        </p:nvGrpSpPr>
        <p:grpSpPr bwMode="auto">
          <a:xfrm>
            <a:off x="63500" y="815975"/>
            <a:ext cx="9144000" cy="4351338"/>
            <a:chOff x="0" y="906463"/>
            <a:chExt cx="9144000" cy="4351337"/>
          </a:xfrm>
        </p:grpSpPr>
        <p:pic>
          <p:nvPicPr>
            <p:cNvPr id="224265" name="Picture 24" descr="all_error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6463"/>
              <a:ext cx="91440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6" name="Oval 15"/>
            <p:cNvSpPr>
              <a:spLocks noChangeArrowheads="1"/>
            </p:cNvSpPr>
            <p:nvPr/>
          </p:nvSpPr>
          <p:spPr bwMode="auto">
            <a:xfrm>
              <a:off x="7099300" y="1435100"/>
              <a:ext cx="469900" cy="1284288"/>
            </a:xfrm>
            <a:prstGeom prst="ellipse">
              <a:avLst/>
            </a:prstGeom>
            <a:noFill/>
            <a:ln w="285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4267" name="TextBox 16"/>
            <p:cNvSpPr txBox="1">
              <a:spLocks noChangeArrowheads="1"/>
            </p:cNvSpPr>
            <p:nvPr/>
          </p:nvSpPr>
          <p:spPr bwMode="auto">
            <a:xfrm>
              <a:off x="5118100" y="1104900"/>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retention errors</a:t>
              </a:r>
            </a:p>
          </p:txBody>
        </p:sp>
        <p:cxnSp>
          <p:nvCxnSpPr>
            <p:cNvPr id="224268" name="Straight Arrow Connector 22"/>
            <p:cNvCxnSpPr>
              <a:cxnSpLocks noChangeShapeType="1"/>
            </p:cNvCxnSpPr>
            <p:nvPr/>
          </p:nvCxnSpPr>
          <p:spPr bwMode="auto">
            <a:xfrm>
              <a:off x="6223000" y="1423988"/>
              <a:ext cx="876300" cy="469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20483" name="Content Placeholder 14"/>
          <p:cNvSpPr>
            <a:spLocks noGrp="1"/>
          </p:cNvSpPr>
          <p:nvPr>
            <p:ph idx="1"/>
          </p:nvPr>
        </p:nvSpPr>
        <p:spPr>
          <a:xfrm>
            <a:off x="117475" y="4962525"/>
            <a:ext cx="8850313" cy="1344613"/>
          </a:xfrm>
        </p:spPr>
        <p:txBody>
          <a:bodyPr/>
          <a:lstStyle/>
          <a:p>
            <a:r>
              <a:rPr lang="en-US">
                <a:solidFill>
                  <a:srgbClr val="0000FF"/>
                </a:solidFill>
                <a:latin typeface="Tahoma" charset="0"/>
              </a:rPr>
              <a:t>Raw bit error rate increases exponentially with P/E cycles</a:t>
            </a:r>
          </a:p>
          <a:p>
            <a:r>
              <a:rPr lang="en-US">
                <a:solidFill>
                  <a:srgbClr val="0000FF"/>
                </a:solidFill>
                <a:latin typeface="Tahoma" charset="0"/>
              </a:rPr>
              <a:t>Retention errors are dominant </a:t>
            </a:r>
            <a:r>
              <a:rPr lang="en-US">
                <a:latin typeface="Tahoma" charset="0"/>
              </a:rPr>
              <a:t>(&gt;99% for 1-year ret. time)</a:t>
            </a:r>
          </a:p>
          <a:p>
            <a:r>
              <a:rPr lang="en-US">
                <a:solidFill>
                  <a:srgbClr val="0000FF"/>
                </a:solidFill>
                <a:latin typeface="Tahoma" charset="0"/>
              </a:rPr>
              <a:t>Retention errors increase with retention time requirement</a:t>
            </a:r>
          </a:p>
          <a:p>
            <a:endParaRPr lang="en-US">
              <a:latin typeface="Tahoma" charset="0"/>
            </a:endParaRPr>
          </a:p>
        </p:txBody>
      </p:sp>
      <p:sp>
        <p:nvSpPr>
          <p:cNvPr id="224259" name="Title 1"/>
          <p:cNvSpPr>
            <a:spLocks noGrp="1"/>
          </p:cNvSpPr>
          <p:nvPr>
            <p:ph type="title"/>
          </p:nvPr>
        </p:nvSpPr>
        <p:spPr>
          <a:xfrm>
            <a:off x="228600" y="152400"/>
            <a:ext cx="8915400" cy="1066800"/>
          </a:xfrm>
        </p:spPr>
        <p:txBody>
          <a:bodyPr/>
          <a:lstStyle/>
          <a:p>
            <a:r>
              <a:rPr lang="en-US">
                <a:latin typeface="Garamond" charset="0"/>
              </a:rPr>
              <a:t>Observations: Flash Error Analysis</a:t>
            </a:r>
          </a:p>
        </p:txBody>
      </p:sp>
      <p:sp>
        <p:nvSpPr>
          <p:cNvPr id="2242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CFEDCA-2C3D-784B-9194-7D17BC132831}" type="slidenum">
              <a:rPr lang="en-US" sz="1600">
                <a:solidFill>
                  <a:srgbClr val="000000"/>
                </a:solidFill>
                <a:latin typeface="Garamond" charset="0"/>
              </a:rPr>
              <a:pPr eaLnBrk="1" hangingPunct="1"/>
              <a:t>167</a:t>
            </a:fld>
            <a:endParaRPr lang="en-US" sz="1600">
              <a:solidFill>
                <a:srgbClr val="000000"/>
              </a:solidFill>
              <a:latin typeface="Garamond" charset="0"/>
            </a:endParaRPr>
          </a:p>
        </p:txBody>
      </p:sp>
      <p:sp>
        <p:nvSpPr>
          <p:cNvPr id="224261" name="TextBox 1"/>
          <p:cNvSpPr txBox="1">
            <a:spLocks noChangeArrowheads="1"/>
          </p:cNvSpPr>
          <p:nvPr/>
        </p:nvSpPr>
        <p:spPr bwMode="auto">
          <a:xfrm>
            <a:off x="3543300" y="4673600"/>
            <a:ext cx="13128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P/E Cycles</a:t>
            </a:r>
          </a:p>
        </p:txBody>
      </p:sp>
      <p:sp>
        <p:nvSpPr>
          <p:cNvPr id="11" name="TextBox 10"/>
          <p:cNvSpPr txBox="1"/>
          <p:nvPr/>
        </p:nvSpPr>
        <p:spPr>
          <a:xfrm>
            <a:off x="-850900" y="2679700"/>
            <a:ext cx="2108758" cy="369332"/>
          </a:xfrm>
          <a:prstGeom prst="rect">
            <a:avLst/>
          </a:prstGeom>
          <a:solidFill>
            <a:schemeClr val="bg1"/>
          </a:solidFill>
          <a:scene3d>
            <a:camera prst="orthographicFront">
              <a:rot lat="0" lon="0" rev="5400000"/>
            </a:camera>
            <a:lightRig rig="threePt" dir="t"/>
          </a:scene3d>
        </p:spPr>
        <p:txBody>
          <a:bodyPr wrap="none">
            <a:spAutoFit/>
          </a:bodyPr>
          <a:lstStyle/>
          <a:p>
            <a:pPr fontAlgn="base">
              <a:spcBef>
                <a:spcPct val="0"/>
              </a:spcBef>
              <a:spcAft>
                <a:spcPct val="0"/>
              </a:spcAft>
              <a:defRPr/>
            </a:pPr>
            <a:r>
              <a:rPr lang="en-US" dirty="0">
                <a:solidFill>
                  <a:srgbClr val="000000"/>
                </a:solidFill>
                <a:latin typeface="Arial" charset="0"/>
                <a:ea typeface="ＭＳ Ｐゴシック" charset="0"/>
                <a:cs typeface="ＭＳ Ｐゴシック" charset="0"/>
              </a:rPr>
              <a:t>Raw Bit Error Rate</a:t>
            </a:r>
          </a:p>
        </p:txBody>
      </p:sp>
      <p:sp>
        <p:nvSpPr>
          <p:cNvPr id="224263" name="TextBox 1"/>
          <p:cNvSpPr txBox="1">
            <a:spLocks noChangeArrowheads="1"/>
          </p:cNvSpPr>
          <p:nvPr/>
        </p:nvSpPr>
        <p:spPr bwMode="auto">
          <a:xfrm>
            <a:off x="1371600" y="6464300"/>
            <a:ext cx="6988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Cai et al., </a:t>
            </a:r>
            <a:r>
              <a:rPr lang="en-US" sz="1800" smtClean="0">
                <a:solidFill>
                  <a:srgbClr val="0000FF"/>
                </a:solidFill>
              </a:rPr>
              <a:t>Error Patterns in MLC NAND Flash Memory</a:t>
            </a:r>
            <a:r>
              <a:rPr lang="en-US" sz="1800" smtClean="0">
                <a:solidFill>
                  <a:srgbClr val="000000"/>
                </a:solidFill>
              </a:rPr>
              <a:t>, DATE 2012.</a:t>
            </a:r>
          </a:p>
        </p:txBody>
      </p:sp>
      <p:pic>
        <p:nvPicPr>
          <p:cNvPr id="224264"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5016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itle 1"/>
          <p:cNvSpPr>
            <a:spLocks noGrp="1"/>
          </p:cNvSpPr>
          <p:nvPr>
            <p:ph type="title"/>
          </p:nvPr>
        </p:nvSpPr>
        <p:spPr/>
        <p:txBody>
          <a:bodyPr/>
          <a:lstStyle/>
          <a:p>
            <a:r>
              <a:rPr lang="en-US">
                <a:latin typeface="Garamond" charset="0"/>
                <a:cs typeface="MS PGothic" charset="0"/>
              </a:rPr>
              <a:t>Retention Error Mechanism</a:t>
            </a:r>
          </a:p>
        </p:txBody>
      </p:sp>
      <p:sp>
        <p:nvSpPr>
          <p:cNvPr id="226306" name="TextBox 54"/>
          <p:cNvSpPr txBox="1">
            <a:spLocks noChangeArrowheads="1"/>
          </p:cNvSpPr>
          <p:nvPr/>
        </p:nvSpPr>
        <p:spPr bwMode="auto">
          <a:xfrm>
            <a:off x="523875" y="896938"/>
            <a:ext cx="1073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cs typeface="MS PGothic" charset="0"/>
              </a:rPr>
              <a:t>LSB/MSB</a:t>
            </a:r>
          </a:p>
        </p:txBody>
      </p:sp>
      <p:sp>
        <p:nvSpPr>
          <p:cNvPr id="226307" name="Content Placeholder 2"/>
          <p:cNvSpPr>
            <a:spLocks noGrp="1"/>
          </p:cNvSpPr>
          <p:nvPr>
            <p:ph idx="1"/>
          </p:nvPr>
        </p:nvSpPr>
        <p:spPr>
          <a:xfrm>
            <a:off x="179388" y="4292600"/>
            <a:ext cx="8856662" cy="1265238"/>
          </a:xfrm>
        </p:spPr>
        <p:txBody>
          <a:bodyPr/>
          <a:lstStyle/>
          <a:p>
            <a:r>
              <a:rPr lang="en-US">
                <a:latin typeface="Arial" charset="0"/>
                <a:cs typeface="MS PGothic" charset="0"/>
              </a:rPr>
              <a:t>Electron loss from the floating gate causes retention errors</a:t>
            </a:r>
          </a:p>
          <a:p>
            <a:pPr lvl="1"/>
            <a:r>
              <a:rPr lang="en-US">
                <a:latin typeface="Arial" charset="0"/>
                <a:cs typeface="MS PGothic" charset="0"/>
              </a:rPr>
              <a:t> Cells with more programmed electrons suffer more from retention errors</a:t>
            </a:r>
          </a:p>
          <a:p>
            <a:pPr lvl="1"/>
            <a:r>
              <a:rPr lang="en-US">
                <a:latin typeface="Arial" charset="0"/>
                <a:cs typeface="MS PGothic" charset="0"/>
              </a:rPr>
              <a:t> Threshold voltage is more likely to shift  by one window than by multiple</a:t>
            </a:r>
          </a:p>
          <a:p>
            <a:pPr lvl="1"/>
            <a:endParaRPr lang="en-US">
              <a:latin typeface="Arial" charset="0"/>
              <a:cs typeface="MS PGothic" charset="0"/>
            </a:endParaRPr>
          </a:p>
          <a:p>
            <a:pPr>
              <a:buFont typeface="Wingdings" charset="0"/>
              <a:buNone/>
            </a:pPr>
            <a:endParaRPr lang="en-US">
              <a:latin typeface="Arial" charset="0"/>
              <a:cs typeface="MS PGothic" charset="0"/>
            </a:endParaRPr>
          </a:p>
        </p:txBody>
      </p:sp>
      <p:cxnSp>
        <p:nvCxnSpPr>
          <p:cNvPr id="226308" name="Straight Connector 31"/>
          <p:cNvCxnSpPr>
            <a:cxnSpLocks noChangeShapeType="1"/>
          </p:cNvCxnSpPr>
          <p:nvPr/>
        </p:nvCxnSpPr>
        <p:spPr bwMode="auto">
          <a:xfrm>
            <a:off x="1536700" y="3540125"/>
            <a:ext cx="574198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26309" name="Group 49"/>
          <p:cNvGrpSpPr>
            <a:grpSpLocks/>
          </p:cNvGrpSpPr>
          <p:nvPr/>
        </p:nvGrpSpPr>
        <p:grpSpPr bwMode="auto">
          <a:xfrm>
            <a:off x="1528763" y="2351088"/>
            <a:ext cx="942975" cy="1163637"/>
            <a:chOff x="1528763" y="2661513"/>
            <a:chExt cx="942904" cy="1164418"/>
          </a:xfrm>
        </p:grpSpPr>
        <p:pic>
          <p:nvPicPr>
            <p:cNvPr id="2263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3" y="2661513"/>
              <a:ext cx="942904" cy="116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49" name="TextBox 35"/>
            <p:cNvSpPr txBox="1">
              <a:spLocks noChangeArrowheads="1"/>
            </p:cNvSpPr>
            <p:nvPr/>
          </p:nvSpPr>
          <p:spPr bwMode="auto">
            <a:xfrm>
              <a:off x="1744202" y="3082897"/>
              <a:ext cx="504844" cy="46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mtClean="0">
                  <a:solidFill>
                    <a:srgbClr val="000000"/>
                  </a:solidFill>
                  <a:cs typeface="MS PGothic" charset="0"/>
                </a:rPr>
                <a:t>11</a:t>
              </a:r>
            </a:p>
          </p:txBody>
        </p:sp>
      </p:grpSp>
      <p:grpSp>
        <p:nvGrpSpPr>
          <p:cNvPr id="3" name="Group 48"/>
          <p:cNvGrpSpPr>
            <a:grpSpLocks/>
          </p:cNvGrpSpPr>
          <p:nvPr/>
        </p:nvGrpSpPr>
        <p:grpSpPr bwMode="auto">
          <a:xfrm>
            <a:off x="2973388" y="2370138"/>
            <a:ext cx="942975" cy="1165225"/>
            <a:chOff x="2973406" y="2643241"/>
            <a:chExt cx="942904" cy="1164418"/>
          </a:xfrm>
        </p:grpSpPr>
        <p:pic>
          <p:nvPicPr>
            <p:cNvPr id="226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406" y="2643241"/>
              <a:ext cx="942904" cy="116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47" name="TextBox 36"/>
            <p:cNvSpPr txBox="1">
              <a:spLocks noChangeArrowheads="1"/>
            </p:cNvSpPr>
            <p:nvPr/>
          </p:nvSpPr>
          <p:spPr bwMode="auto">
            <a:xfrm>
              <a:off x="3176653" y="3076806"/>
              <a:ext cx="527669" cy="46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mtClean="0">
                  <a:solidFill>
                    <a:srgbClr val="000000"/>
                  </a:solidFill>
                  <a:cs typeface="MS PGothic" charset="0"/>
                </a:rPr>
                <a:t>10</a:t>
              </a:r>
            </a:p>
          </p:txBody>
        </p:sp>
      </p:grpSp>
      <p:grpSp>
        <p:nvGrpSpPr>
          <p:cNvPr id="4" name="Group 47"/>
          <p:cNvGrpSpPr>
            <a:grpSpLocks/>
          </p:cNvGrpSpPr>
          <p:nvPr/>
        </p:nvGrpSpPr>
        <p:grpSpPr bwMode="auto">
          <a:xfrm>
            <a:off x="4400550" y="2370138"/>
            <a:ext cx="941388" cy="1165225"/>
            <a:chOff x="4399762" y="2643241"/>
            <a:chExt cx="942904" cy="1164418"/>
          </a:xfrm>
        </p:grpSpPr>
        <p:pic>
          <p:nvPicPr>
            <p:cNvPr id="2263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762" y="2643241"/>
              <a:ext cx="942904" cy="116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45" name="TextBox 37"/>
            <p:cNvSpPr txBox="1">
              <a:spLocks noChangeArrowheads="1"/>
            </p:cNvSpPr>
            <p:nvPr/>
          </p:nvSpPr>
          <p:spPr bwMode="auto">
            <a:xfrm>
              <a:off x="4603010" y="3088987"/>
              <a:ext cx="527669" cy="46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mtClean="0">
                  <a:solidFill>
                    <a:srgbClr val="000000"/>
                  </a:solidFill>
                  <a:cs typeface="MS PGothic" charset="0"/>
                </a:rPr>
                <a:t>01</a:t>
              </a:r>
            </a:p>
          </p:txBody>
        </p:sp>
      </p:grpSp>
      <p:grpSp>
        <p:nvGrpSpPr>
          <p:cNvPr id="5" name="Group 46"/>
          <p:cNvGrpSpPr>
            <a:grpSpLocks/>
          </p:cNvGrpSpPr>
          <p:nvPr/>
        </p:nvGrpSpPr>
        <p:grpSpPr bwMode="auto">
          <a:xfrm>
            <a:off x="5813425" y="2370138"/>
            <a:ext cx="942975" cy="1165225"/>
            <a:chOff x="5813927" y="2643241"/>
            <a:chExt cx="942904" cy="1164418"/>
          </a:xfrm>
        </p:grpSpPr>
        <p:pic>
          <p:nvPicPr>
            <p:cNvPr id="2263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927" y="2643241"/>
              <a:ext cx="942904" cy="116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43" name="TextBox 38"/>
            <p:cNvSpPr txBox="1">
              <a:spLocks noChangeArrowheads="1"/>
            </p:cNvSpPr>
            <p:nvPr/>
          </p:nvSpPr>
          <p:spPr bwMode="auto">
            <a:xfrm>
              <a:off x="6029366" y="3076806"/>
              <a:ext cx="527669" cy="46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mtClean="0">
                  <a:solidFill>
                    <a:srgbClr val="000000"/>
                  </a:solidFill>
                  <a:cs typeface="MS PGothic" charset="0"/>
                </a:rPr>
                <a:t>00</a:t>
              </a:r>
            </a:p>
          </p:txBody>
        </p:sp>
      </p:grpSp>
      <p:sp>
        <p:nvSpPr>
          <p:cNvPr id="226313" name="TextBox 39"/>
          <p:cNvSpPr txBox="1">
            <a:spLocks noChangeArrowheads="1"/>
          </p:cNvSpPr>
          <p:nvPr/>
        </p:nvSpPr>
        <p:spPr bwMode="auto">
          <a:xfrm>
            <a:off x="6900863" y="3138488"/>
            <a:ext cx="434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cs typeface="MS PGothic" charset="0"/>
              </a:rPr>
              <a:t>V</a:t>
            </a:r>
            <a:r>
              <a:rPr lang="en-US" sz="1600" baseline="-25000" smtClean="0">
                <a:solidFill>
                  <a:srgbClr val="000000"/>
                </a:solidFill>
                <a:cs typeface="MS PGothic" charset="0"/>
              </a:rPr>
              <a:t>th</a:t>
            </a:r>
          </a:p>
        </p:txBody>
      </p:sp>
      <p:cxnSp>
        <p:nvCxnSpPr>
          <p:cNvPr id="226314" name="Straight Connector 40"/>
          <p:cNvCxnSpPr>
            <a:cxnSpLocks noChangeShapeType="1"/>
          </p:cNvCxnSpPr>
          <p:nvPr/>
        </p:nvCxnSpPr>
        <p:spPr bwMode="auto">
          <a:xfrm rot="5400000" flipH="1" flipV="1">
            <a:off x="2060575" y="2882901"/>
            <a:ext cx="1292225" cy="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cxnSp>
      <p:cxnSp>
        <p:nvCxnSpPr>
          <p:cNvPr id="226315" name="Straight Connector 41"/>
          <p:cNvCxnSpPr>
            <a:cxnSpLocks noChangeShapeType="1"/>
          </p:cNvCxnSpPr>
          <p:nvPr/>
        </p:nvCxnSpPr>
        <p:spPr bwMode="auto">
          <a:xfrm rot="5400000" flipH="1" flipV="1">
            <a:off x="3505994" y="2877344"/>
            <a:ext cx="1290638" cy="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cxnSp>
      <p:cxnSp>
        <p:nvCxnSpPr>
          <p:cNvPr id="226316" name="Straight Connector 42"/>
          <p:cNvCxnSpPr>
            <a:cxnSpLocks noChangeShapeType="1"/>
          </p:cNvCxnSpPr>
          <p:nvPr/>
        </p:nvCxnSpPr>
        <p:spPr bwMode="auto">
          <a:xfrm rot="5400000" flipH="1" flipV="1">
            <a:off x="4933156" y="2877344"/>
            <a:ext cx="1290638" cy="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cxnSp>
      <p:sp>
        <p:nvSpPr>
          <p:cNvPr id="226317" name="TextBox 43"/>
          <p:cNvSpPr txBox="1">
            <a:spLocks noChangeArrowheads="1"/>
          </p:cNvSpPr>
          <p:nvPr/>
        </p:nvSpPr>
        <p:spPr bwMode="auto">
          <a:xfrm>
            <a:off x="2044700" y="2098675"/>
            <a:ext cx="708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cs typeface="MS PGothic" charset="0"/>
              </a:rPr>
              <a:t>REF1</a:t>
            </a:r>
          </a:p>
        </p:txBody>
      </p:sp>
      <p:sp>
        <p:nvSpPr>
          <p:cNvPr id="226318" name="TextBox 44"/>
          <p:cNvSpPr txBox="1">
            <a:spLocks noChangeArrowheads="1"/>
          </p:cNvSpPr>
          <p:nvPr/>
        </p:nvSpPr>
        <p:spPr bwMode="auto">
          <a:xfrm>
            <a:off x="3503613" y="2085975"/>
            <a:ext cx="7064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cs typeface="MS PGothic" charset="0"/>
              </a:rPr>
              <a:t>REF2</a:t>
            </a:r>
          </a:p>
        </p:txBody>
      </p:sp>
      <p:sp>
        <p:nvSpPr>
          <p:cNvPr id="226319" name="TextBox 45"/>
          <p:cNvSpPr txBox="1">
            <a:spLocks noChangeArrowheads="1"/>
          </p:cNvSpPr>
          <p:nvPr/>
        </p:nvSpPr>
        <p:spPr bwMode="auto">
          <a:xfrm>
            <a:off x="4941888" y="2133600"/>
            <a:ext cx="7064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cs typeface="MS PGothic" charset="0"/>
              </a:rPr>
              <a:t>REF3</a:t>
            </a:r>
          </a:p>
        </p:txBody>
      </p:sp>
      <p:sp>
        <p:nvSpPr>
          <p:cNvPr id="226320" name="TextBox 55"/>
          <p:cNvSpPr txBox="1">
            <a:spLocks noChangeArrowheads="1"/>
          </p:cNvSpPr>
          <p:nvPr/>
        </p:nvSpPr>
        <p:spPr bwMode="auto">
          <a:xfrm>
            <a:off x="1603375" y="3595688"/>
            <a:ext cx="8334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cs typeface="MS PGothic" charset="0"/>
              </a:rPr>
              <a:t>Erased</a:t>
            </a:r>
          </a:p>
        </p:txBody>
      </p:sp>
      <p:sp>
        <p:nvSpPr>
          <p:cNvPr id="226321" name="TextBox 57"/>
          <p:cNvSpPr txBox="1">
            <a:spLocks noChangeArrowheads="1"/>
          </p:cNvSpPr>
          <p:nvPr/>
        </p:nvSpPr>
        <p:spPr bwMode="auto">
          <a:xfrm>
            <a:off x="5645150" y="3573463"/>
            <a:ext cx="1836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cs typeface="MS PGothic" charset="0"/>
              </a:rPr>
              <a:t>Fully programmed</a:t>
            </a:r>
          </a:p>
        </p:txBody>
      </p:sp>
      <p:grpSp>
        <p:nvGrpSpPr>
          <p:cNvPr id="226322" name="Group 31"/>
          <p:cNvGrpSpPr>
            <a:grpSpLocks/>
          </p:cNvGrpSpPr>
          <p:nvPr/>
        </p:nvGrpSpPr>
        <p:grpSpPr bwMode="auto">
          <a:xfrm>
            <a:off x="5776913" y="1784350"/>
            <a:ext cx="904875" cy="247650"/>
            <a:chOff x="5815013" y="1390650"/>
            <a:chExt cx="904875" cy="247650"/>
          </a:xfrm>
        </p:grpSpPr>
        <p:pic>
          <p:nvPicPr>
            <p:cNvPr id="226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088" y="1390650"/>
              <a:ext cx="2381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5013" y="1390650"/>
              <a:ext cx="2381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763" y="1390650"/>
              <a:ext cx="2381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4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688" y="1390650"/>
              <a:ext cx="2381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6323" name="Rectangle 32"/>
          <p:cNvSpPr>
            <a:spLocks noChangeArrowheads="1"/>
          </p:cNvSpPr>
          <p:nvPr/>
        </p:nvSpPr>
        <p:spPr bwMode="auto">
          <a:xfrm>
            <a:off x="5715000" y="1736725"/>
            <a:ext cx="1257300" cy="314325"/>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MS PGothic" charset="0"/>
            </a:endParaRPr>
          </a:p>
        </p:txBody>
      </p:sp>
      <p:pic>
        <p:nvPicPr>
          <p:cNvPr id="2263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788" y="1774825"/>
            <a:ext cx="2381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788" y="1774825"/>
            <a:ext cx="2381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438" y="1765300"/>
            <a:ext cx="2381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388" y="1765300"/>
            <a:ext cx="2381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263" y="1784350"/>
            <a:ext cx="2381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29" name="Rectangle 53"/>
          <p:cNvSpPr>
            <a:spLocks noChangeArrowheads="1"/>
          </p:cNvSpPr>
          <p:nvPr/>
        </p:nvSpPr>
        <p:spPr bwMode="auto">
          <a:xfrm>
            <a:off x="4267200" y="1736725"/>
            <a:ext cx="1257300" cy="314325"/>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MS PGothic" charset="0"/>
            </a:endParaRPr>
          </a:p>
        </p:txBody>
      </p:sp>
      <p:pic>
        <p:nvPicPr>
          <p:cNvPr id="2263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738" y="1774825"/>
            <a:ext cx="2381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31" name="Rectangle 56"/>
          <p:cNvSpPr>
            <a:spLocks noChangeArrowheads="1"/>
          </p:cNvSpPr>
          <p:nvPr/>
        </p:nvSpPr>
        <p:spPr bwMode="auto">
          <a:xfrm>
            <a:off x="2809875" y="1736725"/>
            <a:ext cx="1257300" cy="314325"/>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MS PGothic" charset="0"/>
            </a:endParaRPr>
          </a:p>
        </p:txBody>
      </p:sp>
      <p:sp>
        <p:nvSpPr>
          <p:cNvPr id="226332" name="Rectangle 57"/>
          <p:cNvSpPr>
            <a:spLocks noChangeArrowheads="1"/>
          </p:cNvSpPr>
          <p:nvPr/>
        </p:nvSpPr>
        <p:spPr bwMode="auto">
          <a:xfrm>
            <a:off x="1400175" y="1736725"/>
            <a:ext cx="1257300" cy="314325"/>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MS PGothic" charset="0"/>
            </a:endParaRPr>
          </a:p>
        </p:txBody>
      </p:sp>
      <p:sp>
        <p:nvSpPr>
          <p:cNvPr id="226333" name="Left Arrow 59"/>
          <p:cNvSpPr>
            <a:spLocks noChangeArrowheads="1"/>
          </p:cNvSpPr>
          <p:nvPr/>
        </p:nvSpPr>
        <p:spPr bwMode="auto">
          <a:xfrm>
            <a:off x="2284413" y="1174750"/>
            <a:ext cx="977900" cy="323850"/>
          </a:xfrm>
          <a:prstGeom prst="leftArrow">
            <a:avLst>
              <a:gd name="adj1" fmla="val 50000"/>
              <a:gd name="adj2" fmla="val 49977"/>
            </a:avLst>
          </a:prstGeom>
          <a:solidFill>
            <a:srgbClr val="FF0000"/>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MS PGothic" charset="0"/>
            </a:endParaRPr>
          </a:p>
        </p:txBody>
      </p:sp>
      <p:sp>
        <p:nvSpPr>
          <p:cNvPr id="226334" name="TextBox 60"/>
          <p:cNvSpPr txBox="1">
            <a:spLocks noChangeArrowheads="1"/>
          </p:cNvSpPr>
          <p:nvPr/>
        </p:nvSpPr>
        <p:spPr bwMode="auto">
          <a:xfrm>
            <a:off x="3360738" y="1136650"/>
            <a:ext cx="4237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cs typeface="MS PGothic" charset="0"/>
              </a:rPr>
              <a:t>Stress Induced Leakage Current (SILC)</a:t>
            </a:r>
          </a:p>
        </p:txBody>
      </p:sp>
      <p:sp>
        <p:nvSpPr>
          <p:cNvPr id="226335" name="TextBox 44"/>
          <p:cNvSpPr txBox="1">
            <a:spLocks noChangeArrowheads="1"/>
          </p:cNvSpPr>
          <p:nvPr/>
        </p:nvSpPr>
        <p:spPr bwMode="auto">
          <a:xfrm>
            <a:off x="203200" y="1570038"/>
            <a:ext cx="1004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smtClean="0">
                <a:solidFill>
                  <a:srgbClr val="000000"/>
                </a:solidFill>
                <a:cs typeface="MS PGothic" charset="0"/>
              </a:rPr>
              <a:t>Floating</a:t>
            </a:r>
          </a:p>
          <a:p>
            <a:pPr algn="ctr" eaLnBrk="1" fontAlgn="base" hangingPunct="1">
              <a:spcBef>
                <a:spcPct val="0"/>
              </a:spcBef>
              <a:spcAft>
                <a:spcPct val="0"/>
              </a:spcAft>
            </a:pPr>
            <a:r>
              <a:rPr lang="en-US" sz="1800" smtClean="0">
                <a:solidFill>
                  <a:srgbClr val="000000"/>
                </a:solidFill>
                <a:cs typeface="MS PGothic" charset="0"/>
              </a:rPr>
              <a:t>Gate</a:t>
            </a:r>
          </a:p>
        </p:txBody>
      </p:sp>
      <p:sp>
        <p:nvSpPr>
          <p:cNvPr id="22633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6A7911-108A-E34B-BB28-78E5E665A07A}" type="slidenum">
              <a:rPr lang="en-US" sz="1600">
                <a:solidFill>
                  <a:srgbClr val="000000"/>
                </a:solidFill>
                <a:latin typeface="Garamond" charset="0"/>
              </a:rPr>
              <a:pPr eaLnBrk="1" hangingPunct="1"/>
              <a:t>168</a:t>
            </a:fld>
            <a:endParaRPr lang="en-US" sz="1600">
              <a:solidFill>
                <a:srgbClr val="000000"/>
              </a:solidFill>
              <a:latin typeface="Garamond" charset="0"/>
            </a:endParaRPr>
          </a:p>
        </p:txBody>
      </p:sp>
      <p:pic>
        <p:nvPicPr>
          <p:cNvPr id="226337" name="Picture 6" descr="FMS_logo_lightbluematte_3C5CAE.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5615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3.61111E-6 -3.7037E-7 L -0.06146 -3.7037E-7 " pathEditMode="relative" rAng="0" ptsTypes="AA">
                                      <p:cBhvr>
                                        <p:cTn id="6" dur="1000" fill="hold"/>
                                        <p:tgtEl>
                                          <p:spTgt spid="5"/>
                                        </p:tgtEl>
                                        <p:attrNameLst>
                                          <p:attrName>ppt_x</p:attrName>
                                          <p:attrName>ppt_y</p:attrName>
                                        </p:attrNameLst>
                                      </p:cBhvr>
                                      <p:rCtr x="-3073" y="0"/>
                                    </p:animMotion>
                                  </p:childTnLst>
                                </p:cTn>
                              </p:par>
                              <p:par>
                                <p:cTn id="7" presetID="35" presetClass="path" presetSubtype="0" accel="50000" decel="50000" fill="hold" nodeType="withEffect">
                                  <p:stCondLst>
                                    <p:cond delay="0"/>
                                  </p:stCondLst>
                                  <p:childTnLst>
                                    <p:animMotion origin="layout" path="M 1.11111E-6 -3.7037E-7 L -0.05729 -3.7037E-7 " pathEditMode="relative" rAng="0" ptsTypes="AA">
                                      <p:cBhvr>
                                        <p:cTn id="8" dur="1000" fill="hold"/>
                                        <p:tgtEl>
                                          <p:spTgt spid="4"/>
                                        </p:tgtEl>
                                        <p:attrNameLst>
                                          <p:attrName>ppt_x</p:attrName>
                                          <p:attrName>ppt_y</p:attrName>
                                        </p:attrNameLst>
                                      </p:cBhvr>
                                      <p:rCtr x="-2865" y="0"/>
                                    </p:animMotion>
                                  </p:childTnLst>
                                </p:cTn>
                              </p:par>
                              <p:par>
                                <p:cTn id="9" presetID="35" presetClass="path" presetSubtype="0" accel="50000" decel="50000" fill="hold" nodeType="withEffect">
                                  <p:stCondLst>
                                    <p:cond delay="0"/>
                                  </p:stCondLst>
                                  <p:childTnLst>
                                    <p:animMotion origin="layout" path="M 3.88889E-6 -3.7037E-7 L -0.0375 -3.7037E-7 " pathEditMode="relative" rAng="0" ptsTypes="AA">
                                      <p:cBhvr>
                                        <p:cTn id="10" dur="1000" fill="hold"/>
                                        <p:tgtEl>
                                          <p:spTgt spid="3"/>
                                        </p:tgtEl>
                                        <p:attrNameLst>
                                          <p:attrName>ppt_x</p:attrName>
                                          <p:attrName>ppt_y</p:attrName>
                                        </p:attrNameLst>
                                      </p:cBhvr>
                                      <p:rCtr x="-187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1"/>
          <p:cNvSpPr>
            <a:spLocks noGrp="1"/>
          </p:cNvSpPr>
          <p:nvPr>
            <p:ph type="title"/>
          </p:nvPr>
        </p:nvSpPr>
        <p:spPr>
          <a:xfrm>
            <a:off x="215900" y="139700"/>
            <a:ext cx="8675688" cy="893763"/>
          </a:xfrm>
        </p:spPr>
        <p:txBody>
          <a:bodyPr/>
          <a:lstStyle/>
          <a:p>
            <a:r>
              <a:rPr lang="en-US">
                <a:latin typeface="Garamond" charset="0"/>
                <a:cs typeface="MS PGothic" charset="0"/>
              </a:rPr>
              <a:t>Retention Error Value Dependency </a:t>
            </a:r>
          </a:p>
        </p:txBody>
      </p:sp>
      <p:grpSp>
        <p:nvGrpSpPr>
          <p:cNvPr id="228354" name="Group 9"/>
          <p:cNvGrpSpPr>
            <a:grpSpLocks/>
          </p:cNvGrpSpPr>
          <p:nvPr/>
        </p:nvGrpSpPr>
        <p:grpSpPr bwMode="auto">
          <a:xfrm>
            <a:off x="300038" y="949325"/>
            <a:ext cx="8542337" cy="4762500"/>
            <a:chOff x="300038" y="1047750"/>
            <a:chExt cx="8542337" cy="4762500"/>
          </a:xfrm>
        </p:grpSpPr>
        <p:pic>
          <p:nvPicPr>
            <p:cNvPr id="22835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1047750"/>
              <a:ext cx="8542337"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8359" name="Group 8"/>
            <p:cNvGrpSpPr>
              <a:grpSpLocks/>
            </p:cNvGrpSpPr>
            <p:nvPr/>
          </p:nvGrpSpPr>
          <p:grpSpPr bwMode="auto">
            <a:xfrm>
              <a:off x="1999897" y="1337909"/>
              <a:ext cx="2381250" cy="1649413"/>
              <a:chOff x="1890713" y="1228725"/>
              <a:chExt cx="2381250" cy="1649413"/>
            </a:xfrm>
          </p:grpSpPr>
          <p:pic>
            <p:nvPicPr>
              <p:cNvPr id="228360" name="Picture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713" y="1228725"/>
                <a:ext cx="238125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61" name="TextBox 42"/>
              <p:cNvSpPr txBox="1">
                <a:spLocks noChangeArrowheads="1"/>
              </p:cNvSpPr>
              <p:nvPr/>
            </p:nvSpPr>
            <p:spPr bwMode="auto">
              <a:xfrm>
                <a:off x="2044700" y="1811338"/>
                <a:ext cx="898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cs typeface="MS PGothic" charset="0"/>
                  </a:rPr>
                  <a:t>00</a:t>
                </a:r>
                <a:r>
                  <a:rPr lang="en-US" altLang="ja-JP" sz="1600" smtClean="0">
                    <a:solidFill>
                      <a:srgbClr val="000000"/>
                    </a:solidFill>
                    <a:cs typeface="MS PGothic" charset="0"/>
                    <a:sym typeface="Wingdings" charset="0"/>
                  </a:rPr>
                  <a:t> </a:t>
                </a:r>
                <a:r>
                  <a:rPr lang="en-US" sz="1600" smtClean="0">
                    <a:solidFill>
                      <a:srgbClr val="000000"/>
                    </a:solidFill>
                    <a:cs typeface="MS PGothic" charset="0"/>
                  </a:rPr>
                  <a:t>01</a:t>
                </a:r>
              </a:p>
            </p:txBody>
          </p:sp>
          <p:sp>
            <p:nvSpPr>
              <p:cNvPr id="228362" name="TextBox 42"/>
              <p:cNvSpPr txBox="1">
                <a:spLocks noChangeArrowheads="1"/>
              </p:cNvSpPr>
              <p:nvPr/>
            </p:nvSpPr>
            <p:spPr bwMode="auto">
              <a:xfrm>
                <a:off x="3282950" y="1639888"/>
                <a:ext cx="898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cs typeface="MS PGothic" charset="0"/>
                  </a:rPr>
                  <a:t>01</a:t>
                </a:r>
                <a:r>
                  <a:rPr lang="en-US" altLang="ja-JP" sz="1600" smtClean="0">
                    <a:solidFill>
                      <a:srgbClr val="000000"/>
                    </a:solidFill>
                    <a:cs typeface="MS PGothic" charset="0"/>
                    <a:sym typeface="Wingdings" charset="0"/>
                  </a:rPr>
                  <a:t> 10</a:t>
                </a:r>
                <a:endParaRPr lang="en-US" sz="1600" smtClean="0">
                  <a:solidFill>
                    <a:srgbClr val="000000"/>
                  </a:solidFill>
                  <a:cs typeface="MS PGothic" charset="0"/>
                </a:endParaRPr>
              </a:p>
            </p:txBody>
          </p:sp>
        </p:grpSp>
      </p:grpSp>
      <p:sp>
        <p:nvSpPr>
          <p:cNvPr id="228355" name="Content Placeholder 2"/>
          <p:cNvSpPr>
            <a:spLocks noGrp="1"/>
          </p:cNvSpPr>
          <p:nvPr>
            <p:ph idx="1"/>
          </p:nvPr>
        </p:nvSpPr>
        <p:spPr>
          <a:xfrm>
            <a:off x="354013" y="5445125"/>
            <a:ext cx="8407400" cy="784225"/>
          </a:xfrm>
        </p:spPr>
        <p:txBody>
          <a:bodyPr/>
          <a:lstStyle/>
          <a:p>
            <a:r>
              <a:rPr lang="en-US">
                <a:latin typeface="Arial" charset="0"/>
                <a:cs typeface="MS PGothic" charset="0"/>
              </a:rPr>
              <a:t>Cells with more programmed electrons tend to suffer more from retention noise (i.e. 00 and 01)</a:t>
            </a:r>
          </a:p>
        </p:txBody>
      </p:sp>
      <p:sp>
        <p:nvSpPr>
          <p:cNvPr id="22835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AC9E40-75C3-094A-A343-EE1C56A1B402}" type="slidenum">
              <a:rPr lang="en-US" sz="1600">
                <a:solidFill>
                  <a:srgbClr val="000000"/>
                </a:solidFill>
                <a:latin typeface="Garamond" charset="0"/>
              </a:rPr>
              <a:pPr eaLnBrk="1" hangingPunct="1"/>
              <a:t>169</a:t>
            </a:fld>
            <a:endParaRPr lang="en-US" sz="1600">
              <a:solidFill>
                <a:srgbClr val="000000"/>
              </a:solidFill>
              <a:latin typeface="Garamond" charset="0"/>
            </a:endParaRPr>
          </a:p>
        </p:txBody>
      </p:sp>
      <p:pic>
        <p:nvPicPr>
          <p:cNvPr id="228357"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927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smtClean="0"/>
              <a:t>Most Modules Are at Risk</a:t>
            </a:r>
          </a:p>
          <a:p>
            <a:pPr marL="517525" indent="-517525">
              <a:buFont typeface="+mj-lt"/>
              <a:buAutoNum type="arabicPeriod"/>
            </a:pPr>
            <a:r>
              <a:rPr lang="en-US" sz="4000" dirty="0" smtClean="0"/>
              <a:t>Errors vs. Vintage</a:t>
            </a:r>
          </a:p>
          <a:p>
            <a:pPr marL="517525" indent="-517525">
              <a:buFont typeface="+mj-lt"/>
              <a:buAutoNum type="arabicPeriod"/>
            </a:pPr>
            <a:r>
              <a:rPr lang="en-US" sz="4000" dirty="0" smtClean="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smtClean="0"/>
              <a:t>Sensitivity Studies</a:t>
            </a:r>
            <a:endParaRPr lang="en-US" sz="2400" dirty="0" smtClean="0"/>
          </a:p>
          <a:p>
            <a:pPr marL="517525" indent="-517525">
              <a:buFont typeface="+mj-lt"/>
              <a:buAutoNum type="arabicPeriod"/>
            </a:pPr>
            <a:r>
              <a:rPr lang="en-US" sz="4000" dirty="0" smtClean="0"/>
              <a:t>Other Results in Paper</a:t>
            </a:r>
            <a:endParaRPr lang="en-US" sz="4000" dirty="0"/>
          </a:p>
          <a:p>
            <a:pPr marL="517525" indent="-517525">
              <a:buFont typeface="+mj-lt"/>
              <a:buAutoNum type="arabicPeriod"/>
            </a:pPr>
            <a:r>
              <a:rPr lang="en-US" sz="4000" dirty="0" smtClean="0"/>
              <a:t>Solution Space</a:t>
            </a:r>
            <a:endParaRPr lang="en-US" sz="4000" dirty="0"/>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17</a:t>
            </a:fld>
            <a:endParaRPr lang="en-US">
              <a:solidFill>
                <a:prstClr val="black">
                  <a:tint val="75000"/>
                </a:prstClr>
              </a:solidFill>
            </a:endParaRPr>
          </a:p>
        </p:txBody>
      </p:sp>
      <p:sp>
        <p:nvSpPr>
          <p:cNvPr id="6" name="Title 1"/>
          <p:cNvSpPr>
            <a:spLocks noGrp="1"/>
          </p:cNvSpPr>
          <p:nvPr>
            <p:ph type="title"/>
          </p:nvPr>
        </p:nvSpPr>
        <p:spPr>
          <a:xfrm>
            <a:off x="228600" y="-14064"/>
            <a:ext cx="8610600" cy="1066800"/>
          </a:xfrm>
        </p:spPr>
        <p:txBody>
          <a:bodyPr/>
          <a:lstStyle/>
          <a:p>
            <a:r>
              <a:rPr lang="en-US" sz="4400" b="0" dirty="0" err="1" smtClean="0">
                <a:solidFill>
                  <a:srgbClr val="1A5712"/>
                </a:solidFill>
                <a:latin typeface="Garamond" charset="0"/>
                <a:ea typeface="ＭＳ Ｐゴシック" charset="0"/>
                <a:cs typeface="ＭＳ Ｐゴシック" charset="0"/>
              </a:rPr>
              <a:t>RowHammer</a:t>
            </a:r>
            <a:r>
              <a:rPr lang="en-US" sz="4400" b="0" dirty="0" smtClean="0">
                <a:solidFill>
                  <a:srgbClr val="1A5712"/>
                </a:solidFill>
                <a:latin typeface="Garamond" charset="0"/>
                <a:ea typeface="ＭＳ Ｐゴシック" charset="0"/>
                <a:cs typeface="ＭＳ Ｐゴシック" charset="0"/>
              </a:rPr>
              <a:t> Characterization Results</a:t>
            </a:r>
            <a:endParaRPr lang="en-US" sz="4400" b="0" dirty="0">
              <a:solidFill>
                <a:srgbClr val="1A5712"/>
              </a:solidFill>
              <a:latin typeface="Garamond" charset="0"/>
              <a:ea typeface="ＭＳ Ｐゴシック" charset="0"/>
              <a:cs typeface="ＭＳ Ｐゴシック" charset="0"/>
            </a:endParaRPr>
          </a:p>
        </p:txBody>
      </p:sp>
      <p:sp>
        <p:nvSpPr>
          <p:cNvPr id="7" name="Rectangle 6"/>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3"/>
              </a:rPr>
              <a:t>Flipping </a:t>
            </a:r>
            <a:r>
              <a:rPr lang="en-US" dirty="0">
                <a:solidFill>
                  <a:srgbClr val="0000FF"/>
                </a:solidFill>
                <a:latin typeface="Calibri"/>
                <a:ea typeface="ＭＳ Ｐゴシック" charset="0"/>
                <a:cs typeface="ＭＳ Ｐゴシック" charset="0"/>
                <a:hlinkClick r:id="rId3"/>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3"/>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3465629"/>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atin typeface="Garamond" charset="0"/>
              </a:rPr>
              <a:t>More on Flash Error Analysis</a:t>
            </a:r>
          </a:p>
        </p:txBody>
      </p:sp>
      <p:sp>
        <p:nvSpPr>
          <p:cNvPr id="229378" name="Content Placeholder 2"/>
          <p:cNvSpPr>
            <a:spLocks noGrp="1"/>
          </p:cNvSpPr>
          <p:nvPr>
            <p:ph idx="1"/>
          </p:nvPr>
        </p:nvSpPr>
        <p:spPr/>
        <p:txBody>
          <a:bodyPr/>
          <a:lstStyle/>
          <a:p>
            <a:r>
              <a:rPr lang="en-US">
                <a:latin typeface="Tahoma" charset="0"/>
              </a:rPr>
              <a:t>Yu Cai, Erich F. Haratsch, Onur Mutlu, and Ken Mai,</a:t>
            </a:r>
            <a:br>
              <a:rPr lang="en-US">
                <a:latin typeface="Tahoma" charset="0"/>
              </a:rPr>
            </a:br>
            <a:r>
              <a:rPr lang="en-US" b="1">
                <a:latin typeface="Tahoma" charset="0"/>
                <a:hlinkClick r:id="rId2"/>
              </a:rPr>
              <a:t>"Error Patterns in MLC NAND Flash Memory: Measurement, Characterization, and Analysis"</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Design, Automation, and Test in Europe Conference</a:t>
            </a:r>
            <a:r>
              <a:rPr lang="en-US" i="1">
                <a:latin typeface="Tahoma" charset="0"/>
              </a:rPr>
              <a:t> (</a:t>
            </a:r>
            <a:r>
              <a:rPr lang="en-US" b="1" i="1">
                <a:latin typeface="Tahoma" charset="0"/>
              </a:rPr>
              <a:t>DATE</a:t>
            </a:r>
            <a:r>
              <a:rPr lang="en-US" i="1">
                <a:latin typeface="Tahoma" charset="0"/>
              </a:rPr>
              <a:t>)</a:t>
            </a:r>
            <a:r>
              <a:rPr lang="en-US">
                <a:latin typeface="Tahoma" charset="0"/>
              </a:rPr>
              <a:t>, Dresden, Germany, March 2012. </a:t>
            </a:r>
            <a:r>
              <a:rPr lang="en-US">
                <a:latin typeface="Tahoma" charset="0"/>
                <a:hlinkClick r:id="rId4"/>
              </a:rPr>
              <a:t>Slides (ppt)</a:t>
            </a:r>
            <a:endParaRPr lang="en-US">
              <a:latin typeface="Tahoma" charset="0"/>
            </a:endParaRPr>
          </a:p>
          <a:p>
            <a:endParaRPr lang="en-US">
              <a:latin typeface="Tahoma" charset="0"/>
            </a:endParaRPr>
          </a:p>
          <a:p>
            <a:endParaRPr lang="en-US">
              <a:latin typeface="Tahoma" charset="0"/>
            </a:endParaRPr>
          </a:p>
        </p:txBody>
      </p:sp>
      <p:sp>
        <p:nvSpPr>
          <p:cNvPr id="2293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FCBBAB-9102-E940-A68B-90A02EB580F7}" type="slidenum">
              <a:rPr lang="en-US" sz="1600">
                <a:solidFill>
                  <a:srgbClr val="000000"/>
                </a:solidFill>
                <a:latin typeface="Garamond" charset="0"/>
              </a:rPr>
              <a:pPr eaLnBrk="1" hangingPunct="1"/>
              <a:t>170</a:t>
            </a:fld>
            <a:endParaRPr lang="en-US" sz="1600">
              <a:solidFill>
                <a:srgbClr val="000000"/>
              </a:solidFill>
              <a:latin typeface="Garamond" charset="0"/>
            </a:endParaRPr>
          </a:p>
        </p:txBody>
      </p:sp>
      <p:pic>
        <p:nvPicPr>
          <p:cNvPr id="229380" name="Picture 6" descr="FMS_logo_lightbluematte_3C5CAE.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9308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pPr eaLnBrk="1" hangingPunct="1"/>
            <a:r>
              <a:rPr lang="en-US">
                <a:latin typeface="Garamond" charset="0"/>
              </a:rPr>
              <a:t>Agenda</a:t>
            </a:r>
          </a:p>
        </p:txBody>
      </p:sp>
      <p:sp>
        <p:nvSpPr>
          <p:cNvPr id="230402" name="Content Placeholder 2"/>
          <p:cNvSpPr>
            <a:spLocks noGrp="1"/>
          </p:cNvSpPr>
          <p:nvPr>
            <p:ph idx="1"/>
          </p:nvPr>
        </p:nvSpPr>
        <p:spPr>
          <a:xfrm>
            <a:off x="228600" y="1096963"/>
            <a:ext cx="8793163" cy="4876800"/>
          </a:xfrm>
        </p:spPr>
        <p:txBody>
          <a:bodyPr/>
          <a:lstStyle/>
          <a:p>
            <a:pPr eaLnBrk="1" hangingPunct="1"/>
            <a:r>
              <a:rPr lang="en-US">
                <a:latin typeface="Tahoma" charset="0"/>
              </a:rPr>
              <a:t>Background, Motivation and Approach</a:t>
            </a:r>
          </a:p>
          <a:p>
            <a:pPr eaLnBrk="1" hangingPunct="1"/>
            <a:r>
              <a:rPr lang="en-US">
                <a:solidFill>
                  <a:srgbClr val="000000"/>
                </a:solidFill>
                <a:latin typeface="Tahoma" charset="0"/>
              </a:rPr>
              <a:t>Experimental Characterization Methodology</a:t>
            </a:r>
          </a:p>
          <a:p>
            <a:pPr eaLnBrk="1" hangingPunct="1"/>
            <a:r>
              <a:rPr lang="en-US">
                <a:solidFill>
                  <a:srgbClr val="0000FF"/>
                </a:solidFill>
                <a:latin typeface="Tahoma" charset="0"/>
              </a:rPr>
              <a:t>Error Analysis and Management </a:t>
            </a:r>
          </a:p>
          <a:p>
            <a:pPr lvl="1" eaLnBrk="1" hangingPunct="1"/>
            <a:r>
              <a:rPr lang="en-US">
                <a:solidFill>
                  <a:srgbClr val="000000"/>
                </a:solidFill>
                <a:latin typeface="Tahoma" charset="0"/>
                <a:cs typeface="ＭＳ Ｐゴシック" charset="0"/>
              </a:rPr>
              <a:t>Main Characterization Results</a:t>
            </a:r>
          </a:p>
          <a:p>
            <a:pPr lvl="1" eaLnBrk="1" hangingPunct="1"/>
            <a:r>
              <a:rPr lang="en-US">
                <a:solidFill>
                  <a:srgbClr val="0000FF"/>
                </a:solidFill>
                <a:latin typeface="Tahoma" charset="0"/>
                <a:cs typeface="ＭＳ Ｐゴシック" charset="0"/>
              </a:rPr>
              <a:t>Retention-Aware Error Management</a:t>
            </a:r>
          </a:p>
          <a:p>
            <a:pPr lvl="1" eaLnBrk="1" hangingPunct="1"/>
            <a:r>
              <a:rPr lang="en-US">
                <a:latin typeface="Tahoma" charset="0"/>
                <a:cs typeface="ＭＳ Ｐゴシック" charset="0"/>
              </a:rPr>
              <a:t>Threshold Voltage and Program Interference Analysis</a:t>
            </a:r>
          </a:p>
          <a:p>
            <a:pPr lvl="1" eaLnBrk="1" hangingPunct="1"/>
            <a:r>
              <a:rPr lang="en-US">
                <a:latin typeface="Tahoma" charset="0"/>
                <a:cs typeface="ＭＳ Ｐゴシック" charset="0"/>
              </a:rPr>
              <a:t>Read Reference Voltage Prediction</a:t>
            </a:r>
          </a:p>
          <a:p>
            <a:pPr lvl="1" eaLnBrk="1" hangingPunct="1"/>
            <a:r>
              <a:rPr lang="en-US">
                <a:latin typeface="Tahoma" charset="0"/>
                <a:cs typeface="ＭＳ Ｐゴシック" charset="0"/>
              </a:rPr>
              <a:t>Neighbor-Assisted Error Correction</a:t>
            </a:r>
          </a:p>
          <a:p>
            <a:pPr eaLnBrk="1" hangingPunct="1"/>
            <a:r>
              <a:rPr lang="en-US">
                <a:latin typeface="Tahoma" charset="0"/>
              </a:rPr>
              <a:t>Summary</a:t>
            </a:r>
          </a:p>
          <a:p>
            <a:pPr eaLnBrk="1" hangingPunct="1"/>
            <a:endParaRPr lang="en-US">
              <a:latin typeface="Tahoma" charset="0"/>
            </a:endParaRPr>
          </a:p>
          <a:p>
            <a:pPr eaLnBrk="1" hangingPunct="1"/>
            <a:endParaRPr lang="en-US">
              <a:latin typeface="Tahoma" charset="0"/>
            </a:endParaRPr>
          </a:p>
        </p:txBody>
      </p:sp>
      <p:sp>
        <p:nvSpPr>
          <p:cNvPr id="2304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EAB948-6280-3945-8E58-005C6D9C9579}" type="slidenum">
              <a:rPr lang="en-US" sz="1600">
                <a:solidFill>
                  <a:srgbClr val="000000"/>
                </a:solidFill>
                <a:latin typeface="Garamond" charset="0"/>
              </a:rPr>
              <a:pPr eaLnBrk="1" hangingPunct="1"/>
              <a:t>171</a:t>
            </a:fld>
            <a:endParaRPr lang="en-US" sz="1600">
              <a:solidFill>
                <a:srgbClr val="000000"/>
              </a:solidFill>
              <a:latin typeface="Garamond" charset="0"/>
            </a:endParaRPr>
          </a:p>
        </p:txBody>
      </p:sp>
      <p:pic>
        <p:nvPicPr>
          <p:cNvPr id="230404"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3006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1"/>
          <p:cNvSpPr>
            <a:spLocks noGrp="1"/>
          </p:cNvSpPr>
          <p:nvPr>
            <p:ph type="title"/>
          </p:nvPr>
        </p:nvSpPr>
        <p:spPr/>
        <p:txBody>
          <a:bodyPr/>
          <a:lstStyle/>
          <a:p>
            <a:r>
              <a:rPr lang="en-US">
                <a:latin typeface="Garamond" charset="0"/>
              </a:rPr>
              <a:t>Flash Correct-and-Refresh (FCR)</a:t>
            </a:r>
          </a:p>
        </p:txBody>
      </p:sp>
      <p:sp>
        <p:nvSpPr>
          <p:cNvPr id="3" name="Content Placeholder 2"/>
          <p:cNvSpPr>
            <a:spLocks noGrp="1"/>
          </p:cNvSpPr>
          <p:nvPr>
            <p:ph idx="1"/>
          </p:nvPr>
        </p:nvSpPr>
        <p:spPr>
          <a:xfrm>
            <a:off x="228600" y="1079500"/>
            <a:ext cx="8801100" cy="5080000"/>
          </a:xfrm>
        </p:spPr>
        <p:txBody>
          <a:bodyPr/>
          <a:lstStyle/>
          <a:p>
            <a:pPr>
              <a:buFont typeface="Wingdings" pitchFamily="2" charset="2"/>
              <a:buChar char="n"/>
              <a:defRPr/>
            </a:pPr>
            <a:r>
              <a:rPr lang="en-US" dirty="0" smtClean="0">
                <a:ea typeface="+mn-ea"/>
                <a:cs typeface="+mn-cs"/>
              </a:rPr>
              <a:t>Key Observations:</a:t>
            </a:r>
          </a:p>
          <a:p>
            <a:pPr lvl="1">
              <a:buFont typeface="Wingdings" pitchFamily="2" charset="2"/>
              <a:buChar char="q"/>
              <a:defRPr/>
            </a:pPr>
            <a:r>
              <a:rPr lang="en-US" dirty="0" smtClean="0">
                <a:solidFill>
                  <a:srgbClr val="0000FF"/>
                </a:solidFill>
              </a:rPr>
              <a:t>Retention errors are the dominant source of errors</a:t>
            </a:r>
            <a:r>
              <a:rPr lang="en-US" dirty="0" smtClean="0"/>
              <a:t> in flash memory </a:t>
            </a:r>
            <a:r>
              <a:rPr lang="en-US" sz="1600" b="1" dirty="0" smtClean="0">
                <a:solidFill>
                  <a:schemeClr val="tx2">
                    <a:lumMod val="75000"/>
                  </a:schemeClr>
                </a:solidFill>
              </a:rPr>
              <a:t>[</a:t>
            </a:r>
            <a:r>
              <a:rPr lang="en-US" sz="1600" b="1" dirty="0" err="1" smtClean="0">
                <a:solidFill>
                  <a:schemeClr val="tx2">
                    <a:lumMod val="75000"/>
                  </a:schemeClr>
                </a:solidFill>
              </a:rPr>
              <a:t>Cai</a:t>
            </a:r>
            <a:r>
              <a:rPr lang="en-US" sz="1600" b="1" dirty="0" smtClean="0">
                <a:solidFill>
                  <a:schemeClr val="tx2">
                    <a:lumMod val="75000"/>
                  </a:schemeClr>
                </a:solidFill>
              </a:rPr>
              <a:t>+ DATE 2012][</a:t>
            </a:r>
            <a:r>
              <a:rPr lang="en-US" sz="1600" b="1" dirty="0" err="1" smtClean="0">
                <a:solidFill>
                  <a:schemeClr val="tx2">
                    <a:lumMod val="75000"/>
                  </a:schemeClr>
                </a:solidFill>
              </a:rPr>
              <a:t>Tanakamaru</a:t>
            </a:r>
            <a:r>
              <a:rPr lang="en-US" sz="1600" b="1" dirty="0" smtClean="0">
                <a:solidFill>
                  <a:schemeClr val="tx2">
                    <a:lumMod val="75000"/>
                  </a:schemeClr>
                </a:solidFill>
              </a:rPr>
              <a:t>+ ISSCC 2011]</a:t>
            </a:r>
          </a:p>
          <a:p>
            <a:pPr marL="344487" lvl="1" indent="0">
              <a:buFont typeface="Wingdings" charset="0"/>
              <a:buNone/>
              <a:defRPr/>
            </a:pPr>
            <a:r>
              <a:rPr lang="en-US" dirty="0">
                <a:sym typeface="Wingdings"/>
              </a:rPr>
              <a:t> </a:t>
            </a:r>
            <a:r>
              <a:rPr lang="en-US" dirty="0" smtClean="0">
                <a:sym typeface="Wingdings"/>
              </a:rPr>
              <a:t>    limit flash lifetime as they increase over time</a:t>
            </a:r>
          </a:p>
          <a:p>
            <a:pPr lvl="1">
              <a:buFont typeface="Wingdings" pitchFamily="2" charset="2"/>
              <a:buChar char="q"/>
              <a:defRPr/>
            </a:pPr>
            <a:r>
              <a:rPr lang="en-US" dirty="0" smtClean="0">
                <a:solidFill>
                  <a:srgbClr val="0000FF"/>
                </a:solidFill>
              </a:rPr>
              <a:t>Retention errors can be corrected by “refreshing” each flash page periodically </a:t>
            </a:r>
          </a:p>
          <a:p>
            <a:pPr lvl="1">
              <a:buFont typeface="Wingdings" pitchFamily="2" charset="2"/>
              <a:buChar char="q"/>
              <a:defRPr/>
            </a:pPr>
            <a:endParaRPr lang="en-US" dirty="0">
              <a:solidFill>
                <a:srgbClr val="0000FF"/>
              </a:solidFill>
            </a:endParaRPr>
          </a:p>
          <a:p>
            <a:pPr>
              <a:buFont typeface="Wingdings" pitchFamily="2" charset="2"/>
              <a:buChar char="n"/>
              <a:defRPr/>
            </a:pPr>
            <a:r>
              <a:rPr lang="en-US" dirty="0" smtClean="0">
                <a:ea typeface="+mn-ea"/>
                <a:cs typeface="+mn-cs"/>
              </a:rPr>
              <a:t>Key Idea:</a:t>
            </a:r>
          </a:p>
          <a:p>
            <a:pPr lvl="1">
              <a:buFont typeface="Wingdings" pitchFamily="2" charset="2"/>
              <a:buChar char="q"/>
              <a:defRPr/>
            </a:pPr>
            <a:r>
              <a:rPr lang="en-US" dirty="0" smtClean="0">
                <a:solidFill>
                  <a:srgbClr val="0000FF"/>
                </a:solidFill>
              </a:rPr>
              <a:t>Periodically read each flash page</a:t>
            </a:r>
            <a:r>
              <a:rPr lang="en-US" dirty="0" smtClean="0"/>
              <a:t>,</a:t>
            </a:r>
          </a:p>
          <a:p>
            <a:pPr lvl="1">
              <a:buFont typeface="Wingdings" pitchFamily="2" charset="2"/>
              <a:buChar char="q"/>
              <a:defRPr/>
            </a:pPr>
            <a:r>
              <a:rPr lang="en-US" dirty="0">
                <a:solidFill>
                  <a:srgbClr val="0000FF"/>
                </a:solidFill>
              </a:rPr>
              <a:t>C</a:t>
            </a:r>
            <a:r>
              <a:rPr lang="en-US" dirty="0" smtClean="0">
                <a:solidFill>
                  <a:srgbClr val="0000FF"/>
                </a:solidFill>
              </a:rPr>
              <a:t>orrect its errors</a:t>
            </a:r>
            <a:r>
              <a:rPr lang="en-US" dirty="0" smtClean="0"/>
              <a:t> using “weak” ECC, and </a:t>
            </a:r>
          </a:p>
          <a:p>
            <a:pPr lvl="1">
              <a:buFont typeface="Wingdings" pitchFamily="2" charset="2"/>
              <a:buChar char="q"/>
              <a:defRPr/>
            </a:pPr>
            <a:r>
              <a:rPr lang="en-US" dirty="0"/>
              <a:t>E</a:t>
            </a:r>
            <a:r>
              <a:rPr lang="en-US" dirty="0" smtClean="0"/>
              <a:t>ither </a:t>
            </a:r>
            <a:r>
              <a:rPr lang="en-US" dirty="0" smtClean="0">
                <a:solidFill>
                  <a:srgbClr val="0000FF"/>
                </a:solidFill>
              </a:rPr>
              <a:t>remap it </a:t>
            </a:r>
            <a:r>
              <a:rPr lang="en-US" dirty="0" smtClean="0"/>
              <a:t>to a new physical page </a:t>
            </a:r>
            <a:r>
              <a:rPr lang="en-US" dirty="0" smtClean="0">
                <a:solidFill>
                  <a:srgbClr val="0000FF"/>
                </a:solidFill>
              </a:rPr>
              <a:t>or reprogram it </a:t>
            </a:r>
            <a:r>
              <a:rPr lang="en-US" dirty="0" smtClean="0"/>
              <a:t>in-place,</a:t>
            </a:r>
          </a:p>
          <a:p>
            <a:pPr lvl="1">
              <a:buFont typeface="Wingdings" pitchFamily="2" charset="2"/>
              <a:buChar char="q"/>
              <a:defRPr/>
            </a:pPr>
            <a:r>
              <a:rPr lang="en-US" dirty="0" smtClean="0">
                <a:solidFill>
                  <a:srgbClr val="FF0000"/>
                </a:solidFill>
              </a:rPr>
              <a:t>Before the page accumulates more errors than ECC-correctable</a:t>
            </a:r>
          </a:p>
          <a:p>
            <a:pPr lvl="1">
              <a:buFont typeface="Wingdings" pitchFamily="2" charset="2"/>
              <a:buChar char="q"/>
              <a:defRPr/>
            </a:pPr>
            <a:r>
              <a:rPr lang="en-US" dirty="0" smtClean="0"/>
              <a:t>Optimization: </a:t>
            </a:r>
            <a:r>
              <a:rPr lang="en-US" dirty="0" smtClean="0">
                <a:solidFill>
                  <a:srgbClr val="0000FF"/>
                </a:solidFill>
              </a:rPr>
              <a:t>Adapt refresh rate to endured P/E cycles</a:t>
            </a:r>
            <a:endParaRPr lang="en-US" dirty="0">
              <a:solidFill>
                <a:srgbClr val="0000FF"/>
              </a:solidFill>
            </a:endParaRPr>
          </a:p>
        </p:txBody>
      </p:sp>
      <p:sp>
        <p:nvSpPr>
          <p:cNvPr id="2324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0AB16C-D16C-074E-A861-BFE618CB5C5E}" type="slidenum">
              <a:rPr lang="en-US" sz="1600">
                <a:solidFill>
                  <a:srgbClr val="000000"/>
                </a:solidFill>
                <a:latin typeface="Garamond" charset="0"/>
              </a:rPr>
              <a:pPr eaLnBrk="1" hangingPunct="1"/>
              <a:t>172</a:t>
            </a:fld>
            <a:endParaRPr lang="en-US" sz="1600">
              <a:solidFill>
                <a:srgbClr val="000000"/>
              </a:solidFill>
              <a:latin typeface="Garamond" charset="0"/>
            </a:endParaRPr>
          </a:p>
        </p:txBody>
      </p:sp>
      <p:sp>
        <p:nvSpPr>
          <p:cNvPr id="232452" name="TextBox 1"/>
          <p:cNvSpPr txBox="1">
            <a:spLocks noChangeArrowheads="1"/>
          </p:cNvSpPr>
          <p:nvPr/>
        </p:nvSpPr>
        <p:spPr bwMode="auto">
          <a:xfrm>
            <a:off x="1968500" y="6477000"/>
            <a:ext cx="526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Cai et al., </a:t>
            </a:r>
            <a:r>
              <a:rPr lang="en-US" sz="1800" smtClean="0">
                <a:solidFill>
                  <a:srgbClr val="0000FF"/>
                </a:solidFill>
              </a:rPr>
              <a:t>Flash Correct and Refresh</a:t>
            </a:r>
            <a:r>
              <a:rPr lang="en-US" sz="1800" smtClean="0">
                <a:solidFill>
                  <a:srgbClr val="000000"/>
                </a:solidFill>
              </a:rPr>
              <a:t>, ICCD 2012.</a:t>
            </a:r>
          </a:p>
        </p:txBody>
      </p:sp>
      <p:pic>
        <p:nvPicPr>
          <p:cNvPr id="232453"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0372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p:txBody>
          <a:bodyPr/>
          <a:lstStyle/>
          <a:p>
            <a:r>
              <a:rPr lang="en-US">
                <a:latin typeface="Garamond" charset="0"/>
              </a:rPr>
              <a:t>FCR: Two Key Questions</a:t>
            </a:r>
          </a:p>
        </p:txBody>
      </p:sp>
      <p:sp>
        <p:nvSpPr>
          <p:cNvPr id="3" name="Content Placeholder 2"/>
          <p:cNvSpPr>
            <a:spLocks noGrp="1"/>
          </p:cNvSpPr>
          <p:nvPr>
            <p:ph idx="1"/>
          </p:nvPr>
        </p:nvSpPr>
        <p:spPr>
          <a:xfrm>
            <a:off x="228600" y="1282700"/>
            <a:ext cx="8610600" cy="4965700"/>
          </a:xfrm>
        </p:spPr>
        <p:txBody>
          <a:bodyPr/>
          <a:lstStyle/>
          <a:p>
            <a:r>
              <a:rPr lang="en-US">
                <a:latin typeface="Tahoma" charset="0"/>
              </a:rPr>
              <a:t>How to refresh? </a:t>
            </a:r>
          </a:p>
          <a:p>
            <a:pPr lvl="1"/>
            <a:r>
              <a:rPr lang="en-US">
                <a:solidFill>
                  <a:srgbClr val="0000FF"/>
                </a:solidFill>
                <a:latin typeface="Tahoma" charset="0"/>
              </a:rPr>
              <a:t>Remap</a:t>
            </a:r>
            <a:r>
              <a:rPr lang="en-US">
                <a:latin typeface="Tahoma" charset="0"/>
              </a:rPr>
              <a:t> a page to another one</a:t>
            </a:r>
          </a:p>
          <a:p>
            <a:pPr lvl="1"/>
            <a:r>
              <a:rPr lang="en-US">
                <a:solidFill>
                  <a:srgbClr val="0000FF"/>
                </a:solidFill>
                <a:latin typeface="Tahoma" charset="0"/>
              </a:rPr>
              <a:t>Reprogram</a:t>
            </a:r>
            <a:r>
              <a:rPr lang="en-US">
                <a:latin typeface="Tahoma" charset="0"/>
              </a:rPr>
              <a:t> a page (in-place)</a:t>
            </a:r>
          </a:p>
          <a:p>
            <a:pPr lvl="1"/>
            <a:r>
              <a:rPr lang="en-US">
                <a:solidFill>
                  <a:srgbClr val="0000FF"/>
                </a:solidFill>
                <a:latin typeface="Tahoma" charset="0"/>
              </a:rPr>
              <a:t>Hybrid</a:t>
            </a:r>
            <a:r>
              <a:rPr lang="en-US">
                <a:latin typeface="Tahoma" charset="0"/>
              </a:rPr>
              <a:t> of remap and reprogram</a:t>
            </a:r>
          </a:p>
          <a:p>
            <a:endParaRPr lang="en-US">
              <a:latin typeface="Tahoma" charset="0"/>
            </a:endParaRPr>
          </a:p>
          <a:p>
            <a:r>
              <a:rPr lang="en-US">
                <a:latin typeface="Tahoma" charset="0"/>
              </a:rPr>
              <a:t>When to refresh? </a:t>
            </a:r>
          </a:p>
          <a:p>
            <a:pPr lvl="1"/>
            <a:r>
              <a:rPr lang="en-US">
                <a:solidFill>
                  <a:srgbClr val="0000FF"/>
                </a:solidFill>
                <a:latin typeface="Tahoma" charset="0"/>
              </a:rPr>
              <a:t>Fixed period</a:t>
            </a:r>
          </a:p>
          <a:p>
            <a:pPr lvl="1"/>
            <a:r>
              <a:rPr lang="en-US">
                <a:solidFill>
                  <a:srgbClr val="0000FF"/>
                </a:solidFill>
                <a:latin typeface="Tahoma" charset="0"/>
              </a:rPr>
              <a:t>Adapt the period </a:t>
            </a:r>
            <a:r>
              <a:rPr lang="en-US">
                <a:latin typeface="Tahoma" charset="0"/>
              </a:rPr>
              <a:t>to retention error severity</a:t>
            </a:r>
          </a:p>
        </p:txBody>
      </p:sp>
      <p:sp>
        <p:nvSpPr>
          <p:cNvPr id="2334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7D68F1-1A26-CA4B-A314-AC84167DFBD6}" type="slidenum">
              <a:rPr lang="en-US" sz="1600">
                <a:solidFill>
                  <a:srgbClr val="000000"/>
                </a:solidFill>
                <a:latin typeface="Garamond" charset="0"/>
              </a:rPr>
              <a:pPr eaLnBrk="1" hangingPunct="1"/>
              <a:t>173</a:t>
            </a:fld>
            <a:endParaRPr lang="en-US" sz="1600">
              <a:solidFill>
                <a:srgbClr val="000000"/>
              </a:solidFill>
              <a:latin typeface="Garamond" charset="0"/>
            </a:endParaRPr>
          </a:p>
        </p:txBody>
      </p:sp>
      <p:sp>
        <p:nvSpPr>
          <p:cNvPr id="5" name="Rectangle 4"/>
          <p:cNvSpPr>
            <a:spLocks noChangeArrowheads="1"/>
          </p:cNvSpPr>
          <p:nvPr/>
        </p:nvSpPr>
        <p:spPr bwMode="auto">
          <a:xfrm>
            <a:off x="868363" y="2527300"/>
            <a:ext cx="4135437" cy="457200"/>
          </a:xfrm>
          <a:prstGeom prst="rect">
            <a:avLst/>
          </a:prstGeom>
          <a:noFill/>
          <a:ln w="38100">
            <a:solidFill>
              <a:schemeClr val="tx2">
                <a:lumMod val="75000"/>
              </a:schemeClr>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6" name="Rectangle 5"/>
          <p:cNvSpPr>
            <a:spLocks noChangeArrowheads="1"/>
          </p:cNvSpPr>
          <p:nvPr/>
        </p:nvSpPr>
        <p:spPr bwMode="auto">
          <a:xfrm>
            <a:off x="893763" y="4216400"/>
            <a:ext cx="5494337" cy="457200"/>
          </a:xfrm>
          <a:prstGeom prst="rect">
            <a:avLst/>
          </a:prstGeom>
          <a:noFill/>
          <a:ln w="38100">
            <a:solidFill>
              <a:schemeClr val="tx2">
                <a:lumMod val="75000"/>
              </a:schemeClr>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pic>
        <p:nvPicPr>
          <p:cNvPr id="233478"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4316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1282700"/>
            <a:ext cx="8915400" cy="4876800"/>
          </a:xfrm>
        </p:spPr>
        <p:txBody>
          <a:bodyPr/>
          <a:lstStyle/>
          <a:p>
            <a:pPr>
              <a:buFont typeface="Wingdings" pitchFamily="2" charset="2"/>
              <a:buChar char="n"/>
              <a:defRPr/>
            </a:pPr>
            <a:endParaRPr lang="en-US" dirty="0" smtClean="0">
              <a:ea typeface="+mn-ea"/>
              <a:cs typeface="+mn-cs"/>
            </a:endParaRPr>
          </a:p>
          <a:p>
            <a:pPr>
              <a:buFont typeface="Wingdings" pitchFamily="2" charset="2"/>
              <a:buChar char="n"/>
              <a:defRPr/>
            </a:pPr>
            <a:endParaRPr lang="en-US" dirty="0">
              <a:ea typeface="+mn-ea"/>
              <a:cs typeface="+mn-cs"/>
            </a:endParaRPr>
          </a:p>
          <a:p>
            <a:pPr>
              <a:buFont typeface="Wingdings" pitchFamily="2" charset="2"/>
              <a:buChar char="n"/>
              <a:defRPr/>
            </a:pPr>
            <a:endParaRPr lang="en-US" dirty="0" smtClean="0">
              <a:ea typeface="+mn-ea"/>
              <a:cs typeface="+mn-cs"/>
            </a:endParaRPr>
          </a:p>
          <a:p>
            <a:pPr>
              <a:buFont typeface="Wingdings" pitchFamily="2" charset="2"/>
              <a:buChar char="n"/>
              <a:defRPr/>
            </a:pPr>
            <a:endParaRPr lang="en-US" dirty="0">
              <a:ea typeface="+mn-ea"/>
              <a:cs typeface="+mn-cs"/>
            </a:endParaRPr>
          </a:p>
          <a:p>
            <a:pPr>
              <a:buFont typeface="Wingdings" pitchFamily="2" charset="2"/>
              <a:buChar char="n"/>
              <a:defRPr/>
            </a:pPr>
            <a:endParaRPr lang="en-US" dirty="0" smtClean="0">
              <a:ea typeface="+mn-ea"/>
              <a:cs typeface="+mn-cs"/>
            </a:endParaRPr>
          </a:p>
          <a:p>
            <a:pPr>
              <a:buFont typeface="Wingdings" pitchFamily="2" charset="2"/>
              <a:buChar char="n"/>
              <a:defRPr/>
            </a:pPr>
            <a:endParaRPr lang="en-US" dirty="0">
              <a:ea typeface="+mn-ea"/>
              <a:cs typeface="+mn-cs"/>
            </a:endParaRPr>
          </a:p>
          <a:p>
            <a:pPr marL="0" indent="0">
              <a:buFont typeface="Wingdings" charset="0"/>
              <a:buNone/>
              <a:defRPr/>
            </a:pPr>
            <a:endParaRPr lang="en-US" dirty="0" smtClean="0">
              <a:ea typeface="+mn-ea"/>
              <a:cs typeface="+mn-cs"/>
            </a:endParaRPr>
          </a:p>
          <a:p>
            <a:pPr>
              <a:buFont typeface="Wingdings" pitchFamily="2" charset="2"/>
              <a:buChar char="n"/>
              <a:defRPr/>
            </a:pPr>
            <a:endParaRPr lang="en-US" dirty="0">
              <a:ea typeface="+mn-ea"/>
              <a:cs typeface="+mn-cs"/>
            </a:endParaRPr>
          </a:p>
          <a:p>
            <a:pPr marL="0" indent="0">
              <a:buFont typeface="Wingdings" charset="0"/>
              <a:buNone/>
              <a:defRPr/>
            </a:pPr>
            <a:endParaRPr lang="en-US" dirty="0">
              <a:ea typeface="+mn-ea"/>
              <a:cs typeface="+mn-cs"/>
            </a:endParaRPr>
          </a:p>
          <a:p>
            <a:pPr>
              <a:buFont typeface="Wingdings" pitchFamily="2" charset="2"/>
              <a:buChar char="n"/>
              <a:defRPr/>
            </a:pPr>
            <a:r>
              <a:rPr lang="en-US" dirty="0" smtClean="0">
                <a:solidFill>
                  <a:srgbClr val="008000"/>
                </a:solidFill>
                <a:ea typeface="+mn-ea"/>
                <a:cs typeface="+mn-cs"/>
              </a:rPr>
              <a:t>Pro: No remapping needed </a:t>
            </a:r>
            <a:r>
              <a:rPr lang="en-US" dirty="0" smtClean="0">
                <a:solidFill>
                  <a:srgbClr val="008000"/>
                </a:solidFill>
                <a:ea typeface="+mn-ea"/>
                <a:cs typeface="+mn-cs"/>
                <a:sym typeface="Wingdings"/>
              </a:rPr>
              <a:t> no additional erase operations</a:t>
            </a:r>
          </a:p>
          <a:p>
            <a:pPr>
              <a:buFont typeface="Wingdings" pitchFamily="2" charset="2"/>
              <a:buChar char="n"/>
              <a:defRPr/>
            </a:pPr>
            <a:r>
              <a:rPr lang="en-US" dirty="0" smtClean="0">
                <a:solidFill>
                  <a:srgbClr val="FF0000"/>
                </a:solidFill>
                <a:ea typeface="+mn-ea"/>
                <a:cs typeface="+mn-cs"/>
                <a:sym typeface="Wingdings"/>
              </a:rPr>
              <a:t>Con: Increases the occurrence of program errors</a:t>
            </a:r>
            <a:endParaRPr lang="en-US" dirty="0">
              <a:solidFill>
                <a:srgbClr val="FF0000"/>
              </a:solidFill>
              <a:ea typeface="+mn-ea"/>
              <a:cs typeface="+mn-cs"/>
            </a:endParaRPr>
          </a:p>
        </p:txBody>
      </p:sp>
      <p:sp>
        <p:nvSpPr>
          <p:cNvPr id="234498" name="Title 1"/>
          <p:cNvSpPr>
            <a:spLocks noGrp="1"/>
          </p:cNvSpPr>
          <p:nvPr>
            <p:ph type="title"/>
          </p:nvPr>
        </p:nvSpPr>
        <p:spPr/>
        <p:txBody>
          <a:bodyPr/>
          <a:lstStyle/>
          <a:p>
            <a:r>
              <a:rPr lang="en-US">
                <a:latin typeface="Garamond" charset="0"/>
              </a:rPr>
              <a:t>In-Place Reprogramming of Flash Cells</a:t>
            </a:r>
          </a:p>
        </p:txBody>
      </p:sp>
      <p:sp>
        <p:nvSpPr>
          <p:cNvPr id="23449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D2D435-0580-3744-B6E1-8B682D189123}" type="slidenum">
              <a:rPr lang="en-US" sz="1600">
                <a:solidFill>
                  <a:srgbClr val="000000"/>
                </a:solidFill>
                <a:latin typeface="Garamond" charset="0"/>
              </a:rPr>
              <a:pPr eaLnBrk="1" hangingPunct="1"/>
              <a:t>174</a:t>
            </a:fld>
            <a:endParaRPr lang="en-US" sz="1600">
              <a:solidFill>
                <a:srgbClr val="000000"/>
              </a:solidFill>
              <a:latin typeface="Garamond" charset="0"/>
            </a:endParaRPr>
          </a:p>
        </p:txBody>
      </p:sp>
      <p:pic>
        <p:nvPicPr>
          <p:cNvPr id="23450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903288"/>
            <a:ext cx="61245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5"/>
          <p:cNvGrpSpPr>
            <a:grpSpLocks/>
          </p:cNvGrpSpPr>
          <p:nvPr/>
        </p:nvGrpSpPr>
        <p:grpSpPr bwMode="auto">
          <a:xfrm>
            <a:off x="47625" y="2489200"/>
            <a:ext cx="8723313" cy="1323975"/>
            <a:chOff x="47625" y="2565400"/>
            <a:chExt cx="8723313" cy="1323975"/>
          </a:xfrm>
        </p:grpSpPr>
        <p:pic>
          <p:nvPicPr>
            <p:cNvPr id="23450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2565400"/>
              <a:ext cx="65039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8" name="TextBox 21"/>
            <p:cNvSpPr txBox="1">
              <a:spLocks noChangeArrowheads="1"/>
            </p:cNvSpPr>
            <p:nvPr/>
          </p:nvSpPr>
          <p:spPr bwMode="auto">
            <a:xfrm>
              <a:off x="47625" y="2603500"/>
              <a:ext cx="24542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Retention errors are caused by cell voltage shifting to the left</a:t>
              </a:r>
            </a:p>
            <a:p>
              <a:pPr eaLnBrk="1" fontAlgn="base" hangingPunct="1">
                <a:spcBef>
                  <a:spcPct val="0"/>
                </a:spcBef>
                <a:spcAft>
                  <a:spcPct val="0"/>
                </a:spcAft>
              </a:pPr>
              <a:endParaRPr lang="en-US" sz="1800" smtClean="0">
                <a:solidFill>
                  <a:srgbClr val="000000"/>
                </a:solidFill>
              </a:endParaRPr>
            </a:p>
          </p:txBody>
        </p:sp>
      </p:grpSp>
      <p:grpSp>
        <p:nvGrpSpPr>
          <p:cNvPr id="3" name="Group 86"/>
          <p:cNvGrpSpPr>
            <a:grpSpLocks/>
          </p:cNvGrpSpPr>
          <p:nvPr/>
        </p:nvGrpSpPr>
        <p:grpSpPr bwMode="auto">
          <a:xfrm>
            <a:off x="127000" y="3857625"/>
            <a:ext cx="8721725" cy="1289050"/>
            <a:chOff x="127000" y="3933825"/>
            <a:chExt cx="8721725" cy="1289050"/>
          </a:xfrm>
        </p:grpSpPr>
        <p:pic>
          <p:nvPicPr>
            <p:cNvPr id="23450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5212" y="3937000"/>
              <a:ext cx="65135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6" name="TextBox 22"/>
            <p:cNvSpPr txBox="1">
              <a:spLocks noChangeArrowheads="1"/>
            </p:cNvSpPr>
            <p:nvPr/>
          </p:nvSpPr>
          <p:spPr bwMode="auto">
            <a:xfrm>
              <a:off x="127000" y="3933825"/>
              <a:ext cx="24987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ISPP moves cell voltage to the right; fixes retention errors</a:t>
              </a:r>
            </a:p>
            <a:p>
              <a:pPr eaLnBrk="1" fontAlgn="base" hangingPunct="1">
                <a:spcBef>
                  <a:spcPct val="0"/>
                </a:spcBef>
                <a:spcAft>
                  <a:spcPct val="0"/>
                </a:spcAft>
              </a:pPr>
              <a:endParaRPr lang="en-US" sz="1800" smtClean="0">
                <a:solidFill>
                  <a:srgbClr val="000000"/>
                </a:solidFill>
              </a:endParaRPr>
            </a:p>
          </p:txBody>
        </p:sp>
      </p:grpSp>
      <p:sp>
        <p:nvSpPr>
          <p:cNvPr id="234503" name="TextBox 42"/>
          <p:cNvSpPr txBox="1">
            <a:spLocks noChangeArrowheads="1"/>
          </p:cNvSpPr>
          <p:nvPr/>
        </p:nvSpPr>
        <p:spPr bwMode="auto">
          <a:xfrm>
            <a:off x="530225" y="1319213"/>
            <a:ext cx="2400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smtClean="0">
                <a:solidFill>
                  <a:srgbClr val="FF0000"/>
                </a:solidFill>
              </a:rPr>
              <a:t>Floating Gate</a:t>
            </a:r>
          </a:p>
          <a:p>
            <a:pPr algn="ctr" eaLnBrk="1" fontAlgn="base" hangingPunct="1">
              <a:spcBef>
                <a:spcPct val="0"/>
              </a:spcBef>
              <a:spcAft>
                <a:spcPct val="0"/>
              </a:spcAft>
            </a:pPr>
            <a:r>
              <a:rPr lang="en-US" sz="1800" smtClean="0">
                <a:solidFill>
                  <a:srgbClr val="FF0000"/>
                </a:solidFill>
              </a:rPr>
              <a:t>Voltage Distribution </a:t>
            </a:r>
          </a:p>
          <a:p>
            <a:pPr algn="ctr" eaLnBrk="1" fontAlgn="base" hangingPunct="1">
              <a:spcBef>
                <a:spcPct val="0"/>
              </a:spcBef>
              <a:spcAft>
                <a:spcPct val="0"/>
              </a:spcAft>
            </a:pPr>
            <a:r>
              <a:rPr lang="en-US" sz="1800" smtClean="0">
                <a:solidFill>
                  <a:srgbClr val="FF0000"/>
                </a:solidFill>
              </a:rPr>
              <a:t>for each Stored Value</a:t>
            </a:r>
          </a:p>
        </p:txBody>
      </p:sp>
      <p:sp>
        <p:nvSpPr>
          <p:cNvPr id="234504" name="TextBox 42"/>
          <p:cNvSpPr txBox="1">
            <a:spLocks noChangeArrowheads="1"/>
          </p:cNvSpPr>
          <p:nvPr/>
        </p:nvSpPr>
        <p:spPr bwMode="auto">
          <a:xfrm>
            <a:off x="1252538" y="887413"/>
            <a:ext cx="1503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smtClean="0">
                <a:solidFill>
                  <a:srgbClr val="FF0000"/>
                </a:solidFill>
              </a:rPr>
              <a:t>Floating Gate</a:t>
            </a:r>
          </a:p>
        </p:txBody>
      </p:sp>
    </p:spTree>
    <p:extLst>
      <p:ext uri="{BB962C8B-B14F-4D97-AF65-F5344CB8AC3E}">
        <p14:creationId xmlns:p14="http://schemas.microsoft.com/office/powerpoint/2010/main" val="6470556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p:txBody>
          <a:bodyPr/>
          <a:lstStyle/>
          <a:p>
            <a:r>
              <a:rPr lang="en-US">
                <a:latin typeface="Garamond" charset="0"/>
              </a:rPr>
              <a:t>Normalized Flash Memory Lifetime </a:t>
            </a:r>
          </a:p>
        </p:txBody>
      </p:sp>
      <p:sp>
        <p:nvSpPr>
          <p:cNvPr id="235522" name="Content Placeholder 2"/>
          <p:cNvSpPr>
            <a:spLocks noGrp="1"/>
          </p:cNvSpPr>
          <p:nvPr>
            <p:ph idx="1"/>
          </p:nvPr>
        </p:nvSpPr>
        <p:spPr>
          <a:xfrm>
            <a:off x="228600" y="1016000"/>
            <a:ext cx="8610600" cy="4876800"/>
          </a:xfrm>
        </p:spPr>
        <p:txBody>
          <a:bodyPr/>
          <a:lstStyle/>
          <a:p>
            <a:endParaRPr lang="en-US">
              <a:latin typeface="Tahoma" charset="0"/>
            </a:endParaRPr>
          </a:p>
        </p:txBody>
      </p:sp>
      <p:sp>
        <p:nvSpPr>
          <p:cNvPr id="23552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F4AF3A-6F75-6C48-B493-2F1584769A57}" type="slidenum">
              <a:rPr lang="en-US" sz="1600">
                <a:solidFill>
                  <a:srgbClr val="000000"/>
                </a:solidFill>
                <a:latin typeface="Garamond" charset="0"/>
              </a:rPr>
              <a:pPr eaLnBrk="1" hangingPunct="1"/>
              <a:t>175</a:t>
            </a:fld>
            <a:endParaRPr lang="en-US" sz="1600">
              <a:solidFill>
                <a:srgbClr val="000000"/>
              </a:solidFill>
              <a:latin typeface="Garamond" charset="0"/>
            </a:endParaRPr>
          </a:p>
        </p:txBody>
      </p:sp>
      <p:graphicFrame>
        <p:nvGraphicFramePr>
          <p:cNvPr id="6" name="Chart 5"/>
          <p:cNvGraphicFramePr/>
          <p:nvPr/>
        </p:nvGraphicFramePr>
        <p:xfrm>
          <a:off x="368300" y="901700"/>
          <a:ext cx="8509000" cy="47625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4"/>
          <p:cNvSpPr txBox="1">
            <a:spLocks noChangeArrowheads="1"/>
          </p:cNvSpPr>
          <p:nvPr/>
        </p:nvSpPr>
        <p:spPr bwMode="auto">
          <a:xfrm>
            <a:off x="1997075" y="3911600"/>
            <a:ext cx="582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660066"/>
                </a:solidFill>
              </a:rPr>
              <a:t>46x</a:t>
            </a:r>
          </a:p>
        </p:txBody>
      </p:sp>
      <p:sp>
        <p:nvSpPr>
          <p:cNvPr id="9" name="TextBox 8"/>
          <p:cNvSpPr txBox="1"/>
          <p:nvPr/>
        </p:nvSpPr>
        <p:spPr>
          <a:xfrm>
            <a:off x="711200" y="5716588"/>
            <a:ext cx="7810500" cy="461962"/>
          </a:xfrm>
          <a:prstGeom prst="rect">
            <a:avLst/>
          </a:prstGeom>
          <a:solidFill>
            <a:sysClr val="window" lastClr="FFFFFF"/>
          </a:solidFill>
          <a:ln w="25400" cap="flat" cmpd="sng" algn="ctr">
            <a:solidFill>
              <a:srgbClr val="0000FF"/>
            </a:solidFill>
            <a:prstDash val="solid"/>
          </a:ln>
          <a:effectLst/>
        </p:spPr>
        <p:txBody>
          <a:bodyPr>
            <a:spAutoFit/>
          </a:bodyPr>
          <a:lstStyle/>
          <a:p>
            <a:pPr algn="ctr">
              <a:defRPr/>
            </a:pPr>
            <a:r>
              <a:rPr lang="en-US" sz="2400" b="1" kern="0" dirty="0">
                <a:solidFill>
                  <a:srgbClr val="0000FF"/>
                </a:solidFill>
                <a:latin typeface="Calibri"/>
                <a:ea typeface="ＭＳ Ｐゴシック" charset="0"/>
                <a:cs typeface="ＭＳ Ｐゴシック" charset="0"/>
              </a:rPr>
              <a:t>Adaptive-rate FCR provides the highest lifetime</a:t>
            </a:r>
          </a:p>
        </p:txBody>
      </p:sp>
      <p:sp>
        <p:nvSpPr>
          <p:cNvPr id="10" name="TextBox 9"/>
          <p:cNvSpPr txBox="1"/>
          <p:nvPr/>
        </p:nvSpPr>
        <p:spPr>
          <a:xfrm>
            <a:off x="698500" y="5716588"/>
            <a:ext cx="7810500" cy="461962"/>
          </a:xfrm>
          <a:prstGeom prst="rect">
            <a:avLst/>
          </a:prstGeom>
          <a:solidFill>
            <a:sysClr val="window" lastClr="FFFFFF"/>
          </a:solidFill>
          <a:ln w="25400" cap="flat" cmpd="sng" algn="ctr">
            <a:solidFill>
              <a:srgbClr val="0000FF"/>
            </a:solidFill>
            <a:prstDash val="solid"/>
          </a:ln>
          <a:effectLst/>
        </p:spPr>
        <p:txBody>
          <a:bodyPr>
            <a:spAutoFit/>
          </a:bodyPr>
          <a:lstStyle/>
          <a:p>
            <a:pPr algn="ctr">
              <a:defRPr/>
            </a:pPr>
            <a:r>
              <a:rPr lang="en-US" sz="2400" b="1" kern="0" dirty="0">
                <a:solidFill>
                  <a:srgbClr val="0000FF"/>
                </a:solidFill>
                <a:latin typeface="Calibri"/>
                <a:ea typeface="ＭＳ Ｐゴシック" charset="0"/>
                <a:cs typeface="ＭＳ Ｐゴシック" charset="0"/>
              </a:rPr>
              <a:t>Lifetime of FCR much higher than lifetime of stronger ECC</a:t>
            </a:r>
          </a:p>
        </p:txBody>
      </p:sp>
      <p:sp>
        <p:nvSpPr>
          <p:cNvPr id="12" name="TextBox 4"/>
          <p:cNvSpPr txBox="1">
            <a:spLocks noChangeArrowheads="1"/>
          </p:cNvSpPr>
          <p:nvPr/>
        </p:nvSpPr>
        <p:spPr bwMode="auto">
          <a:xfrm>
            <a:off x="7445375" y="4711700"/>
            <a:ext cx="45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66FF"/>
                </a:solidFill>
              </a:rPr>
              <a:t>4x</a:t>
            </a:r>
          </a:p>
        </p:txBody>
      </p:sp>
      <p:pic>
        <p:nvPicPr>
          <p:cNvPr id="235529"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20345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2"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lstStyle/>
          <a:p>
            <a:r>
              <a:rPr lang="en-US">
                <a:latin typeface="Garamond" charset="0"/>
              </a:rPr>
              <a:t>Energy Overhead</a:t>
            </a:r>
          </a:p>
        </p:txBody>
      </p:sp>
      <p:sp>
        <p:nvSpPr>
          <p:cNvPr id="3" name="Content Placeholder 2"/>
          <p:cNvSpPr>
            <a:spLocks noGrp="1"/>
          </p:cNvSpPr>
          <p:nvPr>
            <p:ph idx="1"/>
          </p:nvPr>
        </p:nvSpPr>
        <p:spPr>
          <a:xfrm>
            <a:off x="228600" y="1054100"/>
            <a:ext cx="8610600" cy="5194300"/>
          </a:xfrm>
        </p:spPr>
        <p:txBody>
          <a:bodyPr/>
          <a:lstStyle/>
          <a:p>
            <a:pPr>
              <a:buFont typeface="Wingdings" pitchFamily="2" charset="2"/>
              <a:buChar char="n"/>
              <a:defRPr/>
            </a:pPr>
            <a:endParaRPr lang="en-US" dirty="0" smtClean="0">
              <a:ea typeface="+mn-ea"/>
              <a:cs typeface="+mn-cs"/>
            </a:endParaRPr>
          </a:p>
          <a:p>
            <a:pPr>
              <a:buFont typeface="Wingdings" pitchFamily="2" charset="2"/>
              <a:buChar char="n"/>
              <a:defRPr/>
            </a:pPr>
            <a:endParaRPr lang="en-US" dirty="0">
              <a:ea typeface="+mn-ea"/>
              <a:cs typeface="+mn-cs"/>
            </a:endParaRPr>
          </a:p>
          <a:p>
            <a:pPr>
              <a:buFont typeface="Wingdings" pitchFamily="2" charset="2"/>
              <a:buChar char="n"/>
              <a:defRPr/>
            </a:pPr>
            <a:endParaRPr lang="en-US" dirty="0" smtClean="0">
              <a:ea typeface="+mn-ea"/>
              <a:cs typeface="+mn-cs"/>
            </a:endParaRPr>
          </a:p>
          <a:p>
            <a:pPr>
              <a:buFont typeface="Wingdings" pitchFamily="2" charset="2"/>
              <a:buChar char="n"/>
              <a:defRPr/>
            </a:pPr>
            <a:endParaRPr lang="en-US" dirty="0">
              <a:ea typeface="+mn-ea"/>
              <a:cs typeface="+mn-cs"/>
            </a:endParaRPr>
          </a:p>
          <a:p>
            <a:pPr>
              <a:buFont typeface="Wingdings" pitchFamily="2" charset="2"/>
              <a:buChar char="n"/>
              <a:defRPr/>
            </a:pPr>
            <a:endParaRPr lang="en-US" dirty="0" smtClean="0">
              <a:ea typeface="+mn-ea"/>
              <a:cs typeface="+mn-cs"/>
            </a:endParaRPr>
          </a:p>
          <a:p>
            <a:pPr>
              <a:buFont typeface="Wingdings" pitchFamily="2" charset="2"/>
              <a:buChar char="n"/>
              <a:defRPr/>
            </a:pPr>
            <a:endParaRPr lang="en-US" dirty="0">
              <a:ea typeface="+mn-ea"/>
              <a:cs typeface="+mn-cs"/>
            </a:endParaRPr>
          </a:p>
          <a:p>
            <a:pPr>
              <a:buFont typeface="Wingdings" pitchFamily="2" charset="2"/>
              <a:buChar char="n"/>
              <a:defRPr/>
            </a:pPr>
            <a:endParaRPr lang="en-US" dirty="0" smtClean="0">
              <a:ea typeface="+mn-ea"/>
              <a:cs typeface="+mn-cs"/>
            </a:endParaRPr>
          </a:p>
          <a:p>
            <a:pPr>
              <a:buFont typeface="Wingdings" pitchFamily="2" charset="2"/>
              <a:buChar char="n"/>
              <a:defRPr/>
            </a:pPr>
            <a:endParaRPr lang="en-US" dirty="0">
              <a:ea typeface="+mn-ea"/>
              <a:cs typeface="+mn-cs"/>
            </a:endParaRPr>
          </a:p>
          <a:p>
            <a:pPr marL="0" indent="0">
              <a:buFont typeface="Wingdings" charset="0"/>
              <a:buNone/>
              <a:defRPr/>
            </a:pPr>
            <a:endParaRPr lang="en-US" dirty="0">
              <a:ea typeface="+mn-ea"/>
              <a:cs typeface="+mn-cs"/>
            </a:endParaRPr>
          </a:p>
          <a:p>
            <a:pPr>
              <a:buFont typeface="Wingdings" pitchFamily="2" charset="2"/>
              <a:buChar char="n"/>
              <a:defRPr/>
            </a:pPr>
            <a:r>
              <a:rPr lang="en-US" dirty="0" smtClean="0">
                <a:ea typeface="+mn-ea"/>
                <a:cs typeface="+mn-cs"/>
              </a:rPr>
              <a:t>Adaptive-rate refresh: </a:t>
            </a:r>
            <a:r>
              <a:rPr lang="en-US" dirty="0" smtClean="0">
                <a:solidFill>
                  <a:srgbClr val="0000FF"/>
                </a:solidFill>
                <a:ea typeface="+mn-ea"/>
                <a:cs typeface="+mn-cs"/>
              </a:rPr>
              <a:t>&lt;1.8% energy increase until daily refresh is triggered</a:t>
            </a:r>
            <a:endParaRPr lang="en-US" dirty="0">
              <a:solidFill>
                <a:srgbClr val="0000FF"/>
              </a:solidFill>
              <a:ea typeface="+mn-ea"/>
              <a:cs typeface="+mn-cs"/>
            </a:endParaRPr>
          </a:p>
        </p:txBody>
      </p:sp>
      <p:sp>
        <p:nvSpPr>
          <p:cNvPr id="23757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CAE83F-E318-8E43-8498-180BC1B38DE1}" type="slidenum">
              <a:rPr lang="en-US" sz="1600">
                <a:solidFill>
                  <a:srgbClr val="000000"/>
                </a:solidFill>
                <a:latin typeface="Garamond" charset="0"/>
              </a:rPr>
              <a:pPr eaLnBrk="1" hangingPunct="1"/>
              <a:t>176</a:t>
            </a:fld>
            <a:endParaRPr lang="en-US" sz="1600">
              <a:solidFill>
                <a:srgbClr val="000000"/>
              </a:solidFill>
              <a:latin typeface="Garamond" charset="0"/>
            </a:endParaRPr>
          </a:p>
        </p:txBody>
      </p:sp>
      <p:grpSp>
        <p:nvGrpSpPr>
          <p:cNvPr id="237572" name="Group 4"/>
          <p:cNvGrpSpPr>
            <a:grpSpLocks/>
          </p:cNvGrpSpPr>
          <p:nvPr/>
        </p:nvGrpSpPr>
        <p:grpSpPr bwMode="auto">
          <a:xfrm>
            <a:off x="727075" y="1384300"/>
            <a:ext cx="6705600" cy="3124200"/>
            <a:chOff x="965200" y="2032000"/>
            <a:chExt cx="6705600" cy="3124200"/>
          </a:xfrm>
        </p:grpSpPr>
        <p:graphicFrame>
          <p:nvGraphicFramePr>
            <p:cNvPr id="6" name="Chart 5"/>
            <p:cNvGraphicFramePr/>
            <p:nvPr/>
          </p:nvGraphicFramePr>
          <p:xfrm>
            <a:off x="965200" y="2032000"/>
            <a:ext cx="6705600" cy="3124200"/>
          </p:xfrm>
          <a:graphic>
            <a:graphicData uri="http://schemas.openxmlformats.org/drawingml/2006/chart">
              <c:chart xmlns:c="http://schemas.openxmlformats.org/drawingml/2006/chart" xmlns:r="http://schemas.openxmlformats.org/officeDocument/2006/relationships" r:id="rId2"/>
            </a:graphicData>
          </a:graphic>
        </p:graphicFrame>
        <p:sp>
          <p:nvSpPr>
            <p:cNvPr id="237576" name="TextBox 6"/>
            <p:cNvSpPr txBox="1">
              <a:spLocks noChangeArrowheads="1"/>
            </p:cNvSpPr>
            <p:nvPr/>
          </p:nvSpPr>
          <p:spPr bwMode="auto">
            <a:xfrm>
              <a:off x="6502400" y="2755900"/>
              <a:ext cx="64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7.8%</a:t>
              </a:r>
            </a:p>
          </p:txBody>
        </p:sp>
        <p:sp>
          <p:nvSpPr>
            <p:cNvPr id="237577" name="TextBox 7"/>
            <p:cNvSpPr txBox="1">
              <a:spLocks noChangeArrowheads="1"/>
            </p:cNvSpPr>
            <p:nvPr/>
          </p:nvSpPr>
          <p:spPr bwMode="auto">
            <a:xfrm>
              <a:off x="6972300" y="3187700"/>
              <a:ext cx="64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5.5%</a:t>
              </a:r>
            </a:p>
          </p:txBody>
        </p:sp>
        <p:sp>
          <p:nvSpPr>
            <p:cNvPr id="237578" name="TextBox 8"/>
            <p:cNvSpPr txBox="1">
              <a:spLocks noChangeArrowheads="1"/>
            </p:cNvSpPr>
            <p:nvPr/>
          </p:nvSpPr>
          <p:spPr bwMode="auto">
            <a:xfrm>
              <a:off x="5321300" y="3771900"/>
              <a:ext cx="64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2.6%</a:t>
              </a:r>
            </a:p>
          </p:txBody>
        </p:sp>
        <p:sp>
          <p:nvSpPr>
            <p:cNvPr id="237579" name="TextBox 9"/>
            <p:cNvSpPr txBox="1">
              <a:spLocks noChangeArrowheads="1"/>
            </p:cNvSpPr>
            <p:nvPr/>
          </p:nvSpPr>
          <p:spPr bwMode="auto">
            <a:xfrm>
              <a:off x="5784678" y="3986768"/>
              <a:ext cx="641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1.8%</a:t>
              </a:r>
            </a:p>
          </p:txBody>
        </p:sp>
        <p:sp>
          <p:nvSpPr>
            <p:cNvPr id="237580" name="TextBox 10"/>
            <p:cNvSpPr txBox="1">
              <a:spLocks noChangeArrowheads="1"/>
            </p:cNvSpPr>
            <p:nvPr/>
          </p:nvSpPr>
          <p:spPr bwMode="auto">
            <a:xfrm>
              <a:off x="4156359" y="4229100"/>
              <a:ext cx="7108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0.4%</a:t>
              </a:r>
            </a:p>
          </p:txBody>
        </p:sp>
        <p:sp>
          <p:nvSpPr>
            <p:cNvPr id="237581" name="TextBox 11"/>
            <p:cNvSpPr txBox="1">
              <a:spLocks noChangeArrowheads="1"/>
            </p:cNvSpPr>
            <p:nvPr/>
          </p:nvSpPr>
          <p:spPr bwMode="auto">
            <a:xfrm>
              <a:off x="4749800" y="4316968"/>
              <a:ext cx="7108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0.3%</a:t>
              </a:r>
            </a:p>
          </p:txBody>
        </p:sp>
      </p:grpSp>
      <p:sp>
        <p:nvSpPr>
          <p:cNvPr id="237573" name="TextBox 12"/>
          <p:cNvSpPr txBox="1">
            <a:spLocks noChangeArrowheads="1"/>
          </p:cNvSpPr>
          <p:nvPr/>
        </p:nvSpPr>
        <p:spPr bwMode="auto">
          <a:xfrm>
            <a:off x="3429000" y="4416425"/>
            <a:ext cx="17351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b="1" smtClean="0">
                <a:solidFill>
                  <a:srgbClr val="000000"/>
                </a:solidFill>
              </a:rPr>
              <a:t>Refresh Interval</a:t>
            </a:r>
          </a:p>
        </p:txBody>
      </p:sp>
      <p:pic>
        <p:nvPicPr>
          <p:cNvPr id="237574"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675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p:nvPr>
        </p:nvSpPr>
        <p:spPr/>
        <p:txBody>
          <a:bodyPr/>
          <a:lstStyle/>
          <a:p>
            <a:r>
              <a:rPr lang="en-US">
                <a:latin typeface="Garamond" charset="0"/>
              </a:rPr>
              <a:t>More Detail and Analysis on FCR</a:t>
            </a:r>
          </a:p>
        </p:txBody>
      </p:sp>
      <p:sp>
        <p:nvSpPr>
          <p:cNvPr id="238594" name="Content Placeholder 2"/>
          <p:cNvSpPr>
            <a:spLocks noGrp="1"/>
          </p:cNvSpPr>
          <p:nvPr>
            <p:ph idx="1"/>
          </p:nvPr>
        </p:nvSpPr>
        <p:spPr/>
        <p:txBody>
          <a:bodyPr/>
          <a:lstStyle/>
          <a:p>
            <a:r>
              <a:rPr lang="en-US">
                <a:latin typeface="Tahoma" charset="0"/>
              </a:rPr>
              <a:t>Yu Cai, Gulay Yalcin, Onur Mutlu, Erich F. Haratsch, Adrian Cristal, Osman Unsal, and Ken Mai,</a:t>
            </a:r>
            <a:br>
              <a:rPr lang="en-US">
                <a:latin typeface="Tahoma" charset="0"/>
              </a:rPr>
            </a:br>
            <a:r>
              <a:rPr lang="en-US" b="1">
                <a:latin typeface="Tahoma" charset="0"/>
                <a:hlinkClick r:id="rId2"/>
              </a:rPr>
              <a:t>"Flash Correct-and-Refresh: Retention-Aware Error Management for Increased Flash Memory Lifetime"</a:t>
            </a:r>
            <a:r>
              <a:rPr lang="en-US">
                <a:latin typeface="Tahoma" charset="0"/>
              </a:rPr>
              <a:t/>
            </a:r>
            <a:br>
              <a:rPr lang="en-US">
                <a:latin typeface="Tahoma" charset="0"/>
              </a:rPr>
            </a:br>
            <a:r>
              <a:rPr lang="en-US" i="1">
                <a:latin typeface="Tahoma" charset="0"/>
              </a:rPr>
              <a:t>Proceedings of the </a:t>
            </a:r>
            <a:r>
              <a:rPr lang="en-US" i="1">
                <a:latin typeface="Tahoma" charset="0"/>
                <a:hlinkClick r:id="rId3"/>
              </a:rPr>
              <a:t>30th IEEE International Conference on Computer Design</a:t>
            </a:r>
            <a:r>
              <a:rPr lang="en-US" i="1">
                <a:latin typeface="Tahoma" charset="0"/>
              </a:rPr>
              <a:t> (</a:t>
            </a:r>
            <a:r>
              <a:rPr lang="en-US" b="1" i="1">
                <a:latin typeface="Tahoma" charset="0"/>
              </a:rPr>
              <a:t>ICCD</a:t>
            </a:r>
            <a:r>
              <a:rPr lang="en-US" i="1">
                <a:latin typeface="Tahoma" charset="0"/>
              </a:rPr>
              <a:t>)</a:t>
            </a:r>
            <a:r>
              <a:rPr lang="en-US">
                <a:latin typeface="Tahoma" charset="0"/>
              </a:rPr>
              <a:t>, Montreal, Quebec, Canada, September 2012. </a:t>
            </a:r>
            <a:r>
              <a:rPr lang="en-US">
                <a:latin typeface="Tahoma" charset="0"/>
                <a:hlinkClick r:id="rId4"/>
              </a:rPr>
              <a:t>Slides (ppt)</a:t>
            </a:r>
            <a:r>
              <a:rPr lang="en-US">
                <a:latin typeface="Tahoma" charset="0"/>
              </a:rPr>
              <a:t> </a:t>
            </a:r>
            <a:r>
              <a:rPr lang="en-US">
                <a:latin typeface="Tahoma" charset="0"/>
                <a:hlinkClick r:id="rId5"/>
              </a:rPr>
              <a:t>(pdf)</a:t>
            </a:r>
            <a:r>
              <a:rPr lang="en-US">
                <a:latin typeface="Tahoma" charset="0"/>
              </a:rPr>
              <a:t> </a:t>
            </a:r>
          </a:p>
          <a:p>
            <a:endParaRPr lang="en-US">
              <a:latin typeface="Tahoma" charset="0"/>
            </a:endParaRPr>
          </a:p>
        </p:txBody>
      </p:sp>
      <p:sp>
        <p:nvSpPr>
          <p:cNvPr id="2385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829DC8-637A-B04D-9612-4661AE779E05}" type="slidenum">
              <a:rPr lang="en-US" sz="1600">
                <a:solidFill>
                  <a:srgbClr val="000000"/>
                </a:solidFill>
                <a:latin typeface="Garamond" charset="0"/>
              </a:rPr>
              <a:pPr eaLnBrk="1" hangingPunct="1"/>
              <a:t>177</a:t>
            </a:fld>
            <a:endParaRPr lang="en-US" sz="1600">
              <a:solidFill>
                <a:srgbClr val="000000"/>
              </a:solidFill>
              <a:latin typeface="Garamond" charset="0"/>
            </a:endParaRPr>
          </a:p>
        </p:txBody>
      </p:sp>
      <p:pic>
        <p:nvPicPr>
          <p:cNvPr id="238596" name="Picture 6" descr="FMS_logo_lightbluematte_3C5CAE.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5975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itle 1"/>
          <p:cNvSpPr>
            <a:spLocks noGrp="1"/>
          </p:cNvSpPr>
          <p:nvPr>
            <p:ph type="title"/>
          </p:nvPr>
        </p:nvSpPr>
        <p:spPr/>
        <p:txBody>
          <a:bodyPr/>
          <a:lstStyle/>
          <a:p>
            <a:pPr eaLnBrk="1" hangingPunct="1"/>
            <a:r>
              <a:rPr lang="en-US">
                <a:latin typeface="Garamond" charset="0"/>
              </a:rPr>
              <a:t>Agenda</a:t>
            </a:r>
          </a:p>
        </p:txBody>
      </p:sp>
      <p:sp>
        <p:nvSpPr>
          <p:cNvPr id="239618" name="Content Placeholder 2"/>
          <p:cNvSpPr>
            <a:spLocks noGrp="1"/>
          </p:cNvSpPr>
          <p:nvPr>
            <p:ph idx="1"/>
          </p:nvPr>
        </p:nvSpPr>
        <p:spPr>
          <a:xfrm>
            <a:off x="228600" y="1096963"/>
            <a:ext cx="8793163" cy="4876800"/>
          </a:xfrm>
        </p:spPr>
        <p:txBody>
          <a:bodyPr/>
          <a:lstStyle/>
          <a:p>
            <a:pPr eaLnBrk="1" hangingPunct="1"/>
            <a:r>
              <a:rPr lang="en-US">
                <a:latin typeface="Tahoma" charset="0"/>
              </a:rPr>
              <a:t>Background, Motivation and Approach</a:t>
            </a:r>
          </a:p>
          <a:p>
            <a:pPr eaLnBrk="1" hangingPunct="1"/>
            <a:r>
              <a:rPr lang="en-US">
                <a:solidFill>
                  <a:srgbClr val="000000"/>
                </a:solidFill>
                <a:latin typeface="Tahoma" charset="0"/>
              </a:rPr>
              <a:t>Experimental Characterization Methodology</a:t>
            </a:r>
          </a:p>
          <a:p>
            <a:pPr eaLnBrk="1" hangingPunct="1"/>
            <a:r>
              <a:rPr lang="en-US">
                <a:solidFill>
                  <a:srgbClr val="0000FF"/>
                </a:solidFill>
                <a:latin typeface="Tahoma" charset="0"/>
              </a:rPr>
              <a:t>Error Analysis and Management </a:t>
            </a:r>
          </a:p>
          <a:p>
            <a:pPr lvl="1" eaLnBrk="1" hangingPunct="1"/>
            <a:r>
              <a:rPr lang="en-US">
                <a:solidFill>
                  <a:srgbClr val="000000"/>
                </a:solidFill>
                <a:latin typeface="Tahoma" charset="0"/>
                <a:cs typeface="ＭＳ Ｐゴシック" charset="0"/>
              </a:rPr>
              <a:t>Main Characterization Results</a:t>
            </a:r>
          </a:p>
          <a:p>
            <a:pPr lvl="1" eaLnBrk="1" hangingPunct="1"/>
            <a:r>
              <a:rPr lang="en-US">
                <a:latin typeface="Tahoma" charset="0"/>
                <a:cs typeface="ＭＳ Ｐゴシック" charset="0"/>
              </a:rPr>
              <a:t>Retention-Aware Error Management</a:t>
            </a:r>
          </a:p>
          <a:p>
            <a:pPr lvl="1" eaLnBrk="1" hangingPunct="1"/>
            <a:r>
              <a:rPr lang="en-US">
                <a:solidFill>
                  <a:srgbClr val="0000FF"/>
                </a:solidFill>
                <a:latin typeface="Tahoma" charset="0"/>
                <a:cs typeface="ＭＳ Ｐゴシック" charset="0"/>
              </a:rPr>
              <a:t>Threshold Voltage and Program Interference Analysis</a:t>
            </a:r>
          </a:p>
          <a:p>
            <a:pPr lvl="1" eaLnBrk="1" hangingPunct="1"/>
            <a:r>
              <a:rPr lang="en-US">
                <a:latin typeface="Tahoma" charset="0"/>
                <a:cs typeface="ＭＳ Ｐゴシック" charset="0"/>
              </a:rPr>
              <a:t>Read Reference Voltage Prediction</a:t>
            </a:r>
          </a:p>
          <a:p>
            <a:pPr lvl="1" eaLnBrk="1" hangingPunct="1"/>
            <a:r>
              <a:rPr lang="en-US">
                <a:latin typeface="Tahoma" charset="0"/>
                <a:cs typeface="ＭＳ Ｐゴシック" charset="0"/>
              </a:rPr>
              <a:t>Neighbor-Assisted Error Correction</a:t>
            </a:r>
          </a:p>
          <a:p>
            <a:pPr eaLnBrk="1" hangingPunct="1"/>
            <a:r>
              <a:rPr lang="en-US">
                <a:latin typeface="Tahoma" charset="0"/>
              </a:rPr>
              <a:t>Summary</a:t>
            </a:r>
          </a:p>
          <a:p>
            <a:pPr eaLnBrk="1" hangingPunct="1"/>
            <a:endParaRPr lang="en-US">
              <a:latin typeface="Tahoma" charset="0"/>
            </a:endParaRPr>
          </a:p>
          <a:p>
            <a:pPr eaLnBrk="1" hangingPunct="1"/>
            <a:endParaRPr lang="en-US">
              <a:latin typeface="Tahoma" charset="0"/>
            </a:endParaRPr>
          </a:p>
        </p:txBody>
      </p:sp>
      <p:sp>
        <p:nvSpPr>
          <p:cNvPr id="23961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92A1BF-2574-F642-BDF6-1414CF647DE4}" type="slidenum">
              <a:rPr lang="en-US" sz="1600">
                <a:solidFill>
                  <a:srgbClr val="000000"/>
                </a:solidFill>
                <a:latin typeface="Garamond" charset="0"/>
              </a:rPr>
              <a:pPr eaLnBrk="1" hangingPunct="1"/>
              <a:t>178</a:t>
            </a:fld>
            <a:endParaRPr lang="en-US" sz="1600">
              <a:solidFill>
                <a:srgbClr val="000000"/>
              </a:solidFill>
              <a:latin typeface="Garamond" charset="0"/>
            </a:endParaRPr>
          </a:p>
        </p:txBody>
      </p:sp>
      <p:pic>
        <p:nvPicPr>
          <p:cNvPr id="239620"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6730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r>
              <a:rPr lang="en-US">
                <a:latin typeface="Garamond" charset="0"/>
              </a:rPr>
              <a:t>Key Questions</a:t>
            </a:r>
          </a:p>
        </p:txBody>
      </p:sp>
      <p:sp>
        <p:nvSpPr>
          <p:cNvPr id="3" name="Content Placeholder 2"/>
          <p:cNvSpPr>
            <a:spLocks noGrp="1"/>
          </p:cNvSpPr>
          <p:nvPr>
            <p:ph idx="1"/>
          </p:nvPr>
        </p:nvSpPr>
        <p:spPr/>
        <p:txBody>
          <a:bodyPr/>
          <a:lstStyle/>
          <a:p>
            <a:r>
              <a:rPr lang="en-US">
                <a:latin typeface="Tahoma" charset="0"/>
              </a:rPr>
              <a:t>How does threshold voltage (Vth) distribution of different programmed states change over flash lifetime?</a:t>
            </a:r>
          </a:p>
          <a:p>
            <a:endParaRPr lang="en-US">
              <a:latin typeface="Tahoma" charset="0"/>
            </a:endParaRPr>
          </a:p>
          <a:p>
            <a:r>
              <a:rPr lang="en-US">
                <a:latin typeface="Tahoma" charset="0"/>
              </a:rPr>
              <a:t>Can we model it accurately and predict the Vth changes?</a:t>
            </a:r>
          </a:p>
          <a:p>
            <a:endParaRPr lang="en-US">
              <a:latin typeface="Tahoma" charset="0"/>
            </a:endParaRPr>
          </a:p>
          <a:p>
            <a:r>
              <a:rPr lang="en-US">
                <a:latin typeface="Tahoma" charset="0"/>
              </a:rPr>
              <a:t>Can we build mechanisms that can correct for Vth changes? (thereby reducing read error rates)</a:t>
            </a:r>
          </a:p>
        </p:txBody>
      </p:sp>
      <p:sp>
        <p:nvSpPr>
          <p:cNvPr id="2416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B92A00-0484-F247-98C2-86D079F0E7AC}" type="slidenum">
              <a:rPr lang="en-US" sz="1600">
                <a:solidFill>
                  <a:srgbClr val="000000"/>
                </a:solidFill>
                <a:latin typeface="Garamond" charset="0"/>
              </a:rPr>
              <a:pPr eaLnBrk="1" hangingPunct="1"/>
              <a:t>179</a:t>
            </a:fld>
            <a:endParaRPr lang="en-US" sz="1600">
              <a:solidFill>
                <a:srgbClr val="000000"/>
              </a:solidFill>
              <a:latin typeface="Garamond" charset="0"/>
            </a:endParaRPr>
          </a:p>
        </p:txBody>
      </p:sp>
      <p:pic>
        <p:nvPicPr>
          <p:cNvPr id="241668"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037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pic>
        <p:nvPicPr>
          <p:cNvPr id="19"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sp>
        <p:nvSpPr>
          <p:cNvPr id="7" name="Disclaimer"/>
          <p:cNvSpPr txBox="1"/>
          <p:nvPr/>
        </p:nvSpPr>
        <p:spPr>
          <a:xfrm>
            <a:off x="685800" y="5032892"/>
            <a:ext cx="8077200" cy="758308"/>
          </a:xfrm>
          <a:prstGeom prst="rect">
            <a:avLst/>
          </a:prstGeom>
          <a:noFill/>
        </p:spPr>
        <p:txBody>
          <a:bodyPr wrap="square" rtlCol="0" anchor="ctr">
            <a:noAutofit/>
          </a:bodyPr>
          <a:lstStyle/>
          <a:p>
            <a:pPr algn="ctr"/>
            <a:r>
              <a:rPr lang="en-US" sz="2400" i="1" dirty="0" smtClean="0">
                <a:solidFill>
                  <a:srgbClr val="E7E6E6">
                    <a:lumMod val="50000"/>
                  </a:srgbClr>
                </a:solidFill>
                <a:latin typeface="Calibri Light"/>
              </a:rPr>
              <a:t>Note: For three modules with the most errors (only first bank)</a:t>
            </a:r>
          </a:p>
        </p:txBody>
      </p:sp>
      <p:sp>
        <p:nvSpPr>
          <p:cNvPr id="9" name="NotAllowed"/>
          <p:cNvSpPr/>
          <p:nvPr/>
        </p:nvSpPr>
        <p:spPr>
          <a:xfrm>
            <a:off x="2381251" y="1447800"/>
            <a:ext cx="493712" cy="2905125"/>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smtClean="0">
                <a:solidFill>
                  <a:prstClr val="white"/>
                </a:solidFill>
                <a:latin typeface="Calibri Light"/>
              </a:rPr>
              <a:t>Not Allowed</a:t>
            </a:r>
            <a:endParaRPr lang="en-US" sz="2400" b="1" dirty="0">
              <a:solidFill>
                <a:prstClr val="white"/>
              </a:solidFill>
              <a:latin typeface="Calibri Light"/>
            </a:endParaRP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algn="ctr"/>
            <a:r>
              <a:rPr lang="en-US" sz="3600" i="1" dirty="0" smtClean="0">
                <a:solidFill>
                  <a:srgbClr val="FF0000"/>
                </a:solidFill>
                <a:latin typeface="Calibri Light"/>
              </a:rPr>
              <a:t>Less frequent accesses </a:t>
            </a:r>
            <a:r>
              <a:rPr lang="en-US" sz="3200" i="1" dirty="0" smtClean="0">
                <a:solidFill>
                  <a:srgbClr val="FF0000"/>
                </a:solidFill>
                <a:latin typeface="Calibri Light"/>
                <a:sym typeface="Wingdings" panose="05000000000000000000" pitchFamily="2" charset="2"/>
              </a:rPr>
              <a:t></a:t>
            </a:r>
            <a:r>
              <a:rPr lang="en-US" sz="3600" i="1" dirty="0" smtClean="0">
                <a:solidFill>
                  <a:srgbClr val="FF0000"/>
                </a:solidFill>
                <a:latin typeface="Calibri Light"/>
                <a:sym typeface="Wingdings" panose="05000000000000000000" pitchFamily="2" charset="2"/>
              </a:rPr>
              <a:t> Fewer errors</a:t>
            </a:r>
            <a:endParaRPr lang="en-US" sz="3600" i="1" dirty="0">
              <a:solidFill>
                <a:srgbClr val="FF0000"/>
              </a:solidFill>
              <a:latin typeface="Calibri Light"/>
            </a:endParaRPr>
          </a:p>
        </p:txBody>
      </p:sp>
      <p:cxnSp>
        <p:nvCxnSpPr>
          <p:cNvPr id="12" name="55nsBorder"/>
          <p:cNvCxnSpPr/>
          <p:nvPr/>
        </p:nvCxnSpPr>
        <p:spPr>
          <a:xfrm flipV="1">
            <a:off x="2919795"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55ns"/>
          <p:cNvSpPr/>
          <p:nvPr/>
        </p:nvSpPr>
        <p:spPr>
          <a:xfrm rot="16200000">
            <a:off x="2154427" y="3345656"/>
            <a:ext cx="1533527"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nSpc>
                <a:spcPct val="80000"/>
              </a:lnSpc>
            </a:pPr>
            <a:r>
              <a:rPr lang="en-US" sz="2800" dirty="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a:t>      55ns</a:t>
            </a:r>
          </a:p>
        </p:txBody>
      </p:sp>
      <p:sp>
        <p:nvSpPr>
          <p:cNvPr id="4" name="Zero"/>
          <p:cNvSpPr/>
          <p:nvPr/>
        </p:nvSpPr>
        <p:spPr>
          <a:xfrm>
            <a:off x="719328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Zero"/>
          <p:cNvSpPr/>
          <p:nvPr/>
        </p:nvSpPr>
        <p:spPr>
          <a:xfrm>
            <a:off x="477012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Zero"/>
          <p:cNvSpPr/>
          <p:nvPr/>
        </p:nvSpPr>
        <p:spPr>
          <a:xfrm>
            <a:off x="6695440"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5" name="500nsLine"/>
          <p:cNvCxnSpPr/>
          <p:nvPr/>
        </p:nvCxnSpPr>
        <p:spPr>
          <a:xfrm flipV="1">
            <a:off x="7309518"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500ns"/>
          <p:cNvSpPr/>
          <p:nvPr/>
        </p:nvSpPr>
        <p:spPr>
          <a:xfrm rot="16200000">
            <a:off x="6086951" y="2888457"/>
            <a:ext cx="2447925"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nSpc>
                <a:spcPct val="80000"/>
              </a:lnSpc>
            </a:pPr>
            <a:r>
              <a:rPr lang="en-US" sz="2800" dirty="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a:t>      500ns</a:t>
            </a: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18</a:t>
            </a:fld>
            <a:endParaRPr lang="en-US">
              <a:solidFill>
                <a:prstClr val="black">
                  <a:tint val="75000"/>
                </a:prstClr>
              </a:solidFill>
            </a:endParaRPr>
          </a:p>
        </p:txBody>
      </p:sp>
      <p:sp>
        <p:nvSpPr>
          <p:cNvPr id="2" name="Title 1"/>
          <p:cNvSpPr>
            <a:spLocks noGrp="1"/>
          </p:cNvSpPr>
          <p:nvPr>
            <p:ph type="title"/>
          </p:nvPr>
        </p:nvSpPr>
        <p:spPr/>
        <p:txBody>
          <a:bodyPr/>
          <a:lstStyle/>
          <a:p>
            <a:r>
              <a:rPr lang="en-US" sz="4000" dirty="0"/>
              <a:t>❶</a:t>
            </a:r>
            <a:r>
              <a:rPr lang="en-US" sz="4000" dirty="0" smtClean="0"/>
              <a:t> </a:t>
            </a:r>
            <a:r>
              <a:rPr lang="en-US" dirty="0" smtClean="0"/>
              <a:t>Access Interval (Aggressor)</a:t>
            </a:r>
            <a:endParaRPr lang="en-US" dirty="0"/>
          </a:p>
        </p:txBody>
      </p:sp>
    </p:spTree>
    <p:extLst>
      <p:ext uri="{BB962C8B-B14F-4D97-AF65-F5344CB8AC3E}">
        <p14:creationId xmlns:p14="http://schemas.microsoft.com/office/powerpoint/2010/main" val="2297750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0" grpId="0"/>
      <p:bldP spid="4" grpId="0" animBg="1"/>
      <p:bldP spid="17" grpId="0" animBg="1"/>
      <p:bldP spid="18" grpId="0" animBg="1"/>
      <p:bldP spid="1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itle 1"/>
          <p:cNvSpPr>
            <a:spLocks noGrp="1"/>
          </p:cNvSpPr>
          <p:nvPr>
            <p:ph type="title"/>
          </p:nvPr>
        </p:nvSpPr>
        <p:spPr/>
        <p:txBody>
          <a:bodyPr/>
          <a:lstStyle/>
          <a:p>
            <a:r>
              <a:rPr lang="en-US" altLang="zh-CN">
                <a:latin typeface="Garamond" charset="0"/>
              </a:rPr>
              <a:t>Threshold Voltage Distribution Model</a:t>
            </a:r>
          </a:p>
        </p:txBody>
      </p:sp>
      <p:sp>
        <p:nvSpPr>
          <p:cNvPr id="242690" name="Content Placeholder 2"/>
          <p:cNvSpPr>
            <a:spLocks noGrp="1"/>
          </p:cNvSpPr>
          <p:nvPr>
            <p:ph idx="1"/>
          </p:nvPr>
        </p:nvSpPr>
        <p:spPr>
          <a:xfrm>
            <a:off x="203200" y="4462463"/>
            <a:ext cx="8713788" cy="1328737"/>
          </a:xfrm>
        </p:spPr>
        <p:txBody>
          <a:bodyPr/>
          <a:lstStyle/>
          <a:p>
            <a:pPr marL="0" indent="0">
              <a:buFont typeface="Wingdings" charset="0"/>
              <a:buNone/>
            </a:pPr>
            <a:r>
              <a:rPr lang="en-US" altLang="zh-CN">
                <a:latin typeface="Arial" charset="0"/>
              </a:rPr>
              <a:t>Gaussian distribution with additive white noise</a:t>
            </a:r>
          </a:p>
          <a:p>
            <a:pPr marL="0" indent="0">
              <a:buFont typeface="Wingdings" charset="0"/>
              <a:buNone/>
            </a:pPr>
            <a:r>
              <a:rPr lang="en-US" altLang="zh-CN">
                <a:latin typeface="Arial" charset="0"/>
              </a:rPr>
              <a:t>As P/E cycles increase ...</a:t>
            </a:r>
          </a:p>
          <a:p>
            <a:pPr marL="0" indent="0"/>
            <a:r>
              <a:rPr lang="en-US" altLang="zh-CN">
                <a:latin typeface="Arial" charset="0"/>
              </a:rPr>
              <a:t> Distribution shifts to the right  </a:t>
            </a:r>
          </a:p>
          <a:p>
            <a:pPr marL="0" indent="0"/>
            <a:r>
              <a:rPr lang="en-US" altLang="zh-CN">
                <a:latin typeface="Arial" charset="0"/>
              </a:rPr>
              <a:t> Distribution becomes wider</a:t>
            </a:r>
          </a:p>
          <a:p>
            <a:pPr marL="0" indent="0"/>
            <a:endParaRPr lang="en-US" altLang="zh-CN">
              <a:latin typeface="Arial" charset="0"/>
            </a:endParaRPr>
          </a:p>
        </p:txBody>
      </p:sp>
      <p:pic>
        <p:nvPicPr>
          <p:cNvPr id="2426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1231900"/>
            <a:ext cx="90297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2" name="TextBox 1"/>
          <p:cNvSpPr txBox="1">
            <a:spLocks noChangeArrowheads="1"/>
          </p:cNvSpPr>
          <p:nvPr/>
        </p:nvSpPr>
        <p:spPr bwMode="auto">
          <a:xfrm>
            <a:off x="3543300" y="1003300"/>
            <a:ext cx="5556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i="1" smtClean="0">
                <a:solidFill>
                  <a:srgbClr val="000000"/>
                </a:solidFill>
              </a:rPr>
              <a:t>Characterized on 2Y-nm chips using the read-retry feature</a:t>
            </a:r>
          </a:p>
        </p:txBody>
      </p:sp>
      <p:sp>
        <p:nvSpPr>
          <p:cNvPr id="24269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3269B2-982C-A848-A763-7297827F9330}" type="slidenum">
              <a:rPr lang="en-US" sz="1600">
                <a:solidFill>
                  <a:srgbClr val="000000"/>
                </a:solidFill>
                <a:latin typeface="Garamond" charset="0"/>
              </a:rPr>
              <a:pPr eaLnBrk="1" hangingPunct="1"/>
              <a:t>180</a:t>
            </a:fld>
            <a:endParaRPr lang="en-US" sz="1600">
              <a:solidFill>
                <a:srgbClr val="000000"/>
              </a:solidFill>
              <a:latin typeface="Garamond" charset="0"/>
            </a:endParaRPr>
          </a:p>
        </p:txBody>
      </p:sp>
      <p:sp>
        <p:nvSpPr>
          <p:cNvPr id="242694" name="TextBox 1"/>
          <p:cNvSpPr txBox="1">
            <a:spLocks noChangeArrowheads="1"/>
          </p:cNvSpPr>
          <p:nvPr/>
        </p:nvSpPr>
        <p:spPr bwMode="auto">
          <a:xfrm>
            <a:off x="1371600" y="6400800"/>
            <a:ext cx="7745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rPr>
              <a:t>Cai et al., </a:t>
            </a:r>
            <a:r>
              <a:rPr lang="en-US" sz="1600" smtClean="0">
                <a:solidFill>
                  <a:srgbClr val="0000FF"/>
                </a:solidFill>
              </a:rPr>
              <a:t>Threshold Voltage Distribution in MLC NAND Flash Memory</a:t>
            </a:r>
            <a:r>
              <a:rPr lang="en-US" sz="1600" smtClean="0">
                <a:solidFill>
                  <a:srgbClr val="000000"/>
                </a:solidFill>
              </a:rPr>
              <a:t>, DATE 2013.</a:t>
            </a:r>
          </a:p>
        </p:txBody>
      </p:sp>
    </p:spTree>
    <p:extLst>
      <p:ext uri="{BB962C8B-B14F-4D97-AF65-F5344CB8AC3E}">
        <p14:creationId xmlns:p14="http://schemas.microsoft.com/office/powerpoint/2010/main" val="1892847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itle 1"/>
          <p:cNvSpPr>
            <a:spLocks noGrp="1"/>
          </p:cNvSpPr>
          <p:nvPr>
            <p:ph type="title"/>
          </p:nvPr>
        </p:nvSpPr>
        <p:spPr/>
        <p:txBody>
          <a:bodyPr/>
          <a:lstStyle/>
          <a:p>
            <a:r>
              <a:rPr lang="en-US" altLang="zh-CN">
                <a:latin typeface="Garamond" charset="0"/>
              </a:rPr>
              <a:t>Threshold Voltage Distribution Model</a:t>
            </a:r>
            <a:endParaRPr lang="en-US">
              <a:latin typeface="Garamond" charset="0"/>
            </a:endParaRPr>
          </a:p>
        </p:txBody>
      </p:sp>
      <p:sp>
        <p:nvSpPr>
          <p:cNvPr id="3" name="Content Placeholder 2"/>
          <p:cNvSpPr>
            <a:spLocks noGrp="1"/>
          </p:cNvSpPr>
          <p:nvPr>
            <p:ph idx="1"/>
          </p:nvPr>
        </p:nvSpPr>
        <p:spPr/>
        <p:txBody>
          <a:bodyPr/>
          <a:lstStyle/>
          <a:p>
            <a:r>
              <a:rPr lang="en-US">
                <a:solidFill>
                  <a:srgbClr val="0000FF"/>
                </a:solidFill>
                <a:latin typeface="Tahoma" charset="0"/>
              </a:rPr>
              <a:t>Vth distribution </a:t>
            </a:r>
            <a:r>
              <a:rPr lang="en-US">
                <a:latin typeface="Tahoma" charset="0"/>
              </a:rPr>
              <a:t>can be modeled with ~95% accuracy as a </a:t>
            </a:r>
            <a:r>
              <a:rPr lang="en-US">
                <a:solidFill>
                  <a:srgbClr val="0000FF"/>
                </a:solidFill>
                <a:latin typeface="Tahoma" charset="0"/>
              </a:rPr>
              <a:t>Gaussian distribution with additive white noise</a:t>
            </a:r>
          </a:p>
          <a:p>
            <a:endParaRPr lang="en-US">
              <a:latin typeface="Tahoma" charset="0"/>
            </a:endParaRPr>
          </a:p>
          <a:p>
            <a:r>
              <a:rPr lang="en-US">
                <a:solidFill>
                  <a:srgbClr val="0000FF"/>
                </a:solidFill>
                <a:latin typeface="Tahoma" charset="0"/>
              </a:rPr>
              <a:t>Distortion in Vth </a:t>
            </a:r>
            <a:r>
              <a:rPr lang="en-US">
                <a:latin typeface="Tahoma" charset="0"/>
              </a:rPr>
              <a:t>over P/E cycles can be modeled and predicted as </a:t>
            </a:r>
            <a:r>
              <a:rPr lang="en-US">
                <a:solidFill>
                  <a:srgbClr val="0000FF"/>
                </a:solidFill>
                <a:latin typeface="Tahoma" charset="0"/>
              </a:rPr>
              <a:t>an exponential function of P/E cycles</a:t>
            </a:r>
          </a:p>
          <a:p>
            <a:pPr lvl="1"/>
            <a:r>
              <a:rPr lang="en-US">
                <a:latin typeface="Tahoma" charset="0"/>
              </a:rPr>
              <a:t>With more than 95% accuracy</a:t>
            </a:r>
          </a:p>
        </p:txBody>
      </p:sp>
      <p:sp>
        <p:nvSpPr>
          <p:cNvPr id="24473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D375C7-4161-294E-904A-8D92C98082A2}" type="slidenum">
              <a:rPr lang="en-US" sz="1600">
                <a:solidFill>
                  <a:srgbClr val="000000"/>
                </a:solidFill>
                <a:latin typeface="Garamond" charset="0"/>
              </a:rPr>
              <a:pPr eaLnBrk="1" hangingPunct="1"/>
              <a:t>181</a:t>
            </a:fld>
            <a:endParaRPr lang="en-US" sz="1600">
              <a:solidFill>
                <a:srgbClr val="000000"/>
              </a:solidFill>
              <a:latin typeface="Garamond" charset="0"/>
            </a:endParaRPr>
          </a:p>
        </p:txBody>
      </p:sp>
    </p:spTree>
    <p:extLst>
      <p:ext uri="{BB962C8B-B14F-4D97-AF65-F5344CB8AC3E}">
        <p14:creationId xmlns:p14="http://schemas.microsoft.com/office/powerpoint/2010/main" val="35504438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itle 1"/>
          <p:cNvSpPr>
            <a:spLocks noGrp="1"/>
          </p:cNvSpPr>
          <p:nvPr>
            <p:ph type="title"/>
          </p:nvPr>
        </p:nvSpPr>
        <p:spPr/>
        <p:txBody>
          <a:bodyPr/>
          <a:lstStyle/>
          <a:p>
            <a:r>
              <a:rPr lang="en-US">
                <a:latin typeface="Garamond" charset="0"/>
              </a:rPr>
              <a:t>More Detail on Threshold Voltage Model</a:t>
            </a:r>
          </a:p>
        </p:txBody>
      </p:sp>
      <p:sp>
        <p:nvSpPr>
          <p:cNvPr id="246786" name="Content Placeholder 2"/>
          <p:cNvSpPr>
            <a:spLocks noGrp="1"/>
          </p:cNvSpPr>
          <p:nvPr>
            <p:ph idx="1"/>
          </p:nvPr>
        </p:nvSpPr>
        <p:spPr/>
        <p:txBody>
          <a:bodyPr/>
          <a:lstStyle/>
          <a:p>
            <a:r>
              <a:rPr lang="en-US">
                <a:latin typeface="Tahoma" charset="0"/>
              </a:rPr>
              <a:t>Yu Cai, Erich F. Haratsch, Onur Mutlu, and Ken Mai,</a:t>
            </a:r>
            <a:br>
              <a:rPr lang="en-US">
                <a:latin typeface="Tahoma" charset="0"/>
              </a:rPr>
            </a:br>
            <a:r>
              <a:rPr lang="en-US" b="1">
                <a:latin typeface="Tahoma" charset="0"/>
                <a:hlinkClick r:id="rId2"/>
              </a:rPr>
              <a:t>"Threshold Voltage Distribution in MLC NAND Flash Memory: Characterization, Analysis and Modeling"</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Design, Automation, and Test in Europe Conference</a:t>
            </a:r>
            <a:r>
              <a:rPr lang="en-US" i="1">
                <a:latin typeface="Tahoma" charset="0"/>
              </a:rPr>
              <a:t> (</a:t>
            </a:r>
            <a:r>
              <a:rPr lang="en-US" b="1" i="1">
                <a:latin typeface="Tahoma" charset="0"/>
              </a:rPr>
              <a:t>DATE</a:t>
            </a:r>
            <a:r>
              <a:rPr lang="en-US" i="1">
                <a:latin typeface="Tahoma" charset="0"/>
              </a:rPr>
              <a:t>)</a:t>
            </a:r>
            <a:r>
              <a:rPr lang="en-US">
                <a:latin typeface="Tahoma" charset="0"/>
              </a:rPr>
              <a:t>, Grenoble, France, March 2013. </a:t>
            </a:r>
            <a:r>
              <a:rPr lang="en-US">
                <a:latin typeface="Tahoma" charset="0"/>
                <a:hlinkClick r:id="rId4"/>
              </a:rPr>
              <a:t>Slides (ppt)</a:t>
            </a:r>
            <a:endParaRPr lang="en-US">
              <a:latin typeface="Tahoma" charset="0"/>
            </a:endParaRPr>
          </a:p>
          <a:p>
            <a:endParaRPr lang="en-US">
              <a:latin typeface="Tahoma" charset="0"/>
            </a:endParaRPr>
          </a:p>
        </p:txBody>
      </p:sp>
      <p:sp>
        <p:nvSpPr>
          <p:cNvPr id="24678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8D2F5E-4C97-CB4B-BDDC-AE3EDC91CF0B}" type="slidenum">
              <a:rPr lang="en-US" sz="1600">
                <a:solidFill>
                  <a:srgbClr val="000000"/>
                </a:solidFill>
                <a:latin typeface="Garamond" charset="0"/>
              </a:rPr>
              <a:pPr eaLnBrk="1" hangingPunct="1"/>
              <a:t>182</a:t>
            </a:fld>
            <a:endParaRPr lang="en-US" sz="1600">
              <a:solidFill>
                <a:srgbClr val="000000"/>
              </a:solidFill>
              <a:latin typeface="Garamond" charset="0"/>
            </a:endParaRPr>
          </a:p>
        </p:txBody>
      </p:sp>
    </p:spTree>
    <p:extLst>
      <p:ext uri="{BB962C8B-B14F-4D97-AF65-F5344CB8AC3E}">
        <p14:creationId xmlns:p14="http://schemas.microsoft.com/office/powerpoint/2010/main" val="22278742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itle 1"/>
          <p:cNvSpPr>
            <a:spLocks noGrp="1"/>
          </p:cNvSpPr>
          <p:nvPr>
            <p:ph type="title"/>
          </p:nvPr>
        </p:nvSpPr>
        <p:spPr/>
        <p:txBody>
          <a:bodyPr/>
          <a:lstStyle/>
          <a:p>
            <a:r>
              <a:rPr lang="en-US">
                <a:latin typeface="Garamond" charset="0"/>
              </a:rPr>
              <a:t>Program Interference Errors</a:t>
            </a:r>
          </a:p>
        </p:txBody>
      </p:sp>
      <p:sp>
        <p:nvSpPr>
          <p:cNvPr id="3" name="Content Placeholder 2"/>
          <p:cNvSpPr>
            <a:spLocks noGrp="1"/>
          </p:cNvSpPr>
          <p:nvPr>
            <p:ph idx="1"/>
          </p:nvPr>
        </p:nvSpPr>
        <p:spPr>
          <a:xfrm>
            <a:off x="228600" y="1244600"/>
            <a:ext cx="8610600" cy="4876800"/>
          </a:xfrm>
        </p:spPr>
        <p:txBody>
          <a:bodyPr/>
          <a:lstStyle/>
          <a:p>
            <a:pPr>
              <a:buFont typeface="Wingdings" pitchFamily="2" charset="2"/>
              <a:buChar char="n"/>
              <a:defRPr/>
            </a:pPr>
            <a:r>
              <a:rPr lang="en-US" dirty="0">
                <a:ea typeface="+mn-ea"/>
                <a:cs typeface="+mn-cs"/>
              </a:rPr>
              <a:t>When a cell is being programmed, </a:t>
            </a:r>
            <a:r>
              <a:rPr lang="en-US" dirty="0">
                <a:solidFill>
                  <a:srgbClr val="FF0000"/>
                </a:solidFill>
                <a:ea typeface="+mn-ea"/>
                <a:cs typeface="+mn-cs"/>
              </a:rPr>
              <a:t>voltage level of a neighboring cell changes</a:t>
            </a:r>
            <a:r>
              <a:rPr lang="en-US" dirty="0">
                <a:ea typeface="+mn-ea"/>
                <a:cs typeface="+mn-cs"/>
              </a:rPr>
              <a:t> (unintentionally) due to parasitic capacitance coupling </a:t>
            </a:r>
          </a:p>
          <a:p>
            <a:pPr marL="0" indent="0">
              <a:buFont typeface="Wingdings" charset="0"/>
              <a:buNone/>
              <a:defRPr/>
            </a:pPr>
            <a:r>
              <a:rPr lang="en-US" dirty="0">
                <a:ea typeface="+mn-ea"/>
                <a:cs typeface="+mn-cs"/>
                <a:sym typeface="Wingdings"/>
              </a:rPr>
              <a:t>    </a:t>
            </a:r>
            <a:r>
              <a:rPr lang="en-US" dirty="0">
                <a:solidFill>
                  <a:srgbClr val="FF0000"/>
                </a:solidFill>
                <a:ea typeface="+mn-ea"/>
                <a:cs typeface="+mn-cs"/>
                <a:sym typeface="Wingdings"/>
              </a:rPr>
              <a:t>can change the data value stored</a:t>
            </a:r>
            <a:endParaRPr lang="en-US" dirty="0">
              <a:solidFill>
                <a:srgbClr val="FF0000"/>
              </a:solidFill>
              <a:ea typeface="+mn-ea"/>
              <a:cs typeface="+mn-cs"/>
            </a:endParaRPr>
          </a:p>
          <a:p>
            <a:pPr>
              <a:buFont typeface="Wingdings" pitchFamily="2" charset="2"/>
              <a:buChar char="n"/>
              <a:defRPr/>
            </a:pPr>
            <a:endParaRPr lang="en-US" dirty="0">
              <a:ea typeface="+mn-ea"/>
              <a:cs typeface="+mn-cs"/>
            </a:endParaRPr>
          </a:p>
          <a:p>
            <a:pPr>
              <a:buFont typeface="Wingdings" pitchFamily="2" charset="2"/>
              <a:buChar char="n"/>
              <a:defRPr/>
            </a:pPr>
            <a:r>
              <a:rPr lang="en-US" dirty="0">
                <a:ea typeface="+mn-ea"/>
                <a:cs typeface="+mn-cs"/>
              </a:rPr>
              <a:t>Also called program interference error</a:t>
            </a:r>
          </a:p>
          <a:p>
            <a:pPr>
              <a:buFont typeface="Wingdings" pitchFamily="2" charset="2"/>
              <a:buChar char="n"/>
              <a:defRPr/>
            </a:pPr>
            <a:endParaRPr lang="en-US" dirty="0">
              <a:ea typeface="+mn-ea"/>
              <a:cs typeface="+mn-cs"/>
            </a:endParaRPr>
          </a:p>
          <a:p>
            <a:pPr>
              <a:buFont typeface="Wingdings" pitchFamily="2" charset="2"/>
              <a:buChar char="n"/>
              <a:defRPr/>
            </a:pPr>
            <a:r>
              <a:rPr lang="en-US" dirty="0" smtClean="0">
                <a:latin typeface="Tahoma" charset="0"/>
              </a:rPr>
              <a:t>Causes neighboring </a:t>
            </a:r>
            <a:r>
              <a:rPr lang="en-US" dirty="0">
                <a:latin typeface="Tahoma" charset="0"/>
              </a:rPr>
              <a:t>cell voltage to </a:t>
            </a:r>
            <a:r>
              <a:rPr lang="en-US" dirty="0" smtClean="0">
                <a:latin typeface="Tahoma" charset="0"/>
              </a:rPr>
              <a:t>increase (shift right)</a:t>
            </a:r>
            <a:endParaRPr lang="en-US" dirty="0">
              <a:latin typeface="Tahoma" charset="0"/>
            </a:endParaRPr>
          </a:p>
          <a:p>
            <a:pPr>
              <a:buFont typeface="Wingdings" pitchFamily="2" charset="2"/>
              <a:buChar char="n"/>
              <a:defRPr/>
            </a:pPr>
            <a:endParaRPr lang="en-US" dirty="0" smtClean="0">
              <a:ea typeface="+mn-ea"/>
              <a:cs typeface="+mn-cs"/>
            </a:endParaRPr>
          </a:p>
          <a:p>
            <a:pPr>
              <a:buFont typeface="Wingdings" pitchFamily="2" charset="2"/>
              <a:buChar char="n"/>
              <a:defRPr/>
            </a:pPr>
            <a:r>
              <a:rPr lang="en-US" dirty="0" smtClean="0">
                <a:solidFill>
                  <a:srgbClr val="0000FF"/>
                </a:solidFill>
                <a:ea typeface="+mn-ea"/>
                <a:cs typeface="+mn-cs"/>
              </a:rPr>
              <a:t>Once retention errors are minimized, these errors can become dominant</a:t>
            </a:r>
            <a:endParaRPr lang="en-US" dirty="0">
              <a:solidFill>
                <a:srgbClr val="0000FF"/>
              </a:solidFill>
              <a:ea typeface="+mn-ea"/>
              <a:cs typeface="+mn-cs"/>
            </a:endParaRPr>
          </a:p>
        </p:txBody>
      </p:sp>
      <p:sp>
        <p:nvSpPr>
          <p:cNvPr id="24781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D8CE2C-4773-D641-A505-B24F446DF944}" type="slidenum">
              <a:rPr lang="en-US" sz="1600">
                <a:solidFill>
                  <a:srgbClr val="000000"/>
                </a:solidFill>
                <a:latin typeface="Garamond" charset="0"/>
              </a:rPr>
              <a:pPr eaLnBrk="1" hangingPunct="1"/>
              <a:t>183</a:t>
            </a:fld>
            <a:endParaRPr lang="en-US" sz="1600">
              <a:solidFill>
                <a:srgbClr val="000000"/>
              </a:solidFill>
              <a:latin typeface="Garamond" charset="0"/>
            </a:endParaRPr>
          </a:p>
        </p:txBody>
      </p:sp>
      <p:pic>
        <p:nvPicPr>
          <p:cNvPr id="247812"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3378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a:latin typeface="Garamond" charset="0"/>
              </a:rPr>
              <a:t>How Current Flash Cells are Programmed</a:t>
            </a:r>
          </a:p>
        </p:txBody>
      </p:sp>
      <p:sp>
        <p:nvSpPr>
          <p:cNvPr id="248834" name="Content Placeholder 2"/>
          <p:cNvSpPr>
            <a:spLocks noGrp="1"/>
          </p:cNvSpPr>
          <p:nvPr>
            <p:ph idx="1"/>
          </p:nvPr>
        </p:nvSpPr>
        <p:spPr>
          <a:xfrm>
            <a:off x="166688" y="906463"/>
            <a:ext cx="8610600" cy="4876800"/>
          </a:xfrm>
        </p:spPr>
        <p:txBody>
          <a:bodyPr/>
          <a:lstStyle/>
          <a:p>
            <a:r>
              <a:rPr lang="en-US">
                <a:latin typeface="Tahoma" charset="0"/>
              </a:rPr>
              <a:t>Programming 2-bit MLC NAND flash memory in two steps</a:t>
            </a:r>
          </a:p>
        </p:txBody>
      </p:sp>
      <p:sp>
        <p:nvSpPr>
          <p:cNvPr id="248835"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F76BC4-6F73-2B46-8280-FC8C401589EB}" type="slidenum">
              <a:rPr lang="en-US" sz="1600">
                <a:solidFill>
                  <a:srgbClr val="000000"/>
                </a:solidFill>
                <a:latin typeface="Garamond" charset="0"/>
              </a:rPr>
              <a:pPr eaLnBrk="1" hangingPunct="1"/>
              <a:t>184</a:t>
            </a:fld>
            <a:endParaRPr lang="en-US" sz="1600">
              <a:solidFill>
                <a:srgbClr val="000000"/>
              </a:solidFill>
              <a:latin typeface="Garamond" charset="0"/>
            </a:endParaRPr>
          </a:p>
        </p:txBody>
      </p:sp>
      <p:cxnSp>
        <p:nvCxnSpPr>
          <p:cNvPr id="248836" name="Straight Connector 27"/>
          <p:cNvCxnSpPr>
            <a:cxnSpLocks noChangeShapeType="1"/>
          </p:cNvCxnSpPr>
          <p:nvPr/>
        </p:nvCxnSpPr>
        <p:spPr bwMode="auto">
          <a:xfrm>
            <a:off x="636588" y="2640013"/>
            <a:ext cx="77343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48837" name="TextBox 35"/>
          <p:cNvSpPr txBox="1">
            <a:spLocks noChangeArrowheads="1"/>
          </p:cNvSpPr>
          <p:nvPr/>
        </p:nvSpPr>
        <p:spPr bwMode="auto">
          <a:xfrm>
            <a:off x="8234363" y="2616200"/>
            <a:ext cx="434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ltLang="zh-CN" sz="1600" smtClean="0">
                <a:solidFill>
                  <a:srgbClr val="000000"/>
                </a:solidFill>
              </a:rPr>
              <a:t>V</a:t>
            </a:r>
            <a:r>
              <a:rPr lang="en-US" altLang="zh-CN" sz="1600" baseline="-25000" smtClean="0">
                <a:solidFill>
                  <a:srgbClr val="000000"/>
                </a:solidFill>
              </a:rPr>
              <a:t>th</a:t>
            </a:r>
          </a:p>
        </p:txBody>
      </p:sp>
      <p:grpSp>
        <p:nvGrpSpPr>
          <p:cNvPr id="248838" name="Group 35"/>
          <p:cNvGrpSpPr>
            <a:grpSpLocks/>
          </p:cNvGrpSpPr>
          <p:nvPr/>
        </p:nvGrpSpPr>
        <p:grpSpPr bwMode="auto">
          <a:xfrm>
            <a:off x="661988" y="1473200"/>
            <a:ext cx="1103312" cy="1150938"/>
            <a:chOff x="4218432" y="3608832"/>
            <a:chExt cx="1103376" cy="1152144"/>
          </a:xfrm>
        </p:grpSpPr>
        <p:grpSp>
          <p:nvGrpSpPr>
            <p:cNvPr id="84" name="Group 33"/>
            <p:cNvGrpSpPr/>
            <p:nvPr/>
          </p:nvGrpSpPr>
          <p:grpSpPr>
            <a:xfrm>
              <a:off x="4218432" y="3608832"/>
              <a:ext cx="1103376" cy="1152144"/>
              <a:chOff x="4218432" y="3608832"/>
              <a:chExt cx="1103376" cy="1152144"/>
            </a:xfrm>
            <a:noFill/>
          </p:grpSpPr>
          <p:sp>
            <p:nvSpPr>
              <p:cNvPr id="86" name="Freeform 85"/>
              <p:cNvSpPr/>
              <p:nvPr/>
            </p:nvSpPr>
            <p:spPr bwMode="auto">
              <a:xfrm>
                <a:off x="4218432" y="3608832"/>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21299999"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sp>
            <p:nvSpPr>
              <p:cNvPr id="87" name="Freeform 35"/>
              <p:cNvSpPr/>
              <p:nvPr/>
            </p:nvSpPr>
            <p:spPr bwMode="auto">
              <a:xfrm>
                <a:off x="4785360" y="3614928"/>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grpSp>
        <p:sp>
          <p:nvSpPr>
            <p:cNvPr id="85" name="TextBox 31"/>
            <p:cNvSpPr txBox="1">
              <a:spLocks noChangeArrowheads="1"/>
            </p:cNvSpPr>
            <p:nvPr/>
          </p:nvSpPr>
          <p:spPr bwMode="auto">
            <a:xfrm>
              <a:off x="4437520" y="3921898"/>
              <a:ext cx="711241" cy="831132"/>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srgbClr val="000000">
                      <a:lumMod val="95000"/>
                      <a:lumOff val="5000"/>
                    </a:srgbClr>
                  </a:solidFill>
                  <a:latin typeface="Arial" charset="0"/>
                  <a:ea typeface="ＭＳ Ｐゴシック" pitchFamily="34" charset="-128"/>
                  <a:cs typeface="ＭＳ Ｐゴシック" charset="0"/>
                </a:rPr>
                <a:t>ER</a:t>
              </a:r>
            </a:p>
            <a:p>
              <a:pPr fontAlgn="base">
                <a:spcBef>
                  <a:spcPct val="0"/>
                </a:spcBef>
                <a:spcAft>
                  <a:spcPct val="0"/>
                </a:spcAft>
                <a:defRPr/>
              </a:pPr>
              <a:r>
                <a:rPr lang="en-US" sz="2400" dirty="0">
                  <a:solidFill>
                    <a:srgbClr val="000000">
                      <a:lumMod val="95000"/>
                      <a:lumOff val="5000"/>
                    </a:srgbClr>
                  </a:solidFill>
                  <a:latin typeface="Arial" charset="0"/>
                  <a:ea typeface="ＭＳ Ｐゴシック" pitchFamily="34" charset="-128"/>
                  <a:cs typeface="ＭＳ Ｐゴシック" charset="0"/>
                </a:rPr>
                <a:t>(11)</a:t>
              </a:r>
            </a:p>
          </p:txBody>
        </p:sp>
      </p:grpSp>
      <p:grpSp>
        <p:nvGrpSpPr>
          <p:cNvPr id="4" name="Group 3"/>
          <p:cNvGrpSpPr>
            <a:grpSpLocks/>
          </p:cNvGrpSpPr>
          <p:nvPr/>
        </p:nvGrpSpPr>
        <p:grpSpPr bwMode="auto">
          <a:xfrm>
            <a:off x="644525" y="3186113"/>
            <a:ext cx="8032750" cy="1490662"/>
            <a:chOff x="643890" y="2964498"/>
            <a:chExt cx="8032750" cy="1491615"/>
          </a:xfrm>
        </p:grpSpPr>
        <p:sp>
          <p:nvSpPr>
            <p:cNvPr id="248874" name="TextBox 5"/>
            <p:cNvSpPr txBox="1">
              <a:spLocks noChangeArrowheads="1"/>
            </p:cNvSpPr>
            <p:nvPr/>
          </p:nvSpPr>
          <p:spPr bwMode="auto">
            <a:xfrm>
              <a:off x="7217982" y="2964498"/>
              <a:ext cx="14510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b="1" smtClean="0">
                  <a:solidFill>
                    <a:srgbClr val="FFC000"/>
                  </a:solidFill>
                </a:rPr>
                <a:t>LSB </a:t>
              </a:r>
            </a:p>
            <a:p>
              <a:pPr algn="ctr" eaLnBrk="1" fontAlgn="base" hangingPunct="1">
                <a:spcBef>
                  <a:spcPct val="0"/>
                </a:spcBef>
                <a:spcAft>
                  <a:spcPct val="0"/>
                </a:spcAft>
              </a:pPr>
              <a:r>
                <a:rPr lang="en-US" b="1" smtClean="0">
                  <a:solidFill>
                    <a:srgbClr val="FFC000"/>
                  </a:solidFill>
                </a:rPr>
                <a:t>Program</a:t>
              </a:r>
            </a:p>
          </p:txBody>
        </p:sp>
        <p:cxnSp>
          <p:nvCxnSpPr>
            <p:cNvPr id="248875" name="Straight Connector 27"/>
            <p:cNvCxnSpPr>
              <a:cxnSpLocks noChangeShapeType="1"/>
            </p:cNvCxnSpPr>
            <p:nvPr/>
          </p:nvCxnSpPr>
          <p:spPr bwMode="auto">
            <a:xfrm>
              <a:off x="643890" y="4141788"/>
              <a:ext cx="77343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48876" name="TextBox 35"/>
            <p:cNvSpPr txBox="1">
              <a:spLocks noChangeArrowheads="1"/>
            </p:cNvSpPr>
            <p:nvPr/>
          </p:nvSpPr>
          <p:spPr bwMode="auto">
            <a:xfrm>
              <a:off x="8241665" y="4117976"/>
              <a:ext cx="434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ltLang="zh-CN" sz="1600" smtClean="0">
                  <a:solidFill>
                    <a:srgbClr val="000000"/>
                  </a:solidFill>
                </a:rPr>
                <a:t>V</a:t>
              </a:r>
              <a:r>
                <a:rPr lang="en-US" altLang="zh-CN" sz="1600" baseline="-25000" smtClean="0">
                  <a:solidFill>
                    <a:srgbClr val="000000"/>
                  </a:solidFill>
                </a:rPr>
                <a:t>th</a:t>
              </a:r>
            </a:p>
          </p:txBody>
        </p:sp>
        <p:grpSp>
          <p:nvGrpSpPr>
            <p:cNvPr id="248877" name="Group 35"/>
            <p:cNvGrpSpPr>
              <a:grpSpLocks/>
            </p:cNvGrpSpPr>
            <p:nvPr/>
          </p:nvGrpSpPr>
          <p:grpSpPr bwMode="auto">
            <a:xfrm>
              <a:off x="669290" y="2974977"/>
              <a:ext cx="1103313" cy="1151091"/>
              <a:chOff x="4218432" y="3608832"/>
              <a:chExt cx="1103376" cy="1152144"/>
            </a:xfrm>
          </p:grpSpPr>
          <p:grpSp>
            <p:nvGrpSpPr>
              <p:cNvPr id="91" name="Group 33"/>
              <p:cNvGrpSpPr/>
              <p:nvPr/>
            </p:nvGrpSpPr>
            <p:grpSpPr>
              <a:xfrm>
                <a:off x="4218432" y="3608832"/>
                <a:ext cx="1103376" cy="1152144"/>
                <a:chOff x="4218432" y="3608832"/>
                <a:chExt cx="1103376" cy="1152144"/>
              </a:xfrm>
              <a:noFill/>
            </p:grpSpPr>
            <p:sp>
              <p:nvSpPr>
                <p:cNvPr id="93" name="Freeform 92"/>
                <p:cNvSpPr/>
                <p:nvPr/>
              </p:nvSpPr>
              <p:spPr bwMode="auto">
                <a:xfrm>
                  <a:off x="4218432" y="3608832"/>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21299999"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sp>
              <p:nvSpPr>
                <p:cNvPr id="94" name="Freeform 35"/>
                <p:cNvSpPr/>
                <p:nvPr/>
              </p:nvSpPr>
              <p:spPr bwMode="auto">
                <a:xfrm>
                  <a:off x="4785360" y="3614928"/>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grpSp>
          <p:sp>
            <p:nvSpPr>
              <p:cNvPr id="92" name="TextBox 31"/>
              <p:cNvSpPr txBox="1">
                <a:spLocks noChangeArrowheads="1"/>
              </p:cNvSpPr>
              <p:nvPr/>
            </p:nvSpPr>
            <p:spPr bwMode="auto">
              <a:xfrm>
                <a:off x="4448633" y="3919517"/>
                <a:ext cx="709653" cy="831552"/>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srgbClr val="000000">
                        <a:lumMod val="95000"/>
                        <a:lumOff val="5000"/>
                      </a:srgbClr>
                    </a:solidFill>
                    <a:latin typeface="Arial" charset="0"/>
                    <a:ea typeface="ＭＳ Ｐゴシック" pitchFamily="34" charset="-128"/>
                    <a:cs typeface="ＭＳ Ｐゴシック" charset="0"/>
                  </a:rPr>
                  <a:t>ER</a:t>
                </a:r>
              </a:p>
              <a:p>
                <a:pPr fontAlgn="base">
                  <a:spcBef>
                    <a:spcPct val="0"/>
                  </a:spcBef>
                  <a:spcAft>
                    <a:spcPct val="0"/>
                  </a:spcAft>
                  <a:defRPr/>
                </a:pPr>
                <a:r>
                  <a:rPr lang="en-US" sz="2400" dirty="0">
                    <a:solidFill>
                      <a:srgbClr val="000000">
                        <a:lumMod val="95000"/>
                        <a:lumOff val="5000"/>
                      </a:srgbClr>
                    </a:solidFill>
                    <a:latin typeface="Arial" charset="0"/>
                    <a:ea typeface="ＭＳ Ｐゴシック" pitchFamily="34" charset="-128"/>
                    <a:cs typeface="ＭＳ Ｐゴシック" charset="0"/>
                  </a:rPr>
                  <a:t>(11)</a:t>
                </a:r>
              </a:p>
            </p:txBody>
          </p:sp>
        </p:grpSp>
        <p:grpSp>
          <p:nvGrpSpPr>
            <p:cNvPr id="248878" name="Group 35"/>
            <p:cNvGrpSpPr>
              <a:grpSpLocks/>
            </p:cNvGrpSpPr>
            <p:nvPr/>
          </p:nvGrpSpPr>
          <p:grpSpPr bwMode="auto">
            <a:xfrm>
              <a:off x="3412472" y="2974977"/>
              <a:ext cx="1103309" cy="1151091"/>
              <a:chOff x="4218432" y="3608832"/>
              <a:chExt cx="1103376" cy="1152144"/>
            </a:xfrm>
          </p:grpSpPr>
          <p:grpSp>
            <p:nvGrpSpPr>
              <p:cNvPr id="103" name="Group 33"/>
              <p:cNvGrpSpPr/>
              <p:nvPr/>
            </p:nvGrpSpPr>
            <p:grpSpPr>
              <a:xfrm>
                <a:off x="4218432" y="3608832"/>
                <a:ext cx="1103376" cy="1152144"/>
                <a:chOff x="4218432" y="3608832"/>
                <a:chExt cx="1103376" cy="1152144"/>
              </a:xfrm>
              <a:noFill/>
            </p:grpSpPr>
            <p:sp>
              <p:nvSpPr>
                <p:cNvPr id="105" name="Freeform 104"/>
                <p:cNvSpPr/>
                <p:nvPr/>
              </p:nvSpPr>
              <p:spPr bwMode="auto">
                <a:xfrm>
                  <a:off x="4218432" y="3608832"/>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21299999"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sp>
              <p:nvSpPr>
                <p:cNvPr id="106" name="Freeform 35"/>
                <p:cNvSpPr/>
                <p:nvPr/>
              </p:nvSpPr>
              <p:spPr bwMode="auto">
                <a:xfrm>
                  <a:off x="4785360" y="3614928"/>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grpSp>
          <p:sp>
            <p:nvSpPr>
              <p:cNvPr id="104" name="TextBox 31"/>
              <p:cNvSpPr txBox="1">
                <a:spLocks noChangeArrowheads="1"/>
              </p:cNvSpPr>
              <p:nvPr/>
            </p:nvSpPr>
            <p:spPr bwMode="auto">
              <a:xfrm>
                <a:off x="4326407" y="3919517"/>
                <a:ext cx="938270" cy="831552"/>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2400" dirty="0">
                    <a:solidFill>
                      <a:srgbClr val="000000">
                        <a:lumMod val="95000"/>
                        <a:lumOff val="5000"/>
                      </a:srgbClr>
                    </a:solidFill>
                    <a:latin typeface="Arial" charset="0"/>
                    <a:ea typeface="ＭＳ Ｐゴシック" pitchFamily="34" charset="-128"/>
                    <a:cs typeface="ＭＳ Ｐゴシック" charset="0"/>
                  </a:rPr>
                  <a:t>Temp</a:t>
                </a:r>
              </a:p>
              <a:p>
                <a:pPr algn="ctr" fontAlgn="base">
                  <a:spcBef>
                    <a:spcPct val="0"/>
                  </a:spcBef>
                  <a:spcAft>
                    <a:spcPct val="0"/>
                  </a:spcAft>
                  <a:defRPr/>
                </a:pPr>
                <a:r>
                  <a:rPr lang="en-US" sz="2400" dirty="0">
                    <a:solidFill>
                      <a:srgbClr val="000000">
                        <a:lumMod val="95000"/>
                        <a:lumOff val="5000"/>
                      </a:srgbClr>
                    </a:solidFill>
                    <a:latin typeface="Arial" charset="0"/>
                    <a:ea typeface="ＭＳ Ｐゴシック" pitchFamily="34" charset="-128"/>
                    <a:cs typeface="ＭＳ Ｐゴシック" charset="0"/>
                  </a:rPr>
                  <a:t>(0x)</a:t>
                </a:r>
              </a:p>
            </p:txBody>
          </p:sp>
        </p:grpSp>
      </p:grpSp>
      <p:grpSp>
        <p:nvGrpSpPr>
          <p:cNvPr id="5" name="Group 4"/>
          <p:cNvGrpSpPr>
            <a:grpSpLocks/>
          </p:cNvGrpSpPr>
          <p:nvPr/>
        </p:nvGrpSpPr>
        <p:grpSpPr bwMode="auto">
          <a:xfrm>
            <a:off x="636588" y="4994275"/>
            <a:ext cx="8040687" cy="1481138"/>
            <a:chOff x="636270" y="4681858"/>
            <a:chExt cx="8040370" cy="1481135"/>
          </a:xfrm>
        </p:grpSpPr>
        <p:sp>
          <p:nvSpPr>
            <p:cNvPr id="248859" name="TextBox 6"/>
            <p:cNvSpPr txBox="1">
              <a:spLocks noChangeArrowheads="1"/>
            </p:cNvSpPr>
            <p:nvPr/>
          </p:nvSpPr>
          <p:spPr bwMode="auto">
            <a:xfrm>
              <a:off x="7225602" y="4698746"/>
              <a:ext cx="14510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b="1" smtClean="0">
                  <a:solidFill>
                    <a:srgbClr val="FFC000"/>
                  </a:solidFill>
                </a:rPr>
                <a:t>MSB</a:t>
              </a:r>
            </a:p>
            <a:p>
              <a:pPr algn="ctr" eaLnBrk="1" fontAlgn="base" hangingPunct="1">
                <a:spcBef>
                  <a:spcPct val="0"/>
                </a:spcBef>
                <a:spcAft>
                  <a:spcPct val="0"/>
                </a:spcAft>
              </a:pPr>
              <a:r>
                <a:rPr lang="en-US" b="1" smtClean="0">
                  <a:solidFill>
                    <a:srgbClr val="FFC000"/>
                  </a:solidFill>
                </a:rPr>
                <a:t>Program</a:t>
              </a:r>
            </a:p>
          </p:txBody>
        </p:sp>
        <p:cxnSp>
          <p:nvCxnSpPr>
            <p:cNvPr id="248860" name="Straight Connector 27"/>
            <p:cNvCxnSpPr>
              <a:cxnSpLocks noChangeShapeType="1"/>
            </p:cNvCxnSpPr>
            <p:nvPr/>
          </p:nvCxnSpPr>
          <p:spPr bwMode="auto">
            <a:xfrm>
              <a:off x="636270" y="5848668"/>
              <a:ext cx="77343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48861" name="TextBox 35"/>
            <p:cNvSpPr txBox="1">
              <a:spLocks noChangeArrowheads="1"/>
            </p:cNvSpPr>
            <p:nvPr/>
          </p:nvSpPr>
          <p:spPr bwMode="auto">
            <a:xfrm>
              <a:off x="8234045" y="5824856"/>
              <a:ext cx="434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ltLang="zh-CN" sz="1600" smtClean="0">
                  <a:solidFill>
                    <a:srgbClr val="000000"/>
                  </a:solidFill>
                </a:rPr>
                <a:t>V</a:t>
              </a:r>
              <a:r>
                <a:rPr lang="en-US" altLang="zh-CN" sz="1600" baseline="-25000" smtClean="0">
                  <a:solidFill>
                    <a:srgbClr val="000000"/>
                  </a:solidFill>
                </a:rPr>
                <a:t>th</a:t>
              </a:r>
            </a:p>
          </p:txBody>
        </p:sp>
        <p:grpSp>
          <p:nvGrpSpPr>
            <p:cNvPr id="248862" name="Group 35"/>
            <p:cNvGrpSpPr>
              <a:grpSpLocks/>
            </p:cNvGrpSpPr>
            <p:nvPr/>
          </p:nvGrpSpPr>
          <p:grpSpPr bwMode="auto">
            <a:xfrm>
              <a:off x="661670" y="4681858"/>
              <a:ext cx="1103313" cy="1178606"/>
              <a:chOff x="4218432" y="3608832"/>
              <a:chExt cx="1103376" cy="1179684"/>
            </a:xfrm>
          </p:grpSpPr>
          <p:grpSp>
            <p:nvGrpSpPr>
              <p:cNvPr id="98" name="Group 33"/>
              <p:cNvGrpSpPr/>
              <p:nvPr/>
            </p:nvGrpSpPr>
            <p:grpSpPr>
              <a:xfrm>
                <a:off x="4218432" y="3608832"/>
                <a:ext cx="1103376" cy="1152144"/>
                <a:chOff x="4218432" y="3608832"/>
                <a:chExt cx="1103376" cy="1152144"/>
              </a:xfrm>
              <a:noFill/>
            </p:grpSpPr>
            <p:sp>
              <p:nvSpPr>
                <p:cNvPr id="100" name="Freeform 99"/>
                <p:cNvSpPr/>
                <p:nvPr/>
              </p:nvSpPr>
              <p:spPr bwMode="auto">
                <a:xfrm>
                  <a:off x="4218432" y="3608832"/>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21299999"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sp>
              <p:nvSpPr>
                <p:cNvPr id="101" name="Freeform 35"/>
                <p:cNvSpPr/>
                <p:nvPr/>
              </p:nvSpPr>
              <p:spPr bwMode="auto">
                <a:xfrm>
                  <a:off x="4785360" y="3614928"/>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grpSp>
          <p:sp>
            <p:nvSpPr>
              <p:cNvPr id="99" name="TextBox 31"/>
              <p:cNvSpPr txBox="1">
                <a:spLocks noChangeArrowheads="1"/>
              </p:cNvSpPr>
              <p:nvPr/>
            </p:nvSpPr>
            <p:spPr bwMode="auto">
              <a:xfrm>
                <a:off x="4434335" y="3956812"/>
                <a:ext cx="709625" cy="831020"/>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srgbClr val="000000">
                        <a:lumMod val="95000"/>
                        <a:lumOff val="5000"/>
                      </a:srgbClr>
                    </a:solidFill>
                    <a:latin typeface="Arial" charset="0"/>
                    <a:ea typeface="ＭＳ Ｐゴシック" pitchFamily="34" charset="-128"/>
                    <a:cs typeface="ＭＳ Ｐゴシック" charset="0"/>
                  </a:rPr>
                  <a:t>ER</a:t>
                </a:r>
              </a:p>
              <a:p>
                <a:pPr fontAlgn="base">
                  <a:spcBef>
                    <a:spcPct val="0"/>
                  </a:spcBef>
                  <a:spcAft>
                    <a:spcPct val="0"/>
                  </a:spcAft>
                  <a:defRPr/>
                </a:pPr>
                <a:r>
                  <a:rPr lang="en-US" sz="2400" dirty="0">
                    <a:solidFill>
                      <a:srgbClr val="000000">
                        <a:lumMod val="95000"/>
                        <a:lumOff val="5000"/>
                      </a:srgbClr>
                    </a:solidFill>
                    <a:latin typeface="Arial" charset="0"/>
                    <a:ea typeface="ＭＳ Ｐゴシック" pitchFamily="34" charset="-128"/>
                    <a:cs typeface="ＭＳ Ｐゴシック" charset="0"/>
                  </a:rPr>
                  <a:t>(11)</a:t>
                </a:r>
              </a:p>
            </p:txBody>
          </p:sp>
        </p:grpSp>
        <p:grpSp>
          <p:nvGrpSpPr>
            <p:cNvPr id="248863" name="Group 35"/>
            <p:cNvGrpSpPr>
              <a:grpSpLocks/>
            </p:cNvGrpSpPr>
            <p:nvPr/>
          </p:nvGrpSpPr>
          <p:grpSpPr bwMode="auto">
            <a:xfrm>
              <a:off x="2604770" y="4697098"/>
              <a:ext cx="1103313" cy="1178606"/>
              <a:chOff x="4218432" y="3608832"/>
              <a:chExt cx="1103376" cy="1179684"/>
            </a:xfrm>
          </p:grpSpPr>
          <p:grpSp>
            <p:nvGrpSpPr>
              <p:cNvPr id="108" name="Group 33"/>
              <p:cNvGrpSpPr/>
              <p:nvPr/>
            </p:nvGrpSpPr>
            <p:grpSpPr>
              <a:xfrm>
                <a:off x="4218432" y="3608832"/>
                <a:ext cx="1103376" cy="1152144"/>
                <a:chOff x="4218432" y="3608832"/>
                <a:chExt cx="1103376" cy="1152144"/>
              </a:xfrm>
              <a:noFill/>
            </p:grpSpPr>
            <p:sp>
              <p:nvSpPr>
                <p:cNvPr id="110" name="Freeform 109"/>
                <p:cNvSpPr/>
                <p:nvPr/>
              </p:nvSpPr>
              <p:spPr bwMode="auto">
                <a:xfrm>
                  <a:off x="4218432" y="3608832"/>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21299999"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sp>
              <p:nvSpPr>
                <p:cNvPr id="111" name="Freeform 35"/>
                <p:cNvSpPr/>
                <p:nvPr/>
              </p:nvSpPr>
              <p:spPr bwMode="auto">
                <a:xfrm>
                  <a:off x="4785360" y="3614928"/>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grpSp>
          <p:sp>
            <p:nvSpPr>
              <p:cNvPr id="109" name="TextBox 31"/>
              <p:cNvSpPr txBox="1">
                <a:spLocks noChangeArrowheads="1"/>
              </p:cNvSpPr>
              <p:nvPr/>
            </p:nvSpPr>
            <p:spPr bwMode="auto">
              <a:xfrm>
                <a:off x="4434258" y="3957448"/>
                <a:ext cx="731850" cy="831020"/>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srgbClr val="000000">
                        <a:lumMod val="95000"/>
                        <a:lumOff val="5000"/>
                      </a:srgbClr>
                    </a:solidFill>
                    <a:latin typeface="Arial" charset="0"/>
                    <a:ea typeface="ＭＳ Ｐゴシック" pitchFamily="34" charset="-128"/>
                    <a:cs typeface="ＭＳ Ｐゴシック" charset="0"/>
                  </a:rPr>
                  <a:t>P1</a:t>
                </a:r>
              </a:p>
              <a:p>
                <a:pPr fontAlgn="base">
                  <a:spcBef>
                    <a:spcPct val="0"/>
                  </a:spcBef>
                  <a:spcAft>
                    <a:spcPct val="0"/>
                  </a:spcAft>
                  <a:defRPr/>
                </a:pPr>
                <a:r>
                  <a:rPr lang="en-US" sz="2400" dirty="0">
                    <a:solidFill>
                      <a:srgbClr val="000000">
                        <a:lumMod val="95000"/>
                        <a:lumOff val="5000"/>
                      </a:srgbClr>
                    </a:solidFill>
                    <a:latin typeface="Arial" charset="0"/>
                    <a:ea typeface="ＭＳ Ｐゴシック" pitchFamily="34" charset="-128"/>
                    <a:cs typeface="ＭＳ Ｐゴシック" charset="0"/>
                  </a:rPr>
                  <a:t>(10)</a:t>
                </a:r>
              </a:p>
            </p:txBody>
          </p:sp>
        </p:grpSp>
        <p:grpSp>
          <p:nvGrpSpPr>
            <p:cNvPr id="248864" name="Group 35"/>
            <p:cNvGrpSpPr>
              <a:grpSpLocks/>
            </p:cNvGrpSpPr>
            <p:nvPr/>
          </p:nvGrpSpPr>
          <p:grpSpPr bwMode="auto">
            <a:xfrm>
              <a:off x="4273550" y="4681858"/>
              <a:ext cx="1103313" cy="1178606"/>
              <a:chOff x="4218432" y="3608832"/>
              <a:chExt cx="1103376" cy="1179684"/>
            </a:xfrm>
          </p:grpSpPr>
          <p:grpSp>
            <p:nvGrpSpPr>
              <p:cNvPr id="113" name="Group 33"/>
              <p:cNvGrpSpPr/>
              <p:nvPr/>
            </p:nvGrpSpPr>
            <p:grpSpPr>
              <a:xfrm>
                <a:off x="4218432" y="3608832"/>
                <a:ext cx="1103376" cy="1152144"/>
                <a:chOff x="4218432" y="3608832"/>
                <a:chExt cx="1103376" cy="1152144"/>
              </a:xfrm>
              <a:noFill/>
            </p:grpSpPr>
            <p:sp>
              <p:nvSpPr>
                <p:cNvPr id="115" name="Freeform 114"/>
                <p:cNvSpPr/>
                <p:nvPr/>
              </p:nvSpPr>
              <p:spPr bwMode="auto">
                <a:xfrm>
                  <a:off x="4218432" y="3608832"/>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21299999"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sp>
              <p:nvSpPr>
                <p:cNvPr id="116" name="Freeform 35"/>
                <p:cNvSpPr/>
                <p:nvPr/>
              </p:nvSpPr>
              <p:spPr bwMode="auto">
                <a:xfrm>
                  <a:off x="4785360" y="3614928"/>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grpSp>
          <p:sp>
            <p:nvSpPr>
              <p:cNvPr id="114" name="TextBox 31"/>
              <p:cNvSpPr txBox="1">
                <a:spLocks noChangeArrowheads="1"/>
              </p:cNvSpPr>
              <p:nvPr/>
            </p:nvSpPr>
            <p:spPr bwMode="auto">
              <a:xfrm>
                <a:off x="4433875" y="3956812"/>
                <a:ext cx="731851" cy="831020"/>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srgbClr val="000000">
                        <a:lumMod val="95000"/>
                        <a:lumOff val="5000"/>
                      </a:srgbClr>
                    </a:solidFill>
                    <a:latin typeface="Arial" charset="0"/>
                    <a:ea typeface="ＭＳ Ｐゴシック" pitchFamily="34" charset="-128"/>
                    <a:cs typeface="ＭＳ Ｐゴシック" charset="0"/>
                  </a:rPr>
                  <a:t>P2</a:t>
                </a:r>
              </a:p>
              <a:p>
                <a:pPr fontAlgn="base">
                  <a:spcBef>
                    <a:spcPct val="0"/>
                  </a:spcBef>
                  <a:spcAft>
                    <a:spcPct val="0"/>
                  </a:spcAft>
                  <a:defRPr/>
                </a:pPr>
                <a:r>
                  <a:rPr lang="en-US" sz="2400" dirty="0">
                    <a:solidFill>
                      <a:srgbClr val="000000">
                        <a:lumMod val="95000"/>
                        <a:lumOff val="5000"/>
                      </a:srgbClr>
                    </a:solidFill>
                    <a:latin typeface="Arial" charset="0"/>
                    <a:ea typeface="ＭＳ Ｐゴシック" pitchFamily="34" charset="-128"/>
                    <a:cs typeface="ＭＳ Ｐゴシック" charset="0"/>
                  </a:rPr>
                  <a:t>(00)</a:t>
                </a:r>
              </a:p>
            </p:txBody>
          </p:sp>
        </p:grpSp>
        <p:grpSp>
          <p:nvGrpSpPr>
            <p:cNvPr id="248865" name="Group 35"/>
            <p:cNvGrpSpPr>
              <a:grpSpLocks/>
            </p:cNvGrpSpPr>
            <p:nvPr/>
          </p:nvGrpSpPr>
          <p:grpSpPr bwMode="auto">
            <a:xfrm>
              <a:off x="5988050" y="4689478"/>
              <a:ext cx="1103313" cy="1178606"/>
              <a:chOff x="4218432" y="3608832"/>
              <a:chExt cx="1103376" cy="1179684"/>
            </a:xfrm>
          </p:grpSpPr>
          <p:grpSp>
            <p:nvGrpSpPr>
              <p:cNvPr id="118" name="Group 33"/>
              <p:cNvGrpSpPr/>
              <p:nvPr/>
            </p:nvGrpSpPr>
            <p:grpSpPr>
              <a:xfrm>
                <a:off x="4218432" y="3608832"/>
                <a:ext cx="1103376" cy="1152144"/>
                <a:chOff x="4218432" y="3608832"/>
                <a:chExt cx="1103376" cy="1152144"/>
              </a:xfrm>
              <a:noFill/>
            </p:grpSpPr>
            <p:sp>
              <p:nvSpPr>
                <p:cNvPr id="120" name="Freeform 119"/>
                <p:cNvSpPr/>
                <p:nvPr/>
              </p:nvSpPr>
              <p:spPr bwMode="auto">
                <a:xfrm>
                  <a:off x="4218432" y="3608832"/>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21299999"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sp>
              <p:nvSpPr>
                <p:cNvPr id="121" name="Freeform 35"/>
                <p:cNvSpPr/>
                <p:nvPr/>
              </p:nvSpPr>
              <p:spPr bwMode="auto">
                <a:xfrm>
                  <a:off x="4785360" y="3614928"/>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grpSp>
          <p:sp>
            <p:nvSpPr>
              <p:cNvPr id="119" name="TextBox 31"/>
              <p:cNvSpPr txBox="1">
                <a:spLocks noChangeArrowheads="1"/>
              </p:cNvSpPr>
              <p:nvPr/>
            </p:nvSpPr>
            <p:spPr bwMode="auto">
              <a:xfrm>
                <a:off x="4433807" y="3957130"/>
                <a:ext cx="731851" cy="831021"/>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srgbClr val="000000">
                        <a:lumMod val="95000"/>
                        <a:lumOff val="5000"/>
                      </a:srgbClr>
                    </a:solidFill>
                    <a:latin typeface="Arial" charset="0"/>
                    <a:ea typeface="ＭＳ Ｐゴシック" pitchFamily="34" charset="-128"/>
                    <a:cs typeface="ＭＳ Ｐゴシック" charset="0"/>
                  </a:rPr>
                  <a:t>P3</a:t>
                </a:r>
              </a:p>
              <a:p>
                <a:pPr fontAlgn="base">
                  <a:spcBef>
                    <a:spcPct val="0"/>
                  </a:spcBef>
                  <a:spcAft>
                    <a:spcPct val="0"/>
                  </a:spcAft>
                  <a:defRPr/>
                </a:pPr>
                <a:r>
                  <a:rPr lang="en-US" sz="2400" dirty="0">
                    <a:solidFill>
                      <a:srgbClr val="000000">
                        <a:lumMod val="95000"/>
                        <a:lumOff val="5000"/>
                      </a:srgbClr>
                    </a:solidFill>
                    <a:latin typeface="Arial" charset="0"/>
                    <a:ea typeface="ＭＳ Ｐゴシック" pitchFamily="34" charset="-128"/>
                    <a:cs typeface="ＭＳ Ｐゴシック" charset="0"/>
                  </a:rPr>
                  <a:t>(01)</a:t>
                </a:r>
              </a:p>
            </p:txBody>
          </p:sp>
        </p:grpSp>
      </p:grpSp>
      <p:grpSp>
        <p:nvGrpSpPr>
          <p:cNvPr id="30730" name="Group 30729"/>
          <p:cNvGrpSpPr>
            <a:grpSpLocks/>
          </p:cNvGrpSpPr>
          <p:nvPr/>
        </p:nvGrpSpPr>
        <p:grpSpPr bwMode="auto">
          <a:xfrm>
            <a:off x="773113" y="2640013"/>
            <a:ext cx="433387" cy="555625"/>
            <a:chOff x="773425" y="2640648"/>
            <a:chExt cx="432282" cy="555309"/>
          </a:xfrm>
        </p:grpSpPr>
        <p:cxnSp>
          <p:nvCxnSpPr>
            <p:cNvPr id="9" name="Straight Arrow Connector 8"/>
            <p:cNvCxnSpPr>
              <a:cxnSpLocks noChangeShapeType="1"/>
            </p:cNvCxnSpPr>
            <p:nvPr/>
          </p:nvCxnSpPr>
          <p:spPr bwMode="auto">
            <a:xfrm>
              <a:off x="1197790" y="2640648"/>
              <a:ext cx="7917" cy="555309"/>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48858" name="TextBox 30728"/>
            <p:cNvSpPr txBox="1">
              <a:spLocks noChangeArrowheads="1"/>
            </p:cNvSpPr>
            <p:nvPr/>
          </p:nvSpPr>
          <p:spPr bwMode="auto">
            <a:xfrm>
              <a:off x="773425" y="2733636"/>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FF"/>
                  </a:solidFill>
                </a:rPr>
                <a:t>1</a:t>
              </a:r>
            </a:p>
          </p:txBody>
        </p:sp>
      </p:grpSp>
      <p:grpSp>
        <p:nvGrpSpPr>
          <p:cNvPr id="30732" name="Group 30731"/>
          <p:cNvGrpSpPr>
            <a:grpSpLocks/>
          </p:cNvGrpSpPr>
          <p:nvPr/>
        </p:nvGrpSpPr>
        <p:grpSpPr bwMode="auto">
          <a:xfrm>
            <a:off x="742950" y="4398963"/>
            <a:ext cx="449263" cy="555625"/>
            <a:chOff x="742945" y="4399438"/>
            <a:chExt cx="449269" cy="555309"/>
          </a:xfrm>
        </p:grpSpPr>
        <p:cxnSp>
          <p:nvCxnSpPr>
            <p:cNvPr id="128" name="Straight Arrow Connector 127"/>
            <p:cNvCxnSpPr>
              <a:cxnSpLocks noChangeShapeType="1"/>
            </p:cNvCxnSpPr>
            <p:nvPr/>
          </p:nvCxnSpPr>
          <p:spPr bwMode="auto">
            <a:xfrm>
              <a:off x="1184276" y="4399438"/>
              <a:ext cx="7938" cy="555309"/>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48856" name="TextBox 135"/>
            <p:cNvSpPr txBox="1">
              <a:spLocks noChangeArrowheads="1"/>
            </p:cNvSpPr>
            <p:nvPr/>
          </p:nvSpPr>
          <p:spPr bwMode="auto">
            <a:xfrm>
              <a:off x="742945" y="4490325"/>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FF"/>
                  </a:solidFill>
                </a:rPr>
                <a:t>1</a:t>
              </a:r>
            </a:p>
          </p:txBody>
        </p:sp>
      </p:grpSp>
      <p:grpSp>
        <p:nvGrpSpPr>
          <p:cNvPr id="30735" name="Group 30734"/>
          <p:cNvGrpSpPr>
            <a:grpSpLocks/>
          </p:cNvGrpSpPr>
          <p:nvPr/>
        </p:nvGrpSpPr>
        <p:grpSpPr bwMode="auto">
          <a:xfrm>
            <a:off x="4383088" y="4379913"/>
            <a:ext cx="2141537" cy="622300"/>
            <a:chOff x="4383345" y="4379656"/>
            <a:chExt cx="2141122" cy="622242"/>
          </a:xfrm>
        </p:grpSpPr>
        <p:cxnSp>
          <p:nvCxnSpPr>
            <p:cNvPr id="133" name="Straight Arrow Connector 132"/>
            <p:cNvCxnSpPr>
              <a:cxnSpLocks noChangeShapeType="1"/>
            </p:cNvCxnSpPr>
            <p:nvPr/>
          </p:nvCxnSpPr>
          <p:spPr bwMode="auto">
            <a:xfrm>
              <a:off x="4383345" y="4379656"/>
              <a:ext cx="2141122" cy="622242"/>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48854" name="TextBox 136"/>
            <p:cNvSpPr txBox="1">
              <a:spLocks noChangeArrowheads="1"/>
            </p:cNvSpPr>
            <p:nvPr/>
          </p:nvSpPr>
          <p:spPr bwMode="auto">
            <a:xfrm>
              <a:off x="6047020" y="4490325"/>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FF"/>
                  </a:solidFill>
                </a:rPr>
                <a:t>1</a:t>
              </a:r>
            </a:p>
          </p:txBody>
        </p:sp>
      </p:grpSp>
      <p:grpSp>
        <p:nvGrpSpPr>
          <p:cNvPr id="30731" name="Group 30730"/>
          <p:cNvGrpSpPr>
            <a:grpSpLocks/>
          </p:cNvGrpSpPr>
          <p:nvPr/>
        </p:nvGrpSpPr>
        <p:grpSpPr bwMode="auto">
          <a:xfrm>
            <a:off x="1590675" y="2640013"/>
            <a:ext cx="2117725" cy="628650"/>
            <a:chOff x="1591219" y="2640648"/>
            <a:chExt cx="2116864" cy="628332"/>
          </a:xfrm>
        </p:grpSpPr>
        <p:cxnSp>
          <p:nvCxnSpPr>
            <p:cNvPr id="30721" name="Straight Arrow Connector 30720"/>
            <p:cNvCxnSpPr>
              <a:cxnSpLocks noChangeShapeType="1"/>
            </p:cNvCxnSpPr>
            <p:nvPr/>
          </p:nvCxnSpPr>
          <p:spPr bwMode="auto">
            <a:xfrm>
              <a:off x="1591219" y="2640648"/>
              <a:ext cx="2116864" cy="628332"/>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48852" name="TextBox 137"/>
            <p:cNvSpPr txBox="1">
              <a:spLocks noChangeArrowheads="1"/>
            </p:cNvSpPr>
            <p:nvPr/>
          </p:nvSpPr>
          <p:spPr bwMode="auto">
            <a:xfrm>
              <a:off x="3141957" y="2733636"/>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FF"/>
                  </a:solidFill>
                </a:rPr>
                <a:t>0</a:t>
              </a:r>
            </a:p>
          </p:txBody>
        </p:sp>
      </p:grpSp>
      <p:grpSp>
        <p:nvGrpSpPr>
          <p:cNvPr id="30733" name="Group 30732"/>
          <p:cNvGrpSpPr>
            <a:grpSpLocks/>
          </p:cNvGrpSpPr>
          <p:nvPr/>
        </p:nvGrpSpPr>
        <p:grpSpPr bwMode="auto">
          <a:xfrm>
            <a:off x="1546225" y="4387850"/>
            <a:ext cx="1479550" cy="627063"/>
            <a:chOff x="1546338" y="4387276"/>
            <a:chExt cx="1478802" cy="628332"/>
          </a:xfrm>
        </p:grpSpPr>
        <p:cxnSp>
          <p:nvCxnSpPr>
            <p:cNvPr id="129" name="Straight Arrow Connector 128"/>
            <p:cNvCxnSpPr>
              <a:cxnSpLocks noChangeShapeType="1"/>
            </p:cNvCxnSpPr>
            <p:nvPr/>
          </p:nvCxnSpPr>
          <p:spPr bwMode="auto">
            <a:xfrm>
              <a:off x="1546338" y="4387276"/>
              <a:ext cx="1478802" cy="628332"/>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48850" name="TextBox 138"/>
            <p:cNvSpPr txBox="1">
              <a:spLocks noChangeArrowheads="1"/>
            </p:cNvSpPr>
            <p:nvPr/>
          </p:nvSpPr>
          <p:spPr bwMode="auto">
            <a:xfrm>
              <a:off x="2602881" y="4490325"/>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FF"/>
                  </a:solidFill>
                </a:rPr>
                <a:t>0</a:t>
              </a:r>
            </a:p>
          </p:txBody>
        </p:sp>
      </p:grpSp>
      <p:grpSp>
        <p:nvGrpSpPr>
          <p:cNvPr id="30734" name="Group 30733"/>
          <p:cNvGrpSpPr>
            <a:grpSpLocks/>
          </p:cNvGrpSpPr>
          <p:nvPr/>
        </p:nvGrpSpPr>
        <p:grpSpPr bwMode="auto">
          <a:xfrm>
            <a:off x="3948113" y="4398963"/>
            <a:ext cx="722312" cy="615950"/>
            <a:chOff x="3948887" y="4399438"/>
            <a:chExt cx="722173" cy="616170"/>
          </a:xfrm>
        </p:grpSpPr>
        <p:cxnSp>
          <p:nvCxnSpPr>
            <p:cNvPr id="131" name="Straight Arrow Connector 130"/>
            <p:cNvCxnSpPr>
              <a:cxnSpLocks noChangeShapeType="1"/>
            </p:cNvCxnSpPr>
            <p:nvPr/>
          </p:nvCxnSpPr>
          <p:spPr bwMode="auto">
            <a:xfrm>
              <a:off x="3990154" y="4399438"/>
              <a:ext cx="680906" cy="616170"/>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48848" name="TextBox 139"/>
            <p:cNvSpPr txBox="1">
              <a:spLocks noChangeArrowheads="1"/>
            </p:cNvSpPr>
            <p:nvPr/>
          </p:nvSpPr>
          <p:spPr bwMode="auto">
            <a:xfrm>
              <a:off x="3948887" y="4490325"/>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FF"/>
                  </a:solidFill>
                </a:rPr>
                <a:t>0</a:t>
              </a:r>
            </a:p>
          </p:txBody>
        </p:sp>
      </p:grpSp>
    </p:spTree>
    <p:extLst>
      <p:ext uri="{BB962C8B-B14F-4D97-AF65-F5344CB8AC3E}">
        <p14:creationId xmlns:p14="http://schemas.microsoft.com/office/powerpoint/2010/main" val="17329671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3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Title 1"/>
          <p:cNvSpPr>
            <a:spLocks noGrp="1"/>
          </p:cNvSpPr>
          <p:nvPr>
            <p:ph type="title"/>
          </p:nvPr>
        </p:nvSpPr>
        <p:spPr/>
        <p:txBody>
          <a:bodyPr/>
          <a:lstStyle/>
          <a:p>
            <a:r>
              <a:rPr lang="en-US">
                <a:latin typeface="Garamond" charset="0"/>
              </a:rPr>
              <a:t>Basics of Program Interference</a:t>
            </a:r>
          </a:p>
        </p:txBody>
      </p:sp>
      <p:grpSp>
        <p:nvGrpSpPr>
          <p:cNvPr id="249858" name="Group 76"/>
          <p:cNvGrpSpPr>
            <a:grpSpLocks/>
          </p:cNvGrpSpPr>
          <p:nvPr/>
        </p:nvGrpSpPr>
        <p:grpSpPr bwMode="auto">
          <a:xfrm>
            <a:off x="1317625" y="1443038"/>
            <a:ext cx="1828800" cy="914400"/>
            <a:chOff x="1219200" y="1447800"/>
            <a:chExt cx="1828800" cy="914400"/>
          </a:xfrm>
        </p:grpSpPr>
        <p:grpSp>
          <p:nvGrpSpPr>
            <p:cNvPr id="250113" name="Group 65"/>
            <p:cNvGrpSpPr>
              <a:grpSpLocks/>
            </p:cNvGrpSpPr>
            <p:nvPr/>
          </p:nvGrpSpPr>
          <p:grpSpPr bwMode="auto">
            <a:xfrm>
              <a:off x="1219200" y="1447800"/>
              <a:ext cx="914400" cy="914400"/>
              <a:chOff x="6248400" y="1524000"/>
              <a:chExt cx="914400" cy="914400"/>
            </a:xfrm>
          </p:grpSpPr>
          <p:grpSp>
            <p:nvGrpSpPr>
              <p:cNvPr id="250124" name="Group 38"/>
              <p:cNvGrpSpPr>
                <a:grpSpLocks/>
              </p:cNvGrpSpPr>
              <p:nvPr/>
            </p:nvGrpSpPr>
            <p:grpSpPr bwMode="auto">
              <a:xfrm>
                <a:off x="6553200" y="1752600"/>
                <a:ext cx="152400" cy="457200"/>
                <a:chOff x="6553200" y="1752600"/>
                <a:chExt cx="152400" cy="457200"/>
              </a:xfrm>
            </p:grpSpPr>
            <p:cxnSp>
              <p:nvCxnSpPr>
                <p:cNvPr id="250130" name="Straight Connector 3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31" name="Straight Connector 3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32" name="Straight Connector 3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125" name="Straight Connector 43"/>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26" name="Straight Connector 45"/>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27" name="Straight Connector 46"/>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28" name="Straight Connector 49"/>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29" name="Straight Connector 50"/>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0114" name="Group 66"/>
            <p:cNvGrpSpPr>
              <a:grpSpLocks/>
            </p:cNvGrpSpPr>
            <p:nvPr/>
          </p:nvGrpSpPr>
          <p:grpSpPr bwMode="auto">
            <a:xfrm>
              <a:off x="2133600" y="1447800"/>
              <a:ext cx="914400" cy="914400"/>
              <a:chOff x="6248400" y="1524000"/>
              <a:chExt cx="914400" cy="914400"/>
            </a:xfrm>
          </p:grpSpPr>
          <p:grpSp>
            <p:nvGrpSpPr>
              <p:cNvPr id="250115" name="Group 38"/>
              <p:cNvGrpSpPr>
                <a:grpSpLocks/>
              </p:cNvGrpSpPr>
              <p:nvPr/>
            </p:nvGrpSpPr>
            <p:grpSpPr bwMode="auto">
              <a:xfrm>
                <a:off x="6553200" y="1752600"/>
                <a:ext cx="152400" cy="457200"/>
                <a:chOff x="6553200" y="1752600"/>
                <a:chExt cx="152400" cy="457200"/>
              </a:xfrm>
            </p:grpSpPr>
            <p:cxnSp>
              <p:nvCxnSpPr>
                <p:cNvPr id="250121" name="Straight Connector 73"/>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22" name="Straight Connector 74"/>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23" name="Straight Connector 75"/>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116" name="Straight Connector 68"/>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17" name="Straight Connector 69"/>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18" name="Straight Connector 70"/>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19" name="Straight Connector 71"/>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20" name="Straight Connector 72"/>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49859" name="Group 77"/>
          <p:cNvGrpSpPr>
            <a:grpSpLocks/>
          </p:cNvGrpSpPr>
          <p:nvPr/>
        </p:nvGrpSpPr>
        <p:grpSpPr bwMode="auto">
          <a:xfrm>
            <a:off x="3146425" y="1443038"/>
            <a:ext cx="1828800" cy="914400"/>
            <a:chOff x="1219200" y="1447800"/>
            <a:chExt cx="1828800" cy="914400"/>
          </a:xfrm>
        </p:grpSpPr>
        <p:grpSp>
          <p:nvGrpSpPr>
            <p:cNvPr id="250093" name="Group 65"/>
            <p:cNvGrpSpPr>
              <a:grpSpLocks/>
            </p:cNvGrpSpPr>
            <p:nvPr/>
          </p:nvGrpSpPr>
          <p:grpSpPr bwMode="auto">
            <a:xfrm>
              <a:off x="1219200" y="1447800"/>
              <a:ext cx="914400" cy="914400"/>
              <a:chOff x="6248400" y="1524000"/>
              <a:chExt cx="914400" cy="914400"/>
            </a:xfrm>
          </p:grpSpPr>
          <p:grpSp>
            <p:nvGrpSpPr>
              <p:cNvPr id="250104" name="Group 38"/>
              <p:cNvGrpSpPr>
                <a:grpSpLocks/>
              </p:cNvGrpSpPr>
              <p:nvPr/>
            </p:nvGrpSpPr>
            <p:grpSpPr bwMode="auto">
              <a:xfrm>
                <a:off x="6553200" y="1752600"/>
                <a:ext cx="152400" cy="457200"/>
                <a:chOff x="6553200" y="1752600"/>
                <a:chExt cx="152400" cy="457200"/>
              </a:xfrm>
            </p:grpSpPr>
            <p:cxnSp>
              <p:nvCxnSpPr>
                <p:cNvPr id="250110" name="Straight Connector 9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11" name="Straight Connector 9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12" name="Straight Connector 9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105" name="Straight Connector 90"/>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06" name="Straight Connector 91"/>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07" name="Straight Connector 92"/>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08" name="Straight Connector 93"/>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09" name="Straight Connector 94"/>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0094" name="Group 66"/>
            <p:cNvGrpSpPr>
              <a:grpSpLocks/>
            </p:cNvGrpSpPr>
            <p:nvPr/>
          </p:nvGrpSpPr>
          <p:grpSpPr bwMode="auto">
            <a:xfrm>
              <a:off x="2133600" y="1447800"/>
              <a:ext cx="914400" cy="914400"/>
              <a:chOff x="6248400" y="1524000"/>
              <a:chExt cx="914400" cy="914400"/>
            </a:xfrm>
          </p:grpSpPr>
          <p:grpSp>
            <p:nvGrpSpPr>
              <p:cNvPr id="250095" name="Group 38"/>
              <p:cNvGrpSpPr>
                <a:grpSpLocks/>
              </p:cNvGrpSpPr>
              <p:nvPr/>
            </p:nvGrpSpPr>
            <p:grpSpPr bwMode="auto">
              <a:xfrm>
                <a:off x="6553200" y="1752600"/>
                <a:ext cx="152400" cy="457200"/>
                <a:chOff x="6553200" y="1752600"/>
                <a:chExt cx="152400" cy="457200"/>
              </a:xfrm>
            </p:grpSpPr>
            <p:cxnSp>
              <p:nvCxnSpPr>
                <p:cNvPr id="250101" name="Straight Connector 86"/>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02" name="Straight Connector 87"/>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03" name="Straight Connector 88"/>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096" name="Straight Connector 81"/>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97" name="Straight Connector 82"/>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98" name="Straight Connector 83"/>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99" name="Straight Connector 84"/>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100" name="Straight Connector 85"/>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49860" name="Group 76"/>
          <p:cNvGrpSpPr>
            <a:grpSpLocks/>
          </p:cNvGrpSpPr>
          <p:nvPr/>
        </p:nvGrpSpPr>
        <p:grpSpPr bwMode="auto">
          <a:xfrm>
            <a:off x="4975225" y="1443038"/>
            <a:ext cx="1828800" cy="914400"/>
            <a:chOff x="1219200" y="1447800"/>
            <a:chExt cx="1828800" cy="914400"/>
          </a:xfrm>
        </p:grpSpPr>
        <p:grpSp>
          <p:nvGrpSpPr>
            <p:cNvPr id="250073" name="Group 65"/>
            <p:cNvGrpSpPr>
              <a:grpSpLocks/>
            </p:cNvGrpSpPr>
            <p:nvPr/>
          </p:nvGrpSpPr>
          <p:grpSpPr bwMode="auto">
            <a:xfrm>
              <a:off x="1219200" y="1447800"/>
              <a:ext cx="914400" cy="914400"/>
              <a:chOff x="6248400" y="1524000"/>
              <a:chExt cx="914400" cy="914400"/>
            </a:xfrm>
          </p:grpSpPr>
          <p:grpSp>
            <p:nvGrpSpPr>
              <p:cNvPr id="250084" name="Group 38"/>
              <p:cNvGrpSpPr>
                <a:grpSpLocks/>
              </p:cNvGrpSpPr>
              <p:nvPr/>
            </p:nvGrpSpPr>
            <p:grpSpPr bwMode="auto">
              <a:xfrm>
                <a:off x="6553200" y="1752600"/>
                <a:ext cx="152400" cy="457200"/>
                <a:chOff x="6553200" y="1752600"/>
                <a:chExt cx="152400" cy="457200"/>
              </a:xfrm>
            </p:grpSpPr>
            <p:cxnSp>
              <p:nvCxnSpPr>
                <p:cNvPr id="250090" name="Straight Connector 3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91" name="Straight Connector 140"/>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92" name="Straight Connector 141"/>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085" name="Straight Connector 134"/>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86" name="Straight Connector 135"/>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87" name="Straight Connector 136"/>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88" name="Straight Connector 137"/>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89" name="Straight Connector 138"/>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0074" name="Group 66"/>
            <p:cNvGrpSpPr>
              <a:grpSpLocks/>
            </p:cNvGrpSpPr>
            <p:nvPr/>
          </p:nvGrpSpPr>
          <p:grpSpPr bwMode="auto">
            <a:xfrm>
              <a:off x="2133600" y="1447800"/>
              <a:ext cx="914400" cy="914400"/>
              <a:chOff x="6248400" y="1524000"/>
              <a:chExt cx="914400" cy="914400"/>
            </a:xfrm>
          </p:grpSpPr>
          <p:grpSp>
            <p:nvGrpSpPr>
              <p:cNvPr id="250075" name="Group 38"/>
              <p:cNvGrpSpPr>
                <a:grpSpLocks/>
              </p:cNvGrpSpPr>
              <p:nvPr/>
            </p:nvGrpSpPr>
            <p:grpSpPr bwMode="auto">
              <a:xfrm>
                <a:off x="6553200" y="1752600"/>
                <a:ext cx="152400" cy="457200"/>
                <a:chOff x="6553200" y="1752600"/>
                <a:chExt cx="152400" cy="457200"/>
              </a:xfrm>
            </p:grpSpPr>
            <p:cxnSp>
              <p:nvCxnSpPr>
                <p:cNvPr id="250081" name="Straight Connector 130"/>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82" name="Straight Connector 131"/>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83" name="Straight Connector 132"/>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076" name="Straight Connector 125"/>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77" name="Straight Connector 126"/>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78" name="Straight Connector 127"/>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79" name="Straight Connector 128"/>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80" name="Straight Connector 129"/>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49861" name="Group 65"/>
          <p:cNvGrpSpPr>
            <a:grpSpLocks/>
          </p:cNvGrpSpPr>
          <p:nvPr/>
        </p:nvGrpSpPr>
        <p:grpSpPr bwMode="auto">
          <a:xfrm>
            <a:off x="6804025" y="1443038"/>
            <a:ext cx="914400" cy="914400"/>
            <a:chOff x="6248400" y="1524000"/>
            <a:chExt cx="914400" cy="914400"/>
          </a:xfrm>
        </p:grpSpPr>
        <p:grpSp>
          <p:nvGrpSpPr>
            <p:cNvPr id="250064" name="Group 38"/>
            <p:cNvGrpSpPr>
              <a:grpSpLocks/>
            </p:cNvGrpSpPr>
            <p:nvPr/>
          </p:nvGrpSpPr>
          <p:grpSpPr bwMode="auto">
            <a:xfrm>
              <a:off x="6553200" y="1752600"/>
              <a:ext cx="152400" cy="457200"/>
              <a:chOff x="6553200" y="1752600"/>
              <a:chExt cx="152400" cy="457200"/>
            </a:xfrm>
          </p:grpSpPr>
          <p:cxnSp>
            <p:nvCxnSpPr>
              <p:cNvPr id="250070" name="Straight Connector 119"/>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71" name="Straight Connector 120"/>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72" name="Straight Connector 121"/>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065" name="Straight Connector 114"/>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66" name="Straight Connector 115"/>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67" name="Straight Connector 116"/>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68" name="Straight Connector 117"/>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69" name="Straight Connector 118"/>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49862" name="Group 98"/>
          <p:cNvGrpSpPr>
            <a:grpSpLocks/>
          </p:cNvGrpSpPr>
          <p:nvPr/>
        </p:nvGrpSpPr>
        <p:grpSpPr bwMode="auto">
          <a:xfrm>
            <a:off x="1317625" y="2281238"/>
            <a:ext cx="3657600" cy="914400"/>
            <a:chOff x="1219200" y="1447800"/>
            <a:chExt cx="3657600" cy="914400"/>
          </a:xfrm>
        </p:grpSpPr>
        <p:grpSp>
          <p:nvGrpSpPr>
            <p:cNvPr id="250022" name="Group 76"/>
            <p:cNvGrpSpPr>
              <a:grpSpLocks/>
            </p:cNvGrpSpPr>
            <p:nvPr/>
          </p:nvGrpSpPr>
          <p:grpSpPr bwMode="auto">
            <a:xfrm>
              <a:off x="1219200" y="1447800"/>
              <a:ext cx="1828800" cy="914400"/>
              <a:chOff x="1219200" y="1447800"/>
              <a:chExt cx="1828800" cy="914400"/>
            </a:xfrm>
          </p:grpSpPr>
          <p:grpSp>
            <p:nvGrpSpPr>
              <p:cNvPr id="250044" name="Group 65"/>
              <p:cNvGrpSpPr>
                <a:grpSpLocks/>
              </p:cNvGrpSpPr>
              <p:nvPr/>
            </p:nvGrpSpPr>
            <p:grpSpPr bwMode="auto">
              <a:xfrm>
                <a:off x="1219200" y="1447800"/>
                <a:ext cx="914400" cy="914400"/>
                <a:chOff x="6248400" y="1524000"/>
                <a:chExt cx="914400" cy="914400"/>
              </a:xfrm>
            </p:grpSpPr>
            <p:grpSp>
              <p:nvGrpSpPr>
                <p:cNvPr id="250055" name="Group 38"/>
                <p:cNvGrpSpPr>
                  <a:grpSpLocks/>
                </p:cNvGrpSpPr>
                <p:nvPr/>
              </p:nvGrpSpPr>
              <p:grpSpPr bwMode="auto">
                <a:xfrm>
                  <a:off x="6553200" y="1752600"/>
                  <a:ext cx="152400" cy="457200"/>
                  <a:chOff x="6553200" y="1752600"/>
                  <a:chExt cx="152400" cy="457200"/>
                </a:xfrm>
              </p:grpSpPr>
              <p:cxnSp>
                <p:nvCxnSpPr>
                  <p:cNvPr id="250061" name="Straight Connector 227"/>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62" name="Straight Connector 228"/>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63" name="Straight Connector 3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056" name="Straight Connector 222"/>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57" name="Straight Connector 223"/>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58" name="Straight Connector 46"/>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59" name="Straight Connector 49"/>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60" name="Straight Connector 50"/>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0045" name="Group 66"/>
              <p:cNvGrpSpPr>
                <a:grpSpLocks/>
              </p:cNvGrpSpPr>
              <p:nvPr/>
            </p:nvGrpSpPr>
            <p:grpSpPr bwMode="auto">
              <a:xfrm>
                <a:off x="2133600" y="1447800"/>
                <a:ext cx="914400" cy="914400"/>
                <a:chOff x="6248400" y="1524000"/>
                <a:chExt cx="914400" cy="914400"/>
              </a:xfrm>
            </p:grpSpPr>
            <p:grpSp>
              <p:nvGrpSpPr>
                <p:cNvPr id="250046" name="Group 38"/>
                <p:cNvGrpSpPr>
                  <a:grpSpLocks/>
                </p:cNvGrpSpPr>
                <p:nvPr/>
              </p:nvGrpSpPr>
              <p:grpSpPr bwMode="auto">
                <a:xfrm>
                  <a:off x="6553200" y="1752600"/>
                  <a:ext cx="152400" cy="457200"/>
                  <a:chOff x="6553200" y="1752600"/>
                  <a:chExt cx="152400" cy="457200"/>
                </a:xfrm>
              </p:grpSpPr>
              <p:cxnSp>
                <p:nvCxnSpPr>
                  <p:cNvPr id="250052" name="Straight Connector 218"/>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53" name="Straight Connector 219"/>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54" name="Straight Connector 220"/>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047" name="Straight Connector 68"/>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48" name="Straight Connector 69"/>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49" name="Straight Connector 70"/>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50" name="Straight Connector 216"/>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51" name="Straight Connector 217"/>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50023" name="Group 77"/>
            <p:cNvGrpSpPr>
              <a:grpSpLocks/>
            </p:cNvGrpSpPr>
            <p:nvPr/>
          </p:nvGrpSpPr>
          <p:grpSpPr bwMode="auto">
            <a:xfrm>
              <a:off x="3048000" y="1447800"/>
              <a:ext cx="1828800" cy="914400"/>
              <a:chOff x="1219200" y="1447800"/>
              <a:chExt cx="1828800" cy="914400"/>
            </a:xfrm>
          </p:grpSpPr>
          <p:grpSp>
            <p:nvGrpSpPr>
              <p:cNvPr id="250024" name="Group 65"/>
              <p:cNvGrpSpPr>
                <a:grpSpLocks/>
              </p:cNvGrpSpPr>
              <p:nvPr/>
            </p:nvGrpSpPr>
            <p:grpSpPr bwMode="auto">
              <a:xfrm>
                <a:off x="1219200" y="1447800"/>
                <a:ext cx="914400" cy="914400"/>
                <a:chOff x="6248400" y="1524000"/>
                <a:chExt cx="914400" cy="914400"/>
              </a:xfrm>
            </p:grpSpPr>
            <p:grpSp>
              <p:nvGrpSpPr>
                <p:cNvPr id="250035" name="Group 38"/>
                <p:cNvGrpSpPr>
                  <a:grpSpLocks/>
                </p:cNvGrpSpPr>
                <p:nvPr/>
              </p:nvGrpSpPr>
              <p:grpSpPr bwMode="auto">
                <a:xfrm>
                  <a:off x="6553200" y="1752600"/>
                  <a:ext cx="152400" cy="457200"/>
                  <a:chOff x="6553200" y="1752600"/>
                  <a:chExt cx="152400" cy="457200"/>
                </a:xfrm>
              </p:grpSpPr>
              <p:cxnSp>
                <p:nvCxnSpPr>
                  <p:cNvPr id="250041" name="Straight Connector 207"/>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42" name="Straight Connector 208"/>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43" name="Straight Connector 209"/>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036" name="Straight Connector 202"/>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37" name="Straight Connector 203"/>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38" name="Straight Connector 204"/>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39" name="Straight Connector 205"/>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40" name="Straight Connector 206"/>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0025" name="Group 66"/>
              <p:cNvGrpSpPr>
                <a:grpSpLocks/>
              </p:cNvGrpSpPr>
              <p:nvPr/>
            </p:nvGrpSpPr>
            <p:grpSpPr bwMode="auto">
              <a:xfrm>
                <a:off x="2133600" y="1447800"/>
                <a:ext cx="914400" cy="914400"/>
                <a:chOff x="6248400" y="1524000"/>
                <a:chExt cx="914400" cy="914400"/>
              </a:xfrm>
            </p:grpSpPr>
            <p:grpSp>
              <p:nvGrpSpPr>
                <p:cNvPr id="250026" name="Group 38"/>
                <p:cNvGrpSpPr>
                  <a:grpSpLocks/>
                </p:cNvGrpSpPr>
                <p:nvPr/>
              </p:nvGrpSpPr>
              <p:grpSpPr bwMode="auto">
                <a:xfrm>
                  <a:off x="6553200" y="1752600"/>
                  <a:ext cx="152400" cy="457200"/>
                  <a:chOff x="6553200" y="1752600"/>
                  <a:chExt cx="152400" cy="457200"/>
                </a:xfrm>
              </p:grpSpPr>
              <p:cxnSp>
                <p:nvCxnSpPr>
                  <p:cNvPr id="250032" name="Straight Connector 198"/>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33" name="Straight Connector 199"/>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34" name="Straight Connector 200"/>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027" name="Straight Connector 193"/>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28" name="Straight Connector 194"/>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29" name="Straight Connector 195"/>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30" name="Straight Connector 196"/>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31" name="Straight Connector 197"/>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grpSp>
        <p:nvGrpSpPr>
          <p:cNvPr id="249863" name="Group 76"/>
          <p:cNvGrpSpPr>
            <a:grpSpLocks/>
          </p:cNvGrpSpPr>
          <p:nvPr/>
        </p:nvGrpSpPr>
        <p:grpSpPr bwMode="auto">
          <a:xfrm>
            <a:off x="4975225" y="2281238"/>
            <a:ext cx="1828800" cy="914400"/>
            <a:chOff x="1219200" y="1447800"/>
            <a:chExt cx="1828800" cy="914400"/>
          </a:xfrm>
        </p:grpSpPr>
        <p:grpSp>
          <p:nvGrpSpPr>
            <p:cNvPr id="250002" name="Group 65"/>
            <p:cNvGrpSpPr>
              <a:grpSpLocks/>
            </p:cNvGrpSpPr>
            <p:nvPr/>
          </p:nvGrpSpPr>
          <p:grpSpPr bwMode="auto">
            <a:xfrm>
              <a:off x="1219200" y="1447800"/>
              <a:ext cx="914400" cy="914400"/>
              <a:chOff x="6248400" y="1524000"/>
              <a:chExt cx="914400" cy="914400"/>
            </a:xfrm>
          </p:grpSpPr>
          <p:grpSp>
            <p:nvGrpSpPr>
              <p:cNvPr id="250013" name="Group 38"/>
              <p:cNvGrpSpPr>
                <a:grpSpLocks/>
              </p:cNvGrpSpPr>
              <p:nvPr/>
            </p:nvGrpSpPr>
            <p:grpSpPr bwMode="auto">
              <a:xfrm>
                <a:off x="6553200" y="1752600"/>
                <a:ext cx="152400" cy="457200"/>
                <a:chOff x="6553200" y="1752600"/>
                <a:chExt cx="152400" cy="457200"/>
              </a:xfrm>
            </p:grpSpPr>
            <p:cxnSp>
              <p:nvCxnSpPr>
                <p:cNvPr id="250019" name="Straight Connector 3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20" name="Straight Connector 18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21" name="Straight Connector 18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014" name="Straight Connector 180"/>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15" name="Straight Connector 181"/>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16" name="Straight Connector 182"/>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17" name="Straight Connector 183"/>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18" name="Straight Connector 184"/>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0003" name="Group 66"/>
            <p:cNvGrpSpPr>
              <a:grpSpLocks/>
            </p:cNvGrpSpPr>
            <p:nvPr/>
          </p:nvGrpSpPr>
          <p:grpSpPr bwMode="auto">
            <a:xfrm>
              <a:off x="2133600" y="1447800"/>
              <a:ext cx="914400" cy="914400"/>
              <a:chOff x="6248400" y="1524000"/>
              <a:chExt cx="914400" cy="914400"/>
            </a:xfrm>
          </p:grpSpPr>
          <p:grpSp>
            <p:nvGrpSpPr>
              <p:cNvPr id="250004" name="Group 38"/>
              <p:cNvGrpSpPr>
                <a:grpSpLocks/>
              </p:cNvGrpSpPr>
              <p:nvPr/>
            </p:nvGrpSpPr>
            <p:grpSpPr bwMode="auto">
              <a:xfrm>
                <a:off x="6553200" y="1752600"/>
                <a:ext cx="152400" cy="457200"/>
                <a:chOff x="6553200" y="1752600"/>
                <a:chExt cx="152400" cy="457200"/>
              </a:xfrm>
            </p:grpSpPr>
            <p:cxnSp>
              <p:nvCxnSpPr>
                <p:cNvPr id="250010" name="Straight Connector 176"/>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11" name="Straight Connector 177"/>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12" name="Straight Connector 178"/>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005" name="Straight Connector 171"/>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06" name="Straight Connector 172"/>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07" name="Straight Connector 173"/>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08" name="Straight Connector 174"/>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09" name="Straight Connector 175"/>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49864" name="Group 65"/>
          <p:cNvGrpSpPr>
            <a:grpSpLocks/>
          </p:cNvGrpSpPr>
          <p:nvPr/>
        </p:nvGrpSpPr>
        <p:grpSpPr bwMode="auto">
          <a:xfrm>
            <a:off x="6804025" y="2281238"/>
            <a:ext cx="914400" cy="914400"/>
            <a:chOff x="6248400" y="1524000"/>
            <a:chExt cx="914400" cy="914400"/>
          </a:xfrm>
        </p:grpSpPr>
        <p:grpSp>
          <p:nvGrpSpPr>
            <p:cNvPr id="249993" name="Group 38"/>
            <p:cNvGrpSpPr>
              <a:grpSpLocks/>
            </p:cNvGrpSpPr>
            <p:nvPr/>
          </p:nvGrpSpPr>
          <p:grpSpPr bwMode="auto">
            <a:xfrm>
              <a:off x="6553200" y="1752600"/>
              <a:ext cx="152400" cy="457200"/>
              <a:chOff x="6553200" y="1752600"/>
              <a:chExt cx="152400" cy="457200"/>
            </a:xfrm>
          </p:grpSpPr>
          <p:cxnSp>
            <p:nvCxnSpPr>
              <p:cNvPr id="249999" name="Straight Connector 16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00" name="Straight Connector 16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001" name="Straight Connector 16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49994" name="Straight Connector 160"/>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95" name="Straight Connector 161"/>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96" name="Straight Connector 162"/>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97" name="Straight Connector 163"/>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98" name="Straight Connector 164"/>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152" name="Group 235"/>
          <p:cNvGrpSpPr>
            <a:grpSpLocks/>
          </p:cNvGrpSpPr>
          <p:nvPr/>
        </p:nvGrpSpPr>
        <p:grpSpPr bwMode="auto">
          <a:xfrm>
            <a:off x="4102100" y="2357438"/>
            <a:ext cx="873125" cy="792162"/>
            <a:chOff x="5834082" y="2846798"/>
            <a:chExt cx="873030" cy="792355"/>
          </a:xfrm>
        </p:grpSpPr>
        <p:sp>
          <p:nvSpPr>
            <p:cNvPr id="249991" name="Oval 169"/>
            <p:cNvSpPr>
              <a:spLocks noChangeArrowheads="1"/>
            </p:cNvSpPr>
            <p:nvPr/>
          </p:nvSpPr>
          <p:spPr bwMode="auto">
            <a:xfrm>
              <a:off x="5858467" y="2846798"/>
              <a:ext cx="792511" cy="792355"/>
            </a:xfrm>
            <a:prstGeom prst="ellipse">
              <a:avLst/>
            </a:prstGeom>
            <a:solidFill>
              <a:srgbClr val="FF0000">
                <a:alpha val="49019"/>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49992" name="TextBox 171"/>
            <p:cNvSpPr txBox="1">
              <a:spLocks noChangeArrowheads="1"/>
            </p:cNvSpPr>
            <p:nvPr/>
          </p:nvSpPr>
          <p:spPr bwMode="auto">
            <a:xfrm>
              <a:off x="5834082" y="2956508"/>
              <a:ext cx="873030" cy="64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smtClean="0">
                  <a:solidFill>
                    <a:srgbClr val="FFFFFF"/>
                  </a:solidFill>
                </a:rPr>
                <a:t>Victim</a:t>
              </a:r>
            </a:p>
            <a:p>
              <a:pPr algn="ctr" eaLnBrk="1" fontAlgn="base" hangingPunct="1">
                <a:spcBef>
                  <a:spcPct val="0"/>
                </a:spcBef>
                <a:spcAft>
                  <a:spcPct val="0"/>
                </a:spcAft>
              </a:pPr>
              <a:r>
                <a:rPr lang="en-US" sz="1800" b="1" smtClean="0">
                  <a:solidFill>
                    <a:srgbClr val="FFFFFF"/>
                  </a:solidFill>
                </a:rPr>
                <a:t> Cell</a:t>
              </a:r>
            </a:p>
          </p:txBody>
        </p:sp>
      </p:grpSp>
      <p:grpSp>
        <p:nvGrpSpPr>
          <p:cNvPr id="249866" name="Group 98"/>
          <p:cNvGrpSpPr>
            <a:grpSpLocks/>
          </p:cNvGrpSpPr>
          <p:nvPr/>
        </p:nvGrpSpPr>
        <p:grpSpPr bwMode="auto">
          <a:xfrm>
            <a:off x="1317625" y="3119438"/>
            <a:ext cx="3657600" cy="914400"/>
            <a:chOff x="1219200" y="1447800"/>
            <a:chExt cx="3657600" cy="914400"/>
          </a:xfrm>
        </p:grpSpPr>
        <p:grpSp>
          <p:nvGrpSpPr>
            <p:cNvPr id="249949" name="Group 76"/>
            <p:cNvGrpSpPr>
              <a:grpSpLocks/>
            </p:cNvGrpSpPr>
            <p:nvPr/>
          </p:nvGrpSpPr>
          <p:grpSpPr bwMode="auto">
            <a:xfrm>
              <a:off x="1219200" y="1447800"/>
              <a:ext cx="1828800" cy="914400"/>
              <a:chOff x="1219200" y="1447800"/>
              <a:chExt cx="1828800" cy="914400"/>
            </a:xfrm>
          </p:grpSpPr>
          <p:grpSp>
            <p:nvGrpSpPr>
              <p:cNvPr id="249971" name="Group 65"/>
              <p:cNvGrpSpPr>
                <a:grpSpLocks/>
              </p:cNvGrpSpPr>
              <p:nvPr/>
            </p:nvGrpSpPr>
            <p:grpSpPr bwMode="auto">
              <a:xfrm>
                <a:off x="1219200" y="1447800"/>
                <a:ext cx="914400" cy="914400"/>
                <a:chOff x="6248400" y="1524000"/>
                <a:chExt cx="914400" cy="914400"/>
              </a:xfrm>
            </p:grpSpPr>
            <p:grpSp>
              <p:nvGrpSpPr>
                <p:cNvPr id="249982" name="Group 38"/>
                <p:cNvGrpSpPr>
                  <a:grpSpLocks/>
                </p:cNvGrpSpPr>
                <p:nvPr/>
              </p:nvGrpSpPr>
              <p:grpSpPr bwMode="auto">
                <a:xfrm>
                  <a:off x="6553200" y="1752600"/>
                  <a:ext cx="152400" cy="457200"/>
                  <a:chOff x="6553200" y="1752600"/>
                  <a:chExt cx="152400" cy="457200"/>
                </a:xfrm>
              </p:grpSpPr>
              <p:cxnSp>
                <p:nvCxnSpPr>
                  <p:cNvPr id="249988" name="Straight Connector 327"/>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89" name="Straight Connector 328"/>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90" name="Straight Connector 3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49983" name="Straight Connector 322"/>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84" name="Straight Connector 323"/>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85" name="Straight Connector 46"/>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86" name="Straight Connector 49"/>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87" name="Straight Connector 50"/>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49972" name="Group 66"/>
              <p:cNvGrpSpPr>
                <a:grpSpLocks/>
              </p:cNvGrpSpPr>
              <p:nvPr/>
            </p:nvGrpSpPr>
            <p:grpSpPr bwMode="auto">
              <a:xfrm>
                <a:off x="2133600" y="1447800"/>
                <a:ext cx="914400" cy="914400"/>
                <a:chOff x="6248400" y="1524000"/>
                <a:chExt cx="914400" cy="914400"/>
              </a:xfrm>
            </p:grpSpPr>
            <p:grpSp>
              <p:nvGrpSpPr>
                <p:cNvPr id="249973" name="Group 38"/>
                <p:cNvGrpSpPr>
                  <a:grpSpLocks/>
                </p:cNvGrpSpPr>
                <p:nvPr/>
              </p:nvGrpSpPr>
              <p:grpSpPr bwMode="auto">
                <a:xfrm>
                  <a:off x="6553200" y="1752600"/>
                  <a:ext cx="152400" cy="457200"/>
                  <a:chOff x="6553200" y="1752600"/>
                  <a:chExt cx="152400" cy="457200"/>
                </a:xfrm>
              </p:grpSpPr>
              <p:cxnSp>
                <p:nvCxnSpPr>
                  <p:cNvPr id="249979" name="Straight Connector 318"/>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80" name="Straight Connector 319"/>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81" name="Straight Connector 320"/>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49974" name="Straight Connector 68"/>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75" name="Straight Connector 69"/>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76" name="Straight Connector 70"/>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77" name="Straight Connector 316"/>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78" name="Straight Connector 317"/>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49950" name="Group 77"/>
            <p:cNvGrpSpPr>
              <a:grpSpLocks/>
            </p:cNvGrpSpPr>
            <p:nvPr/>
          </p:nvGrpSpPr>
          <p:grpSpPr bwMode="auto">
            <a:xfrm>
              <a:off x="3048000" y="1447800"/>
              <a:ext cx="1828800" cy="914400"/>
              <a:chOff x="1219200" y="1447800"/>
              <a:chExt cx="1828800" cy="914400"/>
            </a:xfrm>
          </p:grpSpPr>
          <p:grpSp>
            <p:nvGrpSpPr>
              <p:cNvPr id="249951" name="Group 65"/>
              <p:cNvGrpSpPr>
                <a:grpSpLocks/>
              </p:cNvGrpSpPr>
              <p:nvPr/>
            </p:nvGrpSpPr>
            <p:grpSpPr bwMode="auto">
              <a:xfrm>
                <a:off x="1219200" y="1447800"/>
                <a:ext cx="914400" cy="914400"/>
                <a:chOff x="6248400" y="1524000"/>
                <a:chExt cx="914400" cy="914400"/>
              </a:xfrm>
            </p:grpSpPr>
            <p:grpSp>
              <p:nvGrpSpPr>
                <p:cNvPr id="249962" name="Group 38"/>
                <p:cNvGrpSpPr>
                  <a:grpSpLocks/>
                </p:cNvGrpSpPr>
                <p:nvPr/>
              </p:nvGrpSpPr>
              <p:grpSpPr bwMode="auto">
                <a:xfrm>
                  <a:off x="6553200" y="1752600"/>
                  <a:ext cx="152400" cy="457200"/>
                  <a:chOff x="6553200" y="1752600"/>
                  <a:chExt cx="152400" cy="457200"/>
                </a:xfrm>
              </p:grpSpPr>
              <p:cxnSp>
                <p:nvCxnSpPr>
                  <p:cNvPr id="249968" name="Straight Connector 307"/>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69" name="Straight Connector 308"/>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70" name="Straight Connector 309"/>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49963" name="Straight Connector 302"/>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64" name="Straight Connector 303"/>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65" name="Straight Connector 304"/>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66" name="Straight Connector 305"/>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67" name="Straight Connector 306"/>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49952" name="Group 66"/>
              <p:cNvGrpSpPr>
                <a:grpSpLocks/>
              </p:cNvGrpSpPr>
              <p:nvPr/>
            </p:nvGrpSpPr>
            <p:grpSpPr bwMode="auto">
              <a:xfrm>
                <a:off x="2133600" y="1447800"/>
                <a:ext cx="914400" cy="914400"/>
                <a:chOff x="6248400" y="1524000"/>
                <a:chExt cx="914400" cy="914400"/>
              </a:xfrm>
            </p:grpSpPr>
            <p:grpSp>
              <p:nvGrpSpPr>
                <p:cNvPr id="249953" name="Group 38"/>
                <p:cNvGrpSpPr>
                  <a:grpSpLocks/>
                </p:cNvGrpSpPr>
                <p:nvPr/>
              </p:nvGrpSpPr>
              <p:grpSpPr bwMode="auto">
                <a:xfrm>
                  <a:off x="6553200" y="1752600"/>
                  <a:ext cx="152400" cy="457200"/>
                  <a:chOff x="6553200" y="1752600"/>
                  <a:chExt cx="152400" cy="457200"/>
                </a:xfrm>
              </p:grpSpPr>
              <p:cxnSp>
                <p:nvCxnSpPr>
                  <p:cNvPr id="249959" name="Straight Connector 298"/>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60" name="Straight Connector 299"/>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61" name="Straight Connector 300"/>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49954" name="Straight Connector 293"/>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55" name="Straight Connector 294"/>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56" name="Straight Connector 295"/>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57" name="Straight Connector 296"/>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58" name="Straight Connector 297"/>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grpSp>
        <p:nvGrpSpPr>
          <p:cNvPr id="249867" name="Group 76"/>
          <p:cNvGrpSpPr>
            <a:grpSpLocks/>
          </p:cNvGrpSpPr>
          <p:nvPr/>
        </p:nvGrpSpPr>
        <p:grpSpPr bwMode="auto">
          <a:xfrm>
            <a:off x="4975225" y="3119438"/>
            <a:ext cx="1828800" cy="914400"/>
            <a:chOff x="1219200" y="1447800"/>
            <a:chExt cx="1828800" cy="914400"/>
          </a:xfrm>
        </p:grpSpPr>
        <p:grpSp>
          <p:nvGrpSpPr>
            <p:cNvPr id="249929" name="Group 65"/>
            <p:cNvGrpSpPr>
              <a:grpSpLocks/>
            </p:cNvGrpSpPr>
            <p:nvPr/>
          </p:nvGrpSpPr>
          <p:grpSpPr bwMode="auto">
            <a:xfrm>
              <a:off x="1219200" y="1447800"/>
              <a:ext cx="914400" cy="914400"/>
              <a:chOff x="6248400" y="1524000"/>
              <a:chExt cx="914400" cy="914400"/>
            </a:xfrm>
          </p:grpSpPr>
          <p:grpSp>
            <p:nvGrpSpPr>
              <p:cNvPr id="249940" name="Group 38"/>
              <p:cNvGrpSpPr>
                <a:grpSpLocks/>
              </p:cNvGrpSpPr>
              <p:nvPr/>
            </p:nvGrpSpPr>
            <p:grpSpPr bwMode="auto">
              <a:xfrm>
                <a:off x="6553200" y="1752600"/>
                <a:ext cx="152400" cy="457200"/>
                <a:chOff x="6553200" y="1752600"/>
                <a:chExt cx="152400" cy="457200"/>
              </a:xfrm>
            </p:grpSpPr>
            <p:cxnSp>
              <p:nvCxnSpPr>
                <p:cNvPr id="249946" name="Straight Connector 3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47" name="Straight Connector 28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48" name="Straight Connector 28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49941" name="Straight Connector 280"/>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42" name="Straight Connector 281"/>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43" name="Straight Connector 282"/>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44" name="Straight Connector 283"/>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45" name="Straight Connector 284"/>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49930" name="Group 66"/>
            <p:cNvGrpSpPr>
              <a:grpSpLocks/>
            </p:cNvGrpSpPr>
            <p:nvPr/>
          </p:nvGrpSpPr>
          <p:grpSpPr bwMode="auto">
            <a:xfrm>
              <a:off x="2133600" y="1447800"/>
              <a:ext cx="914400" cy="914400"/>
              <a:chOff x="6248400" y="1524000"/>
              <a:chExt cx="914400" cy="914400"/>
            </a:xfrm>
          </p:grpSpPr>
          <p:grpSp>
            <p:nvGrpSpPr>
              <p:cNvPr id="249931" name="Group 38"/>
              <p:cNvGrpSpPr>
                <a:grpSpLocks/>
              </p:cNvGrpSpPr>
              <p:nvPr/>
            </p:nvGrpSpPr>
            <p:grpSpPr bwMode="auto">
              <a:xfrm>
                <a:off x="6553200" y="1752600"/>
                <a:ext cx="152400" cy="457200"/>
                <a:chOff x="6553200" y="1752600"/>
                <a:chExt cx="152400" cy="457200"/>
              </a:xfrm>
            </p:grpSpPr>
            <p:cxnSp>
              <p:nvCxnSpPr>
                <p:cNvPr id="249937" name="Straight Connector 276"/>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38" name="Straight Connector 277"/>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39" name="Straight Connector 278"/>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49932" name="Straight Connector 271"/>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33" name="Straight Connector 272"/>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34" name="Straight Connector 273"/>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35" name="Straight Connector 274"/>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36" name="Straight Connector 275"/>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49868" name="Group 65"/>
          <p:cNvGrpSpPr>
            <a:grpSpLocks/>
          </p:cNvGrpSpPr>
          <p:nvPr/>
        </p:nvGrpSpPr>
        <p:grpSpPr bwMode="auto">
          <a:xfrm>
            <a:off x="6804025" y="3119438"/>
            <a:ext cx="914400" cy="914400"/>
            <a:chOff x="6248400" y="1524000"/>
            <a:chExt cx="914400" cy="914400"/>
          </a:xfrm>
        </p:grpSpPr>
        <p:grpSp>
          <p:nvGrpSpPr>
            <p:cNvPr id="249920" name="Group 38"/>
            <p:cNvGrpSpPr>
              <a:grpSpLocks/>
            </p:cNvGrpSpPr>
            <p:nvPr/>
          </p:nvGrpSpPr>
          <p:grpSpPr bwMode="auto">
            <a:xfrm>
              <a:off x="6553200" y="1752600"/>
              <a:ext cx="152400" cy="457200"/>
              <a:chOff x="6553200" y="1752600"/>
              <a:chExt cx="152400" cy="457200"/>
            </a:xfrm>
          </p:grpSpPr>
          <p:cxnSp>
            <p:nvCxnSpPr>
              <p:cNvPr id="249926" name="Straight Connector 26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27" name="Straight Connector 26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28" name="Straight Connector 26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49921" name="Straight Connector 260"/>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22" name="Straight Connector 261"/>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23" name="Straight Connector 262"/>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24" name="Straight Connector 263"/>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49925" name="Straight Connector 264"/>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sp>
        <p:nvSpPr>
          <p:cNvPr id="249869" name="TextBox 466"/>
          <p:cNvSpPr txBox="1">
            <a:spLocks noChangeArrowheads="1"/>
          </p:cNvSpPr>
          <p:nvPr/>
        </p:nvSpPr>
        <p:spPr bwMode="auto">
          <a:xfrm>
            <a:off x="269875" y="3376613"/>
            <a:ext cx="941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smtClean="0">
                <a:solidFill>
                  <a:srgbClr val="000000"/>
                </a:solidFill>
              </a:rPr>
              <a:t>WL&lt;0&gt;</a:t>
            </a:r>
          </a:p>
        </p:txBody>
      </p:sp>
      <p:sp>
        <p:nvSpPr>
          <p:cNvPr id="249870" name="TextBox 467"/>
          <p:cNvSpPr txBox="1">
            <a:spLocks noChangeArrowheads="1"/>
          </p:cNvSpPr>
          <p:nvPr/>
        </p:nvSpPr>
        <p:spPr bwMode="auto">
          <a:xfrm>
            <a:off x="269875" y="2562225"/>
            <a:ext cx="94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smtClean="0">
                <a:solidFill>
                  <a:srgbClr val="000000"/>
                </a:solidFill>
              </a:rPr>
              <a:t>WL&lt;1&gt;</a:t>
            </a:r>
          </a:p>
        </p:txBody>
      </p:sp>
      <p:sp>
        <p:nvSpPr>
          <p:cNvPr id="249871" name="TextBox 468"/>
          <p:cNvSpPr txBox="1">
            <a:spLocks noChangeArrowheads="1"/>
          </p:cNvSpPr>
          <p:nvPr/>
        </p:nvSpPr>
        <p:spPr bwMode="auto">
          <a:xfrm>
            <a:off x="269875" y="1708150"/>
            <a:ext cx="94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smtClean="0">
                <a:solidFill>
                  <a:srgbClr val="000000"/>
                </a:solidFill>
              </a:rPr>
              <a:t>WL&lt;2&gt;</a:t>
            </a:r>
          </a:p>
        </p:txBody>
      </p:sp>
      <p:sp>
        <p:nvSpPr>
          <p:cNvPr id="249872" name="TextBox 477"/>
          <p:cNvSpPr txBox="1">
            <a:spLocks noChangeArrowheads="1"/>
          </p:cNvSpPr>
          <p:nvPr/>
        </p:nvSpPr>
        <p:spPr bwMode="auto">
          <a:xfrm>
            <a:off x="4594225" y="3016250"/>
            <a:ext cx="747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smtClean="0">
                <a:solidFill>
                  <a:srgbClr val="FF0000"/>
                </a:solidFill>
              </a:rPr>
              <a:t>(n,j)</a:t>
            </a:r>
          </a:p>
        </p:txBody>
      </p:sp>
      <p:cxnSp>
        <p:nvCxnSpPr>
          <p:cNvPr id="249873" name="Straight Connector 493"/>
          <p:cNvCxnSpPr>
            <a:cxnSpLocks noChangeShapeType="1"/>
          </p:cNvCxnSpPr>
          <p:nvPr/>
        </p:nvCxnSpPr>
        <p:spPr bwMode="auto">
          <a:xfrm flipV="1">
            <a:off x="1933575" y="960438"/>
            <a:ext cx="0" cy="534987"/>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49874" name="Straight Connector 494"/>
          <p:cNvCxnSpPr>
            <a:cxnSpLocks noChangeShapeType="1"/>
          </p:cNvCxnSpPr>
          <p:nvPr/>
        </p:nvCxnSpPr>
        <p:spPr bwMode="auto">
          <a:xfrm flipV="1">
            <a:off x="2843213" y="915988"/>
            <a:ext cx="0" cy="536575"/>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49875" name="Straight Connector 495"/>
          <p:cNvCxnSpPr>
            <a:cxnSpLocks noChangeShapeType="1"/>
          </p:cNvCxnSpPr>
          <p:nvPr/>
        </p:nvCxnSpPr>
        <p:spPr bwMode="auto">
          <a:xfrm flipV="1">
            <a:off x="3757613" y="928688"/>
            <a:ext cx="0" cy="536575"/>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49876" name="Straight Connector 496"/>
          <p:cNvCxnSpPr>
            <a:cxnSpLocks noChangeShapeType="1"/>
          </p:cNvCxnSpPr>
          <p:nvPr/>
        </p:nvCxnSpPr>
        <p:spPr bwMode="auto">
          <a:xfrm flipV="1">
            <a:off x="4672013" y="955675"/>
            <a:ext cx="0" cy="53498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49877" name="Straight Connector 497"/>
          <p:cNvCxnSpPr>
            <a:cxnSpLocks noChangeShapeType="1"/>
          </p:cNvCxnSpPr>
          <p:nvPr/>
        </p:nvCxnSpPr>
        <p:spPr bwMode="auto">
          <a:xfrm flipV="1">
            <a:off x="5586413" y="942975"/>
            <a:ext cx="0" cy="53498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49878" name="Straight Connector 498"/>
          <p:cNvCxnSpPr>
            <a:cxnSpLocks noChangeShapeType="1"/>
          </p:cNvCxnSpPr>
          <p:nvPr/>
        </p:nvCxnSpPr>
        <p:spPr bwMode="auto">
          <a:xfrm flipV="1">
            <a:off x="6500813" y="955675"/>
            <a:ext cx="0" cy="53498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49879" name="Straight Connector 499"/>
          <p:cNvCxnSpPr>
            <a:cxnSpLocks noChangeShapeType="1"/>
          </p:cNvCxnSpPr>
          <p:nvPr/>
        </p:nvCxnSpPr>
        <p:spPr bwMode="auto">
          <a:xfrm flipV="1">
            <a:off x="7415213" y="955675"/>
            <a:ext cx="0" cy="53498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sp>
        <p:nvSpPr>
          <p:cNvPr id="249880" name="TextBox 508"/>
          <p:cNvSpPr txBox="1">
            <a:spLocks noChangeArrowheads="1"/>
          </p:cNvSpPr>
          <p:nvPr/>
        </p:nvSpPr>
        <p:spPr bwMode="auto">
          <a:xfrm>
            <a:off x="2773363" y="1120775"/>
            <a:ext cx="107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(n+1,j-1)</a:t>
            </a:r>
          </a:p>
        </p:txBody>
      </p:sp>
      <p:sp>
        <p:nvSpPr>
          <p:cNvPr id="249881" name="TextBox 509"/>
          <p:cNvSpPr txBox="1">
            <a:spLocks noChangeArrowheads="1"/>
          </p:cNvSpPr>
          <p:nvPr/>
        </p:nvSpPr>
        <p:spPr bwMode="auto">
          <a:xfrm>
            <a:off x="3814763" y="1116013"/>
            <a:ext cx="869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a:t>
            </a:r>
          </a:p>
        </p:txBody>
      </p:sp>
      <p:sp>
        <p:nvSpPr>
          <p:cNvPr id="249882" name="TextBox 510"/>
          <p:cNvSpPr txBox="1">
            <a:spLocks noChangeArrowheads="1"/>
          </p:cNvSpPr>
          <p:nvPr/>
        </p:nvSpPr>
        <p:spPr bwMode="auto">
          <a:xfrm>
            <a:off x="4584700" y="11160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(n+1,j+1)</a:t>
            </a:r>
          </a:p>
        </p:txBody>
      </p:sp>
      <p:sp>
        <p:nvSpPr>
          <p:cNvPr id="249883" name="TextBox 512"/>
          <p:cNvSpPr txBox="1">
            <a:spLocks noChangeArrowheads="1"/>
          </p:cNvSpPr>
          <p:nvPr/>
        </p:nvSpPr>
        <p:spPr bwMode="auto">
          <a:xfrm>
            <a:off x="7485063" y="3559175"/>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LSB:0</a:t>
            </a:r>
          </a:p>
        </p:txBody>
      </p:sp>
      <p:sp>
        <p:nvSpPr>
          <p:cNvPr id="249884" name="TextBox 513"/>
          <p:cNvSpPr txBox="1">
            <a:spLocks noChangeArrowheads="1"/>
          </p:cNvSpPr>
          <p:nvPr/>
        </p:nvSpPr>
        <p:spPr bwMode="auto">
          <a:xfrm>
            <a:off x="7472363" y="2744788"/>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LSB:1</a:t>
            </a:r>
          </a:p>
        </p:txBody>
      </p:sp>
      <p:sp>
        <p:nvSpPr>
          <p:cNvPr id="249885" name="TextBox 514"/>
          <p:cNvSpPr txBox="1">
            <a:spLocks noChangeArrowheads="1"/>
          </p:cNvSpPr>
          <p:nvPr/>
        </p:nvSpPr>
        <p:spPr bwMode="auto">
          <a:xfrm>
            <a:off x="7445375" y="3236913"/>
            <a:ext cx="87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MSB:2</a:t>
            </a:r>
          </a:p>
        </p:txBody>
      </p:sp>
      <p:sp>
        <p:nvSpPr>
          <p:cNvPr id="249886" name="TextBox 515"/>
          <p:cNvSpPr txBox="1">
            <a:spLocks noChangeArrowheads="1"/>
          </p:cNvSpPr>
          <p:nvPr/>
        </p:nvSpPr>
        <p:spPr bwMode="auto">
          <a:xfrm>
            <a:off x="7445375" y="1892300"/>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LSB:3</a:t>
            </a:r>
          </a:p>
        </p:txBody>
      </p:sp>
      <p:sp>
        <p:nvSpPr>
          <p:cNvPr id="249887" name="TextBox 516"/>
          <p:cNvSpPr txBox="1">
            <a:spLocks noChangeArrowheads="1"/>
          </p:cNvSpPr>
          <p:nvPr/>
        </p:nvSpPr>
        <p:spPr bwMode="auto">
          <a:xfrm>
            <a:off x="7445375" y="2384425"/>
            <a:ext cx="877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MSB:4</a:t>
            </a:r>
          </a:p>
        </p:txBody>
      </p:sp>
      <p:sp>
        <p:nvSpPr>
          <p:cNvPr id="249888" name="TextBox 517"/>
          <p:cNvSpPr txBox="1">
            <a:spLocks noChangeArrowheads="1"/>
          </p:cNvSpPr>
          <p:nvPr/>
        </p:nvSpPr>
        <p:spPr bwMode="auto">
          <a:xfrm>
            <a:off x="7432675" y="1547813"/>
            <a:ext cx="87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MSB:6</a:t>
            </a:r>
          </a:p>
        </p:txBody>
      </p:sp>
      <p:sp>
        <p:nvSpPr>
          <p:cNvPr id="249889" name="TextBox 519"/>
          <p:cNvSpPr txBox="1">
            <a:spLocks noChangeArrowheads="1"/>
          </p:cNvSpPr>
          <p:nvPr/>
        </p:nvSpPr>
        <p:spPr bwMode="auto">
          <a:xfrm>
            <a:off x="2900363" y="3960813"/>
            <a:ext cx="101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(n-1,j-1)</a:t>
            </a:r>
          </a:p>
        </p:txBody>
      </p:sp>
      <p:sp>
        <p:nvSpPr>
          <p:cNvPr id="249890" name="TextBox 520"/>
          <p:cNvSpPr txBox="1">
            <a:spLocks noChangeArrowheads="1"/>
          </p:cNvSpPr>
          <p:nvPr/>
        </p:nvSpPr>
        <p:spPr bwMode="auto">
          <a:xfrm>
            <a:off x="3967163" y="3960813"/>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a:t>
            </a:r>
          </a:p>
        </p:txBody>
      </p:sp>
      <p:sp>
        <p:nvSpPr>
          <p:cNvPr id="249891" name="TextBox 521"/>
          <p:cNvSpPr txBox="1">
            <a:spLocks noChangeArrowheads="1"/>
          </p:cNvSpPr>
          <p:nvPr/>
        </p:nvSpPr>
        <p:spPr bwMode="auto">
          <a:xfrm>
            <a:off x="4724400" y="3960813"/>
            <a:ext cx="107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(n-1,j+1)</a:t>
            </a:r>
          </a:p>
        </p:txBody>
      </p:sp>
      <p:grpSp>
        <p:nvGrpSpPr>
          <p:cNvPr id="253" name="Group 235"/>
          <p:cNvGrpSpPr>
            <a:grpSpLocks/>
          </p:cNvGrpSpPr>
          <p:nvPr/>
        </p:nvGrpSpPr>
        <p:grpSpPr bwMode="auto">
          <a:xfrm>
            <a:off x="5011738" y="2347913"/>
            <a:ext cx="800100" cy="792162"/>
            <a:chOff x="5858467" y="2846798"/>
            <a:chExt cx="800176" cy="792355"/>
          </a:xfrm>
        </p:grpSpPr>
        <p:sp>
          <p:nvSpPr>
            <p:cNvPr id="249918" name="Oval 169"/>
            <p:cNvSpPr>
              <a:spLocks noChangeArrowheads="1"/>
            </p:cNvSpPr>
            <p:nvPr/>
          </p:nvSpPr>
          <p:spPr bwMode="auto">
            <a:xfrm>
              <a:off x="5858467" y="2846798"/>
              <a:ext cx="792511" cy="792355"/>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49919" name="TextBox 171"/>
            <p:cNvSpPr txBox="1">
              <a:spLocks noChangeArrowheads="1"/>
            </p:cNvSpPr>
            <p:nvPr/>
          </p:nvSpPr>
          <p:spPr bwMode="auto">
            <a:xfrm>
              <a:off x="5882554" y="2956508"/>
              <a:ext cx="776089" cy="5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a:t>
              </a:r>
            </a:p>
          </p:txBody>
        </p:sp>
      </p:grpSp>
      <p:grpSp>
        <p:nvGrpSpPr>
          <p:cNvPr id="254" name="Group 235"/>
          <p:cNvGrpSpPr>
            <a:grpSpLocks/>
          </p:cNvGrpSpPr>
          <p:nvPr/>
        </p:nvGrpSpPr>
        <p:grpSpPr bwMode="auto">
          <a:xfrm>
            <a:off x="3192463" y="2347913"/>
            <a:ext cx="800100" cy="792162"/>
            <a:chOff x="5858467" y="2846798"/>
            <a:chExt cx="800176" cy="792355"/>
          </a:xfrm>
        </p:grpSpPr>
        <p:sp>
          <p:nvSpPr>
            <p:cNvPr id="249916" name="Oval 169"/>
            <p:cNvSpPr>
              <a:spLocks noChangeArrowheads="1"/>
            </p:cNvSpPr>
            <p:nvPr/>
          </p:nvSpPr>
          <p:spPr bwMode="auto">
            <a:xfrm>
              <a:off x="5858467" y="2846798"/>
              <a:ext cx="792511" cy="792355"/>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49917" name="TextBox 171"/>
            <p:cNvSpPr txBox="1">
              <a:spLocks noChangeArrowheads="1"/>
            </p:cNvSpPr>
            <p:nvPr/>
          </p:nvSpPr>
          <p:spPr bwMode="auto">
            <a:xfrm>
              <a:off x="5882554" y="2956508"/>
              <a:ext cx="776089" cy="5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a:t>
              </a:r>
            </a:p>
          </p:txBody>
        </p:sp>
      </p:grpSp>
      <p:grpSp>
        <p:nvGrpSpPr>
          <p:cNvPr id="259" name="Group 935"/>
          <p:cNvGrpSpPr>
            <a:grpSpLocks/>
          </p:cNvGrpSpPr>
          <p:nvPr/>
        </p:nvGrpSpPr>
        <p:grpSpPr bwMode="auto">
          <a:xfrm>
            <a:off x="4087813" y="1509713"/>
            <a:ext cx="793750" cy="792162"/>
            <a:chOff x="4088389" y="1712913"/>
            <a:chExt cx="792597" cy="792162"/>
          </a:xfrm>
        </p:grpSpPr>
        <p:sp>
          <p:nvSpPr>
            <p:cNvPr id="249914" name="Oval 169"/>
            <p:cNvSpPr>
              <a:spLocks noChangeArrowheads="1"/>
            </p:cNvSpPr>
            <p:nvPr/>
          </p:nvSpPr>
          <p:spPr bwMode="auto">
            <a:xfrm>
              <a:off x="4088389" y="1712913"/>
              <a:ext cx="792597" cy="792162"/>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49915" name="TextBox 171"/>
            <p:cNvSpPr txBox="1">
              <a:spLocks noChangeArrowheads="1"/>
            </p:cNvSpPr>
            <p:nvPr/>
          </p:nvSpPr>
          <p:spPr bwMode="auto">
            <a:xfrm>
              <a:off x="4100098" y="1803546"/>
              <a:ext cx="762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y</a:t>
              </a:r>
            </a:p>
          </p:txBody>
        </p:sp>
      </p:grpSp>
      <p:grpSp>
        <p:nvGrpSpPr>
          <p:cNvPr id="262" name="Group 942"/>
          <p:cNvGrpSpPr>
            <a:grpSpLocks/>
          </p:cNvGrpSpPr>
          <p:nvPr/>
        </p:nvGrpSpPr>
        <p:grpSpPr bwMode="auto">
          <a:xfrm>
            <a:off x="3151188" y="1471613"/>
            <a:ext cx="2708275" cy="792162"/>
            <a:chOff x="3150605" y="1674813"/>
            <a:chExt cx="2709448" cy="792162"/>
          </a:xfrm>
        </p:grpSpPr>
        <p:grpSp>
          <p:nvGrpSpPr>
            <p:cNvPr id="249908" name="Group 936"/>
            <p:cNvGrpSpPr>
              <a:grpSpLocks/>
            </p:cNvGrpSpPr>
            <p:nvPr/>
          </p:nvGrpSpPr>
          <p:grpSpPr bwMode="auto">
            <a:xfrm>
              <a:off x="3150605" y="1674813"/>
              <a:ext cx="909223" cy="792162"/>
              <a:chOff x="4026905" y="1712913"/>
              <a:chExt cx="909223" cy="792162"/>
            </a:xfrm>
          </p:grpSpPr>
          <p:sp>
            <p:nvSpPr>
              <p:cNvPr id="249912" name="Oval 169"/>
              <p:cNvSpPr>
                <a:spLocks noChangeArrowheads="1"/>
              </p:cNvSpPr>
              <p:nvPr/>
            </p:nvSpPr>
            <p:spPr bwMode="auto">
              <a:xfrm>
                <a:off x="4088389" y="1712913"/>
                <a:ext cx="792597" cy="792162"/>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49913" name="TextBox 171"/>
              <p:cNvSpPr txBox="1">
                <a:spLocks noChangeArrowheads="1"/>
              </p:cNvSpPr>
              <p:nvPr/>
            </p:nvSpPr>
            <p:spPr bwMode="auto">
              <a:xfrm>
                <a:off x="4026905" y="1803546"/>
                <a:ext cx="9092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xy</a:t>
                </a:r>
              </a:p>
            </p:txBody>
          </p:sp>
        </p:grpSp>
        <p:grpSp>
          <p:nvGrpSpPr>
            <p:cNvPr id="249909" name="Group 939"/>
            <p:cNvGrpSpPr>
              <a:grpSpLocks/>
            </p:cNvGrpSpPr>
            <p:nvPr/>
          </p:nvGrpSpPr>
          <p:grpSpPr bwMode="auto">
            <a:xfrm>
              <a:off x="4950830" y="1674813"/>
              <a:ext cx="909223" cy="792162"/>
              <a:chOff x="4026905" y="1712913"/>
              <a:chExt cx="909223" cy="792162"/>
            </a:xfrm>
          </p:grpSpPr>
          <p:sp>
            <p:nvSpPr>
              <p:cNvPr id="249910" name="Oval 169"/>
              <p:cNvSpPr>
                <a:spLocks noChangeArrowheads="1"/>
              </p:cNvSpPr>
              <p:nvPr/>
            </p:nvSpPr>
            <p:spPr bwMode="auto">
              <a:xfrm>
                <a:off x="4088389" y="1712913"/>
                <a:ext cx="792597" cy="792162"/>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49911" name="TextBox 171"/>
              <p:cNvSpPr txBox="1">
                <a:spLocks noChangeArrowheads="1"/>
              </p:cNvSpPr>
              <p:nvPr/>
            </p:nvSpPr>
            <p:spPr bwMode="auto">
              <a:xfrm>
                <a:off x="4026905" y="1803546"/>
                <a:ext cx="9092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xy</a:t>
                </a:r>
              </a:p>
            </p:txBody>
          </p:sp>
        </p:grpSp>
      </p:grpSp>
      <p:grpSp>
        <p:nvGrpSpPr>
          <p:cNvPr id="269" name="Group 942"/>
          <p:cNvGrpSpPr>
            <a:grpSpLocks/>
          </p:cNvGrpSpPr>
          <p:nvPr/>
        </p:nvGrpSpPr>
        <p:grpSpPr bwMode="auto">
          <a:xfrm>
            <a:off x="3159125" y="3240088"/>
            <a:ext cx="2708275" cy="792162"/>
            <a:chOff x="3150605" y="1674813"/>
            <a:chExt cx="2709448" cy="792162"/>
          </a:xfrm>
        </p:grpSpPr>
        <p:grpSp>
          <p:nvGrpSpPr>
            <p:cNvPr id="249902" name="Group 936"/>
            <p:cNvGrpSpPr>
              <a:grpSpLocks/>
            </p:cNvGrpSpPr>
            <p:nvPr/>
          </p:nvGrpSpPr>
          <p:grpSpPr bwMode="auto">
            <a:xfrm>
              <a:off x="3150605" y="1674813"/>
              <a:ext cx="909223" cy="792162"/>
              <a:chOff x="4026905" y="1712913"/>
              <a:chExt cx="909223" cy="792162"/>
            </a:xfrm>
          </p:grpSpPr>
          <p:sp>
            <p:nvSpPr>
              <p:cNvPr id="249906" name="Oval 169"/>
              <p:cNvSpPr>
                <a:spLocks noChangeArrowheads="1"/>
              </p:cNvSpPr>
              <p:nvPr/>
            </p:nvSpPr>
            <p:spPr bwMode="auto">
              <a:xfrm>
                <a:off x="4088389" y="1712913"/>
                <a:ext cx="792597" cy="792162"/>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49907" name="TextBox 171"/>
              <p:cNvSpPr txBox="1">
                <a:spLocks noChangeArrowheads="1"/>
              </p:cNvSpPr>
              <p:nvPr/>
            </p:nvSpPr>
            <p:spPr bwMode="auto">
              <a:xfrm>
                <a:off x="4026905" y="1803546"/>
                <a:ext cx="9092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xy</a:t>
                </a:r>
              </a:p>
            </p:txBody>
          </p:sp>
        </p:grpSp>
        <p:grpSp>
          <p:nvGrpSpPr>
            <p:cNvPr id="249903" name="Group 939"/>
            <p:cNvGrpSpPr>
              <a:grpSpLocks/>
            </p:cNvGrpSpPr>
            <p:nvPr/>
          </p:nvGrpSpPr>
          <p:grpSpPr bwMode="auto">
            <a:xfrm>
              <a:off x="4950830" y="1674813"/>
              <a:ext cx="909223" cy="792162"/>
              <a:chOff x="4026905" y="1712913"/>
              <a:chExt cx="909223" cy="792162"/>
            </a:xfrm>
          </p:grpSpPr>
          <p:sp>
            <p:nvSpPr>
              <p:cNvPr id="249904" name="Oval 169"/>
              <p:cNvSpPr>
                <a:spLocks noChangeArrowheads="1"/>
              </p:cNvSpPr>
              <p:nvPr/>
            </p:nvSpPr>
            <p:spPr bwMode="auto">
              <a:xfrm>
                <a:off x="4088389" y="1712913"/>
                <a:ext cx="792597" cy="792162"/>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49905" name="TextBox 171"/>
              <p:cNvSpPr txBox="1">
                <a:spLocks noChangeArrowheads="1"/>
              </p:cNvSpPr>
              <p:nvPr/>
            </p:nvSpPr>
            <p:spPr bwMode="auto">
              <a:xfrm>
                <a:off x="4026905" y="1803546"/>
                <a:ext cx="9092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xy</a:t>
                </a:r>
              </a:p>
            </p:txBody>
          </p:sp>
        </p:grpSp>
      </p:grpSp>
      <p:grpSp>
        <p:nvGrpSpPr>
          <p:cNvPr id="276" name="Group 935"/>
          <p:cNvGrpSpPr>
            <a:grpSpLocks/>
          </p:cNvGrpSpPr>
          <p:nvPr/>
        </p:nvGrpSpPr>
        <p:grpSpPr bwMode="auto">
          <a:xfrm>
            <a:off x="4095750" y="3224213"/>
            <a:ext cx="793750" cy="792162"/>
            <a:chOff x="4088389" y="1712913"/>
            <a:chExt cx="792597" cy="792162"/>
          </a:xfrm>
        </p:grpSpPr>
        <p:sp>
          <p:nvSpPr>
            <p:cNvPr id="249900" name="Oval 169"/>
            <p:cNvSpPr>
              <a:spLocks noChangeArrowheads="1"/>
            </p:cNvSpPr>
            <p:nvPr/>
          </p:nvSpPr>
          <p:spPr bwMode="auto">
            <a:xfrm>
              <a:off x="4088389" y="1712913"/>
              <a:ext cx="792597" cy="792162"/>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49901" name="TextBox 171"/>
            <p:cNvSpPr txBox="1">
              <a:spLocks noChangeArrowheads="1"/>
            </p:cNvSpPr>
            <p:nvPr/>
          </p:nvSpPr>
          <p:spPr bwMode="auto">
            <a:xfrm>
              <a:off x="4100098" y="1803546"/>
              <a:ext cx="762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y</a:t>
              </a:r>
            </a:p>
          </p:txBody>
        </p:sp>
      </p:grpSp>
      <p:sp>
        <p:nvSpPr>
          <p:cNvPr id="24989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E6C029-881A-8948-846C-0A739102910A}" type="slidenum">
              <a:rPr lang="en-US" sz="1600">
                <a:solidFill>
                  <a:srgbClr val="000000"/>
                </a:solidFill>
                <a:latin typeface="Garamond" charset="0"/>
              </a:rPr>
              <a:pPr eaLnBrk="1" hangingPunct="1"/>
              <a:t>185</a:t>
            </a:fld>
            <a:endParaRPr lang="en-US" sz="1600">
              <a:solidFill>
                <a:srgbClr val="000000"/>
              </a:solidFill>
              <a:latin typeface="Garamond" charset="0"/>
            </a:endParaRPr>
          </a:p>
        </p:txBody>
      </p:sp>
      <p:pic>
        <p:nvPicPr>
          <p:cNvPr id="249899"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8295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269"/>
                                        </p:tgtEl>
                                      </p:cBhvr>
                                    </p:animEffect>
                                    <p:set>
                                      <p:cBhvr>
                                        <p:cTn id="25" dur="1" fill="hold">
                                          <p:stCondLst>
                                            <p:cond delay="499"/>
                                          </p:stCondLst>
                                        </p:cTn>
                                        <p:tgtEl>
                                          <p:spTgt spid="2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276"/>
                                        </p:tgtEl>
                                      </p:cBhvr>
                                    </p:animEffect>
                                    <p:set>
                                      <p:cBhvr>
                                        <p:cTn id="28" dur="1" fill="hold">
                                          <p:stCondLst>
                                            <p:cond delay="499"/>
                                          </p:stCondLst>
                                        </p:cTn>
                                        <p:tgtEl>
                                          <p:spTgt spid="2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1"/>
          <p:cNvSpPr>
            <a:spLocks noGrp="1"/>
          </p:cNvSpPr>
          <p:nvPr>
            <p:ph type="title"/>
          </p:nvPr>
        </p:nvSpPr>
        <p:spPr/>
        <p:txBody>
          <a:bodyPr/>
          <a:lstStyle/>
          <a:p>
            <a:r>
              <a:rPr lang="en-US">
                <a:latin typeface="Garamond" charset="0"/>
              </a:rPr>
              <a:t>Traditional Model for Vth Change</a:t>
            </a:r>
          </a:p>
        </p:txBody>
      </p:sp>
      <p:sp>
        <p:nvSpPr>
          <p:cNvPr id="31747" name="Content Placeholder 2"/>
          <p:cNvSpPr>
            <a:spLocks noGrp="1"/>
          </p:cNvSpPr>
          <p:nvPr>
            <p:ph idx="1"/>
          </p:nvPr>
        </p:nvSpPr>
        <p:spPr>
          <a:xfrm>
            <a:off x="212725" y="4608513"/>
            <a:ext cx="8610600" cy="1058862"/>
          </a:xfrm>
        </p:spPr>
        <p:txBody>
          <a:bodyPr/>
          <a:lstStyle/>
          <a:p>
            <a:r>
              <a:rPr lang="en-US">
                <a:latin typeface="Tahoma" charset="0"/>
              </a:rPr>
              <a:t>Traditional model for victim cell threshold voltage change</a:t>
            </a:r>
          </a:p>
        </p:txBody>
      </p:sp>
      <p:grpSp>
        <p:nvGrpSpPr>
          <p:cNvPr id="250883" name="Group 76"/>
          <p:cNvGrpSpPr>
            <a:grpSpLocks/>
          </p:cNvGrpSpPr>
          <p:nvPr/>
        </p:nvGrpSpPr>
        <p:grpSpPr bwMode="auto">
          <a:xfrm>
            <a:off x="1317625" y="1443038"/>
            <a:ext cx="1828800" cy="914400"/>
            <a:chOff x="1219200" y="1447800"/>
            <a:chExt cx="1828800" cy="914400"/>
          </a:xfrm>
        </p:grpSpPr>
        <p:grpSp>
          <p:nvGrpSpPr>
            <p:cNvPr id="251130" name="Group 65"/>
            <p:cNvGrpSpPr>
              <a:grpSpLocks/>
            </p:cNvGrpSpPr>
            <p:nvPr/>
          </p:nvGrpSpPr>
          <p:grpSpPr bwMode="auto">
            <a:xfrm>
              <a:off x="1219200" y="1447800"/>
              <a:ext cx="914400" cy="914400"/>
              <a:chOff x="6248400" y="1524000"/>
              <a:chExt cx="914400" cy="914400"/>
            </a:xfrm>
          </p:grpSpPr>
          <p:grpSp>
            <p:nvGrpSpPr>
              <p:cNvPr id="251141" name="Group 38"/>
              <p:cNvGrpSpPr>
                <a:grpSpLocks/>
              </p:cNvGrpSpPr>
              <p:nvPr/>
            </p:nvGrpSpPr>
            <p:grpSpPr bwMode="auto">
              <a:xfrm>
                <a:off x="6553200" y="1752600"/>
                <a:ext cx="152400" cy="457200"/>
                <a:chOff x="6553200" y="1752600"/>
                <a:chExt cx="152400" cy="457200"/>
              </a:xfrm>
            </p:grpSpPr>
            <p:cxnSp>
              <p:nvCxnSpPr>
                <p:cNvPr id="251147" name="Straight Connector 3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48" name="Straight Connector 3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49" name="Straight Connector 3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1142" name="Straight Connector 43"/>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43" name="Straight Connector 45"/>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44" name="Straight Connector 46"/>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45" name="Straight Connector 49"/>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46" name="Straight Connector 50"/>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1131" name="Group 66"/>
            <p:cNvGrpSpPr>
              <a:grpSpLocks/>
            </p:cNvGrpSpPr>
            <p:nvPr/>
          </p:nvGrpSpPr>
          <p:grpSpPr bwMode="auto">
            <a:xfrm>
              <a:off x="2133600" y="1447800"/>
              <a:ext cx="914400" cy="914400"/>
              <a:chOff x="6248400" y="1524000"/>
              <a:chExt cx="914400" cy="914400"/>
            </a:xfrm>
          </p:grpSpPr>
          <p:grpSp>
            <p:nvGrpSpPr>
              <p:cNvPr id="251132" name="Group 38"/>
              <p:cNvGrpSpPr>
                <a:grpSpLocks/>
              </p:cNvGrpSpPr>
              <p:nvPr/>
            </p:nvGrpSpPr>
            <p:grpSpPr bwMode="auto">
              <a:xfrm>
                <a:off x="6553200" y="1752600"/>
                <a:ext cx="152400" cy="457200"/>
                <a:chOff x="6553200" y="1752600"/>
                <a:chExt cx="152400" cy="457200"/>
              </a:xfrm>
            </p:grpSpPr>
            <p:cxnSp>
              <p:nvCxnSpPr>
                <p:cNvPr id="251138" name="Straight Connector 73"/>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39" name="Straight Connector 74"/>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40" name="Straight Connector 75"/>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1133" name="Straight Connector 68"/>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34" name="Straight Connector 69"/>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35" name="Straight Connector 70"/>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36" name="Straight Connector 71"/>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37" name="Straight Connector 72"/>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50884" name="Group 77"/>
          <p:cNvGrpSpPr>
            <a:grpSpLocks/>
          </p:cNvGrpSpPr>
          <p:nvPr/>
        </p:nvGrpSpPr>
        <p:grpSpPr bwMode="auto">
          <a:xfrm>
            <a:off x="3146425" y="1443038"/>
            <a:ext cx="1828800" cy="914400"/>
            <a:chOff x="1219200" y="1447800"/>
            <a:chExt cx="1828800" cy="914400"/>
          </a:xfrm>
        </p:grpSpPr>
        <p:grpSp>
          <p:nvGrpSpPr>
            <p:cNvPr id="251110" name="Group 65"/>
            <p:cNvGrpSpPr>
              <a:grpSpLocks/>
            </p:cNvGrpSpPr>
            <p:nvPr/>
          </p:nvGrpSpPr>
          <p:grpSpPr bwMode="auto">
            <a:xfrm>
              <a:off x="1219200" y="1447800"/>
              <a:ext cx="914400" cy="914400"/>
              <a:chOff x="6248400" y="1524000"/>
              <a:chExt cx="914400" cy="914400"/>
            </a:xfrm>
          </p:grpSpPr>
          <p:grpSp>
            <p:nvGrpSpPr>
              <p:cNvPr id="251121" name="Group 38"/>
              <p:cNvGrpSpPr>
                <a:grpSpLocks/>
              </p:cNvGrpSpPr>
              <p:nvPr/>
            </p:nvGrpSpPr>
            <p:grpSpPr bwMode="auto">
              <a:xfrm>
                <a:off x="6553200" y="1752600"/>
                <a:ext cx="152400" cy="457200"/>
                <a:chOff x="6553200" y="1752600"/>
                <a:chExt cx="152400" cy="457200"/>
              </a:xfrm>
            </p:grpSpPr>
            <p:cxnSp>
              <p:nvCxnSpPr>
                <p:cNvPr id="251127" name="Straight Connector 9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28" name="Straight Connector 9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29" name="Straight Connector 9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1122" name="Straight Connector 90"/>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23" name="Straight Connector 91"/>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24" name="Straight Connector 92"/>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25" name="Straight Connector 93"/>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26" name="Straight Connector 94"/>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1111" name="Group 66"/>
            <p:cNvGrpSpPr>
              <a:grpSpLocks/>
            </p:cNvGrpSpPr>
            <p:nvPr/>
          </p:nvGrpSpPr>
          <p:grpSpPr bwMode="auto">
            <a:xfrm>
              <a:off x="2133600" y="1447800"/>
              <a:ext cx="914400" cy="914400"/>
              <a:chOff x="6248400" y="1524000"/>
              <a:chExt cx="914400" cy="914400"/>
            </a:xfrm>
          </p:grpSpPr>
          <p:grpSp>
            <p:nvGrpSpPr>
              <p:cNvPr id="251112" name="Group 38"/>
              <p:cNvGrpSpPr>
                <a:grpSpLocks/>
              </p:cNvGrpSpPr>
              <p:nvPr/>
            </p:nvGrpSpPr>
            <p:grpSpPr bwMode="auto">
              <a:xfrm>
                <a:off x="6553200" y="1752600"/>
                <a:ext cx="152400" cy="457200"/>
                <a:chOff x="6553200" y="1752600"/>
                <a:chExt cx="152400" cy="457200"/>
              </a:xfrm>
            </p:grpSpPr>
            <p:cxnSp>
              <p:nvCxnSpPr>
                <p:cNvPr id="251118" name="Straight Connector 86"/>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19" name="Straight Connector 87"/>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20" name="Straight Connector 88"/>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1113" name="Straight Connector 81"/>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14" name="Straight Connector 82"/>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15" name="Straight Connector 83"/>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16" name="Straight Connector 84"/>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17" name="Straight Connector 85"/>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50885" name="Group 76"/>
          <p:cNvGrpSpPr>
            <a:grpSpLocks/>
          </p:cNvGrpSpPr>
          <p:nvPr/>
        </p:nvGrpSpPr>
        <p:grpSpPr bwMode="auto">
          <a:xfrm>
            <a:off x="4975225" y="1443038"/>
            <a:ext cx="1828800" cy="914400"/>
            <a:chOff x="1219200" y="1447800"/>
            <a:chExt cx="1828800" cy="914400"/>
          </a:xfrm>
        </p:grpSpPr>
        <p:grpSp>
          <p:nvGrpSpPr>
            <p:cNvPr id="251090" name="Group 65"/>
            <p:cNvGrpSpPr>
              <a:grpSpLocks/>
            </p:cNvGrpSpPr>
            <p:nvPr/>
          </p:nvGrpSpPr>
          <p:grpSpPr bwMode="auto">
            <a:xfrm>
              <a:off x="1219200" y="1447800"/>
              <a:ext cx="914400" cy="914400"/>
              <a:chOff x="6248400" y="1524000"/>
              <a:chExt cx="914400" cy="914400"/>
            </a:xfrm>
          </p:grpSpPr>
          <p:grpSp>
            <p:nvGrpSpPr>
              <p:cNvPr id="251101" name="Group 38"/>
              <p:cNvGrpSpPr>
                <a:grpSpLocks/>
              </p:cNvGrpSpPr>
              <p:nvPr/>
            </p:nvGrpSpPr>
            <p:grpSpPr bwMode="auto">
              <a:xfrm>
                <a:off x="6553200" y="1752600"/>
                <a:ext cx="152400" cy="457200"/>
                <a:chOff x="6553200" y="1752600"/>
                <a:chExt cx="152400" cy="457200"/>
              </a:xfrm>
            </p:grpSpPr>
            <p:cxnSp>
              <p:nvCxnSpPr>
                <p:cNvPr id="251107" name="Straight Connector 3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08" name="Straight Connector 140"/>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09" name="Straight Connector 141"/>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1102" name="Straight Connector 134"/>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03" name="Straight Connector 135"/>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04" name="Straight Connector 136"/>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05" name="Straight Connector 137"/>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06" name="Straight Connector 138"/>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1091" name="Group 66"/>
            <p:cNvGrpSpPr>
              <a:grpSpLocks/>
            </p:cNvGrpSpPr>
            <p:nvPr/>
          </p:nvGrpSpPr>
          <p:grpSpPr bwMode="auto">
            <a:xfrm>
              <a:off x="2133600" y="1447800"/>
              <a:ext cx="914400" cy="914400"/>
              <a:chOff x="6248400" y="1524000"/>
              <a:chExt cx="914400" cy="914400"/>
            </a:xfrm>
          </p:grpSpPr>
          <p:grpSp>
            <p:nvGrpSpPr>
              <p:cNvPr id="251092" name="Group 38"/>
              <p:cNvGrpSpPr>
                <a:grpSpLocks/>
              </p:cNvGrpSpPr>
              <p:nvPr/>
            </p:nvGrpSpPr>
            <p:grpSpPr bwMode="auto">
              <a:xfrm>
                <a:off x="6553200" y="1752600"/>
                <a:ext cx="152400" cy="457200"/>
                <a:chOff x="6553200" y="1752600"/>
                <a:chExt cx="152400" cy="457200"/>
              </a:xfrm>
            </p:grpSpPr>
            <p:cxnSp>
              <p:nvCxnSpPr>
                <p:cNvPr id="251098" name="Straight Connector 130"/>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99" name="Straight Connector 131"/>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100" name="Straight Connector 132"/>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1093" name="Straight Connector 125"/>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94" name="Straight Connector 126"/>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95" name="Straight Connector 127"/>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96" name="Straight Connector 128"/>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97" name="Straight Connector 129"/>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50886" name="Group 65"/>
          <p:cNvGrpSpPr>
            <a:grpSpLocks/>
          </p:cNvGrpSpPr>
          <p:nvPr/>
        </p:nvGrpSpPr>
        <p:grpSpPr bwMode="auto">
          <a:xfrm>
            <a:off x="6804025" y="1443038"/>
            <a:ext cx="914400" cy="914400"/>
            <a:chOff x="6248400" y="1524000"/>
            <a:chExt cx="914400" cy="914400"/>
          </a:xfrm>
        </p:grpSpPr>
        <p:grpSp>
          <p:nvGrpSpPr>
            <p:cNvPr id="251081" name="Group 38"/>
            <p:cNvGrpSpPr>
              <a:grpSpLocks/>
            </p:cNvGrpSpPr>
            <p:nvPr/>
          </p:nvGrpSpPr>
          <p:grpSpPr bwMode="auto">
            <a:xfrm>
              <a:off x="6553200" y="1752600"/>
              <a:ext cx="152400" cy="457200"/>
              <a:chOff x="6553200" y="1752600"/>
              <a:chExt cx="152400" cy="457200"/>
            </a:xfrm>
          </p:grpSpPr>
          <p:cxnSp>
            <p:nvCxnSpPr>
              <p:cNvPr id="251087" name="Straight Connector 119"/>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88" name="Straight Connector 120"/>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89" name="Straight Connector 121"/>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1082" name="Straight Connector 114"/>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83" name="Straight Connector 115"/>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84" name="Straight Connector 116"/>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85" name="Straight Connector 117"/>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86" name="Straight Connector 118"/>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0887" name="Group 98"/>
          <p:cNvGrpSpPr>
            <a:grpSpLocks/>
          </p:cNvGrpSpPr>
          <p:nvPr/>
        </p:nvGrpSpPr>
        <p:grpSpPr bwMode="auto">
          <a:xfrm>
            <a:off x="1317625" y="2281238"/>
            <a:ext cx="3657600" cy="914400"/>
            <a:chOff x="1219200" y="1447800"/>
            <a:chExt cx="3657600" cy="914400"/>
          </a:xfrm>
        </p:grpSpPr>
        <p:grpSp>
          <p:nvGrpSpPr>
            <p:cNvPr id="251039" name="Group 76"/>
            <p:cNvGrpSpPr>
              <a:grpSpLocks/>
            </p:cNvGrpSpPr>
            <p:nvPr/>
          </p:nvGrpSpPr>
          <p:grpSpPr bwMode="auto">
            <a:xfrm>
              <a:off x="1219200" y="1447800"/>
              <a:ext cx="1828800" cy="914400"/>
              <a:chOff x="1219200" y="1447800"/>
              <a:chExt cx="1828800" cy="914400"/>
            </a:xfrm>
          </p:grpSpPr>
          <p:grpSp>
            <p:nvGrpSpPr>
              <p:cNvPr id="251061" name="Group 65"/>
              <p:cNvGrpSpPr>
                <a:grpSpLocks/>
              </p:cNvGrpSpPr>
              <p:nvPr/>
            </p:nvGrpSpPr>
            <p:grpSpPr bwMode="auto">
              <a:xfrm>
                <a:off x="1219200" y="1447800"/>
                <a:ext cx="914400" cy="914400"/>
                <a:chOff x="6248400" y="1524000"/>
                <a:chExt cx="914400" cy="914400"/>
              </a:xfrm>
            </p:grpSpPr>
            <p:grpSp>
              <p:nvGrpSpPr>
                <p:cNvPr id="251072" name="Group 38"/>
                <p:cNvGrpSpPr>
                  <a:grpSpLocks/>
                </p:cNvGrpSpPr>
                <p:nvPr/>
              </p:nvGrpSpPr>
              <p:grpSpPr bwMode="auto">
                <a:xfrm>
                  <a:off x="6553200" y="1752600"/>
                  <a:ext cx="152400" cy="457200"/>
                  <a:chOff x="6553200" y="1752600"/>
                  <a:chExt cx="152400" cy="457200"/>
                </a:xfrm>
              </p:grpSpPr>
              <p:cxnSp>
                <p:nvCxnSpPr>
                  <p:cNvPr id="251078" name="Straight Connector 227"/>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79" name="Straight Connector 228"/>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80" name="Straight Connector 3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1073" name="Straight Connector 222"/>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74" name="Straight Connector 223"/>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75" name="Straight Connector 46"/>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76" name="Straight Connector 49"/>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77" name="Straight Connector 50"/>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1062" name="Group 66"/>
              <p:cNvGrpSpPr>
                <a:grpSpLocks/>
              </p:cNvGrpSpPr>
              <p:nvPr/>
            </p:nvGrpSpPr>
            <p:grpSpPr bwMode="auto">
              <a:xfrm>
                <a:off x="2133600" y="1447800"/>
                <a:ext cx="914400" cy="914400"/>
                <a:chOff x="6248400" y="1524000"/>
                <a:chExt cx="914400" cy="914400"/>
              </a:xfrm>
            </p:grpSpPr>
            <p:grpSp>
              <p:nvGrpSpPr>
                <p:cNvPr id="251063" name="Group 38"/>
                <p:cNvGrpSpPr>
                  <a:grpSpLocks/>
                </p:cNvGrpSpPr>
                <p:nvPr/>
              </p:nvGrpSpPr>
              <p:grpSpPr bwMode="auto">
                <a:xfrm>
                  <a:off x="6553200" y="1752600"/>
                  <a:ext cx="152400" cy="457200"/>
                  <a:chOff x="6553200" y="1752600"/>
                  <a:chExt cx="152400" cy="457200"/>
                </a:xfrm>
              </p:grpSpPr>
              <p:cxnSp>
                <p:nvCxnSpPr>
                  <p:cNvPr id="251069" name="Straight Connector 218"/>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70" name="Straight Connector 219"/>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71" name="Straight Connector 220"/>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1064" name="Straight Connector 68"/>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65" name="Straight Connector 69"/>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66" name="Straight Connector 70"/>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67" name="Straight Connector 216"/>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68" name="Straight Connector 217"/>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51040" name="Group 77"/>
            <p:cNvGrpSpPr>
              <a:grpSpLocks/>
            </p:cNvGrpSpPr>
            <p:nvPr/>
          </p:nvGrpSpPr>
          <p:grpSpPr bwMode="auto">
            <a:xfrm>
              <a:off x="3048000" y="1447800"/>
              <a:ext cx="1828800" cy="914400"/>
              <a:chOff x="1219200" y="1447800"/>
              <a:chExt cx="1828800" cy="914400"/>
            </a:xfrm>
          </p:grpSpPr>
          <p:grpSp>
            <p:nvGrpSpPr>
              <p:cNvPr id="251041" name="Group 65"/>
              <p:cNvGrpSpPr>
                <a:grpSpLocks/>
              </p:cNvGrpSpPr>
              <p:nvPr/>
            </p:nvGrpSpPr>
            <p:grpSpPr bwMode="auto">
              <a:xfrm>
                <a:off x="1219200" y="1447800"/>
                <a:ext cx="914400" cy="914400"/>
                <a:chOff x="6248400" y="1524000"/>
                <a:chExt cx="914400" cy="914400"/>
              </a:xfrm>
            </p:grpSpPr>
            <p:grpSp>
              <p:nvGrpSpPr>
                <p:cNvPr id="251052" name="Group 38"/>
                <p:cNvGrpSpPr>
                  <a:grpSpLocks/>
                </p:cNvGrpSpPr>
                <p:nvPr/>
              </p:nvGrpSpPr>
              <p:grpSpPr bwMode="auto">
                <a:xfrm>
                  <a:off x="6553200" y="1752600"/>
                  <a:ext cx="152400" cy="457200"/>
                  <a:chOff x="6553200" y="1752600"/>
                  <a:chExt cx="152400" cy="457200"/>
                </a:xfrm>
              </p:grpSpPr>
              <p:cxnSp>
                <p:nvCxnSpPr>
                  <p:cNvPr id="251058" name="Straight Connector 207"/>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59" name="Straight Connector 208"/>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60" name="Straight Connector 209"/>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1053" name="Straight Connector 202"/>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54" name="Straight Connector 203"/>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55" name="Straight Connector 204"/>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56" name="Straight Connector 205"/>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57" name="Straight Connector 206"/>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1042" name="Group 66"/>
              <p:cNvGrpSpPr>
                <a:grpSpLocks/>
              </p:cNvGrpSpPr>
              <p:nvPr/>
            </p:nvGrpSpPr>
            <p:grpSpPr bwMode="auto">
              <a:xfrm>
                <a:off x="2133600" y="1447800"/>
                <a:ext cx="914400" cy="914400"/>
                <a:chOff x="6248400" y="1524000"/>
                <a:chExt cx="914400" cy="914400"/>
              </a:xfrm>
            </p:grpSpPr>
            <p:grpSp>
              <p:nvGrpSpPr>
                <p:cNvPr id="251043" name="Group 38"/>
                <p:cNvGrpSpPr>
                  <a:grpSpLocks/>
                </p:cNvGrpSpPr>
                <p:nvPr/>
              </p:nvGrpSpPr>
              <p:grpSpPr bwMode="auto">
                <a:xfrm>
                  <a:off x="6553200" y="1752600"/>
                  <a:ext cx="152400" cy="457200"/>
                  <a:chOff x="6553200" y="1752600"/>
                  <a:chExt cx="152400" cy="457200"/>
                </a:xfrm>
              </p:grpSpPr>
              <p:cxnSp>
                <p:nvCxnSpPr>
                  <p:cNvPr id="251049" name="Straight Connector 198"/>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50" name="Straight Connector 199"/>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51" name="Straight Connector 200"/>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1044" name="Straight Connector 193"/>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45" name="Straight Connector 194"/>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46" name="Straight Connector 195"/>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47" name="Straight Connector 196"/>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48" name="Straight Connector 197"/>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grpSp>
        <p:nvGrpSpPr>
          <p:cNvPr id="250888" name="Group 76"/>
          <p:cNvGrpSpPr>
            <a:grpSpLocks/>
          </p:cNvGrpSpPr>
          <p:nvPr/>
        </p:nvGrpSpPr>
        <p:grpSpPr bwMode="auto">
          <a:xfrm>
            <a:off x="4975225" y="2281238"/>
            <a:ext cx="1828800" cy="914400"/>
            <a:chOff x="1219200" y="1447800"/>
            <a:chExt cx="1828800" cy="914400"/>
          </a:xfrm>
        </p:grpSpPr>
        <p:grpSp>
          <p:nvGrpSpPr>
            <p:cNvPr id="251019" name="Group 65"/>
            <p:cNvGrpSpPr>
              <a:grpSpLocks/>
            </p:cNvGrpSpPr>
            <p:nvPr/>
          </p:nvGrpSpPr>
          <p:grpSpPr bwMode="auto">
            <a:xfrm>
              <a:off x="1219200" y="1447800"/>
              <a:ext cx="914400" cy="914400"/>
              <a:chOff x="6248400" y="1524000"/>
              <a:chExt cx="914400" cy="914400"/>
            </a:xfrm>
          </p:grpSpPr>
          <p:grpSp>
            <p:nvGrpSpPr>
              <p:cNvPr id="251030" name="Group 38"/>
              <p:cNvGrpSpPr>
                <a:grpSpLocks/>
              </p:cNvGrpSpPr>
              <p:nvPr/>
            </p:nvGrpSpPr>
            <p:grpSpPr bwMode="auto">
              <a:xfrm>
                <a:off x="6553200" y="1752600"/>
                <a:ext cx="152400" cy="457200"/>
                <a:chOff x="6553200" y="1752600"/>
                <a:chExt cx="152400" cy="457200"/>
              </a:xfrm>
            </p:grpSpPr>
            <p:cxnSp>
              <p:nvCxnSpPr>
                <p:cNvPr id="251036" name="Straight Connector 3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37" name="Straight Connector 18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38" name="Straight Connector 18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1031" name="Straight Connector 180"/>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32" name="Straight Connector 181"/>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33" name="Straight Connector 182"/>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34" name="Straight Connector 183"/>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35" name="Straight Connector 184"/>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1020" name="Group 66"/>
            <p:cNvGrpSpPr>
              <a:grpSpLocks/>
            </p:cNvGrpSpPr>
            <p:nvPr/>
          </p:nvGrpSpPr>
          <p:grpSpPr bwMode="auto">
            <a:xfrm>
              <a:off x="2133600" y="1447800"/>
              <a:ext cx="914400" cy="914400"/>
              <a:chOff x="6248400" y="1524000"/>
              <a:chExt cx="914400" cy="914400"/>
            </a:xfrm>
          </p:grpSpPr>
          <p:grpSp>
            <p:nvGrpSpPr>
              <p:cNvPr id="251021" name="Group 38"/>
              <p:cNvGrpSpPr>
                <a:grpSpLocks/>
              </p:cNvGrpSpPr>
              <p:nvPr/>
            </p:nvGrpSpPr>
            <p:grpSpPr bwMode="auto">
              <a:xfrm>
                <a:off x="6553200" y="1752600"/>
                <a:ext cx="152400" cy="457200"/>
                <a:chOff x="6553200" y="1752600"/>
                <a:chExt cx="152400" cy="457200"/>
              </a:xfrm>
            </p:grpSpPr>
            <p:cxnSp>
              <p:nvCxnSpPr>
                <p:cNvPr id="251027" name="Straight Connector 176"/>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28" name="Straight Connector 177"/>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29" name="Straight Connector 178"/>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1022" name="Straight Connector 171"/>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23" name="Straight Connector 172"/>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24" name="Straight Connector 173"/>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25" name="Straight Connector 174"/>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26" name="Straight Connector 175"/>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50889" name="Group 65"/>
          <p:cNvGrpSpPr>
            <a:grpSpLocks/>
          </p:cNvGrpSpPr>
          <p:nvPr/>
        </p:nvGrpSpPr>
        <p:grpSpPr bwMode="auto">
          <a:xfrm>
            <a:off x="6804025" y="2281238"/>
            <a:ext cx="914400" cy="914400"/>
            <a:chOff x="6248400" y="1524000"/>
            <a:chExt cx="914400" cy="914400"/>
          </a:xfrm>
        </p:grpSpPr>
        <p:grpSp>
          <p:nvGrpSpPr>
            <p:cNvPr id="251010" name="Group 38"/>
            <p:cNvGrpSpPr>
              <a:grpSpLocks/>
            </p:cNvGrpSpPr>
            <p:nvPr/>
          </p:nvGrpSpPr>
          <p:grpSpPr bwMode="auto">
            <a:xfrm>
              <a:off x="6553200" y="1752600"/>
              <a:ext cx="152400" cy="457200"/>
              <a:chOff x="6553200" y="1752600"/>
              <a:chExt cx="152400" cy="457200"/>
            </a:xfrm>
          </p:grpSpPr>
          <p:cxnSp>
            <p:nvCxnSpPr>
              <p:cNvPr id="251016" name="Straight Connector 16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17" name="Straight Connector 16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18" name="Straight Connector 16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1011" name="Straight Connector 160"/>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12" name="Straight Connector 161"/>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13" name="Straight Connector 162"/>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14" name="Straight Connector 163"/>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15" name="Straight Connector 164"/>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0890" name="Group 235"/>
          <p:cNvGrpSpPr>
            <a:grpSpLocks/>
          </p:cNvGrpSpPr>
          <p:nvPr/>
        </p:nvGrpSpPr>
        <p:grpSpPr bwMode="auto">
          <a:xfrm>
            <a:off x="4102100" y="2357438"/>
            <a:ext cx="873125" cy="792162"/>
            <a:chOff x="5834082" y="2846798"/>
            <a:chExt cx="873030" cy="792355"/>
          </a:xfrm>
        </p:grpSpPr>
        <p:sp>
          <p:nvSpPr>
            <p:cNvPr id="251008" name="Oval 169"/>
            <p:cNvSpPr>
              <a:spLocks noChangeArrowheads="1"/>
            </p:cNvSpPr>
            <p:nvPr/>
          </p:nvSpPr>
          <p:spPr bwMode="auto">
            <a:xfrm>
              <a:off x="5858467" y="2846798"/>
              <a:ext cx="792511" cy="792355"/>
            </a:xfrm>
            <a:prstGeom prst="ellipse">
              <a:avLst/>
            </a:prstGeom>
            <a:solidFill>
              <a:srgbClr val="FF0000">
                <a:alpha val="49019"/>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51009" name="TextBox 171"/>
            <p:cNvSpPr txBox="1">
              <a:spLocks noChangeArrowheads="1"/>
            </p:cNvSpPr>
            <p:nvPr/>
          </p:nvSpPr>
          <p:spPr bwMode="auto">
            <a:xfrm>
              <a:off x="5834082" y="2956508"/>
              <a:ext cx="873030" cy="64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smtClean="0">
                  <a:solidFill>
                    <a:srgbClr val="FFFFFF"/>
                  </a:solidFill>
                </a:rPr>
                <a:t>Victim</a:t>
              </a:r>
            </a:p>
            <a:p>
              <a:pPr algn="ctr" eaLnBrk="1" fontAlgn="base" hangingPunct="1">
                <a:spcBef>
                  <a:spcPct val="0"/>
                </a:spcBef>
                <a:spcAft>
                  <a:spcPct val="0"/>
                </a:spcAft>
              </a:pPr>
              <a:r>
                <a:rPr lang="en-US" sz="1800" b="1" smtClean="0">
                  <a:solidFill>
                    <a:srgbClr val="FFFFFF"/>
                  </a:solidFill>
                </a:rPr>
                <a:t> Cell</a:t>
              </a:r>
            </a:p>
          </p:txBody>
        </p:sp>
      </p:grpSp>
      <p:grpSp>
        <p:nvGrpSpPr>
          <p:cNvPr id="250891" name="Group 98"/>
          <p:cNvGrpSpPr>
            <a:grpSpLocks/>
          </p:cNvGrpSpPr>
          <p:nvPr/>
        </p:nvGrpSpPr>
        <p:grpSpPr bwMode="auto">
          <a:xfrm>
            <a:off x="1317625" y="3119438"/>
            <a:ext cx="3657600" cy="914400"/>
            <a:chOff x="1219200" y="1447800"/>
            <a:chExt cx="3657600" cy="914400"/>
          </a:xfrm>
        </p:grpSpPr>
        <p:grpSp>
          <p:nvGrpSpPr>
            <p:cNvPr id="250966" name="Group 76"/>
            <p:cNvGrpSpPr>
              <a:grpSpLocks/>
            </p:cNvGrpSpPr>
            <p:nvPr/>
          </p:nvGrpSpPr>
          <p:grpSpPr bwMode="auto">
            <a:xfrm>
              <a:off x="1219200" y="1447800"/>
              <a:ext cx="1828800" cy="914400"/>
              <a:chOff x="1219200" y="1447800"/>
              <a:chExt cx="1828800" cy="914400"/>
            </a:xfrm>
          </p:grpSpPr>
          <p:grpSp>
            <p:nvGrpSpPr>
              <p:cNvPr id="250988" name="Group 65"/>
              <p:cNvGrpSpPr>
                <a:grpSpLocks/>
              </p:cNvGrpSpPr>
              <p:nvPr/>
            </p:nvGrpSpPr>
            <p:grpSpPr bwMode="auto">
              <a:xfrm>
                <a:off x="1219200" y="1447800"/>
                <a:ext cx="914400" cy="914400"/>
                <a:chOff x="6248400" y="1524000"/>
                <a:chExt cx="914400" cy="914400"/>
              </a:xfrm>
            </p:grpSpPr>
            <p:grpSp>
              <p:nvGrpSpPr>
                <p:cNvPr id="250999" name="Group 38"/>
                <p:cNvGrpSpPr>
                  <a:grpSpLocks/>
                </p:cNvGrpSpPr>
                <p:nvPr/>
              </p:nvGrpSpPr>
              <p:grpSpPr bwMode="auto">
                <a:xfrm>
                  <a:off x="6553200" y="1752600"/>
                  <a:ext cx="152400" cy="457200"/>
                  <a:chOff x="6553200" y="1752600"/>
                  <a:chExt cx="152400" cy="457200"/>
                </a:xfrm>
              </p:grpSpPr>
              <p:cxnSp>
                <p:nvCxnSpPr>
                  <p:cNvPr id="251005" name="Straight Connector 327"/>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06" name="Straight Connector 328"/>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07" name="Straight Connector 3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1000" name="Straight Connector 322"/>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01" name="Straight Connector 323"/>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02" name="Straight Connector 46"/>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03" name="Straight Connector 49"/>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1004" name="Straight Connector 50"/>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0989" name="Group 66"/>
              <p:cNvGrpSpPr>
                <a:grpSpLocks/>
              </p:cNvGrpSpPr>
              <p:nvPr/>
            </p:nvGrpSpPr>
            <p:grpSpPr bwMode="auto">
              <a:xfrm>
                <a:off x="2133600" y="1447800"/>
                <a:ext cx="914400" cy="914400"/>
                <a:chOff x="6248400" y="1524000"/>
                <a:chExt cx="914400" cy="914400"/>
              </a:xfrm>
            </p:grpSpPr>
            <p:grpSp>
              <p:nvGrpSpPr>
                <p:cNvPr id="250990" name="Group 38"/>
                <p:cNvGrpSpPr>
                  <a:grpSpLocks/>
                </p:cNvGrpSpPr>
                <p:nvPr/>
              </p:nvGrpSpPr>
              <p:grpSpPr bwMode="auto">
                <a:xfrm>
                  <a:off x="6553200" y="1752600"/>
                  <a:ext cx="152400" cy="457200"/>
                  <a:chOff x="6553200" y="1752600"/>
                  <a:chExt cx="152400" cy="457200"/>
                </a:xfrm>
              </p:grpSpPr>
              <p:cxnSp>
                <p:nvCxnSpPr>
                  <p:cNvPr id="250996" name="Straight Connector 318"/>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97" name="Straight Connector 319"/>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98" name="Straight Connector 320"/>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991" name="Straight Connector 68"/>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92" name="Straight Connector 69"/>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93" name="Straight Connector 70"/>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94" name="Straight Connector 316"/>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95" name="Straight Connector 317"/>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50967" name="Group 77"/>
            <p:cNvGrpSpPr>
              <a:grpSpLocks/>
            </p:cNvGrpSpPr>
            <p:nvPr/>
          </p:nvGrpSpPr>
          <p:grpSpPr bwMode="auto">
            <a:xfrm>
              <a:off x="3048000" y="1447800"/>
              <a:ext cx="1828800" cy="914400"/>
              <a:chOff x="1219200" y="1447800"/>
              <a:chExt cx="1828800" cy="914400"/>
            </a:xfrm>
          </p:grpSpPr>
          <p:grpSp>
            <p:nvGrpSpPr>
              <p:cNvPr id="250968" name="Group 65"/>
              <p:cNvGrpSpPr>
                <a:grpSpLocks/>
              </p:cNvGrpSpPr>
              <p:nvPr/>
            </p:nvGrpSpPr>
            <p:grpSpPr bwMode="auto">
              <a:xfrm>
                <a:off x="1219200" y="1447800"/>
                <a:ext cx="914400" cy="914400"/>
                <a:chOff x="6248400" y="1524000"/>
                <a:chExt cx="914400" cy="914400"/>
              </a:xfrm>
            </p:grpSpPr>
            <p:grpSp>
              <p:nvGrpSpPr>
                <p:cNvPr id="250979" name="Group 38"/>
                <p:cNvGrpSpPr>
                  <a:grpSpLocks/>
                </p:cNvGrpSpPr>
                <p:nvPr/>
              </p:nvGrpSpPr>
              <p:grpSpPr bwMode="auto">
                <a:xfrm>
                  <a:off x="6553200" y="1752600"/>
                  <a:ext cx="152400" cy="457200"/>
                  <a:chOff x="6553200" y="1752600"/>
                  <a:chExt cx="152400" cy="457200"/>
                </a:xfrm>
              </p:grpSpPr>
              <p:cxnSp>
                <p:nvCxnSpPr>
                  <p:cNvPr id="250985" name="Straight Connector 307"/>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86" name="Straight Connector 308"/>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87" name="Straight Connector 309"/>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980" name="Straight Connector 302"/>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81" name="Straight Connector 303"/>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82" name="Straight Connector 304"/>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83" name="Straight Connector 305"/>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84" name="Straight Connector 306"/>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0969" name="Group 66"/>
              <p:cNvGrpSpPr>
                <a:grpSpLocks/>
              </p:cNvGrpSpPr>
              <p:nvPr/>
            </p:nvGrpSpPr>
            <p:grpSpPr bwMode="auto">
              <a:xfrm>
                <a:off x="2133600" y="1447800"/>
                <a:ext cx="914400" cy="914400"/>
                <a:chOff x="6248400" y="1524000"/>
                <a:chExt cx="914400" cy="914400"/>
              </a:xfrm>
            </p:grpSpPr>
            <p:grpSp>
              <p:nvGrpSpPr>
                <p:cNvPr id="250970" name="Group 38"/>
                <p:cNvGrpSpPr>
                  <a:grpSpLocks/>
                </p:cNvGrpSpPr>
                <p:nvPr/>
              </p:nvGrpSpPr>
              <p:grpSpPr bwMode="auto">
                <a:xfrm>
                  <a:off x="6553200" y="1752600"/>
                  <a:ext cx="152400" cy="457200"/>
                  <a:chOff x="6553200" y="1752600"/>
                  <a:chExt cx="152400" cy="457200"/>
                </a:xfrm>
              </p:grpSpPr>
              <p:cxnSp>
                <p:nvCxnSpPr>
                  <p:cNvPr id="250976" name="Straight Connector 298"/>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77" name="Straight Connector 299"/>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78" name="Straight Connector 300"/>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971" name="Straight Connector 293"/>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72" name="Straight Connector 294"/>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73" name="Straight Connector 295"/>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74" name="Straight Connector 296"/>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75" name="Straight Connector 297"/>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grpSp>
        <p:nvGrpSpPr>
          <p:cNvPr id="250892" name="Group 76"/>
          <p:cNvGrpSpPr>
            <a:grpSpLocks/>
          </p:cNvGrpSpPr>
          <p:nvPr/>
        </p:nvGrpSpPr>
        <p:grpSpPr bwMode="auto">
          <a:xfrm>
            <a:off x="4975225" y="3119438"/>
            <a:ext cx="1828800" cy="914400"/>
            <a:chOff x="1219200" y="1447800"/>
            <a:chExt cx="1828800" cy="914400"/>
          </a:xfrm>
        </p:grpSpPr>
        <p:grpSp>
          <p:nvGrpSpPr>
            <p:cNvPr id="250946" name="Group 65"/>
            <p:cNvGrpSpPr>
              <a:grpSpLocks/>
            </p:cNvGrpSpPr>
            <p:nvPr/>
          </p:nvGrpSpPr>
          <p:grpSpPr bwMode="auto">
            <a:xfrm>
              <a:off x="1219200" y="1447800"/>
              <a:ext cx="914400" cy="914400"/>
              <a:chOff x="6248400" y="1524000"/>
              <a:chExt cx="914400" cy="914400"/>
            </a:xfrm>
          </p:grpSpPr>
          <p:grpSp>
            <p:nvGrpSpPr>
              <p:cNvPr id="250957" name="Group 38"/>
              <p:cNvGrpSpPr>
                <a:grpSpLocks/>
              </p:cNvGrpSpPr>
              <p:nvPr/>
            </p:nvGrpSpPr>
            <p:grpSpPr bwMode="auto">
              <a:xfrm>
                <a:off x="6553200" y="1752600"/>
                <a:ext cx="152400" cy="457200"/>
                <a:chOff x="6553200" y="1752600"/>
                <a:chExt cx="152400" cy="457200"/>
              </a:xfrm>
            </p:grpSpPr>
            <p:cxnSp>
              <p:nvCxnSpPr>
                <p:cNvPr id="250963" name="Straight Connector 3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64" name="Straight Connector 28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65" name="Straight Connector 28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958" name="Straight Connector 280"/>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59" name="Straight Connector 281"/>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60" name="Straight Connector 282"/>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61" name="Straight Connector 283"/>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62" name="Straight Connector 284"/>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0947" name="Group 66"/>
            <p:cNvGrpSpPr>
              <a:grpSpLocks/>
            </p:cNvGrpSpPr>
            <p:nvPr/>
          </p:nvGrpSpPr>
          <p:grpSpPr bwMode="auto">
            <a:xfrm>
              <a:off x="2133600" y="1447800"/>
              <a:ext cx="914400" cy="914400"/>
              <a:chOff x="6248400" y="1524000"/>
              <a:chExt cx="914400" cy="914400"/>
            </a:xfrm>
          </p:grpSpPr>
          <p:grpSp>
            <p:nvGrpSpPr>
              <p:cNvPr id="250948" name="Group 38"/>
              <p:cNvGrpSpPr>
                <a:grpSpLocks/>
              </p:cNvGrpSpPr>
              <p:nvPr/>
            </p:nvGrpSpPr>
            <p:grpSpPr bwMode="auto">
              <a:xfrm>
                <a:off x="6553200" y="1752600"/>
                <a:ext cx="152400" cy="457200"/>
                <a:chOff x="6553200" y="1752600"/>
                <a:chExt cx="152400" cy="457200"/>
              </a:xfrm>
            </p:grpSpPr>
            <p:cxnSp>
              <p:nvCxnSpPr>
                <p:cNvPr id="250954" name="Straight Connector 276"/>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55" name="Straight Connector 277"/>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56" name="Straight Connector 278"/>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949" name="Straight Connector 271"/>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50" name="Straight Connector 272"/>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51" name="Straight Connector 273"/>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52" name="Straight Connector 274"/>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53" name="Straight Connector 275"/>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50893" name="Group 65"/>
          <p:cNvGrpSpPr>
            <a:grpSpLocks/>
          </p:cNvGrpSpPr>
          <p:nvPr/>
        </p:nvGrpSpPr>
        <p:grpSpPr bwMode="auto">
          <a:xfrm>
            <a:off x="6804025" y="3119438"/>
            <a:ext cx="914400" cy="914400"/>
            <a:chOff x="6248400" y="1524000"/>
            <a:chExt cx="914400" cy="914400"/>
          </a:xfrm>
        </p:grpSpPr>
        <p:grpSp>
          <p:nvGrpSpPr>
            <p:cNvPr id="250937" name="Group 38"/>
            <p:cNvGrpSpPr>
              <a:grpSpLocks/>
            </p:cNvGrpSpPr>
            <p:nvPr/>
          </p:nvGrpSpPr>
          <p:grpSpPr bwMode="auto">
            <a:xfrm>
              <a:off x="6553200" y="1752600"/>
              <a:ext cx="152400" cy="457200"/>
              <a:chOff x="6553200" y="1752600"/>
              <a:chExt cx="152400" cy="457200"/>
            </a:xfrm>
          </p:grpSpPr>
          <p:cxnSp>
            <p:nvCxnSpPr>
              <p:cNvPr id="250943" name="Straight Connector 26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44" name="Straight Connector 26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45" name="Straight Connector 26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0938" name="Straight Connector 260"/>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39" name="Straight Connector 261"/>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40" name="Straight Connector 262"/>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41" name="Straight Connector 263"/>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0942" name="Straight Connector 264"/>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sp>
        <p:nvSpPr>
          <p:cNvPr id="250894" name="TextBox 466"/>
          <p:cNvSpPr txBox="1">
            <a:spLocks noChangeArrowheads="1"/>
          </p:cNvSpPr>
          <p:nvPr/>
        </p:nvSpPr>
        <p:spPr bwMode="auto">
          <a:xfrm>
            <a:off x="269875" y="3376613"/>
            <a:ext cx="941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smtClean="0">
                <a:solidFill>
                  <a:srgbClr val="000000"/>
                </a:solidFill>
              </a:rPr>
              <a:t>WL&lt;0&gt;</a:t>
            </a:r>
          </a:p>
        </p:txBody>
      </p:sp>
      <p:sp>
        <p:nvSpPr>
          <p:cNvPr id="250895" name="TextBox 467"/>
          <p:cNvSpPr txBox="1">
            <a:spLocks noChangeArrowheads="1"/>
          </p:cNvSpPr>
          <p:nvPr/>
        </p:nvSpPr>
        <p:spPr bwMode="auto">
          <a:xfrm>
            <a:off x="269875" y="2562225"/>
            <a:ext cx="94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smtClean="0">
                <a:solidFill>
                  <a:srgbClr val="000000"/>
                </a:solidFill>
              </a:rPr>
              <a:t>WL&lt;1&gt;</a:t>
            </a:r>
          </a:p>
        </p:txBody>
      </p:sp>
      <p:sp>
        <p:nvSpPr>
          <p:cNvPr id="250896" name="TextBox 468"/>
          <p:cNvSpPr txBox="1">
            <a:spLocks noChangeArrowheads="1"/>
          </p:cNvSpPr>
          <p:nvPr/>
        </p:nvSpPr>
        <p:spPr bwMode="auto">
          <a:xfrm>
            <a:off x="269875" y="1708150"/>
            <a:ext cx="94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smtClean="0">
                <a:solidFill>
                  <a:srgbClr val="000000"/>
                </a:solidFill>
              </a:rPr>
              <a:t>WL&lt;2&gt;</a:t>
            </a:r>
          </a:p>
        </p:txBody>
      </p:sp>
      <p:sp>
        <p:nvSpPr>
          <p:cNvPr id="250897" name="TextBox 477"/>
          <p:cNvSpPr txBox="1">
            <a:spLocks noChangeArrowheads="1"/>
          </p:cNvSpPr>
          <p:nvPr/>
        </p:nvSpPr>
        <p:spPr bwMode="auto">
          <a:xfrm>
            <a:off x="4594225" y="3016250"/>
            <a:ext cx="747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smtClean="0">
                <a:solidFill>
                  <a:srgbClr val="FF0000"/>
                </a:solidFill>
              </a:rPr>
              <a:t>(n,j)</a:t>
            </a:r>
          </a:p>
        </p:txBody>
      </p:sp>
      <p:cxnSp>
        <p:nvCxnSpPr>
          <p:cNvPr id="250898" name="Straight Connector 493"/>
          <p:cNvCxnSpPr>
            <a:cxnSpLocks noChangeShapeType="1"/>
          </p:cNvCxnSpPr>
          <p:nvPr/>
        </p:nvCxnSpPr>
        <p:spPr bwMode="auto">
          <a:xfrm flipV="1">
            <a:off x="1933575" y="960438"/>
            <a:ext cx="0" cy="534987"/>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50899" name="Straight Connector 494"/>
          <p:cNvCxnSpPr>
            <a:cxnSpLocks noChangeShapeType="1"/>
          </p:cNvCxnSpPr>
          <p:nvPr/>
        </p:nvCxnSpPr>
        <p:spPr bwMode="auto">
          <a:xfrm flipV="1">
            <a:off x="2843213" y="915988"/>
            <a:ext cx="0" cy="536575"/>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50900" name="Straight Connector 495"/>
          <p:cNvCxnSpPr>
            <a:cxnSpLocks noChangeShapeType="1"/>
          </p:cNvCxnSpPr>
          <p:nvPr/>
        </p:nvCxnSpPr>
        <p:spPr bwMode="auto">
          <a:xfrm flipV="1">
            <a:off x="3757613" y="928688"/>
            <a:ext cx="0" cy="536575"/>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50901" name="Straight Connector 496"/>
          <p:cNvCxnSpPr>
            <a:cxnSpLocks noChangeShapeType="1"/>
          </p:cNvCxnSpPr>
          <p:nvPr/>
        </p:nvCxnSpPr>
        <p:spPr bwMode="auto">
          <a:xfrm flipV="1">
            <a:off x="4672013" y="955675"/>
            <a:ext cx="0" cy="53498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50902" name="Straight Connector 497"/>
          <p:cNvCxnSpPr>
            <a:cxnSpLocks noChangeShapeType="1"/>
          </p:cNvCxnSpPr>
          <p:nvPr/>
        </p:nvCxnSpPr>
        <p:spPr bwMode="auto">
          <a:xfrm flipV="1">
            <a:off x="5586413" y="942975"/>
            <a:ext cx="0" cy="53498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50903" name="Straight Connector 498"/>
          <p:cNvCxnSpPr>
            <a:cxnSpLocks noChangeShapeType="1"/>
          </p:cNvCxnSpPr>
          <p:nvPr/>
        </p:nvCxnSpPr>
        <p:spPr bwMode="auto">
          <a:xfrm flipV="1">
            <a:off x="6500813" y="955675"/>
            <a:ext cx="0" cy="53498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50904" name="Straight Connector 499"/>
          <p:cNvCxnSpPr>
            <a:cxnSpLocks noChangeShapeType="1"/>
          </p:cNvCxnSpPr>
          <p:nvPr/>
        </p:nvCxnSpPr>
        <p:spPr bwMode="auto">
          <a:xfrm flipV="1">
            <a:off x="7415213" y="955675"/>
            <a:ext cx="0" cy="53498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sp>
        <p:nvSpPr>
          <p:cNvPr id="250905" name="TextBox 508"/>
          <p:cNvSpPr txBox="1">
            <a:spLocks noChangeArrowheads="1"/>
          </p:cNvSpPr>
          <p:nvPr/>
        </p:nvSpPr>
        <p:spPr bwMode="auto">
          <a:xfrm>
            <a:off x="2773363" y="1120775"/>
            <a:ext cx="107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(n+1,j-1)</a:t>
            </a:r>
          </a:p>
        </p:txBody>
      </p:sp>
      <p:sp>
        <p:nvSpPr>
          <p:cNvPr id="250906" name="TextBox 509"/>
          <p:cNvSpPr txBox="1">
            <a:spLocks noChangeArrowheads="1"/>
          </p:cNvSpPr>
          <p:nvPr/>
        </p:nvSpPr>
        <p:spPr bwMode="auto">
          <a:xfrm>
            <a:off x="3814763" y="1116013"/>
            <a:ext cx="869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a:t>
            </a:r>
          </a:p>
        </p:txBody>
      </p:sp>
      <p:sp>
        <p:nvSpPr>
          <p:cNvPr id="250907" name="TextBox 510"/>
          <p:cNvSpPr txBox="1">
            <a:spLocks noChangeArrowheads="1"/>
          </p:cNvSpPr>
          <p:nvPr/>
        </p:nvSpPr>
        <p:spPr bwMode="auto">
          <a:xfrm>
            <a:off x="4584700" y="11160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(n+1,j+1)</a:t>
            </a:r>
          </a:p>
        </p:txBody>
      </p:sp>
      <p:sp>
        <p:nvSpPr>
          <p:cNvPr id="250908" name="TextBox 512"/>
          <p:cNvSpPr txBox="1">
            <a:spLocks noChangeArrowheads="1"/>
          </p:cNvSpPr>
          <p:nvPr/>
        </p:nvSpPr>
        <p:spPr bwMode="auto">
          <a:xfrm>
            <a:off x="7485063" y="3559175"/>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LSB:0</a:t>
            </a:r>
          </a:p>
        </p:txBody>
      </p:sp>
      <p:sp>
        <p:nvSpPr>
          <p:cNvPr id="250909" name="TextBox 513"/>
          <p:cNvSpPr txBox="1">
            <a:spLocks noChangeArrowheads="1"/>
          </p:cNvSpPr>
          <p:nvPr/>
        </p:nvSpPr>
        <p:spPr bwMode="auto">
          <a:xfrm>
            <a:off x="7472363" y="2744788"/>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LSB:1</a:t>
            </a:r>
          </a:p>
        </p:txBody>
      </p:sp>
      <p:sp>
        <p:nvSpPr>
          <p:cNvPr id="250910" name="TextBox 514"/>
          <p:cNvSpPr txBox="1">
            <a:spLocks noChangeArrowheads="1"/>
          </p:cNvSpPr>
          <p:nvPr/>
        </p:nvSpPr>
        <p:spPr bwMode="auto">
          <a:xfrm>
            <a:off x="7445375" y="3236913"/>
            <a:ext cx="87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MSB:2</a:t>
            </a:r>
          </a:p>
        </p:txBody>
      </p:sp>
      <p:sp>
        <p:nvSpPr>
          <p:cNvPr id="250911" name="TextBox 515"/>
          <p:cNvSpPr txBox="1">
            <a:spLocks noChangeArrowheads="1"/>
          </p:cNvSpPr>
          <p:nvPr/>
        </p:nvSpPr>
        <p:spPr bwMode="auto">
          <a:xfrm>
            <a:off x="7445375" y="1892300"/>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LSB:3</a:t>
            </a:r>
          </a:p>
        </p:txBody>
      </p:sp>
      <p:sp>
        <p:nvSpPr>
          <p:cNvPr id="250912" name="TextBox 516"/>
          <p:cNvSpPr txBox="1">
            <a:spLocks noChangeArrowheads="1"/>
          </p:cNvSpPr>
          <p:nvPr/>
        </p:nvSpPr>
        <p:spPr bwMode="auto">
          <a:xfrm>
            <a:off x="7445375" y="2384425"/>
            <a:ext cx="877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MSB:4</a:t>
            </a:r>
          </a:p>
        </p:txBody>
      </p:sp>
      <p:sp>
        <p:nvSpPr>
          <p:cNvPr id="250913" name="TextBox 517"/>
          <p:cNvSpPr txBox="1">
            <a:spLocks noChangeArrowheads="1"/>
          </p:cNvSpPr>
          <p:nvPr/>
        </p:nvSpPr>
        <p:spPr bwMode="auto">
          <a:xfrm>
            <a:off x="7432675" y="1547813"/>
            <a:ext cx="87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MSB:6</a:t>
            </a:r>
          </a:p>
        </p:txBody>
      </p:sp>
      <p:sp>
        <p:nvSpPr>
          <p:cNvPr id="250914" name="TextBox 519"/>
          <p:cNvSpPr txBox="1">
            <a:spLocks noChangeArrowheads="1"/>
          </p:cNvSpPr>
          <p:nvPr/>
        </p:nvSpPr>
        <p:spPr bwMode="auto">
          <a:xfrm>
            <a:off x="2900363" y="3960813"/>
            <a:ext cx="101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(n-1,j-1)</a:t>
            </a:r>
          </a:p>
        </p:txBody>
      </p:sp>
      <p:sp>
        <p:nvSpPr>
          <p:cNvPr id="250915" name="TextBox 520"/>
          <p:cNvSpPr txBox="1">
            <a:spLocks noChangeArrowheads="1"/>
          </p:cNvSpPr>
          <p:nvPr/>
        </p:nvSpPr>
        <p:spPr bwMode="auto">
          <a:xfrm>
            <a:off x="3967163" y="3960813"/>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a:t>
            </a:r>
          </a:p>
        </p:txBody>
      </p:sp>
      <p:sp>
        <p:nvSpPr>
          <p:cNvPr id="250916" name="TextBox 521"/>
          <p:cNvSpPr txBox="1">
            <a:spLocks noChangeArrowheads="1"/>
          </p:cNvSpPr>
          <p:nvPr/>
        </p:nvSpPr>
        <p:spPr bwMode="auto">
          <a:xfrm>
            <a:off x="4724400" y="3960813"/>
            <a:ext cx="107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(n-1,j+1)</a:t>
            </a:r>
          </a:p>
        </p:txBody>
      </p:sp>
      <p:grpSp>
        <p:nvGrpSpPr>
          <p:cNvPr id="250917" name="Group 235"/>
          <p:cNvGrpSpPr>
            <a:grpSpLocks/>
          </p:cNvGrpSpPr>
          <p:nvPr/>
        </p:nvGrpSpPr>
        <p:grpSpPr bwMode="auto">
          <a:xfrm>
            <a:off x="5011738" y="2347913"/>
            <a:ext cx="800100" cy="792162"/>
            <a:chOff x="5858467" y="2846798"/>
            <a:chExt cx="800176" cy="792355"/>
          </a:xfrm>
        </p:grpSpPr>
        <p:sp>
          <p:nvSpPr>
            <p:cNvPr id="250935" name="Oval 169"/>
            <p:cNvSpPr>
              <a:spLocks noChangeArrowheads="1"/>
            </p:cNvSpPr>
            <p:nvPr/>
          </p:nvSpPr>
          <p:spPr bwMode="auto">
            <a:xfrm>
              <a:off x="5858467" y="2846798"/>
              <a:ext cx="792511" cy="792355"/>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50936" name="TextBox 171"/>
            <p:cNvSpPr txBox="1">
              <a:spLocks noChangeArrowheads="1"/>
            </p:cNvSpPr>
            <p:nvPr/>
          </p:nvSpPr>
          <p:spPr bwMode="auto">
            <a:xfrm>
              <a:off x="5882554" y="2956508"/>
              <a:ext cx="776089" cy="5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a:t>
              </a:r>
            </a:p>
          </p:txBody>
        </p:sp>
      </p:grpSp>
      <p:grpSp>
        <p:nvGrpSpPr>
          <p:cNvPr id="250918" name="Group 235"/>
          <p:cNvGrpSpPr>
            <a:grpSpLocks/>
          </p:cNvGrpSpPr>
          <p:nvPr/>
        </p:nvGrpSpPr>
        <p:grpSpPr bwMode="auto">
          <a:xfrm>
            <a:off x="3192463" y="2347913"/>
            <a:ext cx="800100" cy="792162"/>
            <a:chOff x="5858467" y="2846798"/>
            <a:chExt cx="800176" cy="792355"/>
          </a:xfrm>
        </p:grpSpPr>
        <p:sp>
          <p:nvSpPr>
            <p:cNvPr id="250933" name="Oval 169"/>
            <p:cNvSpPr>
              <a:spLocks noChangeArrowheads="1"/>
            </p:cNvSpPr>
            <p:nvPr/>
          </p:nvSpPr>
          <p:spPr bwMode="auto">
            <a:xfrm>
              <a:off x="5858467" y="2846798"/>
              <a:ext cx="792511" cy="792355"/>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50934" name="TextBox 171"/>
            <p:cNvSpPr txBox="1">
              <a:spLocks noChangeArrowheads="1"/>
            </p:cNvSpPr>
            <p:nvPr/>
          </p:nvSpPr>
          <p:spPr bwMode="auto">
            <a:xfrm>
              <a:off x="5882554" y="2956508"/>
              <a:ext cx="776089" cy="5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a:t>
              </a:r>
            </a:p>
          </p:txBody>
        </p:sp>
      </p:grpSp>
      <p:grpSp>
        <p:nvGrpSpPr>
          <p:cNvPr id="250919" name="Group 935"/>
          <p:cNvGrpSpPr>
            <a:grpSpLocks/>
          </p:cNvGrpSpPr>
          <p:nvPr/>
        </p:nvGrpSpPr>
        <p:grpSpPr bwMode="auto">
          <a:xfrm>
            <a:off x="4087813" y="1509713"/>
            <a:ext cx="793750" cy="792162"/>
            <a:chOff x="4088389" y="1712913"/>
            <a:chExt cx="792597" cy="792162"/>
          </a:xfrm>
        </p:grpSpPr>
        <p:sp>
          <p:nvSpPr>
            <p:cNvPr id="250931" name="Oval 169"/>
            <p:cNvSpPr>
              <a:spLocks noChangeArrowheads="1"/>
            </p:cNvSpPr>
            <p:nvPr/>
          </p:nvSpPr>
          <p:spPr bwMode="auto">
            <a:xfrm>
              <a:off x="4088389" y="1712913"/>
              <a:ext cx="792597" cy="792162"/>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50932" name="TextBox 171"/>
            <p:cNvSpPr txBox="1">
              <a:spLocks noChangeArrowheads="1"/>
            </p:cNvSpPr>
            <p:nvPr/>
          </p:nvSpPr>
          <p:spPr bwMode="auto">
            <a:xfrm>
              <a:off x="4100098" y="1803546"/>
              <a:ext cx="762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y</a:t>
              </a:r>
            </a:p>
          </p:txBody>
        </p:sp>
      </p:grpSp>
      <p:grpSp>
        <p:nvGrpSpPr>
          <p:cNvPr id="250920" name="Group 942"/>
          <p:cNvGrpSpPr>
            <a:grpSpLocks/>
          </p:cNvGrpSpPr>
          <p:nvPr/>
        </p:nvGrpSpPr>
        <p:grpSpPr bwMode="auto">
          <a:xfrm>
            <a:off x="3151188" y="1471613"/>
            <a:ext cx="2708275" cy="792162"/>
            <a:chOff x="3150605" y="1674813"/>
            <a:chExt cx="2709448" cy="792162"/>
          </a:xfrm>
        </p:grpSpPr>
        <p:grpSp>
          <p:nvGrpSpPr>
            <p:cNvPr id="250925" name="Group 936"/>
            <p:cNvGrpSpPr>
              <a:grpSpLocks/>
            </p:cNvGrpSpPr>
            <p:nvPr/>
          </p:nvGrpSpPr>
          <p:grpSpPr bwMode="auto">
            <a:xfrm>
              <a:off x="3150605" y="1674813"/>
              <a:ext cx="909223" cy="792162"/>
              <a:chOff x="4026905" y="1712913"/>
              <a:chExt cx="909223" cy="792162"/>
            </a:xfrm>
          </p:grpSpPr>
          <p:sp>
            <p:nvSpPr>
              <p:cNvPr id="250929" name="Oval 169"/>
              <p:cNvSpPr>
                <a:spLocks noChangeArrowheads="1"/>
              </p:cNvSpPr>
              <p:nvPr/>
            </p:nvSpPr>
            <p:spPr bwMode="auto">
              <a:xfrm>
                <a:off x="4088389" y="1712913"/>
                <a:ext cx="792597" cy="792162"/>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50930" name="TextBox 171"/>
              <p:cNvSpPr txBox="1">
                <a:spLocks noChangeArrowheads="1"/>
              </p:cNvSpPr>
              <p:nvPr/>
            </p:nvSpPr>
            <p:spPr bwMode="auto">
              <a:xfrm>
                <a:off x="4026905" y="1803546"/>
                <a:ext cx="9092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xy</a:t>
                </a:r>
              </a:p>
            </p:txBody>
          </p:sp>
        </p:grpSp>
        <p:grpSp>
          <p:nvGrpSpPr>
            <p:cNvPr id="250926" name="Group 939"/>
            <p:cNvGrpSpPr>
              <a:grpSpLocks/>
            </p:cNvGrpSpPr>
            <p:nvPr/>
          </p:nvGrpSpPr>
          <p:grpSpPr bwMode="auto">
            <a:xfrm>
              <a:off x="4950830" y="1674813"/>
              <a:ext cx="909223" cy="792162"/>
              <a:chOff x="4026905" y="1712913"/>
              <a:chExt cx="909223" cy="792162"/>
            </a:xfrm>
          </p:grpSpPr>
          <p:sp>
            <p:nvSpPr>
              <p:cNvPr id="250927" name="Oval 169"/>
              <p:cNvSpPr>
                <a:spLocks noChangeArrowheads="1"/>
              </p:cNvSpPr>
              <p:nvPr/>
            </p:nvSpPr>
            <p:spPr bwMode="auto">
              <a:xfrm>
                <a:off x="4088389" y="1712913"/>
                <a:ext cx="792597" cy="792162"/>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50928" name="TextBox 171"/>
              <p:cNvSpPr txBox="1">
                <a:spLocks noChangeArrowheads="1"/>
              </p:cNvSpPr>
              <p:nvPr/>
            </p:nvSpPr>
            <p:spPr bwMode="auto">
              <a:xfrm>
                <a:off x="4026905" y="1803546"/>
                <a:ext cx="9092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xy</a:t>
                </a:r>
              </a:p>
            </p:txBody>
          </p:sp>
        </p:grpSp>
      </p:grpSp>
      <p:graphicFrame>
        <p:nvGraphicFramePr>
          <p:cNvPr id="279" name="Object 278"/>
          <p:cNvGraphicFramePr>
            <a:graphicFrameLocks noChangeAspect="1"/>
          </p:cNvGraphicFramePr>
          <p:nvPr/>
        </p:nvGraphicFramePr>
        <p:xfrm>
          <a:off x="801688" y="5121275"/>
          <a:ext cx="7381875" cy="628650"/>
        </p:xfrm>
        <a:graphic>
          <a:graphicData uri="http://schemas.openxmlformats.org/presentationml/2006/ole">
            <mc:AlternateContent xmlns:mc="http://schemas.openxmlformats.org/markup-compatibility/2006">
              <mc:Choice xmlns:v="urn:schemas-microsoft-com:vml" Requires="v">
                <p:oleObj spid="_x0000_s185350" name="Equation" r:id="rId3" imgW="2806700" imgH="241300" progId="Equation.3">
                  <p:embed/>
                </p:oleObj>
              </mc:Choice>
              <mc:Fallback>
                <p:oleObj name="Equation" r:id="rId3" imgW="2806700" imgH="241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88" y="5121275"/>
                        <a:ext cx="73818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092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351812-CA3D-A342-A985-D9F8CB73F21C}" type="slidenum">
              <a:rPr lang="en-US" sz="1600">
                <a:solidFill>
                  <a:srgbClr val="000000"/>
                </a:solidFill>
                <a:latin typeface="Garamond" charset="0"/>
              </a:rPr>
              <a:pPr eaLnBrk="1" hangingPunct="1"/>
              <a:t>186</a:t>
            </a:fld>
            <a:endParaRPr lang="en-US" sz="1600">
              <a:solidFill>
                <a:srgbClr val="000000"/>
              </a:solidFill>
              <a:latin typeface="Garamond" charset="0"/>
            </a:endParaRPr>
          </a:p>
        </p:txBody>
      </p:sp>
      <p:sp>
        <p:nvSpPr>
          <p:cNvPr id="2" name="Rectangle 1"/>
          <p:cNvSpPr>
            <a:spLocks noChangeArrowheads="1"/>
          </p:cNvSpPr>
          <p:nvPr/>
        </p:nvSpPr>
        <p:spPr bwMode="auto">
          <a:xfrm>
            <a:off x="1003300" y="5784850"/>
            <a:ext cx="7708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2000" b="1" smtClean="0">
                <a:solidFill>
                  <a:srgbClr val="FF0000"/>
                </a:solidFill>
                <a:latin typeface="Tahoma" charset="0"/>
                <a:ea typeface="ＭＳ Ｐゴシック" charset="0"/>
                <a:cs typeface="ＭＳ Ｐゴシック" charset="0"/>
                <a:sym typeface="Wingdings" charset="0"/>
              </a:rPr>
              <a:t>Not accurate and requires knowledge of coupling caps!</a:t>
            </a:r>
            <a:endParaRPr lang="en-US" sz="2000" b="1" smtClean="0">
              <a:solidFill>
                <a:srgbClr val="FF0000"/>
              </a:solidFill>
              <a:latin typeface="Tahoma" charset="0"/>
              <a:ea typeface="ＭＳ Ｐゴシック" charset="0"/>
              <a:cs typeface="ＭＳ Ｐゴシック" charset="0"/>
            </a:endParaRPr>
          </a:p>
        </p:txBody>
      </p:sp>
      <p:pic>
        <p:nvPicPr>
          <p:cNvPr id="250924" name="Picture 6" descr="FMS_logo_lightbluematte_3C5CAE.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1652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2"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p:cNvSpPr>
            <a:spLocks noGrp="1"/>
          </p:cNvSpPr>
          <p:nvPr>
            <p:ph type="title"/>
          </p:nvPr>
        </p:nvSpPr>
        <p:spPr/>
        <p:txBody>
          <a:bodyPr/>
          <a:lstStyle/>
          <a:p>
            <a:r>
              <a:rPr lang="en-US">
                <a:latin typeface="Garamond" charset="0"/>
              </a:rPr>
              <a:t>Our Goal and Idea</a:t>
            </a:r>
          </a:p>
        </p:txBody>
      </p:sp>
      <p:sp>
        <p:nvSpPr>
          <p:cNvPr id="3" name="Content Placeholder 2"/>
          <p:cNvSpPr>
            <a:spLocks noGrp="1"/>
          </p:cNvSpPr>
          <p:nvPr>
            <p:ph idx="1"/>
          </p:nvPr>
        </p:nvSpPr>
        <p:spPr/>
        <p:txBody>
          <a:bodyPr/>
          <a:lstStyle/>
          <a:p>
            <a:r>
              <a:rPr lang="en-US">
                <a:latin typeface="Tahoma" charset="0"/>
              </a:rPr>
              <a:t>Develop </a:t>
            </a:r>
            <a:r>
              <a:rPr lang="en-US">
                <a:solidFill>
                  <a:srgbClr val="0000FF"/>
                </a:solidFill>
                <a:latin typeface="Tahoma" charset="0"/>
              </a:rPr>
              <a:t>a new, more accurate and easier to implement model for program interference</a:t>
            </a:r>
          </a:p>
          <a:p>
            <a:endParaRPr lang="en-US">
              <a:latin typeface="Tahoma" charset="0"/>
            </a:endParaRPr>
          </a:p>
          <a:p>
            <a:r>
              <a:rPr lang="en-US">
                <a:latin typeface="Tahoma" charset="0"/>
              </a:rPr>
              <a:t>Idea: </a:t>
            </a:r>
          </a:p>
          <a:p>
            <a:pPr lvl="1"/>
            <a:r>
              <a:rPr lang="en-US">
                <a:latin typeface="Tahoma" charset="0"/>
              </a:rPr>
              <a:t>Empirically characterize and </a:t>
            </a:r>
            <a:r>
              <a:rPr lang="en-US">
                <a:solidFill>
                  <a:srgbClr val="FF0000"/>
                </a:solidFill>
                <a:latin typeface="Tahoma" charset="0"/>
              </a:rPr>
              <a:t>model the effect of neighbor cell Vth changes on the Vth of the victim cell</a:t>
            </a:r>
          </a:p>
          <a:p>
            <a:pPr lvl="1"/>
            <a:r>
              <a:rPr lang="en-US">
                <a:latin typeface="Tahoma" charset="0"/>
              </a:rPr>
              <a:t>Fit neighbor Vth change to a </a:t>
            </a:r>
            <a:r>
              <a:rPr lang="en-US">
                <a:solidFill>
                  <a:srgbClr val="FF0000"/>
                </a:solidFill>
                <a:latin typeface="Tahoma" charset="0"/>
              </a:rPr>
              <a:t>linear regression model </a:t>
            </a:r>
            <a:r>
              <a:rPr lang="en-US">
                <a:latin typeface="Tahoma" charset="0"/>
              </a:rPr>
              <a:t>and find the coefficients of the model via empirical measurement</a:t>
            </a:r>
          </a:p>
        </p:txBody>
      </p:sp>
      <p:sp>
        <p:nvSpPr>
          <p:cNvPr id="25190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17262D-E2C4-744F-9158-76EE78BCBA4B}" type="slidenum">
              <a:rPr lang="en-US" sz="1600">
                <a:solidFill>
                  <a:srgbClr val="000000"/>
                </a:solidFill>
                <a:latin typeface="Garamond" charset="0"/>
              </a:rPr>
              <a:pPr eaLnBrk="1" hangingPunct="1"/>
              <a:t>187</a:t>
            </a:fld>
            <a:endParaRPr lang="en-US" sz="1600">
              <a:solidFill>
                <a:srgbClr val="000000"/>
              </a:solidFill>
              <a:latin typeface="Garamond" charset="0"/>
            </a:endParaRPr>
          </a:p>
        </p:txBody>
      </p:sp>
      <p:sp>
        <p:nvSpPr>
          <p:cNvPr id="5" name="Oval 4"/>
          <p:cNvSpPr>
            <a:spLocks noChangeArrowheads="1"/>
          </p:cNvSpPr>
          <p:nvPr/>
        </p:nvSpPr>
        <p:spPr bwMode="auto">
          <a:xfrm>
            <a:off x="5495925" y="4987925"/>
            <a:ext cx="1844675" cy="577850"/>
          </a:xfrm>
          <a:prstGeom prst="ellipse">
            <a:avLst/>
          </a:prstGeom>
          <a:gradFill rotWithShape="1">
            <a:gsLst>
              <a:gs pos="0">
                <a:srgbClr val="FFDB85"/>
              </a:gs>
              <a:gs pos="100000">
                <a:srgbClr val="EBA800"/>
              </a:gs>
            </a:gsLst>
            <a:lin ang="5400000"/>
          </a:gradFill>
          <a:ln w="9525">
            <a:solidFill>
              <a:srgbClr val="CC9800"/>
            </a:solidFill>
            <a:round/>
            <a:headEnd/>
            <a:tailEnd/>
          </a:ln>
          <a:effectLst>
            <a:outerShdw blurRad="40000" dist="23000" dir="5400000" rotWithShape="0">
              <a:srgbClr val="000000">
                <a:alpha val="34998"/>
              </a:srgbClr>
            </a:outerShdw>
          </a:effec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graphicFrame>
        <p:nvGraphicFramePr>
          <p:cNvPr id="6" name="Object 3"/>
          <p:cNvGraphicFramePr>
            <a:graphicFrameLocks noChangeAspect="1"/>
          </p:cNvGraphicFramePr>
          <p:nvPr/>
        </p:nvGraphicFramePr>
        <p:xfrm>
          <a:off x="1066800" y="4921250"/>
          <a:ext cx="5886450" cy="781050"/>
        </p:xfrm>
        <a:graphic>
          <a:graphicData uri="http://schemas.openxmlformats.org/presentationml/2006/ole">
            <mc:AlternateContent xmlns:mc="http://schemas.openxmlformats.org/markup-compatibility/2006">
              <mc:Choice xmlns:v="urn:schemas-microsoft-com:vml" Requires="v">
                <p:oleObj spid="_x0000_s186374" name="Equation" r:id="rId3" imgW="3708400" imgH="444500" progId="Equation.3">
                  <p:embed/>
                </p:oleObj>
              </mc:Choice>
              <mc:Fallback>
                <p:oleObj name="Equation" r:id="rId3" imgW="37084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921250"/>
                        <a:ext cx="58864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a:spLocks noChangeArrowheads="1"/>
          </p:cNvSpPr>
          <p:nvPr/>
        </p:nvSpPr>
        <p:spPr bwMode="auto">
          <a:xfrm>
            <a:off x="4043363" y="4978400"/>
            <a:ext cx="1366837" cy="673100"/>
          </a:xfrm>
          <a:prstGeom prst="rect">
            <a:avLst/>
          </a:prstGeom>
          <a:noFill/>
          <a:ln w="38100">
            <a:solidFill>
              <a:schemeClr val="tx2">
                <a:lumMod val="75000"/>
              </a:schemeClr>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8" name="Rectangle 7"/>
          <p:cNvSpPr>
            <a:spLocks noChangeArrowheads="1"/>
          </p:cNvSpPr>
          <p:nvPr/>
        </p:nvSpPr>
        <p:spPr bwMode="auto">
          <a:xfrm>
            <a:off x="5821363" y="4991100"/>
            <a:ext cx="1366837" cy="673100"/>
          </a:xfrm>
          <a:prstGeom prst="rect">
            <a:avLst/>
          </a:prstGeom>
          <a:noFill/>
          <a:ln w="38100">
            <a:solidFill>
              <a:schemeClr val="tx2">
                <a:lumMod val="75000"/>
              </a:schemeClr>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9" name="TextBox 8"/>
          <p:cNvSpPr txBox="1"/>
          <p:nvPr/>
        </p:nvSpPr>
        <p:spPr>
          <a:xfrm>
            <a:off x="4495800" y="5765800"/>
            <a:ext cx="2019300" cy="369888"/>
          </a:xfrm>
          <a:prstGeom prst="rect">
            <a:avLst/>
          </a:prstGeom>
          <a:noFill/>
        </p:spPr>
        <p:txBody>
          <a:bodyPr wrap="none">
            <a:spAutoFit/>
          </a:bodyPr>
          <a:lstStyle/>
          <a:p>
            <a:pPr fontAlgn="base">
              <a:spcBef>
                <a:spcPct val="0"/>
              </a:spcBef>
              <a:spcAft>
                <a:spcPct val="0"/>
              </a:spcAft>
              <a:defRPr/>
            </a:pPr>
            <a:r>
              <a:rPr lang="en-US" dirty="0">
                <a:solidFill>
                  <a:srgbClr val="006633">
                    <a:lumMod val="75000"/>
                  </a:srgbClr>
                </a:solidFill>
                <a:latin typeface="Arial" charset="0"/>
                <a:ea typeface="ＭＳ Ｐゴシック" charset="0"/>
                <a:cs typeface="ＭＳ Ｐゴシック" charset="0"/>
              </a:rPr>
              <a:t>Can be measured</a:t>
            </a:r>
          </a:p>
        </p:txBody>
      </p:sp>
      <p:pic>
        <p:nvPicPr>
          <p:cNvPr id="251913" name="Picture 6" descr="FMS_logo_lightbluematte_3C5CAE.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3374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152400" y="981075"/>
            <a:ext cx="88312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a:lstStyle>
          <a:p>
            <a:pPr>
              <a:buClr>
                <a:srgbClr val="CC9900"/>
              </a:buClr>
              <a:defRPr/>
            </a:pPr>
            <a:r>
              <a:rPr lang="en-US" altLang="en-US" kern="0" dirty="0" smtClean="0">
                <a:solidFill>
                  <a:srgbClr val="0000FF"/>
                </a:solidFill>
                <a:latin typeface="Tahoma"/>
              </a:rPr>
              <a:t>Feature extraction for V</a:t>
            </a:r>
            <a:r>
              <a:rPr lang="en-US" altLang="en-US" kern="0" baseline="-25000" dirty="0" smtClean="0">
                <a:solidFill>
                  <a:srgbClr val="0000FF"/>
                </a:solidFill>
                <a:latin typeface="Tahoma"/>
              </a:rPr>
              <a:t>th</a:t>
            </a:r>
            <a:r>
              <a:rPr lang="en-US" altLang="en-US" kern="0" dirty="0" smtClean="0">
                <a:solidFill>
                  <a:srgbClr val="0000FF"/>
                </a:solidFill>
                <a:latin typeface="Tahoma"/>
              </a:rPr>
              <a:t> changes based on characterization</a:t>
            </a:r>
          </a:p>
          <a:p>
            <a:pPr lvl="1">
              <a:buClr>
                <a:srgbClr val="3B812F"/>
              </a:buClr>
              <a:defRPr/>
            </a:pPr>
            <a:r>
              <a:rPr lang="en-US" altLang="en-US" kern="0" dirty="0" smtClean="0">
                <a:solidFill>
                  <a:srgbClr val="000000"/>
                </a:solidFill>
                <a:latin typeface="Tahoma"/>
                <a:cs typeface="ＭＳ Ｐゴシック" charset="0"/>
              </a:rPr>
              <a:t> Threshold voltage changes on aggressor cell</a:t>
            </a:r>
          </a:p>
          <a:p>
            <a:pPr lvl="1">
              <a:buClr>
                <a:srgbClr val="3B812F"/>
              </a:buClr>
              <a:defRPr/>
            </a:pPr>
            <a:r>
              <a:rPr lang="en-US" altLang="en-US" kern="0" dirty="0" smtClean="0">
                <a:solidFill>
                  <a:srgbClr val="000000"/>
                </a:solidFill>
                <a:latin typeface="Tahoma"/>
                <a:cs typeface="ＭＳ Ｐゴシック" charset="0"/>
              </a:rPr>
              <a:t> Original state of victim cell</a:t>
            </a:r>
          </a:p>
          <a:p>
            <a:pPr>
              <a:buClr>
                <a:srgbClr val="CC9900"/>
              </a:buClr>
              <a:defRPr/>
            </a:pPr>
            <a:endParaRPr lang="en-US" altLang="en-US" sz="800" kern="0" dirty="0" smtClean="0">
              <a:solidFill>
                <a:srgbClr val="000000"/>
              </a:solidFill>
              <a:latin typeface="Tahoma"/>
            </a:endParaRPr>
          </a:p>
          <a:p>
            <a:pPr>
              <a:buClr>
                <a:srgbClr val="CC9900"/>
              </a:buClr>
              <a:defRPr/>
            </a:pPr>
            <a:r>
              <a:rPr lang="en-US" altLang="en-US" kern="0" dirty="0" smtClean="0">
                <a:solidFill>
                  <a:srgbClr val="0000FF"/>
                </a:solidFill>
                <a:latin typeface="Tahoma"/>
              </a:rPr>
              <a:t>Enhanced linear regression model</a:t>
            </a:r>
          </a:p>
          <a:p>
            <a:pPr>
              <a:buClr>
                <a:srgbClr val="CC9900"/>
              </a:buClr>
              <a:defRPr/>
            </a:pPr>
            <a:endParaRPr lang="en-US" altLang="en-US" kern="0" dirty="0" smtClean="0">
              <a:solidFill>
                <a:srgbClr val="000000"/>
              </a:solidFill>
              <a:latin typeface="Tahoma"/>
            </a:endParaRPr>
          </a:p>
          <a:p>
            <a:pPr>
              <a:buClr>
                <a:srgbClr val="CC9900"/>
              </a:buClr>
              <a:defRPr/>
            </a:pPr>
            <a:endParaRPr lang="en-US" altLang="en-US" sz="1200" kern="0" dirty="0" smtClean="0">
              <a:solidFill>
                <a:srgbClr val="000000"/>
              </a:solidFill>
              <a:latin typeface="Tahoma"/>
            </a:endParaRPr>
          </a:p>
          <a:p>
            <a:pPr>
              <a:buClr>
                <a:srgbClr val="CC9900"/>
              </a:buClr>
              <a:defRPr/>
            </a:pPr>
            <a:endParaRPr lang="en-US" altLang="en-US" kern="0" dirty="0" smtClean="0">
              <a:solidFill>
                <a:srgbClr val="000000"/>
              </a:solidFill>
              <a:latin typeface="Tahoma"/>
            </a:endParaRPr>
          </a:p>
          <a:p>
            <a:pPr>
              <a:buClr>
                <a:srgbClr val="CC9900"/>
              </a:buClr>
              <a:defRPr/>
            </a:pPr>
            <a:endParaRPr lang="en-US" altLang="en-US" kern="0" dirty="0" smtClean="0">
              <a:solidFill>
                <a:srgbClr val="000000"/>
              </a:solidFill>
              <a:latin typeface="Tahoma"/>
            </a:endParaRPr>
          </a:p>
          <a:p>
            <a:pPr>
              <a:buClr>
                <a:srgbClr val="CC9900"/>
              </a:buClr>
              <a:defRPr/>
            </a:pPr>
            <a:endParaRPr lang="en-US" altLang="en-US" kern="0" dirty="0" smtClean="0">
              <a:solidFill>
                <a:srgbClr val="000000"/>
              </a:solidFill>
              <a:latin typeface="Tahoma"/>
            </a:endParaRPr>
          </a:p>
          <a:p>
            <a:pPr>
              <a:buClr>
                <a:srgbClr val="CC9900"/>
              </a:buClr>
              <a:defRPr/>
            </a:pPr>
            <a:r>
              <a:rPr lang="en-US" altLang="en-US" kern="0" dirty="0" smtClean="0">
                <a:solidFill>
                  <a:srgbClr val="0000FF"/>
                </a:solidFill>
                <a:latin typeface="Tahoma"/>
              </a:rPr>
              <a:t>Maximum likelihood estimation of the model coefficients</a:t>
            </a:r>
          </a:p>
        </p:txBody>
      </p:sp>
      <p:sp>
        <p:nvSpPr>
          <p:cNvPr id="12" name="Oval 11"/>
          <p:cNvSpPr>
            <a:spLocks noChangeArrowheads="1"/>
          </p:cNvSpPr>
          <p:nvPr/>
        </p:nvSpPr>
        <p:spPr bwMode="auto">
          <a:xfrm>
            <a:off x="5013325" y="3032125"/>
            <a:ext cx="1844675" cy="577850"/>
          </a:xfrm>
          <a:prstGeom prst="ellipse">
            <a:avLst/>
          </a:prstGeom>
          <a:gradFill rotWithShape="1">
            <a:gsLst>
              <a:gs pos="0">
                <a:srgbClr val="FFDB85"/>
              </a:gs>
              <a:gs pos="100000">
                <a:srgbClr val="EBA800"/>
              </a:gs>
            </a:gsLst>
            <a:lin ang="5400000"/>
          </a:gradFill>
          <a:ln w="9525">
            <a:solidFill>
              <a:srgbClr val="CC9800"/>
            </a:solidFill>
            <a:round/>
            <a:headEnd/>
            <a:tailEnd/>
          </a:ln>
          <a:effectLst>
            <a:outerShdw blurRad="40000" dist="23000" dir="5400000" rotWithShape="0">
              <a:srgbClr val="000000">
                <a:alpha val="34998"/>
              </a:srgbClr>
            </a:outerShdw>
          </a:effec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252931" name="Title 1"/>
          <p:cNvSpPr>
            <a:spLocks noGrp="1"/>
          </p:cNvSpPr>
          <p:nvPr>
            <p:ph type="title"/>
          </p:nvPr>
        </p:nvSpPr>
        <p:spPr>
          <a:xfrm>
            <a:off x="228600" y="152400"/>
            <a:ext cx="8915400" cy="1066800"/>
          </a:xfrm>
        </p:spPr>
        <p:txBody>
          <a:bodyPr/>
          <a:lstStyle/>
          <a:p>
            <a:r>
              <a:rPr lang="en-US" sz="3200">
                <a:latin typeface="Garamond" charset="0"/>
              </a:rPr>
              <a:t>Developing a New Model via Empirical Measurement</a:t>
            </a:r>
          </a:p>
        </p:txBody>
      </p:sp>
      <p:graphicFrame>
        <p:nvGraphicFramePr>
          <p:cNvPr id="252932" name="Object 3"/>
          <p:cNvGraphicFramePr>
            <a:graphicFrameLocks noChangeAspect="1"/>
          </p:cNvGraphicFramePr>
          <p:nvPr/>
        </p:nvGraphicFramePr>
        <p:xfrm>
          <a:off x="584200" y="2965450"/>
          <a:ext cx="5886450" cy="781050"/>
        </p:xfrm>
        <a:graphic>
          <a:graphicData uri="http://schemas.openxmlformats.org/presentationml/2006/ole">
            <mc:AlternateContent xmlns:mc="http://schemas.openxmlformats.org/markup-compatibility/2006">
              <mc:Choice xmlns:v="urn:schemas-microsoft-com:vml" Requires="v">
                <p:oleObj spid="_x0000_s187408" name="Equation" r:id="rId3" imgW="3708400" imgH="444500" progId="Equation.3">
                  <p:embed/>
                </p:oleObj>
              </mc:Choice>
              <mc:Fallback>
                <p:oleObj name="Equation" r:id="rId3" imgW="37084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 y="2965450"/>
                        <a:ext cx="58864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4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994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graphicFrame>
        <p:nvGraphicFramePr>
          <p:cNvPr id="252935" name="Object 9"/>
          <p:cNvGraphicFramePr>
            <a:graphicFrameLocks noChangeAspect="1"/>
          </p:cNvGraphicFramePr>
          <p:nvPr/>
        </p:nvGraphicFramePr>
        <p:xfrm>
          <a:off x="585788" y="4014788"/>
          <a:ext cx="2241550" cy="495300"/>
        </p:xfrm>
        <a:graphic>
          <a:graphicData uri="http://schemas.openxmlformats.org/presentationml/2006/ole">
            <mc:AlternateContent xmlns:mc="http://schemas.openxmlformats.org/markup-compatibility/2006">
              <mc:Choice xmlns:v="urn:schemas-microsoft-com:vml" Requires="v">
                <p:oleObj spid="_x0000_s187409" name="Equation" r:id="rId5" imgW="736280" imgH="165028" progId="Equation.3">
                  <p:embed/>
                </p:oleObj>
              </mc:Choice>
              <mc:Fallback>
                <p:oleObj name="Equation" r:id="rId5" imgW="736280" imgH="165028"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788" y="4014788"/>
                        <a:ext cx="22415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2936" name="TextBox 10"/>
          <p:cNvSpPr txBox="1">
            <a:spLocks noChangeArrowheads="1"/>
          </p:cNvSpPr>
          <p:nvPr/>
        </p:nvSpPr>
        <p:spPr bwMode="auto">
          <a:xfrm>
            <a:off x="5402263" y="3968750"/>
            <a:ext cx="2805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mtClean="0">
                <a:solidFill>
                  <a:srgbClr val="000000"/>
                </a:solidFill>
              </a:rPr>
              <a:t>(vector expression)</a:t>
            </a:r>
          </a:p>
        </p:txBody>
      </p:sp>
      <p:cxnSp>
        <p:nvCxnSpPr>
          <p:cNvPr id="14" name="Straight Arrow Connector 13"/>
          <p:cNvCxnSpPr>
            <a:cxnSpLocks noChangeShapeType="1"/>
          </p:cNvCxnSpPr>
          <p:nvPr/>
        </p:nvCxnSpPr>
        <p:spPr bwMode="auto">
          <a:xfrm flipH="1">
            <a:off x="2903538" y="4238625"/>
            <a:ext cx="2452687" cy="0"/>
          </a:xfrm>
          <a:prstGeom prst="straightConnector1">
            <a:avLst/>
          </a:prstGeom>
          <a:noFill/>
          <a:ln w="254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aphicFrame>
        <p:nvGraphicFramePr>
          <p:cNvPr id="252938" name="Object 7"/>
          <p:cNvGraphicFramePr>
            <a:graphicFrameLocks noChangeAspect="1"/>
          </p:cNvGraphicFramePr>
          <p:nvPr/>
        </p:nvGraphicFramePr>
        <p:xfrm>
          <a:off x="1150938" y="5349875"/>
          <a:ext cx="4068762" cy="688975"/>
        </p:xfrm>
        <a:graphic>
          <a:graphicData uri="http://schemas.openxmlformats.org/presentationml/2006/ole">
            <mc:AlternateContent xmlns:mc="http://schemas.openxmlformats.org/markup-compatibility/2006">
              <mc:Choice xmlns:v="urn:schemas-microsoft-com:vml" Requires="v">
                <p:oleObj spid="_x0000_s187410" name="Equation" r:id="rId7" imgW="1816100" imgH="342900" progId="Equation.3">
                  <p:embed/>
                </p:oleObj>
              </mc:Choice>
              <mc:Fallback>
                <p:oleObj name="Equation" r:id="rId7" imgW="1816100" imgH="342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0938" y="5349875"/>
                        <a:ext cx="406876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293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908633-6B52-614C-AF35-4CEBB8325795}" type="slidenum">
              <a:rPr lang="en-US" sz="1600">
                <a:solidFill>
                  <a:srgbClr val="000000"/>
                </a:solidFill>
                <a:latin typeface="Garamond" charset="0"/>
              </a:rPr>
              <a:pPr eaLnBrk="1" hangingPunct="1"/>
              <a:t>188</a:t>
            </a:fld>
            <a:endParaRPr lang="en-US" sz="1600">
              <a:solidFill>
                <a:srgbClr val="000000"/>
              </a:solidFill>
              <a:latin typeface="Garamond" charset="0"/>
            </a:endParaRPr>
          </a:p>
        </p:txBody>
      </p:sp>
    </p:spTree>
    <p:extLst>
      <p:ext uri="{BB962C8B-B14F-4D97-AF65-F5344CB8AC3E}">
        <p14:creationId xmlns:p14="http://schemas.microsoft.com/office/powerpoint/2010/main" val="246349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sz="3800">
                <a:latin typeface="Garamond" charset="0"/>
              </a:rPr>
              <a:t>Effect of Neighbor Voltages on the Victim</a:t>
            </a:r>
          </a:p>
        </p:txBody>
      </p:sp>
      <p:sp>
        <p:nvSpPr>
          <p:cNvPr id="44035" name="Content Placeholder 2"/>
          <p:cNvSpPr>
            <a:spLocks noGrp="1"/>
          </p:cNvSpPr>
          <p:nvPr>
            <p:ph idx="1"/>
          </p:nvPr>
        </p:nvSpPr>
        <p:spPr>
          <a:xfrm>
            <a:off x="228600" y="4419600"/>
            <a:ext cx="8610600" cy="1828800"/>
          </a:xfrm>
        </p:spPr>
        <p:txBody>
          <a:bodyPr/>
          <a:lstStyle/>
          <a:p>
            <a:r>
              <a:rPr lang="en-US">
                <a:latin typeface="Tahoma" charset="0"/>
              </a:rPr>
              <a:t>Immediately-above cell interference is dominant</a:t>
            </a:r>
          </a:p>
          <a:p>
            <a:r>
              <a:rPr lang="en-US">
                <a:latin typeface="Tahoma" charset="0"/>
              </a:rPr>
              <a:t>Immediately-diagonal neighbor is the second dominant</a:t>
            </a:r>
          </a:p>
          <a:p>
            <a:r>
              <a:rPr lang="en-US">
                <a:latin typeface="Tahoma" charset="0"/>
              </a:rPr>
              <a:t>Far neighbor cell interference exists</a:t>
            </a:r>
          </a:p>
          <a:p>
            <a:r>
              <a:rPr lang="en-US">
                <a:latin typeface="Tahoma" charset="0"/>
              </a:rPr>
              <a:t>Victim cell’</a:t>
            </a:r>
            <a:r>
              <a:rPr lang="en-US" altLang="ja-JP">
                <a:latin typeface="Tahoma" charset="0"/>
              </a:rPr>
              <a:t>s Vth has negative effect on interference</a:t>
            </a:r>
            <a:endParaRPr lang="en-US">
              <a:latin typeface="Tahoma" charset="0"/>
            </a:endParaRPr>
          </a:p>
        </p:txBody>
      </p:sp>
      <p:pic>
        <p:nvPicPr>
          <p:cNvPr id="25395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968375"/>
            <a:ext cx="728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6"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515E34-B276-DE4C-BE5D-28F63A2E035D}" type="slidenum">
              <a:rPr lang="en-US" sz="1600">
                <a:solidFill>
                  <a:srgbClr val="000000"/>
                </a:solidFill>
                <a:latin typeface="Garamond" charset="0"/>
              </a:rPr>
              <a:pPr eaLnBrk="1" hangingPunct="1"/>
              <a:t>189</a:t>
            </a:fld>
            <a:endParaRPr lang="en-US" sz="1600">
              <a:solidFill>
                <a:srgbClr val="000000"/>
              </a:solidFill>
              <a:latin typeface="Garamond" charset="0"/>
            </a:endParaRPr>
          </a:p>
        </p:txBody>
      </p:sp>
      <p:sp>
        <p:nvSpPr>
          <p:cNvPr id="4" name="Oval 3"/>
          <p:cNvSpPr>
            <a:spLocks noChangeArrowheads="1"/>
          </p:cNvSpPr>
          <p:nvPr/>
        </p:nvSpPr>
        <p:spPr bwMode="auto">
          <a:xfrm>
            <a:off x="3878263" y="2095500"/>
            <a:ext cx="1082675" cy="1066800"/>
          </a:xfrm>
          <a:prstGeom prst="ellipse">
            <a:avLst/>
          </a:prstGeom>
          <a:noFill/>
          <a:ln w="28575">
            <a:solidFill>
              <a:srgbClr val="0000FF"/>
            </a:solidFill>
            <a:prstDash val="dash"/>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grpSp>
        <p:nvGrpSpPr>
          <p:cNvPr id="5" name="Group 4"/>
          <p:cNvGrpSpPr>
            <a:grpSpLocks/>
          </p:cNvGrpSpPr>
          <p:nvPr/>
        </p:nvGrpSpPr>
        <p:grpSpPr bwMode="auto">
          <a:xfrm>
            <a:off x="2674938" y="2081213"/>
            <a:ext cx="3497262" cy="1096962"/>
            <a:chOff x="2674620" y="2081212"/>
            <a:chExt cx="3497580" cy="1096646"/>
          </a:xfrm>
        </p:grpSpPr>
        <p:sp>
          <p:nvSpPr>
            <p:cNvPr id="9" name="Oval 8"/>
            <p:cNvSpPr>
              <a:spLocks noChangeArrowheads="1"/>
            </p:cNvSpPr>
            <p:nvPr/>
          </p:nvSpPr>
          <p:spPr bwMode="auto">
            <a:xfrm>
              <a:off x="2674620" y="2081212"/>
              <a:ext cx="1082773" cy="1066493"/>
            </a:xfrm>
            <a:prstGeom prst="ellipse">
              <a:avLst/>
            </a:prstGeom>
            <a:noFill/>
            <a:ln w="28575">
              <a:solidFill>
                <a:srgbClr val="0000FF"/>
              </a:solidFill>
              <a:prstDash val="dash"/>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10" name="Oval 9"/>
            <p:cNvSpPr>
              <a:spLocks noChangeArrowheads="1"/>
            </p:cNvSpPr>
            <p:nvPr/>
          </p:nvSpPr>
          <p:spPr bwMode="auto">
            <a:xfrm>
              <a:off x="5089427" y="2111365"/>
              <a:ext cx="1082773" cy="1066493"/>
            </a:xfrm>
            <a:prstGeom prst="ellipse">
              <a:avLst/>
            </a:prstGeom>
            <a:noFill/>
            <a:ln w="28575">
              <a:solidFill>
                <a:srgbClr val="0000FF"/>
              </a:solidFill>
              <a:prstDash val="dash"/>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grpSp>
      <p:sp>
        <p:nvSpPr>
          <p:cNvPr id="12" name="Oval 11"/>
          <p:cNvSpPr>
            <a:spLocks noChangeArrowheads="1"/>
          </p:cNvSpPr>
          <p:nvPr/>
        </p:nvSpPr>
        <p:spPr bwMode="auto">
          <a:xfrm>
            <a:off x="3878263" y="1182688"/>
            <a:ext cx="1082675" cy="1065212"/>
          </a:xfrm>
          <a:prstGeom prst="ellipse">
            <a:avLst/>
          </a:prstGeom>
          <a:noFill/>
          <a:ln w="28575">
            <a:solidFill>
              <a:srgbClr val="0000FF"/>
            </a:solidFill>
            <a:prstDash val="dash"/>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13" name="Oval 12"/>
          <p:cNvSpPr>
            <a:spLocks noChangeArrowheads="1"/>
          </p:cNvSpPr>
          <p:nvPr/>
        </p:nvSpPr>
        <p:spPr bwMode="auto">
          <a:xfrm>
            <a:off x="3878263" y="3057525"/>
            <a:ext cx="1082675" cy="1065213"/>
          </a:xfrm>
          <a:prstGeom prst="ellipse">
            <a:avLst/>
          </a:prstGeom>
          <a:noFill/>
          <a:ln w="28575">
            <a:solidFill>
              <a:srgbClr val="0000FF"/>
            </a:solidFill>
            <a:prstDash val="dash"/>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253961" name="TextBox 13"/>
          <p:cNvSpPr txBox="1">
            <a:spLocks noChangeArrowheads="1"/>
          </p:cNvSpPr>
          <p:nvPr/>
        </p:nvSpPr>
        <p:spPr bwMode="auto">
          <a:xfrm>
            <a:off x="1403350" y="6373813"/>
            <a:ext cx="8335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Cai et al., </a:t>
            </a:r>
            <a:r>
              <a:rPr lang="en-US" altLang="ja-JP" sz="1800" smtClean="0">
                <a:solidFill>
                  <a:srgbClr val="0000FF"/>
                </a:solidFill>
              </a:rPr>
              <a:t>Program Interference in MLC NAND Flash Memory</a:t>
            </a:r>
            <a:r>
              <a:rPr lang="en-US" altLang="ja-JP" sz="1800" smtClean="0">
                <a:solidFill>
                  <a:srgbClr val="000000"/>
                </a:solidFill>
              </a:rPr>
              <a:t>, ICCD 2013</a:t>
            </a:r>
            <a:endParaRPr lang="en-US" sz="1800" smtClean="0">
              <a:solidFill>
                <a:srgbClr val="000000"/>
              </a:solidFill>
            </a:endParaRPr>
          </a:p>
        </p:txBody>
      </p:sp>
      <p:sp>
        <p:nvSpPr>
          <p:cNvPr id="15" name="Oval 14"/>
          <p:cNvSpPr>
            <a:spLocks noChangeArrowheads="1"/>
          </p:cNvSpPr>
          <p:nvPr/>
        </p:nvSpPr>
        <p:spPr bwMode="auto">
          <a:xfrm>
            <a:off x="1465263" y="2109788"/>
            <a:ext cx="1082675" cy="1065212"/>
          </a:xfrm>
          <a:prstGeom prst="ellipse">
            <a:avLst/>
          </a:prstGeom>
          <a:noFill/>
          <a:ln w="28575">
            <a:solidFill>
              <a:srgbClr val="0000FF"/>
            </a:solidFill>
            <a:prstDash val="dash"/>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16" name="Oval 15"/>
          <p:cNvSpPr>
            <a:spLocks noChangeArrowheads="1"/>
          </p:cNvSpPr>
          <p:nvPr/>
        </p:nvSpPr>
        <p:spPr bwMode="auto">
          <a:xfrm>
            <a:off x="6265863" y="2084388"/>
            <a:ext cx="1082675" cy="1065212"/>
          </a:xfrm>
          <a:prstGeom prst="ellipse">
            <a:avLst/>
          </a:prstGeom>
          <a:noFill/>
          <a:ln w="28575">
            <a:solidFill>
              <a:srgbClr val="0000FF"/>
            </a:solidFill>
            <a:prstDash val="dash"/>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33034349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xit" presetSubtype="10" fill="hold" grpId="1" nodeType="clickEffect">
                                  <p:stCondLst>
                                    <p:cond delay="0"/>
                                  </p:stCondLst>
                                  <p:childTnLst>
                                    <p:animEffect transition="out" filter="blinds(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44035">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4035">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grpId="1" nodeType="clickEffect">
                                  <p:stCondLst>
                                    <p:cond delay="0"/>
                                  </p:stCondLst>
                                  <p:childTnLst>
                                    <p:animEffect transition="out" filter="blinds(horizontal)">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3" presetClass="exit" presetSubtype="10" fill="hold" grpId="1" nodeType="withEffect">
                                  <p:stCondLst>
                                    <p:cond delay="0"/>
                                  </p:stCondLst>
                                  <p:childTnLst>
                                    <p:animEffect transition="out" filter="blinds(horizontal)">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xit" presetSubtype="10" fill="hold" grpId="1" nodeType="clickEffect">
                                  <p:stCondLst>
                                    <p:cond delay="0"/>
                                  </p:stCondLst>
                                  <p:childTnLst>
                                    <p:animEffect transition="out" filter="blinds(horizontal)">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2" grpId="0" animBg="1"/>
      <p:bldP spid="12" grpId="1" animBg="1"/>
      <p:bldP spid="13" grpId="0" animBg="1"/>
      <p:bldP spid="13" grpId="1" animBg="1"/>
      <p:bldP spid="15" grpId="0" animBg="1"/>
      <p:bldP spid="15" grpId="1" animBg="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a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66800"/>
            <a:ext cx="5797295" cy="3931446"/>
          </a:xfrm>
          <a:prstGeom prst="rect">
            <a:avLst/>
          </a:prstGeom>
        </p:spPr>
      </p:pic>
      <p:pic>
        <p:nvPicPr>
          <p:cNvPr id="3" name="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066800"/>
            <a:ext cx="5797295" cy="3931447"/>
          </a:xfrm>
          <a:prstGeom prst="rect">
            <a:avLst/>
          </a:prstGeom>
        </p:spPr>
      </p:pic>
      <p:sp>
        <p:nvSpPr>
          <p:cNvPr id="7" name="Disclaimer"/>
          <p:cNvSpPr txBox="1"/>
          <p:nvPr/>
        </p:nvSpPr>
        <p:spPr>
          <a:xfrm>
            <a:off x="533400" y="5029200"/>
            <a:ext cx="8077200" cy="758308"/>
          </a:xfrm>
          <a:prstGeom prst="rect">
            <a:avLst/>
          </a:prstGeom>
          <a:noFill/>
        </p:spPr>
        <p:txBody>
          <a:bodyPr wrap="square" rtlCol="0" anchor="ctr">
            <a:noAutofit/>
          </a:bodyPr>
          <a:lstStyle/>
          <a:p>
            <a:pPr algn="ctr"/>
            <a:r>
              <a:rPr lang="en-US" sz="2400" i="1" dirty="0" smtClean="0">
                <a:solidFill>
                  <a:srgbClr val="E7E6E6">
                    <a:lumMod val="50000"/>
                  </a:srgbClr>
                </a:solidFill>
                <a:latin typeface="Calibri Light"/>
              </a:rPr>
              <a:t>Note: Using three modules with the most errors (only first bank)</a:t>
            </a:r>
          </a:p>
        </p:txBody>
      </p:sp>
      <p:sp>
        <p:nvSpPr>
          <p:cNvPr id="29" name="Punchline"/>
          <p:cNvSpPr txBox="1"/>
          <p:nvPr/>
        </p:nvSpPr>
        <p:spPr>
          <a:xfrm>
            <a:off x="530003" y="5610166"/>
            <a:ext cx="8077200" cy="758308"/>
          </a:xfrm>
          <a:prstGeom prst="rect">
            <a:avLst/>
          </a:prstGeom>
          <a:noFill/>
        </p:spPr>
        <p:txBody>
          <a:bodyPr wrap="square" rtlCol="0" anchor="ctr">
            <a:noAutofit/>
          </a:bodyPr>
          <a:lstStyle/>
          <a:p>
            <a:pPr algn="ctr"/>
            <a:r>
              <a:rPr lang="en-US" sz="3600" i="1" dirty="0" smtClean="0">
                <a:solidFill>
                  <a:srgbClr val="FF0000"/>
                </a:solidFill>
                <a:latin typeface="Calibri Light"/>
                <a:sym typeface="Wingdings" panose="05000000000000000000" pitchFamily="2" charset="2"/>
              </a:rPr>
              <a:t>More frequent refreshes </a:t>
            </a:r>
            <a:r>
              <a:rPr lang="en-US" sz="3200" i="1" dirty="0" smtClean="0">
                <a:solidFill>
                  <a:srgbClr val="FF0000"/>
                </a:solidFill>
                <a:latin typeface="Calibri Light"/>
                <a:sym typeface="Wingdings" panose="05000000000000000000" pitchFamily="2" charset="2"/>
              </a:rPr>
              <a:t></a:t>
            </a:r>
            <a:r>
              <a:rPr lang="en-US" sz="3600" i="1" dirty="0" smtClean="0">
                <a:solidFill>
                  <a:srgbClr val="FF0000"/>
                </a:solidFill>
                <a:latin typeface="Calibri Light"/>
                <a:sym typeface="Wingdings" panose="05000000000000000000" pitchFamily="2" charset="2"/>
              </a:rPr>
              <a:t> Fewer errors</a:t>
            </a:r>
            <a:endParaRPr lang="en-US" sz="3600" i="1" dirty="0">
              <a:solidFill>
                <a:srgbClr val="FF0000"/>
              </a:solidFill>
              <a:latin typeface="Calibri Light"/>
              <a:sym typeface="Wingdings" panose="05000000000000000000" pitchFamily="2" charset="2"/>
            </a:endParaRPr>
          </a:p>
        </p:txBody>
      </p:sp>
      <p:cxnSp>
        <p:nvCxnSpPr>
          <p:cNvPr id="18" name="9msLine"/>
          <p:cNvCxnSpPr/>
          <p:nvPr/>
        </p:nvCxnSpPr>
        <p:spPr>
          <a:xfrm flipV="1">
            <a:off x="2820827"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duction"/>
          <p:cNvSpPr/>
          <p:nvPr/>
        </p:nvSpPr>
        <p:spPr>
          <a:xfrm>
            <a:off x="2820826" y="1447800"/>
            <a:ext cx="2023185" cy="61436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white"/>
                </a:solidFill>
                <a:latin typeface="Cambria Math" panose="02040503050406030204" pitchFamily="18" charset="0"/>
                <a:ea typeface="Cambria Math" panose="02040503050406030204" pitchFamily="18" charset="0"/>
              </a:rPr>
              <a:t>~7x</a:t>
            </a:r>
            <a:r>
              <a:rPr lang="en-US" sz="2400" dirty="0" smtClean="0">
                <a:solidFill>
                  <a:prstClr val="white"/>
                </a:solidFill>
                <a:latin typeface="Calibri Light"/>
                <a:ea typeface="Cambria Math" panose="02040503050406030204" pitchFamily="18" charset="0"/>
              </a:rPr>
              <a:t> frequent</a:t>
            </a:r>
            <a:endParaRPr lang="en-US" sz="2400" dirty="0">
              <a:solidFill>
                <a:prstClr val="white"/>
              </a:solidFill>
              <a:latin typeface="Calibri Light"/>
              <a:ea typeface="Cambria Math" panose="02040503050406030204" pitchFamily="18" charset="0"/>
            </a:endParaRPr>
          </a:p>
        </p:txBody>
      </p:sp>
      <p:cxnSp>
        <p:nvCxnSpPr>
          <p:cNvPr id="20" name="64msLine"/>
          <p:cNvCxnSpPr/>
          <p:nvPr/>
        </p:nvCxnSpPr>
        <p:spPr>
          <a:xfrm flipV="1">
            <a:off x="4844012" y="1447800"/>
            <a:ext cx="0" cy="2905126"/>
          </a:xfrm>
          <a:prstGeom prst="straightConnector1">
            <a:avLst/>
          </a:prstGeom>
          <a:ln w="12700" cap="rnd">
            <a:solidFill>
              <a:srgbClr val="FF0000"/>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64ms"/>
          <p:cNvSpPr/>
          <p:nvPr/>
        </p:nvSpPr>
        <p:spPr>
          <a:xfrm rot="16200000">
            <a:off x="4075039" y="3345657"/>
            <a:ext cx="1533526" cy="481012"/>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nSpc>
                <a:spcPct val="80000"/>
              </a:lnSpc>
            </a:pPr>
            <a:r>
              <a:rPr lang="en-US" sz="2800" dirty="0" smtClean="0">
                <a:solidFill>
                  <a:srgbClr val="FF0000"/>
                </a:solidFill>
                <a:latin typeface="Cambria Math" panose="02040503050406030204" pitchFamily="18" charset="0"/>
                <a:ea typeface="Cambria Math" panose="02040503050406030204" pitchFamily="18" charset="0"/>
                <a:cs typeface="Courier New" panose="02070309020205020404" pitchFamily="49" charset="0"/>
              </a:rPr>
              <a:t>      64ms</a:t>
            </a:r>
          </a:p>
        </p:txBody>
      </p:sp>
      <p:sp>
        <p:nvSpPr>
          <p:cNvPr id="23" name="Zero"/>
          <p:cNvSpPr/>
          <p:nvPr/>
        </p:nvSpPr>
        <p:spPr>
          <a:xfrm>
            <a:off x="2709862" y="4223502"/>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Zero"/>
          <p:cNvSpPr/>
          <p:nvPr/>
        </p:nvSpPr>
        <p:spPr>
          <a:xfrm>
            <a:off x="3014980" y="4221183"/>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Zero"/>
          <p:cNvSpPr/>
          <p:nvPr/>
        </p:nvSpPr>
        <p:spPr>
          <a:xfrm>
            <a:off x="2769869" y="4218864"/>
            <a:ext cx="228600" cy="241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19</a:t>
            </a:fld>
            <a:endParaRPr lang="en-US">
              <a:solidFill>
                <a:prstClr val="black">
                  <a:tint val="75000"/>
                </a:prstClr>
              </a:solidFill>
            </a:endParaRPr>
          </a:p>
        </p:txBody>
      </p:sp>
      <p:sp>
        <p:nvSpPr>
          <p:cNvPr id="2" name="Title 1"/>
          <p:cNvSpPr>
            <a:spLocks noGrp="1"/>
          </p:cNvSpPr>
          <p:nvPr>
            <p:ph type="title"/>
          </p:nvPr>
        </p:nvSpPr>
        <p:spPr/>
        <p:txBody>
          <a:bodyPr/>
          <a:lstStyle/>
          <a:p>
            <a:r>
              <a:rPr lang="en-US" sz="4000" dirty="0"/>
              <a:t>❷</a:t>
            </a:r>
            <a:r>
              <a:rPr lang="en-US" dirty="0" smtClean="0"/>
              <a:t> Refresh Interval</a:t>
            </a:r>
            <a:endParaRPr lang="en-US" dirty="0"/>
          </a:p>
        </p:txBody>
      </p:sp>
    </p:spTree>
    <p:extLst>
      <p:ext uri="{BB962C8B-B14F-4D97-AF65-F5344CB8AC3E}">
        <p14:creationId xmlns:p14="http://schemas.microsoft.com/office/powerpoint/2010/main" val="448240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3" grpId="0" animBg="1"/>
      <p:bldP spid="25" grpId="0" animBg="1"/>
      <p:bldP spid="2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317625" y="1084263"/>
            <a:ext cx="6305550" cy="1497012"/>
          </a:xfrm>
          <a:prstGeom prst="rect">
            <a:avLst/>
          </a:prstGeom>
          <a:gradFill rotWithShape="1">
            <a:gsLst>
              <a:gs pos="0">
                <a:srgbClr val="EBA800"/>
              </a:gs>
              <a:gs pos="100000">
                <a:srgbClr val="FFDB85"/>
              </a:gs>
            </a:gsLst>
            <a:lin ang="16200000"/>
          </a:gra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254978" name="Title 1"/>
          <p:cNvSpPr>
            <a:spLocks noGrp="1"/>
          </p:cNvSpPr>
          <p:nvPr>
            <p:ph type="title"/>
          </p:nvPr>
        </p:nvSpPr>
        <p:spPr/>
        <p:txBody>
          <a:bodyPr/>
          <a:lstStyle/>
          <a:p>
            <a:r>
              <a:rPr lang="en-US">
                <a:latin typeface="Garamond" charset="0"/>
              </a:rPr>
              <a:t>New Model for Program Interference</a:t>
            </a:r>
          </a:p>
        </p:txBody>
      </p:sp>
      <p:grpSp>
        <p:nvGrpSpPr>
          <p:cNvPr id="254979" name="Group 76"/>
          <p:cNvGrpSpPr>
            <a:grpSpLocks/>
          </p:cNvGrpSpPr>
          <p:nvPr/>
        </p:nvGrpSpPr>
        <p:grpSpPr bwMode="auto">
          <a:xfrm>
            <a:off x="1317625" y="1722438"/>
            <a:ext cx="1828800" cy="914400"/>
            <a:chOff x="1219200" y="1447800"/>
            <a:chExt cx="1828800" cy="914400"/>
          </a:xfrm>
        </p:grpSpPr>
        <p:grpSp>
          <p:nvGrpSpPr>
            <p:cNvPr id="255238" name="Group 65"/>
            <p:cNvGrpSpPr>
              <a:grpSpLocks/>
            </p:cNvGrpSpPr>
            <p:nvPr/>
          </p:nvGrpSpPr>
          <p:grpSpPr bwMode="auto">
            <a:xfrm>
              <a:off x="1219200" y="1447800"/>
              <a:ext cx="914400" cy="914400"/>
              <a:chOff x="6248400" y="1524000"/>
              <a:chExt cx="914400" cy="914400"/>
            </a:xfrm>
          </p:grpSpPr>
          <p:grpSp>
            <p:nvGrpSpPr>
              <p:cNvPr id="255249" name="Group 38"/>
              <p:cNvGrpSpPr>
                <a:grpSpLocks/>
              </p:cNvGrpSpPr>
              <p:nvPr/>
            </p:nvGrpSpPr>
            <p:grpSpPr bwMode="auto">
              <a:xfrm>
                <a:off x="6553200" y="1752600"/>
                <a:ext cx="152400" cy="457200"/>
                <a:chOff x="6553200" y="1752600"/>
                <a:chExt cx="152400" cy="457200"/>
              </a:xfrm>
            </p:grpSpPr>
            <p:cxnSp>
              <p:nvCxnSpPr>
                <p:cNvPr id="255255" name="Straight Connector 3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56" name="Straight Connector 3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57" name="Straight Connector 3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250" name="Straight Connector 43"/>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51" name="Straight Connector 45"/>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52" name="Straight Connector 46"/>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53" name="Straight Connector 49"/>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54" name="Straight Connector 50"/>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5239" name="Group 66"/>
            <p:cNvGrpSpPr>
              <a:grpSpLocks/>
            </p:cNvGrpSpPr>
            <p:nvPr/>
          </p:nvGrpSpPr>
          <p:grpSpPr bwMode="auto">
            <a:xfrm>
              <a:off x="2133600" y="1447800"/>
              <a:ext cx="914400" cy="914400"/>
              <a:chOff x="6248400" y="1524000"/>
              <a:chExt cx="914400" cy="914400"/>
            </a:xfrm>
          </p:grpSpPr>
          <p:grpSp>
            <p:nvGrpSpPr>
              <p:cNvPr id="255240" name="Group 38"/>
              <p:cNvGrpSpPr>
                <a:grpSpLocks/>
              </p:cNvGrpSpPr>
              <p:nvPr/>
            </p:nvGrpSpPr>
            <p:grpSpPr bwMode="auto">
              <a:xfrm>
                <a:off x="6553200" y="1752600"/>
                <a:ext cx="152400" cy="457200"/>
                <a:chOff x="6553200" y="1752600"/>
                <a:chExt cx="152400" cy="457200"/>
              </a:xfrm>
            </p:grpSpPr>
            <p:cxnSp>
              <p:nvCxnSpPr>
                <p:cNvPr id="255246" name="Straight Connector 73"/>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47" name="Straight Connector 74"/>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48" name="Straight Connector 75"/>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241" name="Straight Connector 68"/>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42" name="Straight Connector 69"/>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43" name="Straight Connector 70"/>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44" name="Straight Connector 71"/>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45" name="Straight Connector 72"/>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54980" name="Group 77"/>
          <p:cNvGrpSpPr>
            <a:grpSpLocks/>
          </p:cNvGrpSpPr>
          <p:nvPr/>
        </p:nvGrpSpPr>
        <p:grpSpPr bwMode="auto">
          <a:xfrm>
            <a:off x="3146425" y="1722438"/>
            <a:ext cx="1828800" cy="914400"/>
            <a:chOff x="1219200" y="1447800"/>
            <a:chExt cx="1828800" cy="914400"/>
          </a:xfrm>
        </p:grpSpPr>
        <p:grpSp>
          <p:nvGrpSpPr>
            <p:cNvPr id="255218" name="Group 65"/>
            <p:cNvGrpSpPr>
              <a:grpSpLocks/>
            </p:cNvGrpSpPr>
            <p:nvPr/>
          </p:nvGrpSpPr>
          <p:grpSpPr bwMode="auto">
            <a:xfrm>
              <a:off x="1219200" y="1447800"/>
              <a:ext cx="914400" cy="914400"/>
              <a:chOff x="6248400" y="1524000"/>
              <a:chExt cx="914400" cy="914400"/>
            </a:xfrm>
          </p:grpSpPr>
          <p:grpSp>
            <p:nvGrpSpPr>
              <p:cNvPr id="255229" name="Group 38"/>
              <p:cNvGrpSpPr>
                <a:grpSpLocks/>
              </p:cNvGrpSpPr>
              <p:nvPr/>
            </p:nvGrpSpPr>
            <p:grpSpPr bwMode="auto">
              <a:xfrm>
                <a:off x="6553200" y="1752600"/>
                <a:ext cx="152400" cy="457200"/>
                <a:chOff x="6553200" y="1752600"/>
                <a:chExt cx="152400" cy="457200"/>
              </a:xfrm>
            </p:grpSpPr>
            <p:cxnSp>
              <p:nvCxnSpPr>
                <p:cNvPr id="255235" name="Straight Connector 9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36" name="Straight Connector 9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37" name="Straight Connector 9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230" name="Straight Connector 90"/>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31" name="Straight Connector 91"/>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32" name="Straight Connector 92"/>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33" name="Straight Connector 93"/>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34" name="Straight Connector 94"/>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5219" name="Group 66"/>
            <p:cNvGrpSpPr>
              <a:grpSpLocks/>
            </p:cNvGrpSpPr>
            <p:nvPr/>
          </p:nvGrpSpPr>
          <p:grpSpPr bwMode="auto">
            <a:xfrm>
              <a:off x="2133600" y="1447800"/>
              <a:ext cx="914400" cy="914400"/>
              <a:chOff x="6248400" y="1524000"/>
              <a:chExt cx="914400" cy="914400"/>
            </a:xfrm>
          </p:grpSpPr>
          <p:grpSp>
            <p:nvGrpSpPr>
              <p:cNvPr id="255220" name="Group 38"/>
              <p:cNvGrpSpPr>
                <a:grpSpLocks/>
              </p:cNvGrpSpPr>
              <p:nvPr/>
            </p:nvGrpSpPr>
            <p:grpSpPr bwMode="auto">
              <a:xfrm>
                <a:off x="6553200" y="1752600"/>
                <a:ext cx="152400" cy="457200"/>
                <a:chOff x="6553200" y="1752600"/>
                <a:chExt cx="152400" cy="457200"/>
              </a:xfrm>
            </p:grpSpPr>
            <p:cxnSp>
              <p:nvCxnSpPr>
                <p:cNvPr id="255226" name="Straight Connector 86"/>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27" name="Straight Connector 87"/>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28" name="Straight Connector 88"/>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221" name="Straight Connector 81"/>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22" name="Straight Connector 82"/>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23" name="Straight Connector 83"/>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24" name="Straight Connector 84"/>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25" name="Straight Connector 85"/>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54981" name="Group 76"/>
          <p:cNvGrpSpPr>
            <a:grpSpLocks/>
          </p:cNvGrpSpPr>
          <p:nvPr/>
        </p:nvGrpSpPr>
        <p:grpSpPr bwMode="auto">
          <a:xfrm>
            <a:off x="4975225" y="1722438"/>
            <a:ext cx="1828800" cy="914400"/>
            <a:chOff x="1219200" y="1447800"/>
            <a:chExt cx="1828800" cy="914400"/>
          </a:xfrm>
        </p:grpSpPr>
        <p:grpSp>
          <p:nvGrpSpPr>
            <p:cNvPr id="255198" name="Group 65"/>
            <p:cNvGrpSpPr>
              <a:grpSpLocks/>
            </p:cNvGrpSpPr>
            <p:nvPr/>
          </p:nvGrpSpPr>
          <p:grpSpPr bwMode="auto">
            <a:xfrm>
              <a:off x="1219200" y="1447800"/>
              <a:ext cx="914400" cy="914400"/>
              <a:chOff x="6248400" y="1524000"/>
              <a:chExt cx="914400" cy="914400"/>
            </a:xfrm>
          </p:grpSpPr>
          <p:grpSp>
            <p:nvGrpSpPr>
              <p:cNvPr id="255209" name="Group 38"/>
              <p:cNvGrpSpPr>
                <a:grpSpLocks/>
              </p:cNvGrpSpPr>
              <p:nvPr/>
            </p:nvGrpSpPr>
            <p:grpSpPr bwMode="auto">
              <a:xfrm>
                <a:off x="6553200" y="1752600"/>
                <a:ext cx="152400" cy="457200"/>
                <a:chOff x="6553200" y="1752600"/>
                <a:chExt cx="152400" cy="457200"/>
              </a:xfrm>
            </p:grpSpPr>
            <p:cxnSp>
              <p:nvCxnSpPr>
                <p:cNvPr id="255215" name="Straight Connector 3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16" name="Straight Connector 140"/>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17" name="Straight Connector 141"/>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210" name="Straight Connector 134"/>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11" name="Straight Connector 135"/>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12" name="Straight Connector 136"/>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13" name="Straight Connector 137"/>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14" name="Straight Connector 138"/>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5199" name="Group 66"/>
            <p:cNvGrpSpPr>
              <a:grpSpLocks/>
            </p:cNvGrpSpPr>
            <p:nvPr/>
          </p:nvGrpSpPr>
          <p:grpSpPr bwMode="auto">
            <a:xfrm>
              <a:off x="2133600" y="1447800"/>
              <a:ext cx="914400" cy="914400"/>
              <a:chOff x="6248400" y="1524000"/>
              <a:chExt cx="914400" cy="914400"/>
            </a:xfrm>
          </p:grpSpPr>
          <p:grpSp>
            <p:nvGrpSpPr>
              <p:cNvPr id="255200" name="Group 38"/>
              <p:cNvGrpSpPr>
                <a:grpSpLocks/>
              </p:cNvGrpSpPr>
              <p:nvPr/>
            </p:nvGrpSpPr>
            <p:grpSpPr bwMode="auto">
              <a:xfrm>
                <a:off x="6553200" y="1752600"/>
                <a:ext cx="152400" cy="457200"/>
                <a:chOff x="6553200" y="1752600"/>
                <a:chExt cx="152400" cy="457200"/>
              </a:xfrm>
            </p:grpSpPr>
            <p:cxnSp>
              <p:nvCxnSpPr>
                <p:cNvPr id="255206" name="Straight Connector 130"/>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07" name="Straight Connector 131"/>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08" name="Straight Connector 132"/>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201" name="Straight Connector 125"/>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02" name="Straight Connector 126"/>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03" name="Straight Connector 127"/>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04" name="Straight Connector 128"/>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205" name="Straight Connector 129"/>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54982" name="Group 65"/>
          <p:cNvGrpSpPr>
            <a:grpSpLocks/>
          </p:cNvGrpSpPr>
          <p:nvPr/>
        </p:nvGrpSpPr>
        <p:grpSpPr bwMode="auto">
          <a:xfrm>
            <a:off x="6804025" y="1722438"/>
            <a:ext cx="914400" cy="914400"/>
            <a:chOff x="6248400" y="1524000"/>
            <a:chExt cx="914400" cy="914400"/>
          </a:xfrm>
        </p:grpSpPr>
        <p:grpSp>
          <p:nvGrpSpPr>
            <p:cNvPr id="255189" name="Group 38"/>
            <p:cNvGrpSpPr>
              <a:grpSpLocks/>
            </p:cNvGrpSpPr>
            <p:nvPr/>
          </p:nvGrpSpPr>
          <p:grpSpPr bwMode="auto">
            <a:xfrm>
              <a:off x="6553200" y="1752600"/>
              <a:ext cx="152400" cy="457200"/>
              <a:chOff x="6553200" y="1752600"/>
              <a:chExt cx="152400" cy="457200"/>
            </a:xfrm>
          </p:grpSpPr>
          <p:cxnSp>
            <p:nvCxnSpPr>
              <p:cNvPr id="255195" name="Straight Connector 119"/>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96" name="Straight Connector 120"/>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97" name="Straight Connector 121"/>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190" name="Straight Connector 114"/>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91" name="Straight Connector 115"/>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92" name="Straight Connector 116"/>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93" name="Straight Connector 117"/>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94" name="Straight Connector 118"/>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4983" name="Group 98"/>
          <p:cNvGrpSpPr>
            <a:grpSpLocks/>
          </p:cNvGrpSpPr>
          <p:nvPr/>
        </p:nvGrpSpPr>
        <p:grpSpPr bwMode="auto">
          <a:xfrm>
            <a:off x="1317625" y="2560638"/>
            <a:ext cx="3657600" cy="914400"/>
            <a:chOff x="1219200" y="1447800"/>
            <a:chExt cx="3657600" cy="914400"/>
          </a:xfrm>
        </p:grpSpPr>
        <p:grpSp>
          <p:nvGrpSpPr>
            <p:cNvPr id="255147" name="Group 76"/>
            <p:cNvGrpSpPr>
              <a:grpSpLocks/>
            </p:cNvGrpSpPr>
            <p:nvPr/>
          </p:nvGrpSpPr>
          <p:grpSpPr bwMode="auto">
            <a:xfrm>
              <a:off x="1219200" y="1447800"/>
              <a:ext cx="1828800" cy="914400"/>
              <a:chOff x="1219200" y="1447800"/>
              <a:chExt cx="1828800" cy="914400"/>
            </a:xfrm>
          </p:grpSpPr>
          <p:grpSp>
            <p:nvGrpSpPr>
              <p:cNvPr id="255169" name="Group 65"/>
              <p:cNvGrpSpPr>
                <a:grpSpLocks/>
              </p:cNvGrpSpPr>
              <p:nvPr/>
            </p:nvGrpSpPr>
            <p:grpSpPr bwMode="auto">
              <a:xfrm>
                <a:off x="1219200" y="1447800"/>
                <a:ext cx="914400" cy="914400"/>
                <a:chOff x="6248400" y="1524000"/>
                <a:chExt cx="914400" cy="914400"/>
              </a:xfrm>
            </p:grpSpPr>
            <p:grpSp>
              <p:nvGrpSpPr>
                <p:cNvPr id="255180" name="Group 38"/>
                <p:cNvGrpSpPr>
                  <a:grpSpLocks/>
                </p:cNvGrpSpPr>
                <p:nvPr/>
              </p:nvGrpSpPr>
              <p:grpSpPr bwMode="auto">
                <a:xfrm>
                  <a:off x="6553200" y="1752600"/>
                  <a:ext cx="152400" cy="457200"/>
                  <a:chOff x="6553200" y="1752600"/>
                  <a:chExt cx="152400" cy="457200"/>
                </a:xfrm>
              </p:grpSpPr>
              <p:cxnSp>
                <p:nvCxnSpPr>
                  <p:cNvPr id="255186" name="Straight Connector 227"/>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87" name="Straight Connector 228"/>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88" name="Straight Connector 3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181" name="Straight Connector 222"/>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82" name="Straight Connector 223"/>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83" name="Straight Connector 46"/>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84" name="Straight Connector 49"/>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85" name="Straight Connector 50"/>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5170" name="Group 66"/>
              <p:cNvGrpSpPr>
                <a:grpSpLocks/>
              </p:cNvGrpSpPr>
              <p:nvPr/>
            </p:nvGrpSpPr>
            <p:grpSpPr bwMode="auto">
              <a:xfrm>
                <a:off x="2133600" y="1447800"/>
                <a:ext cx="914400" cy="914400"/>
                <a:chOff x="6248400" y="1524000"/>
                <a:chExt cx="914400" cy="914400"/>
              </a:xfrm>
            </p:grpSpPr>
            <p:grpSp>
              <p:nvGrpSpPr>
                <p:cNvPr id="255171" name="Group 38"/>
                <p:cNvGrpSpPr>
                  <a:grpSpLocks/>
                </p:cNvGrpSpPr>
                <p:nvPr/>
              </p:nvGrpSpPr>
              <p:grpSpPr bwMode="auto">
                <a:xfrm>
                  <a:off x="6553200" y="1752600"/>
                  <a:ext cx="152400" cy="457200"/>
                  <a:chOff x="6553200" y="1752600"/>
                  <a:chExt cx="152400" cy="457200"/>
                </a:xfrm>
              </p:grpSpPr>
              <p:cxnSp>
                <p:nvCxnSpPr>
                  <p:cNvPr id="255177" name="Straight Connector 218"/>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78" name="Straight Connector 219"/>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79" name="Straight Connector 220"/>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172" name="Straight Connector 68"/>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73" name="Straight Connector 69"/>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74" name="Straight Connector 70"/>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75" name="Straight Connector 216"/>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76" name="Straight Connector 217"/>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55148" name="Group 77"/>
            <p:cNvGrpSpPr>
              <a:grpSpLocks/>
            </p:cNvGrpSpPr>
            <p:nvPr/>
          </p:nvGrpSpPr>
          <p:grpSpPr bwMode="auto">
            <a:xfrm>
              <a:off x="3048000" y="1447800"/>
              <a:ext cx="1828800" cy="914400"/>
              <a:chOff x="1219200" y="1447800"/>
              <a:chExt cx="1828800" cy="914400"/>
            </a:xfrm>
          </p:grpSpPr>
          <p:grpSp>
            <p:nvGrpSpPr>
              <p:cNvPr id="255149" name="Group 65"/>
              <p:cNvGrpSpPr>
                <a:grpSpLocks/>
              </p:cNvGrpSpPr>
              <p:nvPr/>
            </p:nvGrpSpPr>
            <p:grpSpPr bwMode="auto">
              <a:xfrm>
                <a:off x="1219200" y="1447800"/>
                <a:ext cx="914400" cy="914400"/>
                <a:chOff x="6248400" y="1524000"/>
                <a:chExt cx="914400" cy="914400"/>
              </a:xfrm>
            </p:grpSpPr>
            <p:grpSp>
              <p:nvGrpSpPr>
                <p:cNvPr id="255160" name="Group 38"/>
                <p:cNvGrpSpPr>
                  <a:grpSpLocks/>
                </p:cNvGrpSpPr>
                <p:nvPr/>
              </p:nvGrpSpPr>
              <p:grpSpPr bwMode="auto">
                <a:xfrm>
                  <a:off x="6553200" y="1752600"/>
                  <a:ext cx="152400" cy="457200"/>
                  <a:chOff x="6553200" y="1752600"/>
                  <a:chExt cx="152400" cy="457200"/>
                </a:xfrm>
              </p:grpSpPr>
              <p:cxnSp>
                <p:nvCxnSpPr>
                  <p:cNvPr id="255166" name="Straight Connector 207"/>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67" name="Straight Connector 208"/>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68" name="Straight Connector 209"/>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161" name="Straight Connector 202"/>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62" name="Straight Connector 203"/>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63" name="Straight Connector 204"/>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64" name="Straight Connector 205"/>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65" name="Straight Connector 206"/>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5150" name="Group 66"/>
              <p:cNvGrpSpPr>
                <a:grpSpLocks/>
              </p:cNvGrpSpPr>
              <p:nvPr/>
            </p:nvGrpSpPr>
            <p:grpSpPr bwMode="auto">
              <a:xfrm>
                <a:off x="2133600" y="1447800"/>
                <a:ext cx="914400" cy="914400"/>
                <a:chOff x="6248400" y="1524000"/>
                <a:chExt cx="914400" cy="914400"/>
              </a:xfrm>
            </p:grpSpPr>
            <p:grpSp>
              <p:nvGrpSpPr>
                <p:cNvPr id="255151" name="Group 38"/>
                <p:cNvGrpSpPr>
                  <a:grpSpLocks/>
                </p:cNvGrpSpPr>
                <p:nvPr/>
              </p:nvGrpSpPr>
              <p:grpSpPr bwMode="auto">
                <a:xfrm>
                  <a:off x="6553200" y="1752600"/>
                  <a:ext cx="152400" cy="457200"/>
                  <a:chOff x="6553200" y="1752600"/>
                  <a:chExt cx="152400" cy="457200"/>
                </a:xfrm>
              </p:grpSpPr>
              <p:cxnSp>
                <p:nvCxnSpPr>
                  <p:cNvPr id="255157" name="Straight Connector 198"/>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58" name="Straight Connector 199"/>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59" name="Straight Connector 200"/>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152" name="Straight Connector 193"/>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53" name="Straight Connector 194"/>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54" name="Straight Connector 195"/>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55" name="Straight Connector 196"/>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56" name="Straight Connector 197"/>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grpSp>
        <p:nvGrpSpPr>
          <p:cNvPr id="254984" name="Group 76"/>
          <p:cNvGrpSpPr>
            <a:grpSpLocks/>
          </p:cNvGrpSpPr>
          <p:nvPr/>
        </p:nvGrpSpPr>
        <p:grpSpPr bwMode="auto">
          <a:xfrm>
            <a:off x="4975225" y="2560638"/>
            <a:ext cx="1828800" cy="914400"/>
            <a:chOff x="1219200" y="1447800"/>
            <a:chExt cx="1828800" cy="914400"/>
          </a:xfrm>
        </p:grpSpPr>
        <p:grpSp>
          <p:nvGrpSpPr>
            <p:cNvPr id="255127" name="Group 65"/>
            <p:cNvGrpSpPr>
              <a:grpSpLocks/>
            </p:cNvGrpSpPr>
            <p:nvPr/>
          </p:nvGrpSpPr>
          <p:grpSpPr bwMode="auto">
            <a:xfrm>
              <a:off x="1219200" y="1447800"/>
              <a:ext cx="914400" cy="914400"/>
              <a:chOff x="6248400" y="1524000"/>
              <a:chExt cx="914400" cy="914400"/>
            </a:xfrm>
          </p:grpSpPr>
          <p:grpSp>
            <p:nvGrpSpPr>
              <p:cNvPr id="255138" name="Group 38"/>
              <p:cNvGrpSpPr>
                <a:grpSpLocks/>
              </p:cNvGrpSpPr>
              <p:nvPr/>
            </p:nvGrpSpPr>
            <p:grpSpPr bwMode="auto">
              <a:xfrm>
                <a:off x="6553200" y="1752600"/>
                <a:ext cx="152400" cy="457200"/>
                <a:chOff x="6553200" y="1752600"/>
                <a:chExt cx="152400" cy="457200"/>
              </a:xfrm>
            </p:grpSpPr>
            <p:cxnSp>
              <p:nvCxnSpPr>
                <p:cNvPr id="255144" name="Straight Connector 3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45" name="Straight Connector 18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46" name="Straight Connector 18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139" name="Straight Connector 180"/>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40" name="Straight Connector 181"/>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41" name="Straight Connector 182"/>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42" name="Straight Connector 183"/>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43" name="Straight Connector 184"/>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5128" name="Group 66"/>
            <p:cNvGrpSpPr>
              <a:grpSpLocks/>
            </p:cNvGrpSpPr>
            <p:nvPr/>
          </p:nvGrpSpPr>
          <p:grpSpPr bwMode="auto">
            <a:xfrm>
              <a:off x="2133600" y="1447800"/>
              <a:ext cx="914400" cy="914400"/>
              <a:chOff x="6248400" y="1524000"/>
              <a:chExt cx="914400" cy="914400"/>
            </a:xfrm>
          </p:grpSpPr>
          <p:grpSp>
            <p:nvGrpSpPr>
              <p:cNvPr id="255129" name="Group 38"/>
              <p:cNvGrpSpPr>
                <a:grpSpLocks/>
              </p:cNvGrpSpPr>
              <p:nvPr/>
            </p:nvGrpSpPr>
            <p:grpSpPr bwMode="auto">
              <a:xfrm>
                <a:off x="6553200" y="1752600"/>
                <a:ext cx="152400" cy="457200"/>
                <a:chOff x="6553200" y="1752600"/>
                <a:chExt cx="152400" cy="457200"/>
              </a:xfrm>
            </p:grpSpPr>
            <p:cxnSp>
              <p:nvCxnSpPr>
                <p:cNvPr id="255135" name="Straight Connector 176"/>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36" name="Straight Connector 177"/>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37" name="Straight Connector 178"/>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130" name="Straight Connector 171"/>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31" name="Straight Connector 172"/>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32" name="Straight Connector 173"/>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33" name="Straight Connector 174"/>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34" name="Straight Connector 175"/>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54985" name="Group 65"/>
          <p:cNvGrpSpPr>
            <a:grpSpLocks/>
          </p:cNvGrpSpPr>
          <p:nvPr/>
        </p:nvGrpSpPr>
        <p:grpSpPr bwMode="auto">
          <a:xfrm>
            <a:off x="6804025" y="2560638"/>
            <a:ext cx="914400" cy="914400"/>
            <a:chOff x="6248400" y="1524000"/>
            <a:chExt cx="914400" cy="914400"/>
          </a:xfrm>
        </p:grpSpPr>
        <p:grpSp>
          <p:nvGrpSpPr>
            <p:cNvPr id="255118" name="Group 38"/>
            <p:cNvGrpSpPr>
              <a:grpSpLocks/>
            </p:cNvGrpSpPr>
            <p:nvPr/>
          </p:nvGrpSpPr>
          <p:grpSpPr bwMode="auto">
            <a:xfrm>
              <a:off x="6553200" y="1752600"/>
              <a:ext cx="152400" cy="457200"/>
              <a:chOff x="6553200" y="1752600"/>
              <a:chExt cx="152400" cy="457200"/>
            </a:xfrm>
          </p:grpSpPr>
          <p:cxnSp>
            <p:nvCxnSpPr>
              <p:cNvPr id="255124" name="Straight Connector 16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25" name="Straight Connector 16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26" name="Straight Connector 16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119" name="Straight Connector 160"/>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20" name="Straight Connector 161"/>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21" name="Straight Connector 162"/>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22" name="Straight Connector 163"/>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23" name="Straight Connector 164"/>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152" name="Group 235"/>
          <p:cNvGrpSpPr>
            <a:grpSpLocks/>
          </p:cNvGrpSpPr>
          <p:nvPr/>
        </p:nvGrpSpPr>
        <p:grpSpPr bwMode="auto">
          <a:xfrm>
            <a:off x="4102100" y="2636838"/>
            <a:ext cx="873125" cy="792162"/>
            <a:chOff x="5834082" y="2846798"/>
            <a:chExt cx="873030" cy="792355"/>
          </a:xfrm>
        </p:grpSpPr>
        <p:sp>
          <p:nvSpPr>
            <p:cNvPr id="255116" name="Oval 169"/>
            <p:cNvSpPr>
              <a:spLocks noChangeArrowheads="1"/>
            </p:cNvSpPr>
            <p:nvPr/>
          </p:nvSpPr>
          <p:spPr bwMode="auto">
            <a:xfrm>
              <a:off x="5858467" y="2846798"/>
              <a:ext cx="792511" cy="792355"/>
            </a:xfrm>
            <a:prstGeom prst="ellipse">
              <a:avLst/>
            </a:prstGeom>
            <a:solidFill>
              <a:srgbClr val="FF0000">
                <a:alpha val="49019"/>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55117" name="TextBox 171"/>
            <p:cNvSpPr txBox="1">
              <a:spLocks noChangeArrowheads="1"/>
            </p:cNvSpPr>
            <p:nvPr/>
          </p:nvSpPr>
          <p:spPr bwMode="auto">
            <a:xfrm>
              <a:off x="5834082" y="2956508"/>
              <a:ext cx="873030" cy="64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smtClean="0">
                  <a:solidFill>
                    <a:srgbClr val="FFFFFF"/>
                  </a:solidFill>
                </a:rPr>
                <a:t>Victim</a:t>
              </a:r>
            </a:p>
            <a:p>
              <a:pPr algn="ctr" eaLnBrk="1" fontAlgn="base" hangingPunct="1">
                <a:spcBef>
                  <a:spcPct val="0"/>
                </a:spcBef>
                <a:spcAft>
                  <a:spcPct val="0"/>
                </a:spcAft>
              </a:pPr>
              <a:r>
                <a:rPr lang="en-US" sz="1800" b="1" smtClean="0">
                  <a:solidFill>
                    <a:srgbClr val="FFFFFF"/>
                  </a:solidFill>
                </a:rPr>
                <a:t> Cell</a:t>
              </a:r>
            </a:p>
          </p:txBody>
        </p:sp>
      </p:grpSp>
      <p:grpSp>
        <p:nvGrpSpPr>
          <p:cNvPr id="254987" name="Group 98"/>
          <p:cNvGrpSpPr>
            <a:grpSpLocks/>
          </p:cNvGrpSpPr>
          <p:nvPr/>
        </p:nvGrpSpPr>
        <p:grpSpPr bwMode="auto">
          <a:xfrm>
            <a:off x="1317625" y="3398838"/>
            <a:ext cx="3657600" cy="914400"/>
            <a:chOff x="1219200" y="1447800"/>
            <a:chExt cx="3657600" cy="914400"/>
          </a:xfrm>
        </p:grpSpPr>
        <p:grpSp>
          <p:nvGrpSpPr>
            <p:cNvPr id="255074" name="Group 76"/>
            <p:cNvGrpSpPr>
              <a:grpSpLocks/>
            </p:cNvGrpSpPr>
            <p:nvPr/>
          </p:nvGrpSpPr>
          <p:grpSpPr bwMode="auto">
            <a:xfrm>
              <a:off x="1219200" y="1447800"/>
              <a:ext cx="1828800" cy="914400"/>
              <a:chOff x="1219200" y="1447800"/>
              <a:chExt cx="1828800" cy="914400"/>
            </a:xfrm>
          </p:grpSpPr>
          <p:grpSp>
            <p:nvGrpSpPr>
              <p:cNvPr id="255096" name="Group 65"/>
              <p:cNvGrpSpPr>
                <a:grpSpLocks/>
              </p:cNvGrpSpPr>
              <p:nvPr/>
            </p:nvGrpSpPr>
            <p:grpSpPr bwMode="auto">
              <a:xfrm>
                <a:off x="1219200" y="1447800"/>
                <a:ext cx="914400" cy="914400"/>
                <a:chOff x="6248400" y="1524000"/>
                <a:chExt cx="914400" cy="914400"/>
              </a:xfrm>
            </p:grpSpPr>
            <p:grpSp>
              <p:nvGrpSpPr>
                <p:cNvPr id="255107" name="Group 38"/>
                <p:cNvGrpSpPr>
                  <a:grpSpLocks/>
                </p:cNvGrpSpPr>
                <p:nvPr/>
              </p:nvGrpSpPr>
              <p:grpSpPr bwMode="auto">
                <a:xfrm>
                  <a:off x="6553200" y="1752600"/>
                  <a:ext cx="152400" cy="457200"/>
                  <a:chOff x="6553200" y="1752600"/>
                  <a:chExt cx="152400" cy="457200"/>
                </a:xfrm>
              </p:grpSpPr>
              <p:cxnSp>
                <p:nvCxnSpPr>
                  <p:cNvPr id="255113" name="Straight Connector 327"/>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14" name="Straight Connector 328"/>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15" name="Straight Connector 3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108" name="Straight Connector 322"/>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09" name="Straight Connector 323"/>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10" name="Straight Connector 46"/>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11" name="Straight Connector 49"/>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12" name="Straight Connector 50"/>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5097" name="Group 66"/>
              <p:cNvGrpSpPr>
                <a:grpSpLocks/>
              </p:cNvGrpSpPr>
              <p:nvPr/>
            </p:nvGrpSpPr>
            <p:grpSpPr bwMode="auto">
              <a:xfrm>
                <a:off x="2133600" y="1447800"/>
                <a:ext cx="914400" cy="914400"/>
                <a:chOff x="6248400" y="1524000"/>
                <a:chExt cx="914400" cy="914400"/>
              </a:xfrm>
            </p:grpSpPr>
            <p:grpSp>
              <p:nvGrpSpPr>
                <p:cNvPr id="255098" name="Group 38"/>
                <p:cNvGrpSpPr>
                  <a:grpSpLocks/>
                </p:cNvGrpSpPr>
                <p:nvPr/>
              </p:nvGrpSpPr>
              <p:grpSpPr bwMode="auto">
                <a:xfrm>
                  <a:off x="6553200" y="1752600"/>
                  <a:ext cx="152400" cy="457200"/>
                  <a:chOff x="6553200" y="1752600"/>
                  <a:chExt cx="152400" cy="457200"/>
                </a:xfrm>
              </p:grpSpPr>
              <p:cxnSp>
                <p:nvCxnSpPr>
                  <p:cNvPr id="255104" name="Straight Connector 318"/>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05" name="Straight Connector 319"/>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06" name="Straight Connector 320"/>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099" name="Straight Connector 68"/>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00" name="Straight Connector 69"/>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01" name="Straight Connector 70"/>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02" name="Straight Connector 316"/>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103" name="Straight Connector 317"/>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55075" name="Group 77"/>
            <p:cNvGrpSpPr>
              <a:grpSpLocks/>
            </p:cNvGrpSpPr>
            <p:nvPr/>
          </p:nvGrpSpPr>
          <p:grpSpPr bwMode="auto">
            <a:xfrm>
              <a:off x="3048000" y="1447800"/>
              <a:ext cx="1828800" cy="914400"/>
              <a:chOff x="1219200" y="1447800"/>
              <a:chExt cx="1828800" cy="914400"/>
            </a:xfrm>
          </p:grpSpPr>
          <p:grpSp>
            <p:nvGrpSpPr>
              <p:cNvPr id="255076" name="Group 65"/>
              <p:cNvGrpSpPr>
                <a:grpSpLocks/>
              </p:cNvGrpSpPr>
              <p:nvPr/>
            </p:nvGrpSpPr>
            <p:grpSpPr bwMode="auto">
              <a:xfrm>
                <a:off x="1219200" y="1447800"/>
                <a:ext cx="914400" cy="914400"/>
                <a:chOff x="6248400" y="1524000"/>
                <a:chExt cx="914400" cy="914400"/>
              </a:xfrm>
            </p:grpSpPr>
            <p:grpSp>
              <p:nvGrpSpPr>
                <p:cNvPr id="255087" name="Group 38"/>
                <p:cNvGrpSpPr>
                  <a:grpSpLocks/>
                </p:cNvGrpSpPr>
                <p:nvPr/>
              </p:nvGrpSpPr>
              <p:grpSpPr bwMode="auto">
                <a:xfrm>
                  <a:off x="6553200" y="1752600"/>
                  <a:ext cx="152400" cy="457200"/>
                  <a:chOff x="6553200" y="1752600"/>
                  <a:chExt cx="152400" cy="457200"/>
                </a:xfrm>
              </p:grpSpPr>
              <p:cxnSp>
                <p:nvCxnSpPr>
                  <p:cNvPr id="255093" name="Straight Connector 307"/>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94" name="Straight Connector 308"/>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95" name="Straight Connector 309"/>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088" name="Straight Connector 302"/>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89" name="Straight Connector 303"/>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90" name="Straight Connector 304"/>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91" name="Straight Connector 305"/>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92" name="Straight Connector 306"/>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5077" name="Group 66"/>
              <p:cNvGrpSpPr>
                <a:grpSpLocks/>
              </p:cNvGrpSpPr>
              <p:nvPr/>
            </p:nvGrpSpPr>
            <p:grpSpPr bwMode="auto">
              <a:xfrm>
                <a:off x="2133600" y="1447800"/>
                <a:ext cx="914400" cy="914400"/>
                <a:chOff x="6248400" y="1524000"/>
                <a:chExt cx="914400" cy="914400"/>
              </a:xfrm>
            </p:grpSpPr>
            <p:grpSp>
              <p:nvGrpSpPr>
                <p:cNvPr id="255078" name="Group 38"/>
                <p:cNvGrpSpPr>
                  <a:grpSpLocks/>
                </p:cNvGrpSpPr>
                <p:nvPr/>
              </p:nvGrpSpPr>
              <p:grpSpPr bwMode="auto">
                <a:xfrm>
                  <a:off x="6553200" y="1752600"/>
                  <a:ext cx="152400" cy="457200"/>
                  <a:chOff x="6553200" y="1752600"/>
                  <a:chExt cx="152400" cy="457200"/>
                </a:xfrm>
              </p:grpSpPr>
              <p:cxnSp>
                <p:nvCxnSpPr>
                  <p:cNvPr id="255084" name="Straight Connector 298"/>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85" name="Straight Connector 299"/>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86" name="Straight Connector 300"/>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079" name="Straight Connector 293"/>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80" name="Straight Connector 294"/>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81" name="Straight Connector 295"/>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82" name="Straight Connector 296"/>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83" name="Straight Connector 297"/>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grpSp>
        <p:nvGrpSpPr>
          <p:cNvPr id="254988" name="Group 76"/>
          <p:cNvGrpSpPr>
            <a:grpSpLocks/>
          </p:cNvGrpSpPr>
          <p:nvPr/>
        </p:nvGrpSpPr>
        <p:grpSpPr bwMode="auto">
          <a:xfrm>
            <a:off x="4975225" y="3398838"/>
            <a:ext cx="1828800" cy="914400"/>
            <a:chOff x="1219200" y="1447800"/>
            <a:chExt cx="1828800" cy="914400"/>
          </a:xfrm>
        </p:grpSpPr>
        <p:grpSp>
          <p:nvGrpSpPr>
            <p:cNvPr id="255054" name="Group 65"/>
            <p:cNvGrpSpPr>
              <a:grpSpLocks/>
            </p:cNvGrpSpPr>
            <p:nvPr/>
          </p:nvGrpSpPr>
          <p:grpSpPr bwMode="auto">
            <a:xfrm>
              <a:off x="1219200" y="1447800"/>
              <a:ext cx="914400" cy="914400"/>
              <a:chOff x="6248400" y="1524000"/>
              <a:chExt cx="914400" cy="914400"/>
            </a:xfrm>
          </p:grpSpPr>
          <p:grpSp>
            <p:nvGrpSpPr>
              <p:cNvPr id="255065" name="Group 38"/>
              <p:cNvGrpSpPr>
                <a:grpSpLocks/>
              </p:cNvGrpSpPr>
              <p:nvPr/>
            </p:nvGrpSpPr>
            <p:grpSpPr bwMode="auto">
              <a:xfrm>
                <a:off x="6553200" y="1752600"/>
                <a:ext cx="152400" cy="457200"/>
                <a:chOff x="6553200" y="1752600"/>
                <a:chExt cx="152400" cy="457200"/>
              </a:xfrm>
            </p:grpSpPr>
            <p:cxnSp>
              <p:nvCxnSpPr>
                <p:cNvPr id="255071" name="Straight Connector 3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72" name="Straight Connector 28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73" name="Straight Connector 28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066" name="Straight Connector 280"/>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67" name="Straight Connector 281"/>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68" name="Straight Connector 282"/>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69" name="Straight Connector 283"/>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70" name="Straight Connector 284"/>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nvGrpSpPr>
            <p:cNvPr id="255055" name="Group 66"/>
            <p:cNvGrpSpPr>
              <a:grpSpLocks/>
            </p:cNvGrpSpPr>
            <p:nvPr/>
          </p:nvGrpSpPr>
          <p:grpSpPr bwMode="auto">
            <a:xfrm>
              <a:off x="2133600" y="1447800"/>
              <a:ext cx="914400" cy="914400"/>
              <a:chOff x="6248400" y="1524000"/>
              <a:chExt cx="914400" cy="914400"/>
            </a:xfrm>
          </p:grpSpPr>
          <p:grpSp>
            <p:nvGrpSpPr>
              <p:cNvPr id="255056" name="Group 38"/>
              <p:cNvGrpSpPr>
                <a:grpSpLocks/>
              </p:cNvGrpSpPr>
              <p:nvPr/>
            </p:nvGrpSpPr>
            <p:grpSpPr bwMode="auto">
              <a:xfrm>
                <a:off x="6553200" y="1752600"/>
                <a:ext cx="152400" cy="457200"/>
                <a:chOff x="6553200" y="1752600"/>
                <a:chExt cx="152400" cy="457200"/>
              </a:xfrm>
            </p:grpSpPr>
            <p:cxnSp>
              <p:nvCxnSpPr>
                <p:cNvPr id="255062" name="Straight Connector 276"/>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63" name="Straight Connector 277"/>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64" name="Straight Connector 278"/>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057" name="Straight Connector 271"/>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58" name="Straight Connector 272"/>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59" name="Straight Connector 273"/>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60" name="Straight Connector 274"/>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61" name="Straight Connector 275"/>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grpSp>
      <p:grpSp>
        <p:nvGrpSpPr>
          <p:cNvPr id="254989" name="Group 65"/>
          <p:cNvGrpSpPr>
            <a:grpSpLocks/>
          </p:cNvGrpSpPr>
          <p:nvPr/>
        </p:nvGrpSpPr>
        <p:grpSpPr bwMode="auto">
          <a:xfrm>
            <a:off x="6804025" y="3398838"/>
            <a:ext cx="914400" cy="914400"/>
            <a:chOff x="6248400" y="1524000"/>
            <a:chExt cx="914400" cy="914400"/>
          </a:xfrm>
        </p:grpSpPr>
        <p:grpSp>
          <p:nvGrpSpPr>
            <p:cNvPr id="255045" name="Group 38"/>
            <p:cNvGrpSpPr>
              <a:grpSpLocks/>
            </p:cNvGrpSpPr>
            <p:nvPr/>
          </p:nvGrpSpPr>
          <p:grpSpPr bwMode="auto">
            <a:xfrm>
              <a:off x="6553200" y="1752600"/>
              <a:ext cx="152400" cy="457200"/>
              <a:chOff x="6553200" y="1752600"/>
              <a:chExt cx="152400" cy="457200"/>
            </a:xfrm>
          </p:grpSpPr>
          <p:cxnSp>
            <p:nvCxnSpPr>
              <p:cNvPr id="255051" name="Straight Connector 265"/>
              <p:cNvCxnSpPr>
                <a:cxnSpLocks noChangeShapeType="1"/>
              </p:cNvCxnSpPr>
              <p:nvPr/>
            </p:nvCxnSpPr>
            <p:spPr bwMode="auto">
              <a:xfrm>
                <a:off x="66294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52" name="Straight Connector 266"/>
              <p:cNvCxnSpPr>
                <a:cxnSpLocks noChangeShapeType="1"/>
              </p:cNvCxnSpPr>
              <p:nvPr/>
            </p:nvCxnSpPr>
            <p:spPr bwMode="auto">
              <a:xfrm>
                <a:off x="65532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53" name="Straight Connector 267"/>
              <p:cNvCxnSpPr>
                <a:cxnSpLocks noChangeShapeType="1"/>
              </p:cNvCxnSpPr>
              <p:nvPr/>
            </p:nvCxnSpPr>
            <p:spPr bwMode="auto">
              <a:xfrm>
                <a:off x="6705600" y="17526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cxnSp>
          <p:nvCxnSpPr>
            <p:cNvPr id="255046" name="Straight Connector 260"/>
            <p:cNvCxnSpPr>
              <a:cxnSpLocks noChangeShapeType="1"/>
            </p:cNvCxnSpPr>
            <p:nvPr/>
          </p:nvCxnSpPr>
          <p:spPr bwMode="auto">
            <a:xfrm>
              <a:off x="6705600" y="17526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47" name="Straight Connector 261"/>
            <p:cNvCxnSpPr>
              <a:cxnSpLocks noChangeShapeType="1"/>
            </p:cNvCxnSpPr>
            <p:nvPr/>
          </p:nvCxnSpPr>
          <p:spPr bwMode="auto">
            <a:xfrm>
              <a:off x="6705600" y="2209800"/>
              <a:ext cx="15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48" name="Straight Connector 262"/>
            <p:cNvCxnSpPr>
              <a:cxnSpLocks noChangeShapeType="1"/>
            </p:cNvCxnSpPr>
            <p:nvPr/>
          </p:nvCxnSpPr>
          <p:spPr bwMode="auto">
            <a:xfrm>
              <a:off x="6248400" y="1981200"/>
              <a:ext cx="914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49" name="Straight Connector 263"/>
            <p:cNvCxnSpPr>
              <a:cxnSpLocks noChangeShapeType="1"/>
            </p:cNvCxnSpPr>
            <p:nvPr/>
          </p:nvCxnSpPr>
          <p:spPr bwMode="auto">
            <a:xfrm flipV="1">
              <a:off x="6858000" y="15240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255050" name="Straight Connector 264"/>
            <p:cNvCxnSpPr>
              <a:cxnSpLocks noChangeShapeType="1"/>
            </p:cNvCxnSpPr>
            <p:nvPr/>
          </p:nvCxnSpPr>
          <p:spPr bwMode="auto">
            <a:xfrm flipV="1">
              <a:off x="6858000" y="2209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grpSp>
      <p:sp>
        <p:nvSpPr>
          <p:cNvPr id="254990" name="TextBox 466"/>
          <p:cNvSpPr txBox="1">
            <a:spLocks noChangeArrowheads="1"/>
          </p:cNvSpPr>
          <p:nvPr/>
        </p:nvSpPr>
        <p:spPr bwMode="auto">
          <a:xfrm>
            <a:off x="269875" y="3656013"/>
            <a:ext cx="941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smtClean="0">
                <a:solidFill>
                  <a:srgbClr val="000000"/>
                </a:solidFill>
              </a:rPr>
              <a:t>WL&lt;0&gt;</a:t>
            </a:r>
          </a:p>
        </p:txBody>
      </p:sp>
      <p:sp>
        <p:nvSpPr>
          <p:cNvPr id="254991" name="TextBox 467"/>
          <p:cNvSpPr txBox="1">
            <a:spLocks noChangeArrowheads="1"/>
          </p:cNvSpPr>
          <p:nvPr/>
        </p:nvSpPr>
        <p:spPr bwMode="auto">
          <a:xfrm>
            <a:off x="269875" y="2841625"/>
            <a:ext cx="94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smtClean="0">
                <a:solidFill>
                  <a:srgbClr val="000000"/>
                </a:solidFill>
              </a:rPr>
              <a:t>WL&lt;1&gt;</a:t>
            </a:r>
          </a:p>
        </p:txBody>
      </p:sp>
      <p:sp>
        <p:nvSpPr>
          <p:cNvPr id="254992" name="TextBox 468"/>
          <p:cNvSpPr txBox="1">
            <a:spLocks noChangeArrowheads="1"/>
          </p:cNvSpPr>
          <p:nvPr/>
        </p:nvSpPr>
        <p:spPr bwMode="auto">
          <a:xfrm>
            <a:off x="269875" y="1987550"/>
            <a:ext cx="94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b="1" smtClean="0">
                <a:solidFill>
                  <a:srgbClr val="000000"/>
                </a:solidFill>
              </a:rPr>
              <a:t>WL&lt;2&gt;</a:t>
            </a:r>
          </a:p>
        </p:txBody>
      </p:sp>
      <p:sp>
        <p:nvSpPr>
          <p:cNvPr id="254993" name="TextBox 477"/>
          <p:cNvSpPr txBox="1">
            <a:spLocks noChangeArrowheads="1"/>
          </p:cNvSpPr>
          <p:nvPr/>
        </p:nvSpPr>
        <p:spPr bwMode="auto">
          <a:xfrm>
            <a:off x="4594225" y="3295650"/>
            <a:ext cx="747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smtClean="0">
                <a:solidFill>
                  <a:srgbClr val="FF0000"/>
                </a:solidFill>
              </a:rPr>
              <a:t>(n,j)</a:t>
            </a:r>
          </a:p>
        </p:txBody>
      </p:sp>
      <p:cxnSp>
        <p:nvCxnSpPr>
          <p:cNvPr id="254994" name="Straight Connector 493"/>
          <p:cNvCxnSpPr>
            <a:cxnSpLocks noChangeShapeType="1"/>
          </p:cNvCxnSpPr>
          <p:nvPr/>
        </p:nvCxnSpPr>
        <p:spPr bwMode="auto">
          <a:xfrm flipV="1">
            <a:off x="1933575" y="1239838"/>
            <a:ext cx="0" cy="534987"/>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54995" name="Straight Connector 494"/>
          <p:cNvCxnSpPr>
            <a:cxnSpLocks noChangeShapeType="1"/>
          </p:cNvCxnSpPr>
          <p:nvPr/>
        </p:nvCxnSpPr>
        <p:spPr bwMode="auto">
          <a:xfrm flipV="1">
            <a:off x="2843213" y="1195388"/>
            <a:ext cx="0" cy="536575"/>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54996" name="Straight Connector 495"/>
          <p:cNvCxnSpPr>
            <a:cxnSpLocks noChangeShapeType="1"/>
          </p:cNvCxnSpPr>
          <p:nvPr/>
        </p:nvCxnSpPr>
        <p:spPr bwMode="auto">
          <a:xfrm flipV="1">
            <a:off x="3757613" y="1208088"/>
            <a:ext cx="0" cy="536575"/>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54997" name="Straight Connector 496"/>
          <p:cNvCxnSpPr>
            <a:cxnSpLocks noChangeShapeType="1"/>
          </p:cNvCxnSpPr>
          <p:nvPr/>
        </p:nvCxnSpPr>
        <p:spPr bwMode="auto">
          <a:xfrm flipV="1">
            <a:off x="4672013" y="1235075"/>
            <a:ext cx="0" cy="53498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54998" name="Straight Connector 497"/>
          <p:cNvCxnSpPr>
            <a:cxnSpLocks noChangeShapeType="1"/>
          </p:cNvCxnSpPr>
          <p:nvPr/>
        </p:nvCxnSpPr>
        <p:spPr bwMode="auto">
          <a:xfrm flipV="1">
            <a:off x="5586413" y="1222375"/>
            <a:ext cx="0" cy="53498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54999" name="Straight Connector 498"/>
          <p:cNvCxnSpPr>
            <a:cxnSpLocks noChangeShapeType="1"/>
          </p:cNvCxnSpPr>
          <p:nvPr/>
        </p:nvCxnSpPr>
        <p:spPr bwMode="auto">
          <a:xfrm flipV="1">
            <a:off x="6500813" y="1235075"/>
            <a:ext cx="0" cy="53498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255000" name="Straight Connector 499"/>
          <p:cNvCxnSpPr>
            <a:cxnSpLocks noChangeShapeType="1"/>
          </p:cNvCxnSpPr>
          <p:nvPr/>
        </p:nvCxnSpPr>
        <p:spPr bwMode="auto">
          <a:xfrm flipV="1">
            <a:off x="7415213" y="1235075"/>
            <a:ext cx="0" cy="534988"/>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sp>
        <p:nvSpPr>
          <p:cNvPr id="255001" name="TextBox 508"/>
          <p:cNvSpPr txBox="1">
            <a:spLocks noChangeArrowheads="1"/>
          </p:cNvSpPr>
          <p:nvPr/>
        </p:nvSpPr>
        <p:spPr bwMode="auto">
          <a:xfrm>
            <a:off x="2773363" y="1400175"/>
            <a:ext cx="107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(n+1,j-1)</a:t>
            </a:r>
          </a:p>
        </p:txBody>
      </p:sp>
      <p:sp>
        <p:nvSpPr>
          <p:cNvPr id="255002" name="TextBox 509"/>
          <p:cNvSpPr txBox="1">
            <a:spLocks noChangeArrowheads="1"/>
          </p:cNvSpPr>
          <p:nvPr/>
        </p:nvSpPr>
        <p:spPr bwMode="auto">
          <a:xfrm>
            <a:off x="3814763" y="1395413"/>
            <a:ext cx="869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a:t>
            </a:r>
          </a:p>
        </p:txBody>
      </p:sp>
      <p:sp>
        <p:nvSpPr>
          <p:cNvPr id="255003" name="TextBox 510"/>
          <p:cNvSpPr txBox="1">
            <a:spLocks noChangeArrowheads="1"/>
          </p:cNvSpPr>
          <p:nvPr/>
        </p:nvSpPr>
        <p:spPr bwMode="auto">
          <a:xfrm>
            <a:off x="4584700" y="1395413"/>
            <a:ext cx="1133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(n+1,j+1)</a:t>
            </a:r>
          </a:p>
        </p:txBody>
      </p:sp>
      <p:sp>
        <p:nvSpPr>
          <p:cNvPr id="255004" name="TextBox 512"/>
          <p:cNvSpPr txBox="1">
            <a:spLocks noChangeArrowheads="1"/>
          </p:cNvSpPr>
          <p:nvPr/>
        </p:nvSpPr>
        <p:spPr bwMode="auto">
          <a:xfrm>
            <a:off x="7485063" y="3838575"/>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LSB:0</a:t>
            </a:r>
          </a:p>
        </p:txBody>
      </p:sp>
      <p:sp>
        <p:nvSpPr>
          <p:cNvPr id="255005" name="TextBox 513"/>
          <p:cNvSpPr txBox="1">
            <a:spLocks noChangeArrowheads="1"/>
          </p:cNvSpPr>
          <p:nvPr/>
        </p:nvSpPr>
        <p:spPr bwMode="auto">
          <a:xfrm>
            <a:off x="7472363" y="3024188"/>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LSB:1</a:t>
            </a:r>
          </a:p>
        </p:txBody>
      </p:sp>
      <p:sp>
        <p:nvSpPr>
          <p:cNvPr id="255006" name="TextBox 514"/>
          <p:cNvSpPr txBox="1">
            <a:spLocks noChangeArrowheads="1"/>
          </p:cNvSpPr>
          <p:nvPr/>
        </p:nvSpPr>
        <p:spPr bwMode="auto">
          <a:xfrm>
            <a:off x="7445375" y="3516313"/>
            <a:ext cx="87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MSB:2</a:t>
            </a:r>
          </a:p>
        </p:txBody>
      </p:sp>
      <p:sp>
        <p:nvSpPr>
          <p:cNvPr id="255007" name="TextBox 515"/>
          <p:cNvSpPr txBox="1">
            <a:spLocks noChangeArrowheads="1"/>
          </p:cNvSpPr>
          <p:nvPr/>
        </p:nvSpPr>
        <p:spPr bwMode="auto">
          <a:xfrm>
            <a:off x="7445375" y="2171700"/>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LSB:3</a:t>
            </a:r>
          </a:p>
        </p:txBody>
      </p:sp>
      <p:sp>
        <p:nvSpPr>
          <p:cNvPr id="255008" name="TextBox 516"/>
          <p:cNvSpPr txBox="1">
            <a:spLocks noChangeArrowheads="1"/>
          </p:cNvSpPr>
          <p:nvPr/>
        </p:nvSpPr>
        <p:spPr bwMode="auto">
          <a:xfrm>
            <a:off x="7445375" y="2663825"/>
            <a:ext cx="877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MSB:4</a:t>
            </a:r>
          </a:p>
        </p:txBody>
      </p:sp>
      <p:sp>
        <p:nvSpPr>
          <p:cNvPr id="255009" name="TextBox 517"/>
          <p:cNvSpPr txBox="1">
            <a:spLocks noChangeArrowheads="1"/>
          </p:cNvSpPr>
          <p:nvPr/>
        </p:nvSpPr>
        <p:spPr bwMode="auto">
          <a:xfrm>
            <a:off x="7432675" y="1827213"/>
            <a:ext cx="87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MSB:6</a:t>
            </a:r>
          </a:p>
        </p:txBody>
      </p:sp>
      <p:sp>
        <p:nvSpPr>
          <p:cNvPr id="255010" name="TextBox 519"/>
          <p:cNvSpPr txBox="1">
            <a:spLocks noChangeArrowheads="1"/>
          </p:cNvSpPr>
          <p:nvPr/>
        </p:nvSpPr>
        <p:spPr bwMode="auto">
          <a:xfrm>
            <a:off x="2900363" y="4240213"/>
            <a:ext cx="101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(n-1,j-1)</a:t>
            </a:r>
          </a:p>
        </p:txBody>
      </p:sp>
      <p:sp>
        <p:nvSpPr>
          <p:cNvPr id="255011" name="TextBox 520"/>
          <p:cNvSpPr txBox="1">
            <a:spLocks noChangeArrowheads="1"/>
          </p:cNvSpPr>
          <p:nvPr/>
        </p:nvSpPr>
        <p:spPr bwMode="auto">
          <a:xfrm>
            <a:off x="3967163" y="4240213"/>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a:t>
            </a:r>
          </a:p>
        </p:txBody>
      </p:sp>
      <p:sp>
        <p:nvSpPr>
          <p:cNvPr id="255012" name="TextBox 521"/>
          <p:cNvSpPr txBox="1">
            <a:spLocks noChangeArrowheads="1"/>
          </p:cNvSpPr>
          <p:nvPr/>
        </p:nvSpPr>
        <p:spPr bwMode="auto">
          <a:xfrm>
            <a:off x="4724400" y="4240213"/>
            <a:ext cx="1076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(n-1,j+1)</a:t>
            </a:r>
          </a:p>
        </p:txBody>
      </p:sp>
      <p:grpSp>
        <p:nvGrpSpPr>
          <p:cNvPr id="253" name="Group 235"/>
          <p:cNvGrpSpPr>
            <a:grpSpLocks/>
          </p:cNvGrpSpPr>
          <p:nvPr/>
        </p:nvGrpSpPr>
        <p:grpSpPr bwMode="auto">
          <a:xfrm>
            <a:off x="5011738" y="2627313"/>
            <a:ext cx="800100" cy="792162"/>
            <a:chOff x="5858467" y="2846798"/>
            <a:chExt cx="800176" cy="792355"/>
          </a:xfrm>
        </p:grpSpPr>
        <p:sp>
          <p:nvSpPr>
            <p:cNvPr id="255043" name="Oval 169"/>
            <p:cNvSpPr>
              <a:spLocks noChangeArrowheads="1"/>
            </p:cNvSpPr>
            <p:nvPr/>
          </p:nvSpPr>
          <p:spPr bwMode="auto">
            <a:xfrm>
              <a:off x="5858467" y="2846798"/>
              <a:ext cx="792511" cy="792355"/>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55044" name="TextBox 171"/>
            <p:cNvSpPr txBox="1">
              <a:spLocks noChangeArrowheads="1"/>
            </p:cNvSpPr>
            <p:nvPr/>
          </p:nvSpPr>
          <p:spPr bwMode="auto">
            <a:xfrm>
              <a:off x="5882554" y="2956508"/>
              <a:ext cx="776089" cy="5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a:t>
              </a:r>
            </a:p>
          </p:txBody>
        </p:sp>
      </p:grpSp>
      <p:grpSp>
        <p:nvGrpSpPr>
          <p:cNvPr id="254" name="Group 235"/>
          <p:cNvGrpSpPr>
            <a:grpSpLocks/>
          </p:cNvGrpSpPr>
          <p:nvPr/>
        </p:nvGrpSpPr>
        <p:grpSpPr bwMode="auto">
          <a:xfrm>
            <a:off x="3192463" y="2627313"/>
            <a:ext cx="800100" cy="792162"/>
            <a:chOff x="5858467" y="2846798"/>
            <a:chExt cx="800176" cy="792355"/>
          </a:xfrm>
        </p:grpSpPr>
        <p:sp>
          <p:nvSpPr>
            <p:cNvPr id="255041" name="Oval 169"/>
            <p:cNvSpPr>
              <a:spLocks noChangeArrowheads="1"/>
            </p:cNvSpPr>
            <p:nvPr/>
          </p:nvSpPr>
          <p:spPr bwMode="auto">
            <a:xfrm>
              <a:off x="5858467" y="2846798"/>
              <a:ext cx="792511" cy="792355"/>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55042" name="TextBox 171"/>
            <p:cNvSpPr txBox="1">
              <a:spLocks noChangeArrowheads="1"/>
            </p:cNvSpPr>
            <p:nvPr/>
          </p:nvSpPr>
          <p:spPr bwMode="auto">
            <a:xfrm>
              <a:off x="5882554" y="2956508"/>
              <a:ext cx="776089" cy="5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a:t>
              </a:r>
            </a:p>
          </p:txBody>
        </p:sp>
      </p:grpSp>
      <p:grpSp>
        <p:nvGrpSpPr>
          <p:cNvPr id="259" name="Group 935"/>
          <p:cNvGrpSpPr>
            <a:grpSpLocks/>
          </p:cNvGrpSpPr>
          <p:nvPr/>
        </p:nvGrpSpPr>
        <p:grpSpPr bwMode="auto">
          <a:xfrm>
            <a:off x="4087813" y="1789113"/>
            <a:ext cx="793750" cy="792162"/>
            <a:chOff x="4088389" y="1712913"/>
            <a:chExt cx="792597" cy="792162"/>
          </a:xfrm>
        </p:grpSpPr>
        <p:sp>
          <p:nvSpPr>
            <p:cNvPr id="255039" name="Oval 169"/>
            <p:cNvSpPr>
              <a:spLocks noChangeArrowheads="1"/>
            </p:cNvSpPr>
            <p:nvPr/>
          </p:nvSpPr>
          <p:spPr bwMode="auto">
            <a:xfrm>
              <a:off x="4088389" y="1712913"/>
              <a:ext cx="792597" cy="792162"/>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55040" name="TextBox 171"/>
            <p:cNvSpPr txBox="1">
              <a:spLocks noChangeArrowheads="1"/>
            </p:cNvSpPr>
            <p:nvPr/>
          </p:nvSpPr>
          <p:spPr bwMode="auto">
            <a:xfrm>
              <a:off x="4100098" y="1803546"/>
              <a:ext cx="762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y</a:t>
              </a:r>
            </a:p>
          </p:txBody>
        </p:sp>
      </p:grpSp>
      <p:grpSp>
        <p:nvGrpSpPr>
          <p:cNvPr id="262" name="Group 942"/>
          <p:cNvGrpSpPr>
            <a:grpSpLocks/>
          </p:cNvGrpSpPr>
          <p:nvPr/>
        </p:nvGrpSpPr>
        <p:grpSpPr bwMode="auto">
          <a:xfrm>
            <a:off x="3151188" y="1751013"/>
            <a:ext cx="2708275" cy="792162"/>
            <a:chOff x="3150605" y="1674813"/>
            <a:chExt cx="2709448" cy="792162"/>
          </a:xfrm>
        </p:grpSpPr>
        <p:grpSp>
          <p:nvGrpSpPr>
            <p:cNvPr id="255033" name="Group 936"/>
            <p:cNvGrpSpPr>
              <a:grpSpLocks/>
            </p:cNvGrpSpPr>
            <p:nvPr/>
          </p:nvGrpSpPr>
          <p:grpSpPr bwMode="auto">
            <a:xfrm>
              <a:off x="3150605" y="1674813"/>
              <a:ext cx="909223" cy="792162"/>
              <a:chOff x="4026905" y="1712913"/>
              <a:chExt cx="909223" cy="792162"/>
            </a:xfrm>
          </p:grpSpPr>
          <p:sp>
            <p:nvSpPr>
              <p:cNvPr id="255037" name="Oval 169"/>
              <p:cNvSpPr>
                <a:spLocks noChangeArrowheads="1"/>
              </p:cNvSpPr>
              <p:nvPr/>
            </p:nvSpPr>
            <p:spPr bwMode="auto">
              <a:xfrm>
                <a:off x="4088389" y="1712913"/>
                <a:ext cx="792597" cy="792162"/>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55038" name="TextBox 171"/>
              <p:cNvSpPr txBox="1">
                <a:spLocks noChangeArrowheads="1"/>
              </p:cNvSpPr>
              <p:nvPr/>
            </p:nvSpPr>
            <p:spPr bwMode="auto">
              <a:xfrm>
                <a:off x="4026905" y="1803546"/>
                <a:ext cx="9092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xy</a:t>
                </a:r>
              </a:p>
            </p:txBody>
          </p:sp>
        </p:grpSp>
        <p:grpSp>
          <p:nvGrpSpPr>
            <p:cNvPr id="255034" name="Group 939"/>
            <p:cNvGrpSpPr>
              <a:grpSpLocks/>
            </p:cNvGrpSpPr>
            <p:nvPr/>
          </p:nvGrpSpPr>
          <p:grpSpPr bwMode="auto">
            <a:xfrm>
              <a:off x="4950830" y="1674813"/>
              <a:ext cx="909223" cy="792162"/>
              <a:chOff x="4026905" y="1712913"/>
              <a:chExt cx="909223" cy="792162"/>
            </a:xfrm>
          </p:grpSpPr>
          <p:sp>
            <p:nvSpPr>
              <p:cNvPr id="255035" name="Oval 169"/>
              <p:cNvSpPr>
                <a:spLocks noChangeArrowheads="1"/>
              </p:cNvSpPr>
              <p:nvPr/>
            </p:nvSpPr>
            <p:spPr bwMode="auto">
              <a:xfrm>
                <a:off x="4088389" y="1712913"/>
                <a:ext cx="792597" cy="792162"/>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55036" name="TextBox 171"/>
              <p:cNvSpPr txBox="1">
                <a:spLocks noChangeArrowheads="1"/>
              </p:cNvSpPr>
              <p:nvPr/>
            </p:nvSpPr>
            <p:spPr bwMode="auto">
              <a:xfrm>
                <a:off x="4026905" y="1803546"/>
                <a:ext cx="9092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xy</a:t>
                </a:r>
              </a:p>
            </p:txBody>
          </p:sp>
        </p:grpSp>
      </p:grpSp>
      <p:grpSp>
        <p:nvGrpSpPr>
          <p:cNvPr id="269" name="Group 942"/>
          <p:cNvGrpSpPr>
            <a:grpSpLocks/>
          </p:cNvGrpSpPr>
          <p:nvPr/>
        </p:nvGrpSpPr>
        <p:grpSpPr bwMode="auto">
          <a:xfrm>
            <a:off x="3159125" y="3519488"/>
            <a:ext cx="2708275" cy="792162"/>
            <a:chOff x="3150605" y="1674813"/>
            <a:chExt cx="2709448" cy="792162"/>
          </a:xfrm>
        </p:grpSpPr>
        <p:grpSp>
          <p:nvGrpSpPr>
            <p:cNvPr id="255027" name="Group 936"/>
            <p:cNvGrpSpPr>
              <a:grpSpLocks/>
            </p:cNvGrpSpPr>
            <p:nvPr/>
          </p:nvGrpSpPr>
          <p:grpSpPr bwMode="auto">
            <a:xfrm>
              <a:off x="3150605" y="1674813"/>
              <a:ext cx="909223" cy="792162"/>
              <a:chOff x="4026905" y="1712913"/>
              <a:chExt cx="909223" cy="792162"/>
            </a:xfrm>
          </p:grpSpPr>
          <p:sp>
            <p:nvSpPr>
              <p:cNvPr id="255031" name="Oval 169"/>
              <p:cNvSpPr>
                <a:spLocks noChangeArrowheads="1"/>
              </p:cNvSpPr>
              <p:nvPr/>
            </p:nvSpPr>
            <p:spPr bwMode="auto">
              <a:xfrm>
                <a:off x="4088389" y="1712913"/>
                <a:ext cx="792597" cy="792162"/>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55032" name="TextBox 171"/>
              <p:cNvSpPr txBox="1">
                <a:spLocks noChangeArrowheads="1"/>
              </p:cNvSpPr>
              <p:nvPr/>
            </p:nvSpPr>
            <p:spPr bwMode="auto">
              <a:xfrm>
                <a:off x="4026905" y="1803546"/>
                <a:ext cx="9092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xy</a:t>
                </a:r>
              </a:p>
            </p:txBody>
          </p:sp>
        </p:grpSp>
        <p:grpSp>
          <p:nvGrpSpPr>
            <p:cNvPr id="255028" name="Group 939"/>
            <p:cNvGrpSpPr>
              <a:grpSpLocks/>
            </p:cNvGrpSpPr>
            <p:nvPr/>
          </p:nvGrpSpPr>
          <p:grpSpPr bwMode="auto">
            <a:xfrm>
              <a:off x="4950830" y="1674813"/>
              <a:ext cx="909223" cy="792162"/>
              <a:chOff x="4026905" y="1712913"/>
              <a:chExt cx="909223" cy="792162"/>
            </a:xfrm>
          </p:grpSpPr>
          <p:sp>
            <p:nvSpPr>
              <p:cNvPr id="255029" name="Oval 169"/>
              <p:cNvSpPr>
                <a:spLocks noChangeArrowheads="1"/>
              </p:cNvSpPr>
              <p:nvPr/>
            </p:nvSpPr>
            <p:spPr bwMode="auto">
              <a:xfrm>
                <a:off x="4088389" y="1712913"/>
                <a:ext cx="792597" cy="792162"/>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55030" name="TextBox 171"/>
              <p:cNvSpPr txBox="1">
                <a:spLocks noChangeArrowheads="1"/>
              </p:cNvSpPr>
              <p:nvPr/>
            </p:nvSpPr>
            <p:spPr bwMode="auto">
              <a:xfrm>
                <a:off x="4026905" y="1803546"/>
                <a:ext cx="9092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xy</a:t>
                </a:r>
              </a:p>
            </p:txBody>
          </p:sp>
        </p:grpSp>
      </p:grpSp>
      <p:grpSp>
        <p:nvGrpSpPr>
          <p:cNvPr id="276" name="Group 935"/>
          <p:cNvGrpSpPr>
            <a:grpSpLocks/>
          </p:cNvGrpSpPr>
          <p:nvPr/>
        </p:nvGrpSpPr>
        <p:grpSpPr bwMode="auto">
          <a:xfrm>
            <a:off x="4095750" y="3503613"/>
            <a:ext cx="793750" cy="792162"/>
            <a:chOff x="4088389" y="1712913"/>
            <a:chExt cx="792597" cy="792162"/>
          </a:xfrm>
        </p:grpSpPr>
        <p:sp>
          <p:nvSpPr>
            <p:cNvPr id="255025" name="Oval 169"/>
            <p:cNvSpPr>
              <a:spLocks noChangeArrowheads="1"/>
            </p:cNvSpPr>
            <p:nvPr/>
          </p:nvSpPr>
          <p:spPr bwMode="auto">
            <a:xfrm>
              <a:off x="4088389" y="1712913"/>
              <a:ext cx="792597" cy="792162"/>
            </a:xfrm>
            <a:prstGeom prst="ellipse">
              <a:avLst/>
            </a:prstGeom>
            <a:solidFill>
              <a:srgbClr val="4F4E12">
                <a:alpha val="48627"/>
              </a:srgbClr>
            </a:solidFill>
            <a:ln w="9525">
              <a:solidFill>
                <a:schemeClr val="tx1"/>
              </a:solidFill>
              <a:round/>
              <a:headEnd/>
              <a:tailEnd/>
            </a:ln>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55026" name="TextBox 171"/>
            <p:cNvSpPr txBox="1">
              <a:spLocks noChangeArrowheads="1"/>
            </p:cNvSpPr>
            <p:nvPr/>
          </p:nvSpPr>
          <p:spPr bwMode="auto">
            <a:xfrm>
              <a:off x="4100098" y="1803546"/>
              <a:ext cx="762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800" b="1" smtClean="0">
                  <a:solidFill>
                    <a:srgbClr val="FFFF00"/>
                  </a:solidFill>
                </a:rPr>
                <a:t>∆V</a:t>
              </a:r>
              <a:r>
                <a:rPr lang="en-US" sz="2800" b="1" baseline="-25000" smtClean="0">
                  <a:solidFill>
                    <a:srgbClr val="FFFF00"/>
                  </a:solidFill>
                </a:rPr>
                <a:t>y</a:t>
              </a:r>
            </a:p>
          </p:txBody>
        </p:sp>
      </p:grpSp>
      <p:sp>
        <p:nvSpPr>
          <p:cNvPr id="25501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E72579-D91E-894B-B099-C9A99CA5990F}" type="slidenum">
              <a:rPr lang="en-US" sz="1600">
                <a:solidFill>
                  <a:srgbClr val="000000"/>
                </a:solidFill>
                <a:latin typeface="Garamond" charset="0"/>
              </a:rPr>
              <a:pPr eaLnBrk="1" hangingPunct="1"/>
              <a:t>190</a:t>
            </a:fld>
            <a:endParaRPr lang="en-US" sz="1600">
              <a:solidFill>
                <a:srgbClr val="000000"/>
              </a:solidFill>
              <a:latin typeface="Garamond" charset="0"/>
            </a:endParaRPr>
          </a:p>
        </p:txBody>
      </p:sp>
      <p:sp>
        <p:nvSpPr>
          <p:cNvPr id="2871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graphicFrame>
        <p:nvGraphicFramePr>
          <p:cNvPr id="3" name="Object 2"/>
          <p:cNvGraphicFramePr>
            <a:graphicFrameLocks noChangeAspect="1"/>
          </p:cNvGraphicFramePr>
          <p:nvPr/>
        </p:nvGraphicFramePr>
        <p:xfrm>
          <a:off x="403225" y="4914900"/>
          <a:ext cx="8294688" cy="1066800"/>
        </p:xfrm>
        <a:graphic>
          <a:graphicData uri="http://schemas.openxmlformats.org/presentationml/2006/ole">
            <mc:AlternateContent xmlns:mc="http://schemas.openxmlformats.org/markup-compatibility/2006">
              <mc:Choice xmlns:v="urn:schemas-microsoft-com:vml" Requires="v">
                <p:oleObj spid="_x0000_s189446" name="Equation" r:id="rId3" imgW="3708400" imgH="444500" progId="Equation.3">
                  <p:embed/>
                </p:oleObj>
              </mc:Choice>
              <mc:Fallback>
                <p:oleObj name="Equation" r:id="rId3" imgW="3708400" imgH="444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25" y="4914900"/>
                        <a:ext cx="82946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3" name="TextBox 282"/>
          <p:cNvSpPr txBox="1">
            <a:spLocks noChangeArrowheads="1"/>
          </p:cNvSpPr>
          <p:nvPr/>
        </p:nvSpPr>
        <p:spPr bwMode="auto">
          <a:xfrm>
            <a:off x="1403350" y="6373813"/>
            <a:ext cx="8335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Cai et al., </a:t>
            </a:r>
            <a:r>
              <a:rPr lang="en-US" altLang="ja-JP" sz="1800" smtClean="0">
                <a:solidFill>
                  <a:srgbClr val="0000FF"/>
                </a:solidFill>
              </a:rPr>
              <a:t>Program Interference in MLC NAND Flash Memory</a:t>
            </a:r>
            <a:r>
              <a:rPr lang="en-US" altLang="ja-JP" sz="1800" smtClean="0">
                <a:solidFill>
                  <a:srgbClr val="000000"/>
                </a:solidFill>
              </a:rPr>
              <a:t>, ICCD 2013</a:t>
            </a:r>
            <a:endParaRPr lang="en-US" sz="1800" smtClean="0">
              <a:solidFill>
                <a:srgbClr val="000000"/>
              </a:solidFill>
            </a:endParaRPr>
          </a:p>
        </p:txBody>
      </p:sp>
      <p:sp>
        <p:nvSpPr>
          <p:cNvPr id="255023" name="Content Placeholder 1"/>
          <p:cNvSpPr>
            <a:spLocks noGrp="1"/>
          </p:cNvSpPr>
          <p:nvPr>
            <p:ph idx="1"/>
          </p:nvPr>
        </p:nvSpPr>
        <p:spPr/>
        <p:txBody>
          <a:bodyPr/>
          <a:lstStyle/>
          <a:p>
            <a:endParaRPr lang="en-US">
              <a:latin typeface="Tahoma" charset="0"/>
            </a:endParaRPr>
          </a:p>
        </p:txBody>
      </p:sp>
      <p:pic>
        <p:nvPicPr>
          <p:cNvPr id="255024" name="Picture 6" descr="FMS_logo_lightbluematte_3C5CAE.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676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4325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269"/>
                                        </p:tgtEl>
                                      </p:cBhvr>
                                    </p:animEffect>
                                    <p:set>
                                      <p:cBhvr>
                                        <p:cTn id="25" dur="1" fill="hold">
                                          <p:stCondLst>
                                            <p:cond delay="499"/>
                                          </p:stCondLst>
                                        </p:cTn>
                                        <p:tgtEl>
                                          <p:spTgt spid="2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276"/>
                                        </p:tgtEl>
                                      </p:cBhvr>
                                    </p:animEffect>
                                    <p:set>
                                      <p:cBhvr>
                                        <p:cTn id="28" dur="1" fill="hold">
                                          <p:stCondLst>
                                            <p:cond delay="499"/>
                                          </p:stCondLst>
                                        </p:cTn>
                                        <p:tgtEl>
                                          <p:spTgt spid="276"/>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nodeType="clickEffect">
                                  <p:stCondLst>
                                    <p:cond delay="0"/>
                                  </p:stCondLst>
                                  <p:childTnLst>
                                    <p:animEffect transition="out" filter="fade">
                                      <p:cBhvr>
                                        <p:cTn id="32" dur="500"/>
                                        <p:tgtEl>
                                          <p:spTgt spid="254"/>
                                        </p:tgtEl>
                                      </p:cBhvr>
                                    </p:animEffect>
                                    <p:set>
                                      <p:cBhvr>
                                        <p:cTn id="33" dur="1" fill="hold">
                                          <p:stCondLst>
                                            <p:cond delay="499"/>
                                          </p:stCondLst>
                                        </p:cTn>
                                        <p:tgtEl>
                                          <p:spTgt spid="25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53"/>
                                        </p:tgtEl>
                                      </p:cBhvr>
                                    </p:animEffect>
                                    <p:set>
                                      <p:cBhvr>
                                        <p:cTn id="36" dur="1" fill="hold">
                                          <p:stCondLst>
                                            <p:cond delay="499"/>
                                          </p:stCondLst>
                                        </p:cTn>
                                        <p:tgtEl>
                                          <p:spTgt spid="253"/>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3"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a:latin typeface="Garamond" charset="0"/>
              </a:rPr>
              <a:t>Model Accuracy</a:t>
            </a:r>
          </a:p>
        </p:txBody>
      </p:sp>
      <p:sp>
        <p:nvSpPr>
          <p:cNvPr id="25600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1362CA-E2F5-C340-AD95-76D2A1B6C103}" type="slidenum">
              <a:rPr lang="en-US" sz="1600">
                <a:solidFill>
                  <a:srgbClr val="000000"/>
                </a:solidFill>
                <a:latin typeface="Garamond" charset="0"/>
              </a:rPr>
              <a:pPr eaLnBrk="1" hangingPunct="1"/>
              <a:t>191</a:t>
            </a:fld>
            <a:endParaRPr lang="en-US" sz="1600">
              <a:solidFill>
                <a:srgbClr val="000000"/>
              </a:solidFill>
              <a:latin typeface="Garamond" charset="0"/>
            </a:endParaRPr>
          </a:p>
        </p:txBody>
      </p:sp>
      <p:pic>
        <p:nvPicPr>
          <p:cNvPr id="450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1085850"/>
            <a:ext cx="8585200" cy="285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3633788"/>
            <a:ext cx="8858250"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a:grpSpLocks/>
          </p:cNvGrpSpPr>
          <p:nvPr/>
        </p:nvGrpSpPr>
        <p:grpSpPr bwMode="auto">
          <a:xfrm>
            <a:off x="5622925" y="1785938"/>
            <a:ext cx="2725738" cy="989012"/>
            <a:chOff x="5623243" y="1697038"/>
            <a:chExt cx="2725737" cy="989012"/>
          </a:xfrm>
        </p:grpSpPr>
        <p:sp>
          <p:nvSpPr>
            <p:cNvPr id="256019" name="TextBox 3"/>
            <p:cNvSpPr txBox="1">
              <a:spLocks noChangeArrowheads="1"/>
            </p:cNvSpPr>
            <p:nvPr/>
          </p:nvSpPr>
          <p:spPr bwMode="auto">
            <a:xfrm>
              <a:off x="5623243" y="2346325"/>
              <a:ext cx="27257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rPr>
                <a:t>Ideal if no interference</a:t>
              </a:r>
            </a:p>
          </p:txBody>
        </p:sp>
        <p:cxnSp>
          <p:nvCxnSpPr>
            <p:cNvPr id="256020" name="Straight Arrow Connector 6"/>
            <p:cNvCxnSpPr>
              <a:cxnSpLocks noChangeShapeType="1"/>
            </p:cNvCxnSpPr>
            <p:nvPr/>
          </p:nvCxnSpPr>
          <p:spPr bwMode="auto">
            <a:xfrm flipV="1">
              <a:off x="7383780" y="1697038"/>
              <a:ext cx="0" cy="660401"/>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7" name="Group 6"/>
          <p:cNvGrpSpPr>
            <a:grpSpLocks/>
          </p:cNvGrpSpPr>
          <p:nvPr/>
        </p:nvGrpSpPr>
        <p:grpSpPr bwMode="auto">
          <a:xfrm>
            <a:off x="990600" y="1198563"/>
            <a:ext cx="7005638" cy="806450"/>
            <a:chOff x="990918" y="1109663"/>
            <a:chExt cx="7005637" cy="806450"/>
          </a:xfrm>
        </p:grpSpPr>
        <p:sp>
          <p:nvSpPr>
            <p:cNvPr id="256017" name="TextBox 8"/>
            <p:cNvSpPr txBox="1">
              <a:spLocks noChangeArrowheads="1"/>
            </p:cNvSpPr>
            <p:nvPr/>
          </p:nvSpPr>
          <p:spPr bwMode="auto">
            <a:xfrm>
              <a:off x="990918" y="1109663"/>
              <a:ext cx="7005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FF0000"/>
                  </a:solidFill>
                  <a:cs typeface="Arial" charset="0"/>
                </a:rPr>
                <a:t>(x,y)=(measured before interference, measured after interference)</a:t>
              </a:r>
            </a:p>
          </p:txBody>
        </p:sp>
        <p:cxnSp>
          <p:nvCxnSpPr>
            <p:cNvPr id="256018" name="Straight Arrow Connector 11"/>
            <p:cNvCxnSpPr>
              <a:cxnSpLocks noChangeShapeType="1"/>
            </p:cNvCxnSpPr>
            <p:nvPr/>
          </p:nvCxnSpPr>
          <p:spPr bwMode="auto">
            <a:xfrm>
              <a:off x="2384743" y="1477963"/>
              <a:ext cx="152400" cy="438150"/>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29" name="Group 28"/>
          <p:cNvGrpSpPr>
            <a:grpSpLocks/>
          </p:cNvGrpSpPr>
          <p:nvPr/>
        </p:nvGrpSpPr>
        <p:grpSpPr bwMode="auto">
          <a:xfrm>
            <a:off x="4622800" y="4386263"/>
            <a:ext cx="3840163" cy="1085850"/>
            <a:chOff x="4623118" y="4297998"/>
            <a:chExt cx="3840162" cy="1085850"/>
          </a:xfrm>
        </p:grpSpPr>
        <p:sp>
          <p:nvSpPr>
            <p:cNvPr id="256015" name="TextBox 9"/>
            <p:cNvSpPr txBox="1">
              <a:spLocks noChangeArrowheads="1"/>
            </p:cNvSpPr>
            <p:nvPr/>
          </p:nvSpPr>
          <p:spPr bwMode="auto">
            <a:xfrm>
              <a:off x="4623118" y="5044123"/>
              <a:ext cx="38401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rPr>
                <a:t>Ideal if prediction is 100% accurate </a:t>
              </a:r>
            </a:p>
          </p:txBody>
        </p:sp>
        <p:cxnSp>
          <p:nvCxnSpPr>
            <p:cNvPr id="256016" name="Straight Arrow Connector 12"/>
            <p:cNvCxnSpPr>
              <a:cxnSpLocks noChangeShapeType="1"/>
            </p:cNvCxnSpPr>
            <p:nvPr/>
          </p:nvCxnSpPr>
          <p:spPr bwMode="auto">
            <a:xfrm flipV="1">
              <a:off x="7498080" y="4297998"/>
              <a:ext cx="0" cy="746125"/>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28" name="Group 27"/>
          <p:cNvGrpSpPr>
            <a:grpSpLocks/>
          </p:cNvGrpSpPr>
          <p:nvPr/>
        </p:nvGrpSpPr>
        <p:grpSpPr bwMode="auto">
          <a:xfrm>
            <a:off x="1189038" y="3940175"/>
            <a:ext cx="6710362" cy="885825"/>
            <a:chOff x="1189355" y="3851910"/>
            <a:chExt cx="6710362" cy="885825"/>
          </a:xfrm>
        </p:grpSpPr>
        <p:sp>
          <p:nvSpPr>
            <p:cNvPr id="256013" name="TextBox 14"/>
            <p:cNvSpPr txBox="1">
              <a:spLocks noChangeArrowheads="1"/>
            </p:cNvSpPr>
            <p:nvPr/>
          </p:nvSpPr>
          <p:spPr bwMode="auto">
            <a:xfrm>
              <a:off x="1189355" y="3851910"/>
              <a:ext cx="6710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FF0000"/>
                  </a:solidFill>
                  <a:cs typeface="Arial" charset="0"/>
                </a:rPr>
                <a:t>(x,y)=(measured before interference</a:t>
              </a:r>
              <a:r>
                <a:rPr lang="en-US" sz="1800" b="1" smtClean="0">
                  <a:solidFill>
                    <a:srgbClr val="FF0000"/>
                  </a:solidFill>
                  <a:cs typeface="Arial" charset="0"/>
                </a:rPr>
                <a:t>, predicted with model</a:t>
              </a:r>
              <a:r>
                <a:rPr lang="en-US" sz="1800" smtClean="0">
                  <a:solidFill>
                    <a:srgbClr val="FF0000"/>
                  </a:solidFill>
                  <a:cs typeface="Arial" charset="0"/>
                </a:rPr>
                <a:t>)</a:t>
              </a:r>
            </a:p>
          </p:txBody>
        </p:sp>
        <p:cxnSp>
          <p:nvCxnSpPr>
            <p:cNvPr id="256014" name="Straight Arrow Connector 17"/>
            <p:cNvCxnSpPr>
              <a:cxnSpLocks noChangeShapeType="1"/>
            </p:cNvCxnSpPr>
            <p:nvPr/>
          </p:nvCxnSpPr>
          <p:spPr bwMode="auto">
            <a:xfrm>
              <a:off x="2553018" y="4297998"/>
              <a:ext cx="152400" cy="439737"/>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30" name="TextBox 29"/>
          <p:cNvSpPr txBox="1">
            <a:spLocks noChangeArrowheads="1"/>
          </p:cNvSpPr>
          <p:nvPr/>
        </p:nvSpPr>
        <p:spPr bwMode="auto">
          <a:xfrm>
            <a:off x="2447925" y="2782888"/>
            <a:ext cx="6103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smtClean="0">
                <a:solidFill>
                  <a:srgbClr val="0000FF"/>
                </a:solidFill>
              </a:rPr>
              <a:t>Interference causes systematic Vth shift</a:t>
            </a:r>
          </a:p>
        </p:txBody>
      </p:sp>
      <p:sp>
        <p:nvSpPr>
          <p:cNvPr id="45" name="TextBox 44"/>
          <p:cNvSpPr txBox="1">
            <a:spLocks noChangeArrowheads="1"/>
          </p:cNvSpPr>
          <p:nvPr/>
        </p:nvSpPr>
        <p:spPr bwMode="auto">
          <a:xfrm>
            <a:off x="2252663" y="5457825"/>
            <a:ext cx="647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smtClean="0">
                <a:solidFill>
                  <a:srgbClr val="0000FF"/>
                </a:solidFill>
              </a:rPr>
              <a:t>Model corrects for the Vth shift: 96.8% acc.</a:t>
            </a:r>
          </a:p>
        </p:txBody>
      </p:sp>
      <p:sp>
        <p:nvSpPr>
          <p:cNvPr id="256011" name="TextBox 1"/>
          <p:cNvSpPr txBox="1">
            <a:spLocks noChangeArrowheads="1"/>
          </p:cNvSpPr>
          <p:nvPr/>
        </p:nvSpPr>
        <p:spPr bwMode="auto">
          <a:xfrm>
            <a:off x="3175000" y="876300"/>
            <a:ext cx="5556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i="1" smtClean="0">
                <a:solidFill>
                  <a:srgbClr val="000000"/>
                </a:solidFill>
              </a:rPr>
              <a:t>Characterized on 2Y-nm chips using the read-retry feature</a:t>
            </a:r>
          </a:p>
        </p:txBody>
      </p:sp>
      <p:pic>
        <p:nvPicPr>
          <p:cNvPr id="256012" name="Picture 6" descr="FMS_logo_lightbluematte_3C5CAE.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6014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506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5"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a:latin typeface="Garamond" charset="0"/>
              </a:rPr>
              <a:t>Many Other Results in the Paper</a:t>
            </a:r>
          </a:p>
        </p:txBody>
      </p:sp>
      <p:sp>
        <p:nvSpPr>
          <p:cNvPr id="258050" name="Content Placeholder 2"/>
          <p:cNvSpPr>
            <a:spLocks noGrp="1"/>
          </p:cNvSpPr>
          <p:nvPr>
            <p:ph idx="1"/>
          </p:nvPr>
        </p:nvSpPr>
        <p:spPr/>
        <p:txBody>
          <a:bodyPr/>
          <a:lstStyle/>
          <a:p>
            <a:r>
              <a:rPr lang="en-US">
                <a:latin typeface="Tahoma" charset="0"/>
              </a:rPr>
              <a:t>Yu Cai, Onur Mutlu, Erich F. Haratsch, and Ken Mai,</a:t>
            </a:r>
            <a:br>
              <a:rPr lang="en-US">
                <a:latin typeface="Tahoma" charset="0"/>
              </a:rPr>
            </a:br>
            <a:r>
              <a:rPr lang="en-US" b="1">
                <a:latin typeface="Tahoma" charset="0"/>
                <a:hlinkClick r:id="rId2"/>
              </a:rPr>
              <a:t>"Program Interference in MLC NAND Flash Memory: Characterization, Modeling, and Mitigation"</a:t>
            </a:r>
            <a:r>
              <a:rPr lang="en-US">
                <a:latin typeface="Tahoma" charset="0"/>
              </a:rPr>
              <a:t/>
            </a:r>
            <a:br>
              <a:rPr lang="en-US">
                <a:latin typeface="Tahoma" charset="0"/>
              </a:rPr>
            </a:br>
            <a:r>
              <a:rPr lang="en-US" i="1">
                <a:latin typeface="Tahoma" charset="0"/>
              </a:rPr>
              <a:t>Proceedings of the </a:t>
            </a:r>
            <a:r>
              <a:rPr lang="en-US" i="1">
                <a:latin typeface="Tahoma" charset="0"/>
                <a:hlinkClick r:id="rId3"/>
              </a:rPr>
              <a:t>31st IEEE International Conference on Computer Design</a:t>
            </a:r>
            <a:r>
              <a:rPr lang="en-US" i="1">
                <a:latin typeface="Tahoma" charset="0"/>
              </a:rPr>
              <a:t> (</a:t>
            </a:r>
            <a:r>
              <a:rPr lang="en-US" b="1" i="1">
                <a:latin typeface="Tahoma" charset="0"/>
              </a:rPr>
              <a:t>ICCD</a:t>
            </a:r>
            <a:r>
              <a:rPr lang="en-US" i="1">
                <a:latin typeface="Tahoma" charset="0"/>
              </a:rPr>
              <a:t>)</a:t>
            </a:r>
            <a:r>
              <a:rPr lang="en-US">
                <a:latin typeface="Tahoma" charset="0"/>
              </a:rPr>
              <a:t>, Asheville, NC, October 2013. </a:t>
            </a:r>
            <a:r>
              <a:rPr lang="en-US">
                <a:latin typeface="Tahoma" charset="0"/>
                <a:hlinkClick r:id="rId4"/>
              </a:rPr>
              <a:t>Slides (pptx)</a:t>
            </a:r>
            <a:r>
              <a:rPr lang="en-US">
                <a:latin typeface="Tahoma" charset="0"/>
              </a:rPr>
              <a:t> </a:t>
            </a:r>
            <a:r>
              <a:rPr lang="en-US">
                <a:latin typeface="Tahoma" charset="0"/>
                <a:hlinkClick r:id="rId5"/>
              </a:rPr>
              <a:t>(pdf)</a:t>
            </a:r>
            <a:r>
              <a:rPr lang="en-US">
                <a:latin typeface="Tahoma" charset="0"/>
              </a:rPr>
              <a:t> </a:t>
            </a:r>
            <a:r>
              <a:rPr lang="en-US">
                <a:latin typeface="Tahoma" charset="0"/>
                <a:hlinkClick r:id="rId6"/>
              </a:rPr>
              <a:t>Lightning Session Slides (pdf)</a:t>
            </a:r>
            <a:r>
              <a:rPr lang="en-US">
                <a:latin typeface="Tahoma" charset="0"/>
              </a:rPr>
              <a:t> </a:t>
            </a:r>
          </a:p>
        </p:txBody>
      </p:sp>
      <p:sp>
        <p:nvSpPr>
          <p:cNvPr id="2580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11315B-2868-DB41-8A59-A054729724FB}" type="slidenum">
              <a:rPr lang="en-US" sz="1600">
                <a:solidFill>
                  <a:srgbClr val="000000"/>
                </a:solidFill>
                <a:latin typeface="Garamond" charset="0"/>
              </a:rPr>
              <a:pPr eaLnBrk="1" hangingPunct="1"/>
              <a:t>192</a:t>
            </a:fld>
            <a:endParaRPr lang="en-US" sz="1600">
              <a:solidFill>
                <a:srgbClr val="000000"/>
              </a:solidFill>
              <a:latin typeface="Garamond" charset="0"/>
            </a:endParaRPr>
          </a:p>
        </p:txBody>
      </p:sp>
      <p:pic>
        <p:nvPicPr>
          <p:cNvPr id="258052" name="Picture 6" descr="FMS_logo_lightbluematte_3C5CAE.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4087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Title 1"/>
          <p:cNvSpPr>
            <a:spLocks noGrp="1"/>
          </p:cNvSpPr>
          <p:nvPr>
            <p:ph type="title"/>
          </p:nvPr>
        </p:nvSpPr>
        <p:spPr/>
        <p:txBody>
          <a:bodyPr/>
          <a:lstStyle/>
          <a:p>
            <a:pPr eaLnBrk="1" hangingPunct="1"/>
            <a:r>
              <a:rPr lang="en-US">
                <a:latin typeface="Garamond" charset="0"/>
              </a:rPr>
              <a:t>Agenda</a:t>
            </a:r>
          </a:p>
        </p:txBody>
      </p:sp>
      <p:sp>
        <p:nvSpPr>
          <p:cNvPr id="259074" name="Content Placeholder 2"/>
          <p:cNvSpPr>
            <a:spLocks noGrp="1"/>
          </p:cNvSpPr>
          <p:nvPr>
            <p:ph idx="1"/>
          </p:nvPr>
        </p:nvSpPr>
        <p:spPr>
          <a:xfrm>
            <a:off x="228600" y="1096963"/>
            <a:ext cx="8793163" cy="4876800"/>
          </a:xfrm>
        </p:spPr>
        <p:txBody>
          <a:bodyPr/>
          <a:lstStyle/>
          <a:p>
            <a:pPr eaLnBrk="1" hangingPunct="1"/>
            <a:r>
              <a:rPr lang="en-US">
                <a:latin typeface="Tahoma" charset="0"/>
              </a:rPr>
              <a:t>Background, Motivation and Approach</a:t>
            </a:r>
          </a:p>
          <a:p>
            <a:pPr eaLnBrk="1" hangingPunct="1"/>
            <a:r>
              <a:rPr lang="en-US">
                <a:solidFill>
                  <a:srgbClr val="000000"/>
                </a:solidFill>
                <a:latin typeface="Tahoma" charset="0"/>
              </a:rPr>
              <a:t>Experimental Characterization Methodology</a:t>
            </a:r>
          </a:p>
          <a:p>
            <a:pPr eaLnBrk="1" hangingPunct="1"/>
            <a:r>
              <a:rPr lang="en-US">
                <a:solidFill>
                  <a:srgbClr val="0000FF"/>
                </a:solidFill>
                <a:latin typeface="Tahoma" charset="0"/>
              </a:rPr>
              <a:t>Error Analysis and Management </a:t>
            </a:r>
          </a:p>
          <a:p>
            <a:pPr lvl="1" eaLnBrk="1" hangingPunct="1"/>
            <a:r>
              <a:rPr lang="en-US">
                <a:solidFill>
                  <a:srgbClr val="000000"/>
                </a:solidFill>
                <a:latin typeface="Tahoma" charset="0"/>
                <a:cs typeface="ＭＳ Ｐゴシック" charset="0"/>
              </a:rPr>
              <a:t>Main Characterization Results</a:t>
            </a:r>
          </a:p>
          <a:p>
            <a:pPr lvl="1" eaLnBrk="1" hangingPunct="1"/>
            <a:r>
              <a:rPr lang="en-US">
                <a:latin typeface="Tahoma" charset="0"/>
                <a:cs typeface="ＭＳ Ｐゴシック" charset="0"/>
              </a:rPr>
              <a:t>Retention-Aware Error Management</a:t>
            </a:r>
          </a:p>
          <a:p>
            <a:pPr lvl="1" eaLnBrk="1" hangingPunct="1"/>
            <a:r>
              <a:rPr lang="en-US">
                <a:latin typeface="Tahoma" charset="0"/>
                <a:cs typeface="ＭＳ Ｐゴシック" charset="0"/>
              </a:rPr>
              <a:t>Threshold Voltage and Program Interference Analysis</a:t>
            </a:r>
          </a:p>
          <a:p>
            <a:pPr lvl="1" eaLnBrk="1" hangingPunct="1"/>
            <a:r>
              <a:rPr lang="en-US">
                <a:solidFill>
                  <a:srgbClr val="0000FF"/>
                </a:solidFill>
                <a:latin typeface="Tahoma" charset="0"/>
                <a:cs typeface="ＭＳ Ｐゴシック" charset="0"/>
              </a:rPr>
              <a:t>Read Reference Voltage Prediction</a:t>
            </a:r>
          </a:p>
          <a:p>
            <a:pPr lvl="1" eaLnBrk="1" hangingPunct="1"/>
            <a:r>
              <a:rPr lang="en-US">
                <a:solidFill>
                  <a:srgbClr val="000000"/>
                </a:solidFill>
                <a:latin typeface="Tahoma" charset="0"/>
                <a:cs typeface="ＭＳ Ｐゴシック" charset="0"/>
              </a:rPr>
              <a:t>Neighbor-Assisted Error Correction</a:t>
            </a:r>
          </a:p>
          <a:p>
            <a:pPr eaLnBrk="1" hangingPunct="1"/>
            <a:r>
              <a:rPr lang="en-US">
                <a:latin typeface="Tahoma" charset="0"/>
              </a:rPr>
              <a:t>Summary</a:t>
            </a:r>
          </a:p>
          <a:p>
            <a:pPr eaLnBrk="1" hangingPunct="1"/>
            <a:endParaRPr lang="en-US">
              <a:latin typeface="Tahoma" charset="0"/>
            </a:endParaRPr>
          </a:p>
          <a:p>
            <a:pPr eaLnBrk="1" hangingPunct="1"/>
            <a:endParaRPr lang="en-US">
              <a:latin typeface="Tahoma" charset="0"/>
            </a:endParaRPr>
          </a:p>
        </p:txBody>
      </p:sp>
      <p:sp>
        <p:nvSpPr>
          <p:cNvPr id="2590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615006-6EB9-1E42-ABE1-41347A8D4916}" type="slidenum">
              <a:rPr lang="en-US" sz="1600">
                <a:solidFill>
                  <a:srgbClr val="000000"/>
                </a:solidFill>
                <a:latin typeface="Garamond" charset="0"/>
              </a:rPr>
              <a:pPr eaLnBrk="1" hangingPunct="1"/>
              <a:t>193</a:t>
            </a:fld>
            <a:endParaRPr lang="en-US" sz="1600">
              <a:solidFill>
                <a:srgbClr val="000000"/>
              </a:solidFill>
              <a:latin typeface="Garamond" charset="0"/>
            </a:endParaRPr>
          </a:p>
        </p:txBody>
      </p:sp>
      <p:pic>
        <p:nvPicPr>
          <p:cNvPr id="259076"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006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a:latin typeface="Garamond" charset="0"/>
              </a:rPr>
              <a:t>Mitigation: Applying the Model</a:t>
            </a:r>
          </a:p>
        </p:txBody>
      </p:sp>
      <p:sp>
        <p:nvSpPr>
          <p:cNvPr id="3" name="Content Placeholder 2"/>
          <p:cNvSpPr>
            <a:spLocks noGrp="1"/>
          </p:cNvSpPr>
          <p:nvPr>
            <p:ph idx="1"/>
          </p:nvPr>
        </p:nvSpPr>
        <p:spPr>
          <a:xfrm>
            <a:off x="228600" y="1181100"/>
            <a:ext cx="8610600" cy="5067300"/>
          </a:xfrm>
        </p:spPr>
        <p:txBody>
          <a:bodyPr/>
          <a:lstStyle/>
          <a:p>
            <a:r>
              <a:rPr lang="en-US">
                <a:latin typeface="Tahoma" charset="0"/>
              </a:rPr>
              <a:t>So, what can we do with the model?</a:t>
            </a:r>
          </a:p>
          <a:p>
            <a:endParaRPr lang="en-US">
              <a:latin typeface="Tahoma" charset="0"/>
            </a:endParaRPr>
          </a:p>
          <a:p>
            <a:r>
              <a:rPr lang="en-US">
                <a:latin typeface="Tahoma" charset="0"/>
              </a:rPr>
              <a:t>Goal: Mitigate the effects of program interference caused voltage shifts</a:t>
            </a:r>
          </a:p>
        </p:txBody>
      </p:sp>
      <p:sp>
        <p:nvSpPr>
          <p:cNvPr id="26112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7C46F1-1501-5445-8377-6E7DC0568679}" type="slidenum">
              <a:rPr lang="en-US" sz="1600">
                <a:solidFill>
                  <a:srgbClr val="000000"/>
                </a:solidFill>
                <a:latin typeface="Garamond" charset="0"/>
              </a:rPr>
              <a:pPr eaLnBrk="1" hangingPunct="1"/>
              <a:t>194</a:t>
            </a:fld>
            <a:endParaRPr lang="en-US" sz="1600">
              <a:solidFill>
                <a:srgbClr val="000000"/>
              </a:solidFill>
              <a:latin typeface="Garamond" charset="0"/>
            </a:endParaRPr>
          </a:p>
        </p:txBody>
      </p:sp>
      <p:pic>
        <p:nvPicPr>
          <p:cNvPr id="261124"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2469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p:nvPr>
        </p:nvSpPr>
        <p:spPr/>
        <p:txBody>
          <a:bodyPr/>
          <a:lstStyle/>
          <a:p>
            <a:r>
              <a:rPr lang="en-US" sz="3800">
                <a:latin typeface="Garamond" charset="0"/>
              </a:rPr>
              <a:t>Optimum Read Reference for Flash Memory</a:t>
            </a:r>
          </a:p>
        </p:txBody>
      </p:sp>
      <p:sp>
        <p:nvSpPr>
          <p:cNvPr id="5" name="Content Placeholder 2"/>
          <p:cNvSpPr>
            <a:spLocks noGrp="1"/>
          </p:cNvSpPr>
          <p:nvPr>
            <p:ph idx="1"/>
          </p:nvPr>
        </p:nvSpPr>
        <p:spPr>
          <a:xfrm>
            <a:off x="206375" y="939800"/>
            <a:ext cx="8845550" cy="5765800"/>
          </a:xfrm>
        </p:spPr>
        <p:txBody>
          <a:bodyPr/>
          <a:lstStyle/>
          <a:p>
            <a:r>
              <a:rPr lang="en-US">
                <a:latin typeface="Tahoma" charset="0"/>
              </a:rPr>
              <a:t>Read reference voltage affects the raw bit error rate</a:t>
            </a: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a:latin typeface="Tahoma" charset="0"/>
              </a:rPr>
              <a:t>There exists an optimal read reference voltage</a:t>
            </a:r>
          </a:p>
          <a:p>
            <a:pPr lvl="1"/>
            <a:r>
              <a:rPr lang="en-US">
                <a:latin typeface="Tahoma" charset="0"/>
              </a:rPr>
              <a:t>Predictable if the statistics (i.e. mean, variance) of threshold voltage distributions are characterized and modeled</a:t>
            </a:r>
          </a:p>
        </p:txBody>
      </p:sp>
      <p:grpSp>
        <p:nvGrpSpPr>
          <p:cNvPr id="262147" name="Group 57"/>
          <p:cNvGrpSpPr>
            <a:grpSpLocks/>
          </p:cNvGrpSpPr>
          <p:nvPr/>
        </p:nvGrpSpPr>
        <p:grpSpPr bwMode="auto">
          <a:xfrm>
            <a:off x="695325" y="1684338"/>
            <a:ext cx="3857625" cy="2406650"/>
            <a:chOff x="999744" y="1395114"/>
            <a:chExt cx="2572512" cy="1784474"/>
          </a:xfrm>
        </p:grpSpPr>
        <p:cxnSp>
          <p:nvCxnSpPr>
            <p:cNvPr id="262194" name="Straight Connector 27"/>
            <p:cNvCxnSpPr>
              <a:cxnSpLocks noChangeShapeType="1"/>
            </p:cNvCxnSpPr>
            <p:nvPr/>
          </p:nvCxnSpPr>
          <p:spPr bwMode="auto">
            <a:xfrm>
              <a:off x="999744" y="2836599"/>
              <a:ext cx="257251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2195" name="TextBox 35"/>
            <p:cNvSpPr txBox="1">
              <a:spLocks noChangeArrowheads="1"/>
            </p:cNvSpPr>
            <p:nvPr/>
          </p:nvSpPr>
          <p:spPr bwMode="auto">
            <a:xfrm>
              <a:off x="3102121" y="2470827"/>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rPr>
                <a:t>V</a:t>
              </a:r>
              <a:r>
                <a:rPr lang="en-US" sz="1600" baseline="-25000" smtClean="0">
                  <a:solidFill>
                    <a:srgbClr val="000000"/>
                  </a:solidFill>
                </a:rPr>
                <a:t>th</a:t>
              </a:r>
            </a:p>
          </p:txBody>
        </p:sp>
        <p:cxnSp>
          <p:nvCxnSpPr>
            <p:cNvPr id="262196" name="Straight Connector 38"/>
            <p:cNvCxnSpPr>
              <a:cxnSpLocks noChangeShapeType="1"/>
            </p:cNvCxnSpPr>
            <p:nvPr/>
          </p:nvCxnSpPr>
          <p:spPr bwMode="auto">
            <a:xfrm rot="5400000" flipH="1" flipV="1">
              <a:off x="1468417" y="2184344"/>
              <a:ext cx="1292320" cy="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cxnSp>
        <p:grpSp>
          <p:nvGrpSpPr>
            <p:cNvPr id="10" name="Group 33"/>
            <p:cNvGrpSpPr/>
            <p:nvPr/>
          </p:nvGrpSpPr>
          <p:grpSpPr bwMode="auto">
            <a:xfrm>
              <a:off x="1231352" y="1669735"/>
              <a:ext cx="1103381" cy="1152082"/>
              <a:chOff x="4218432" y="3608832"/>
              <a:chExt cx="1103376" cy="1152144"/>
            </a:xfrm>
            <a:noFill/>
          </p:grpSpPr>
          <p:sp>
            <p:nvSpPr>
              <p:cNvPr id="19" name="Freeform 18"/>
              <p:cNvSpPr/>
              <p:nvPr/>
            </p:nvSpPr>
            <p:spPr bwMode="auto">
              <a:xfrm>
                <a:off x="4218432" y="3608832"/>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21299999"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sp>
            <p:nvSpPr>
              <p:cNvPr id="20" name="Freeform 19"/>
              <p:cNvSpPr/>
              <p:nvPr/>
            </p:nvSpPr>
            <p:spPr bwMode="auto">
              <a:xfrm>
                <a:off x="4785360" y="3614928"/>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grpSp>
        <p:grpSp>
          <p:nvGrpSpPr>
            <p:cNvPr id="11" name="Group 33"/>
            <p:cNvGrpSpPr/>
            <p:nvPr/>
          </p:nvGrpSpPr>
          <p:grpSpPr bwMode="auto">
            <a:xfrm>
              <a:off x="1920207" y="1675831"/>
              <a:ext cx="1103381" cy="1152082"/>
              <a:chOff x="4218432" y="3608832"/>
              <a:chExt cx="1103376" cy="1152144"/>
            </a:xfrm>
            <a:noFill/>
          </p:grpSpPr>
          <p:sp>
            <p:nvSpPr>
              <p:cNvPr id="17" name="Freeform 16"/>
              <p:cNvSpPr/>
              <p:nvPr/>
            </p:nvSpPr>
            <p:spPr bwMode="auto">
              <a:xfrm>
                <a:off x="4218432" y="3608832"/>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21299999"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sp>
            <p:nvSpPr>
              <p:cNvPr id="18" name="Freeform 40"/>
              <p:cNvSpPr/>
              <p:nvPr/>
            </p:nvSpPr>
            <p:spPr bwMode="auto">
              <a:xfrm>
                <a:off x="4785360" y="3614928"/>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grpSp>
        <p:sp>
          <p:nvSpPr>
            <p:cNvPr id="262199" name="TextBox 80"/>
            <p:cNvSpPr txBox="1">
              <a:spLocks noChangeArrowheads="1"/>
            </p:cNvSpPr>
            <p:nvPr/>
          </p:nvSpPr>
          <p:spPr bwMode="auto">
            <a:xfrm>
              <a:off x="1577850" y="1396083"/>
              <a:ext cx="518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f(x)</a:t>
              </a:r>
            </a:p>
          </p:txBody>
        </p:sp>
        <p:sp>
          <p:nvSpPr>
            <p:cNvPr id="262200" name="TextBox 80"/>
            <p:cNvSpPr txBox="1">
              <a:spLocks noChangeArrowheads="1"/>
            </p:cNvSpPr>
            <p:nvPr/>
          </p:nvSpPr>
          <p:spPr bwMode="auto">
            <a:xfrm>
              <a:off x="2295386" y="1395114"/>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g(x)</a:t>
              </a:r>
            </a:p>
          </p:txBody>
        </p:sp>
        <p:sp>
          <p:nvSpPr>
            <p:cNvPr id="262201" name="TextBox 54"/>
            <p:cNvSpPr txBox="1">
              <a:spLocks noChangeArrowheads="1"/>
            </p:cNvSpPr>
            <p:nvPr/>
          </p:nvSpPr>
          <p:spPr bwMode="auto">
            <a:xfrm>
              <a:off x="1597152" y="2791968"/>
              <a:ext cx="3850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v</a:t>
              </a:r>
              <a:r>
                <a:rPr lang="en-US" sz="1800" baseline="-25000" smtClean="0">
                  <a:solidFill>
                    <a:srgbClr val="000000"/>
                  </a:solidFill>
                </a:rPr>
                <a:t>0</a:t>
              </a:r>
            </a:p>
          </p:txBody>
        </p:sp>
        <p:sp>
          <p:nvSpPr>
            <p:cNvPr id="262202" name="TextBox 55"/>
            <p:cNvSpPr txBox="1">
              <a:spLocks noChangeArrowheads="1"/>
            </p:cNvSpPr>
            <p:nvPr/>
          </p:nvSpPr>
          <p:spPr bwMode="auto">
            <a:xfrm>
              <a:off x="2286000" y="2798064"/>
              <a:ext cx="3850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v</a:t>
              </a:r>
              <a:r>
                <a:rPr lang="en-US" sz="1800" baseline="-25000" smtClean="0">
                  <a:solidFill>
                    <a:srgbClr val="000000"/>
                  </a:solidFill>
                </a:rPr>
                <a:t>1</a:t>
              </a:r>
            </a:p>
          </p:txBody>
        </p:sp>
        <p:sp>
          <p:nvSpPr>
            <p:cNvPr id="262203" name="TextBox 56"/>
            <p:cNvSpPr txBox="1">
              <a:spLocks noChangeArrowheads="1"/>
            </p:cNvSpPr>
            <p:nvPr/>
          </p:nvSpPr>
          <p:spPr bwMode="auto">
            <a:xfrm>
              <a:off x="1895856" y="2810256"/>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v</a:t>
              </a:r>
              <a:r>
                <a:rPr lang="en-US" sz="1800" baseline="-25000" smtClean="0">
                  <a:solidFill>
                    <a:srgbClr val="000000"/>
                  </a:solidFill>
                </a:rPr>
                <a:t>ref</a:t>
              </a:r>
            </a:p>
          </p:txBody>
        </p:sp>
      </p:grpSp>
      <p:graphicFrame>
        <p:nvGraphicFramePr>
          <p:cNvPr id="49157" name="Object 2"/>
          <p:cNvGraphicFramePr>
            <a:graphicFrameLocks noChangeAspect="1"/>
          </p:cNvGraphicFramePr>
          <p:nvPr/>
        </p:nvGraphicFramePr>
        <p:xfrm>
          <a:off x="441325" y="3983038"/>
          <a:ext cx="3859213" cy="717550"/>
        </p:xfrm>
        <a:graphic>
          <a:graphicData uri="http://schemas.openxmlformats.org/presentationml/2006/ole">
            <mc:AlternateContent xmlns:mc="http://schemas.openxmlformats.org/markup-compatibility/2006">
              <mc:Choice xmlns:v="urn:schemas-microsoft-com:vml" Requires="v">
                <p:oleObj spid="_x0000_s196619" name="Equation" r:id="rId4" imgW="1981200" imgH="368300" progId="Equation.3">
                  <p:embed/>
                </p:oleObj>
              </mc:Choice>
              <mc:Fallback>
                <p:oleObj name="Equation" r:id="rId4" imgW="1981200" imgH="368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325" y="3983038"/>
                        <a:ext cx="3859213"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9158" name="Object 3"/>
          <p:cNvGraphicFramePr>
            <a:graphicFrameLocks noChangeAspect="1"/>
          </p:cNvGraphicFramePr>
          <p:nvPr/>
        </p:nvGraphicFramePr>
        <p:xfrm>
          <a:off x="4840288" y="3971925"/>
          <a:ext cx="4006850" cy="717550"/>
        </p:xfrm>
        <a:graphic>
          <a:graphicData uri="http://schemas.openxmlformats.org/presentationml/2006/ole">
            <mc:AlternateContent xmlns:mc="http://schemas.openxmlformats.org/markup-compatibility/2006">
              <mc:Choice xmlns:v="urn:schemas-microsoft-com:vml" Requires="v">
                <p:oleObj spid="_x0000_s196620" name="Equation" r:id="rId6" imgW="2057400" imgH="368300" progId="Equation.3">
                  <p:embed/>
                </p:oleObj>
              </mc:Choice>
              <mc:Fallback>
                <p:oleObj name="Equation" r:id="rId6" imgW="2057400" imgH="368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0288" y="3971925"/>
                        <a:ext cx="4006850"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262150" name="Group 57"/>
          <p:cNvGrpSpPr>
            <a:grpSpLocks/>
          </p:cNvGrpSpPr>
          <p:nvPr/>
        </p:nvGrpSpPr>
        <p:grpSpPr bwMode="auto">
          <a:xfrm>
            <a:off x="4972050" y="1676400"/>
            <a:ext cx="3857625" cy="2286000"/>
            <a:chOff x="999744" y="1389019"/>
            <a:chExt cx="2572512" cy="1695179"/>
          </a:xfrm>
        </p:grpSpPr>
        <p:cxnSp>
          <p:nvCxnSpPr>
            <p:cNvPr id="262186" name="Straight Connector 27"/>
            <p:cNvCxnSpPr>
              <a:cxnSpLocks noChangeShapeType="1"/>
            </p:cNvCxnSpPr>
            <p:nvPr/>
          </p:nvCxnSpPr>
          <p:spPr bwMode="auto">
            <a:xfrm>
              <a:off x="999744" y="2836599"/>
              <a:ext cx="257251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2187" name="TextBox 35"/>
            <p:cNvSpPr txBox="1">
              <a:spLocks noChangeArrowheads="1"/>
            </p:cNvSpPr>
            <p:nvPr/>
          </p:nvSpPr>
          <p:spPr bwMode="auto">
            <a:xfrm>
              <a:off x="3102121" y="2470827"/>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rPr>
                <a:t>V</a:t>
              </a:r>
              <a:r>
                <a:rPr lang="en-US" sz="1600" baseline="-25000" smtClean="0">
                  <a:solidFill>
                    <a:srgbClr val="000000"/>
                  </a:solidFill>
                </a:rPr>
                <a:t>th</a:t>
              </a:r>
            </a:p>
          </p:txBody>
        </p:sp>
        <p:cxnSp>
          <p:nvCxnSpPr>
            <p:cNvPr id="262188" name="Straight Connector 38"/>
            <p:cNvCxnSpPr>
              <a:cxnSpLocks noChangeShapeType="1"/>
            </p:cNvCxnSpPr>
            <p:nvPr/>
          </p:nvCxnSpPr>
          <p:spPr bwMode="auto">
            <a:xfrm rot="5400000" flipH="1" flipV="1">
              <a:off x="1360435" y="2184344"/>
              <a:ext cx="1292320" cy="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cxnSp>
        <p:grpSp>
          <p:nvGrpSpPr>
            <p:cNvPr id="27" name="Group 33"/>
            <p:cNvGrpSpPr/>
            <p:nvPr/>
          </p:nvGrpSpPr>
          <p:grpSpPr bwMode="auto">
            <a:xfrm>
              <a:off x="1231352" y="1669735"/>
              <a:ext cx="1103381" cy="1152082"/>
              <a:chOff x="4218432" y="3608832"/>
              <a:chExt cx="1103376" cy="1152144"/>
            </a:xfrm>
            <a:noFill/>
          </p:grpSpPr>
          <p:sp>
            <p:nvSpPr>
              <p:cNvPr id="34" name="Freeform 33"/>
              <p:cNvSpPr/>
              <p:nvPr/>
            </p:nvSpPr>
            <p:spPr bwMode="auto">
              <a:xfrm>
                <a:off x="4218432" y="3608832"/>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21299999"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sp>
            <p:nvSpPr>
              <p:cNvPr id="35" name="Freeform 34"/>
              <p:cNvSpPr/>
              <p:nvPr/>
            </p:nvSpPr>
            <p:spPr bwMode="auto">
              <a:xfrm>
                <a:off x="4785360" y="3614928"/>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grpSp>
        <p:grpSp>
          <p:nvGrpSpPr>
            <p:cNvPr id="28" name="Group 33"/>
            <p:cNvGrpSpPr/>
            <p:nvPr/>
          </p:nvGrpSpPr>
          <p:grpSpPr bwMode="auto">
            <a:xfrm>
              <a:off x="1920207" y="1675831"/>
              <a:ext cx="1103381" cy="1152082"/>
              <a:chOff x="4218432" y="3608832"/>
              <a:chExt cx="1103376" cy="1152144"/>
            </a:xfrm>
            <a:noFill/>
          </p:grpSpPr>
          <p:sp>
            <p:nvSpPr>
              <p:cNvPr id="32" name="Freeform 31"/>
              <p:cNvSpPr/>
              <p:nvPr/>
            </p:nvSpPr>
            <p:spPr bwMode="auto">
              <a:xfrm>
                <a:off x="4218432" y="3608832"/>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21299999"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sp>
            <p:nvSpPr>
              <p:cNvPr id="33" name="Freeform 40"/>
              <p:cNvSpPr/>
              <p:nvPr/>
            </p:nvSpPr>
            <p:spPr bwMode="auto">
              <a:xfrm>
                <a:off x="4785360" y="3614928"/>
                <a:ext cx="536448" cy="1146048"/>
              </a:xfrm>
              <a:custGeom>
                <a:avLst/>
                <a:gdLst>
                  <a:gd name="connsiteX0" fmla="*/ 0 w 536448"/>
                  <a:gd name="connsiteY0" fmla="*/ 1146048 h 1146048"/>
                  <a:gd name="connsiteX1" fmla="*/ 195072 w 536448"/>
                  <a:gd name="connsiteY1" fmla="*/ 353568 h 1146048"/>
                  <a:gd name="connsiteX2" fmla="*/ 536448 w 536448"/>
                  <a:gd name="connsiteY2" fmla="*/ 0 h 1146048"/>
                </a:gdLst>
                <a:ahLst/>
                <a:cxnLst>
                  <a:cxn ang="0">
                    <a:pos x="connsiteX0" y="connsiteY0"/>
                  </a:cxn>
                  <a:cxn ang="0">
                    <a:pos x="connsiteX1" y="connsiteY1"/>
                  </a:cxn>
                  <a:cxn ang="0">
                    <a:pos x="connsiteX2" y="connsiteY2"/>
                  </a:cxn>
                </a:cxnLst>
                <a:rect l="l" t="t" r="r" b="b"/>
                <a:pathLst>
                  <a:path w="536448" h="1146048">
                    <a:moveTo>
                      <a:pt x="0" y="1146048"/>
                    </a:moveTo>
                    <a:cubicBezTo>
                      <a:pt x="52832" y="845312"/>
                      <a:pt x="105664" y="544576"/>
                      <a:pt x="195072" y="353568"/>
                    </a:cubicBezTo>
                    <a:cubicBezTo>
                      <a:pt x="284480" y="162560"/>
                      <a:pt x="420624" y="26416"/>
                      <a:pt x="536448" y="0"/>
                    </a:cubicBezTo>
                  </a:path>
                </a:pathLst>
              </a:custGeom>
              <a:grpFill/>
              <a:ln w="2857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txBody>
              <a:bodyPr/>
              <a:lstStyle/>
              <a:p>
                <a:pPr eaLnBrk="0" fontAlgn="base" hangingPunct="0">
                  <a:spcBef>
                    <a:spcPct val="0"/>
                  </a:spcBef>
                  <a:spcAft>
                    <a:spcPct val="0"/>
                  </a:spcAft>
                  <a:defRPr/>
                </a:pPr>
                <a:endParaRPr lang="en-US">
                  <a:solidFill>
                    <a:srgbClr val="000000"/>
                  </a:solidFill>
                  <a:latin typeface="Arial" charset="0"/>
                  <a:ea typeface="ＭＳ Ｐゴシック" pitchFamily="34" charset="-128"/>
                  <a:cs typeface="ＭＳ Ｐゴシック" charset="0"/>
                </a:endParaRPr>
              </a:p>
            </p:txBody>
          </p:sp>
        </p:grpSp>
        <p:sp>
          <p:nvSpPr>
            <p:cNvPr id="262191" name="TextBox 80"/>
            <p:cNvSpPr txBox="1">
              <a:spLocks noChangeArrowheads="1"/>
            </p:cNvSpPr>
            <p:nvPr/>
          </p:nvSpPr>
          <p:spPr bwMode="auto">
            <a:xfrm>
              <a:off x="1571498" y="1389019"/>
              <a:ext cx="518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f(x)</a:t>
              </a:r>
            </a:p>
          </p:txBody>
        </p:sp>
        <p:sp>
          <p:nvSpPr>
            <p:cNvPr id="262192" name="TextBox 80"/>
            <p:cNvSpPr txBox="1">
              <a:spLocks noChangeArrowheads="1"/>
            </p:cNvSpPr>
            <p:nvPr/>
          </p:nvSpPr>
          <p:spPr bwMode="auto">
            <a:xfrm>
              <a:off x="2276331" y="1402181"/>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g(x)</a:t>
              </a:r>
            </a:p>
          </p:txBody>
        </p:sp>
        <p:sp>
          <p:nvSpPr>
            <p:cNvPr id="262193" name="TextBox 56"/>
            <p:cNvSpPr txBox="1">
              <a:spLocks noChangeArrowheads="1"/>
            </p:cNvSpPr>
            <p:nvPr/>
          </p:nvSpPr>
          <p:spPr bwMode="auto">
            <a:xfrm>
              <a:off x="1953023" y="2810258"/>
              <a:ext cx="354048" cy="27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v</a:t>
              </a:r>
              <a:r>
                <a:rPr lang="ja-JP" altLang="en-US" sz="1800" smtClean="0">
                  <a:solidFill>
                    <a:srgbClr val="000000"/>
                  </a:solidFill>
                </a:rPr>
                <a:t>’</a:t>
              </a:r>
              <a:r>
                <a:rPr lang="en-US" altLang="ja-JP" sz="1800" baseline="-25000" smtClean="0">
                  <a:solidFill>
                    <a:srgbClr val="000000"/>
                  </a:solidFill>
                </a:rPr>
                <a:t>ref</a:t>
              </a:r>
              <a:endParaRPr lang="en-US" sz="1800" baseline="-25000" smtClean="0">
                <a:solidFill>
                  <a:srgbClr val="000000"/>
                </a:solidFill>
              </a:endParaRPr>
            </a:p>
          </p:txBody>
        </p:sp>
      </p:grpSp>
      <p:sp>
        <p:nvSpPr>
          <p:cNvPr id="262151" name="TextBox 54"/>
          <p:cNvSpPr txBox="1">
            <a:spLocks noChangeArrowheads="1"/>
          </p:cNvSpPr>
          <p:nvPr/>
        </p:nvSpPr>
        <p:spPr bwMode="auto">
          <a:xfrm>
            <a:off x="6057900" y="3597275"/>
            <a:ext cx="38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v</a:t>
            </a:r>
            <a:r>
              <a:rPr lang="en-US" sz="1800" baseline="-25000" smtClean="0">
                <a:solidFill>
                  <a:srgbClr val="000000"/>
                </a:solidFill>
              </a:rPr>
              <a:t>0</a:t>
            </a:r>
          </a:p>
        </p:txBody>
      </p:sp>
      <p:sp>
        <p:nvSpPr>
          <p:cNvPr id="262152" name="TextBox 54"/>
          <p:cNvSpPr txBox="1">
            <a:spLocks noChangeArrowheads="1"/>
          </p:cNvSpPr>
          <p:nvPr/>
        </p:nvSpPr>
        <p:spPr bwMode="auto">
          <a:xfrm>
            <a:off x="6829425" y="3597275"/>
            <a:ext cx="38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v</a:t>
            </a:r>
            <a:r>
              <a:rPr lang="en-US" sz="1800" baseline="-25000" smtClean="0">
                <a:solidFill>
                  <a:srgbClr val="000000"/>
                </a:solidFill>
              </a:rPr>
              <a:t>1</a:t>
            </a:r>
          </a:p>
        </p:txBody>
      </p:sp>
      <p:grpSp>
        <p:nvGrpSpPr>
          <p:cNvPr id="38" name="Group 88"/>
          <p:cNvGrpSpPr>
            <a:grpSpLocks/>
          </p:cNvGrpSpPr>
          <p:nvPr/>
        </p:nvGrpSpPr>
        <p:grpSpPr bwMode="auto">
          <a:xfrm>
            <a:off x="2352675" y="2681288"/>
            <a:ext cx="276225" cy="857250"/>
            <a:chOff x="2352675" y="2438400"/>
            <a:chExt cx="276225" cy="857250"/>
          </a:xfrm>
        </p:grpSpPr>
        <p:cxnSp>
          <p:nvCxnSpPr>
            <p:cNvPr id="262180" name="Straight Connector 76"/>
            <p:cNvCxnSpPr>
              <a:cxnSpLocks noChangeShapeType="1"/>
            </p:cNvCxnSpPr>
            <p:nvPr/>
          </p:nvCxnSpPr>
          <p:spPr bwMode="auto">
            <a:xfrm flipH="1">
              <a:off x="2371725" y="2438400"/>
              <a:ext cx="76200" cy="666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62181" name="Straight Connector 78"/>
            <p:cNvCxnSpPr>
              <a:cxnSpLocks noChangeShapeType="1"/>
            </p:cNvCxnSpPr>
            <p:nvPr/>
          </p:nvCxnSpPr>
          <p:spPr bwMode="auto">
            <a:xfrm flipH="1">
              <a:off x="2381250" y="2590800"/>
              <a:ext cx="123825" cy="666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62182" name="Straight Connector 80"/>
            <p:cNvCxnSpPr>
              <a:cxnSpLocks noChangeShapeType="1"/>
            </p:cNvCxnSpPr>
            <p:nvPr/>
          </p:nvCxnSpPr>
          <p:spPr bwMode="auto">
            <a:xfrm flipH="1">
              <a:off x="2362200" y="2743200"/>
              <a:ext cx="190500" cy="857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62183" name="Straight Connector 82"/>
            <p:cNvCxnSpPr>
              <a:cxnSpLocks noChangeShapeType="1"/>
            </p:cNvCxnSpPr>
            <p:nvPr/>
          </p:nvCxnSpPr>
          <p:spPr bwMode="auto">
            <a:xfrm flipH="1">
              <a:off x="2352675" y="2895600"/>
              <a:ext cx="238125" cy="1047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62184" name="Straight Connector 84"/>
            <p:cNvCxnSpPr>
              <a:cxnSpLocks noChangeShapeType="1"/>
            </p:cNvCxnSpPr>
            <p:nvPr/>
          </p:nvCxnSpPr>
          <p:spPr bwMode="auto">
            <a:xfrm flipV="1">
              <a:off x="2371725" y="3095625"/>
              <a:ext cx="228600" cy="666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62185" name="Straight Connector 86"/>
            <p:cNvCxnSpPr>
              <a:cxnSpLocks noChangeShapeType="1"/>
            </p:cNvCxnSpPr>
            <p:nvPr/>
          </p:nvCxnSpPr>
          <p:spPr bwMode="auto">
            <a:xfrm flipV="1">
              <a:off x="2362200" y="3228975"/>
              <a:ext cx="266700" cy="666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grpSp>
      <p:grpSp>
        <p:nvGrpSpPr>
          <p:cNvPr id="45" name="Group 101"/>
          <p:cNvGrpSpPr>
            <a:grpSpLocks/>
          </p:cNvGrpSpPr>
          <p:nvPr/>
        </p:nvGrpSpPr>
        <p:grpSpPr bwMode="auto">
          <a:xfrm>
            <a:off x="2085975" y="2709863"/>
            <a:ext cx="295275" cy="819150"/>
            <a:chOff x="2085975" y="2466975"/>
            <a:chExt cx="295275" cy="819150"/>
          </a:xfrm>
        </p:grpSpPr>
        <p:cxnSp>
          <p:nvCxnSpPr>
            <p:cNvPr id="262174" name="Straight Connector 90"/>
            <p:cNvCxnSpPr>
              <a:cxnSpLocks noChangeShapeType="1"/>
            </p:cNvCxnSpPr>
            <p:nvPr/>
          </p:nvCxnSpPr>
          <p:spPr bwMode="auto">
            <a:xfrm flipH="1" flipV="1">
              <a:off x="2314575" y="2466975"/>
              <a:ext cx="66675" cy="38100"/>
            </a:xfrm>
            <a:prstGeom prst="line">
              <a:avLst/>
            </a:prstGeom>
            <a:noFill/>
            <a:ln w="38100">
              <a:solidFill>
                <a:srgbClr val="FF6699"/>
              </a:solidFill>
              <a:round/>
              <a:headEnd/>
              <a:tailEnd/>
            </a:ln>
            <a:extLst>
              <a:ext uri="{909E8E84-426E-40dd-AFC4-6F175D3DCCD1}">
                <a14:hiddenFill xmlns:a14="http://schemas.microsoft.com/office/drawing/2010/main">
                  <a:noFill/>
                </a14:hiddenFill>
              </a:ext>
            </a:extLst>
          </p:spPr>
        </p:cxnSp>
        <p:cxnSp>
          <p:nvCxnSpPr>
            <p:cNvPr id="262175" name="Straight Connector 92"/>
            <p:cNvCxnSpPr>
              <a:cxnSpLocks noChangeShapeType="1"/>
            </p:cNvCxnSpPr>
            <p:nvPr/>
          </p:nvCxnSpPr>
          <p:spPr bwMode="auto">
            <a:xfrm flipH="1" flipV="1">
              <a:off x="2247900" y="2609850"/>
              <a:ext cx="123825" cy="57150"/>
            </a:xfrm>
            <a:prstGeom prst="line">
              <a:avLst/>
            </a:prstGeom>
            <a:noFill/>
            <a:ln w="38100">
              <a:solidFill>
                <a:srgbClr val="FF6699"/>
              </a:solidFill>
              <a:round/>
              <a:headEnd/>
              <a:tailEnd/>
            </a:ln>
            <a:extLst>
              <a:ext uri="{909E8E84-426E-40dd-AFC4-6F175D3DCCD1}">
                <a14:hiddenFill xmlns:a14="http://schemas.microsoft.com/office/drawing/2010/main">
                  <a:noFill/>
                </a14:hiddenFill>
              </a:ext>
            </a:extLst>
          </p:spPr>
        </p:cxnSp>
        <p:cxnSp>
          <p:nvCxnSpPr>
            <p:cNvPr id="262176" name="Straight Connector 94"/>
            <p:cNvCxnSpPr>
              <a:cxnSpLocks noChangeShapeType="1"/>
            </p:cNvCxnSpPr>
            <p:nvPr/>
          </p:nvCxnSpPr>
          <p:spPr bwMode="auto">
            <a:xfrm flipH="1" flipV="1">
              <a:off x="2209800" y="2771775"/>
              <a:ext cx="142875" cy="47625"/>
            </a:xfrm>
            <a:prstGeom prst="line">
              <a:avLst/>
            </a:prstGeom>
            <a:noFill/>
            <a:ln w="38100">
              <a:solidFill>
                <a:srgbClr val="FF6699"/>
              </a:solidFill>
              <a:round/>
              <a:headEnd/>
              <a:tailEnd/>
            </a:ln>
            <a:extLst>
              <a:ext uri="{909E8E84-426E-40dd-AFC4-6F175D3DCCD1}">
                <a14:hiddenFill xmlns:a14="http://schemas.microsoft.com/office/drawing/2010/main">
                  <a:noFill/>
                </a14:hiddenFill>
              </a:ext>
            </a:extLst>
          </p:spPr>
        </p:cxnSp>
        <p:cxnSp>
          <p:nvCxnSpPr>
            <p:cNvPr id="262177" name="Straight Connector 96"/>
            <p:cNvCxnSpPr>
              <a:cxnSpLocks noChangeShapeType="1"/>
            </p:cNvCxnSpPr>
            <p:nvPr/>
          </p:nvCxnSpPr>
          <p:spPr bwMode="auto">
            <a:xfrm flipH="1" flipV="1">
              <a:off x="2171700" y="2933700"/>
              <a:ext cx="171450" cy="57150"/>
            </a:xfrm>
            <a:prstGeom prst="line">
              <a:avLst/>
            </a:prstGeom>
            <a:noFill/>
            <a:ln w="38100">
              <a:solidFill>
                <a:srgbClr val="FF6699"/>
              </a:solidFill>
              <a:round/>
              <a:headEnd/>
              <a:tailEnd/>
            </a:ln>
            <a:extLst>
              <a:ext uri="{909E8E84-426E-40dd-AFC4-6F175D3DCCD1}">
                <a14:hiddenFill xmlns:a14="http://schemas.microsoft.com/office/drawing/2010/main">
                  <a:noFill/>
                </a14:hiddenFill>
              </a:ext>
            </a:extLst>
          </p:spPr>
        </p:cxnSp>
        <p:cxnSp>
          <p:nvCxnSpPr>
            <p:cNvPr id="262178" name="Straight Connector 98"/>
            <p:cNvCxnSpPr>
              <a:cxnSpLocks noChangeShapeType="1"/>
            </p:cNvCxnSpPr>
            <p:nvPr/>
          </p:nvCxnSpPr>
          <p:spPr bwMode="auto">
            <a:xfrm flipH="1" flipV="1">
              <a:off x="2114550" y="3105150"/>
              <a:ext cx="257175" cy="57150"/>
            </a:xfrm>
            <a:prstGeom prst="line">
              <a:avLst/>
            </a:prstGeom>
            <a:noFill/>
            <a:ln w="38100">
              <a:solidFill>
                <a:srgbClr val="FF6699"/>
              </a:solidFill>
              <a:round/>
              <a:headEnd/>
              <a:tailEnd/>
            </a:ln>
            <a:extLst>
              <a:ext uri="{909E8E84-426E-40dd-AFC4-6F175D3DCCD1}">
                <a14:hiddenFill xmlns:a14="http://schemas.microsoft.com/office/drawing/2010/main">
                  <a:noFill/>
                </a14:hiddenFill>
              </a:ext>
            </a:extLst>
          </p:spPr>
        </p:cxnSp>
        <p:cxnSp>
          <p:nvCxnSpPr>
            <p:cNvPr id="262179" name="Straight Connector 100"/>
            <p:cNvCxnSpPr>
              <a:cxnSpLocks noChangeShapeType="1"/>
            </p:cNvCxnSpPr>
            <p:nvPr/>
          </p:nvCxnSpPr>
          <p:spPr bwMode="auto">
            <a:xfrm flipH="1" flipV="1">
              <a:off x="2085975" y="3238500"/>
              <a:ext cx="276225" cy="47625"/>
            </a:xfrm>
            <a:prstGeom prst="line">
              <a:avLst/>
            </a:prstGeom>
            <a:noFill/>
            <a:ln w="38100">
              <a:solidFill>
                <a:srgbClr val="FF6699"/>
              </a:solidFill>
              <a:round/>
              <a:headEnd/>
              <a:tailEnd/>
            </a:ln>
            <a:extLst>
              <a:ext uri="{909E8E84-426E-40dd-AFC4-6F175D3DCCD1}">
                <a14:hiddenFill xmlns:a14="http://schemas.microsoft.com/office/drawing/2010/main">
                  <a:noFill/>
                </a14:hiddenFill>
              </a:ext>
            </a:extLst>
          </p:spPr>
        </p:cxnSp>
      </p:grpSp>
      <p:grpSp>
        <p:nvGrpSpPr>
          <p:cNvPr id="52" name="Group 116"/>
          <p:cNvGrpSpPr>
            <a:grpSpLocks/>
          </p:cNvGrpSpPr>
          <p:nvPr/>
        </p:nvGrpSpPr>
        <p:grpSpPr bwMode="auto">
          <a:xfrm>
            <a:off x="6486525" y="2452688"/>
            <a:ext cx="428625" cy="1085850"/>
            <a:chOff x="6486525" y="2209800"/>
            <a:chExt cx="428625" cy="1085850"/>
          </a:xfrm>
        </p:grpSpPr>
        <p:cxnSp>
          <p:nvCxnSpPr>
            <p:cNvPr id="262167" name="Straight Connector 103"/>
            <p:cNvCxnSpPr>
              <a:cxnSpLocks noChangeShapeType="1"/>
            </p:cNvCxnSpPr>
            <p:nvPr/>
          </p:nvCxnSpPr>
          <p:spPr bwMode="auto">
            <a:xfrm flipV="1">
              <a:off x="6486525" y="2209800"/>
              <a:ext cx="95250" cy="666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62168" name="Straight Connector 105"/>
            <p:cNvCxnSpPr>
              <a:cxnSpLocks noChangeShapeType="1"/>
            </p:cNvCxnSpPr>
            <p:nvPr/>
          </p:nvCxnSpPr>
          <p:spPr bwMode="auto">
            <a:xfrm flipV="1">
              <a:off x="6496050" y="2333625"/>
              <a:ext cx="190500" cy="1047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62169" name="Straight Connector 107"/>
            <p:cNvCxnSpPr>
              <a:cxnSpLocks noChangeShapeType="1"/>
            </p:cNvCxnSpPr>
            <p:nvPr/>
          </p:nvCxnSpPr>
          <p:spPr bwMode="auto">
            <a:xfrm flipV="1">
              <a:off x="6505575" y="2505075"/>
              <a:ext cx="238125" cy="1143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62170" name="Straight Connector 109"/>
            <p:cNvCxnSpPr>
              <a:cxnSpLocks noChangeShapeType="1"/>
            </p:cNvCxnSpPr>
            <p:nvPr/>
          </p:nvCxnSpPr>
          <p:spPr bwMode="auto">
            <a:xfrm flipV="1">
              <a:off x="6505575" y="2686050"/>
              <a:ext cx="304800" cy="1238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62171" name="Straight Connector 111"/>
            <p:cNvCxnSpPr>
              <a:cxnSpLocks noChangeShapeType="1"/>
            </p:cNvCxnSpPr>
            <p:nvPr/>
          </p:nvCxnSpPr>
          <p:spPr bwMode="auto">
            <a:xfrm flipV="1">
              <a:off x="6496050" y="2886075"/>
              <a:ext cx="342900" cy="1143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62172" name="Straight Connector 113"/>
            <p:cNvCxnSpPr>
              <a:cxnSpLocks noChangeShapeType="1"/>
            </p:cNvCxnSpPr>
            <p:nvPr/>
          </p:nvCxnSpPr>
          <p:spPr bwMode="auto">
            <a:xfrm flipV="1">
              <a:off x="6486525" y="3048000"/>
              <a:ext cx="390525" cy="1047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62173" name="Straight Connector 115"/>
            <p:cNvCxnSpPr>
              <a:cxnSpLocks noChangeShapeType="1"/>
            </p:cNvCxnSpPr>
            <p:nvPr/>
          </p:nvCxnSpPr>
          <p:spPr bwMode="auto">
            <a:xfrm flipV="1">
              <a:off x="6496050" y="3200400"/>
              <a:ext cx="419100" cy="952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grpSp>
      <p:grpSp>
        <p:nvGrpSpPr>
          <p:cNvPr id="60" name="Group 123"/>
          <p:cNvGrpSpPr>
            <a:grpSpLocks/>
          </p:cNvGrpSpPr>
          <p:nvPr/>
        </p:nvGrpSpPr>
        <p:grpSpPr bwMode="auto">
          <a:xfrm>
            <a:off x="6343650" y="3224213"/>
            <a:ext cx="152400" cy="304800"/>
            <a:chOff x="6353175" y="2962275"/>
            <a:chExt cx="152400" cy="304800"/>
          </a:xfrm>
        </p:grpSpPr>
        <p:cxnSp>
          <p:nvCxnSpPr>
            <p:cNvPr id="262164" name="Straight Connector 118"/>
            <p:cNvCxnSpPr>
              <a:cxnSpLocks noChangeShapeType="1"/>
            </p:cNvCxnSpPr>
            <p:nvPr/>
          </p:nvCxnSpPr>
          <p:spPr bwMode="auto">
            <a:xfrm>
              <a:off x="6429375" y="2962275"/>
              <a:ext cx="66675" cy="38100"/>
            </a:xfrm>
            <a:prstGeom prst="line">
              <a:avLst/>
            </a:prstGeom>
            <a:noFill/>
            <a:ln w="38100">
              <a:solidFill>
                <a:srgbClr val="FF6699"/>
              </a:solidFill>
              <a:round/>
              <a:headEnd/>
              <a:tailEnd/>
            </a:ln>
            <a:extLst>
              <a:ext uri="{909E8E84-426E-40dd-AFC4-6F175D3DCCD1}">
                <a14:hiddenFill xmlns:a14="http://schemas.microsoft.com/office/drawing/2010/main">
                  <a:noFill/>
                </a14:hiddenFill>
              </a:ext>
            </a:extLst>
          </p:spPr>
        </p:cxnSp>
        <p:cxnSp>
          <p:nvCxnSpPr>
            <p:cNvPr id="262165" name="Straight Connector 120"/>
            <p:cNvCxnSpPr>
              <a:cxnSpLocks noChangeShapeType="1"/>
            </p:cNvCxnSpPr>
            <p:nvPr/>
          </p:nvCxnSpPr>
          <p:spPr bwMode="auto">
            <a:xfrm>
              <a:off x="6400800" y="3076575"/>
              <a:ext cx="104775" cy="66675"/>
            </a:xfrm>
            <a:prstGeom prst="line">
              <a:avLst/>
            </a:prstGeom>
            <a:noFill/>
            <a:ln w="38100">
              <a:solidFill>
                <a:srgbClr val="FF6699"/>
              </a:solidFill>
              <a:round/>
              <a:headEnd/>
              <a:tailEnd/>
            </a:ln>
            <a:extLst>
              <a:ext uri="{909E8E84-426E-40dd-AFC4-6F175D3DCCD1}">
                <a14:hiddenFill xmlns:a14="http://schemas.microsoft.com/office/drawing/2010/main">
                  <a:noFill/>
                </a14:hiddenFill>
              </a:ext>
            </a:extLst>
          </p:spPr>
        </p:cxnSp>
        <p:cxnSp>
          <p:nvCxnSpPr>
            <p:cNvPr id="262166" name="Straight Connector 122"/>
            <p:cNvCxnSpPr>
              <a:cxnSpLocks noChangeShapeType="1"/>
            </p:cNvCxnSpPr>
            <p:nvPr/>
          </p:nvCxnSpPr>
          <p:spPr bwMode="auto">
            <a:xfrm flipH="1" flipV="1">
              <a:off x="6353175" y="3219450"/>
              <a:ext cx="133350" cy="47625"/>
            </a:xfrm>
            <a:prstGeom prst="line">
              <a:avLst/>
            </a:prstGeom>
            <a:noFill/>
            <a:ln w="38100">
              <a:solidFill>
                <a:srgbClr val="FF6699"/>
              </a:solidFill>
              <a:round/>
              <a:headEnd/>
              <a:tailEnd/>
            </a:ln>
            <a:extLst>
              <a:ext uri="{909E8E84-426E-40dd-AFC4-6F175D3DCCD1}">
                <a14:hiddenFill xmlns:a14="http://schemas.microsoft.com/office/drawing/2010/main">
                  <a:noFill/>
                </a14:hiddenFill>
              </a:ext>
            </a:extLst>
          </p:spPr>
        </p:cxnSp>
      </p:grpSp>
      <p:sp>
        <p:nvSpPr>
          <p:cNvPr id="262157" name="TextBox 63"/>
          <p:cNvSpPr txBox="1">
            <a:spLocks noChangeArrowheads="1"/>
          </p:cNvSpPr>
          <p:nvPr/>
        </p:nvSpPr>
        <p:spPr bwMode="auto">
          <a:xfrm>
            <a:off x="258763" y="2046288"/>
            <a:ext cx="1039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smtClean="0">
                <a:solidFill>
                  <a:srgbClr val="9A7500"/>
                </a:solidFill>
              </a:rPr>
              <a:t>State-A</a:t>
            </a:r>
          </a:p>
        </p:txBody>
      </p:sp>
      <p:sp>
        <p:nvSpPr>
          <p:cNvPr id="262158" name="TextBox 64"/>
          <p:cNvSpPr txBox="1">
            <a:spLocks noChangeArrowheads="1"/>
          </p:cNvSpPr>
          <p:nvPr/>
        </p:nvSpPr>
        <p:spPr bwMode="auto">
          <a:xfrm>
            <a:off x="4789488" y="2046288"/>
            <a:ext cx="103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smtClean="0">
                <a:solidFill>
                  <a:srgbClr val="9A7500"/>
                </a:solidFill>
              </a:rPr>
              <a:t>State-A</a:t>
            </a:r>
          </a:p>
        </p:txBody>
      </p:sp>
      <p:sp>
        <p:nvSpPr>
          <p:cNvPr id="262159" name="TextBox 65"/>
          <p:cNvSpPr txBox="1">
            <a:spLocks noChangeArrowheads="1"/>
          </p:cNvSpPr>
          <p:nvPr/>
        </p:nvSpPr>
        <p:spPr bwMode="auto">
          <a:xfrm>
            <a:off x="3290888" y="2046288"/>
            <a:ext cx="1039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smtClean="0">
                <a:solidFill>
                  <a:srgbClr val="9A7500"/>
                </a:solidFill>
              </a:rPr>
              <a:t>State-B</a:t>
            </a:r>
          </a:p>
        </p:txBody>
      </p:sp>
      <p:sp>
        <p:nvSpPr>
          <p:cNvPr id="262160" name="TextBox 66"/>
          <p:cNvSpPr txBox="1">
            <a:spLocks noChangeArrowheads="1"/>
          </p:cNvSpPr>
          <p:nvPr/>
        </p:nvSpPr>
        <p:spPr bwMode="auto">
          <a:xfrm>
            <a:off x="7553325" y="2046288"/>
            <a:ext cx="103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smtClean="0">
                <a:solidFill>
                  <a:srgbClr val="9A7500"/>
                </a:solidFill>
              </a:rPr>
              <a:t>State-B</a:t>
            </a:r>
          </a:p>
        </p:txBody>
      </p:sp>
      <p:sp>
        <p:nvSpPr>
          <p:cNvPr id="262161"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AD3DFB-B532-D740-88FC-5C1B1AEEEC62}" type="slidenum">
              <a:rPr lang="en-US" sz="1600">
                <a:solidFill>
                  <a:srgbClr val="000000"/>
                </a:solidFill>
                <a:latin typeface="Garamond" charset="0"/>
              </a:rPr>
              <a:pPr eaLnBrk="1" hangingPunct="1"/>
              <a:t>195</a:t>
            </a:fld>
            <a:endParaRPr lang="en-US" sz="1600">
              <a:solidFill>
                <a:srgbClr val="000000"/>
              </a:solidFill>
              <a:latin typeface="Garamond" charset="0"/>
            </a:endParaRPr>
          </a:p>
        </p:txBody>
      </p:sp>
      <p:pic>
        <p:nvPicPr>
          <p:cNvPr id="69" name="Picture 68" descr="X_mark.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84913" y="1397000"/>
            <a:ext cx="42862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descr="checkmark.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25650" y="1319213"/>
            <a:ext cx="6540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8979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ox(in)">
                                      <p:cBhvr>
                                        <p:cTn id="7" dur="500"/>
                                        <p:tgtEl>
                                          <p:spTgt spid="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ox(in)">
                                      <p:cBhvr>
                                        <p:cTn id="12" dur="500"/>
                                        <p:tgtEl>
                                          <p:spTgt spid="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915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box(in)">
                                      <p:cBhvr>
                                        <p:cTn id="25" dur="500"/>
                                        <p:tgtEl>
                                          <p:spTgt spid="6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box(in)">
                                      <p:cBhvr>
                                        <p:cTn id="30" dur="500"/>
                                        <p:tgtEl>
                                          <p:spTgt spid="5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915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p:txBody>
          <a:bodyPr/>
          <a:lstStyle/>
          <a:p>
            <a:r>
              <a:rPr lang="en-US" sz="3600">
                <a:latin typeface="Garamond" charset="0"/>
              </a:rPr>
              <a:t>Optimum Read Reference Voltage Prediction</a:t>
            </a:r>
          </a:p>
        </p:txBody>
      </p:sp>
      <p:sp>
        <p:nvSpPr>
          <p:cNvPr id="20483" name="Content Placeholder 2"/>
          <p:cNvSpPr>
            <a:spLocks noGrp="1"/>
          </p:cNvSpPr>
          <p:nvPr>
            <p:ph idx="1"/>
          </p:nvPr>
        </p:nvSpPr>
        <p:spPr>
          <a:xfrm>
            <a:off x="212725" y="3898900"/>
            <a:ext cx="8231188" cy="2024063"/>
          </a:xfrm>
        </p:spPr>
        <p:txBody>
          <a:bodyPr/>
          <a:lstStyle/>
          <a:p>
            <a:r>
              <a:rPr lang="en-US">
                <a:latin typeface="Tahoma" charset="0"/>
              </a:rPr>
              <a:t>Vth shift learning (done every ~1k P/E cycles)</a:t>
            </a:r>
          </a:p>
          <a:p>
            <a:pPr lvl="1"/>
            <a:r>
              <a:rPr lang="en-US" sz="1800">
                <a:latin typeface="Tahoma" charset="0"/>
              </a:rPr>
              <a:t>Program sample cells with known data pattern and test Vth</a:t>
            </a:r>
          </a:p>
          <a:p>
            <a:pPr lvl="1"/>
            <a:r>
              <a:rPr lang="en-US" sz="1800">
                <a:latin typeface="Tahoma" charset="0"/>
              </a:rPr>
              <a:t>Program aggressor neighbor cells and test victim Vth after interference</a:t>
            </a:r>
          </a:p>
          <a:p>
            <a:pPr lvl="1"/>
            <a:r>
              <a:rPr lang="en-US" sz="1800">
                <a:solidFill>
                  <a:srgbClr val="FF0000"/>
                </a:solidFill>
                <a:latin typeface="Tahoma" charset="0"/>
              </a:rPr>
              <a:t>Characterize the mean shift in Vth (i.e., program interference noise)</a:t>
            </a:r>
          </a:p>
          <a:p>
            <a:endParaRPr lang="en-US" sz="800">
              <a:solidFill>
                <a:srgbClr val="FF0000"/>
              </a:solidFill>
              <a:latin typeface="Tahoma" charset="0"/>
            </a:endParaRPr>
          </a:p>
          <a:p>
            <a:r>
              <a:rPr lang="en-US">
                <a:latin typeface="Tahoma" charset="0"/>
              </a:rPr>
              <a:t>Optimum read reference voltage prediction</a:t>
            </a:r>
          </a:p>
          <a:p>
            <a:pPr lvl="1"/>
            <a:r>
              <a:rPr lang="en-US">
                <a:latin typeface="Tahoma" charset="0"/>
              </a:rPr>
              <a:t> </a:t>
            </a:r>
            <a:r>
              <a:rPr lang="en-US" sz="1800">
                <a:latin typeface="Tahoma" charset="0"/>
              </a:rPr>
              <a:t>Default read reference voltage + </a:t>
            </a:r>
            <a:r>
              <a:rPr lang="en-US" sz="1800">
                <a:solidFill>
                  <a:srgbClr val="FF0000"/>
                </a:solidFill>
                <a:latin typeface="Tahoma" charset="0"/>
              </a:rPr>
              <a:t>Predicted mean Vth shift by model</a:t>
            </a:r>
          </a:p>
        </p:txBody>
      </p:sp>
      <p:pic>
        <p:nvPicPr>
          <p:cNvPr id="204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2581275"/>
            <a:ext cx="6978650" cy="128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1028700"/>
            <a:ext cx="6934200" cy="154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a:spLocks noChangeArrowheads="1"/>
          </p:cNvSpPr>
          <p:nvPr/>
        </p:nvSpPr>
        <p:spPr bwMode="auto">
          <a:xfrm>
            <a:off x="0" y="2768600"/>
            <a:ext cx="1724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000000"/>
                </a:solidFill>
              </a:rPr>
              <a:t>After program </a:t>
            </a:r>
          </a:p>
          <a:p>
            <a:pPr eaLnBrk="1" fontAlgn="base" hangingPunct="1">
              <a:spcBef>
                <a:spcPct val="0"/>
              </a:spcBef>
              <a:spcAft>
                <a:spcPct val="0"/>
              </a:spcAft>
            </a:pPr>
            <a:r>
              <a:rPr lang="en-US" sz="1800" b="1" smtClean="0">
                <a:solidFill>
                  <a:srgbClr val="000000"/>
                </a:solidFill>
              </a:rPr>
              <a:t>interference</a:t>
            </a:r>
          </a:p>
        </p:txBody>
      </p:sp>
      <p:cxnSp>
        <p:nvCxnSpPr>
          <p:cNvPr id="7" name="Straight Arrow Connector 6"/>
          <p:cNvCxnSpPr>
            <a:cxnSpLocks noChangeShapeType="1"/>
          </p:cNvCxnSpPr>
          <p:nvPr/>
        </p:nvCxnSpPr>
        <p:spPr bwMode="auto">
          <a:xfrm flipH="1" flipV="1">
            <a:off x="6129338" y="2587625"/>
            <a:ext cx="385762" cy="15875"/>
          </a:xfrm>
          <a:prstGeom prst="straightConnector1">
            <a:avLst/>
          </a:prstGeom>
          <a:noFill/>
          <a:ln w="38100">
            <a:solidFill>
              <a:srgbClr val="660066"/>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TextBox 5"/>
          <p:cNvSpPr txBox="1">
            <a:spLocks noChangeArrowheads="1"/>
          </p:cNvSpPr>
          <p:nvPr/>
        </p:nvSpPr>
        <p:spPr bwMode="auto">
          <a:xfrm>
            <a:off x="6515100" y="2324100"/>
            <a:ext cx="103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660066"/>
                </a:solidFill>
              </a:rPr>
              <a:t>Vth shift</a:t>
            </a:r>
          </a:p>
        </p:txBody>
      </p:sp>
    </p:spTree>
    <p:extLst>
      <p:ext uri="{BB962C8B-B14F-4D97-AF65-F5344CB8AC3E}">
        <p14:creationId xmlns:p14="http://schemas.microsoft.com/office/powerpoint/2010/main" val="26055535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04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16" descr="raw_ber_dac_prediction_1.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69963"/>
            <a:ext cx="91440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8" name="Title 1"/>
          <p:cNvSpPr>
            <a:spLocks noGrp="1"/>
          </p:cNvSpPr>
          <p:nvPr>
            <p:ph type="title"/>
          </p:nvPr>
        </p:nvSpPr>
        <p:spPr/>
        <p:txBody>
          <a:bodyPr/>
          <a:lstStyle/>
          <a:p>
            <a:r>
              <a:rPr lang="en-US" sz="3800">
                <a:latin typeface="Garamond" charset="0"/>
              </a:rPr>
              <a:t>Effect of Read Reference Voltage Prediction</a:t>
            </a:r>
          </a:p>
        </p:txBody>
      </p:sp>
      <p:sp>
        <p:nvSpPr>
          <p:cNvPr id="21508" name="Content Placeholder 2"/>
          <p:cNvSpPr>
            <a:spLocks noGrp="1"/>
          </p:cNvSpPr>
          <p:nvPr>
            <p:ph idx="1"/>
          </p:nvPr>
        </p:nvSpPr>
        <p:spPr>
          <a:xfrm>
            <a:off x="142875" y="5505450"/>
            <a:ext cx="8791575" cy="819150"/>
          </a:xfrm>
        </p:spPr>
        <p:txBody>
          <a:bodyPr/>
          <a:lstStyle/>
          <a:p>
            <a:r>
              <a:rPr lang="en-US">
                <a:latin typeface="Tahoma" charset="0"/>
              </a:rPr>
              <a:t>Read reference voltage prediction reduces raw BER (by 64%) and increases the P/E cycle lifetime (by 30%)</a:t>
            </a:r>
          </a:p>
        </p:txBody>
      </p:sp>
      <p:cxnSp>
        <p:nvCxnSpPr>
          <p:cNvPr id="21509" name="Straight Connector 5"/>
          <p:cNvCxnSpPr>
            <a:cxnSpLocks noChangeShapeType="1"/>
          </p:cNvCxnSpPr>
          <p:nvPr/>
        </p:nvCxnSpPr>
        <p:spPr bwMode="auto">
          <a:xfrm flipV="1">
            <a:off x="963613" y="3201988"/>
            <a:ext cx="7864475" cy="12700"/>
          </a:xfrm>
          <a:prstGeom prst="line">
            <a:avLst/>
          </a:prstGeom>
          <a:noFill/>
          <a:ln w="38100">
            <a:solidFill>
              <a:schemeClr val="tx1"/>
            </a:solidFill>
            <a:prstDash val="sysDash"/>
            <a:round/>
            <a:headEnd/>
            <a:tailEnd/>
          </a:ln>
          <a:extLst>
            <a:ext uri="{909E8E84-426E-40dd-AFC4-6F175D3DCCD1}">
              <a14:hiddenFill xmlns:a14="http://schemas.microsoft.com/office/drawing/2010/main">
                <a:noFill/>
              </a14:hiddenFill>
            </a:ext>
          </a:extLst>
        </p:spPr>
      </p:cxnSp>
      <p:sp>
        <p:nvSpPr>
          <p:cNvPr id="21510" name="TextBox 9"/>
          <p:cNvSpPr txBox="1">
            <a:spLocks noChangeArrowheads="1"/>
          </p:cNvSpPr>
          <p:nvPr/>
        </p:nvSpPr>
        <p:spPr bwMode="auto">
          <a:xfrm>
            <a:off x="1020763" y="2324100"/>
            <a:ext cx="34988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200" smtClean="0">
                <a:solidFill>
                  <a:srgbClr val="000000"/>
                </a:solidFill>
              </a:rPr>
              <a:t>32k-bit BCH Code</a:t>
            </a:r>
          </a:p>
          <a:p>
            <a:pPr algn="ctr" eaLnBrk="1" fontAlgn="base" hangingPunct="1">
              <a:spcBef>
                <a:spcPct val="0"/>
              </a:spcBef>
              <a:spcAft>
                <a:spcPct val="0"/>
              </a:spcAft>
            </a:pPr>
            <a:r>
              <a:rPr lang="en-US" sz="2200" smtClean="0">
                <a:solidFill>
                  <a:srgbClr val="000000"/>
                </a:solidFill>
              </a:rPr>
              <a:t>(acceptable BER = 2x10</a:t>
            </a:r>
            <a:r>
              <a:rPr lang="en-US" sz="2200" baseline="30000" smtClean="0">
                <a:solidFill>
                  <a:srgbClr val="000000"/>
                </a:solidFill>
              </a:rPr>
              <a:t>-3</a:t>
            </a:r>
            <a:r>
              <a:rPr lang="en-US" sz="2200" smtClean="0">
                <a:solidFill>
                  <a:srgbClr val="000000"/>
                </a:solidFill>
              </a:rPr>
              <a:t>)</a:t>
            </a:r>
          </a:p>
        </p:txBody>
      </p:sp>
      <p:grpSp>
        <p:nvGrpSpPr>
          <p:cNvPr id="2" name="Group 1"/>
          <p:cNvGrpSpPr>
            <a:grpSpLocks/>
          </p:cNvGrpSpPr>
          <p:nvPr/>
        </p:nvGrpSpPr>
        <p:grpSpPr bwMode="auto">
          <a:xfrm>
            <a:off x="5092700" y="1584325"/>
            <a:ext cx="3433763" cy="1625600"/>
            <a:chOff x="5092700" y="1393825"/>
            <a:chExt cx="3433763" cy="1625600"/>
          </a:xfrm>
        </p:grpSpPr>
        <p:cxnSp>
          <p:nvCxnSpPr>
            <p:cNvPr id="265228" name="Straight Arrow Connector 11"/>
            <p:cNvCxnSpPr>
              <a:cxnSpLocks noChangeShapeType="1"/>
            </p:cNvCxnSpPr>
            <p:nvPr/>
          </p:nvCxnSpPr>
          <p:spPr bwMode="auto">
            <a:xfrm>
              <a:off x="5130800" y="3005138"/>
              <a:ext cx="1365250" cy="14287"/>
            </a:xfrm>
            <a:prstGeom prst="straightConnector1">
              <a:avLst/>
            </a:prstGeom>
            <a:noFill/>
            <a:ln w="57150">
              <a:solidFill>
                <a:srgbClr val="A50021"/>
              </a:solidFill>
              <a:round/>
              <a:headEnd/>
              <a:tailEnd type="arrow" w="med" len="med"/>
            </a:ln>
            <a:extLst>
              <a:ext uri="{909E8E84-426E-40dd-AFC4-6F175D3DCCD1}">
                <a14:hiddenFill xmlns:a14="http://schemas.microsoft.com/office/drawing/2010/main">
                  <a:noFill/>
                </a14:hiddenFill>
              </a:ext>
            </a:extLst>
          </p:spPr>
        </p:cxnSp>
        <p:sp>
          <p:nvSpPr>
            <p:cNvPr id="265229" name="TextBox 12"/>
            <p:cNvSpPr txBox="1">
              <a:spLocks noChangeArrowheads="1"/>
            </p:cNvSpPr>
            <p:nvPr/>
          </p:nvSpPr>
          <p:spPr bwMode="auto">
            <a:xfrm>
              <a:off x="5092700" y="1393825"/>
              <a:ext cx="34337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200" smtClean="0">
                  <a:solidFill>
                    <a:srgbClr val="000000"/>
                  </a:solidFill>
                </a:rPr>
                <a:t>30% lifetime improvement</a:t>
              </a:r>
            </a:p>
          </p:txBody>
        </p:sp>
        <p:cxnSp>
          <p:nvCxnSpPr>
            <p:cNvPr id="265230" name="Straight Arrow Connector 14"/>
            <p:cNvCxnSpPr>
              <a:cxnSpLocks noChangeShapeType="1"/>
            </p:cNvCxnSpPr>
            <p:nvPr/>
          </p:nvCxnSpPr>
          <p:spPr bwMode="auto">
            <a:xfrm flipH="1">
              <a:off x="5935663" y="1906588"/>
              <a:ext cx="196850" cy="1096962"/>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265223" name="Rectangle 1"/>
          <p:cNvSpPr>
            <a:spLocks noChangeArrowheads="1"/>
          </p:cNvSpPr>
          <p:nvPr/>
        </p:nvSpPr>
        <p:spPr bwMode="auto">
          <a:xfrm>
            <a:off x="114300" y="1727200"/>
            <a:ext cx="433388" cy="259873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TextBox 2"/>
          <p:cNvSpPr txBox="1"/>
          <p:nvPr/>
        </p:nvSpPr>
        <p:spPr>
          <a:xfrm>
            <a:off x="115580" y="1710386"/>
            <a:ext cx="523220" cy="2275623"/>
          </a:xfrm>
          <a:prstGeom prst="rect">
            <a:avLst/>
          </a:prstGeom>
          <a:noFill/>
        </p:spPr>
        <p:txBody>
          <a:bodyPr vert="vert270" wrap="none">
            <a:spAutoFit/>
          </a:bodyPr>
          <a:lstStyle/>
          <a:p>
            <a:pPr fontAlgn="base">
              <a:spcBef>
                <a:spcPct val="0"/>
              </a:spcBef>
              <a:spcAft>
                <a:spcPct val="0"/>
              </a:spcAft>
              <a:defRPr/>
            </a:pPr>
            <a:r>
              <a:rPr lang="en-US" sz="2200" dirty="0">
                <a:solidFill>
                  <a:srgbClr val="000000"/>
                </a:solidFill>
                <a:latin typeface="Arial" charset="0"/>
                <a:ea typeface="ＭＳ Ｐゴシック" pitchFamily="34" charset="-128"/>
                <a:cs typeface="ＭＳ Ｐゴシック" charset="0"/>
              </a:rPr>
              <a:t>Raw bit error rate</a:t>
            </a:r>
          </a:p>
        </p:txBody>
      </p:sp>
      <p:sp>
        <p:nvSpPr>
          <p:cNvPr id="265225" name="Rectangle 3"/>
          <p:cNvSpPr>
            <a:spLocks noChangeArrowheads="1"/>
          </p:cNvSpPr>
          <p:nvPr/>
        </p:nvSpPr>
        <p:spPr bwMode="auto">
          <a:xfrm>
            <a:off x="4902200" y="4097338"/>
            <a:ext cx="3844925" cy="51752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65226" name="TextBox 4"/>
          <p:cNvSpPr txBox="1">
            <a:spLocks noChangeArrowheads="1"/>
          </p:cNvSpPr>
          <p:nvPr/>
        </p:nvSpPr>
        <p:spPr bwMode="auto">
          <a:xfrm>
            <a:off x="4811713" y="4021138"/>
            <a:ext cx="3916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No read reference voltage prediction</a:t>
            </a:r>
          </a:p>
        </p:txBody>
      </p:sp>
      <p:sp>
        <p:nvSpPr>
          <p:cNvPr id="265227" name="TextBox 13"/>
          <p:cNvSpPr txBox="1">
            <a:spLocks noChangeArrowheads="1"/>
          </p:cNvSpPr>
          <p:nvPr/>
        </p:nvSpPr>
        <p:spPr bwMode="auto">
          <a:xfrm>
            <a:off x="4819650" y="4305300"/>
            <a:ext cx="4083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With read reference voltage prediction</a:t>
            </a:r>
          </a:p>
        </p:txBody>
      </p:sp>
    </p:spTree>
    <p:extLst>
      <p:ext uri="{BB962C8B-B14F-4D97-AF65-F5344CB8AC3E}">
        <p14:creationId xmlns:p14="http://schemas.microsoft.com/office/powerpoint/2010/main" val="5094670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p:bldP spid="21510"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a:xfrm>
            <a:off x="228600" y="152400"/>
            <a:ext cx="8915400" cy="1066800"/>
          </a:xfrm>
        </p:spPr>
        <p:txBody>
          <a:bodyPr/>
          <a:lstStyle/>
          <a:p>
            <a:r>
              <a:rPr lang="en-US">
                <a:latin typeface="Garamond" charset="0"/>
              </a:rPr>
              <a:t>More on Read Reference Voltage Prediction</a:t>
            </a:r>
          </a:p>
        </p:txBody>
      </p:sp>
      <p:sp>
        <p:nvSpPr>
          <p:cNvPr id="266242" name="Content Placeholder 2"/>
          <p:cNvSpPr>
            <a:spLocks noGrp="1"/>
          </p:cNvSpPr>
          <p:nvPr>
            <p:ph idx="1"/>
          </p:nvPr>
        </p:nvSpPr>
        <p:spPr/>
        <p:txBody>
          <a:bodyPr/>
          <a:lstStyle/>
          <a:p>
            <a:r>
              <a:rPr lang="en-US">
                <a:latin typeface="Tahoma" charset="0"/>
              </a:rPr>
              <a:t>Yu Cai, Onur Mutlu, Erich F. Haratsch, and Ken Mai,</a:t>
            </a:r>
            <a:br>
              <a:rPr lang="en-US">
                <a:latin typeface="Tahoma" charset="0"/>
              </a:rPr>
            </a:br>
            <a:r>
              <a:rPr lang="en-US" b="1">
                <a:latin typeface="Tahoma" charset="0"/>
                <a:hlinkClick r:id="rId2"/>
              </a:rPr>
              <a:t>"Program Interference in MLC NAND Flash Memory: Characterization, Modeling, and Mitigation"</a:t>
            </a:r>
            <a:r>
              <a:rPr lang="en-US">
                <a:latin typeface="Tahoma" charset="0"/>
              </a:rPr>
              <a:t/>
            </a:r>
            <a:br>
              <a:rPr lang="en-US">
                <a:latin typeface="Tahoma" charset="0"/>
              </a:rPr>
            </a:br>
            <a:r>
              <a:rPr lang="en-US" i="1">
                <a:latin typeface="Tahoma" charset="0"/>
              </a:rPr>
              <a:t>Proceedings of the </a:t>
            </a:r>
            <a:r>
              <a:rPr lang="en-US" i="1">
                <a:latin typeface="Tahoma" charset="0"/>
                <a:hlinkClick r:id="rId3"/>
              </a:rPr>
              <a:t>31st IEEE International Conference on Computer Design</a:t>
            </a:r>
            <a:r>
              <a:rPr lang="en-US" i="1">
                <a:latin typeface="Tahoma" charset="0"/>
              </a:rPr>
              <a:t> (</a:t>
            </a:r>
            <a:r>
              <a:rPr lang="en-US" b="1" i="1">
                <a:latin typeface="Tahoma" charset="0"/>
              </a:rPr>
              <a:t>ICCD</a:t>
            </a:r>
            <a:r>
              <a:rPr lang="en-US" i="1">
                <a:latin typeface="Tahoma" charset="0"/>
              </a:rPr>
              <a:t>)</a:t>
            </a:r>
            <a:r>
              <a:rPr lang="en-US">
                <a:latin typeface="Tahoma" charset="0"/>
              </a:rPr>
              <a:t>, Asheville, NC, October 2013. </a:t>
            </a:r>
            <a:r>
              <a:rPr lang="en-US">
                <a:latin typeface="Tahoma" charset="0"/>
                <a:hlinkClick r:id="rId4"/>
              </a:rPr>
              <a:t>Slides (pptx)</a:t>
            </a:r>
            <a:r>
              <a:rPr lang="en-US">
                <a:latin typeface="Tahoma" charset="0"/>
              </a:rPr>
              <a:t> </a:t>
            </a:r>
            <a:r>
              <a:rPr lang="en-US">
                <a:latin typeface="Tahoma" charset="0"/>
                <a:hlinkClick r:id="rId5"/>
              </a:rPr>
              <a:t>(pdf)</a:t>
            </a:r>
            <a:r>
              <a:rPr lang="en-US">
                <a:latin typeface="Tahoma" charset="0"/>
              </a:rPr>
              <a:t> </a:t>
            </a:r>
            <a:r>
              <a:rPr lang="en-US">
                <a:latin typeface="Tahoma" charset="0"/>
                <a:hlinkClick r:id="rId6"/>
              </a:rPr>
              <a:t>Lightning Session Slides (pdf)</a:t>
            </a:r>
            <a:r>
              <a:rPr lang="en-US">
                <a:latin typeface="Tahoma" charset="0"/>
              </a:rPr>
              <a:t> </a:t>
            </a:r>
          </a:p>
        </p:txBody>
      </p:sp>
      <p:sp>
        <p:nvSpPr>
          <p:cNvPr id="26624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AA974-7F23-6846-8F5C-5B4ADDFDA911}" type="slidenum">
              <a:rPr lang="en-US" sz="1600">
                <a:solidFill>
                  <a:srgbClr val="000000"/>
                </a:solidFill>
                <a:latin typeface="Garamond" charset="0"/>
              </a:rPr>
              <a:pPr eaLnBrk="1" hangingPunct="1"/>
              <a:t>198</a:t>
            </a:fld>
            <a:endParaRPr lang="en-US" sz="1600">
              <a:solidFill>
                <a:srgbClr val="000000"/>
              </a:solidFill>
              <a:latin typeface="Garamond" charset="0"/>
            </a:endParaRPr>
          </a:p>
        </p:txBody>
      </p:sp>
    </p:spTree>
    <p:extLst>
      <p:ext uri="{BB962C8B-B14F-4D97-AF65-F5344CB8AC3E}">
        <p14:creationId xmlns:p14="http://schemas.microsoft.com/office/powerpoint/2010/main" val="420428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p:txBody>
          <a:bodyPr/>
          <a:lstStyle/>
          <a:p>
            <a:pPr eaLnBrk="1" hangingPunct="1"/>
            <a:r>
              <a:rPr lang="en-US">
                <a:latin typeface="Garamond" charset="0"/>
              </a:rPr>
              <a:t>Agenda</a:t>
            </a:r>
          </a:p>
        </p:txBody>
      </p:sp>
      <p:sp>
        <p:nvSpPr>
          <p:cNvPr id="267266" name="Content Placeholder 2"/>
          <p:cNvSpPr>
            <a:spLocks noGrp="1"/>
          </p:cNvSpPr>
          <p:nvPr>
            <p:ph idx="1"/>
          </p:nvPr>
        </p:nvSpPr>
        <p:spPr>
          <a:xfrm>
            <a:off x="228600" y="1096963"/>
            <a:ext cx="8793163" cy="4876800"/>
          </a:xfrm>
        </p:spPr>
        <p:txBody>
          <a:bodyPr/>
          <a:lstStyle/>
          <a:p>
            <a:pPr eaLnBrk="1" hangingPunct="1"/>
            <a:r>
              <a:rPr lang="en-US">
                <a:latin typeface="Tahoma" charset="0"/>
              </a:rPr>
              <a:t>Background, Motivation and Approach</a:t>
            </a:r>
          </a:p>
          <a:p>
            <a:pPr eaLnBrk="1" hangingPunct="1"/>
            <a:r>
              <a:rPr lang="en-US">
                <a:solidFill>
                  <a:srgbClr val="000000"/>
                </a:solidFill>
                <a:latin typeface="Tahoma" charset="0"/>
              </a:rPr>
              <a:t>Experimental Characterization Methodology</a:t>
            </a:r>
          </a:p>
          <a:p>
            <a:pPr eaLnBrk="1" hangingPunct="1"/>
            <a:r>
              <a:rPr lang="en-US">
                <a:solidFill>
                  <a:srgbClr val="0000FF"/>
                </a:solidFill>
                <a:latin typeface="Tahoma" charset="0"/>
              </a:rPr>
              <a:t>Error Analysis and Management </a:t>
            </a:r>
          </a:p>
          <a:p>
            <a:pPr lvl="1" eaLnBrk="1" hangingPunct="1"/>
            <a:r>
              <a:rPr lang="en-US">
                <a:solidFill>
                  <a:srgbClr val="000000"/>
                </a:solidFill>
                <a:latin typeface="Tahoma" charset="0"/>
                <a:cs typeface="ＭＳ Ｐゴシック" charset="0"/>
              </a:rPr>
              <a:t>Main Characterization Results</a:t>
            </a:r>
          </a:p>
          <a:p>
            <a:pPr lvl="1" eaLnBrk="1" hangingPunct="1"/>
            <a:r>
              <a:rPr lang="en-US">
                <a:latin typeface="Tahoma" charset="0"/>
                <a:cs typeface="ＭＳ Ｐゴシック" charset="0"/>
              </a:rPr>
              <a:t>Retention-Aware Error Management</a:t>
            </a:r>
          </a:p>
          <a:p>
            <a:pPr lvl="1" eaLnBrk="1" hangingPunct="1"/>
            <a:r>
              <a:rPr lang="en-US">
                <a:latin typeface="Tahoma" charset="0"/>
                <a:cs typeface="ＭＳ Ｐゴシック" charset="0"/>
              </a:rPr>
              <a:t>Threshold Voltage and Program Interference Analysis</a:t>
            </a:r>
          </a:p>
          <a:p>
            <a:pPr lvl="1" eaLnBrk="1" hangingPunct="1"/>
            <a:r>
              <a:rPr lang="en-US">
                <a:latin typeface="Tahoma" charset="0"/>
                <a:cs typeface="ＭＳ Ｐゴシック" charset="0"/>
              </a:rPr>
              <a:t>Read Reference Voltage Prediction</a:t>
            </a:r>
          </a:p>
          <a:p>
            <a:pPr lvl="1" eaLnBrk="1" hangingPunct="1"/>
            <a:r>
              <a:rPr lang="en-US">
                <a:solidFill>
                  <a:srgbClr val="0000FF"/>
                </a:solidFill>
                <a:latin typeface="Tahoma" charset="0"/>
                <a:cs typeface="ＭＳ Ｐゴシック" charset="0"/>
              </a:rPr>
              <a:t>Neighbor-Assisted Error Correction</a:t>
            </a:r>
          </a:p>
          <a:p>
            <a:pPr eaLnBrk="1" hangingPunct="1"/>
            <a:r>
              <a:rPr lang="en-US">
                <a:latin typeface="Tahoma" charset="0"/>
              </a:rPr>
              <a:t>Summary</a:t>
            </a:r>
          </a:p>
          <a:p>
            <a:pPr eaLnBrk="1" hangingPunct="1"/>
            <a:endParaRPr lang="en-US">
              <a:latin typeface="Tahoma" charset="0"/>
            </a:endParaRPr>
          </a:p>
          <a:p>
            <a:pPr eaLnBrk="1" hangingPunct="1"/>
            <a:endParaRPr lang="en-US">
              <a:latin typeface="Tahoma" charset="0"/>
            </a:endParaRPr>
          </a:p>
        </p:txBody>
      </p:sp>
      <p:sp>
        <p:nvSpPr>
          <p:cNvPr id="2672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B00F14-E35C-A944-9EBF-C7E28E67578A}" type="slidenum">
              <a:rPr lang="en-US" sz="1600">
                <a:solidFill>
                  <a:srgbClr val="000000"/>
                </a:solidFill>
                <a:latin typeface="Garamond" charset="0"/>
              </a:rPr>
              <a:pPr eaLnBrk="1" hangingPunct="1"/>
              <a:t>199</a:t>
            </a:fld>
            <a:endParaRPr lang="en-US" sz="1600">
              <a:solidFill>
                <a:srgbClr val="000000"/>
              </a:solidFill>
              <a:latin typeface="Garamond" charset="0"/>
            </a:endParaRPr>
          </a:p>
        </p:txBody>
      </p:sp>
      <p:pic>
        <p:nvPicPr>
          <p:cNvPr id="267268"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54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a:latin typeface="Garamond" charset="0"/>
                <a:ea typeface="ＭＳ Ｐゴシック" charset="0"/>
                <a:cs typeface="ＭＳ Ｐゴシック" charset="0"/>
              </a:rPr>
              <a:t>Limits of Charge Memory</a:t>
            </a:r>
          </a:p>
        </p:txBody>
      </p:sp>
      <p:sp>
        <p:nvSpPr>
          <p:cNvPr id="39939" name="Content Placeholder 2"/>
          <p:cNvSpPr>
            <a:spLocks noGrp="1"/>
          </p:cNvSpPr>
          <p:nvPr>
            <p:ph idx="1"/>
          </p:nvPr>
        </p:nvSpPr>
        <p:spPr>
          <a:xfrm>
            <a:off x="228600" y="996950"/>
            <a:ext cx="8610600" cy="5194300"/>
          </a:xfrm>
        </p:spPr>
        <p:txBody>
          <a:bodyPr/>
          <a:lstStyle/>
          <a:p>
            <a:r>
              <a:rPr lang="en-US" dirty="0">
                <a:latin typeface="Tahoma" charset="0"/>
                <a:ea typeface="ＭＳ Ｐゴシック" charset="0"/>
                <a:cs typeface="ＭＳ Ｐゴシック" charset="0"/>
              </a:rPr>
              <a:t>Difficult charge placement and control</a:t>
            </a:r>
          </a:p>
          <a:p>
            <a:pPr lvl="1"/>
            <a:r>
              <a:rPr lang="en-US" dirty="0">
                <a:latin typeface="Tahoma" charset="0"/>
                <a:ea typeface="ＭＳ Ｐゴシック" charset="0"/>
              </a:rPr>
              <a:t>Flash: floating gate charge</a:t>
            </a:r>
          </a:p>
          <a:p>
            <a:pPr lvl="1"/>
            <a:r>
              <a:rPr lang="en-US" dirty="0">
                <a:latin typeface="Tahoma" charset="0"/>
                <a:ea typeface="ＭＳ Ｐゴシック" charset="0"/>
              </a:rPr>
              <a:t>DRAM: capacitor charge, transistor leakage</a:t>
            </a: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Reliable </a:t>
            </a:r>
            <a:r>
              <a:rPr lang="en-US" dirty="0" smtClean="0">
                <a:latin typeface="Tahoma" charset="0"/>
                <a:ea typeface="ＭＳ Ｐゴシック" charset="0"/>
                <a:cs typeface="ＭＳ Ｐゴシック" charset="0"/>
              </a:rPr>
              <a:t>sensing, data retention, and charge control become more difficult </a:t>
            </a:r>
            <a:r>
              <a:rPr lang="en-US" dirty="0">
                <a:latin typeface="Tahoma" charset="0"/>
                <a:ea typeface="ＭＳ Ｐゴシック" charset="0"/>
                <a:cs typeface="ＭＳ Ｐゴシック" charset="0"/>
              </a:rPr>
              <a:t>as charge storage unit size reduces</a:t>
            </a:r>
          </a:p>
        </p:txBody>
      </p:sp>
      <p:sp>
        <p:nvSpPr>
          <p:cNvPr id="3994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619DA8A-D1A3-034D-85FB-F326B7A01761}" type="slidenum">
              <a:rPr lang="en-US" sz="1600">
                <a:solidFill>
                  <a:srgbClr val="000000"/>
                </a:solidFill>
                <a:latin typeface="Garamond" charset="0"/>
              </a:rPr>
              <a:pPr eaLnBrk="1" hangingPunct="1"/>
              <a:t>2</a:t>
            </a:fld>
            <a:endParaRPr lang="en-US" sz="1600">
              <a:solidFill>
                <a:srgbClr val="000000"/>
              </a:solidFill>
              <a:latin typeface="Garamond" charset="0"/>
            </a:endParaRPr>
          </a:p>
        </p:txBody>
      </p:sp>
      <p:pic>
        <p:nvPicPr>
          <p:cNvPr id="3994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7957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37"/>
          <p:cNvSpPr/>
          <p:nvPr/>
        </p:nvSpPr>
        <p:spPr>
          <a:xfrm>
            <a:off x="5867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solidFill>
                <a:prstClr val="white"/>
              </a:solidFill>
              <a:latin typeface="Calibri"/>
            </a:endParaRPr>
          </a:p>
        </p:txBody>
      </p:sp>
      <p:sp>
        <p:nvSpPr>
          <p:cNvPr id="39" name="67Text"/>
          <p:cNvSpPr txBox="1"/>
          <p:nvPr/>
        </p:nvSpPr>
        <p:spPr>
          <a:xfrm>
            <a:off x="5867400" y="1066800"/>
            <a:ext cx="1981200" cy="533399"/>
          </a:xfrm>
          <a:prstGeom prst="rect">
            <a:avLst/>
          </a:prstGeom>
          <a:noFill/>
        </p:spPr>
        <p:txBody>
          <a:bodyPr wrap="square" rtlCol="0" anchor="ctr">
            <a:noAutofit/>
          </a:bodyPr>
          <a:lstStyle/>
          <a:p>
            <a:pPr algn="ctr"/>
            <a:r>
              <a:rPr lang="en-US" sz="2800" dirty="0" err="1" smtClean="0">
                <a:solidFill>
                  <a:prstClr val="black"/>
                </a:solidFill>
                <a:latin typeface="Cambria Math" panose="02040503050406030204" pitchFamily="18" charset="0"/>
                <a:ea typeface="Cambria Math" panose="02040503050406030204" pitchFamily="18" charset="0"/>
              </a:rPr>
              <a:t>RowStripe</a:t>
            </a:r>
            <a:endParaRPr lang="en-US" sz="2800" dirty="0" smtClean="0">
              <a:solidFill>
                <a:prstClr val="black"/>
              </a:solidFill>
              <a:latin typeface="Cambria Math" panose="02040503050406030204" pitchFamily="18" charset="0"/>
              <a:ea typeface="Cambria Math" panose="02040503050406030204" pitchFamily="18" charset="0"/>
            </a:endParaRPr>
          </a:p>
        </p:txBody>
      </p:sp>
      <p:cxnSp>
        <p:nvCxnSpPr>
          <p:cNvPr id="40" name="Straight Arrow Connector 39"/>
          <p:cNvCxnSpPr>
            <a:stCxn id="38" idx="3"/>
            <a:endCxn id="38" idx="1"/>
          </p:cNvCxnSpPr>
          <p:nvPr/>
        </p:nvCxnSpPr>
        <p:spPr>
          <a:xfrm flipH="1">
            <a:off x="5867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67Text"/>
          <p:cNvSpPr txBox="1"/>
          <p:nvPr/>
        </p:nvSpPr>
        <p:spPr>
          <a:xfrm>
            <a:off x="5791200" y="3314700"/>
            <a:ext cx="2133600" cy="533399"/>
          </a:xfrm>
          <a:prstGeom prst="rect">
            <a:avLst/>
          </a:prstGeom>
          <a:noFill/>
        </p:spPr>
        <p:txBody>
          <a:bodyPr wrap="square" rtlCol="0" anchor="ctr">
            <a:noAutofit/>
          </a:bodyPr>
          <a:lstStyle/>
          <a:p>
            <a:pPr algn="ctr"/>
            <a:r>
              <a:rPr lang="en-US" sz="2800" dirty="0" smtClean="0">
                <a:solidFill>
                  <a:prstClr val="black"/>
                </a:solidFill>
                <a:latin typeface="Cambria Math" panose="02040503050406030204" pitchFamily="18" charset="0"/>
                <a:ea typeface="Cambria Math" panose="02040503050406030204" pitchFamily="18" charset="0"/>
              </a:rPr>
              <a:t>~</a:t>
            </a:r>
            <a:r>
              <a:rPr lang="en-US" sz="2800" dirty="0" err="1" smtClean="0">
                <a:solidFill>
                  <a:prstClr val="black"/>
                </a:solidFill>
                <a:latin typeface="Cambria Math" panose="02040503050406030204" pitchFamily="18" charset="0"/>
                <a:ea typeface="Cambria Math" panose="02040503050406030204" pitchFamily="18" charset="0"/>
              </a:rPr>
              <a:t>RowStripe</a:t>
            </a:r>
            <a:endParaRPr lang="en-US" sz="2800" dirty="0" smtClean="0">
              <a:solidFill>
                <a:prstClr val="black"/>
              </a:solidFill>
              <a:latin typeface="Cambria Math" panose="02040503050406030204" pitchFamily="18" charset="0"/>
              <a:ea typeface="Cambria Math" panose="02040503050406030204" pitchFamily="18" charset="0"/>
            </a:endParaRPr>
          </a:p>
        </p:txBody>
      </p:sp>
      <p:sp>
        <p:nvSpPr>
          <p:cNvPr id="30" name="Rounded Rectangle 29"/>
          <p:cNvSpPr/>
          <p:nvPr/>
        </p:nvSpPr>
        <p:spPr>
          <a:xfrm>
            <a:off x="1295400" y="1066800"/>
            <a:ext cx="1981200" cy="4495800"/>
          </a:xfrm>
          <a:prstGeom prst="roundRect">
            <a:avLst>
              <a:gd name="adj" fmla="val 6749"/>
            </a:avLst>
          </a:prstGeom>
          <a:solidFill>
            <a:schemeClr val="bg1">
              <a:lumMod val="85000"/>
            </a:schemeClr>
          </a:solidFill>
          <a:ln w="38100">
            <a:solidFill>
              <a:schemeClr val="bg1">
                <a:lumMod val="85000"/>
              </a:schemeClr>
            </a:solidFill>
            <a:prstDash val="solid"/>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800">
              <a:solidFill>
                <a:prstClr val="white"/>
              </a:solidFill>
              <a:latin typeface="Calibri"/>
            </a:endParaRPr>
          </a:p>
        </p:txBody>
      </p:sp>
      <p:sp>
        <p:nvSpPr>
          <p:cNvPr id="2" name="Title 1"/>
          <p:cNvSpPr>
            <a:spLocks noGrp="1"/>
          </p:cNvSpPr>
          <p:nvPr>
            <p:ph type="title"/>
          </p:nvPr>
        </p:nvSpPr>
        <p:spPr/>
        <p:txBody>
          <a:bodyPr/>
          <a:lstStyle/>
          <a:p>
            <a:r>
              <a:rPr lang="en-US" sz="4000" dirty="0" smtClean="0"/>
              <a:t>❸</a:t>
            </a:r>
            <a:r>
              <a:rPr lang="en-US" dirty="0" smtClean="0"/>
              <a:t> Data Pattern</a:t>
            </a:r>
            <a:endParaRPr lang="en-US" dirty="0"/>
          </a:p>
        </p:txBody>
      </p:sp>
      <p:grpSp>
        <p:nvGrpSpPr>
          <p:cNvPr id="9" name="Group 8"/>
          <p:cNvGrpSpPr/>
          <p:nvPr/>
        </p:nvGrpSpPr>
        <p:grpSpPr>
          <a:xfrm>
            <a:off x="1514475" y="1600200"/>
            <a:ext cx="1524000" cy="1524000"/>
            <a:chOff x="6096000" y="4114800"/>
            <a:chExt cx="2133600" cy="1524000"/>
          </a:xfrm>
        </p:grpSpPr>
        <p:sp>
          <p:nvSpPr>
            <p:cNvPr id="4"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5"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6"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7"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grpSp>
      <p:grpSp>
        <p:nvGrpSpPr>
          <p:cNvPr id="15" name="Group 14"/>
          <p:cNvGrpSpPr/>
          <p:nvPr/>
        </p:nvGrpSpPr>
        <p:grpSpPr>
          <a:xfrm>
            <a:off x="1533525" y="3848101"/>
            <a:ext cx="1524000" cy="1524000"/>
            <a:chOff x="6096000" y="4114800"/>
            <a:chExt cx="2133600" cy="1524000"/>
          </a:xfrm>
        </p:grpSpPr>
        <p:sp>
          <p:nvSpPr>
            <p:cNvPr id="1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a:solidFill>
                    <a:prstClr val="black"/>
                  </a:solidFill>
                  <a:latin typeface="Courier New" panose="02070309020205020404" pitchFamily="49" charset="0"/>
                  <a:cs typeface="Courier New" panose="02070309020205020404" pitchFamily="49" charset="0"/>
                </a:rPr>
                <a:t>000000</a:t>
              </a:r>
            </a:p>
          </p:txBody>
        </p:sp>
        <p:sp>
          <p:nvSpPr>
            <p:cNvPr id="1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a:solidFill>
                    <a:prstClr val="black"/>
                  </a:solidFill>
                  <a:latin typeface="Courier New" panose="02070309020205020404" pitchFamily="49" charset="0"/>
                  <a:cs typeface="Courier New" panose="02070309020205020404" pitchFamily="49" charset="0"/>
                </a:rPr>
                <a:t>000000</a:t>
              </a:r>
            </a:p>
          </p:txBody>
        </p:sp>
        <p:sp>
          <p:nvSpPr>
            <p:cNvPr id="1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a:solidFill>
                    <a:prstClr val="black"/>
                  </a:solidFill>
                  <a:latin typeface="Courier New" panose="02070309020205020404" pitchFamily="49" charset="0"/>
                  <a:cs typeface="Courier New" panose="02070309020205020404" pitchFamily="49" charset="0"/>
                </a:rPr>
                <a:t>000000</a:t>
              </a:r>
            </a:p>
          </p:txBody>
        </p:sp>
        <p:sp>
          <p:nvSpPr>
            <p:cNvPr id="1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grpSp>
      <p:grpSp>
        <p:nvGrpSpPr>
          <p:cNvPr id="20" name="Group 19"/>
          <p:cNvGrpSpPr/>
          <p:nvPr/>
        </p:nvGrpSpPr>
        <p:grpSpPr>
          <a:xfrm>
            <a:off x="6096000" y="1600200"/>
            <a:ext cx="1524000" cy="1524000"/>
            <a:chOff x="6096000" y="4114800"/>
            <a:chExt cx="2133600" cy="1524000"/>
          </a:xfrm>
        </p:grpSpPr>
        <p:sp>
          <p:nvSpPr>
            <p:cNvPr id="21"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2"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3"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4"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grpSp>
      <p:grpSp>
        <p:nvGrpSpPr>
          <p:cNvPr id="25" name="Group 24"/>
          <p:cNvGrpSpPr/>
          <p:nvPr/>
        </p:nvGrpSpPr>
        <p:grpSpPr>
          <a:xfrm>
            <a:off x="6096000" y="3848101"/>
            <a:ext cx="1524000" cy="1524000"/>
            <a:chOff x="6096000" y="4114800"/>
            <a:chExt cx="2133600" cy="1524000"/>
          </a:xfrm>
        </p:grpSpPr>
        <p:sp>
          <p:nvSpPr>
            <p:cNvPr id="26" name="RowY"/>
            <p:cNvSpPr/>
            <p:nvPr/>
          </p:nvSpPr>
          <p:spPr>
            <a:xfrm>
              <a:off x="6096000" y="5257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7" name="Row"/>
            <p:cNvSpPr/>
            <p:nvPr/>
          </p:nvSpPr>
          <p:spPr>
            <a:xfrm>
              <a:off x="6096000" y="4876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8" name="Row"/>
            <p:cNvSpPr/>
            <p:nvPr/>
          </p:nvSpPr>
          <p:spPr>
            <a:xfrm>
              <a:off x="6096000" y="4495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111111</a:t>
              </a:r>
              <a:endParaRPr lang="en-US" sz="2800" dirty="0">
                <a:solidFill>
                  <a:prstClr val="black"/>
                </a:solidFill>
                <a:latin typeface="Courier New" panose="02070309020205020404" pitchFamily="49" charset="0"/>
                <a:cs typeface="Courier New" panose="02070309020205020404" pitchFamily="49" charset="0"/>
              </a:endParaRPr>
            </a:p>
          </p:txBody>
        </p:sp>
        <p:sp>
          <p:nvSpPr>
            <p:cNvPr id="29" name="RowX"/>
            <p:cNvSpPr/>
            <p:nvPr/>
          </p:nvSpPr>
          <p:spPr>
            <a:xfrm>
              <a:off x="6096000" y="4114800"/>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bIns="0" rtlCol="0" anchor="ctr"/>
            <a:lstStyle/>
            <a:p>
              <a:pPr algn="ctr"/>
              <a:r>
                <a:rPr lang="en-US" sz="2800" dirty="0" smtClean="0">
                  <a:solidFill>
                    <a:prstClr val="black"/>
                  </a:solidFill>
                  <a:latin typeface="Courier New" panose="02070309020205020404" pitchFamily="49" charset="0"/>
                  <a:cs typeface="Courier New" panose="02070309020205020404" pitchFamily="49" charset="0"/>
                </a:rPr>
                <a:t>000000</a:t>
              </a:r>
              <a:endParaRPr lang="en-US" sz="2800" dirty="0">
                <a:solidFill>
                  <a:prstClr val="black"/>
                </a:solidFill>
                <a:latin typeface="Courier New" panose="02070309020205020404" pitchFamily="49" charset="0"/>
                <a:cs typeface="Courier New" panose="02070309020205020404" pitchFamily="49" charset="0"/>
              </a:endParaRPr>
            </a:p>
          </p:txBody>
        </p:sp>
      </p:grpSp>
      <p:sp>
        <p:nvSpPr>
          <p:cNvPr id="32" name="67Text"/>
          <p:cNvSpPr txBox="1"/>
          <p:nvPr/>
        </p:nvSpPr>
        <p:spPr>
          <a:xfrm>
            <a:off x="1295400" y="1066800"/>
            <a:ext cx="1981200" cy="533399"/>
          </a:xfrm>
          <a:prstGeom prst="rect">
            <a:avLst/>
          </a:prstGeom>
          <a:noFill/>
        </p:spPr>
        <p:txBody>
          <a:bodyPr wrap="square" rtlCol="0" anchor="ctr">
            <a:noAutofit/>
          </a:bodyPr>
          <a:lstStyle/>
          <a:p>
            <a:pPr algn="ctr"/>
            <a:r>
              <a:rPr lang="en-US" sz="2800" dirty="0" smtClean="0">
                <a:solidFill>
                  <a:prstClr val="black"/>
                </a:solidFill>
                <a:latin typeface="Cambria Math" panose="02040503050406030204" pitchFamily="18" charset="0"/>
                <a:ea typeface="Cambria Math" panose="02040503050406030204" pitchFamily="18" charset="0"/>
              </a:rPr>
              <a:t>Solid</a:t>
            </a:r>
          </a:p>
        </p:txBody>
      </p:sp>
      <p:cxnSp>
        <p:nvCxnSpPr>
          <p:cNvPr id="34" name="Straight Arrow Connector 33"/>
          <p:cNvCxnSpPr>
            <a:stCxn id="30" idx="3"/>
            <a:endCxn id="30" idx="1"/>
          </p:cNvCxnSpPr>
          <p:nvPr/>
        </p:nvCxnSpPr>
        <p:spPr>
          <a:xfrm flipH="1">
            <a:off x="1295400" y="3314700"/>
            <a:ext cx="1981200" cy="0"/>
          </a:xfrm>
          <a:prstGeom prst="straightConnector1">
            <a:avLst/>
          </a:prstGeom>
          <a:ln w="38100" cap="rnd">
            <a:solidFill>
              <a:schemeClr val="bg2">
                <a:lumMod val="2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67Text"/>
          <p:cNvSpPr txBox="1"/>
          <p:nvPr/>
        </p:nvSpPr>
        <p:spPr>
          <a:xfrm>
            <a:off x="1295400" y="3314700"/>
            <a:ext cx="1981200" cy="533399"/>
          </a:xfrm>
          <a:prstGeom prst="rect">
            <a:avLst/>
          </a:prstGeom>
          <a:noFill/>
        </p:spPr>
        <p:txBody>
          <a:bodyPr wrap="square" rtlCol="0" anchor="ctr">
            <a:noAutofit/>
          </a:bodyPr>
          <a:lstStyle/>
          <a:p>
            <a:pPr algn="ctr"/>
            <a:r>
              <a:rPr lang="en-US" sz="2800" dirty="0" smtClean="0">
                <a:solidFill>
                  <a:prstClr val="black"/>
                </a:solidFill>
                <a:latin typeface="Cambria Math" panose="02040503050406030204" pitchFamily="18" charset="0"/>
                <a:ea typeface="Cambria Math" panose="02040503050406030204" pitchFamily="18" charset="0"/>
              </a:rPr>
              <a:t>~Solid</a:t>
            </a:r>
          </a:p>
        </p:txBody>
      </p:sp>
      <p:sp>
        <p:nvSpPr>
          <p:cNvPr id="44" name="Wave 43"/>
          <p:cNvSpPr/>
          <p:nvPr/>
        </p:nvSpPr>
        <p:spPr>
          <a:xfrm rot="20625612">
            <a:off x="5258502" y="2483872"/>
            <a:ext cx="3213542" cy="1669534"/>
          </a:xfrm>
          <a:prstGeom prst="wave">
            <a:avLst>
              <a:gd name="adj1" fmla="val 12500"/>
              <a:gd name="adj2" fmla="val -357"/>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prstClr val="white"/>
                </a:solidFill>
                <a:latin typeface="Calibri Light"/>
              </a:rPr>
              <a:t>10x Errors</a:t>
            </a:r>
            <a:endParaRPr lang="en-US" sz="4800" b="1" dirty="0">
              <a:solidFill>
                <a:prstClr val="white"/>
              </a:solidFill>
              <a:latin typeface="Calibri Light"/>
            </a:endParaRPr>
          </a:p>
        </p:txBody>
      </p:sp>
      <p:sp>
        <p:nvSpPr>
          <p:cNvPr id="45" name="Punchline"/>
          <p:cNvSpPr txBox="1"/>
          <p:nvPr/>
        </p:nvSpPr>
        <p:spPr>
          <a:xfrm>
            <a:off x="530003" y="5610166"/>
            <a:ext cx="8077200" cy="758308"/>
          </a:xfrm>
          <a:prstGeom prst="rect">
            <a:avLst/>
          </a:prstGeom>
          <a:noFill/>
        </p:spPr>
        <p:txBody>
          <a:bodyPr wrap="square" rtlCol="0" anchor="ctr">
            <a:noAutofit/>
          </a:bodyPr>
          <a:lstStyle/>
          <a:p>
            <a:pPr algn="ctr"/>
            <a:r>
              <a:rPr lang="en-US" sz="3600" i="1" dirty="0" smtClean="0">
                <a:solidFill>
                  <a:srgbClr val="FF0000"/>
                </a:solidFill>
                <a:latin typeface="Calibri Light"/>
              </a:rPr>
              <a:t>Errors affected by data stored in other cells </a:t>
            </a:r>
            <a:endParaRPr lang="en-US" sz="3600" i="1" dirty="0">
              <a:solidFill>
                <a:srgbClr val="FF0000"/>
              </a:solidFill>
              <a:latin typeface="Calibri Light"/>
            </a:endParaRPr>
          </a:p>
        </p:txBody>
      </p:sp>
      <p:sp>
        <p:nvSpPr>
          <p:cNvPr id="8" name="Slide Number Placeholder 7"/>
          <p:cNvSpPr>
            <a:spLocks noGrp="1"/>
          </p:cNvSpPr>
          <p:nvPr>
            <p:ph type="sldNum" sz="quarter" idx="12"/>
          </p:nvPr>
        </p:nvSpPr>
        <p:spPr/>
        <p:txBody>
          <a:bodyPr/>
          <a:lstStyle/>
          <a:p>
            <a:fld id="{D4D2B188-1D62-4FCA-8363-938AD4629BBB}"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1844192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r>
              <a:rPr lang="en-US">
                <a:latin typeface="Garamond" charset="0"/>
              </a:rPr>
              <a:t>Goal </a:t>
            </a:r>
          </a:p>
        </p:txBody>
      </p:sp>
      <p:sp>
        <p:nvSpPr>
          <p:cNvPr id="269314" name="Content Placeholder 2"/>
          <p:cNvSpPr>
            <a:spLocks noGrp="1"/>
          </p:cNvSpPr>
          <p:nvPr>
            <p:ph idx="1"/>
          </p:nvPr>
        </p:nvSpPr>
        <p:spPr/>
        <p:txBody>
          <a:bodyPr/>
          <a:lstStyle/>
          <a:p>
            <a:r>
              <a:rPr lang="en-US">
                <a:latin typeface="Tahoma" charset="0"/>
              </a:rPr>
              <a:t>Develop a better error correction mechanism for cases where ECC fails to correct a page</a:t>
            </a:r>
          </a:p>
        </p:txBody>
      </p:sp>
      <p:sp>
        <p:nvSpPr>
          <p:cNvPr id="26931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C765E3-E9E6-E24E-ADD1-BF533DF92EC6}" type="slidenum">
              <a:rPr lang="en-US" sz="1600">
                <a:solidFill>
                  <a:srgbClr val="000000"/>
                </a:solidFill>
                <a:latin typeface="Garamond" charset="0"/>
              </a:rPr>
              <a:pPr eaLnBrk="1" hangingPunct="1"/>
              <a:t>200</a:t>
            </a:fld>
            <a:endParaRPr lang="en-US" sz="1600">
              <a:solidFill>
                <a:srgbClr val="000000"/>
              </a:solidFill>
              <a:latin typeface="Garamond" charset="0"/>
            </a:endParaRPr>
          </a:p>
        </p:txBody>
      </p:sp>
      <p:pic>
        <p:nvPicPr>
          <p:cNvPr id="269316"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4899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p:txBody>
          <a:bodyPr/>
          <a:lstStyle/>
          <a:p>
            <a:r>
              <a:rPr lang="en-US">
                <a:latin typeface="Garamond" charset="0"/>
              </a:rPr>
              <a:t>Observations So Far</a:t>
            </a:r>
          </a:p>
        </p:txBody>
      </p:sp>
      <p:sp>
        <p:nvSpPr>
          <p:cNvPr id="3" name="Content Placeholder 2"/>
          <p:cNvSpPr>
            <a:spLocks noGrp="1"/>
          </p:cNvSpPr>
          <p:nvPr>
            <p:ph idx="1"/>
          </p:nvPr>
        </p:nvSpPr>
        <p:spPr/>
        <p:txBody>
          <a:bodyPr/>
          <a:lstStyle/>
          <a:p>
            <a:r>
              <a:rPr lang="en-US">
                <a:solidFill>
                  <a:srgbClr val="0000FF"/>
                </a:solidFill>
                <a:latin typeface="Tahoma" charset="0"/>
              </a:rPr>
              <a:t>Immediate neighbor cell has the most effect on the victim cell </a:t>
            </a:r>
            <a:r>
              <a:rPr lang="en-US">
                <a:solidFill>
                  <a:srgbClr val="000000"/>
                </a:solidFill>
                <a:latin typeface="Tahoma" charset="0"/>
              </a:rPr>
              <a:t>when programmed</a:t>
            </a:r>
          </a:p>
          <a:p>
            <a:endParaRPr lang="en-US">
              <a:latin typeface="Tahoma" charset="0"/>
            </a:endParaRPr>
          </a:p>
          <a:p>
            <a:r>
              <a:rPr lang="en-US">
                <a:solidFill>
                  <a:srgbClr val="0000FF"/>
                </a:solidFill>
                <a:latin typeface="Tahoma" charset="0"/>
              </a:rPr>
              <a:t>A single set of read reference voltages is used </a:t>
            </a:r>
            <a:r>
              <a:rPr lang="en-US">
                <a:solidFill>
                  <a:srgbClr val="000000"/>
                </a:solidFill>
                <a:latin typeface="Tahoma" charset="0"/>
              </a:rPr>
              <a:t>to determine the value of the (victim) cell</a:t>
            </a:r>
          </a:p>
          <a:p>
            <a:endParaRPr lang="en-US">
              <a:latin typeface="Tahoma" charset="0"/>
            </a:endParaRPr>
          </a:p>
          <a:p>
            <a:r>
              <a:rPr lang="en-US">
                <a:latin typeface="Tahoma" charset="0"/>
              </a:rPr>
              <a:t>The set of </a:t>
            </a:r>
            <a:r>
              <a:rPr lang="en-US">
                <a:solidFill>
                  <a:srgbClr val="0000FF"/>
                </a:solidFill>
                <a:latin typeface="Tahoma" charset="0"/>
              </a:rPr>
              <a:t>read reference voltages</a:t>
            </a:r>
            <a:r>
              <a:rPr lang="en-US">
                <a:latin typeface="Tahoma" charset="0"/>
              </a:rPr>
              <a:t> is </a:t>
            </a:r>
            <a:r>
              <a:rPr lang="en-US">
                <a:solidFill>
                  <a:srgbClr val="0000FF"/>
                </a:solidFill>
                <a:latin typeface="Tahoma" charset="0"/>
              </a:rPr>
              <a:t>determined</a:t>
            </a:r>
            <a:r>
              <a:rPr lang="en-US">
                <a:latin typeface="Tahoma" charset="0"/>
              </a:rPr>
              <a:t> based on the </a:t>
            </a:r>
            <a:r>
              <a:rPr lang="en-US" b="1" i="1">
                <a:solidFill>
                  <a:srgbClr val="0000FF"/>
                </a:solidFill>
                <a:latin typeface="Tahoma" charset="0"/>
              </a:rPr>
              <a:t>overall threshold voltage distribution of all cells </a:t>
            </a:r>
            <a:r>
              <a:rPr lang="en-US">
                <a:latin typeface="Tahoma" charset="0"/>
              </a:rPr>
              <a:t>in flash memory</a:t>
            </a:r>
          </a:p>
        </p:txBody>
      </p:sp>
      <p:sp>
        <p:nvSpPr>
          <p:cNvPr id="27033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9EE972-33B4-3343-BF0C-8F0793F357CB}" type="slidenum">
              <a:rPr lang="en-US" sz="1600">
                <a:solidFill>
                  <a:srgbClr val="000000"/>
                </a:solidFill>
                <a:latin typeface="Garamond" charset="0"/>
              </a:rPr>
              <a:pPr eaLnBrk="1" hangingPunct="1"/>
              <a:t>201</a:t>
            </a:fld>
            <a:endParaRPr lang="en-US" sz="1600">
              <a:solidFill>
                <a:srgbClr val="000000"/>
              </a:solidFill>
              <a:latin typeface="Garamond" charset="0"/>
            </a:endParaRPr>
          </a:p>
        </p:txBody>
      </p:sp>
      <p:pic>
        <p:nvPicPr>
          <p:cNvPr id="270340"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7027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r>
              <a:rPr lang="en-US">
                <a:latin typeface="Garamond" charset="0"/>
              </a:rPr>
              <a:t>New Observations </a:t>
            </a:r>
            <a:r>
              <a:rPr lang="en-US" sz="2800" b="1">
                <a:latin typeface="Garamond" charset="0"/>
              </a:rPr>
              <a:t>[Cai+ SIGMETRICS’14]</a:t>
            </a:r>
          </a:p>
        </p:txBody>
      </p:sp>
      <p:sp>
        <p:nvSpPr>
          <p:cNvPr id="3" name="Content Placeholder 2"/>
          <p:cNvSpPr>
            <a:spLocks noGrp="1"/>
          </p:cNvSpPr>
          <p:nvPr>
            <p:ph idx="1"/>
          </p:nvPr>
        </p:nvSpPr>
        <p:spPr/>
        <p:txBody>
          <a:bodyPr/>
          <a:lstStyle/>
          <a:p>
            <a:r>
              <a:rPr lang="en-US">
                <a:solidFill>
                  <a:srgbClr val="0000FF"/>
                </a:solidFill>
                <a:latin typeface="Tahoma" charset="0"/>
              </a:rPr>
              <a:t>Vth distributions of </a:t>
            </a:r>
            <a:r>
              <a:rPr lang="en-US" b="1">
                <a:solidFill>
                  <a:srgbClr val="0000FF"/>
                </a:solidFill>
                <a:latin typeface="Tahoma" charset="0"/>
              </a:rPr>
              <a:t>cells with different-valued immediate-neighbor cells </a:t>
            </a:r>
            <a:r>
              <a:rPr lang="en-US">
                <a:solidFill>
                  <a:srgbClr val="0000FF"/>
                </a:solidFill>
                <a:latin typeface="Tahoma" charset="0"/>
              </a:rPr>
              <a:t>are significantly different</a:t>
            </a:r>
          </a:p>
          <a:p>
            <a:pPr lvl="1"/>
            <a:r>
              <a:rPr lang="en-US">
                <a:latin typeface="Tahoma" charset="0"/>
              </a:rPr>
              <a:t>Because neighbor value affects the amount of Vth shift</a:t>
            </a:r>
          </a:p>
          <a:p>
            <a:endParaRPr lang="en-US">
              <a:latin typeface="Tahoma" charset="0"/>
            </a:endParaRPr>
          </a:p>
          <a:p>
            <a:r>
              <a:rPr lang="en-US">
                <a:solidFill>
                  <a:srgbClr val="FF0000"/>
                </a:solidFill>
                <a:latin typeface="Tahoma" charset="0"/>
              </a:rPr>
              <a:t>Corollary:</a:t>
            </a:r>
            <a:r>
              <a:rPr lang="en-US">
                <a:solidFill>
                  <a:srgbClr val="0000FF"/>
                </a:solidFill>
                <a:latin typeface="Tahoma" charset="0"/>
              </a:rPr>
              <a:t> If we know the value of the immediate-neighbor</a:t>
            </a:r>
            <a:r>
              <a:rPr lang="en-US">
                <a:solidFill>
                  <a:srgbClr val="000000"/>
                </a:solidFill>
                <a:latin typeface="Tahoma" charset="0"/>
              </a:rPr>
              <a:t>, we can find a </a:t>
            </a:r>
            <a:r>
              <a:rPr lang="en-US">
                <a:solidFill>
                  <a:srgbClr val="0000FF"/>
                </a:solidFill>
                <a:latin typeface="Tahoma" charset="0"/>
              </a:rPr>
              <a:t>more accurate set of read reference voltages </a:t>
            </a:r>
            <a:r>
              <a:rPr lang="en-US">
                <a:solidFill>
                  <a:srgbClr val="000000"/>
                </a:solidFill>
                <a:latin typeface="Tahoma" charset="0"/>
              </a:rPr>
              <a:t>based on the “conditional” threshold voltage distribution</a:t>
            </a:r>
          </a:p>
          <a:p>
            <a:endParaRPr lang="en-US">
              <a:solidFill>
                <a:srgbClr val="000000"/>
              </a:solidFill>
              <a:latin typeface="Tahoma" charset="0"/>
            </a:endParaRPr>
          </a:p>
        </p:txBody>
      </p:sp>
      <p:sp>
        <p:nvSpPr>
          <p:cNvPr id="27136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B3610B-EE39-E24F-925B-4CAD7881E7F0}" type="slidenum">
              <a:rPr lang="en-US" sz="1600">
                <a:solidFill>
                  <a:srgbClr val="000000"/>
                </a:solidFill>
                <a:latin typeface="Garamond" charset="0"/>
              </a:rPr>
              <a:pPr eaLnBrk="1" hangingPunct="1"/>
              <a:t>202</a:t>
            </a:fld>
            <a:endParaRPr lang="en-US" sz="1600">
              <a:solidFill>
                <a:srgbClr val="000000"/>
              </a:solidFill>
              <a:latin typeface="Garamond" charset="0"/>
            </a:endParaRPr>
          </a:p>
        </p:txBody>
      </p:sp>
      <p:sp>
        <p:nvSpPr>
          <p:cNvPr id="271364" name="Rectangle 1"/>
          <p:cNvSpPr>
            <a:spLocks noChangeArrowheads="1"/>
          </p:cNvSpPr>
          <p:nvPr/>
        </p:nvSpPr>
        <p:spPr bwMode="auto">
          <a:xfrm>
            <a:off x="469900" y="5151438"/>
            <a:ext cx="8826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2000" smtClean="0">
                <a:solidFill>
                  <a:srgbClr val="000000"/>
                </a:solidFill>
                <a:latin typeface="Tahoma" charset="0"/>
                <a:ea typeface="ＭＳ Ｐゴシック" charset="0"/>
                <a:cs typeface="ＭＳ Ｐゴシック" charset="0"/>
              </a:rPr>
              <a:t>Cai et al.,</a:t>
            </a:r>
            <a:r>
              <a:rPr lang="en-US" sz="2000" smtClean="0">
                <a:solidFill>
                  <a:srgbClr val="0000FF"/>
                </a:solidFill>
                <a:latin typeface="Tahoma" charset="0"/>
                <a:ea typeface="ＭＳ Ｐゴシック" charset="0"/>
                <a:cs typeface="ＭＳ Ｐゴシック" charset="0"/>
              </a:rPr>
              <a:t> </a:t>
            </a:r>
            <a:r>
              <a:rPr lang="en-US" sz="2000" smtClean="0">
                <a:solidFill>
                  <a:srgbClr val="FF0000"/>
                </a:solidFill>
                <a:latin typeface="Tahoma" charset="0"/>
                <a:ea typeface="ＭＳ Ｐゴシック" charset="0"/>
                <a:cs typeface="ＭＳ Ｐゴシック" charset="0"/>
              </a:rPr>
              <a:t>Neighbor-Cell Assisted Error Correction for MLC NAND Flash Memories, </a:t>
            </a:r>
            <a:r>
              <a:rPr lang="en-US" sz="2000" smtClean="0">
                <a:solidFill>
                  <a:srgbClr val="000000"/>
                </a:solidFill>
                <a:latin typeface="Tahoma" charset="0"/>
                <a:ea typeface="ＭＳ Ｐゴシック" charset="0"/>
                <a:cs typeface="ＭＳ Ｐゴシック" charset="0"/>
              </a:rPr>
              <a:t>SIGMETRICS 2014.</a:t>
            </a:r>
          </a:p>
        </p:txBody>
      </p:sp>
    </p:spTree>
    <p:extLst>
      <p:ext uri="{BB962C8B-B14F-4D97-AF65-F5344CB8AC3E}">
        <p14:creationId xmlns:p14="http://schemas.microsoft.com/office/powerpoint/2010/main" val="31765741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a:xfrm>
            <a:off x="228600" y="152400"/>
            <a:ext cx="8785225" cy="1066800"/>
          </a:xfrm>
        </p:spPr>
        <p:txBody>
          <a:bodyPr/>
          <a:lstStyle/>
          <a:p>
            <a:r>
              <a:rPr lang="en-US">
                <a:latin typeface="Garamond" charset="0"/>
              </a:rPr>
              <a:t>Secrets of Threshold Voltage Distributions</a:t>
            </a:r>
          </a:p>
        </p:txBody>
      </p:sp>
      <p:sp>
        <p:nvSpPr>
          <p:cNvPr id="27238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2DA5FE-6A24-0445-B59B-C38B4836D3FE}" type="slidenum">
              <a:rPr lang="en-US" sz="1600">
                <a:solidFill>
                  <a:srgbClr val="000000"/>
                </a:solidFill>
                <a:latin typeface="Garamond" charset="0"/>
              </a:rPr>
              <a:pPr eaLnBrk="1" hangingPunct="1"/>
              <a:t>203</a:t>
            </a:fld>
            <a:endParaRPr lang="en-US" sz="1600">
              <a:solidFill>
                <a:srgbClr val="000000"/>
              </a:solidFill>
              <a:latin typeface="Garamond" charset="0"/>
            </a:endParaRPr>
          </a:p>
        </p:txBody>
      </p:sp>
      <p:grpSp>
        <p:nvGrpSpPr>
          <p:cNvPr id="272387" name="Group 31"/>
          <p:cNvGrpSpPr>
            <a:grpSpLocks/>
          </p:cNvGrpSpPr>
          <p:nvPr/>
        </p:nvGrpSpPr>
        <p:grpSpPr bwMode="auto">
          <a:xfrm>
            <a:off x="1797050" y="1131888"/>
            <a:ext cx="7275513" cy="554037"/>
            <a:chOff x="1563020" y="1132361"/>
            <a:chExt cx="7275437" cy="552896"/>
          </a:xfrm>
        </p:grpSpPr>
        <p:grpSp>
          <p:nvGrpSpPr>
            <p:cNvPr id="31" name="Group 30"/>
            <p:cNvGrpSpPr/>
            <p:nvPr/>
          </p:nvGrpSpPr>
          <p:grpSpPr>
            <a:xfrm>
              <a:off x="1563020" y="1228057"/>
              <a:ext cx="6571140" cy="457200"/>
              <a:chOff x="765545" y="1313121"/>
              <a:chExt cx="6571140" cy="457200"/>
            </a:xfrm>
            <a:noFill/>
          </p:grpSpPr>
          <p:grpSp>
            <p:nvGrpSpPr>
              <p:cNvPr id="8" name="Group 7"/>
              <p:cNvGrpSpPr/>
              <p:nvPr/>
            </p:nvGrpSpPr>
            <p:grpSpPr>
              <a:xfrm>
                <a:off x="765545" y="1313121"/>
                <a:ext cx="818706" cy="457200"/>
                <a:chOff x="765545" y="1313121"/>
                <a:chExt cx="818706" cy="457200"/>
              </a:xfrm>
              <a:grpFill/>
            </p:grpSpPr>
            <p:sp>
              <p:nvSpPr>
                <p:cNvPr id="5" name="Rectangle 4"/>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7" name="Straight Connector 6"/>
                <p:cNvCxnSpPr>
                  <a:stCxn id="5"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1587824" y="1313121"/>
                <a:ext cx="818706" cy="457200"/>
                <a:chOff x="765545" y="1313121"/>
                <a:chExt cx="818706" cy="457200"/>
              </a:xfrm>
              <a:grpFill/>
            </p:grpSpPr>
            <p:sp>
              <p:nvSpPr>
                <p:cNvPr id="10" name="Rectangle 9"/>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11" name="Straight Connector 10"/>
                <p:cNvCxnSpPr>
                  <a:stCxn id="10"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2406565" y="1313121"/>
                <a:ext cx="818706" cy="457200"/>
                <a:chOff x="765545" y="1313121"/>
                <a:chExt cx="818706" cy="457200"/>
              </a:xfrm>
              <a:grpFill/>
            </p:grpSpPr>
            <p:sp>
              <p:nvSpPr>
                <p:cNvPr id="13" name="Rectangle 12"/>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14" name="Straight Connector 13"/>
                <p:cNvCxnSpPr>
                  <a:stCxn id="13"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3228844" y="1313121"/>
                <a:ext cx="818706" cy="457200"/>
                <a:chOff x="765545" y="1313121"/>
                <a:chExt cx="818706" cy="457200"/>
              </a:xfrm>
              <a:grpFill/>
            </p:grpSpPr>
            <p:sp>
              <p:nvSpPr>
                <p:cNvPr id="16" name="Rectangle 15"/>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17" name="Straight Connector 16"/>
                <p:cNvCxnSpPr>
                  <a:stCxn id="16"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4054680" y="1313121"/>
                <a:ext cx="818706" cy="457200"/>
                <a:chOff x="765545" y="1313121"/>
                <a:chExt cx="818706" cy="457200"/>
              </a:xfrm>
              <a:grpFill/>
            </p:grpSpPr>
            <p:sp>
              <p:nvSpPr>
                <p:cNvPr id="19" name="Rectangle 18"/>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20" name="Straight Connector 19"/>
                <p:cNvCxnSpPr>
                  <a:stCxn id="19"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4876959" y="1313121"/>
                <a:ext cx="818706" cy="457200"/>
                <a:chOff x="765545" y="1313121"/>
                <a:chExt cx="818706" cy="457200"/>
              </a:xfrm>
              <a:grpFill/>
            </p:grpSpPr>
            <p:sp>
              <p:nvSpPr>
                <p:cNvPr id="22" name="Rectangle 21"/>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23" name="Straight Connector 22"/>
                <p:cNvCxnSpPr>
                  <a:stCxn id="22"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5695700" y="1313121"/>
                <a:ext cx="818706" cy="457200"/>
                <a:chOff x="765545" y="1313121"/>
                <a:chExt cx="818706" cy="457200"/>
              </a:xfrm>
              <a:grpFill/>
            </p:grpSpPr>
            <p:sp>
              <p:nvSpPr>
                <p:cNvPr id="25" name="Rectangle 24"/>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26" name="Straight Connector 25"/>
                <p:cNvCxnSpPr>
                  <a:stCxn id="25"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517979" y="1313121"/>
                <a:ext cx="818706" cy="457200"/>
                <a:chOff x="765545" y="1313121"/>
                <a:chExt cx="818706" cy="457200"/>
              </a:xfrm>
              <a:grpFill/>
            </p:grpSpPr>
            <p:sp>
              <p:nvSpPr>
                <p:cNvPr id="28" name="Rectangle 27"/>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29" name="Straight Connector 28"/>
                <p:cNvCxnSpPr>
                  <a:stCxn id="28"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272476" name="TextBox 29"/>
            <p:cNvSpPr txBox="1">
              <a:spLocks noChangeArrowheads="1"/>
            </p:cNvSpPr>
            <p:nvPr/>
          </p:nvSpPr>
          <p:spPr bwMode="auto">
            <a:xfrm>
              <a:off x="8038238" y="1132361"/>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mtClean="0">
                  <a:solidFill>
                    <a:srgbClr val="000000"/>
                  </a:solidFill>
                </a:rPr>
                <a:t>……</a:t>
              </a:r>
            </a:p>
          </p:txBody>
        </p:sp>
      </p:grpSp>
      <p:grpSp>
        <p:nvGrpSpPr>
          <p:cNvPr id="272388" name="Group 32"/>
          <p:cNvGrpSpPr>
            <a:grpSpLocks/>
          </p:cNvGrpSpPr>
          <p:nvPr/>
        </p:nvGrpSpPr>
        <p:grpSpPr bwMode="auto">
          <a:xfrm>
            <a:off x="1800225" y="1965325"/>
            <a:ext cx="7275513" cy="552450"/>
            <a:chOff x="1563020" y="1132361"/>
            <a:chExt cx="7275437" cy="552896"/>
          </a:xfrm>
        </p:grpSpPr>
        <p:grpSp>
          <p:nvGrpSpPr>
            <p:cNvPr id="34" name="Group 33"/>
            <p:cNvGrpSpPr/>
            <p:nvPr/>
          </p:nvGrpSpPr>
          <p:grpSpPr>
            <a:xfrm>
              <a:off x="1563020" y="1228057"/>
              <a:ext cx="6571140" cy="457200"/>
              <a:chOff x="765545" y="1313121"/>
              <a:chExt cx="6571140" cy="457200"/>
            </a:xfrm>
            <a:noFill/>
          </p:grpSpPr>
          <p:grpSp>
            <p:nvGrpSpPr>
              <p:cNvPr id="36" name="Group 35"/>
              <p:cNvGrpSpPr/>
              <p:nvPr/>
            </p:nvGrpSpPr>
            <p:grpSpPr>
              <a:xfrm>
                <a:off x="765545" y="1313121"/>
                <a:ext cx="818706" cy="457200"/>
                <a:chOff x="765545" y="1313121"/>
                <a:chExt cx="818706" cy="457200"/>
              </a:xfrm>
              <a:grpFill/>
            </p:grpSpPr>
            <p:sp>
              <p:nvSpPr>
                <p:cNvPr id="58" name="Rectangle 57"/>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59" name="Straight Connector 58"/>
                <p:cNvCxnSpPr>
                  <a:stCxn id="58"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1587824" y="1313121"/>
                <a:ext cx="818706" cy="457200"/>
                <a:chOff x="765545" y="1313121"/>
                <a:chExt cx="818706" cy="457200"/>
              </a:xfrm>
              <a:grpFill/>
            </p:grpSpPr>
            <p:sp>
              <p:nvSpPr>
                <p:cNvPr id="56" name="Rectangle 55"/>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57" name="Straight Connector 56"/>
                <p:cNvCxnSpPr>
                  <a:stCxn id="56"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2406565" y="1313121"/>
                <a:ext cx="818706" cy="457200"/>
                <a:chOff x="765545" y="1313121"/>
                <a:chExt cx="818706" cy="457200"/>
              </a:xfrm>
              <a:grpFill/>
            </p:grpSpPr>
            <p:sp>
              <p:nvSpPr>
                <p:cNvPr id="54" name="Rectangle 53"/>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55" name="Straight Connector 54"/>
                <p:cNvCxnSpPr>
                  <a:stCxn id="54"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3228844" y="1313121"/>
                <a:ext cx="818706" cy="457200"/>
                <a:chOff x="765545" y="1313121"/>
                <a:chExt cx="818706" cy="457200"/>
              </a:xfrm>
              <a:grpFill/>
            </p:grpSpPr>
            <p:sp>
              <p:nvSpPr>
                <p:cNvPr id="52" name="Rectangle 51"/>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53" name="Straight Connector 52"/>
                <p:cNvCxnSpPr>
                  <a:stCxn id="52"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4054680" y="1313121"/>
                <a:ext cx="818706" cy="457200"/>
                <a:chOff x="765545" y="1313121"/>
                <a:chExt cx="818706" cy="457200"/>
              </a:xfrm>
              <a:grpFill/>
            </p:grpSpPr>
            <p:sp>
              <p:nvSpPr>
                <p:cNvPr id="50" name="Rectangle 49"/>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51" name="Straight Connector 50"/>
                <p:cNvCxnSpPr>
                  <a:stCxn id="50"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4876959" y="1313121"/>
                <a:ext cx="818706" cy="457200"/>
                <a:chOff x="765545" y="1313121"/>
                <a:chExt cx="818706" cy="457200"/>
              </a:xfrm>
              <a:grpFill/>
            </p:grpSpPr>
            <p:sp>
              <p:nvSpPr>
                <p:cNvPr id="48" name="Rectangle 47"/>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49" name="Straight Connector 48"/>
                <p:cNvCxnSpPr>
                  <a:stCxn id="48"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5695700" y="1313121"/>
                <a:ext cx="818706" cy="457200"/>
                <a:chOff x="765545" y="1313121"/>
                <a:chExt cx="818706" cy="457200"/>
              </a:xfrm>
              <a:grpFill/>
            </p:grpSpPr>
            <p:sp>
              <p:nvSpPr>
                <p:cNvPr id="46" name="Rectangle 45"/>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47" name="Straight Connector 46"/>
                <p:cNvCxnSpPr>
                  <a:stCxn id="46"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6517979" y="1313121"/>
                <a:ext cx="818706" cy="457200"/>
                <a:chOff x="765545" y="1313121"/>
                <a:chExt cx="818706" cy="457200"/>
              </a:xfrm>
              <a:grpFill/>
            </p:grpSpPr>
            <p:sp>
              <p:nvSpPr>
                <p:cNvPr id="44" name="Rectangle 43"/>
                <p:cNvSpPr/>
                <p:nvPr/>
              </p:nvSpPr>
              <p:spPr>
                <a:xfrm>
                  <a:off x="765545" y="1313121"/>
                  <a:ext cx="457200" cy="457200"/>
                </a:xfrm>
                <a:prstGeom prst="rect">
                  <a:avLst/>
                </a:prstGeom>
                <a:grp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cxnSp>
              <p:nvCxnSpPr>
                <p:cNvPr id="45" name="Straight Connector 44"/>
                <p:cNvCxnSpPr>
                  <a:stCxn id="44" idx="3"/>
                </p:cNvCxnSpPr>
                <p:nvPr/>
              </p:nvCxnSpPr>
              <p:spPr>
                <a:xfrm>
                  <a:off x="1222745" y="1541721"/>
                  <a:ext cx="361506" cy="0"/>
                </a:xfrm>
                <a:prstGeom prst="line">
                  <a:avLst/>
                </a:prstGeom>
                <a:grpFill/>
                <a:ln w="19050">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272474" name="TextBox 34"/>
            <p:cNvSpPr txBox="1">
              <a:spLocks noChangeArrowheads="1"/>
            </p:cNvSpPr>
            <p:nvPr/>
          </p:nvSpPr>
          <p:spPr bwMode="auto">
            <a:xfrm>
              <a:off x="8038238" y="1132361"/>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mtClean="0">
                  <a:solidFill>
                    <a:srgbClr val="000000"/>
                  </a:solidFill>
                </a:rPr>
                <a:t>……</a:t>
              </a:r>
            </a:p>
          </p:txBody>
        </p:sp>
      </p:grpSp>
      <p:sp>
        <p:nvSpPr>
          <p:cNvPr id="272389" name="TextBox 59"/>
          <p:cNvSpPr txBox="1">
            <a:spLocks noChangeArrowheads="1"/>
          </p:cNvSpPr>
          <p:nvPr/>
        </p:nvSpPr>
        <p:spPr bwMode="auto">
          <a:xfrm>
            <a:off x="127000" y="2105025"/>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Victim WL</a:t>
            </a:r>
          </a:p>
        </p:txBody>
      </p:sp>
      <p:sp>
        <p:nvSpPr>
          <p:cNvPr id="272390" name="TextBox 60"/>
          <p:cNvSpPr txBox="1">
            <a:spLocks noChangeArrowheads="1"/>
          </p:cNvSpPr>
          <p:nvPr/>
        </p:nvSpPr>
        <p:spPr bwMode="auto">
          <a:xfrm>
            <a:off x="141288" y="1268413"/>
            <a:ext cx="1647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Aggressor WL</a:t>
            </a:r>
          </a:p>
        </p:txBody>
      </p:sp>
      <p:grpSp>
        <p:nvGrpSpPr>
          <p:cNvPr id="71" name="Group 70"/>
          <p:cNvGrpSpPr>
            <a:grpSpLocks/>
          </p:cNvGrpSpPr>
          <p:nvPr/>
        </p:nvGrpSpPr>
        <p:grpSpPr bwMode="auto">
          <a:xfrm>
            <a:off x="1800225" y="1252538"/>
            <a:ext cx="6197600" cy="369887"/>
            <a:chOff x="1800484" y="1253185"/>
            <a:chExt cx="6198069" cy="369332"/>
          </a:xfrm>
        </p:grpSpPr>
        <p:sp>
          <p:nvSpPr>
            <p:cNvPr id="272465" name="TextBox 61"/>
            <p:cNvSpPr txBox="1">
              <a:spLocks noChangeArrowheads="1"/>
            </p:cNvSpPr>
            <p:nvPr/>
          </p:nvSpPr>
          <p:spPr bwMode="auto">
            <a:xfrm>
              <a:off x="1800484" y="1253185"/>
              <a:ext cx="424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11</a:t>
              </a:r>
            </a:p>
          </p:txBody>
        </p:sp>
        <p:sp>
          <p:nvSpPr>
            <p:cNvPr id="272466" name="TextBox 63"/>
            <p:cNvSpPr txBox="1">
              <a:spLocks noChangeArrowheads="1"/>
            </p:cNvSpPr>
            <p:nvPr/>
          </p:nvSpPr>
          <p:spPr bwMode="auto">
            <a:xfrm>
              <a:off x="2622763" y="1253185"/>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10</a:t>
              </a:r>
            </a:p>
          </p:txBody>
        </p:sp>
        <p:sp>
          <p:nvSpPr>
            <p:cNvPr id="272467" name="TextBox 64"/>
            <p:cNvSpPr txBox="1">
              <a:spLocks noChangeArrowheads="1"/>
            </p:cNvSpPr>
            <p:nvPr/>
          </p:nvSpPr>
          <p:spPr bwMode="auto">
            <a:xfrm>
              <a:off x="3437931" y="1253185"/>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01</a:t>
              </a:r>
            </a:p>
          </p:txBody>
        </p:sp>
        <p:sp>
          <p:nvSpPr>
            <p:cNvPr id="272468" name="TextBox 65"/>
            <p:cNvSpPr txBox="1">
              <a:spLocks noChangeArrowheads="1"/>
            </p:cNvSpPr>
            <p:nvPr/>
          </p:nvSpPr>
          <p:spPr bwMode="auto">
            <a:xfrm>
              <a:off x="4279837" y="1253185"/>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00</a:t>
              </a:r>
            </a:p>
          </p:txBody>
        </p:sp>
        <p:sp>
          <p:nvSpPr>
            <p:cNvPr id="272469" name="TextBox 66"/>
            <p:cNvSpPr txBox="1">
              <a:spLocks noChangeArrowheads="1"/>
            </p:cNvSpPr>
            <p:nvPr/>
          </p:nvSpPr>
          <p:spPr bwMode="auto">
            <a:xfrm>
              <a:off x="5070156" y="1253185"/>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01</a:t>
              </a:r>
            </a:p>
          </p:txBody>
        </p:sp>
        <p:sp>
          <p:nvSpPr>
            <p:cNvPr id="272470" name="TextBox 67"/>
            <p:cNvSpPr txBox="1">
              <a:spLocks noChangeArrowheads="1"/>
            </p:cNvSpPr>
            <p:nvPr/>
          </p:nvSpPr>
          <p:spPr bwMode="auto">
            <a:xfrm>
              <a:off x="5927952" y="1253185"/>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10</a:t>
              </a:r>
            </a:p>
          </p:txBody>
        </p:sp>
        <p:sp>
          <p:nvSpPr>
            <p:cNvPr id="272471" name="TextBox 68"/>
            <p:cNvSpPr txBox="1">
              <a:spLocks noChangeArrowheads="1"/>
            </p:cNvSpPr>
            <p:nvPr/>
          </p:nvSpPr>
          <p:spPr bwMode="auto">
            <a:xfrm>
              <a:off x="6760274" y="1253185"/>
              <a:ext cx="424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11</a:t>
              </a:r>
            </a:p>
          </p:txBody>
        </p:sp>
        <p:sp>
          <p:nvSpPr>
            <p:cNvPr id="272472" name="TextBox 69"/>
            <p:cNvSpPr txBox="1">
              <a:spLocks noChangeArrowheads="1"/>
            </p:cNvSpPr>
            <p:nvPr/>
          </p:nvSpPr>
          <p:spPr bwMode="auto">
            <a:xfrm>
              <a:off x="7557407" y="1253185"/>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00</a:t>
              </a:r>
            </a:p>
          </p:txBody>
        </p:sp>
      </p:grpSp>
      <p:grpSp>
        <p:nvGrpSpPr>
          <p:cNvPr id="178" name="Group 177"/>
          <p:cNvGrpSpPr>
            <a:grpSpLocks/>
          </p:cNvGrpSpPr>
          <p:nvPr/>
        </p:nvGrpSpPr>
        <p:grpSpPr bwMode="auto">
          <a:xfrm>
            <a:off x="3186113" y="4252913"/>
            <a:ext cx="4332287" cy="1557337"/>
            <a:chOff x="3186324" y="4252672"/>
            <a:chExt cx="4332513" cy="1557576"/>
          </a:xfrm>
        </p:grpSpPr>
        <p:grpSp>
          <p:nvGrpSpPr>
            <p:cNvPr id="272455" name="Group 75"/>
            <p:cNvGrpSpPr>
              <a:grpSpLocks/>
            </p:cNvGrpSpPr>
            <p:nvPr/>
          </p:nvGrpSpPr>
          <p:grpSpPr bwMode="auto">
            <a:xfrm>
              <a:off x="4528408" y="4964190"/>
              <a:ext cx="943916" cy="846058"/>
              <a:chOff x="1318260" y="1119902"/>
              <a:chExt cx="1165860" cy="846058"/>
            </a:xfrm>
          </p:grpSpPr>
          <p:sp>
            <p:nvSpPr>
              <p:cNvPr id="86" name="Freeform 85"/>
              <p:cNvSpPr/>
              <p:nvPr/>
            </p:nvSpPr>
            <p:spPr>
              <a:xfrm>
                <a:off x="1317547" y="1119693"/>
                <a:ext cx="586301" cy="846267"/>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87" name="Freeform 86"/>
              <p:cNvSpPr/>
              <p:nvPr/>
            </p:nvSpPr>
            <p:spPr>
              <a:xfrm flipH="1">
                <a:off x="1897966" y="1119693"/>
                <a:ext cx="586301" cy="846267"/>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grpSp>
          <p:nvGrpSpPr>
            <p:cNvPr id="272456" name="Group 91"/>
            <p:cNvGrpSpPr>
              <a:grpSpLocks/>
            </p:cNvGrpSpPr>
            <p:nvPr/>
          </p:nvGrpSpPr>
          <p:grpSpPr bwMode="auto">
            <a:xfrm>
              <a:off x="5690664" y="4956570"/>
              <a:ext cx="943916" cy="846058"/>
              <a:chOff x="1318260" y="1119902"/>
              <a:chExt cx="1165860" cy="846058"/>
            </a:xfrm>
          </p:grpSpPr>
          <p:sp>
            <p:nvSpPr>
              <p:cNvPr id="102" name="Freeform 101"/>
              <p:cNvSpPr/>
              <p:nvPr/>
            </p:nvSpPr>
            <p:spPr>
              <a:xfrm>
                <a:off x="1317368" y="1119374"/>
                <a:ext cx="586301" cy="846268"/>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03" name="Freeform 102"/>
              <p:cNvSpPr/>
              <p:nvPr/>
            </p:nvSpPr>
            <p:spPr>
              <a:xfrm flipH="1">
                <a:off x="1897786" y="1119374"/>
                <a:ext cx="586301" cy="846268"/>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cxnSp>
          <p:nvCxnSpPr>
            <p:cNvPr id="138" name="Straight Arrow Connector 137"/>
            <p:cNvCxnSpPr>
              <a:endCxn id="86" idx="2"/>
            </p:cNvCxnSpPr>
            <p:nvPr/>
          </p:nvCxnSpPr>
          <p:spPr>
            <a:xfrm>
              <a:off x="3567344" y="4570221"/>
              <a:ext cx="1300230" cy="44774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2458" name="TextBox 141"/>
            <p:cNvSpPr txBox="1">
              <a:spLocks noChangeArrowheads="1"/>
            </p:cNvSpPr>
            <p:nvPr/>
          </p:nvSpPr>
          <p:spPr bwMode="auto">
            <a:xfrm>
              <a:off x="3186324" y="4252672"/>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FF0000"/>
                  </a:solidFill>
                </a:rPr>
                <a:t>N11</a:t>
              </a:r>
            </a:p>
          </p:txBody>
        </p:sp>
        <p:cxnSp>
          <p:nvCxnSpPr>
            <p:cNvPr id="155" name="Straight Arrow Connector 154"/>
            <p:cNvCxnSpPr>
              <a:endCxn id="103" idx="3"/>
            </p:cNvCxnSpPr>
            <p:nvPr/>
          </p:nvCxnSpPr>
          <p:spPr>
            <a:xfrm flipH="1">
              <a:off x="6159866" y="4608327"/>
              <a:ext cx="1171636" cy="34771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2460" name="TextBox 158"/>
            <p:cNvSpPr txBox="1">
              <a:spLocks noChangeArrowheads="1"/>
            </p:cNvSpPr>
            <p:nvPr/>
          </p:nvSpPr>
          <p:spPr bwMode="auto">
            <a:xfrm>
              <a:off x="6951053" y="4290772"/>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FF0000"/>
                  </a:solidFill>
                </a:rPr>
                <a:t>N11</a:t>
              </a:r>
            </a:p>
          </p:txBody>
        </p:sp>
      </p:grpSp>
      <p:grpSp>
        <p:nvGrpSpPr>
          <p:cNvPr id="179" name="Group 178"/>
          <p:cNvGrpSpPr>
            <a:grpSpLocks/>
          </p:cNvGrpSpPr>
          <p:nvPr/>
        </p:nvGrpSpPr>
        <p:grpSpPr bwMode="auto">
          <a:xfrm>
            <a:off x="3649663" y="4252913"/>
            <a:ext cx="4332287" cy="1557337"/>
            <a:chOff x="3649740" y="4252672"/>
            <a:chExt cx="4332513" cy="1557576"/>
          </a:xfrm>
        </p:grpSpPr>
        <p:cxnSp>
          <p:nvCxnSpPr>
            <p:cNvPr id="139" name="Straight Arrow Connector 138"/>
            <p:cNvCxnSpPr>
              <a:endCxn id="84" idx="3"/>
            </p:cNvCxnSpPr>
            <p:nvPr/>
          </p:nvCxnSpPr>
          <p:spPr>
            <a:xfrm>
              <a:off x="4029172" y="4570221"/>
              <a:ext cx="1255779" cy="393760"/>
            </a:xfrm>
            <a:prstGeom prst="straightConnector1">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72446" name="TextBox 142"/>
            <p:cNvSpPr txBox="1">
              <a:spLocks noChangeArrowheads="1"/>
            </p:cNvSpPr>
            <p:nvPr/>
          </p:nvSpPr>
          <p:spPr bwMode="auto">
            <a:xfrm>
              <a:off x="3649740" y="4252672"/>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FFC000"/>
                  </a:solidFill>
                </a:rPr>
                <a:t>N00</a:t>
              </a:r>
            </a:p>
          </p:txBody>
        </p:sp>
        <p:cxnSp>
          <p:nvCxnSpPr>
            <p:cNvPr id="156" name="Straight Arrow Connector 155"/>
            <p:cNvCxnSpPr>
              <a:endCxn id="101" idx="3"/>
            </p:cNvCxnSpPr>
            <p:nvPr/>
          </p:nvCxnSpPr>
          <p:spPr>
            <a:xfrm flipH="1">
              <a:off x="6440711" y="4608327"/>
              <a:ext cx="1354208" cy="347715"/>
            </a:xfrm>
            <a:prstGeom prst="straightConnector1">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272448" name="Group 76"/>
            <p:cNvGrpSpPr>
              <a:grpSpLocks/>
            </p:cNvGrpSpPr>
            <p:nvPr/>
          </p:nvGrpSpPr>
          <p:grpSpPr bwMode="auto">
            <a:xfrm>
              <a:off x="4810367" y="4964190"/>
              <a:ext cx="943916" cy="846058"/>
              <a:chOff x="1318260" y="1119902"/>
              <a:chExt cx="1165860" cy="846058"/>
            </a:xfrm>
          </p:grpSpPr>
          <p:sp>
            <p:nvSpPr>
              <p:cNvPr id="84" name="Freeform 83"/>
              <p:cNvSpPr/>
              <p:nvPr/>
            </p:nvSpPr>
            <p:spPr>
              <a:xfrm>
                <a:off x="1318132" y="1119693"/>
                <a:ext cx="586301" cy="846267"/>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85" name="Freeform 84"/>
              <p:cNvSpPr/>
              <p:nvPr/>
            </p:nvSpPr>
            <p:spPr>
              <a:xfrm flipH="1">
                <a:off x="1898550" y="1119693"/>
                <a:ext cx="586301" cy="846267"/>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grpSp>
          <p:nvGrpSpPr>
            <p:cNvPr id="272449" name="Group 92"/>
            <p:cNvGrpSpPr>
              <a:grpSpLocks/>
            </p:cNvGrpSpPr>
            <p:nvPr/>
          </p:nvGrpSpPr>
          <p:grpSpPr bwMode="auto">
            <a:xfrm>
              <a:off x="5972623" y="4956570"/>
              <a:ext cx="943916" cy="846058"/>
              <a:chOff x="1318260" y="1119902"/>
              <a:chExt cx="1165860" cy="846058"/>
            </a:xfrm>
          </p:grpSpPr>
          <p:sp>
            <p:nvSpPr>
              <p:cNvPr id="100" name="Freeform 99"/>
              <p:cNvSpPr/>
              <p:nvPr/>
            </p:nvSpPr>
            <p:spPr>
              <a:xfrm>
                <a:off x="1317951" y="1119374"/>
                <a:ext cx="586301" cy="846268"/>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01" name="Freeform 100"/>
              <p:cNvSpPr/>
              <p:nvPr/>
            </p:nvSpPr>
            <p:spPr>
              <a:xfrm flipH="1">
                <a:off x="1898369" y="1119374"/>
                <a:ext cx="586301" cy="846268"/>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sp>
          <p:nvSpPr>
            <p:cNvPr id="272450" name="TextBox 159"/>
            <p:cNvSpPr txBox="1">
              <a:spLocks noChangeArrowheads="1"/>
            </p:cNvSpPr>
            <p:nvPr/>
          </p:nvSpPr>
          <p:spPr bwMode="auto">
            <a:xfrm>
              <a:off x="7414469" y="4290772"/>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FFC000"/>
                  </a:solidFill>
                </a:rPr>
                <a:t>N00</a:t>
              </a:r>
            </a:p>
          </p:txBody>
        </p:sp>
      </p:grpSp>
      <p:grpSp>
        <p:nvGrpSpPr>
          <p:cNvPr id="180" name="Group 179"/>
          <p:cNvGrpSpPr>
            <a:grpSpLocks/>
          </p:cNvGrpSpPr>
          <p:nvPr/>
        </p:nvGrpSpPr>
        <p:grpSpPr bwMode="auto">
          <a:xfrm>
            <a:off x="4140200" y="4252913"/>
            <a:ext cx="4332288" cy="1557337"/>
            <a:chOff x="4140291" y="4252672"/>
            <a:chExt cx="4332513" cy="1557576"/>
          </a:xfrm>
        </p:grpSpPr>
        <p:cxnSp>
          <p:nvCxnSpPr>
            <p:cNvPr id="140" name="Straight Arrow Connector 139"/>
            <p:cNvCxnSpPr/>
            <p:nvPr/>
          </p:nvCxnSpPr>
          <p:spPr>
            <a:xfrm>
              <a:off x="4481622" y="4570221"/>
              <a:ext cx="977951" cy="40169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2436" name="TextBox 143"/>
            <p:cNvSpPr txBox="1">
              <a:spLocks noChangeArrowheads="1"/>
            </p:cNvSpPr>
            <p:nvPr/>
          </p:nvSpPr>
          <p:spPr bwMode="auto">
            <a:xfrm>
              <a:off x="4140291" y="4252672"/>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B050"/>
                  </a:solidFill>
                </a:rPr>
                <a:t>N10</a:t>
              </a:r>
            </a:p>
          </p:txBody>
        </p:sp>
        <p:cxnSp>
          <p:nvCxnSpPr>
            <p:cNvPr id="157" name="Straight Arrow Connector 156"/>
            <p:cNvCxnSpPr>
              <a:endCxn id="99" idx="3"/>
            </p:cNvCxnSpPr>
            <p:nvPr/>
          </p:nvCxnSpPr>
          <p:spPr>
            <a:xfrm flipH="1">
              <a:off x="6664547" y="4608327"/>
              <a:ext cx="1581232" cy="3477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272438" name="Group 77"/>
            <p:cNvGrpSpPr>
              <a:grpSpLocks/>
            </p:cNvGrpSpPr>
            <p:nvPr/>
          </p:nvGrpSpPr>
          <p:grpSpPr bwMode="auto">
            <a:xfrm>
              <a:off x="5033631" y="4964190"/>
              <a:ext cx="943916" cy="846058"/>
              <a:chOff x="1318260" y="1119902"/>
              <a:chExt cx="1165860" cy="846058"/>
            </a:xfrm>
          </p:grpSpPr>
          <p:sp>
            <p:nvSpPr>
              <p:cNvPr id="82" name="Freeform 81"/>
              <p:cNvSpPr/>
              <p:nvPr/>
            </p:nvSpPr>
            <p:spPr>
              <a:xfrm>
                <a:off x="1318839" y="1119693"/>
                <a:ext cx="586300" cy="846267"/>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83" name="Freeform 82"/>
              <p:cNvSpPr/>
              <p:nvPr/>
            </p:nvSpPr>
            <p:spPr>
              <a:xfrm flipH="1">
                <a:off x="1897296" y="1119693"/>
                <a:ext cx="586301" cy="846267"/>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grpSp>
          <p:nvGrpSpPr>
            <p:cNvPr id="272439" name="Group 93"/>
            <p:cNvGrpSpPr>
              <a:grpSpLocks/>
            </p:cNvGrpSpPr>
            <p:nvPr/>
          </p:nvGrpSpPr>
          <p:grpSpPr bwMode="auto">
            <a:xfrm>
              <a:off x="6195887" y="4956570"/>
              <a:ext cx="943916" cy="846058"/>
              <a:chOff x="1318260" y="1119902"/>
              <a:chExt cx="1165860" cy="846058"/>
            </a:xfrm>
          </p:grpSpPr>
          <p:sp>
            <p:nvSpPr>
              <p:cNvPr id="98" name="Freeform 97"/>
              <p:cNvSpPr/>
              <p:nvPr/>
            </p:nvSpPr>
            <p:spPr>
              <a:xfrm>
                <a:off x="1318660" y="1119374"/>
                <a:ext cx="586300" cy="846268"/>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99" name="Freeform 98"/>
              <p:cNvSpPr/>
              <p:nvPr/>
            </p:nvSpPr>
            <p:spPr>
              <a:xfrm flipH="1">
                <a:off x="1897117" y="1119374"/>
                <a:ext cx="586301" cy="846268"/>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sp>
          <p:nvSpPr>
            <p:cNvPr id="272440" name="TextBox 160"/>
            <p:cNvSpPr txBox="1">
              <a:spLocks noChangeArrowheads="1"/>
            </p:cNvSpPr>
            <p:nvPr/>
          </p:nvSpPr>
          <p:spPr bwMode="auto">
            <a:xfrm>
              <a:off x="7905020" y="4290772"/>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B050"/>
                  </a:solidFill>
                </a:rPr>
                <a:t>N10</a:t>
              </a:r>
            </a:p>
          </p:txBody>
        </p:sp>
      </p:grpSp>
      <p:grpSp>
        <p:nvGrpSpPr>
          <p:cNvPr id="181" name="Group 180"/>
          <p:cNvGrpSpPr>
            <a:grpSpLocks/>
          </p:cNvGrpSpPr>
          <p:nvPr/>
        </p:nvGrpSpPr>
        <p:grpSpPr bwMode="auto">
          <a:xfrm>
            <a:off x="4562475" y="4252913"/>
            <a:ext cx="4332288" cy="1565275"/>
            <a:chOff x="4562927" y="4252672"/>
            <a:chExt cx="4332513" cy="1565196"/>
          </a:xfrm>
        </p:grpSpPr>
        <p:cxnSp>
          <p:nvCxnSpPr>
            <p:cNvPr id="141" name="Straight Arrow Connector 140"/>
            <p:cNvCxnSpPr>
              <a:endCxn id="80" idx="3"/>
            </p:cNvCxnSpPr>
            <p:nvPr/>
          </p:nvCxnSpPr>
          <p:spPr>
            <a:xfrm>
              <a:off x="4947122" y="4570156"/>
              <a:ext cx="798554" cy="401617"/>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72426" name="TextBox 144"/>
            <p:cNvSpPr txBox="1">
              <a:spLocks noChangeArrowheads="1"/>
            </p:cNvSpPr>
            <p:nvPr/>
          </p:nvSpPr>
          <p:spPr bwMode="auto">
            <a:xfrm>
              <a:off x="4562927" y="4252672"/>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7030A0"/>
                  </a:solidFill>
                </a:rPr>
                <a:t>N01</a:t>
              </a:r>
            </a:p>
          </p:txBody>
        </p:sp>
        <p:cxnSp>
          <p:nvCxnSpPr>
            <p:cNvPr id="158" name="Straight Arrow Connector 157"/>
            <p:cNvCxnSpPr>
              <a:endCxn id="97" idx="2"/>
            </p:cNvCxnSpPr>
            <p:nvPr/>
          </p:nvCxnSpPr>
          <p:spPr>
            <a:xfrm flipH="1">
              <a:off x="7037969" y="4608254"/>
              <a:ext cx="1674899" cy="409554"/>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nvGrpSpPr>
            <p:cNvPr id="272428" name="Group 78"/>
            <p:cNvGrpSpPr>
              <a:grpSpLocks/>
            </p:cNvGrpSpPr>
            <p:nvPr/>
          </p:nvGrpSpPr>
          <p:grpSpPr bwMode="auto">
            <a:xfrm>
              <a:off x="5271152" y="4971810"/>
              <a:ext cx="943916" cy="846058"/>
              <a:chOff x="1318260" y="1119902"/>
              <a:chExt cx="1165860" cy="846058"/>
            </a:xfrm>
          </p:grpSpPr>
          <p:sp>
            <p:nvSpPr>
              <p:cNvPr id="80" name="Freeform 79"/>
              <p:cNvSpPr/>
              <p:nvPr/>
            </p:nvSpPr>
            <p:spPr>
              <a:xfrm>
                <a:off x="1318059" y="1119865"/>
                <a:ext cx="586301" cy="846095"/>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81" name="Freeform 80"/>
              <p:cNvSpPr/>
              <p:nvPr/>
            </p:nvSpPr>
            <p:spPr>
              <a:xfrm flipH="1">
                <a:off x="1898477" y="1119865"/>
                <a:ext cx="586301" cy="846095"/>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grpSp>
          <p:nvGrpSpPr>
            <p:cNvPr id="272429" name="Group 94"/>
            <p:cNvGrpSpPr>
              <a:grpSpLocks/>
            </p:cNvGrpSpPr>
            <p:nvPr/>
          </p:nvGrpSpPr>
          <p:grpSpPr bwMode="auto">
            <a:xfrm>
              <a:off x="6433408" y="4964190"/>
              <a:ext cx="943916" cy="846058"/>
              <a:chOff x="1318260" y="1119902"/>
              <a:chExt cx="1165860" cy="846058"/>
            </a:xfrm>
          </p:grpSpPr>
          <p:sp>
            <p:nvSpPr>
              <p:cNvPr id="96" name="Freeform 95"/>
              <p:cNvSpPr/>
              <p:nvPr/>
            </p:nvSpPr>
            <p:spPr>
              <a:xfrm>
                <a:off x="1317878" y="1119548"/>
                <a:ext cx="586301" cy="846094"/>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97" name="Freeform 96"/>
              <p:cNvSpPr/>
              <p:nvPr/>
            </p:nvSpPr>
            <p:spPr>
              <a:xfrm flipH="1">
                <a:off x="1898297" y="1119548"/>
                <a:ext cx="586301" cy="846094"/>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sp>
          <p:nvSpPr>
            <p:cNvPr id="272430" name="TextBox 161"/>
            <p:cNvSpPr txBox="1">
              <a:spLocks noChangeArrowheads="1"/>
            </p:cNvSpPr>
            <p:nvPr/>
          </p:nvSpPr>
          <p:spPr bwMode="auto">
            <a:xfrm>
              <a:off x="8327656" y="4290772"/>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7030A0"/>
                  </a:solidFill>
                </a:rPr>
                <a:t>N01</a:t>
              </a:r>
            </a:p>
          </p:txBody>
        </p:sp>
      </p:grpSp>
      <p:grpSp>
        <p:nvGrpSpPr>
          <p:cNvPr id="168" name="Group 167"/>
          <p:cNvGrpSpPr>
            <a:grpSpLocks/>
          </p:cNvGrpSpPr>
          <p:nvPr/>
        </p:nvGrpSpPr>
        <p:grpSpPr bwMode="auto">
          <a:xfrm>
            <a:off x="0" y="2998788"/>
            <a:ext cx="7531100" cy="1016000"/>
            <a:chOff x="1" y="2998468"/>
            <a:chExt cx="7531381" cy="1016817"/>
          </a:xfrm>
        </p:grpSpPr>
        <p:grpSp>
          <p:nvGrpSpPr>
            <p:cNvPr id="272416" name="Group 71"/>
            <p:cNvGrpSpPr>
              <a:grpSpLocks/>
            </p:cNvGrpSpPr>
            <p:nvPr/>
          </p:nvGrpSpPr>
          <p:grpSpPr bwMode="auto">
            <a:xfrm>
              <a:off x="4405524" y="2998468"/>
              <a:ext cx="724223" cy="846058"/>
              <a:chOff x="1318260" y="1119902"/>
              <a:chExt cx="1165860" cy="846058"/>
            </a:xfrm>
          </p:grpSpPr>
          <p:sp>
            <p:nvSpPr>
              <p:cNvPr id="73" name="Freeform 72"/>
              <p:cNvSpPr/>
              <p:nvPr/>
            </p:nvSpPr>
            <p:spPr>
              <a:xfrm>
                <a:off x="1318186" y="1119902"/>
                <a:ext cx="585247" cy="846818"/>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74" name="Freeform 73"/>
              <p:cNvSpPr/>
              <p:nvPr/>
            </p:nvSpPr>
            <p:spPr>
              <a:xfrm flipH="1">
                <a:off x="1898321" y="1119902"/>
                <a:ext cx="585248" cy="846818"/>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grpSp>
          <p:nvGrpSpPr>
            <p:cNvPr id="272417" name="Group 87"/>
            <p:cNvGrpSpPr>
              <a:grpSpLocks/>
            </p:cNvGrpSpPr>
            <p:nvPr/>
          </p:nvGrpSpPr>
          <p:grpSpPr bwMode="auto">
            <a:xfrm>
              <a:off x="5777124" y="2998468"/>
              <a:ext cx="724223" cy="846058"/>
              <a:chOff x="1318260" y="1119902"/>
              <a:chExt cx="1165860" cy="846058"/>
            </a:xfrm>
          </p:grpSpPr>
          <p:sp>
            <p:nvSpPr>
              <p:cNvPr id="89" name="Freeform 88"/>
              <p:cNvSpPr/>
              <p:nvPr/>
            </p:nvSpPr>
            <p:spPr>
              <a:xfrm>
                <a:off x="1318270" y="1119902"/>
                <a:ext cx="585247" cy="846818"/>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90" name="Freeform 89"/>
              <p:cNvSpPr/>
              <p:nvPr/>
            </p:nvSpPr>
            <p:spPr>
              <a:xfrm flipH="1">
                <a:off x="1898405" y="1119902"/>
                <a:ext cx="585248" cy="846818"/>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sp>
          <p:nvSpPr>
            <p:cNvPr id="272418" name="TextBox 135"/>
            <p:cNvSpPr txBox="1">
              <a:spLocks noChangeArrowheads="1"/>
            </p:cNvSpPr>
            <p:nvPr/>
          </p:nvSpPr>
          <p:spPr bwMode="auto">
            <a:xfrm>
              <a:off x="3518286" y="3045788"/>
              <a:ext cx="9626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State P</a:t>
              </a:r>
              <a:r>
                <a:rPr lang="en-US" sz="1800" baseline="-25000" smtClean="0">
                  <a:solidFill>
                    <a:srgbClr val="000000"/>
                  </a:solidFill>
                </a:rPr>
                <a:t>(i)</a:t>
              </a:r>
            </a:p>
          </p:txBody>
        </p:sp>
        <p:sp>
          <p:nvSpPr>
            <p:cNvPr id="272419" name="TextBox 136"/>
            <p:cNvSpPr txBox="1">
              <a:spLocks noChangeArrowheads="1"/>
            </p:cNvSpPr>
            <p:nvPr/>
          </p:nvSpPr>
          <p:spPr bwMode="auto">
            <a:xfrm>
              <a:off x="6413191" y="3045788"/>
              <a:ext cx="11181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State P</a:t>
              </a:r>
              <a:r>
                <a:rPr lang="en-US" sz="1800" baseline="-25000" smtClean="0">
                  <a:solidFill>
                    <a:srgbClr val="000000"/>
                  </a:solidFill>
                </a:rPr>
                <a:t>(i+1)</a:t>
              </a:r>
            </a:p>
          </p:txBody>
        </p:sp>
        <p:sp>
          <p:nvSpPr>
            <p:cNvPr id="272420" name="TextBox 162"/>
            <p:cNvSpPr txBox="1">
              <a:spLocks noChangeArrowheads="1"/>
            </p:cNvSpPr>
            <p:nvPr/>
          </p:nvSpPr>
          <p:spPr bwMode="auto">
            <a:xfrm>
              <a:off x="1" y="3091955"/>
              <a:ext cx="261565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Victim WL </a:t>
              </a:r>
              <a:r>
                <a:rPr lang="en-US" sz="1800" b="1" smtClean="0">
                  <a:solidFill>
                    <a:srgbClr val="000000"/>
                  </a:solidFill>
                </a:rPr>
                <a:t>before</a:t>
              </a:r>
              <a:r>
                <a:rPr lang="en-US" sz="1800" smtClean="0">
                  <a:solidFill>
                    <a:srgbClr val="000000"/>
                  </a:solidFill>
                </a:rPr>
                <a:t> MSB page of aggressor WL are programmed </a:t>
              </a:r>
            </a:p>
          </p:txBody>
        </p:sp>
      </p:grpSp>
      <p:grpSp>
        <p:nvGrpSpPr>
          <p:cNvPr id="174" name="Group 173"/>
          <p:cNvGrpSpPr>
            <a:grpSpLocks/>
          </p:cNvGrpSpPr>
          <p:nvPr/>
        </p:nvGrpSpPr>
        <p:grpSpPr bwMode="auto">
          <a:xfrm>
            <a:off x="3175" y="4570413"/>
            <a:ext cx="8696325" cy="1247775"/>
            <a:chOff x="3538" y="4570026"/>
            <a:chExt cx="8696584" cy="1247842"/>
          </a:xfrm>
        </p:grpSpPr>
        <p:sp>
          <p:nvSpPr>
            <p:cNvPr id="272410" name="TextBox 164"/>
            <p:cNvSpPr txBox="1">
              <a:spLocks noChangeArrowheads="1"/>
            </p:cNvSpPr>
            <p:nvPr/>
          </p:nvSpPr>
          <p:spPr bwMode="auto">
            <a:xfrm>
              <a:off x="3518160" y="5008362"/>
              <a:ext cx="1025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State P’</a:t>
              </a:r>
              <a:r>
                <a:rPr lang="en-US" altLang="ja-JP" sz="1800" baseline="-25000" smtClean="0">
                  <a:solidFill>
                    <a:srgbClr val="000000"/>
                  </a:solidFill>
                </a:rPr>
                <a:t>(i)</a:t>
              </a:r>
              <a:endParaRPr lang="en-US" sz="1800" baseline="-25000" smtClean="0">
                <a:solidFill>
                  <a:srgbClr val="000000"/>
                </a:solidFill>
              </a:endParaRPr>
            </a:p>
          </p:txBody>
        </p:sp>
        <p:sp>
          <p:nvSpPr>
            <p:cNvPr id="272411" name="TextBox 165"/>
            <p:cNvSpPr txBox="1">
              <a:spLocks noChangeArrowheads="1"/>
            </p:cNvSpPr>
            <p:nvPr/>
          </p:nvSpPr>
          <p:spPr bwMode="auto">
            <a:xfrm>
              <a:off x="7518837" y="5008362"/>
              <a:ext cx="1181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State P’</a:t>
              </a:r>
              <a:r>
                <a:rPr lang="en-US" altLang="ja-JP" sz="1800" baseline="-25000" smtClean="0">
                  <a:solidFill>
                    <a:srgbClr val="000000"/>
                  </a:solidFill>
                </a:rPr>
                <a:t>(i+1)</a:t>
              </a:r>
              <a:endParaRPr lang="en-US" sz="1800" baseline="-25000" smtClean="0">
                <a:solidFill>
                  <a:srgbClr val="000000"/>
                </a:solidFill>
              </a:endParaRPr>
            </a:p>
          </p:txBody>
        </p:sp>
        <p:grpSp>
          <p:nvGrpSpPr>
            <p:cNvPr id="272412" name="Group 168"/>
            <p:cNvGrpSpPr>
              <a:grpSpLocks/>
            </p:cNvGrpSpPr>
            <p:nvPr/>
          </p:nvGrpSpPr>
          <p:grpSpPr bwMode="auto">
            <a:xfrm>
              <a:off x="3538" y="4570026"/>
              <a:ext cx="7505236" cy="1247842"/>
              <a:chOff x="3538" y="4570026"/>
              <a:chExt cx="7505236" cy="1247842"/>
            </a:xfrm>
          </p:grpSpPr>
          <p:sp>
            <p:nvSpPr>
              <p:cNvPr id="104" name="Freeform 103"/>
              <p:cNvSpPr/>
              <p:nvPr/>
            </p:nvSpPr>
            <p:spPr>
              <a:xfrm>
                <a:off x="4459784" y="4570026"/>
                <a:ext cx="1860606" cy="1247842"/>
              </a:xfrm>
              <a:custGeom>
                <a:avLst/>
                <a:gdLst>
                  <a:gd name="connsiteX0" fmla="*/ 0 w 1562100"/>
                  <a:gd name="connsiteY0" fmla="*/ 1209742 h 1247842"/>
                  <a:gd name="connsiteX1" fmla="*/ 60960 w 1562100"/>
                  <a:gd name="connsiteY1" fmla="*/ 950662 h 1247842"/>
                  <a:gd name="connsiteX2" fmla="*/ 167640 w 1562100"/>
                  <a:gd name="connsiteY2" fmla="*/ 683962 h 1247842"/>
                  <a:gd name="connsiteX3" fmla="*/ 304800 w 1562100"/>
                  <a:gd name="connsiteY3" fmla="*/ 379162 h 1247842"/>
                  <a:gd name="connsiteX4" fmla="*/ 525780 w 1562100"/>
                  <a:gd name="connsiteY4" fmla="*/ 135322 h 1247842"/>
                  <a:gd name="connsiteX5" fmla="*/ 670560 w 1562100"/>
                  <a:gd name="connsiteY5" fmla="*/ 13402 h 1247842"/>
                  <a:gd name="connsiteX6" fmla="*/ 830580 w 1562100"/>
                  <a:gd name="connsiteY6" fmla="*/ 13402 h 1247842"/>
                  <a:gd name="connsiteX7" fmla="*/ 982980 w 1562100"/>
                  <a:gd name="connsiteY7" fmla="*/ 104842 h 1247842"/>
                  <a:gd name="connsiteX8" fmla="*/ 1127760 w 1562100"/>
                  <a:gd name="connsiteY8" fmla="*/ 280102 h 1247842"/>
                  <a:gd name="connsiteX9" fmla="*/ 1249680 w 1562100"/>
                  <a:gd name="connsiteY9" fmla="*/ 455362 h 1247842"/>
                  <a:gd name="connsiteX10" fmla="*/ 1394460 w 1562100"/>
                  <a:gd name="connsiteY10" fmla="*/ 737302 h 1247842"/>
                  <a:gd name="connsiteX11" fmla="*/ 1455420 w 1562100"/>
                  <a:gd name="connsiteY11" fmla="*/ 897322 h 1247842"/>
                  <a:gd name="connsiteX12" fmla="*/ 1562100 w 1562100"/>
                  <a:gd name="connsiteY12" fmla="*/ 1247842 h 124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2100" h="1247842">
                    <a:moveTo>
                      <a:pt x="0" y="1209742"/>
                    </a:moveTo>
                    <a:cubicBezTo>
                      <a:pt x="16510" y="1124017"/>
                      <a:pt x="33020" y="1038292"/>
                      <a:pt x="60960" y="950662"/>
                    </a:cubicBezTo>
                    <a:cubicBezTo>
                      <a:pt x="88900" y="863032"/>
                      <a:pt x="127000" y="779212"/>
                      <a:pt x="167640" y="683962"/>
                    </a:cubicBezTo>
                    <a:cubicBezTo>
                      <a:pt x="208280" y="588712"/>
                      <a:pt x="245110" y="470602"/>
                      <a:pt x="304800" y="379162"/>
                    </a:cubicBezTo>
                    <a:cubicBezTo>
                      <a:pt x="364490" y="287722"/>
                      <a:pt x="464820" y="196282"/>
                      <a:pt x="525780" y="135322"/>
                    </a:cubicBezTo>
                    <a:cubicBezTo>
                      <a:pt x="586740" y="74362"/>
                      <a:pt x="619760" y="33722"/>
                      <a:pt x="670560" y="13402"/>
                    </a:cubicBezTo>
                    <a:cubicBezTo>
                      <a:pt x="721360" y="-6918"/>
                      <a:pt x="778510" y="-1838"/>
                      <a:pt x="830580" y="13402"/>
                    </a:cubicBezTo>
                    <a:cubicBezTo>
                      <a:pt x="882650" y="28642"/>
                      <a:pt x="933450" y="60392"/>
                      <a:pt x="982980" y="104842"/>
                    </a:cubicBezTo>
                    <a:cubicBezTo>
                      <a:pt x="1032510" y="149292"/>
                      <a:pt x="1083310" y="221682"/>
                      <a:pt x="1127760" y="280102"/>
                    </a:cubicBezTo>
                    <a:cubicBezTo>
                      <a:pt x="1172210" y="338522"/>
                      <a:pt x="1205230" y="379162"/>
                      <a:pt x="1249680" y="455362"/>
                    </a:cubicBezTo>
                    <a:cubicBezTo>
                      <a:pt x="1294130" y="531562"/>
                      <a:pt x="1360170" y="663642"/>
                      <a:pt x="1394460" y="737302"/>
                    </a:cubicBezTo>
                    <a:cubicBezTo>
                      <a:pt x="1428750" y="810962"/>
                      <a:pt x="1427480" y="812232"/>
                      <a:pt x="1455420" y="897322"/>
                    </a:cubicBezTo>
                    <a:cubicBezTo>
                      <a:pt x="1483360" y="982412"/>
                      <a:pt x="1522730" y="1115127"/>
                      <a:pt x="1562100" y="1247842"/>
                    </a:cubicBezTo>
                  </a:path>
                </a:pathLst>
              </a:cu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05" name="Freeform 104"/>
              <p:cNvSpPr/>
              <p:nvPr/>
            </p:nvSpPr>
            <p:spPr>
              <a:xfrm>
                <a:off x="5648856" y="4570026"/>
                <a:ext cx="1860606" cy="1247842"/>
              </a:xfrm>
              <a:custGeom>
                <a:avLst/>
                <a:gdLst>
                  <a:gd name="connsiteX0" fmla="*/ 0 w 1562100"/>
                  <a:gd name="connsiteY0" fmla="*/ 1209742 h 1247842"/>
                  <a:gd name="connsiteX1" fmla="*/ 60960 w 1562100"/>
                  <a:gd name="connsiteY1" fmla="*/ 950662 h 1247842"/>
                  <a:gd name="connsiteX2" fmla="*/ 167640 w 1562100"/>
                  <a:gd name="connsiteY2" fmla="*/ 683962 h 1247842"/>
                  <a:gd name="connsiteX3" fmla="*/ 304800 w 1562100"/>
                  <a:gd name="connsiteY3" fmla="*/ 379162 h 1247842"/>
                  <a:gd name="connsiteX4" fmla="*/ 525780 w 1562100"/>
                  <a:gd name="connsiteY4" fmla="*/ 135322 h 1247842"/>
                  <a:gd name="connsiteX5" fmla="*/ 670560 w 1562100"/>
                  <a:gd name="connsiteY5" fmla="*/ 13402 h 1247842"/>
                  <a:gd name="connsiteX6" fmla="*/ 830580 w 1562100"/>
                  <a:gd name="connsiteY6" fmla="*/ 13402 h 1247842"/>
                  <a:gd name="connsiteX7" fmla="*/ 982980 w 1562100"/>
                  <a:gd name="connsiteY7" fmla="*/ 104842 h 1247842"/>
                  <a:gd name="connsiteX8" fmla="*/ 1127760 w 1562100"/>
                  <a:gd name="connsiteY8" fmla="*/ 280102 h 1247842"/>
                  <a:gd name="connsiteX9" fmla="*/ 1249680 w 1562100"/>
                  <a:gd name="connsiteY9" fmla="*/ 455362 h 1247842"/>
                  <a:gd name="connsiteX10" fmla="*/ 1394460 w 1562100"/>
                  <a:gd name="connsiteY10" fmla="*/ 737302 h 1247842"/>
                  <a:gd name="connsiteX11" fmla="*/ 1455420 w 1562100"/>
                  <a:gd name="connsiteY11" fmla="*/ 897322 h 1247842"/>
                  <a:gd name="connsiteX12" fmla="*/ 1562100 w 1562100"/>
                  <a:gd name="connsiteY12" fmla="*/ 1247842 h 124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2100" h="1247842">
                    <a:moveTo>
                      <a:pt x="0" y="1209742"/>
                    </a:moveTo>
                    <a:cubicBezTo>
                      <a:pt x="16510" y="1124017"/>
                      <a:pt x="33020" y="1038292"/>
                      <a:pt x="60960" y="950662"/>
                    </a:cubicBezTo>
                    <a:cubicBezTo>
                      <a:pt x="88900" y="863032"/>
                      <a:pt x="127000" y="779212"/>
                      <a:pt x="167640" y="683962"/>
                    </a:cubicBezTo>
                    <a:cubicBezTo>
                      <a:pt x="208280" y="588712"/>
                      <a:pt x="245110" y="470602"/>
                      <a:pt x="304800" y="379162"/>
                    </a:cubicBezTo>
                    <a:cubicBezTo>
                      <a:pt x="364490" y="287722"/>
                      <a:pt x="464820" y="196282"/>
                      <a:pt x="525780" y="135322"/>
                    </a:cubicBezTo>
                    <a:cubicBezTo>
                      <a:pt x="586740" y="74362"/>
                      <a:pt x="619760" y="33722"/>
                      <a:pt x="670560" y="13402"/>
                    </a:cubicBezTo>
                    <a:cubicBezTo>
                      <a:pt x="721360" y="-6918"/>
                      <a:pt x="778510" y="-1838"/>
                      <a:pt x="830580" y="13402"/>
                    </a:cubicBezTo>
                    <a:cubicBezTo>
                      <a:pt x="882650" y="28642"/>
                      <a:pt x="933450" y="60392"/>
                      <a:pt x="982980" y="104842"/>
                    </a:cubicBezTo>
                    <a:cubicBezTo>
                      <a:pt x="1032510" y="149292"/>
                      <a:pt x="1083310" y="221682"/>
                      <a:pt x="1127760" y="280102"/>
                    </a:cubicBezTo>
                    <a:cubicBezTo>
                      <a:pt x="1172210" y="338522"/>
                      <a:pt x="1205230" y="379162"/>
                      <a:pt x="1249680" y="455362"/>
                    </a:cubicBezTo>
                    <a:cubicBezTo>
                      <a:pt x="1294130" y="531562"/>
                      <a:pt x="1360170" y="663642"/>
                      <a:pt x="1394460" y="737302"/>
                    </a:cubicBezTo>
                    <a:cubicBezTo>
                      <a:pt x="1428750" y="810962"/>
                      <a:pt x="1427480" y="812232"/>
                      <a:pt x="1455420" y="897322"/>
                    </a:cubicBezTo>
                    <a:cubicBezTo>
                      <a:pt x="1483360" y="982412"/>
                      <a:pt x="1522730" y="1115127"/>
                      <a:pt x="1562100" y="1247842"/>
                    </a:cubicBezTo>
                  </a:path>
                </a:pathLst>
              </a:cu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272415" name="TextBox 166"/>
              <p:cNvSpPr txBox="1">
                <a:spLocks noChangeArrowheads="1"/>
              </p:cNvSpPr>
              <p:nvPr/>
            </p:nvSpPr>
            <p:spPr bwMode="auto">
              <a:xfrm>
                <a:off x="3538" y="4786140"/>
                <a:ext cx="24313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Victim WL </a:t>
                </a:r>
                <a:r>
                  <a:rPr lang="en-US" sz="1800" b="1" smtClean="0">
                    <a:solidFill>
                      <a:srgbClr val="000000"/>
                    </a:solidFill>
                  </a:rPr>
                  <a:t>after</a:t>
                </a:r>
                <a:r>
                  <a:rPr lang="en-US" sz="1800" smtClean="0">
                    <a:solidFill>
                      <a:srgbClr val="000000"/>
                    </a:solidFill>
                  </a:rPr>
                  <a:t> MSB page of aggressor WL are programmed </a:t>
                </a:r>
              </a:p>
            </p:txBody>
          </p:sp>
        </p:grpSp>
      </p:grpSp>
      <p:grpSp>
        <p:nvGrpSpPr>
          <p:cNvPr id="172" name="Group 171"/>
          <p:cNvGrpSpPr>
            <a:grpSpLocks/>
          </p:cNvGrpSpPr>
          <p:nvPr/>
        </p:nvGrpSpPr>
        <p:grpSpPr bwMode="auto">
          <a:xfrm>
            <a:off x="1670050" y="1857375"/>
            <a:ext cx="5637213" cy="865188"/>
            <a:chOff x="1669601" y="999460"/>
            <a:chExt cx="5637467" cy="1722475"/>
          </a:xfrm>
        </p:grpSpPr>
        <p:sp>
          <p:nvSpPr>
            <p:cNvPr id="170" name="Rectangle 169"/>
            <p:cNvSpPr>
              <a:spLocks noChangeArrowheads="1"/>
            </p:cNvSpPr>
            <p:nvPr/>
          </p:nvSpPr>
          <p:spPr bwMode="auto">
            <a:xfrm>
              <a:off x="1669601" y="999460"/>
              <a:ext cx="669955" cy="1722475"/>
            </a:xfrm>
            <a:prstGeom prst="rect">
              <a:avLst/>
            </a:prstGeom>
            <a:noFill/>
            <a:ln w="19050">
              <a:solidFill>
                <a:srgbClr val="FF0000"/>
              </a:solidFill>
              <a:prstDash val="sysDash"/>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171" name="Rectangle 170"/>
            <p:cNvSpPr>
              <a:spLocks noChangeArrowheads="1"/>
            </p:cNvSpPr>
            <p:nvPr/>
          </p:nvSpPr>
          <p:spPr bwMode="auto">
            <a:xfrm>
              <a:off x="6637113" y="999460"/>
              <a:ext cx="669955" cy="1722475"/>
            </a:xfrm>
            <a:prstGeom prst="rect">
              <a:avLst/>
            </a:prstGeom>
            <a:noFill/>
            <a:ln w="19050">
              <a:solidFill>
                <a:srgbClr val="FF0000"/>
              </a:solidFill>
              <a:prstDash val="sysDash"/>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grpSp>
      <p:grpSp>
        <p:nvGrpSpPr>
          <p:cNvPr id="177" name="Group 176"/>
          <p:cNvGrpSpPr>
            <a:grpSpLocks/>
          </p:cNvGrpSpPr>
          <p:nvPr/>
        </p:nvGrpSpPr>
        <p:grpSpPr bwMode="auto">
          <a:xfrm>
            <a:off x="4160838" y="1871663"/>
            <a:ext cx="3970337" cy="854075"/>
            <a:chOff x="4161261" y="995903"/>
            <a:chExt cx="3969330" cy="1729570"/>
          </a:xfrm>
        </p:grpSpPr>
        <p:sp>
          <p:nvSpPr>
            <p:cNvPr id="175" name="Rectangle 174"/>
            <p:cNvSpPr>
              <a:spLocks noChangeArrowheads="1"/>
            </p:cNvSpPr>
            <p:nvPr/>
          </p:nvSpPr>
          <p:spPr bwMode="auto">
            <a:xfrm>
              <a:off x="4161261" y="1002333"/>
              <a:ext cx="669755" cy="1723140"/>
            </a:xfrm>
            <a:prstGeom prst="rect">
              <a:avLst/>
            </a:prstGeom>
            <a:noFill/>
            <a:ln w="19050">
              <a:solidFill>
                <a:srgbClr val="FFC000"/>
              </a:solidFill>
              <a:prstDash val="sysDash"/>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176" name="Rectangle 175"/>
            <p:cNvSpPr>
              <a:spLocks noChangeArrowheads="1"/>
            </p:cNvSpPr>
            <p:nvPr/>
          </p:nvSpPr>
          <p:spPr bwMode="auto">
            <a:xfrm>
              <a:off x="7460836" y="995903"/>
              <a:ext cx="669755" cy="1723140"/>
            </a:xfrm>
            <a:prstGeom prst="rect">
              <a:avLst/>
            </a:prstGeom>
            <a:noFill/>
            <a:ln w="19050">
              <a:solidFill>
                <a:srgbClr val="FFC000"/>
              </a:solidFill>
              <a:prstDash val="sysDash"/>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grpSp>
      <p:grpSp>
        <p:nvGrpSpPr>
          <p:cNvPr id="184" name="Group 183"/>
          <p:cNvGrpSpPr>
            <a:grpSpLocks/>
          </p:cNvGrpSpPr>
          <p:nvPr/>
        </p:nvGrpSpPr>
        <p:grpSpPr bwMode="auto">
          <a:xfrm>
            <a:off x="2506663" y="1871663"/>
            <a:ext cx="3957637" cy="871537"/>
            <a:chOff x="2506051" y="1006536"/>
            <a:chExt cx="3958697" cy="1736646"/>
          </a:xfrm>
        </p:grpSpPr>
        <p:sp>
          <p:nvSpPr>
            <p:cNvPr id="182" name="Rectangle 181"/>
            <p:cNvSpPr>
              <a:spLocks noChangeArrowheads="1"/>
            </p:cNvSpPr>
            <p:nvPr/>
          </p:nvSpPr>
          <p:spPr bwMode="auto">
            <a:xfrm>
              <a:off x="2506051" y="1006536"/>
              <a:ext cx="670104" cy="1723993"/>
            </a:xfrm>
            <a:prstGeom prst="rect">
              <a:avLst/>
            </a:prstGeom>
            <a:noFill/>
            <a:ln w="19050">
              <a:solidFill>
                <a:srgbClr val="00B050"/>
              </a:solidFill>
              <a:prstDash val="sysDash"/>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183" name="Rectangle 182"/>
            <p:cNvSpPr>
              <a:spLocks noChangeArrowheads="1"/>
            </p:cNvSpPr>
            <p:nvPr/>
          </p:nvSpPr>
          <p:spPr bwMode="auto">
            <a:xfrm>
              <a:off x="5794644" y="1019189"/>
              <a:ext cx="670104" cy="1723993"/>
            </a:xfrm>
            <a:prstGeom prst="rect">
              <a:avLst/>
            </a:prstGeom>
            <a:noFill/>
            <a:ln w="19050">
              <a:solidFill>
                <a:srgbClr val="00B050"/>
              </a:solidFill>
              <a:prstDash val="sysDash"/>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grpSp>
      <p:grpSp>
        <p:nvGrpSpPr>
          <p:cNvPr id="187" name="Group 186"/>
          <p:cNvGrpSpPr>
            <a:grpSpLocks/>
          </p:cNvGrpSpPr>
          <p:nvPr/>
        </p:nvGrpSpPr>
        <p:grpSpPr bwMode="auto">
          <a:xfrm>
            <a:off x="3317875" y="1863725"/>
            <a:ext cx="2332038" cy="873125"/>
            <a:chOff x="3317697" y="1010074"/>
            <a:chExt cx="2331848" cy="1726013"/>
          </a:xfrm>
        </p:grpSpPr>
        <p:sp>
          <p:nvSpPr>
            <p:cNvPr id="185" name="Rectangle 184"/>
            <p:cNvSpPr>
              <a:spLocks noChangeArrowheads="1"/>
            </p:cNvSpPr>
            <p:nvPr/>
          </p:nvSpPr>
          <p:spPr bwMode="auto">
            <a:xfrm>
              <a:off x="3317697" y="1010074"/>
              <a:ext cx="669870" cy="1722876"/>
            </a:xfrm>
            <a:prstGeom prst="rect">
              <a:avLst/>
            </a:prstGeom>
            <a:noFill/>
            <a:ln w="19050">
              <a:solidFill>
                <a:srgbClr val="7030A0"/>
              </a:solidFill>
              <a:prstDash val="sysDash"/>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186" name="Rectangle 185"/>
            <p:cNvSpPr>
              <a:spLocks noChangeArrowheads="1"/>
            </p:cNvSpPr>
            <p:nvPr/>
          </p:nvSpPr>
          <p:spPr bwMode="auto">
            <a:xfrm>
              <a:off x="4979675" y="1013213"/>
              <a:ext cx="669870" cy="1722874"/>
            </a:xfrm>
            <a:prstGeom prst="rect">
              <a:avLst/>
            </a:prstGeom>
            <a:noFill/>
            <a:ln w="19050">
              <a:solidFill>
                <a:srgbClr val="7030A0"/>
              </a:solidFill>
              <a:prstDash val="sysDash"/>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grpSp>
    </p:spTree>
    <p:extLst>
      <p:ext uri="{BB962C8B-B14F-4D97-AF65-F5344CB8AC3E}">
        <p14:creationId xmlns:p14="http://schemas.microsoft.com/office/powerpoint/2010/main" val="35871948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title"/>
          </p:nvPr>
        </p:nvSpPr>
        <p:spPr/>
        <p:txBody>
          <a:bodyPr/>
          <a:lstStyle/>
          <a:p>
            <a:r>
              <a:rPr lang="en-US">
                <a:latin typeface="Garamond" charset="0"/>
              </a:rPr>
              <a:t>If We Knew the Immediate Neighbor …</a:t>
            </a:r>
          </a:p>
        </p:txBody>
      </p:sp>
      <p:sp>
        <p:nvSpPr>
          <p:cNvPr id="273410" name="Content Placeholder 2"/>
          <p:cNvSpPr>
            <a:spLocks noGrp="1"/>
          </p:cNvSpPr>
          <p:nvPr>
            <p:ph idx="1"/>
          </p:nvPr>
        </p:nvSpPr>
        <p:spPr/>
        <p:txBody>
          <a:bodyPr/>
          <a:lstStyle/>
          <a:p>
            <a:r>
              <a:rPr lang="en-US">
                <a:latin typeface="Tahoma" charset="0"/>
              </a:rPr>
              <a:t>Then, we could choose a different read reference voltage to more accurately read the “victim” cell</a:t>
            </a:r>
          </a:p>
          <a:p>
            <a:endParaRPr lang="en-US">
              <a:latin typeface="Tahoma" charset="0"/>
            </a:endParaRPr>
          </a:p>
          <a:p>
            <a:endParaRPr lang="en-US">
              <a:latin typeface="Tahoma" charset="0"/>
            </a:endParaRPr>
          </a:p>
        </p:txBody>
      </p:sp>
      <p:sp>
        <p:nvSpPr>
          <p:cNvPr id="27341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E9874C-79DC-A04D-A40F-33A6130C7E8D}" type="slidenum">
              <a:rPr lang="en-US" sz="1600">
                <a:solidFill>
                  <a:srgbClr val="000000"/>
                </a:solidFill>
                <a:latin typeface="Garamond" charset="0"/>
              </a:rPr>
              <a:pPr eaLnBrk="1" hangingPunct="1"/>
              <a:t>204</a:t>
            </a:fld>
            <a:endParaRPr lang="en-US" sz="1600">
              <a:solidFill>
                <a:srgbClr val="000000"/>
              </a:solidFill>
              <a:latin typeface="Garamond" charset="0"/>
            </a:endParaRPr>
          </a:p>
        </p:txBody>
      </p:sp>
    </p:spTree>
    <p:extLst>
      <p:ext uri="{BB962C8B-B14F-4D97-AF65-F5344CB8AC3E}">
        <p14:creationId xmlns:p14="http://schemas.microsoft.com/office/powerpoint/2010/main" val="42428373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lstStyle/>
          <a:p>
            <a:r>
              <a:rPr lang="en-US">
                <a:latin typeface="Garamond" charset="0"/>
              </a:rPr>
              <a:t>Overall vs Conditional Reading</a:t>
            </a:r>
          </a:p>
        </p:txBody>
      </p:sp>
      <p:sp>
        <p:nvSpPr>
          <p:cNvPr id="232450" name="Content Placeholder 2"/>
          <p:cNvSpPr>
            <a:spLocks noGrp="1"/>
          </p:cNvSpPr>
          <p:nvPr>
            <p:ph idx="1"/>
          </p:nvPr>
        </p:nvSpPr>
        <p:spPr>
          <a:xfrm>
            <a:off x="117475" y="3465513"/>
            <a:ext cx="8909050" cy="2690812"/>
          </a:xfrm>
        </p:spPr>
        <p:txBody>
          <a:bodyPr/>
          <a:lstStyle/>
          <a:p>
            <a:r>
              <a:rPr lang="en-US">
                <a:latin typeface="Tahoma" charset="0"/>
              </a:rPr>
              <a:t>Using the optimum </a:t>
            </a:r>
            <a:r>
              <a:rPr lang="en-US">
                <a:solidFill>
                  <a:srgbClr val="FF0000"/>
                </a:solidFill>
                <a:latin typeface="Tahoma" charset="0"/>
              </a:rPr>
              <a:t>read reference voltage based on the overall distribution leads to more errors</a:t>
            </a:r>
          </a:p>
          <a:p>
            <a:endParaRPr lang="en-US">
              <a:latin typeface="Tahoma" charset="0"/>
            </a:endParaRPr>
          </a:p>
          <a:p>
            <a:r>
              <a:rPr lang="en-US">
                <a:solidFill>
                  <a:srgbClr val="0000FF"/>
                </a:solidFill>
                <a:latin typeface="Tahoma" charset="0"/>
              </a:rPr>
              <a:t>Better to use the optimum read reference voltage based on the conditional distribution (i.e., value of the neighbor)</a:t>
            </a:r>
          </a:p>
          <a:p>
            <a:pPr lvl="1"/>
            <a:r>
              <a:rPr lang="en-US">
                <a:latin typeface="Tahoma" charset="0"/>
              </a:rPr>
              <a:t>Conditional distributions of two states are farther apart from each other</a:t>
            </a:r>
          </a:p>
        </p:txBody>
      </p:sp>
      <p:sp>
        <p:nvSpPr>
          <p:cNvPr id="2744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59E910-AA2C-E04A-8E79-51874BE2826C}" type="slidenum">
              <a:rPr lang="en-US" sz="1600">
                <a:solidFill>
                  <a:srgbClr val="000000"/>
                </a:solidFill>
                <a:latin typeface="Garamond" charset="0"/>
              </a:rPr>
              <a:pPr eaLnBrk="1" hangingPunct="1"/>
              <a:t>205</a:t>
            </a:fld>
            <a:endParaRPr lang="en-US" sz="1600">
              <a:solidFill>
                <a:srgbClr val="000000"/>
              </a:solidFill>
              <a:latin typeface="Garamond" charset="0"/>
            </a:endParaRPr>
          </a:p>
        </p:txBody>
      </p:sp>
      <p:sp>
        <p:nvSpPr>
          <p:cNvPr id="39941"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994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994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grpSp>
        <p:nvGrpSpPr>
          <p:cNvPr id="274439" name="Group 68"/>
          <p:cNvGrpSpPr>
            <a:grpSpLocks/>
          </p:cNvGrpSpPr>
          <p:nvPr/>
        </p:nvGrpSpPr>
        <p:grpSpPr bwMode="auto">
          <a:xfrm>
            <a:off x="2705100" y="1401763"/>
            <a:ext cx="3049588" cy="1247775"/>
            <a:chOff x="2704419" y="1709749"/>
            <a:chExt cx="3049910" cy="1247842"/>
          </a:xfrm>
        </p:grpSpPr>
        <p:sp>
          <p:nvSpPr>
            <p:cNvPr id="31" name="Freeform 30"/>
            <p:cNvSpPr/>
            <p:nvPr/>
          </p:nvSpPr>
          <p:spPr>
            <a:xfrm>
              <a:off x="2704419" y="1709749"/>
              <a:ext cx="1860746" cy="1247842"/>
            </a:xfrm>
            <a:custGeom>
              <a:avLst/>
              <a:gdLst>
                <a:gd name="connsiteX0" fmla="*/ 0 w 1562100"/>
                <a:gd name="connsiteY0" fmla="*/ 1209742 h 1247842"/>
                <a:gd name="connsiteX1" fmla="*/ 60960 w 1562100"/>
                <a:gd name="connsiteY1" fmla="*/ 950662 h 1247842"/>
                <a:gd name="connsiteX2" fmla="*/ 167640 w 1562100"/>
                <a:gd name="connsiteY2" fmla="*/ 683962 h 1247842"/>
                <a:gd name="connsiteX3" fmla="*/ 304800 w 1562100"/>
                <a:gd name="connsiteY3" fmla="*/ 379162 h 1247842"/>
                <a:gd name="connsiteX4" fmla="*/ 525780 w 1562100"/>
                <a:gd name="connsiteY4" fmla="*/ 135322 h 1247842"/>
                <a:gd name="connsiteX5" fmla="*/ 670560 w 1562100"/>
                <a:gd name="connsiteY5" fmla="*/ 13402 h 1247842"/>
                <a:gd name="connsiteX6" fmla="*/ 830580 w 1562100"/>
                <a:gd name="connsiteY6" fmla="*/ 13402 h 1247842"/>
                <a:gd name="connsiteX7" fmla="*/ 982980 w 1562100"/>
                <a:gd name="connsiteY7" fmla="*/ 104842 h 1247842"/>
                <a:gd name="connsiteX8" fmla="*/ 1127760 w 1562100"/>
                <a:gd name="connsiteY8" fmla="*/ 280102 h 1247842"/>
                <a:gd name="connsiteX9" fmla="*/ 1249680 w 1562100"/>
                <a:gd name="connsiteY9" fmla="*/ 455362 h 1247842"/>
                <a:gd name="connsiteX10" fmla="*/ 1394460 w 1562100"/>
                <a:gd name="connsiteY10" fmla="*/ 737302 h 1247842"/>
                <a:gd name="connsiteX11" fmla="*/ 1455420 w 1562100"/>
                <a:gd name="connsiteY11" fmla="*/ 897322 h 1247842"/>
                <a:gd name="connsiteX12" fmla="*/ 1562100 w 1562100"/>
                <a:gd name="connsiteY12" fmla="*/ 1247842 h 124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2100" h="1247842">
                  <a:moveTo>
                    <a:pt x="0" y="1209742"/>
                  </a:moveTo>
                  <a:cubicBezTo>
                    <a:pt x="16510" y="1124017"/>
                    <a:pt x="33020" y="1038292"/>
                    <a:pt x="60960" y="950662"/>
                  </a:cubicBezTo>
                  <a:cubicBezTo>
                    <a:pt x="88900" y="863032"/>
                    <a:pt x="127000" y="779212"/>
                    <a:pt x="167640" y="683962"/>
                  </a:cubicBezTo>
                  <a:cubicBezTo>
                    <a:pt x="208280" y="588712"/>
                    <a:pt x="245110" y="470602"/>
                    <a:pt x="304800" y="379162"/>
                  </a:cubicBezTo>
                  <a:cubicBezTo>
                    <a:pt x="364490" y="287722"/>
                    <a:pt x="464820" y="196282"/>
                    <a:pt x="525780" y="135322"/>
                  </a:cubicBezTo>
                  <a:cubicBezTo>
                    <a:pt x="586740" y="74362"/>
                    <a:pt x="619760" y="33722"/>
                    <a:pt x="670560" y="13402"/>
                  </a:cubicBezTo>
                  <a:cubicBezTo>
                    <a:pt x="721360" y="-6918"/>
                    <a:pt x="778510" y="-1838"/>
                    <a:pt x="830580" y="13402"/>
                  </a:cubicBezTo>
                  <a:cubicBezTo>
                    <a:pt x="882650" y="28642"/>
                    <a:pt x="933450" y="60392"/>
                    <a:pt x="982980" y="104842"/>
                  </a:cubicBezTo>
                  <a:cubicBezTo>
                    <a:pt x="1032510" y="149292"/>
                    <a:pt x="1083310" y="221682"/>
                    <a:pt x="1127760" y="280102"/>
                  </a:cubicBezTo>
                  <a:cubicBezTo>
                    <a:pt x="1172210" y="338522"/>
                    <a:pt x="1205230" y="379162"/>
                    <a:pt x="1249680" y="455362"/>
                  </a:cubicBezTo>
                  <a:cubicBezTo>
                    <a:pt x="1294130" y="531562"/>
                    <a:pt x="1360170" y="663642"/>
                    <a:pt x="1394460" y="737302"/>
                  </a:cubicBezTo>
                  <a:cubicBezTo>
                    <a:pt x="1428750" y="810962"/>
                    <a:pt x="1427480" y="812232"/>
                    <a:pt x="1455420" y="897322"/>
                  </a:cubicBezTo>
                  <a:cubicBezTo>
                    <a:pt x="1483360" y="982412"/>
                    <a:pt x="1522730" y="1115127"/>
                    <a:pt x="1562100" y="1247842"/>
                  </a:cubicBezTo>
                </a:path>
              </a:pathLst>
            </a:cu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32" name="Freeform 31"/>
            <p:cNvSpPr/>
            <p:nvPr/>
          </p:nvSpPr>
          <p:spPr>
            <a:xfrm>
              <a:off x="3893583" y="1709749"/>
              <a:ext cx="1860746" cy="1247842"/>
            </a:xfrm>
            <a:custGeom>
              <a:avLst/>
              <a:gdLst>
                <a:gd name="connsiteX0" fmla="*/ 0 w 1562100"/>
                <a:gd name="connsiteY0" fmla="*/ 1209742 h 1247842"/>
                <a:gd name="connsiteX1" fmla="*/ 60960 w 1562100"/>
                <a:gd name="connsiteY1" fmla="*/ 950662 h 1247842"/>
                <a:gd name="connsiteX2" fmla="*/ 167640 w 1562100"/>
                <a:gd name="connsiteY2" fmla="*/ 683962 h 1247842"/>
                <a:gd name="connsiteX3" fmla="*/ 304800 w 1562100"/>
                <a:gd name="connsiteY3" fmla="*/ 379162 h 1247842"/>
                <a:gd name="connsiteX4" fmla="*/ 525780 w 1562100"/>
                <a:gd name="connsiteY4" fmla="*/ 135322 h 1247842"/>
                <a:gd name="connsiteX5" fmla="*/ 670560 w 1562100"/>
                <a:gd name="connsiteY5" fmla="*/ 13402 h 1247842"/>
                <a:gd name="connsiteX6" fmla="*/ 830580 w 1562100"/>
                <a:gd name="connsiteY6" fmla="*/ 13402 h 1247842"/>
                <a:gd name="connsiteX7" fmla="*/ 982980 w 1562100"/>
                <a:gd name="connsiteY7" fmla="*/ 104842 h 1247842"/>
                <a:gd name="connsiteX8" fmla="*/ 1127760 w 1562100"/>
                <a:gd name="connsiteY8" fmla="*/ 280102 h 1247842"/>
                <a:gd name="connsiteX9" fmla="*/ 1249680 w 1562100"/>
                <a:gd name="connsiteY9" fmla="*/ 455362 h 1247842"/>
                <a:gd name="connsiteX10" fmla="*/ 1394460 w 1562100"/>
                <a:gd name="connsiteY10" fmla="*/ 737302 h 1247842"/>
                <a:gd name="connsiteX11" fmla="*/ 1455420 w 1562100"/>
                <a:gd name="connsiteY11" fmla="*/ 897322 h 1247842"/>
                <a:gd name="connsiteX12" fmla="*/ 1562100 w 1562100"/>
                <a:gd name="connsiteY12" fmla="*/ 1247842 h 124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2100" h="1247842">
                  <a:moveTo>
                    <a:pt x="0" y="1209742"/>
                  </a:moveTo>
                  <a:cubicBezTo>
                    <a:pt x="16510" y="1124017"/>
                    <a:pt x="33020" y="1038292"/>
                    <a:pt x="60960" y="950662"/>
                  </a:cubicBezTo>
                  <a:cubicBezTo>
                    <a:pt x="88900" y="863032"/>
                    <a:pt x="127000" y="779212"/>
                    <a:pt x="167640" y="683962"/>
                  </a:cubicBezTo>
                  <a:cubicBezTo>
                    <a:pt x="208280" y="588712"/>
                    <a:pt x="245110" y="470602"/>
                    <a:pt x="304800" y="379162"/>
                  </a:cubicBezTo>
                  <a:cubicBezTo>
                    <a:pt x="364490" y="287722"/>
                    <a:pt x="464820" y="196282"/>
                    <a:pt x="525780" y="135322"/>
                  </a:cubicBezTo>
                  <a:cubicBezTo>
                    <a:pt x="586740" y="74362"/>
                    <a:pt x="619760" y="33722"/>
                    <a:pt x="670560" y="13402"/>
                  </a:cubicBezTo>
                  <a:cubicBezTo>
                    <a:pt x="721360" y="-6918"/>
                    <a:pt x="778510" y="-1838"/>
                    <a:pt x="830580" y="13402"/>
                  </a:cubicBezTo>
                  <a:cubicBezTo>
                    <a:pt x="882650" y="28642"/>
                    <a:pt x="933450" y="60392"/>
                    <a:pt x="982980" y="104842"/>
                  </a:cubicBezTo>
                  <a:cubicBezTo>
                    <a:pt x="1032510" y="149292"/>
                    <a:pt x="1083310" y="221682"/>
                    <a:pt x="1127760" y="280102"/>
                  </a:cubicBezTo>
                  <a:cubicBezTo>
                    <a:pt x="1172210" y="338522"/>
                    <a:pt x="1205230" y="379162"/>
                    <a:pt x="1249680" y="455362"/>
                  </a:cubicBezTo>
                  <a:cubicBezTo>
                    <a:pt x="1294130" y="531562"/>
                    <a:pt x="1360170" y="663642"/>
                    <a:pt x="1394460" y="737302"/>
                  </a:cubicBezTo>
                  <a:cubicBezTo>
                    <a:pt x="1428750" y="810962"/>
                    <a:pt x="1427480" y="812232"/>
                    <a:pt x="1455420" y="897322"/>
                  </a:cubicBezTo>
                  <a:cubicBezTo>
                    <a:pt x="1483360" y="982412"/>
                    <a:pt x="1522730" y="1115127"/>
                    <a:pt x="1562100" y="1247842"/>
                  </a:cubicBezTo>
                </a:path>
              </a:pathLst>
            </a:cu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grpSp>
        <p:nvGrpSpPr>
          <p:cNvPr id="47" name="Group 46"/>
          <p:cNvGrpSpPr>
            <a:grpSpLocks/>
          </p:cNvGrpSpPr>
          <p:nvPr/>
        </p:nvGrpSpPr>
        <p:grpSpPr bwMode="auto">
          <a:xfrm>
            <a:off x="1431925" y="1084263"/>
            <a:ext cx="4332288" cy="1609725"/>
            <a:chOff x="1431879" y="1084038"/>
            <a:chExt cx="4332513" cy="1610741"/>
          </a:xfrm>
        </p:grpSpPr>
        <p:cxnSp>
          <p:nvCxnSpPr>
            <p:cNvPr id="81" name="Straight Connector 80"/>
            <p:cNvCxnSpPr/>
            <p:nvPr/>
          </p:nvCxnSpPr>
          <p:spPr>
            <a:xfrm>
              <a:off x="3805315" y="1406503"/>
              <a:ext cx="22226" cy="12882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4489" name="Group 70"/>
            <p:cNvGrpSpPr>
              <a:grpSpLocks/>
            </p:cNvGrpSpPr>
            <p:nvPr/>
          </p:nvGrpSpPr>
          <p:grpSpPr bwMode="auto">
            <a:xfrm>
              <a:off x="1431879" y="1084038"/>
              <a:ext cx="4332513" cy="1557576"/>
              <a:chOff x="1431879" y="1392395"/>
              <a:chExt cx="4332513" cy="1557576"/>
            </a:xfrm>
          </p:grpSpPr>
          <p:grpSp>
            <p:nvGrpSpPr>
              <p:cNvPr id="274490" name="Group 5"/>
              <p:cNvGrpSpPr>
                <a:grpSpLocks/>
              </p:cNvGrpSpPr>
              <p:nvPr/>
            </p:nvGrpSpPr>
            <p:grpSpPr bwMode="auto">
              <a:xfrm>
                <a:off x="2773963" y="2103913"/>
                <a:ext cx="943916" cy="846058"/>
                <a:chOff x="1318260" y="1119902"/>
                <a:chExt cx="1165860" cy="846058"/>
              </a:xfrm>
            </p:grpSpPr>
            <p:sp>
              <p:nvSpPr>
                <p:cNvPr id="16" name="Freeform 15"/>
                <p:cNvSpPr/>
                <p:nvPr/>
              </p:nvSpPr>
              <p:spPr>
                <a:xfrm>
                  <a:off x="1317549" y="1120033"/>
                  <a:ext cx="586300" cy="846670"/>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7" name="Freeform 16"/>
                <p:cNvSpPr/>
                <p:nvPr/>
              </p:nvSpPr>
              <p:spPr>
                <a:xfrm flipH="1">
                  <a:off x="1897967" y="1120033"/>
                  <a:ext cx="586300" cy="846670"/>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grpSp>
            <p:nvGrpSpPr>
              <p:cNvPr id="274491" name="Group 18"/>
              <p:cNvGrpSpPr>
                <a:grpSpLocks/>
              </p:cNvGrpSpPr>
              <p:nvPr/>
            </p:nvGrpSpPr>
            <p:grpSpPr bwMode="auto">
              <a:xfrm>
                <a:off x="3936219" y="2096293"/>
                <a:ext cx="943916" cy="846058"/>
                <a:chOff x="1318260" y="1119902"/>
                <a:chExt cx="1165860" cy="846058"/>
              </a:xfrm>
            </p:grpSpPr>
            <p:sp>
              <p:nvSpPr>
                <p:cNvPr id="29" name="Freeform 28"/>
                <p:cNvSpPr/>
                <p:nvPr/>
              </p:nvSpPr>
              <p:spPr>
                <a:xfrm>
                  <a:off x="1317368" y="1119710"/>
                  <a:ext cx="586300" cy="846671"/>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30" name="Freeform 29"/>
                <p:cNvSpPr/>
                <p:nvPr/>
              </p:nvSpPr>
              <p:spPr>
                <a:xfrm flipH="1">
                  <a:off x="1897786" y="1119710"/>
                  <a:ext cx="586300" cy="846671"/>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cxnSp>
            <p:nvCxnSpPr>
              <p:cNvPr id="48" name="Straight Arrow Connector 47"/>
              <p:cNvCxnSpPr>
                <a:endCxn id="16" idx="2"/>
              </p:cNvCxnSpPr>
              <p:nvPr/>
            </p:nvCxnSpPr>
            <p:spPr>
              <a:xfrm>
                <a:off x="1812899" y="1710095"/>
                <a:ext cx="1300231" cy="447957"/>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4493" name="TextBox 51"/>
              <p:cNvSpPr txBox="1">
                <a:spLocks noChangeArrowheads="1"/>
              </p:cNvSpPr>
              <p:nvPr/>
            </p:nvSpPr>
            <p:spPr bwMode="auto">
              <a:xfrm>
                <a:off x="1431879" y="1392395"/>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FF0000"/>
                    </a:solidFill>
                  </a:rPr>
                  <a:t>N11</a:t>
                </a:r>
              </a:p>
            </p:txBody>
          </p:sp>
          <p:cxnSp>
            <p:nvCxnSpPr>
              <p:cNvPr id="59" name="Straight Arrow Connector 58"/>
              <p:cNvCxnSpPr>
                <a:endCxn id="30" idx="3"/>
              </p:cNvCxnSpPr>
              <p:nvPr/>
            </p:nvCxnSpPr>
            <p:spPr>
              <a:xfrm flipH="1">
                <a:off x="4405421" y="1748219"/>
                <a:ext cx="1171636" cy="34788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4495" name="TextBox 62"/>
              <p:cNvSpPr txBox="1">
                <a:spLocks noChangeArrowheads="1"/>
              </p:cNvSpPr>
              <p:nvPr/>
            </p:nvSpPr>
            <p:spPr bwMode="auto">
              <a:xfrm>
                <a:off x="5196608" y="1430495"/>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FF0000"/>
                    </a:solidFill>
                  </a:rPr>
                  <a:t>N11</a:t>
                </a:r>
              </a:p>
            </p:txBody>
          </p:sp>
        </p:grpSp>
      </p:grpSp>
      <p:grpSp>
        <p:nvGrpSpPr>
          <p:cNvPr id="58" name="Group 57"/>
          <p:cNvGrpSpPr>
            <a:grpSpLocks/>
          </p:cNvGrpSpPr>
          <p:nvPr/>
        </p:nvGrpSpPr>
        <p:grpSpPr bwMode="auto">
          <a:xfrm>
            <a:off x="2808288" y="1084263"/>
            <a:ext cx="4332287" cy="1609725"/>
            <a:chOff x="2808482" y="1084038"/>
            <a:chExt cx="4332513" cy="1610741"/>
          </a:xfrm>
        </p:grpSpPr>
        <p:cxnSp>
          <p:nvCxnSpPr>
            <p:cNvPr id="82" name="Straight Connector 81"/>
            <p:cNvCxnSpPr/>
            <p:nvPr/>
          </p:nvCxnSpPr>
          <p:spPr>
            <a:xfrm>
              <a:off x="4599275" y="1406503"/>
              <a:ext cx="22226" cy="128827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274477" name="Group 73"/>
            <p:cNvGrpSpPr>
              <a:grpSpLocks/>
            </p:cNvGrpSpPr>
            <p:nvPr/>
          </p:nvGrpSpPr>
          <p:grpSpPr bwMode="auto">
            <a:xfrm>
              <a:off x="2808482" y="1084038"/>
              <a:ext cx="4332513" cy="1565196"/>
              <a:chOff x="2808482" y="1392395"/>
              <a:chExt cx="4332513" cy="1565196"/>
            </a:xfrm>
          </p:grpSpPr>
          <p:cxnSp>
            <p:nvCxnSpPr>
              <p:cNvPr id="51" name="Straight Arrow Connector 50"/>
              <p:cNvCxnSpPr>
                <a:endCxn id="10" idx="3"/>
              </p:cNvCxnSpPr>
              <p:nvPr/>
            </p:nvCxnSpPr>
            <p:spPr>
              <a:xfrm>
                <a:off x="3192677" y="1710095"/>
                <a:ext cx="798554" cy="401890"/>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74479" name="TextBox 54"/>
              <p:cNvSpPr txBox="1">
                <a:spLocks noChangeArrowheads="1"/>
              </p:cNvSpPr>
              <p:nvPr/>
            </p:nvSpPr>
            <p:spPr bwMode="auto">
              <a:xfrm>
                <a:off x="2808482" y="1392395"/>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7030A0"/>
                    </a:solidFill>
                  </a:rPr>
                  <a:t>N01</a:t>
                </a:r>
              </a:p>
            </p:txBody>
          </p:sp>
          <p:cxnSp>
            <p:nvCxnSpPr>
              <p:cNvPr id="62" name="Straight Arrow Connector 61"/>
              <p:cNvCxnSpPr>
                <a:endCxn id="24" idx="2"/>
              </p:cNvCxnSpPr>
              <p:nvPr/>
            </p:nvCxnSpPr>
            <p:spPr>
              <a:xfrm flipH="1">
                <a:off x="5283523" y="1748219"/>
                <a:ext cx="1674900" cy="408244"/>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nvGrpSpPr>
              <p:cNvPr id="274481" name="Group 8"/>
              <p:cNvGrpSpPr>
                <a:grpSpLocks/>
              </p:cNvGrpSpPr>
              <p:nvPr/>
            </p:nvGrpSpPr>
            <p:grpSpPr bwMode="auto">
              <a:xfrm>
                <a:off x="3516707" y="2111533"/>
                <a:ext cx="943916" cy="846058"/>
                <a:chOff x="1318260" y="1119902"/>
                <a:chExt cx="1165860" cy="846058"/>
              </a:xfrm>
            </p:grpSpPr>
            <p:sp>
              <p:nvSpPr>
                <p:cNvPr id="10" name="Freeform 9"/>
                <p:cNvSpPr/>
                <p:nvPr/>
              </p:nvSpPr>
              <p:spPr>
                <a:xfrm>
                  <a:off x="1318059" y="1120354"/>
                  <a:ext cx="586300" cy="845083"/>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1" name="Freeform 10"/>
                <p:cNvSpPr/>
                <p:nvPr/>
              </p:nvSpPr>
              <p:spPr>
                <a:xfrm flipH="1">
                  <a:off x="1898477" y="1120354"/>
                  <a:ext cx="586300" cy="845083"/>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grpSp>
            <p:nvGrpSpPr>
              <p:cNvPr id="274482" name="Group 21"/>
              <p:cNvGrpSpPr>
                <a:grpSpLocks/>
              </p:cNvGrpSpPr>
              <p:nvPr/>
            </p:nvGrpSpPr>
            <p:grpSpPr bwMode="auto">
              <a:xfrm>
                <a:off x="4678963" y="2103913"/>
                <a:ext cx="943916" cy="846058"/>
                <a:chOff x="1318260" y="1119902"/>
                <a:chExt cx="1165860" cy="846058"/>
              </a:xfrm>
            </p:grpSpPr>
            <p:sp>
              <p:nvSpPr>
                <p:cNvPr id="23" name="Freeform 22"/>
                <p:cNvSpPr/>
                <p:nvPr/>
              </p:nvSpPr>
              <p:spPr>
                <a:xfrm>
                  <a:off x="1317880" y="1120033"/>
                  <a:ext cx="586300" cy="835552"/>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24" name="Freeform 23"/>
                <p:cNvSpPr/>
                <p:nvPr/>
              </p:nvSpPr>
              <p:spPr>
                <a:xfrm flipH="1">
                  <a:off x="1898298" y="1120033"/>
                  <a:ext cx="586300" cy="835552"/>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sp>
            <p:nvSpPr>
              <p:cNvPr id="274483" name="TextBox 65"/>
              <p:cNvSpPr txBox="1">
                <a:spLocks noChangeArrowheads="1"/>
              </p:cNvSpPr>
              <p:nvPr/>
            </p:nvSpPr>
            <p:spPr bwMode="auto">
              <a:xfrm>
                <a:off x="6573211" y="1430495"/>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7030A0"/>
                    </a:solidFill>
                  </a:rPr>
                  <a:t>N01</a:t>
                </a:r>
              </a:p>
            </p:txBody>
          </p:sp>
        </p:grpSp>
      </p:grpSp>
      <p:sp>
        <p:nvSpPr>
          <p:cNvPr id="274442" name="TextBox 66"/>
          <p:cNvSpPr txBox="1">
            <a:spLocks noChangeArrowheads="1"/>
          </p:cNvSpPr>
          <p:nvPr/>
        </p:nvSpPr>
        <p:spPr bwMode="auto">
          <a:xfrm>
            <a:off x="1763713" y="1839913"/>
            <a:ext cx="1025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State P’</a:t>
            </a:r>
            <a:r>
              <a:rPr lang="en-US" altLang="ja-JP" sz="1800" baseline="-25000" smtClean="0">
                <a:solidFill>
                  <a:srgbClr val="000000"/>
                </a:solidFill>
              </a:rPr>
              <a:t>(i)</a:t>
            </a:r>
            <a:endParaRPr lang="en-US" sz="1800" baseline="-25000" smtClean="0">
              <a:solidFill>
                <a:srgbClr val="000000"/>
              </a:solidFill>
            </a:endParaRPr>
          </a:p>
        </p:txBody>
      </p:sp>
      <p:sp>
        <p:nvSpPr>
          <p:cNvPr id="274443" name="TextBox 67"/>
          <p:cNvSpPr txBox="1">
            <a:spLocks noChangeArrowheads="1"/>
          </p:cNvSpPr>
          <p:nvPr/>
        </p:nvSpPr>
        <p:spPr bwMode="auto">
          <a:xfrm>
            <a:off x="5764213" y="1839913"/>
            <a:ext cx="1181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State P’</a:t>
            </a:r>
            <a:r>
              <a:rPr lang="en-US" altLang="ja-JP" sz="1800" baseline="-25000" smtClean="0">
                <a:solidFill>
                  <a:srgbClr val="000000"/>
                </a:solidFill>
              </a:rPr>
              <a:t>(i+1)</a:t>
            </a:r>
            <a:endParaRPr lang="en-US" sz="1800" baseline="-25000" smtClean="0">
              <a:solidFill>
                <a:srgbClr val="000000"/>
              </a:solidFill>
            </a:endParaRPr>
          </a:p>
        </p:txBody>
      </p:sp>
      <p:grpSp>
        <p:nvGrpSpPr>
          <p:cNvPr id="56" name="Group 55"/>
          <p:cNvGrpSpPr>
            <a:grpSpLocks/>
          </p:cNvGrpSpPr>
          <p:nvPr/>
        </p:nvGrpSpPr>
        <p:grpSpPr bwMode="auto">
          <a:xfrm>
            <a:off x="1895475" y="1084263"/>
            <a:ext cx="4332288" cy="1617662"/>
            <a:chOff x="1895295" y="1084038"/>
            <a:chExt cx="4332513" cy="1618361"/>
          </a:xfrm>
        </p:grpSpPr>
        <p:grpSp>
          <p:nvGrpSpPr>
            <p:cNvPr id="274464" name="Group 71"/>
            <p:cNvGrpSpPr>
              <a:grpSpLocks/>
            </p:cNvGrpSpPr>
            <p:nvPr/>
          </p:nvGrpSpPr>
          <p:grpSpPr bwMode="auto">
            <a:xfrm>
              <a:off x="1895295" y="1084038"/>
              <a:ext cx="4332513" cy="1557576"/>
              <a:chOff x="1895295" y="1392395"/>
              <a:chExt cx="4332513" cy="1557576"/>
            </a:xfrm>
          </p:grpSpPr>
          <p:cxnSp>
            <p:nvCxnSpPr>
              <p:cNvPr id="49" name="Straight Arrow Connector 48"/>
              <p:cNvCxnSpPr>
                <a:endCxn id="14" idx="3"/>
              </p:cNvCxnSpPr>
              <p:nvPr/>
            </p:nvCxnSpPr>
            <p:spPr>
              <a:xfrm>
                <a:off x="2274728" y="1710032"/>
                <a:ext cx="1255777" cy="393870"/>
              </a:xfrm>
              <a:prstGeom prst="straightConnector1">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74467" name="TextBox 52"/>
              <p:cNvSpPr txBox="1">
                <a:spLocks noChangeArrowheads="1"/>
              </p:cNvSpPr>
              <p:nvPr/>
            </p:nvSpPr>
            <p:spPr bwMode="auto">
              <a:xfrm>
                <a:off x="1895295" y="1392395"/>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FFC000"/>
                    </a:solidFill>
                  </a:rPr>
                  <a:t>N00</a:t>
                </a:r>
              </a:p>
            </p:txBody>
          </p:sp>
          <p:cxnSp>
            <p:nvCxnSpPr>
              <p:cNvPr id="60" name="Straight Arrow Connector 59"/>
              <p:cNvCxnSpPr>
                <a:endCxn id="28" idx="3"/>
              </p:cNvCxnSpPr>
              <p:nvPr/>
            </p:nvCxnSpPr>
            <p:spPr>
              <a:xfrm flipH="1">
                <a:off x="4686265" y="1748149"/>
                <a:ext cx="1354208" cy="347812"/>
              </a:xfrm>
              <a:prstGeom prst="straightConnector1">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274469" name="Group 6"/>
              <p:cNvGrpSpPr>
                <a:grpSpLocks/>
              </p:cNvGrpSpPr>
              <p:nvPr/>
            </p:nvGrpSpPr>
            <p:grpSpPr bwMode="auto">
              <a:xfrm>
                <a:off x="3055922" y="2103913"/>
                <a:ext cx="943916" cy="846058"/>
                <a:chOff x="1318260" y="1119902"/>
                <a:chExt cx="1165860" cy="846058"/>
              </a:xfrm>
            </p:grpSpPr>
            <p:sp>
              <p:nvSpPr>
                <p:cNvPr id="14" name="Freeform 13"/>
                <p:cNvSpPr/>
                <p:nvPr/>
              </p:nvSpPr>
              <p:spPr>
                <a:xfrm>
                  <a:off x="1318132" y="1119891"/>
                  <a:ext cx="586300" cy="846503"/>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5" name="Freeform 14"/>
                <p:cNvSpPr/>
                <p:nvPr/>
              </p:nvSpPr>
              <p:spPr>
                <a:xfrm flipH="1">
                  <a:off x="1898550" y="1119891"/>
                  <a:ext cx="586300" cy="846503"/>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grpSp>
            <p:nvGrpSpPr>
              <p:cNvPr id="274470" name="Group 19"/>
              <p:cNvGrpSpPr>
                <a:grpSpLocks/>
              </p:cNvGrpSpPr>
              <p:nvPr/>
            </p:nvGrpSpPr>
            <p:grpSpPr bwMode="auto">
              <a:xfrm>
                <a:off x="4218178" y="2096293"/>
                <a:ext cx="943916" cy="846058"/>
                <a:chOff x="1318260" y="1119902"/>
                <a:chExt cx="1165860" cy="846058"/>
              </a:xfrm>
            </p:grpSpPr>
            <p:sp>
              <p:nvSpPr>
                <p:cNvPr id="27" name="Freeform 26"/>
                <p:cNvSpPr/>
                <p:nvPr/>
              </p:nvSpPr>
              <p:spPr>
                <a:xfrm>
                  <a:off x="1317952" y="1119570"/>
                  <a:ext cx="586300" cy="846504"/>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28" name="Freeform 27"/>
                <p:cNvSpPr/>
                <p:nvPr/>
              </p:nvSpPr>
              <p:spPr>
                <a:xfrm flipH="1">
                  <a:off x="1898371" y="1119570"/>
                  <a:ext cx="586300" cy="846504"/>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sp>
            <p:nvSpPr>
              <p:cNvPr id="274471" name="TextBox 63"/>
              <p:cNvSpPr txBox="1">
                <a:spLocks noChangeArrowheads="1"/>
              </p:cNvSpPr>
              <p:nvPr/>
            </p:nvSpPr>
            <p:spPr bwMode="auto">
              <a:xfrm>
                <a:off x="5660024" y="1430495"/>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FFC000"/>
                    </a:solidFill>
                  </a:rPr>
                  <a:t>N00</a:t>
                </a:r>
              </a:p>
            </p:txBody>
          </p:sp>
        </p:grpSp>
        <p:cxnSp>
          <p:nvCxnSpPr>
            <p:cNvPr id="83" name="Straight Connector 82"/>
            <p:cNvCxnSpPr/>
            <p:nvPr/>
          </p:nvCxnSpPr>
          <p:spPr>
            <a:xfrm>
              <a:off x="4076633" y="1414381"/>
              <a:ext cx="22226" cy="128801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a:grpSpLocks/>
          </p:cNvGrpSpPr>
          <p:nvPr/>
        </p:nvGrpSpPr>
        <p:grpSpPr bwMode="auto">
          <a:xfrm>
            <a:off x="2386013" y="1084263"/>
            <a:ext cx="4332287" cy="1617662"/>
            <a:chOff x="2385846" y="1084038"/>
            <a:chExt cx="4332513" cy="1618361"/>
          </a:xfrm>
        </p:grpSpPr>
        <p:grpSp>
          <p:nvGrpSpPr>
            <p:cNvPr id="274452" name="Group 72"/>
            <p:cNvGrpSpPr>
              <a:grpSpLocks/>
            </p:cNvGrpSpPr>
            <p:nvPr/>
          </p:nvGrpSpPr>
          <p:grpSpPr bwMode="auto">
            <a:xfrm>
              <a:off x="2385846" y="1084038"/>
              <a:ext cx="4332513" cy="1557576"/>
              <a:chOff x="2385846" y="1392395"/>
              <a:chExt cx="4332513" cy="1557576"/>
            </a:xfrm>
          </p:grpSpPr>
          <p:cxnSp>
            <p:nvCxnSpPr>
              <p:cNvPr id="50" name="Straight Arrow Connector 49"/>
              <p:cNvCxnSpPr/>
              <p:nvPr/>
            </p:nvCxnSpPr>
            <p:spPr>
              <a:xfrm>
                <a:off x="2727176" y="1710032"/>
                <a:ext cx="977951" cy="40181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4455" name="TextBox 53"/>
              <p:cNvSpPr txBox="1">
                <a:spLocks noChangeArrowheads="1"/>
              </p:cNvSpPr>
              <p:nvPr/>
            </p:nvSpPr>
            <p:spPr bwMode="auto">
              <a:xfrm>
                <a:off x="2385846" y="1392395"/>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B050"/>
                    </a:solidFill>
                  </a:rPr>
                  <a:t>N10</a:t>
                </a:r>
              </a:p>
            </p:txBody>
          </p:sp>
          <p:cxnSp>
            <p:nvCxnSpPr>
              <p:cNvPr id="61" name="Straight Arrow Connector 60"/>
              <p:cNvCxnSpPr>
                <a:endCxn id="26" idx="3"/>
              </p:cNvCxnSpPr>
              <p:nvPr/>
            </p:nvCxnSpPr>
            <p:spPr>
              <a:xfrm flipH="1">
                <a:off x="4910103" y="1748149"/>
                <a:ext cx="1581232" cy="347812"/>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274457" name="Group 7"/>
              <p:cNvGrpSpPr>
                <a:grpSpLocks/>
              </p:cNvGrpSpPr>
              <p:nvPr/>
            </p:nvGrpSpPr>
            <p:grpSpPr bwMode="auto">
              <a:xfrm>
                <a:off x="3279186" y="2103913"/>
                <a:ext cx="943916" cy="846058"/>
                <a:chOff x="1318260" y="1119902"/>
                <a:chExt cx="1165860" cy="846058"/>
              </a:xfrm>
            </p:grpSpPr>
            <p:sp>
              <p:nvSpPr>
                <p:cNvPr id="12" name="Freeform 11"/>
                <p:cNvSpPr/>
                <p:nvPr/>
              </p:nvSpPr>
              <p:spPr>
                <a:xfrm>
                  <a:off x="1318839" y="1119891"/>
                  <a:ext cx="586301" cy="846503"/>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3" name="Freeform 12"/>
                <p:cNvSpPr/>
                <p:nvPr/>
              </p:nvSpPr>
              <p:spPr>
                <a:xfrm flipH="1">
                  <a:off x="1897297" y="1119891"/>
                  <a:ext cx="586300" cy="846503"/>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grpSp>
            <p:nvGrpSpPr>
              <p:cNvPr id="274458" name="Group 20"/>
              <p:cNvGrpSpPr>
                <a:grpSpLocks/>
              </p:cNvGrpSpPr>
              <p:nvPr/>
            </p:nvGrpSpPr>
            <p:grpSpPr bwMode="auto">
              <a:xfrm>
                <a:off x="4441442" y="2096293"/>
                <a:ext cx="943916" cy="846058"/>
                <a:chOff x="1318260" y="1119902"/>
                <a:chExt cx="1165860" cy="846058"/>
              </a:xfrm>
            </p:grpSpPr>
            <p:sp>
              <p:nvSpPr>
                <p:cNvPr id="25" name="Freeform 24"/>
                <p:cNvSpPr/>
                <p:nvPr/>
              </p:nvSpPr>
              <p:spPr>
                <a:xfrm>
                  <a:off x="1318659" y="1119570"/>
                  <a:ext cx="586301" cy="846504"/>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26" name="Freeform 25"/>
                <p:cNvSpPr/>
                <p:nvPr/>
              </p:nvSpPr>
              <p:spPr>
                <a:xfrm flipH="1">
                  <a:off x="1897117" y="1119570"/>
                  <a:ext cx="586300" cy="846504"/>
                </a:xfrm>
                <a:custGeom>
                  <a:avLst/>
                  <a:gdLst>
                    <a:gd name="connsiteX0" fmla="*/ 0 w 586740"/>
                    <a:gd name="connsiteY0" fmla="*/ 846058 h 846058"/>
                    <a:gd name="connsiteX1" fmla="*/ 175260 w 586740"/>
                    <a:gd name="connsiteY1" fmla="*/ 388858 h 846058"/>
                    <a:gd name="connsiteX2" fmla="*/ 419100 w 586740"/>
                    <a:gd name="connsiteY2" fmla="*/ 53578 h 846058"/>
                    <a:gd name="connsiteX3" fmla="*/ 586740 w 586740"/>
                    <a:gd name="connsiteY3" fmla="*/ 238 h 846058"/>
                  </a:gdLst>
                  <a:ahLst/>
                  <a:cxnLst>
                    <a:cxn ang="0">
                      <a:pos x="connsiteX0" y="connsiteY0"/>
                    </a:cxn>
                    <a:cxn ang="0">
                      <a:pos x="connsiteX1" y="connsiteY1"/>
                    </a:cxn>
                    <a:cxn ang="0">
                      <a:pos x="connsiteX2" y="connsiteY2"/>
                    </a:cxn>
                    <a:cxn ang="0">
                      <a:pos x="connsiteX3" y="connsiteY3"/>
                    </a:cxn>
                  </a:cxnLst>
                  <a:rect l="l" t="t" r="r" b="b"/>
                  <a:pathLst>
                    <a:path w="586740" h="846058">
                      <a:moveTo>
                        <a:pt x="0" y="846058"/>
                      </a:moveTo>
                      <a:cubicBezTo>
                        <a:pt x="52705" y="683498"/>
                        <a:pt x="105410" y="520938"/>
                        <a:pt x="175260" y="388858"/>
                      </a:cubicBezTo>
                      <a:cubicBezTo>
                        <a:pt x="245110" y="256778"/>
                        <a:pt x="350520" y="118348"/>
                        <a:pt x="419100" y="53578"/>
                      </a:cubicBezTo>
                      <a:cubicBezTo>
                        <a:pt x="487680" y="-11192"/>
                        <a:pt x="551180" y="1508"/>
                        <a:pt x="586740" y="238"/>
                      </a:cubicBezTo>
                    </a:path>
                  </a:pathLst>
                </a:cu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grpSp>
          <p:sp>
            <p:nvSpPr>
              <p:cNvPr id="274459" name="TextBox 64"/>
              <p:cNvSpPr txBox="1">
                <a:spLocks noChangeArrowheads="1"/>
              </p:cNvSpPr>
              <p:nvPr/>
            </p:nvSpPr>
            <p:spPr bwMode="auto">
              <a:xfrm>
                <a:off x="6150575" y="1430495"/>
                <a:ext cx="567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B050"/>
                    </a:solidFill>
                  </a:rPr>
                  <a:t>N10</a:t>
                </a:r>
              </a:p>
            </p:txBody>
          </p:sp>
        </p:grpSp>
        <p:cxnSp>
          <p:nvCxnSpPr>
            <p:cNvPr id="84" name="Straight Connector 83"/>
            <p:cNvCxnSpPr/>
            <p:nvPr/>
          </p:nvCxnSpPr>
          <p:spPr>
            <a:xfrm>
              <a:off x="4311583" y="1414381"/>
              <a:ext cx="22226" cy="128801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74446" name="Group 41"/>
          <p:cNvGrpSpPr>
            <a:grpSpLocks/>
          </p:cNvGrpSpPr>
          <p:nvPr/>
        </p:nvGrpSpPr>
        <p:grpSpPr bwMode="auto">
          <a:xfrm>
            <a:off x="3879850" y="1001713"/>
            <a:ext cx="552450" cy="1692275"/>
            <a:chOff x="3880480" y="1001399"/>
            <a:chExt cx="551754" cy="1693380"/>
          </a:xfrm>
        </p:grpSpPr>
        <p:cxnSp>
          <p:nvCxnSpPr>
            <p:cNvPr id="80" name="Straight Connector 79"/>
            <p:cNvCxnSpPr/>
            <p:nvPr/>
          </p:nvCxnSpPr>
          <p:spPr>
            <a:xfrm>
              <a:off x="4183311" y="1406475"/>
              <a:ext cx="19026" cy="12883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4451" name="TextBox 84"/>
            <p:cNvSpPr txBox="1">
              <a:spLocks noChangeArrowheads="1"/>
            </p:cNvSpPr>
            <p:nvPr/>
          </p:nvSpPr>
          <p:spPr bwMode="auto">
            <a:xfrm>
              <a:off x="3880480" y="1001399"/>
              <a:ext cx="5517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600" smtClean="0">
                  <a:solidFill>
                    <a:srgbClr val="000000"/>
                  </a:solidFill>
                </a:rPr>
                <a:t>REF</a:t>
              </a:r>
              <a:r>
                <a:rPr lang="en-US" sz="1600" baseline="-25000" smtClean="0">
                  <a:solidFill>
                    <a:srgbClr val="000000"/>
                  </a:solidFill>
                </a:rPr>
                <a:t>x</a:t>
              </a:r>
            </a:p>
          </p:txBody>
        </p:sp>
      </p:grpSp>
      <p:cxnSp>
        <p:nvCxnSpPr>
          <p:cNvPr id="274447" name="Straight Connector 27"/>
          <p:cNvCxnSpPr>
            <a:cxnSpLocks noChangeShapeType="1"/>
          </p:cNvCxnSpPr>
          <p:nvPr/>
        </p:nvCxnSpPr>
        <p:spPr bwMode="auto">
          <a:xfrm>
            <a:off x="1943100" y="2695575"/>
            <a:ext cx="46021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74448" name="TextBox 35"/>
          <p:cNvSpPr txBox="1">
            <a:spLocks noChangeArrowheads="1"/>
          </p:cNvSpPr>
          <p:nvPr/>
        </p:nvSpPr>
        <p:spPr bwMode="auto">
          <a:xfrm>
            <a:off x="6545263" y="2490788"/>
            <a:ext cx="434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altLang="zh-CN" sz="1600" smtClean="0">
                <a:solidFill>
                  <a:srgbClr val="000000"/>
                </a:solidFill>
              </a:rPr>
              <a:t>V</a:t>
            </a:r>
            <a:r>
              <a:rPr lang="en-US" altLang="zh-CN" sz="1600" baseline="-25000" smtClean="0">
                <a:solidFill>
                  <a:srgbClr val="000000"/>
                </a:solidFill>
              </a:rPr>
              <a:t>th</a:t>
            </a:r>
          </a:p>
        </p:txBody>
      </p:sp>
      <p:pic>
        <p:nvPicPr>
          <p:cNvPr id="274449"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7547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500"/>
                                        <p:tgtEl>
                                          <p:spTgt spid="47"/>
                                        </p:tgtEl>
                                      </p:cBhvr>
                                    </p:animEffect>
                                    <p:set>
                                      <p:cBhvr>
                                        <p:cTn id="11" dur="1" fill="hold">
                                          <p:stCondLst>
                                            <p:cond delay="499"/>
                                          </p:stCondLst>
                                        </p:cTn>
                                        <p:tgtEl>
                                          <p:spTgt spid="47"/>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nodeType="clickEffect">
                                  <p:stCondLst>
                                    <p:cond delay="0"/>
                                  </p:stCondLst>
                                  <p:childTnLst>
                                    <p:animEffect transition="out" filter="fade">
                                      <p:cBhvr>
                                        <p:cTn id="19" dur="500"/>
                                        <p:tgtEl>
                                          <p:spTgt spid="56"/>
                                        </p:tgtEl>
                                      </p:cBhvr>
                                    </p:animEffect>
                                    <p:set>
                                      <p:cBhvr>
                                        <p:cTn id="20" dur="1" fill="hold">
                                          <p:stCondLst>
                                            <p:cond delay="499"/>
                                          </p:stCondLst>
                                        </p:cTn>
                                        <p:tgtEl>
                                          <p:spTgt spid="56"/>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nodeType="clickEffect">
                                  <p:stCondLst>
                                    <p:cond delay="0"/>
                                  </p:stCondLst>
                                  <p:childTnLst>
                                    <p:animEffect transition="out" filter="fade">
                                      <p:cBhvr>
                                        <p:cTn id="28" dur="500"/>
                                        <p:tgtEl>
                                          <p:spTgt spid="57"/>
                                        </p:tgtEl>
                                      </p:cBhvr>
                                    </p:animEffect>
                                    <p:set>
                                      <p:cBhvr>
                                        <p:cTn id="29" dur="1" fill="hold">
                                          <p:stCondLst>
                                            <p:cond delay="499"/>
                                          </p:stCondLst>
                                        </p:cTn>
                                        <p:tgtEl>
                                          <p:spTgt spid="57"/>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5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xit" presetSubtype="0" fill="hold" nodeType="clickEffect">
                                  <p:stCondLst>
                                    <p:cond delay="0"/>
                                  </p:stCondLst>
                                  <p:childTnLst>
                                    <p:animEffect transition="out" filter="fade">
                                      <p:cBhvr>
                                        <p:cTn id="37" dur="500"/>
                                        <p:tgtEl>
                                          <p:spTgt spid="58"/>
                                        </p:tgtEl>
                                      </p:cBhvr>
                                    </p:animEffect>
                                    <p:set>
                                      <p:cBhvr>
                                        <p:cTn id="38" dur="1" fill="hold">
                                          <p:stCondLst>
                                            <p:cond delay="499"/>
                                          </p:stCondLst>
                                        </p:cTn>
                                        <p:tgtEl>
                                          <p:spTgt spid="58"/>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32450">
                                            <p:txEl>
                                              <p:pRg st="0" end="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2450">
                                            <p:txEl>
                                              <p:pRg st="2" end="2"/>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324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a:spLocks noGrp="1"/>
          </p:cNvSpPr>
          <p:nvPr>
            <p:ph type="title"/>
          </p:nvPr>
        </p:nvSpPr>
        <p:spPr/>
        <p:txBody>
          <a:bodyPr/>
          <a:lstStyle/>
          <a:p>
            <a:r>
              <a:rPr lang="en-US">
                <a:latin typeface="Garamond" charset="0"/>
              </a:rPr>
              <a:t>Measurement Results</a:t>
            </a:r>
          </a:p>
        </p:txBody>
      </p:sp>
      <p:sp>
        <p:nvSpPr>
          <p:cNvPr id="27545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1D75F9-486D-0046-8025-B040DAC6DF3C}" type="slidenum">
              <a:rPr lang="en-US" sz="1600">
                <a:solidFill>
                  <a:srgbClr val="000000"/>
                </a:solidFill>
                <a:latin typeface="Garamond" charset="0"/>
              </a:rPr>
              <a:pPr eaLnBrk="1" hangingPunct="1"/>
              <a:t>206</a:t>
            </a:fld>
            <a:endParaRPr lang="en-US" sz="1600">
              <a:solidFill>
                <a:srgbClr val="000000"/>
              </a:solidFill>
              <a:latin typeface="Garamond" charset="0"/>
            </a:endParaRPr>
          </a:p>
        </p:txBody>
      </p:sp>
      <p:pic>
        <p:nvPicPr>
          <p:cNvPr id="27545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363" y="1047750"/>
            <a:ext cx="90170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0" name="TextBox 2"/>
          <p:cNvSpPr txBox="1">
            <a:spLocks noChangeArrowheads="1"/>
          </p:cNvSpPr>
          <p:nvPr/>
        </p:nvSpPr>
        <p:spPr bwMode="auto">
          <a:xfrm>
            <a:off x="2838450" y="1452563"/>
            <a:ext cx="1069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P1 State</a:t>
            </a:r>
          </a:p>
        </p:txBody>
      </p:sp>
      <p:sp>
        <p:nvSpPr>
          <p:cNvPr id="275461" name="TextBox 10"/>
          <p:cNvSpPr txBox="1">
            <a:spLocks noChangeArrowheads="1"/>
          </p:cNvSpPr>
          <p:nvPr/>
        </p:nvSpPr>
        <p:spPr bwMode="auto">
          <a:xfrm>
            <a:off x="5000625" y="1452563"/>
            <a:ext cx="1069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P2 State</a:t>
            </a:r>
          </a:p>
        </p:txBody>
      </p:sp>
      <p:sp>
        <p:nvSpPr>
          <p:cNvPr id="275462" name="TextBox 11"/>
          <p:cNvSpPr txBox="1">
            <a:spLocks noChangeArrowheads="1"/>
          </p:cNvSpPr>
          <p:nvPr/>
        </p:nvSpPr>
        <p:spPr bwMode="auto">
          <a:xfrm>
            <a:off x="7893050" y="1452563"/>
            <a:ext cx="1069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P3 State</a:t>
            </a:r>
          </a:p>
        </p:txBody>
      </p:sp>
      <p:pic>
        <p:nvPicPr>
          <p:cNvPr id="2754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3881438"/>
            <a:ext cx="8763000" cy="181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a:spLocks noChangeArrowheads="1"/>
          </p:cNvSpPr>
          <p:nvPr/>
        </p:nvSpPr>
        <p:spPr bwMode="auto">
          <a:xfrm>
            <a:off x="676275" y="5756275"/>
            <a:ext cx="775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smtClean="0">
                <a:solidFill>
                  <a:srgbClr val="FF0000"/>
                </a:solidFill>
              </a:rPr>
              <a:t>Raw BER of conditional reading is much smaller than overall reading</a:t>
            </a:r>
          </a:p>
        </p:txBody>
      </p:sp>
      <p:grpSp>
        <p:nvGrpSpPr>
          <p:cNvPr id="15" name="Group 14"/>
          <p:cNvGrpSpPr>
            <a:grpSpLocks/>
          </p:cNvGrpSpPr>
          <p:nvPr/>
        </p:nvGrpSpPr>
        <p:grpSpPr bwMode="auto">
          <a:xfrm>
            <a:off x="3200400" y="2867025"/>
            <a:ext cx="1600200" cy="368300"/>
            <a:chOff x="3200400" y="2866507"/>
            <a:chExt cx="1600200" cy="369332"/>
          </a:xfrm>
        </p:grpSpPr>
        <p:cxnSp>
          <p:nvCxnSpPr>
            <p:cNvPr id="8" name="Straight Arrow Connector 7"/>
            <p:cNvCxnSpPr/>
            <p:nvPr/>
          </p:nvCxnSpPr>
          <p:spPr>
            <a:xfrm>
              <a:off x="3200400" y="3235839"/>
              <a:ext cx="1600200"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5473" name="TextBox 12"/>
            <p:cNvSpPr txBox="1">
              <a:spLocks noChangeArrowheads="1"/>
            </p:cNvSpPr>
            <p:nvPr/>
          </p:nvSpPr>
          <p:spPr bwMode="auto">
            <a:xfrm>
              <a:off x="3256588" y="2866507"/>
              <a:ext cx="1544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Large margin</a:t>
              </a:r>
            </a:p>
          </p:txBody>
        </p:sp>
      </p:grpSp>
      <p:grpSp>
        <p:nvGrpSpPr>
          <p:cNvPr id="14" name="Group 13"/>
          <p:cNvGrpSpPr>
            <a:grpSpLocks/>
          </p:cNvGrpSpPr>
          <p:nvPr/>
        </p:nvGrpSpPr>
        <p:grpSpPr bwMode="auto">
          <a:xfrm>
            <a:off x="3462338" y="2220913"/>
            <a:ext cx="1530350" cy="404812"/>
            <a:chOff x="3462153" y="2221432"/>
            <a:chExt cx="1531188" cy="404807"/>
          </a:xfrm>
        </p:grpSpPr>
        <p:cxnSp>
          <p:nvCxnSpPr>
            <p:cNvPr id="9" name="Straight Arrow Connector 8"/>
            <p:cNvCxnSpPr/>
            <p:nvPr/>
          </p:nvCxnSpPr>
          <p:spPr>
            <a:xfrm>
              <a:off x="3471683" y="2626239"/>
              <a:ext cx="1447004" cy="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5471" name="TextBox 17"/>
            <p:cNvSpPr txBox="1">
              <a:spLocks noChangeArrowheads="1"/>
            </p:cNvSpPr>
            <p:nvPr/>
          </p:nvSpPr>
          <p:spPr bwMode="auto">
            <a:xfrm>
              <a:off x="3462153" y="2221432"/>
              <a:ext cx="1531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FF0000"/>
                  </a:solidFill>
                </a:rPr>
                <a:t>Small margin</a:t>
              </a:r>
            </a:p>
          </p:txBody>
        </p:sp>
      </p:grpSp>
      <p:sp>
        <p:nvSpPr>
          <p:cNvPr id="16" name="Rectangle 15"/>
          <p:cNvSpPr>
            <a:spLocks noChangeArrowheads="1"/>
          </p:cNvSpPr>
          <p:nvPr/>
        </p:nvSpPr>
        <p:spPr bwMode="auto">
          <a:xfrm>
            <a:off x="1681163" y="5105400"/>
            <a:ext cx="1366837" cy="57150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17" name="Rectangle 16"/>
          <p:cNvSpPr>
            <a:spLocks noChangeArrowheads="1"/>
          </p:cNvSpPr>
          <p:nvPr/>
        </p:nvSpPr>
        <p:spPr bwMode="auto">
          <a:xfrm>
            <a:off x="3179763" y="5130800"/>
            <a:ext cx="5532437" cy="546100"/>
          </a:xfrm>
          <a:prstGeom prst="rect">
            <a:avLst/>
          </a:prstGeom>
          <a:noFill/>
          <a:ln w="38100">
            <a:solidFill>
              <a:schemeClr val="tx2">
                <a:lumMod val="75000"/>
              </a:schemeClr>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pic>
        <p:nvPicPr>
          <p:cNvPr id="275469"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2045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17"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itle 1"/>
          <p:cNvSpPr>
            <a:spLocks noGrp="1"/>
          </p:cNvSpPr>
          <p:nvPr>
            <p:ph type="title"/>
          </p:nvPr>
        </p:nvSpPr>
        <p:spPr>
          <a:xfrm>
            <a:off x="228600" y="152400"/>
            <a:ext cx="8915400" cy="1066800"/>
          </a:xfrm>
        </p:spPr>
        <p:txBody>
          <a:bodyPr/>
          <a:lstStyle/>
          <a:p>
            <a:r>
              <a:rPr lang="en-US">
                <a:latin typeface="Garamond" charset="0"/>
              </a:rPr>
              <a:t>Idea: Neighbor Assisted Correction (NAC)</a:t>
            </a:r>
          </a:p>
        </p:txBody>
      </p:sp>
      <p:sp>
        <p:nvSpPr>
          <p:cNvPr id="3" name="Content Placeholder 2"/>
          <p:cNvSpPr>
            <a:spLocks noGrp="1"/>
          </p:cNvSpPr>
          <p:nvPr>
            <p:ph idx="1"/>
          </p:nvPr>
        </p:nvSpPr>
        <p:spPr/>
        <p:txBody>
          <a:bodyPr/>
          <a:lstStyle/>
          <a:p>
            <a:r>
              <a:rPr lang="en-US">
                <a:latin typeface="Tahoma" charset="0"/>
              </a:rPr>
              <a:t>Read a page with the read reference voltages based on overall Vth distribution (same as today) and buffer it</a:t>
            </a:r>
          </a:p>
          <a:p>
            <a:endParaRPr lang="en-US">
              <a:latin typeface="Tahoma" charset="0"/>
            </a:endParaRPr>
          </a:p>
          <a:p>
            <a:r>
              <a:rPr lang="en-US">
                <a:latin typeface="Tahoma" charset="0"/>
              </a:rPr>
              <a:t>If ECC fails:</a:t>
            </a:r>
          </a:p>
          <a:p>
            <a:pPr lvl="1"/>
            <a:r>
              <a:rPr lang="en-US">
                <a:latin typeface="Tahoma" charset="0"/>
              </a:rPr>
              <a:t>Read the immediate-neighbor page</a:t>
            </a:r>
          </a:p>
          <a:p>
            <a:pPr lvl="1"/>
            <a:r>
              <a:rPr lang="en-US">
                <a:solidFill>
                  <a:srgbClr val="0000FF"/>
                </a:solidFill>
                <a:latin typeface="Tahoma" charset="0"/>
              </a:rPr>
              <a:t>Re-read the page using the read reference voltages corresponding to the voltage distribution assuming a particular immediate-neighbor value</a:t>
            </a:r>
            <a:endParaRPr lang="en-US">
              <a:latin typeface="Tahoma" charset="0"/>
            </a:endParaRPr>
          </a:p>
          <a:p>
            <a:pPr lvl="1"/>
            <a:r>
              <a:rPr lang="en-US">
                <a:solidFill>
                  <a:srgbClr val="FF0000"/>
                </a:solidFill>
                <a:latin typeface="Tahoma" charset="0"/>
              </a:rPr>
              <a:t>Replace the buffered values of the cells with that particular immediate-neighbor cell value</a:t>
            </a:r>
          </a:p>
          <a:p>
            <a:pPr lvl="1"/>
            <a:r>
              <a:rPr lang="en-US">
                <a:latin typeface="Tahoma" charset="0"/>
              </a:rPr>
              <a:t>Apply ECC again</a:t>
            </a:r>
          </a:p>
        </p:txBody>
      </p:sp>
      <p:sp>
        <p:nvSpPr>
          <p:cNvPr id="27648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7E4EECE-9185-974C-B15B-E74C1513ECBC}" type="slidenum">
              <a:rPr lang="en-US" sz="1600">
                <a:solidFill>
                  <a:srgbClr val="000000"/>
                </a:solidFill>
                <a:latin typeface="Garamond" charset="0"/>
              </a:rPr>
              <a:pPr eaLnBrk="1" hangingPunct="1"/>
              <a:t>207</a:t>
            </a:fld>
            <a:endParaRPr lang="en-US" sz="1600">
              <a:solidFill>
                <a:srgbClr val="000000"/>
              </a:solidFill>
              <a:latin typeface="Garamond" charset="0"/>
            </a:endParaRPr>
          </a:p>
        </p:txBody>
      </p:sp>
    </p:spTree>
    <p:extLst>
      <p:ext uri="{BB962C8B-B14F-4D97-AF65-F5344CB8AC3E}">
        <p14:creationId xmlns:p14="http://schemas.microsoft.com/office/powerpoint/2010/main" val="19587857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p:cNvSpPr>
            <a:spLocks noGrp="1"/>
          </p:cNvSpPr>
          <p:nvPr>
            <p:ph type="title"/>
          </p:nvPr>
        </p:nvSpPr>
        <p:spPr/>
        <p:txBody>
          <a:bodyPr/>
          <a:lstStyle/>
          <a:p>
            <a:r>
              <a:rPr lang="en-US">
                <a:latin typeface="Garamond" charset="0"/>
              </a:rPr>
              <a:t>Neighbor Assisted Correction Flow</a:t>
            </a:r>
          </a:p>
        </p:txBody>
      </p:sp>
      <p:sp>
        <p:nvSpPr>
          <p:cNvPr id="277506" name="Content Placeholder 2"/>
          <p:cNvSpPr>
            <a:spLocks noGrp="1"/>
          </p:cNvSpPr>
          <p:nvPr>
            <p:ph idx="1"/>
          </p:nvPr>
        </p:nvSpPr>
        <p:spPr>
          <a:xfrm>
            <a:off x="271463" y="4552950"/>
            <a:ext cx="8610600" cy="1049338"/>
          </a:xfrm>
        </p:spPr>
        <p:txBody>
          <a:bodyPr/>
          <a:lstStyle/>
          <a:p>
            <a:endParaRPr lang="en-US">
              <a:latin typeface="Tahoma" charset="0"/>
            </a:endParaRPr>
          </a:p>
          <a:p>
            <a:r>
              <a:rPr lang="en-US">
                <a:latin typeface="Tahoma" charset="0"/>
              </a:rPr>
              <a:t>Trigger neighbor-assisted reading only when ECC fails</a:t>
            </a:r>
          </a:p>
          <a:p>
            <a:r>
              <a:rPr lang="en-US">
                <a:latin typeface="Tahoma" charset="0"/>
              </a:rPr>
              <a:t>Read neighbor values and use corresponding read reference voltages in a prioritized order until ECC passes</a:t>
            </a:r>
          </a:p>
        </p:txBody>
      </p:sp>
      <p:sp>
        <p:nvSpPr>
          <p:cNvPr id="27750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923511-E415-4E4D-B1FE-E1D5F56A0D25}" type="slidenum">
              <a:rPr lang="en-US" sz="1600">
                <a:solidFill>
                  <a:srgbClr val="000000"/>
                </a:solidFill>
                <a:latin typeface="Garamond" charset="0"/>
              </a:rPr>
              <a:pPr eaLnBrk="1" hangingPunct="1"/>
              <a:t>208</a:t>
            </a:fld>
            <a:endParaRPr lang="en-US" sz="1600">
              <a:solidFill>
                <a:srgbClr val="000000"/>
              </a:solidFill>
              <a:latin typeface="Garamond" charset="0"/>
            </a:endParaRPr>
          </a:p>
        </p:txBody>
      </p:sp>
      <p:pic>
        <p:nvPicPr>
          <p:cNvPr id="277508" name="Picture 4" descr="NACFlow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3" y="947738"/>
            <a:ext cx="7615237"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a:spLocks noChangeArrowheads="1"/>
          </p:cNvSpPr>
          <p:nvPr/>
        </p:nvSpPr>
        <p:spPr bwMode="auto">
          <a:xfrm>
            <a:off x="819150" y="2584450"/>
            <a:ext cx="1743075" cy="817563"/>
          </a:xfrm>
          <a:prstGeom prst="ellipse">
            <a:avLst/>
          </a:prstGeom>
          <a:noFill/>
          <a:ln w="38100">
            <a:solidFill>
              <a:srgbClr val="FF0000"/>
            </a:solidFill>
            <a:prstDash val="sysDash"/>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grpSp>
        <p:nvGrpSpPr>
          <p:cNvPr id="17" name="Group 16"/>
          <p:cNvGrpSpPr>
            <a:grpSpLocks/>
          </p:cNvGrpSpPr>
          <p:nvPr/>
        </p:nvGrpSpPr>
        <p:grpSpPr bwMode="auto">
          <a:xfrm>
            <a:off x="5922963" y="947738"/>
            <a:ext cx="2997200" cy="923925"/>
            <a:chOff x="5922335" y="947862"/>
            <a:chExt cx="2998381" cy="923330"/>
          </a:xfrm>
        </p:grpSpPr>
        <p:sp>
          <p:nvSpPr>
            <p:cNvPr id="277512" name="TextBox 13"/>
            <p:cNvSpPr txBox="1">
              <a:spLocks noChangeArrowheads="1"/>
            </p:cNvSpPr>
            <p:nvPr/>
          </p:nvSpPr>
          <p:spPr bwMode="auto">
            <a:xfrm>
              <a:off x="6179086" y="947862"/>
              <a:ext cx="274163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FF0000"/>
                  </a:solidFill>
                </a:rPr>
                <a:t>How to select next local optimum read reference voltage?</a:t>
              </a:r>
            </a:p>
          </p:txBody>
        </p:sp>
        <p:cxnSp>
          <p:nvCxnSpPr>
            <p:cNvPr id="16" name="Straight Arrow Connector 15"/>
            <p:cNvCxnSpPr>
              <a:cxnSpLocks noChangeShapeType="1"/>
              <a:stCxn id="277512" idx="1"/>
            </p:cNvCxnSpPr>
            <p:nvPr/>
          </p:nvCxnSpPr>
          <p:spPr bwMode="auto">
            <a:xfrm flipH="1">
              <a:off x="5922335" y="1409527"/>
              <a:ext cx="257276" cy="280807"/>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pic>
        <p:nvPicPr>
          <p:cNvPr id="277511"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2878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p:nvPr>
        </p:nvSpPr>
        <p:spPr/>
        <p:txBody>
          <a:bodyPr/>
          <a:lstStyle/>
          <a:p>
            <a:r>
              <a:rPr lang="en-US">
                <a:latin typeface="Garamond" charset="0"/>
              </a:rPr>
              <a:t>Lifetime Extension with NAC</a:t>
            </a:r>
          </a:p>
        </p:txBody>
      </p:sp>
      <p:sp>
        <p:nvSpPr>
          <p:cNvPr id="27853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7DDE5D-6E8C-9948-A3E1-A14A3D08ED06}" type="slidenum">
              <a:rPr lang="en-US" sz="1600">
                <a:solidFill>
                  <a:srgbClr val="000000"/>
                </a:solidFill>
                <a:latin typeface="Garamond" charset="0"/>
              </a:rPr>
              <a:pPr eaLnBrk="1" hangingPunct="1"/>
              <a:t>209</a:t>
            </a:fld>
            <a:endParaRPr lang="en-US" sz="1600">
              <a:solidFill>
                <a:srgbClr val="000000"/>
              </a:solidFill>
              <a:latin typeface="Garamond" charset="0"/>
            </a:endParaRPr>
          </a:p>
        </p:txBody>
      </p:sp>
      <p:pic>
        <p:nvPicPr>
          <p:cNvPr id="5222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984250"/>
            <a:ext cx="6875463"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5" name="Group 4"/>
          <p:cNvGrpSpPr>
            <a:grpSpLocks/>
          </p:cNvGrpSpPr>
          <p:nvPr/>
        </p:nvGrpSpPr>
        <p:grpSpPr bwMode="auto">
          <a:xfrm>
            <a:off x="1630363" y="2209800"/>
            <a:ext cx="5751512" cy="811213"/>
            <a:chOff x="1672862" y="2235117"/>
            <a:chExt cx="6278318" cy="811133"/>
          </a:xfrm>
        </p:grpSpPr>
        <p:cxnSp>
          <p:nvCxnSpPr>
            <p:cNvPr id="54" name="Straight Connector 53"/>
            <p:cNvCxnSpPr/>
            <p:nvPr/>
          </p:nvCxnSpPr>
          <p:spPr>
            <a:xfrm>
              <a:off x="1672862" y="3046250"/>
              <a:ext cx="5751515" cy="0"/>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278562" name="TextBox 54"/>
            <p:cNvSpPr txBox="1">
              <a:spLocks noChangeArrowheads="1"/>
            </p:cNvSpPr>
            <p:nvPr/>
          </p:nvSpPr>
          <p:spPr bwMode="auto">
            <a:xfrm>
              <a:off x="5707770" y="2235117"/>
              <a:ext cx="22434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b="1" smtClean="0">
                  <a:solidFill>
                    <a:srgbClr val="FFC000"/>
                  </a:solidFill>
                </a:rPr>
                <a:t>ECC needs to correct </a:t>
              </a:r>
            </a:p>
            <a:p>
              <a:pPr eaLnBrk="1" fontAlgn="base" hangingPunct="1">
                <a:spcBef>
                  <a:spcPct val="0"/>
                </a:spcBef>
                <a:spcAft>
                  <a:spcPct val="0"/>
                </a:spcAft>
              </a:pPr>
              <a:r>
                <a:rPr lang="en-US" sz="1400" b="1" smtClean="0">
                  <a:solidFill>
                    <a:srgbClr val="FFC000"/>
                  </a:solidFill>
                </a:rPr>
                <a:t>40 bits per 1k-Byte</a:t>
              </a:r>
            </a:p>
          </p:txBody>
        </p:sp>
        <p:cxnSp>
          <p:nvCxnSpPr>
            <p:cNvPr id="56" name="Straight Arrow Connector 55"/>
            <p:cNvCxnSpPr/>
            <p:nvPr/>
          </p:nvCxnSpPr>
          <p:spPr>
            <a:xfrm>
              <a:off x="6994616" y="2741480"/>
              <a:ext cx="0" cy="30477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2" name="Group 51"/>
          <p:cNvGrpSpPr>
            <a:grpSpLocks/>
          </p:cNvGrpSpPr>
          <p:nvPr/>
        </p:nvGrpSpPr>
        <p:grpSpPr bwMode="auto">
          <a:xfrm>
            <a:off x="3552825" y="2343150"/>
            <a:ext cx="803275" cy="3200400"/>
            <a:chOff x="3595571" y="2369295"/>
            <a:chExt cx="803288" cy="3200400"/>
          </a:xfrm>
        </p:grpSpPr>
        <p:cxnSp>
          <p:nvCxnSpPr>
            <p:cNvPr id="58" name="Straight Connector 57"/>
            <p:cNvCxnSpPr/>
            <p:nvPr/>
          </p:nvCxnSpPr>
          <p:spPr>
            <a:xfrm>
              <a:off x="3595571" y="2369295"/>
              <a:ext cx="0" cy="32004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052778" y="2369295"/>
              <a:ext cx="0" cy="32004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240106" y="2369295"/>
              <a:ext cx="0" cy="32004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398859" y="2369295"/>
              <a:ext cx="0" cy="32004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a:grpSpLocks/>
          </p:cNvGrpSpPr>
          <p:nvPr/>
        </p:nvGrpSpPr>
        <p:grpSpPr bwMode="auto">
          <a:xfrm>
            <a:off x="2482850" y="1581150"/>
            <a:ext cx="1293813" cy="838200"/>
            <a:chOff x="2525233" y="1607295"/>
            <a:chExt cx="1293553" cy="838200"/>
          </a:xfrm>
        </p:grpSpPr>
        <p:sp>
          <p:nvSpPr>
            <p:cNvPr id="278555" name="TextBox 62"/>
            <p:cNvSpPr txBox="1">
              <a:spLocks noChangeArrowheads="1"/>
            </p:cNvSpPr>
            <p:nvPr/>
          </p:nvSpPr>
          <p:spPr bwMode="auto">
            <a:xfrm>
              <a:off x="2525233" y="1607295"/>
              <a:ext cx="8852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Stage-1</a:t>
              </a:r>
            </a:p>
          </p:txBody>
        </p:sp>
        <p:cxnSp>
          <p:nvCxnSpPr>
            <p:cNvPr id="66" name="Straight Arrow Connector 65"/>
            <p:cNvCxnSpPr/>
            <p:nvPr/>
          </p:nvCxnSpPr>
          <p:spPr>
            <a:xfrm>
              <a:off x="3261685" y="1977183"/>
              <a:ext cx="557101" cy="4683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7" name="Group 56"/>
          <p:cNvGrpSpPr>
            <a:grpSpLocks/>
          </p:cNvGrpSpPr>
          <p:nvPr/>
        </p:nvGrpSpPr>
        <p:grpSpPr bwMode="auto">
          <a:xfrm>
            <a:off x="3354388" y="1581150"/>
            <a:ext cx="884237" cy="838200"/>
            <a:chOff x="3396129" y="1607295"/>
            <a:chExt cx="885242" cy="838200"/>
          </a:xfrm>
        </p:grpSpPr>
        <p:sp>
          <p:nvSpPr>
            <p:cNvPr id="278553" name="TextBox 63"/>
            <p:cNvSpPr txBox="1">
              <a:spLocks noChangeArrowheads="1"/>
            </p:cNvSpPr>
            <p:nvPr/>
          </p:nvSpPr>
          <p:spPr bwMode="auto">
            <a:xfrm>
              <a:off x="3396129" y="1607295"/>
              <a:ext cx="8852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Stage-2</a:t>
              </a:r>
            </a:p>
          </p:txBody>
        </p:sp>
        <p:cxnSp>
          <p:nvCxnSpPr>
            <p:cNvPr id="67" name="Straight Arrow Connector 66"/>
            <p:cNvCxnSpPr/>
            <p:nvPr/>
          </p:nvCxnSpPr>
          <p:spPr>
            <a:xfrm>
              <a:off x="3818884" y="1970833"/>
              <a:ext cx="386200" cy="4746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4" name="Group 73"/>
          <p:cNvGrpSpPr>
            <a:grpSpLocks/>
          </p:cNvGrpSpPr>
          <p:nvPr/>
        </p:nvGrpSpPr>
        <p:grpSpPr bwMode="auto">
          <a:xfrm>
            <a:off x="4265613" y="1581150"/>
            <a:ext cx="885825" cy="838200"/>
            <a:chOff x="4308702" y="1607295"/>
            <a:chExt cx="885242" cy="838200"/>
          </a:xfrm>
        </p:grpSpPr>
        <p:sp>
          <p:nvSpPr>
            <p:cNvPr id="278551" name="TextBox 64"/>
            <p:cNvSpPr txBox="1">
              <a:spLocks noChangeArrowheads="1"/>
            </p:cNvSpPr>
            <p:nvPr/>
          </p:nvSpPr>
          <p:spPr bwMode="auto">
            <a:xfrm>
              <a:off x="4308702" y="1607295"/>
              <a:ext cx="8852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Stage-3</a:t>
              </a:r>
            </a:p>
          </p:txBody>
        </p:sp>
        <p:cxnSp>
          <p:nvCxnSpPr>
            <p:cNvPr id="68" name="Straight Arrow Connector 67"/>
            <p:cNvCxnSpPr/>
            <p:nvPr/>
          </p:nvCxnSpPr>
          <p:spPr>
            <a:xfrm flipH="1">
              <a:off x="4327739" y="1943845"/>
              <a:ext cx="380749" cy="5016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7" name="Group 76"/>
          <p:cNvGrpSpPr>
            <a:grpSpLocks/>
          </p:cNvGrpSpPr>
          <p:nvPr/>
        </p:nvGrpSpPr>
        <p:grpSpPr bwMode="auto">
          <a:xfrm>
            <a:off x="2867025" y="4368800"/>
            <a:ext cx="1531938" cy="400050"/>
            <a:chOff x="2909771" y="4394429"/>
            <a:chExt cx="1531620" cy="400110"/>
          </a:xfrm>
        </p:grpSpPr>
        <p:cxnSp>
          <p:nvCxnSpPr>
            <p:cNvPr id="62" name="Straight Arrow Connector 61"/>
            <p:cNvCxnSpPr/>
            <p:nvPr/>
          </p:nvCxnSpPr>
          <p:spPr>
            <a:xfrm>
              <a:off x="3601777" y="4578607"/>
              <a:ext cx="839614"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8550" name="TextBox 70"/>
            <p:cNvSpPr txBox="1">
              <a:spLocks noChangeArrowheads="1"/>
            </p:cNvSpPr>
            <p:nvPr/>
          </p:nvSpPr>
          <p:spPr bwMode="auto">
            <a:xfrm>
              <a:off x="2909771" y="4394429"/>
              <a:ext cx="6270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smtClean="0">
                  <a:solidFill>
                    <a:srgbClr val="000000"/>
                  </a:solidFill>
                </a:rPr>
                <a:t>39%</a:t>
              </a:r>
            </a:p>
          </p:txBody>
        </p:sp>
      </p:grpSp>
      <p:grpSp>
        <p:nvGrpSpPr>
          <p:cNvPr id="76" name="Group 75"/>
          <p:cNvGrpSpPr>
            <a:grpSpLocks/>
          </p:cNvGrpSpPr>
          <p:nvPr/>
        </p:nvGrpSpPr>
        <p:grpSpPr bwMode="auto">
          <a:xfrm>
            <a:off x="2892425" y="3959225"/>
            <a:ext cx="1271588" cy="400050"/>
            <a:chOff x="2935557" y="3984488"/>
            <a:chExt cx="1271390" cy="400110"/>
          </a:xfrm>
        </p:grpSpPr>
        <p:cxnSp>
          <p:nvCxnSpPr>
            <p:cNvPr id="69" name="Straight Arrow Connector 68"/>
            <p:cNvCxnSpPr/>
            <p:nvPr/>
          </p:nvCxnSpPr>
          <p:spPr>
            <a:xfrm>
              <a:off x="3600616" y="4160727"/>
              <a:ext cx="606331"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8548" name="TextBox 71"/>
            <p:cNvSpPr txBox="1">
              <a:spLocks noChangeArrowheads="1"/>
            </p:cNvSpPr>
            <p:nvPr/>
          </p:nvSpPr>
          <p:spPr bwMode="auto">
            <a:xfrm>
              <a:off x="2935557" y="3984488"/>
              <a:ext cx="6270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smtClean="0">
                  <a:solidFill>
                    <a:srgbClr val="000000"/>
                  </a:solidFill>
                </a:rPr>
                <a:t>33%</a:t>
              </a:r>
            </a:p>
          </p:txBody>
        </p:sp>
      </p:grpSp>
      <p:grpSp>
        <p:nvGrpSpPr>
          <p:cNvPr id="75" name="Group 74"/>
          <p:cNvGrpSpPr>
            <a:grpSpLocks/>
          </p:cNvGrpSpPr>
          <p:nvPr/>
        </p:nvGrpSpPr>
        <p:grpSpPr bwMode="auto">
          <a:xfrm>
            <a:off x="2892425" y="3576638"/>
            <a:ext cx="1117600" cy="400050"/>
            <a:chOff x="2935557" y="3602391"/>
            <a:chExt cx="1117214" cy="400110"/>
          </a:xfrm>
        </p:grpSpPr>
        <p:cxnSp>
          <p:nvCxnSpPr>
            <p:cNvPr id="70" name="Straight Arrow Connector 69"/>
            <p:cNvCxnSpPr/>
            <p:nvPr/>
          </p:nvCxnSpPr>
          <p:spPr>
            <a:xfrm>
              <a:off x="3589381" y="3797682"/>
              <a:ext cx="46339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8546" name="TextBox 72"/>
            <p:cNvSpPr txBox="1">
              <a:spLocks noChangeArrowheads="1"/>
            </p:cNvSpPr>
            <p:nvPr/>
          </p:nvSpPr>
          <p:spPr bwMode="auto">
            <a:xfrm>
              <a:off x="2935557" y="3602391"/>
              <a:ext cx="6270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smtClean="0">
                  <a:solidFill>
                    <a:srgbClr val="000000"/>
                  </a:solidFill>
                </a:rPr>
                <a:t>22%</a:t>
              </a:r>
            </a:p>
          </p:txBody>
        </p:sp>
      </p:grpSp>
      <p:grpSp>
        <p:nvGrpSpPr>
          <p:cNvPr id="82" name="Group 81"/>
          <p:cNvGrpSpPr>
            <a:grpSpLocks/>
          </p:cNvGrpSpPr>
          <p:nvPr/>
        </p:nvGrpSpPr>
        <p:grpSpPr bwMode="auto">
          <a:xfrm>
            <a:off x="1592263" y="1598613"/>
            <a:ext cx="992187" cy="744537"/>
            <a:chOff x="1634269" y="1623250"/>
            <a:chExt cx="992579" cy="746045"/>
          </a:xfrm>
        </p:grpSpPr>
        <p:sp>
          <p:nvSpPr>
            <p:cNvPr id="278543" name="TextBox 85"/>
            <p:cNvSpPr txBox="1">
              <a:spLocks noChangeArrowheads="1"/>
            </p:cNvSpPr>
            <p:nvPr/>
          </p:nvSpPr>
          <p:spPr bwMode="auto">
            <a:xfrm>
              <a:off x="1634269" y="1623250"/>
              <a:ext cx="992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smtClean="0">
                  <a:solidFill>
                    <a:srgbClr val="000000"/>
                  </a:solidFill>
                </a:rPr>
                <a:t>Stage-0</a:t>
              </a:r>
            </a:p>
          </p:txBody>
        </p:sp>
        <p:cxnSp>
          <p:nvCxnSpPr>
            <p:cNvPr id="81" name="Straight Arrow Connector 80"/>
            <p:cNvCxnSpPr>
              <a:cxnSpLocks noChangeShapeType="1"/>
            </p:cNvCxnSpPr>
            <p:nvPr/>
          </p:nvCxnSpPr>
          <p:spPr bwMode="auto">
            <a:xfrm>
              <a:off x="2296518" y="1942983"/>
              <a:ext cx="11117" cy="426312"/>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35" name="TextBox 34"/>
          <p:cNvSpPr txBox="1"/>
          <p:nvPr/>
        </p:nvSpPr>
        <p:spPr>
          <a:xfrm>
            <a:off x="698500" y="5576888"/>
            <a:ext cx="7810500" cy="461962"/>
          </a:xfrm>
          <a:prstGeom prst="rect">
            <a:avLst/>
          </a:prstGeom>
          <a:solidFill>
            <a:sysClr val="window" lastClr="FFFFFF"/>
          </a:solidFill>
          <a:ln w="25400" cap="flat" cmpd="sng" algn="ctr">
            <a:solidFill>
              <a:srgbClr val="0000FF"/>
            </a:solidFill>
            <a:prstDash val="solid"/>
          </a:ln>
          <a:effectLst/>
        </p:spPr>
        <p:txBody>
          <a:bodyPr>
            <a:spAutoFit/>
          </a:bodyPr>
          <a:lstStyle/>
          <a:p>
            <a:pPr algn="ctr">
              <a:defRPr/>
            </a:pPr>
            <a:r>
              <a:rPr lang="en-US" sz="2400" b="1" kern="0" dirty="0">
                <a:solidFill>
                  <a:srgbClr val="0000FF"/>
                </a:solidFill>
                <a:latin typeface="Calibri"/>
                <a:ea typeface="ＭＳ Ｐゴシック" charset="0"/>
                <a:cs typeface="ＭＳ Ｐゴシック" charset="0"/>
              </a:rPr>
              <a:t>33% lifetime improvement at no performance loss</a:t>
            </a:r>
          </a:p>
        </p:txBody>
      </p:sp>
      <p:pic>
        <p:nvPicPr>
          <p:cNvPr id="278542"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05962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Naive Solutions</a:t>
            </a:r>
            <a:endParaRPr lang="en-US" dirty="0"/>
          </a:p>
        </p:txBody>
      </p:sp>
      <p:sp>
        <p:nvSpPr>
          <p:cNvPr id="3" name="Content Placeholder 2"/>
          <p:cNvSpPr>
            <a:spLocks noGrp="1"/>
          </p:cNvSpPr>
          <p:nvPr>
            <p:ph idx="1"/>
          </p:nvPr>
        </p:nvSpPr>
        <p:spPr/>
        <p:txBody>
          <a:bodyPr/>
          <a:lstStyle/>
          <a:p>
            <a:pPr marL="0" indent="0">
              <a:buNone/>
            </a:pPr>
            <a:r>
              <a:rPr lang="en-US" sz="3200" i="1" dirty="0" smtClean="0">
                <a:solidFill>
                  <a:schemeClr val="tx2"/>
                </a:solidFill>
              </a:rPr>
              <a:t>❶</a:t>
            </a:r>
            <a:r>
              <a:rPr lang="en-US" dirty="0" smtClean="0"/>
              <a:t> </a:t>
            </a:r>
            <a:r>
              <a:rPr lang="en-US" i="1" dirty="0" smtClean="0">
                <a:solidFill>
                  <a:schemeClr val="tx2"/>
                </a:solidFill>
              </a:rPr>
              <a:t>Throttle accesses to same row</a:t>
            </a:r>
          </a:p>
          <a:p>
            <a:pPr lvl="1"/>
            <a:r>
              <a:rPr lang="en-US" sz="2800" dirty="0" smtClean="0"/>
              <a:t>Limit access-interval: </a:t>
            </a:r>
            <a:r>
              <a:rPr lang="en-US" sz="2600" dirty="0" smtClean="0">
                <a:solidFill>
                  <a:srgbClr val="FF0000"/>
                </a:solidFill>
                <a:latin typeface="Cambria Math" panose="02040503050406030204" pitchFamily="18" charset="0"/>
                <a:ea typeface="Cambria Math" panose="02040503050406030204" pitchFamily="18" charset="0"/>
              </a:rPr>
              <a:t>≥500ns</a:t>
            </a:r>
          </a:p>
          <a:p>
            <a:pPr lvl="1"/>
            <a:r>
              <a:rPr lang="en-US" sz="2800" dirty="0" smtClean="0">
                <a:ea typeface="Cambria Math" panose="02040503050406030204" pitchFamily="18" charset="0"/>
              </a:rPr>
              <a:t>Limit number of accesses: </a:t>
            </a:r>
            <a:r>
              <a:rPr lang="en-US" sz="2600" dirty="0" smtClean="0">
                <a:solidFill>
                  <a:srgbClr val="FF0000"/>
                </a:solidFill>
                <a:latin typeface="Cambria Math" panose="02040503050406030204" pitchFamily="18" charset="0"/>
                <a:ea typeface="Cambria Math" panose="02040503050406030204" pitchFamily="18" charset="0"/>
              </a:rPr>
              <a:t>≤128K</a:t>
            </a:r>
            <a:r>
              <a:rPr lang="en-US" sz="2600" dirty="0" smtClean="0">
                <a:latin typeface="Cambria Math" panose="02040503050406030204" pitchFamily="18" charset="0"/>
                <a:ea typeface="Cambria Math" panose="02040503050406030204" pitchFamily="18" charset="0"/>
              </a:rPr>
              <a:t> (=64ms/500ns)</a:t>
            </a:r>
          </a:p>
          <a:p>
            <a:pPr marL="742950" indent="-742950">
              <a:buFont typeface="+mj-lt"/>
              <a:buAutoNum type="arabicPeriod"/>
            </a:pPr>
            <a:endParaRPr lang="en-US" dirty="0" smtClean="0"/>
          </a:p>
          <a:p>
            <a:pPr marL="0" indent="0">
              <a:buNone/>
            </a:pPr>
            <a:r>
              <a:rPr lang="en-US" sz="3200" i="1" dirty="0" smtClean="0">
                <a:solidFill>
                  <a:schemeClr val="tx2"/>
                </a:solidFill>
              </a:rPr>
              <a:t>❷ </a:t>
            </a:r>
            <a:r>
              <a:rPr lang="en-US" i="1" dirty="0" smtClean="0">
                <a:solidFill>
                  <a:schemeClr val="tx2"/>
                </a:solidFill>
              </a:rPr>
              <a:t>Refresh more frequently</a:t>
            </a:r>
          </a:p>
          <a:p>
            <a:pPr lvl="1"/>
            <a:r>
              <a:rPr lang="en-US" sz="2800" dirty="0" smtClean="0"/>
              <a:t>Shorten refresh-interval by </a:t>
            </a:r>
            <a:r>
              <a:rPr lang="en-US" sz="2600" dirty="0" smtClean="0">
                <a:solidFill>
                  <a:srgbClr val="FF0000"/>
                </a:solidFill>
                <a:latin typeface="Cambria Math" panose="02040503050406030204" pitchFamily="18" charset="0"/>
                <a:ea typeface="Cambria Math" panose="02040503050406030204" pitchFamily="18" charset="0"/>
              </a:rPr>
              <a:t>~7x</a:t>
            </a:r>
          </a:p>
          <a:p>
            <a:endParaRPr lang="en-US" dirty="0" smtClean="0">
              <a:ea typeface="Cambria Math" panose="02040503050406030204" pitchFamily="18" charset="0"/>
            </a:endParaRPr>
          </a:p>
          <a:p>
            <a:pPr marL="0" indent="0">
              <a:buNone/>
            </a:pPr>
            <a:r>
              <a:rPr lang="en-US" i="1" dirty="0" smtClean="0">
                <a:solidFill>
                  <a:srgbClr val="FF0000"/>
                </a:solidFill>
                <a:ea typeface="Cambria Math" panose="02040503050406030204" pitchFamily="18" charset="0"/>
              </a:rPr>
              <a:t>Both naive solutions introduce significant overhead in performance</a:t>
            </a:r>
            <a:r>
              <a:rPr lang="en-US" i="1" dirty="0">
                <a:solidFill>
                  <a:srgbClr val="FF0000"/>
                </a:solidFill>
                <a:ea typeface="Cambria Math" panose="02040503050406030204" pitchFamily="18" charset="0"/>
              </a:rPr>
              <a:t> </a:t>
            </a:r>
            <a:r>
              <a:rPr lang="en-US" i="1" dirty="0" smtClean="0">
                <a:solidFill>
                  <a:srgbClr val="FF0000"/>
                </a:solidFill>
                <a:ea typeface="Cambria Math" panose="02040503050406030204" pitchFamily="18" charset="0"/>
              </a:rPr>
              <a:t>and power</a:t>
            </a:r>
            <a:endParaRPr lang="en-US" i="1" dirty="0">
              <a:solidFill>
                <a:srgbClr val="FF0000"/>
              </a:solidFill>
              <a:ea typeface="Cambria Math" panose="02040503050406030204" pitchFamily="18" charset="0"/>
            </a:endParaRPr>
          </a:p>
          <a:p>
            <a:endParaRPr lang="en-US" dirty="0">
              <a:ea typeface="Cambria Math" panose="02040503050406030204" pitchFamily="18" charset="0"/>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2205547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itle 1"/>
          <p:cNvSpPr>
            <a:spLocks noGrp="1"/>
          </p:cNvSpPr>
          <p:nvPr>
            <p:ph type="title"/>
          </p:nvPr>
        </p:nvSpPr>
        <p:spPr/>
        <p:txBody>
          <a:bodyPr/>
          <a:lstStyle/>
          <a:p>
            <a:r>
              <a:rPr lang="en-US">
                <a:latin typeface="Garamond" charset="0"/>
              </a:rPr>
              <a:t>Performance Analysis of NAC</a:t>
            </a:r>
          </a:p>
        </p:txBody>
      </p:sp>
      <p:sp>
        <p:nvSpPr>
          <p:cNvPr id="27955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3329C6-054E-C643-8920-5FA039C93955}" type="slidenum">
              <a:rPr lang="en-US" sz="1600">
                <a:solidFill>
                  <a:srgbClr val="000000"/>
                </a:solidFill>
                <a:latin typeface="Garamond" charset="0"/>
              </a:rPr>
              <a:pPr eaLnBrk="1" hangingPunct="1"/>
              <a:t>210</a:t>
            </a:fld>
            <a:endParaRPr lang="en-US" sz="1600">
              <a:solidFill>
                <a:srgbClr val="000000"/>
              </a:solidFill>
              <a:latin typeface="Garamond" charset="0"/>
            </a:endParaRPr>
          </a:p>
        </p:txBody>
      </p:sp>
      <p:pic>
        <p:nvPicPr>
          <p:cNvPr id="2795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588" y="1123950"/>
            <a:ext cx="8240712"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6" name="TextBox 1"/>
          <p:cNvSpPr txBox="1">
            <a:spLocks noChangeArrowheads="1"/>
          </p:cNvSpPr>
          <p:nvPr/>
        </p:nvSpPr>
        <p:spPr bwMode="auto">
          <a:xfrm>
            <a:off x="558800" y="5537200"/>
            <a:ext cx="7861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mtClean="0">
                <a:solidFill>
                  <a:srgbClr val="0000FF"/>
                </a:solidFill>
              </a:rPr>
              <a:t>No performance loss within nominal lifetime </a:t>
            </a:r>
          </a:p>
          <a:p>
            <a:pPr algn="ctr" eaLnBrk="1" fontAlgn="base" hangingPunct="1">
              <a:spcBef>
                <a:spcPct val="0"/>
              </a:spcBef>
              <a:spcAft>
                <a:spcPct val="0"/>
              </a:spcAft>
            </a:pPr>
            <a:r>
              <a:rPr lang="en-US" smtClean="0">
                <a:solidFill>
                  <a:srgbClr val="0000FF"/>
                </a:solidFill>
              </a:rPr>
              <a:t>and with reasonable (1%) ECC fail rates</a:t>
            </a:r>
          </a:p>
        </p:txBody>
      </p:sp>
      <p:pic>
        <p:nvPicPr>
          <p:cNvPr id="279557"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1563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228600" y="152400"/>
            <a:ext cx="8915400" cy="1066800"/>
          </a:xfrm>
        </p:spPr>
        <p:txBody>
          <a:bodyPr/>
          <a:lstStyle/>
          <a:p>
            <a:r>
              <a:rPr lang="en-US" sz="3600">
                <a:latin typeface="Garamond" charset="0"/>
              </a:rPr>
              <a:t>More on Neighbor-Assisted Correction</a:t>
            </a:r>
          </a:p>
        </p:txBody>
      </p:sp>
      <p:sp>
        <p:nvSpPr>
          <p:cNvPr id="280578" name="Content Placeholder 2"/>
          <p:cNvSpPr>
            <a:spLocks noGrp="1"/>
          </p:cNvSpPr>
          <p:nvPr>
            <p:ph idx="1"/>
          </p:nvPr>
        </p:nvSpPr>
        <p:spPr/>
        <p:txBody>
          <a:bodyPr/>
          <a:lstStyle/>
          <a:p>
            <a:r>
              <a:rPr lang="en-US">
                <a:latin typeface="Tahoma" charset="0"/>
              </a:rPr>
              <a:t>Yu Cai, Gulay Yalcin, Onur Mutlu, Eric Haratsch, Osman Unsal, Adrian Cristal, and Ken Mai,</a:t>
            </a:r>
            <a:br>
              <a:rPr lang="en-US">
                <a:latin typeface="Tahoma" charset="0"/>
              </a:rPr>
            </a:br>
            <a:r>
              <a:rPr lang="en-US" b="1">
                <a:latin typeface="Tahoma" charset="0"/>
                <a:hlinkClick r:id="rId2"/>
              </a:rPr>
              <a:t>"Neighbor-Cell Assisted Error Correction for MLC NAND Flash Memories"</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ACM International Conference on Measurement and Modeling of Computer Systems </a:t>
            </a:r>
            <a:r>
              <a:rPr lang="en-US" i="1">
                <a:latin typeface="Tahoma" charset="0"/>
              </a:rPr>
              <a:t>(</a:t>
            </a:r>
            <a:r>
              <a:rPr lang="en-US" b="1" i="1">
                <a:latin typeface="Tahoma" charset="0"/>
              </a:rPr>
              <a:t>SIGMETRICS</a:t>
            </a:r>
            <a:r>
              <a:rPr lang="en-US" i="1">
                <a:latin typeface="Tahoma" charset="0"/>
              </a:rPr>
              <a:t>)</a:t>
            </a:r>
            <a:r>
              <a:rPr lang="en-US">
                <a:latin typeface="Tahoma" charset="0"/>
              </a:rPr>
              <a:t>, Austin, TX, June 2014. </a:t>
            </a:r>
            <a:r>
              <a:rPr lang="en-US">
                <a:latin typeface="Tahoma" charset="0"/>
                <a:hlinkClick r:id="rId4"/>
              </a:rPr>
              <a:t>Slides (ppt)</a:t>
            </a:r>
            <a:r>
              <a:rPr lang="en-US">
                <a:latin typeface="Tahoma" charset="0"/>
              </a:rPr>
              <a:t> </a:t>
            </a:r>
            <a:r>
              <a:rPr lang="en-US">
                <a:latin typeface="Tahoma" charset="0"/>
                <a:hlinkClick r:id="rId5"/>
              </a:rPr>
              <a:t>(pdf)</a:t>
            </a:r>
            <a:r>
              <a:rPr lang="en-US">
                <a:latin typeface="Tahoma" charset="0"/>
              </a:rPr>
              <a:t> </a:t>
            </a:r>
          </a:p>
        </p:txBody>
      </p:sp>
      <p:sp>
        <p:nvSpPr>
          <p:cNvPr id="2805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140DD9-B0FE-6741-8B9A-814E371F5DB1}" type="slidenum">
              <a:rPr lang="en-US" sz="1600">
                <a:solidFill>
                  <a:srgbClr val="000000"/>
                </a:solidFill>
                <a:latin typeface="Garamond" charset="0"/>
              </a:rPr>
              <a:pPr eaLnBrk="1" hangingPunct="1"/>
              <a:t>211</a:t>
            </a:fld>
            <a:endParaRPr lang="en-US" sz="1600">
              <a:solidFill>
                <a:srgbClr val="000000"/>
              </a:solidFill>
              <a:latin typeface="Garamond" charset="0"/>
            </a:endParaRPr>
          </a:p>
        </p:txBody>
      </p:sp>
      <p:pic>
        <p:nvPicPr>
          <p:cNvPr id="280580" name="Picture 6" descr="FMS_logo_lightbluematte_3C5CAE.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62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itle 1"/>
          <p:cNvSpPr>
            <a:spLocks noGrp="1"/>
          </p:cNvSpPr>
          <p:nvPr>
            <p:ph type="title"/>
          </p:nvPr>
        </p:nvSpPr>
        <p:spPr/>
        <p:txBody>
          <a:bodyPr/>
          <a:lstStyle/>
          <a:p>
            <a:pPr eaLnBrk="1" hangingPunct="1"/>
            <a:r>
              <a:rPr lang="en-US">
                <a:latin typeface="Garamond" charset="0"/>
              </a:rPr>
              <a:t>Agenda</a:t>
            </a:r>
          </a:p>
        </p:txBody>
      </p:sp>
      <p:sp>
        <p:nvSpPr>
          <p:cNvPr id="281602" name="Content Placeholder 2"/>
          <p:cNvSpPr>
            <a:spLocks noGrp="1"/>
          </p:cNvSpPr>
          <p:nvPr>
            <p:ph idx="1"/>
          </p:nvPr>
        </p:nvSpPr>
        <p:spPr>
          <a:xfrm>
            <a:off x="228600" y="1096963"/>
            <a:ext cx="8793163" cy="4876800"/>
          </a:xfrm>
        </p:spPr>
        <p:txBody>
          <a:bodyPr/>
          <a:lstStyle/>
          <a:p>
            <a:pPr eaLnBrk="1" hangingPunct="1"/>
            <a:r>
              <a:rPr lang="en-US">
                <a:latin typeface="Tahoma" charset="0"/>
              </a:rPr>
              <a:t>Background, Motivation and Approach</a:t>
            </a:r>
          </a:p>
          <a:p>
            <a:pPr eaLnBrk="1" hangingPunct="1"/>
            <a:r>
              <a:rPr lang="en-US">
                <a:solidFill>
                  <a:srgbClr val="000000"/>
                </a:solidFill>
                <a:latin typeface="Tahoma" charset="0"/>
              </a:rPr>
              <a:t>Experimental Characterization Methodology</a:t>
            </a:r>
          </a:p>
          <a:p>
            <a:pPr eaLnBrk="1" hangingPunct="1"/>
            <a:r>
              <a:rPr lang="en-US">
                <a:solidFill>
                  <a:srgbClr val="000000"/>
                </a:solidFill>
                <a:latin typeface="Tahoma" charset="0"/>
              </a:rPr>
              <a:t>Error Analysis and Management </a:t>
            </a:r>
          </a:p>
          <a:p>
            <a:pPr lvl="1" eaLnBrk="1" hangingPunct="1"/>
            <a:r>
              <a:rPr lang="en-US">
                <a:solidFill>
                  <a:srgbClr val="000000"/>
                </a:solidFill>
                <a:latin typeface="Tahoma" charset="0"/>
                <a:cs typeface="ＭＳ Ｐゴシック" charset="0"/>
              </a:rPr>
              <a:t>Main Characterization Results</a:t>
            </a:r>
          </a:p>
          <a:p>
            <a:pPr lvl="1" eaLnBrk="1" hangingPunct="1"/>
            <a:r>
              <a:rPr lang="en-US">
                <a:latin typeface="Tahoma" charset="0"/>
                <a:cs typeface="ＭＳ Ｐゴシック" charset="0"/>
              </a:rPr>
              <a:t>Retention-Aware Error Management</a:t>
            </a:r>
          </a:p>
          <a:p>
            <a:pPr lvl="1" eaLnBrk="1" hangingPunct="1"/>
            <a:r>
              <a:rPr lang="en-US">
                <a:latin typeface="Tahoma" charset="0"/>
                <a:cs typeface="ＭＳ Ｐゴシック" charset="0"/>
              </a:rPr>
              <a:t>Threshold Voltage and Program Interference Analysis</a:t>
            </a:r>
          </a:p>
          <a:p>
            <a:pPr lvl="1" eaLnBrk="1" hangingPunct="1"/>
            <a:r>
              <a:rPr lang="en-US">
                <a:latin typeface="Tahoma" charset="0"/>
                <a:cs typeface="ＭＳ Ｐゴシック" charset="0"/>
              </a:rPr>
              <a:t>Read Reference Voltage Prediction</a:t>
            </a:r>
          </a:p>
          <a:p>
            <a:pPr lvl="1" eaLnBrk="1" hangingPunct="1"/>
            <a:r>
              <a:rPr lang="en-US">
                <a:solidFill>
                  <a:srgbClr val="000000"/>
                </a:solidFill>
                <a:latin typeface="Tahoma" charset="0"/>
                <a:cs typeface="ＭＳ Ｐゴシック" charset="0"/>
              </a:rPr>
              <a:t>Neighbor-Assisted Error Correction</a:t>
            </a:r>
          </a:p>
          <a:p>
            <a:pPr eaLnBrk="1" hangingPunct="1"/>
            <a:r>
              <a:rPr lang="en-US">
                <a:solidFill>
                  <a:srgbClr val="0000FF"/>
                </a:solidFill>
                <a:latin typeface="Tahoma" charset="0"/>
              </a:rPr>
              <a:t>Summary</a:t>
            </a:r>
          </a:p>
          <a:p>
            <a:pPr eaLnBrk="1" hangingPunct="1"/>
            <a:endParaRPr lang="en-US">
              <a:latin typeface="Tahoma" charset="0"/>
            </a:endParaRPr>
          </a:p>
          <a:p>
            <a:pPr eaLnBrk="1" hangingPunct="1"/>
            <a:endParaRPr lang="en-US">
              <a:latin typeface="Tahoma" charset="0"/>
            </a:endParaRPr>
          </a:p>
        </p:txBody>
      </p:sp>
      <p:sp>
        <p:nvSpPr>
          <p:cNvPr id="2816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78ACC24-9A48-6D41-876D-A65CBCFBD99B}" type="slidenum">
              <a:rPr lang="en-US" sz="1600">
                <a:solidFill>
                  <a:srgbClr val="000000"/>
                </a:solidFill>
                <a:latin typeface="Garamond" charset="0"/>
              </a:rPr>
              <a:pPr eaLnBrk="1" hangingPunct="1"/>
              <a:t>212</a:t>
            </a:fld>
            <a:endParaRPr lang="en-US" sz="1600">
              <a:solidFill>
                <a:srgbClr val="000000"/>
              </a:solidFill>
              <a:latin typeface="Garamond" charset="0"/>
            </a:endParaRPr>
          </a:p>
        </p:txBody>
      </p:sp>
      <p:pic>
        <p:nvPicPr>
          <p:cNvPr id="281604"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3457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1"/>
          <p:cNvSpPr>
            <a:spLocks noGrp="1"/>
          </p:cNvSpPr>
          <p:nvPr>
            <p:ph type="title"/>
          </p:nvPr>
        </p:nvSpPr>
        <p:spPr/>
        <p:txBody>
          <a:bodyPr/>
          <a:lstStyle/>
          <a:p>
            <a:r>
              <a:rPr lang="en-US">
                <a:latin typeface="Garamond" charset="0"/>
              </a:rPr>
              <a:t>Executive Summary</a:t>
            </a:r>
          </a:p>
        </p:txBody>
      </p:sp>
      <p:sp>
        <p:nvSpPr>
          <p:cNvPr id="3" name="Content Placeholder 2"/>
          <p:cNvSpPr>
            <a:spLocks noGrp="1"/>
          </p:cNvSpPr>
          <p:nvPr>
            <p:ph idx="1"/>
          </p:nvPr>
        </p:nvSpPr>
        <p:spPr>
          <a:xfrm>
            <a:off x="228600" y="1117600"/>
            <a:ext cx="8915400" cy="5130800"/>
          </a:xfrm>
        </p:spPr>
        <p:txBody>
          <a:bodyPr/>
          <a:lstStyle/>
          <a:p>
            <a:pPr>
              <a:buFont typeface="Wingdings" pitchFamily="2" charset="2"/>
              <a:buChar char="n"/>
              <a:defRPr/>
            </a:pPr>
            <a:r>
              <a:rPr lang="en-US" sz="2300" dirty="0" smtClean="0">
                <a:ea typeface="+mn-ea"/>
                <a:cs typeface="+mn-cs"/>
              </a:rPr>
              <a:t>Problem: MLC NAND flash memory reliability/endurance is a key challenge for satisfying future storage systems’ requirements</a:t>
            </a:r>
          </a:p>
          <a:p>
            <a:pPr>
              <a:buFont typeface="Wingdings" pitchFamily="2" charset="2"/>
              <a:buChar char="n"/>
              <a:defRPr/>
            </a:pPr>
            <a:endParaRPr lang="en-US" sz="2000" dirty="0">
              <a:ea typeface="+mn-ea"/>
              <a:cs typeface="+mn-cs"/>
            </a:endParaRPr>
          </a:p>
          <a:p>
            <a:pPr>
              <a:buFont typeface="Wingdings" pitchFamily="2" charset="2"/>
              <a:buChar char="n"/>
              <a:defRPr/>
            </a:pPr>
            <a:r>
              <a:rPr lang="en-US" sz="2300" dirty="0" smtClean="0">
                <a:ea typeface="+mn-ea"/>
                <a:cs typeface="+mn-cs"/>
              </a:rPr>
              <a:t>We are: (1) </a:t>
            </a:r>
            <a:r>
              <a:rPr lang="en-US" sz="2300" dirty="0" smtClean="0">
                <a:solidFill>
                  <a:srgbClr val="0000FF"/>
                </a:solidFill>
                <a:ea typeface="+mn-ea"/>
                <a:cs typeface="+mn-cs"/>
              </a:rPr>
              <a:t>Building reliable error models for NAND </a:t>
            </a:r>
            <a:r>
              <a:rPr lang="en-US" sz="2300" dirty="0">
                <a:solidFill>
                  <a:srgbClr val="0000FF"/>
                </a:solidFill>
                <a:ea typeface="+mn-ea"/>
                <a:cs typeface="+mn-cs"/>
              </a:rPr>
              <a:t>f</a:t>
            </a:r>
            <a:r>
              <a:rPr lang="en-US" sz="2300" dirty="0" smtClean="0">
                <a:solidFill>
                  <a:srgbClr val="0000FF"/>
                </a:solidFill>
                <a:ea typeface="+mn-ea"/>
                <a:cs typeface="+mn-cs"/>
              </a:rPr>
              <a:t>lash memory via experimental characterization</a:t>
            </a:r>
            <a:r>
              <a:rPr lang="en-US" sz="2300" dirty="0" smtClean="0">
                <a:ea typeface="+mn-ea"/>
                <a:cs typeface="+mn-cs"/>
              </a:rPr>
              <a:t>, (2) </a:t>
            </a:r>
            <a:r>
              <a:rPr lang="en-US" sz="2300" dirty="0">
                <a:solidFill>
                  <a:srgbClr val="0000FF"/>
                </a:solidFill>
                <a:ea typeface="+mn-ea"/>
                <a:cs typeface="+mn-cs"/>
              </a:rPr>
              <a:t>D</a:t>
            </a:r>
            <a:r>
              <a:rPr lang="en-US" sz="2300" dirty="0" smtClean="0">
                <a:solidFill>
                  <a:srgbClr val="0000FF"/>
                </a:solidFill>
                <a:ea typeface="+mn-ea"/>
                <a:cs typeface="+mn-cs"/>
              </a:rPr>
              <a:t>eveloping efficient techniques to improve reliability and endurance</a:t>
            </a:r>
          </a:p>
          <a:p>
            <a:pPr>
              <a:buFont typeface="Wingdings" pitchFamily="2" charset="2"/>
              <a:buChar char="n"/>
              <a:defRPr/>
            </a:pPr>
            <a:endParaRPr lang="en-US" sz="2000" dirty="0">
              <a:ea typeface="+mn-ea"/>
              <a:cs typeface="+mn-cs"/>
            </a:endParaRPr>
          </a:p>
          <a:p>
            <a:pPr>
              <a:buFont typeface="Wingdings" pitchFamily="2" charset="2"/>
              <a:buChar char="n"/>
              <a:defRPr/>
            </a:pPr>
            <a:r>
              <a:rPr lang="en-US" sz="2300" dirty="0" smtClean="0">
                <a:ea typeface="+mn-ea"/>
                <a:cs typeface="+mn-cs"/>
              </a:rPr>
              <a:t>This talk provided a “flash” summary of our recent results published in the past 3 years:</a:t>
            </a:r>
          </a:p>
          <a:p>
            <a:pPr lvl="1">
              <a:buFont typeface="Wingdings" pitchFamily="2" charset="2"/>
              <a:buChar char="q"/>
              <a:defRPr/>
            </a:pPr>
            <a:r>
              <a:rPr lang="en-US" sz="2000" dirty="0" smtClean="0">
                <a:solidFill>
                  <a:srgbClr val="FF0000"/>
                </a:solidFill>
              </a:rPr>
              <a:t>Experimental error and threshold voltage characterization </a:t>
            </a:r>
            <a:r>
              <a:rPr lang="en-US" sz="1600" b="1" dirty="0" smtClean="0">
                <a:solidFill>
                  <a:schemeClr val="accent2">
                    <a:lumMod val="75000"/>
                  </a:schemeClr>
                </a:solidFill>
              </a:rPr>
              <a:t>[DATE’12&amp;13]</a:t>
            </a:r>
          </a:p>
          <a:p>
            <a:pPr lvl="1">
              <a:buFont typeface="Wingdings" pitchFamily="2" charset="2"/>
              <a:buChar char="q"/>
              <a:defRPr/>
            </a:pPr>
            <a:r>
              <a:rPr lang="en-US" sz="2000" dirty="0" smtClean="0">
                <a:solidFill>
                  <a:srgbClr val="FF0000"/>
                </a:solidFill>
              </a:rPr>
              <a:t>Retention-aware error management </a:t>
            </a:r>
            <a:r>
              <a:rPr lang="en-US" sz="1600" b="1" dirty="0" smtClean="0">
                <a:solidFill>
                  <a:srgbClr val="3B812F">
                    <a:lumMod val="75000"/>
                  </a:srgbClr>
                </a:solidFill>
                <a:ea typeface="+mn-ea"/>
                <a:cs typeface="+mn-cs"/>
              </a:rPr>
              <a:t>[ICCD’12</a:t>
            </a:r>
            <a:r>
              <a:rPr lang="en-US" sz="1600" b="1" dirty="0">
                <a:solidFill>
                  <a:srgbClr val="3B812F">
                    <a:lumMod val="75000"/>
                  </a:srgbClr>
                </a:solidFill>
                <a:ea typeface="+mn-ea"/>
                <a:cs typeface="+mn-cs"/>
              </a:rPr>
              <a:t>]</a:t>
            </a:r>
            <a:endParaRPr lang="en-US" sz="2000" dirty="0" smtClean="0"/>
          </a:p>
          <a:p>
            <a:pPr lvl="1">
              <a:buFont typeface="Wingdings" pitchFamily="2" charset="2"/>
              <a:buChar char="q"/>
              <a:defRPr/>
            </a:pPr>
            <a:r>
              <a:rPr lang="en-US" sz="2000" dirty="0" smtClean="0">
                <a:solidFill>
                  <a:srgbClr val="FF0000"/>
                </a:solidFill>
              </a:rPr>
              <a:t>Program interference analysis and read reference V prediction </a:t>
            </a:r>
            <a:r>
              <a:rPr lang="en-US" sz="1600" b="1" dirty="0" smtClean="0">
                <a:solidFill>
                  <a:srgbClr val="3B812F">
                    <a:lumMod val="75000"/>
                  </a:srgbClr>
                </a:solidFill>
                <a:ea typeface="+mn-ea"/>
                <a:cs typeface="+mn-cs"/>
              </a:rPr>
              <a:t>[ICCD’13]</a:t>
            </a:r>
            <a:endParaRPr lang="en-US" sz="2000" dirty="0" smtClean="0"/>
          </a:p>
          <a:p>
            <a:pPr lvl="1">
              <a:buFont typeface="Wingdings" pitchFamily="2" charset="2"/>
              <a:buChar char="q"/>
              <a:defRPr/>
            </a:pPr>
            <a:r>
              <a:rPr lang="en-US" sz="2000" dirty="0" smtClean="0">
                <a:solidFill>
                  <a:srgbClr val="FF0000"/>
                </a:solidFill>
              </a:rPr>
              <a:t>Neighbor-assisted error correction </a:t>
            </a:r>
            <a:r>
              <a:rPr lang="en-US" sz="1600" b="1" dirty="0" smtClean="0">
                <a:solidFill>
                  <a:srgbClr val="3B812F">
                    <a:lumMod val="75000"/>
                  </a:srgbClr>
                </a:solidFill>
                <a:ea typeface="+mn-ea"/>
                <a:cs typeface="+mn-cs"/>
              </a:rPr>
              <a:t>[SIGMETRICS’14]</a:t>
            </a:r>
            <a:endParaRPr lang="en-US" sz="2000" dirty="0"/>
          </a:p>
        </p:txBody>
      </p:sp>
      <p:sp>
        <p:nvSpPr>
          <p:cNvPr id="2836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A78BA2-3BB2-AB48-BCCB-EB7E3CA9E102}" type="slidenum">
              <a:rPr lang="en-US" sz="1600">
                <a:solidFill>
                  <a:srgbClr val="000000"/>
                </a:solidFill>
                <a:latin typeface="Garamond" charset="0"/>
              </a:rPr>
              <a:pPr eaLnBrk="1" hangingPunct="1"/>
              <a:t>213</a:t>
            </a:fld>
            <a:endParaRPr lang="en-US" sz="1600">
              <a:solidFill>
                <a:srgbClr val="000000"/>
              </a:solidFill>
              <a:latin typeface="Garamond" charset="0"/>
            </a:endParaRPr>
          </a:p>
        </p:txBody>
      </p:sp>
      <p:pic>
        <p:nvPicPr>
          <p:cNvPr id="283652"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1153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1"/>
          <p:cNvSpPr>
            <a:spLocks noGrp="1"/>
          </p:cNvSpPr>
          <p:nvPr>
            <p:ph type="title"/>
          </p:nvPr>
        </p:nvSpPr>
        <p:spPr/>
        <p:txBody>
          <a:bodyPr/>
          <a:lstStyle/>
          <a:p>
            <a:r>
              <a:rPr lang="en-US">
                <a:latin typeface="Garamond" charset="0"/>
              </a:rPr>
              <a:t>Readings (I)</a:t>
            </a:r>
          </a:p>
        </p:txBody>
      </p:sp>
      <p:sp>
        <p:nvSpPr>
          <p:cNvPr id="284674" name="Content Placeholder 2"/>
          <p:cNvSpPr>
            <a:spLocks noGrp="1"/>
          </p:cNvSpPr>
          <p:nvPr>
            <p:ph idx="1"/>
          </p:nvPr>
        </p:nvSpPr>
        <p:spPr>
          <a:xfrm>
            <a:off x="228600" y="1104900"/>
            <a:ext cx="8801100" cy="5143500"/>
          </a:xfrm>
        </p:spPr>
        <p:txBody>
          <a:bodyPr/>
          <a:lstStyle/>
          <a:p>
            <a:pPr>
              <a:buClr>
                <a:srgbClr val="CC9900"/>
              </a:buClr>
            </a:pPr>
            <a:r>
              <a:rPr lang="en-US" sz="1600">
                <a:solidFill>
                  <a:srgbClr val="000000"/>
                </a:solidFill>
                <a:latin typeface="Tahoma" charset="0"/>
              </a:rPr>
              <a:t>Yu Cai, Erich F. Haratsch, Onur Mutlu, and Ken Mai,</a:t>
            </a:r>
            <a:br>
              <a:rPr lang="en-US" sz="1600">
                <a:solidFill>
                  <a:srgbClr val="000000"/>
                </a:solidFill>
                <a:latin typeface="Tahoma" charset="0"/>
              </a:rPr>
            </a:br>
            <a:r>
              <a:rPr lang="en-US" sz="1600" b="1">
                <a:solidFill>
                  <a:srgbClr val="000000"/>
                </a:solidFill>
                <a:latin typeface="Tahoma" charset="0"/>
                <a:hlinkClick r:id="rId2"/>
              </a:rPr>
              <a:t>"Error Patterns in MLC NAND Flash Memory: Measurement, Characterization, and Analysis"</a:t>
            </a:r>
            <a:r>
              <a:rPr lang="en-US" sz="1600">
                <a:solidFill>
                  <a:srgbClr val="000000"/>
                </a:solidFill>
                <a:latin typeface="Tahoma" charset="0"/>
              </a:rPr>
              <a:t> </a:t>
            </a:r>
            <a:br>
              <a:rPr lang="en-US" sz="1600">
                <a:solidFill>
                  <a:srgbClr val="000000"/>
                </a:solidFill>
                <a:latin typeface="Tahoma" charset="0"/>
              </a:rPr>
            </a:br>
            <a:r>
              <a:rPr lang="en-US" sz="1600" i="1">
                <a:solidFill>
                  <a:srgbClr val="000000"/>
                </a:solidFill>
                <a:latin typeface="Tahoma" charset="0"/>
              </a:rPr>
              <a:t>Proceedings of the </a:t>
            </a:r>
            <a:r>
              <a:rPr lang="en-US" sz="1600" i="1">
                <a:solidFill>
                  <a:srgbClr val="000000"/>
                </a:solidFill>
                <a:latin typeface="Tahoma" charset="0"/>
                <a:hlinkClick r:id="rId3"/>
              </a:rPr>
              <a:t>Design, Automation, and Test in Europe Conference</a:t>
            </a:r>
            <a:r>
              <a:rPr lang="en-US" sz="1600" i="1">
                <a:solidFill>
                  <a:srgbClr val="000000"/>
                </a:solidFill>
                <a:latin typeface="Tahoma" charset="0"/>
              </a:rPr>
              <a:t> (</a:t>
            </a:r>
            <a:r>
              <a:rPr lang="en-US" sz="1600" b="1" i="1">
                <a:solidFill>
                  <a:srgbClr val="000000"/>
                </a:solidFill>
                <a:latin typeface="Tahoma" charset="0"/>
              </a:rPr>
              <a:t>DATE</a:t>
            </a:r>
            <a:r>
              <a:rPr lang="en-US" sz="1600" i="1">
                <a:solidFill>
                  <a:srgbClr val="000000"/>
                </a:solidFill>
                <a:latin typeface="Tahoma" charset="0"/>
              </a:rPr>
              <a:t>)</a:t>
            </a:r>
            <a:r>
              <a:rPr lang="en-US" sz="1600">
                <a:solidFill>
                  <a:srgbClr val="000000"/>
                </a:solidFill>
                <a:latin typeface="Tahoma" charset="0"/>
              </a:rPr>
              <a:t>, Dresden, Germany, March 2012. </a:t>
            </a:r>
            <a:r>
              <a:rPr lang="en-US" sz="1600">
                <a:solidFill>
                  <a:srgbClr val="000000"/>
                </a:solidFill>
                <a:latin typeface="Tahoma" charset="0"/>
                <a:hlinkClick r:id="rId4"/>
              </a:rPr>
              <a:t>Slides (ppt)</a:t>
            </a:r>
            <a:endParaRPr lang="en-US" sz="1500">
              <a:solidFill>
                <a:srgbClr val="000000"/>
              </a:solidFill>
              <a:latin typeface="Tahoma" charset="0"/>
            </a:endParaRPr>
          </a:p>
          <a:p>
            <a:endParaRPr lang="en-US">
              <a:latin typeface="Tahoma" charset="0"/>
            </a:endParaRPr>
          </a:p>
          <a:p>
            <a:pPr>
              <a:buClr>
                <a:srgbClr val="CC9900"/>
              </a:buClr>
            </a:pPr>
            <a:r>
              <a:rPr lang="en-US" sz="1600">
                <a:solidFill>
                  <a:srgbClr val="000000"/>
                </a:solidFill>
                <a:latin typeface="Tahoma" charset="0"/>
              </a:rPr>
              <a:t>Yu Cai, Gulay Yalcin, Onur Mutlu, Erich F. Haratsch, Adrian Cristal, Osman Unsal, and Ken Mai,</a:t>
            </a:r>
            <a:br>
              <a:rPr lang="en-US" sz="1600">
                <a:solidFill>
                  <a:srgbClr val="000000"/>
                </a:solidFill>
                <a:latin typeface="Tahoma" charset="0"/>
              </a:rPr>
            </a:br>
            <a:r>
              <a:rPr lang="en-US" sz="1600" b="1">
                <a:solidFill>
                  <a:srgbClr val="000000"/>
                </a:solidFill>
                <a:latin typeface="Tahoma" charset="0"/>
                <a:hlinkClick r:id="rId5"/>
              </a:rPr>
              <a:t>"Flash Correct-and-Refresh: Retention-Aware Error Management for Increased Flash Memory Lifetime"</a:t>
            </a:r>
            <a:r>
              <a:rPr lang="en-US" sz="1600">
                <a:solidFill>
                  <a:srgbClr val="000000"/>
                </a:solidFill>
                <a:latin typeface="Tahoma" charset="0"/>
              </a:rPr>
              <a:t/>
            </a:r>
            <a:br>
              <a:rPr lang="en-US" sz="1600">
                <a:solidFill>
                  <a:srgbClr val="000000"/>
                </a:solidFill>
                <a:latin typeface="Tahoma" charset="0"/>
              </a:rPr>
            </a:br>
            <a:r>
              <a:rPr lang="en-US" sz="1600" i="1">
                <a:solidFill>
                  <a:srgbClr val="000000"/>
                </a:solidFill>
                <a:latin typeface="Tahoma" charset="0"/>
              </a:rPr>
              <a:t>Proceedings of the </a:t>
            </a:r>
            <a:r>
              <a:rPr lang="en-US" sz="1600" i="1">
                <a:solidFill>
                  <a:srgbClr val="000000"/>
                </a:solidFill>
                <a:latin typeface="Tahoma" charset="0"/>
                <a:hlinkClick r:id="rId6"/>
              </a:rPr>
              <a:t>30th IEEE International Conference on Computer Design</a:t>
            </a:r>
            <a:r>
              <a:rPr lang="en-US" sz="1600" i="1">
                <a:solidFill>
                  <a:srgbClr val="000000"/>
                </a:solidFill>
                <a:latin typeface="Tahoma" charset="0"/>
              </a:rPr>
              <a:t> (</a:t>
            </a:r>
            <a:r>
              <a:rPr lang="en-US" sz="1600" b="1" i="1">
                <a:solidFill>
                  <a:srgbClr val="000000"/>
                </a:solidFill>
                <a:latin typeface="Tahoma" charset="0"/>
              </a:rPr>
              <a:t>ICCD</a:t>
            </a:r>
            <a:r>
              <a:rPr lang="en-US" sz="1600" i="1">
                <a:solidFill>
                  <a:srgbClr val="000000"/>
                </a:solidFill>
                <a:latin typeface="Tahoma" charset="0"/>
              </a:rPr>
              <a:t>)</a:t>
            </a:r>
            <a:r>
              <a:rPr lang="en-US" sz="1600">
                <a:solidFill>
                  <a:srgbClr val="000000"/>
                </a:solidFill>
                <a:latin typeface="Tahoma" charset="0"/>
              </a:rPr>
              <a:t>, Montreal, Quebec, Canada, September 2012. </a:t>
            </a:r>
            <a:r>
              <a:rPr lang="en-US" sz="1600">
                <a:solidFill>
                  <a:srgbClr val="000000"/>
                </a:solidFill>
                <a:latin typeface="Tahoma" charset="0"/>
                <a:hlinkClick r:id="rId7"/>
              </a:rPr>
              <a:t>Slides (ppt)</a:t>
            </a:r>
            <a:r>
              <a:rPr lang="en-US" sz="1600">
                <a:solidFill>
                  <a:srgbClr val="000000"/>
                </a:solidFill>
                <a:latin typeface="Tahoma" charset="0"/>
              </a:rPr>
              <a:t> </a:t>
            </a:r>
            <a:r>
              <a:rPr lang="en-US" sz="1600">
                <a:solidFill>
                  <a:srgbClr val="000000"/>
                </a:solidFill>
                <a:latin typeface="Tahoma" charset="0"/>
                <a:hlinkClick r:id="rId8"/>
              </a:rPr>
              <a:t>(pdf)</a:t>
            </a:r>
            <a:r>
              <a:rPr lang="en-US" sz="1600">
                <a:solidFill>
                  <a:srgbClr val="000000"/>
                </a:solidFill>
                <a:latin typeface="Tahoma" charset="0"/>
              </a:rPr>
              <a:t> </a:t>
            </a:r>
          </a:p>
          <a:p>
            <a:endParaRPr lang="en-US">
              <a:latin typeface="Tahoma" charset="0"/>
            </a:endParaRPr>
          </a:p>
          <a:p>
            <a:pPr>
              <a:buClr>
                <a:srgbClr val="CC9900"/>
              </a:buClr>
            </a:pPr>
            <a:r>
              <a:rPr lang="en-US" sz="1500">
                <a:solidFill>
                  <a:srgbClr val="000000"/>
                </a:solidFill>
                <a:latin typeface="Tahoma" charset="0"/>
              </a:rPr>
              <a:t>Yu Cai, Erich F. Haratsch, Onur Mutlu, and Ken Mai,</a:t>
            </a:r>
            <a:br>
              <a:rPr lang="en-US" sz="1500">
                <a:solidFill>
                  <a:srgbClr val="000000"/>
                </a:solidFill>
                <a:latin typeface="Tahoma" charset="0"/>
              </a:rPr>
            </a:br>
            <a:r>
              <a:rPr lang="en-US" sz="1500" b="1">
                <a:solidFill>
                  <a:srgbClr val="000000"/>
                </a:solidFill>
                <a:latin typeface="Tahoma" charset="0"/>
                <a:hlinkClick r:id="rId9"/>
              </a:rPr>
              <a:t>"Threshold Voltage Distribution in MLC NAND Flash Memory: Characterization, Analysis and Modeling"</a:t>
            </a:r>
            <a:r>
              <a:rPr lang="en-US" sz="1500">
                <a:solidFill>
                  <a:srgbClr val="000000"/>
                </a:solidFill>
                <a:latin typeface="Tahoma" charset="0"/>
              </a:rPr>
              <a:t> </a:t>
            </a:r>
            <a:br>
              <a:rPr lang="en-US" sz="1500">
                <a:solidFill>
                  <a:srgbClr val="000000"/>
                </a:solidFill>
                <a:latin typeface="Tahoma" charset="0"/>
              </a:rPr>
            </a:br>
            <a:r>
              <a:rPr lang="en-US" sz="1500" i="1">
                <a:solidFill>
                  <a:srgbClr val="000000"/>
                </a:solidFill>
                <a:latin typeface="Tahoma" charset="0"/>
              </a:rPr>
              <a:t>Proceedings of the </a:t>
            </a:r>
            <a:r>
              <a:rPr lang="en-US" sz="1500" i="1">
                <a:solidFill>
                  <a:srgbClr val="000000"/>
                </a:solidFill>
                <a:latin typeface="Tahoma" charset="0"/>
                <a:hlinkClick r:id="rId3"/>
              </a:rPr>
              <a:t>Design, Automation, and Test in Europe Conference</a:t>
            </a:r>
            <a:r>
              <a:rPr lang="en-US" sz="1500" i="1">
                <a:solidFill>
                  <a:srgbClr val="000000"/>
                </a:solidFill>
                <a:latin typeface="Tahoma" charset="0"/>
              </a:rPr>
              <a:t> (</a:t>
            </a:r>
            <a:r>
              <a:rPr lang="en-US" sz="1500" b="1" i="1">
                <a:solidFill>
                  <a:srgbClr val="000000"/>
                </a:solidFill>
                <a:latin typeface="Tahoma" charset="0"/>
              </a:rPr>
              <a:t>DATE</a:t>
            </a:r>
            <a:r>
              <a:rPr lang="en-US" sz="1500" i="1">
                <a:solidFill>
                  <a:srgbClr val="000000"/>
                </a:solidFill>
                <a:latin typeface="Tahoma" charset="0"/>
              </a:rPr>
              <a:t>)</a:t>
            </a:r>
            <a:r>
              <a:rPr lang="en-US" sz="1500">
                <a:solidFill>
                  <a:srgbClr val="000000"/>
                </a:solidFill>
                <a:latin typeface="Tahoma" charset="0"/>
              </a:rPr>
              <a:t>, Grenoble, France, March 2013. </a:t>
            </a:r>
            <a:r>
              <a:rPr lang="en-US" sz="1500">
                <a:solidFill>
                  <a:srgbClr val="000000"/>
                </a:solidFill>
                <a:latin typeface="Tahoma" charset="0"/>
                <a:hlinkClick r:id="rId10"/>
              </a:rPr>
              <a:t>Slides (ppt)</a:t>
            </a:r>
            <a:endParaRPr lang="en-US" sz="1500">
              <a:solidFill>
                <a:srgbClr val="000000"/>
              </a:solidFill>
              <a:latin typeface="Tahoma" charset="0"/>
            </a:endParaRPr>
          </a:p>
          <a:p>
            <a:endParaRPr lang="en-US">
              <a:latin typeface="Tahoma" charset="0"/>
            </a:endParaRPr>
          </a:p>
        </p:txBody>
      </p:sp>
      <p:sp>
        <p:nvSpPr>
          <p:cNvPr id="2846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C14179-05FC-5A48-8269-2664CF6F96CF}" type="slidenum">
              <a:rPr lang="en-US" sz="1600">
                <a:solidFill>
                  <a:srgbClr val="000000"/>
                </a:solidFill>
                <a:latin typeface="Garamond" charset="0"/>
              </a:rPr>
              <a:pPr eaLnBrk="1" hangingPunct="1"/>
              <a:t>214</a:t>
            </a:fld>
            <a:endParaRPr lang="en-US" sz="1600">
              <a:solidFill>
                <a:srgbClr val="000000"/>
              </a:solidFill>
              <a:latin typeface="Garamond" charset="0"/>
            </a:endParaRPr>
          </a:p>
        </p:txBody>
      </p:sp>
      <p:pic>
        <p:nvPicPr>
          <p:cNvPr id="284676" name="Picture 6" descr="FMS_logo_lightbluematte_3C5CAE.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5290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itle 1"/>
          <p:cNvSpPr>
            <a:spLocks noGrp="1"/>
          </p:cNvSpPr>
          <p:nvPr>
            <p:ph type="title"/>
          </p:nvPr>
        </p:nvSpPr>
        <p:spPr/>
        <p:txBody>
          <a:bodyPr/>
          <a:lstStyle/>
          <a:p>
            <a:r>
              <a:rPr lang="en-US">
                <a:latin typeface="Garamond" charset="0"/>
              </a:rPr>
              <a:t>Readings (II)</a:t>
            </a:r>
          </a:p>
        </p:txBody>
      </p:sp>
      <p:sp>
        <p:nvSpPr>
          <p:cNvPr id="285698" name="Content Placeholder 2"/>
          <p:cNvSpPr>
            <a:spLocks noGrp="1"/>
          </p:cNvSpPr>
          <p:nvPr>
            <p:ph idx="1"/>
          </p:nvPr>
        </p:nvSpPr>
        <p:spPr>
          <a:xfrm>
            <a:off x="228600" y="1104900"/>
            <a:ext cx="8801100" cy="5143500"/>
          </a:xfrm>
        </p:spPr>
        <p:txBody>
          <a:bodyPr/>
          <a:lstStyle/>
          <a:p>
            <a:r>
              <a:rPr lang="en-US" sz="1600">
                <a:latin typeface="Tahoma" charset="0"/>
              </a:rPr>
              <a:t>Yu Cai, Gulay Yalcin, Onur Mutlu, Erich F. Haratsch, Adrian Cristal, Osman Unsal, and Ken Mai,</a:t>
            </a:r>
            <a:br>
              <a:rPr lang="en-US" sz="1600">
                <a:latin typeface="Tahoma" charset="0"/>
              </a:rPr>
            </a:br>
            <a:r>
              <a:rPr lang="en-US" sz="1600" b="1">
                <a:latin typeface="Tahoma" charset="0"/>
                <a:hlinkClick r:id="rId2"/>
              </a:rPr>
              <a:t>"Error Analysis and Retention-Aware Error Management for NAND Flash Memory"</a:t>
            </a:r>
            <a:r>
              <a:rPr lang="en-US" sz="1600">
                <a:latin typeface="Tahoma" charset="0"/>
              </a:rPr>
              <a:t/>
            </a:r>
            <a:br>
              <a:rPr lang="en-US" sz="1600">
                <a:latin typeface="Tahoma" charset="0"/>
              </a:rPr>
            </a:br>
            <a:r>
              <a:rPr lang="en-US" sz="1600" i="1">
                <a:latin typeface="Tahoma" charset="0"/>
                <a:hlinkClick r:id="rId3"/>
              </a:rPr>
              <a:t>Intel Technology Journal</a:t>
            </a:r>
            <a:r>
              <a:rPr lang="en-US" sz="1600" i="1">
                <a:latin typeface="Tahoma" charset="0"/>
              </a:rPr>
              <a:t> (</a:t>
            </a:r>
            <a:r>
              <a:rPr lang="en-US" sz="1600" b="1" i="1">
                <a:latin typeface="Tahoma" charset="0"/>
              </a:rPr>
              <a:t>ITJ</a:t>
            </a:r>
            <a:r>
              <a:rPr lang="en-US" sz="1600" i="1">
                <a:latin typeface="Tahoma" charset="0"/>
              </a:rPr>
              <a:t>) Special Issue on Memory Resiliency</a:t>
            </a:r>
            <a:r>
              <a:rPr lang="en-US" sz="1600">
                <a:latin typeface="Tahoma" charset="0"/>
              </a:rPr>
              <a:t>, Vol. 17, No. 1, May 2013. </a:t>
            </a:r>
          </a:p>
          <a:p>
            <a:endParaRPr lang="en-US">
              <a:latin typeface="Tahoma" charset="0"/>
            </a:endParaRPr>
          </a:p>
          <a:p>
            <a:r>
              <a:rPr lang="en-US" sz="1600">
                <a:latin typeface="Tahoma" charset="0"/>
              </a:rPr>
              <a:t>Yu Cai, Onur Mutlu, Erich F. Haratsch, and Ken Mai,</a:t>
            </a:r>
            <a:br>
              <a:rPr lang="en-US" sz="1600">
                <a:latin typeface="Tahoma" charset="0"/>
              </a:rPr>
            </a:br>
            <a:r>
              <a:rPr lang="en-US" sz="1600" b="1">
                <a:latin typeface="Tahoma" charset="0"/>
                <a:hlinkClick r:id="rId4"/>
              </a:rPr>
              <a:t>"Program Interference in MLC NAND Flash Memory: Characterization, Modeling, and Mitigation"</a:t>
            </a:r>
            <a:r>
              <a:rPr lang="en-US" sz="1600">
                <a:latin typeface="Tahoma" charset="0"/>
              </a:rPr>
              <a:t/>
            </a:r>
            <a:br>
              <a:rPr lang="en-US" sz="1600">
                <a:latin typeface="Tahoma" charset="0"/>
              </a:rPr>
            </a:br>
            <a:r>
              <a:rPr lang="en-US" sz="1600" i="1">
                <a:latin typeface="Tahoma" charset="0"/>
              </a:rPr>
              <a:t>Proceedings of the </a:t>
            </a:r>
            <a:r>
              <a:rPr lang="en-US" sz="1600" i="1">
                <a:latin typeface="Tahoma" charset="0"/>
                <a:hlinkClick r:id="rId5"/>
              </a:rPr>
              <a:t>31st IEEE International Conference on Computer Design</a:t>
            </a:r>
            <a:r>
              <a:rPr lang="en-US" sz="1600" i="1">
                <a:latin typeface="Tahoma" charset="0"/>
              </a:rPr>
              <a:t> (</a:t>
            </a:r>
            <a:r>
              <a:rPr lang="en-US" sz="1600" b="1" i="1">
                <a:latin typeface="Tahoma" charset="0"/>
              </a:rPr>
              <a:t>ICCD</a:t>
            </a:r>
            <a:r>
              <a:rPr lang="en-US" sz="1600" i="1">
                <a:latin typeface="Tahoma" charset="0"/>
              </a:rPr>
              <a:t>)</a:t>
            </a:r>
            <a:r>
              <a:rPr lang="en-US" sz="1600">
                <a:latin typeface="Tahoma" charset="0"/>
              </a:rPr>
              <a:t>, Asheville, NC, October 2013. </a:t>
            </a:r>
            <a:r>
              <a:rPr lang="en-US" sz="1600">
                <a:latin typeface="Tahoma" charset="0"/>
                <a:hlinkClick r:id="rId6"/>
              </a:rPr>
              <a:t>Slides (pptx)</a:t>
            </a:r>
            <a:r>
              <a:rPr lang="en-US" sz="1600">
                <a:latin typeface="Tahoma" charset="0"/>
              </a:rPr>
              <a:t> </a:t>
            </a:r>
            <a:r>
              <a:rPr lang="en-US" sz="1600">
                <a:latin typeface="Tahoma" charset="0"/>
                <a:hlinkClick r:id="rId7"/>
              </a:rPr>
              <a:t>(pdf)</a:t>
            </a:r>
            <a:r>
              <a:rPr lang="en-US" sz="1600">
                <a:latin typeface="Tahoma" charset="0"/>
              </a:rPr>
              <a:t> </a:t>
            </a:r>
            <a:r>
              <a:rPr lang="en-US" sz="1600">
                <a:latin typeface="Tahoma" charset="0"/>
                <a:hlinkClick r:id="rId8"/>
              </a:rPr>
              <a:t>Lightning Session Slides (pdf)</a:t>
            </a:r>
            <a:r>
              <a:rPr lang="en-US" sz="1600">
                <a:latin typeface="Tahoma" charset="0"/>
              </a:rPr>
              <a:t> </a:t>
            </a:r>
          </a:p>
          <a:p>
            <a:endParaRPr lang="en-US">
              <a:latin typeface="Tahoma" charset="0"/>
            </a:endParaRPr>
          </a:p>
          <a:p>
            <a:r>
              <a:rPr lang="en-US" sz="1600">
                <a:latin typeface="Tahoma" charset="0"/>
              </a:rPr>
              <a:t>Yu Cai, Gulay Yalcin, Onur Mutlu, Eric Haratsch, Osman Unsal, Adrian Cristal, and Ken Mai,</a:t>
            </a:r>
            <a:br>
              <a:rPr lang="en-US" sz="1600">
                <a:latin typeface="Tahoma" charset="0"/>
              </a:rPr>
            </a:br>
            <a:r>
              <a:rPr lang="en-US" sz="1600" b="1">
                <a:latin typeface="Tahoma" charset="0"/>
                <a:hlinkClick r:id="rId9"/>
              </a:rPr>
              <a:t>"Neighbor-Cell Assisted Error Correction for MLC NAND Flash Memories"</a:t>
            </a:r>
            <a:r>
              <a:rPr lang="en-US" sz="1600">
                <a:latin typeface="Tahoma" charset="0"/>
              </a:rPr>
              <a:t> </a:t>
            </a:r>
            <a:br>
              <a:rPr lang="en-US" sz="1600">
                <a:latin typeface="Tahoma" charset="0"/>
              </a:rPr>
            </a:br>
            <a:r>
              <a:rPr lang="en-US" sz="1600" i="1">
                <a:latin typeface="Tahoma" charset="0"/>
              </a:rPr>
              <a:t>Proceedings of the </a:t>
            </a:r>
            <a:r>
              <a:rPr lang="en-US" sz="1600" i="1">
                <a:latin typeface="Tahoma" charset="0"/>
                <a:hlinkClick r:id="rId10"/>
              </a:rPr>
              <a:t>ACM International Conference on Measurement and Modeling of Computer Systems </a:t>
            </a:r>
            <a:r>
              <a:rPr lang="en-US" sz="1600" i="1">
                <a:latin typeface="Tahoma" charset="0"/>
              </a:rPr>
              <a:t>(</a:t>
            </a:r>
            <a:r>
              <a:rPr lang="en-US" sz="1600" b="1" i="1">
                <a:latin typeface="Tahoma" charset="0"/>
              </a:rPr>
              <a:t>SIGMETRICS</a:t>
            </a:r>
            <a:r>
              <a:rPr lang="en-US" sz="1600" i="1">
                <a:latin typeface="Tahoma" charset="0"/>
              </a:rPr>
              <a:t>)</a:t>
            </a:r>
            <a:r>
              <a:rPr lang="en-US" sz="1600">
                <a:latin typeface="Tahoma" charset="0"/>
              </a:rPr>
              <a:t>, Austin, TX, June 2014. </a:t>
            </a:r>
            <a:r>
              <a:rPr lang="en-US" sz="1600">
                <a:latin typeface="Tahoma" charset="0"/>
                <a:hlinkClick r:id="rId11"/>
              </a:rPr>
              <a:t>Slides (ppt)</a:t>
            </a:r>
            <a:r>
              <a:rPr lang="en-US" sz="1600">
                <a:latin typeface="Tahoma" charset="0"/>
              </a:rPr>
              <a:t> </a:t>
            </a:r>
            <a:r>
              <a:rPr lang="en-US" sz="1600">
                <a:latin typeface="Tahoma" charset="0"/>
                <a:hlinkClick r:id="rId12"/>
              </a:rPr>
              <a:t>(pdf)</a:t>
            </a:r>
            <a:r>
              <a:rPr lang="en-US" sz="1600">
                <a:latin typeface="Tahoma" charset="0"/>
              </a:rPr>
              <a:t> </a:t>
            </a:r>
          </a:p>
          <a:p>
            <a:endParaRPr lang="en-US">
              <a:latin typeface="Tahoma" charset="0"/>
            </a:endParaRPr>
          </a:p>
        </p:txBody>
      </p:sp>
      <p:sp>
        <p:nvSpPr>
          <p:cNvPr id="28569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267D90-C6F6-9C4E-8695-BD844FD28D00}" type="slidenum">
              <a:rPr lang="en-US" sz="1600">
                <a:solidFill>
                  <a:srgbClr val="000000"/>
                </a:solidFill>
                <a:latin typeface="Garamond" charset="0"/>
              </a:rPr>
              <a:pPr eaLnBrk="1" hangingPunct="1"/>
              <a:t>215</a:t>
            </a:fld>
            <a:endParaRPr lang="en-US" sz="1600">
              <a:solidFill>
                <a:srgbClr val="000000"/>
              </a:solidFill>
              <a:latin typeface="Garamond" charset="0"/>
            </a:endParaRPr>
          </a:p>
        </p:txBody>
      </p:sp>
      <p:pic>
        <p:nvPicPr>
          <p:cNvPr id="285700" name="Picture 6" descr="FMS_logo_lightbluematte_3C5CAE.gi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1219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itle 1"/>
          <p:cNvSpPr>
            <a:spLocks noGrp="1"/>
          </p:cNvSpPr>
          <p:nvPr>
            <p:ph type="title"/>
          </p:nvPr>
        </p:nvSpPr>
        <p:spPr/>
        <p:txBody>
          <a:bodyPr/>
          <a:lstStyle/>
          <a:p>
            <a:r>
              <a:rPr lang="en-US">
                <a:latin typeface="Garamond" charset="0"/>
                <a:ea typeface="ＭＳ Ｐゴシック" charset="0"/>
                <a:cs typeface="ＭＳ Ｐゴシック" charset="0"/>
              </a:rPr>
              <a:t>Referenced Papers</a:t>
            </a:r>
          </a:p>
        </p:txBody>
      </p:sp>
      <p:sp>
        <p:nvSpPr>
          <p:cNvPr id="286722" name="Content Placeholder 2"/>
          <p:cNvSpPr>
            <a:spLocks noGrp="1"/>
          </p:cNvSpPr>
          <p:nvPr>
            <p:ph idx="1"/>
          </p:nvPr>
        </p:nvSpPr>
        <p:spPr>
          <a:xfrm>
            <a:off x="228600" y="996950"/>
            <a:ext cx="8610600" cy="5194300"/>
          </a:xfrm>
        </p:spPr>
        <p:txBody>
          <a:bodyPr/>
          <a:lstStyle/>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All are available at</a:t>
            </a:r>
          </a:p>
          <a:p>
            <a:pPr marL="342900" lvl="1" indent="0">
              <a:buFont typeface="Wingdings" charset="0"/>
              <a:buNone/>
            </a:pPr>
            <a:r>
              <a:rPr lang="en-US">
                <a:latin typeface="Tahoma" charset="0"/>
                <a:ea typeface="ＭＳ Ｐゴシック" charset="0"/>
                <a:hlinkClick r:id="rId2"/>
              </a:rPr>
              <a:t>http://users.ece.cmu.edu/~omutlu/projects.htm</a:t>
            </a:r>
            <a:endParaRPr lang="en-US">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8672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FCF3A1-A7C5-5842-B3CF-FBB267D95F91}" type="slidenum">
              <a:rPr lang="en-US" sz="1600">
                <a:solidFill>
                  <a:srgbClr val="000000"/>
                </a:solidFill>
                <a:latin typeface="Garamond" charset="0"/>
              </a:rPr>
              <a:pPr eaLnBrk="1" hangingPunct="1"/>
              <a:t>216</a:t>
            </a:fld>
            <a:endParaRPr lang="en-US" sz="1600">
              <a:solidFill>
                <a:srgbClr val="000000"/>
              </a:solidFill>
              <a:latin typeface="Garamond" charset="0"/>
            </a:endParaRPr>
          </a:p>
        </p:txBody>
      </p:sp>
      <p:pic>
        <p:nvPicPr>
          <p:cNvPr id="286724"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9657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Title 1"/>
          <p:cNvSpPr>
            <a:spLocks noGrp="1"/>
          </p:cNvSpPr>
          <p:nvPr>
            <p:ph type="title"/>
          </p:nvPr>
        </p:nvSpPr>
        <p:spPr/>
        <p:txBody>
          <a:bodyPr/>
          <a:lstStyle/>
          <a:p>
            <a:r>
              <a:rPr lang="en-US">
                <a:latin typeface="Garamond" charset="0"/>
                <a:ea typeface="ＭＳ Ｐゴシック" charset="0"/>
                <a:cs typeface="ＭＳ Ｐゴシック" charset="0"/>
              </a:rPr>
              <a:t>Related Videos and Course Materials</a:t>
            </a:r>
          </a:p>
        </p:txBody>
      </p:sp>
      <p:sp>
        <p:nvSpPr>
          <p:cNvPr id="287746" name="Content Placeholder 2"/>
          <p:cNvSpPr>
            <a:spLocks noGrp="1"/>
          </p:cNvSpPr>
          <p:nvPr>
            <p:ph idx="1"/>
          </p:nvPr>
        </p:nvSpPr>
        <p:spPr>
          <a:xfrm>
            <a:off x="228600" y="996950"/>
            <a:ext cx="8915400" cy="5194300"/>
          </a:xfrm>
        </p:spPr>
        <p:txBody>
          <a:bodyPr/>
          <a:lstStyle/>
          <a:p>
            <a:r>
              <a:rPr lang="en-US">
                <a:solidFill>
                  <a:srgbClr val="FF0000"/>
                </a:solidFill>
                <a:latin typeface="Tahoma" charset="0"/>
                <a:ea typeface="ＭＳ Ｐゴシック" charset="0"/>
                <a:cs typeface="ＭＳ Ｐゴシック" charset="0"/>
              </a:rPr>
              <a:t>Computer Architecture Lecture Videos on Youtube</a:t>
            </a:r>
          </a:p>
          <a:p>
            <a:pPr lvl="1"/>
            <a:r>
              <a:rPr lang="en-US">
                <a:latin typeface="Tahoma" charset="0"/>
                <a:ea typeface="ＭＳ Ｐゴシック" charset="0"/>
                <a:hlinkClick r:id="rId2"/>
              </a:rPr>
              <a:t>https://www.youtube.com/playlist?list=PL5PHm2jkkXmidJOd59REog9jDnPDTG6IJ</a:t>
            </a:r>
            <a:endParaRPr lang="en-US">
              <a:latin typeface="Tahoma" charset="0"/>
              <a:ea typeface="ＭＳ Ｐゴシック" charset="0"/>
            </a:endParaRPr>
          </a:p>
          <a:p>
            <a:pPr lvl="1"/>
            <a:endParaRPr lang="en-US">
              <a:latin typeface="Tahoma" charset="0"/>
              <a:ea typeface="ＭＳ Ｐゴシック" charset="0"/>
            </a:endParaRPr>
          </a:p>
          <a:p>
            <a:r>
              <a:rPr lang="en-US">
                <a:solidFill>
                  <a:srgbClr val="0000FF"/>
                </a:solidFill>
                <a:latin typeface="Tahoma" charset="0"/>
                <a:ea typeface="ＭＳ Ｐゴシック" charset="0"/>
                <a:cs typeface="ＭＳ Ｐゴシック" charset="0"/>
              </a:rPr>
              <a:t>Computer Architecture Course Materials</a:t>
            </a:r>
          </a:p>
          <a:p>
            <a:pPr lvl="1"/>
            <a:r>
              <a:rPr lang="en-US">
                <a:latin typeface="Tahoma" charset="0"/>
                <a:ea typeface="ＭＳ Ｐゴシック" charset="0"/>
                <a:hlinkClick r:id="rId3"/>
              </a:rPr>
              <a:t>http://www.ece.cmu.edu/~ece447/s13/doku.php?id=schedule</a:t>
            </a:r>
            <a:endParaRPr lang="en-US">
              <a:latin typeface="Tahoma" charset="0"/>
              <a:ea typeface="ＭＳ Ｐゴシック" charset="0"/>
            </a:endParaRPr>
          </a:p>
          <a:p>
            <a:pPr lvl="1"/>
            <a:endParaRPr lang="en-US">
              <a:latin typeface="Tahoma" charset="0"/>
              <a:ea typeface="ＭＳ Ｐゴシック" charset="0"/>
            </a:endParaRPr>
          </a:p>
          <a:p>
            <a:r>
              <a:rPr lang="en-US">
                <a:solidFill>
                  <a:srgbClr val="0000FF"/>
                </a:solidFill>
                <a:latin typeface="Tahoma" charset="0"/>
                <a:ea typeface="ＭＳ Ｐゴシック" charset="0"/>
                <a:cs typeface="ＭＳ Ｐゴシック" charset="0"/>
              </a:rPr>
              <a:t>Advanced Computer Architecture Course Materials</a:t>
            </a:r>
          </a:p>
          <a:p>
            <a:pPr lvl="1"/>
            <a:r>
              <a:rPr lang="en-US">
                <a:latin typeface="Tahoma" charset="0"/>
                <a:ea typeface="ＭＳ Ｐゴシック" charset="0"/>
                <a:hlinkClick r:id="rId4"/>
              </a:rPr>
              <a:t>http://www.ece.cmu.edu/~ece740/f13/doku.php?id=schedule</a:t>
            </a:r>
            <a:endParaRPr lang="en-US">
              <a:latin typeface="Tahoma" charset="0"/>
              <a:ea typeface="ＭＳ Ｐゴシック" charset="0"/>
            </a:endParaRPr>
          </a:p>
          <a:p>
            <a:endParaRPr lang="en-US">
              <a:latin typeface="Tahoma" charset="0"/>
              <a:ea typeface="ＭＳ Ｐゴシック" charset="0"/>
              <a:cs typeface="ＭＳ Ｐゴシック" charset="0"/>
            </a:endParaRPr>
          </a:p>
          <a:p>
            <a:r>
              <a:rPr lang="en-US">
                <a:solidFill>
                  <a:srgbClr val="FF0000"/>
                </a:solidFill>
                <a:latin typeface="Tahoma" charset="0"/>
                <a:ea typeface="ＭＳ Ｐゴシック" charset="0"/>
                <a:cs typeface="ＭＳ Ｐゴシック" charset="0"/>
              </a:rPr>
              <a:t>Advanced Computer Architecture Lecture Videos on Youtube</a:t>
            </a:r>
          </a:p>
          <a:p>
            <a:pPr lvl="1"/>
            <a:r>
              <a:rPr lang="en-US">
                <a:latin typeface="Tahoma" charset="0"/>
                <a:ea typeface="ＭＳ Ｐゴシック" charset="0"/>
                <a:hlinkClick r:id="rId5"/>
              </a:rPr>
              <a:t>https://www.youtube.com/playlist?list=PL5PHm2jkkXmgDN1PLwOY_tGtUlynnyV6D</a:t>
            </a:r>
            <a:r>
              <a:rPr lang="en-US">
                <a:latin typeface="Tahoma" charset="0"/>
                <a:ea typeface="ＭＳ Ｐゴシック" charset="0"/>
              </a:rPr>
              <a:t> </a:t>
            </a:r>
          </a:p>
          <a:p>
            <a:endParaRPr lang="en-US">
              <a:latin typeface="Tahoma" charset="0"/>
              <a:ea typeface="ＭＳ Ｐゴシック" charset="0"/>
              <a:cs typeface="ＭＳ Ｐゴシック" charset="0"/>
            </a:endParaRPr>
          </a:p>
        </p:txBody>
      </p:sp>
      <p:sp>
        <p:nvSpPr>
          <p:cNvPr id="28774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4E7E14-CF53-5A49-996E-13C01BE0279E}" type="slidenum">
              <a:rPr lang="en-US" sz="1600">
                <a:solidFill>
                  <a:srgbClr val="000000"/>
                </a:solidFill>
                <a:latin typeface="Garamond" charset="0"/>
              </a:rPr>
              <a:pPr eaLnBrk="1" hangingPunct="1"/>
              <a:t>217</a:t>
            </a:fld>
            <a:endParaRPr lang="en-US" sz="1600">
              <a:solidFill>
                <a:srgbClr val="000000"/>
              </a:solidFill>
              <a:latin typeface="Garamond" charset="0"/>
            </a:endParaRPr>
          </a:p>
        </p:txBody>
      </p:sp>
      <p:pic>
        <p:nvPicPr>
          <p:cNvPr id="287748" name="Picture 6" descr="FMS_logo_lightbluematte_3C5CAE.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918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itle 4"/>
          <p:cNvSpPr>
            <a:spLocks noGrp="1"/>
          </p:cNvSpPr>
          <p:nvPr>
            <p:ph type="ctrTitle"/>
          </p:nvPr>
        </p:nvSpPr>
        <p:spPr/>
        <p:txBody>
          <a:bodyPr/>
          <a:lstStyle/>
          <a:p>
            <a:r>
              <a:rPr lang="en-US">
                <a:latin typeface="Garamond" charset="0"/>
              </a:rPr>
              <a:t>Thank you.</a:t>
            </a:r>
          </a:p>
        </p:txBody>
      </p:sp>
      <p:sp>
        <p:nvSpPr>
          <p:cNvPr id="288770" name="Subtitle 5"/>
          <p:cNvSpPr>
            <a:spLocks noGrp="1"/>
          </p:cNvSpPr>
          <p:nvPr>
            <p:ph type="subTitle" idx="1"/>
          </p:nvPr>
        </p:nvSpPr>
        <p:spPr/>
        <p:txBody>
          <a:bodyPr/>
          <a:lstStyle/>
          <a:p>
            <a:pPr>
              <a:buFont typeface="Wingdings" charset="0"/>
              <a:buNone/>
            </a:pPr>
            <a:r>
              <a:rPr lang="en-US">
                <a:latin typeface="Tahoma" charset="0"/>
              </a:rPr>
              <a:t>Feel free to email me with any questions &amp; feedback</a:t>
            </a:r>
          </a:p>
          <a:p>
            <a:pPr>
              <a:buFont typeface="Wingdings" charset="0"/>
              <a:buNone/>
            </a:pPr>
            <a:endParaRPr lang="en-US">
              <a:latin typeface="Tahoma" charset="0"/>
            </a:endParaRPr>
          </a:p>
          <a:p>
            <a:pPr>
              <a:buFont typeface="Wingdings" charset="0"/>
              <a:buNone/>
            </a:pPr>
            <a:r>
              <a:rPr lang="en-US">
                <a:latin typeface="Tahoma" charset="0"/>
                <a:hlinkClick r:id="rId2"/>
              </a:rPr>
              <a:t>onur@cmu.edu</a:t>
            </a:r>
            <a:endParaRPr lang="en-US">
              <a:latin typeface="Tahoma" charset="0"/>
            </a:endParaRPr>
          </a:p>
          <a:p>
            <a:pPr>
              <a:buFont typeface="Wingdings" charset="0"/>
              <a:buNone/>
            </a:pPr>
            <a:r>
              <a:rPr lang="en-US">
                <a:latin typeface="Tahoma" charset="0"/>
                <a:hlinkClick r:id="rId3"/>
              </a:rPr>
              <a:t>http://users.ece.cmu.edu/~omutlu/</a:t>
            </a:r>
            <a:endParaRPr lang="en-US">
              <a:latin typeface="Tahoma" charset="0"/>
            </a:endParaRPr>
          </a:p>
          <a:p>
            <a:pPr>
              <a:buFont typeface="Wingdings" charset="0"/>
              <a:buNone/>
            </a:pPr>
            <a:endParaRPr lang="en-US">
              <a:latin typeface="Tahoma" charset="0"/>
            </a:endParaRPr>
          </a:p>
          <a:p>
            <a:pPr>
              <a:buFont typeface="Wingdings" charset="0"/>
              <a:buNone/>
            </a:pPr>
            <a:endParaRPr lang="en-US">
              <a:latin typeface="Tahoma" charset="0"/>
            </a:endParaRPr>
          </a:p>
        </p:txBody>
      </p:sp>
      <p:pic>
        <p:nvPicPr>
          <p:cNvPr id="288771"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943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Title 1"/>
          <p:cNvSpPr>
            <a:spLocks noGrp="1"/>
          </p:cNvSpPr>
          <p:nvPr>
            <p:ph type="ctrTitle"/>
          </p:nvPr>
        </p:nvSpPr>
        <p:spPr>
          <a:xfrm>
            <a:off x="395288" y="1439863"/>
            <a:ext cx="8382000" cy="2057400"/>
          </a:xfrm>
        </p:spPr>
        <p:txBody>
          <a:bodyPr/>
          <a:lstStyle/>
          <a:p>
            <a:pPr algn="ctr"/>
            <a:r>
              <a:rPr lang="en-US" sz="4600">
                <a:latin typeface="Garamond" charset="0"/>
              </a:rPr>
              <a:t>Error Analysis and Management </a:t>
            </a:r>
            <a:br>
              <a:rPr lang="en-US" sz="4600">
                <a:latin typeface="Garamond" charset="0"/>
              </a:rPr>
            </a:br>
            <a:r>
              <a:rPr lang="en-US" sz="4600">
                <a:latin typeface="Garamond" charset="0"/>
              </a:rPr>
              <a:t>for MLC NAND Flash Memory</a:t>
            </a:r>
          </a:p>
        </p:txBody>
      </p:sp>
      <p:sp>
        <p:nvSpPr>
          <p:cNvPr id="3" name="Subtitle 2"/>
          <p:cNvSpPr>
            <a:spLocks noGrp="1"/>
          </p:cNvSpPr>
          <p:nvPr>
            <p:ph type="subTitle" idx="1"/>
          </p:nvPr>
        </p:nvSpPr>
        <p:spPr>
          <a:xfrm>
            <a:off x="152400" y="3789363"/>
            <a:ext cx="8877300" cy="614362"/>
          </a:xfrm>
        </p:spPr>
        <p:txBody>
          <a:bodyPr>
            <a:noAutofit/>
          </a:bodyPr>
          <a:lstStyle/>
          <a:p>
            <a:pPr eaLnBrk="1" hangingPunct="1">
              <a:spcBef>
                <a:spcPts val="0"/>
              </a:spcBef>
              <a:buClr>
                <a:srgbClr val="CC9900"/>
              </a:buClr>
              <a:defRPr/>
            </a:pPr>
            <a:r>
              <a:rPr lang="en-US" sz="2200" kern="1200" dirty="0">
                <a:solidFill>
                  <a:srgbClr val="0000FF"/>
                </a:solidFill>
                <a:latin typeface="Arial" charset="0"/>
              </a:rPr>
              <a:t>Onur </a:t>
            </a:r>
            <a:r>
              <a:rPr lang="en-US" sz="2200" kern="1200" dirty="0" smtClean="0">
                <a:solidFill>
                  <a:srgbClr val="0000FF"/>
                </a:solidFill>
                <a:latin typeface="Arial" charset="0"/>
              </a:rPr>
              <a:t>Mutlu</a:t>
            </a:r>
          </a:p>
          <a:p>
            <a:pPr eaLnBrk="1" hangingPunct="1">
              <a:spcBef>
                <a:spcPts val="0"/>
              </a:spcBef>
              <a:buClr>
                <a:srgbClr val="CC9900"/>
              </a:buClr>
              <a:defRPr/>
            </a:pPr>
            <a:r>
              <a:rPr lang="en-US" sz="2200" dirty="0">
                <a:ea typeface="+mn-ea"/>
                <a:cs typeface="+mn-cs"/>
                <a:hlinkClick r:id="rId3"/>
              </a:rPr>
              <a:t>onur@</a:t>
            </a:r>
            <a:r>
              <a:rPr lang="en-US" sz="2200" dirty="0" smtClean="0">
                <a:ea typeface="+mn-ea"/>
                <a:cs typeface="+mn-cs"/>
                <a:hlinkClick r:id="rId3"/>
              </a:rPr>
              <a:t>cmu.edu</a:t>
            </a:r>
            <a:endParaRPr lang="en-US" sz="2200" dirty="0" smtClean="0">
              <a:ea typeface="+mn-ea"/>
              <a:cs typeface="+mn-cs"/>
            </a:endParaRPr>
          </a:p>
          <a:p>
            <a:pPr eaLnBrk="1" hangingPunct="1">
              <a:spcBef>
                <a:spcPts val="0"/>
              </a:spcBef>
              <a:buClr>
                <a:srgbClr val="CC9900"/>
              </a:buClr>
              <a:defRPr/>
            </a:pPr>
            <a:endParaRPr lang="en-US" sz="800" kern="1200" baseline="30000" dirty="0">
              <a:solidFill>
                <a:srgbClr val="0000FF"/>
              </a:solidFill>
              <a:latin typeface="Arial" charset="0"/>
            </a:endParaRPr>
          </a:p>
          <a:p>
            <a:pPr eaLnBrk="1" hangingPunct="1">
              <a:buClr>
                <a:srgbClr val="CC9900"/>
              </a:buClr>
              <a:defRPr/>
            </a:pPr>
            <a:r>
              <a:rPr lang="en-US" sz="1600" kern="1200" dirty="0">
                <a:solidFill>
                  <a:srgbClr val="000000"/>
                </a:solidFill>
                <a:latin typeface="Arial" charset="0"/>
              </a:rPr>
              <a:t>(joint work with Yu </a:t>
            </a:r>
            <a:r>
              <a:rPr lang="en-US" sz="1600" kern="1200" dirty="0" err="1">
                <a:solidFill>
                  <a:srgbClr val="000000"/>
                </a:solidFill>
                <a:latin typeface="Arial" charset="0"/>
              </a:rPr>
              <a:t>Cai</a:t>
            </a:r>
            <a:r>
              <a:rPr lang="en-US" sz="1600" kern="1200" dirty="0">
                <a:solidFill>
                  <a:srgbClr val="000000"/>
                </a:solidFill>
                <a:latin typeface="Arial" charset="0"/>
              </a:rPr>
              <a:t>, </a:t>
            </a:r>
            <a:r>
              <a:rPr lang="en-US" sz="1600" kern="1200" dirty="0" err="1">
                <a:solidFill>
                  <a:srgbClr val="000000"/>
                </a:solidFill>
                <a:latin typeface="Arial" charset="0"/>
              </a:rPr>
              <a:t>Gulay</a:t>
            </a:r>
            <a:r>
              <a:rPr lang="en-US" sz="1600" kern="1200" dirty="0">
                <a:solidFill>
                  <a:srgbClr val="000000"/>
                </a:solidFill>
                <a:latin typeface="Arial" charset="0"/>
              </a:rPr>
              <a:t> </a:t>
            </a:r>
            <a:r>
              <a:rPr lang="en-US" sz="1600" kern="1200" dirty="0" err="1">
                <a:solidFill>
                  <a:srgbClr val="000000"/>
                </a:solidFill>
                <a:latin typeface="Arial" charset="0"/>
              </a:rPr>
              <a:t>Yalcin</a:t>
            </a:r>
            <a:r>
              <a:rPr lang="en-US" sz="1600" kern="1200" dirty="0">
                <a:solidFill>
                  <a:srgbClr val="000000"/>
                </a:solidFill>
                <a:latin typeface="Arial" charset="0"/>
              </a:rPr>
              <a:t>, Eric </a:t>
            </a:r>
            <a:r>
              <a:rPr lang="en-US" sz="1600" kern="1200" dirty="0" err="1">
                <a:solidFill>
                  <a:srgbClr val="000000"/>
                </a:solidFill>
                <a:latin typeface="Arial" charset="0"/>
              </a:rPr>
              <a:t>Haratsch</a:t>
            </a:r>
            <a:r>
              <a:rPr lang="en-US" sz="1600" kern="1200" dirty="0">
                <a:solidFill>
                  <a:srgbClr val="000000"/>
                </a:solidFill>
                <a:latin typeface="Arial" charset="0"/>
              </a:rPr>
              <a:t>, Ken Mai, Adrian Cristal, Osman </a:t>
            </a:r>
            <a:r>
              <a:rPr lang="en-US" sz="1600" kern="1200" dirty="0" err="1">
                <a:solidFill>
                  <a:srgbClr val="000000"/>
                </a:solidFill>
                <a:latin typeface="Arial" charset="0"/>
              </a:rPr>
              <a:t>Unsal</a:t>
            </a:r>
            <a:r>
              <a:rPr lang="en-US" sz="1600" kern="1200" dirty="0" smtClean="0">
                <a:solidFill>
                  <a:srgbClr val="000000"/>
                </a:solidFill>
                <a:latin typeface="Arial" charset="0"/>
              </a:rPr>
              <a:t>)</a:t>
            </a:r>
          </a:p>
          <a:p>
            <a:pPr eaLnBrk="1" hangingPunct="1">
              <a:buClr>
                <a:srgbClr val="CC9900"/>
              </a:buClr>
              <a:defRPr/>
            </a:pPr>
            <a:endParaRPr lang="en-US" sz="1600" kern="1200" baseline="30000" dirty="0">
              <a:solidFill>
                <a:srgbClr val="000000"/>
              </a:solidFill>
              <a:latin typeface="Arial" charset="0"/>
            </a:endParaRPr>
          </a:p>
          <a:p>
            <a:pPr>
              <a:defRPr/>
            </a:pPr>
            <a:r>
              <a:rPr lang="en-US" sz="2200" dirty="0" smtClean="0">
                <a:ea typeface="+mn-ea"/>
                <a:cs typeface="+mn-cs"/>
              </a:rPr>
              <a:t>August 7, 2014</a:t>
            </a:r>
          </a:p>
          <a:p>
            <a:pPr>
              <a:defRPr/>
            </a:pPr>
            <a:r>
              <a:rPr lang="en-US" sz="2200" dirty="0" smtClean="0">
                <a:ea typeface="+mn-ea"/>
                <a:cs typeface="+mn-cs"/>
              </a:rPr>
              <a:t>Flash Memory Summit 2014, Santa Clara, CA</a:t>
            </a:r>
          </a:p>
          <a:p>
            <a:pPr algn="l">
              <a:defRPr/>
            </a:pPr>
            <a:endParaRPr lang="en-US" sz="2200" dirty="0">
              <a:ea typeface="+mn-ea"/>
              <a:cs typeface="+mn-cs"/>
            </a:endParaRPr>
          </a:p>
        </p:txBody>
      </p:sp>
      <p:pic>
        <p:nvPicPr>
          <p:cNvPr id="289795" name="Picture 5" descr="Burgundy_CMU_JPG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5851525"/>
            <a:ext cx="3786188"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6" name="Picture 6" descr="safari.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6280150"/>
            <a:ext cx="12477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8" name="Picture 7" descr="FMS_logo_lightbluematte_3C5CAE.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00013"/>
            <a:ext cx="151765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1522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Apple’s Patch for </a:t>
            </a:r>
            <a:r>
              <a:rPr lang="en-US" dirty="0" err="1" smtClean="0"/>
              <a:t>RowHammer</a:t>
            </a:r>
            <a:endParaRPr lang="en-US" dirty="0"/>
          </a:p>
        </p:txBody>
      </p:sp>
      <p:sp>
        <p:nvSpPr>
          <p:cNvPr id="3" name="Content Placeholder 2"/>
          <p:cNvSpPr>
            <a:spLocks noGrp="1"/>
          </p:cNvSpPr>
          <p:nvPr>
            <p:ph idx="1"/>
          </p:nvPr>
        </p:nvSpPr>
        <p:spPr/>
        <p:txBody>
          <a:bodyPr/>
          <a:lstStyle/>
          <a:p>
            <a:r>
              <a:rPr lang="en-US" dirty="0">
                <a:hlinkClick r:id="rId2"/>
              </a:rPr>
              <a:t>https://support.apple.com/en-gb/</a:t>
            </a:r>
            <a:r>
              <a:rPr lang="en-US" dirty="0" smtClean="0">
                <a:hlinkClick r:id="rId2"/>
              </a:rPr>
              <a:t>HT204934</a:t>
            </a:r>
            <a:r>
              <a:rPr lang="en-US" dirty="0" smtClean="0"/>
              <a:t> </a:t>
            </a:r>
          </a:p>
          <a:p>
            <a:endParaRPr lang="en-US" dirty="0" smtClean="0"/>
          </a:p>
          <a:p>
            <a:endParaRPr lang="en-US" dirty="0" smtClean="0"/>
          </a:p>
          <a:p>
            <a:endParaRPr lang="en-US" dirty="0"/>
          </a:p>
        </p:txBody>
      </p:sp>
      <p:pic>
        <p:nvPicPr>
          <p:cNvPr id="5" name="Picture 4"/>
          <p:cNvPicPr>
            <a:picLocks noChangeAspect="1"/>
          </p:cNvPicPr>
          <p:nvPr/>
        </p:nvPicPr>
        <p:blipFill>
          <a:blip r:embed="rId3"/>
          <a:stretch>
            <a:fillRect/>
          </a:stretch>
        </p:blipFill>
        <p:spPr>
          <a:xfrm>
            <a:off x="0" y="2336710"/>
            <a:ext cx="9144000" cy="3180522"/>
          </a:xfrm>
          <a:prstGeom prst="rect">
            <a:avLst/>
          </a:prstGeom>
        </p:spPr>
      </p:pic>
      <p:sp>
        <p:nvSpPr>
          <p:cNvPr id="6" name="AutoShape 25"/>
          <p:cNvSpPr>
            <a:spLocks noChangeArrowheads="1"/>
          </p:cNvSpPr>
          <p:nvPr/>
        </p:nvSpPr>
        <p:spPr bwMode="auto">
          <a:xfrm>
            <a:off x="2915816" y="3717032"/>
            <a:ext cx="5616624" cy="36004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4" name="TextBox 3"/>
          <p:cNvSpPr txBox="1"/>
          <p:nvPr/>
        </p:nvSpPr>
        <p:spPr>
          <a:xfrm>
            <a:off x="2286234" y="5805264"/>
            <a:ext cx="4229982" cy="369332"/>
          </a:xfrm>
          <a:prstGeom prst="rect">
            <a:avLst/>
          </a:prstGeom>
          <a:noFill/>
        </p:spPr>
        <p:txBody>
          <a:bodyPr wrap="none" rtlCol="0">
            <a:spAutoFit/>
          </a:bodyPr>
          <a:lstStyle/>
          <a:p>
            <a:r>
              <a:rPr lang="en-US" dirty="0" smtClean="0">
                <a:solidFill>
                  <a:srgbClr val="0000FF"/>
                </a:solidFill>
                <a:latin typeface="Tahoma"/>
              </a:rPr>
              <a:t>HP and Lenovo released similar patches</a:t>
            </a:r>
            <a:endParaRPr lang="en-US" dirty="0">
              <a:solidFill>
                <a:srgbClr val="0000FF"/>
              </a:solidFill>
              <a:latin typeface="Tahoma"/>
            </a:endParaRPr>
          </a:p>
        </p:txBody>
      </p:sp>
    </p:spTree>
    <p:extLst>
      <p:ext uri="{BB962C8B-B14F-4D97-AF65-F5344CB8AC3E}">
        <p14:creationId xmlns:p14="http://schemas.microsoft.com/office/powerpoint/2010/main" val="41275884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Solution</a:t>
            </a:r>
            <a:endParaRPr lang="en-US" dirty="0"/>
          </a:p>
        </p:txBody>
      </p:sp>
      <p:sp>
        <p:nvSpPr>
          <p:cNvPr id="3" name="Content Placeholder 2"/>
          <p:cNvSpPr>
            <a:spLocks noGrp="1"/>
          </p:cNvSpPr>
          <p:nvPr>
            <p:ph idx="1"/>
          </p:nvPr>
        </p:nvSpPr>
        <p:spPr/>
        <p:txBody>
          <a:bodyPr/>
          <a:lstStyle/>
          <a:p>
            <a:pPr>
              <a:lnSpc>
                <a:spcPct val="100000"/>
              </a:lnSpc>
            </a:pPr>
            <a:r>
              <a:rPr lang="en-US" b="1" dirty="0" smtClean="0">
                <a:solidFill>
                  <a:schemeClr val="tx2"/>
                </a:solidFill>
              </a:rPr>
              <a:t>PARA: </a:t>
            </a:r>
            <a:r>
              <a:rPr lang="en-US" sz="3200" i="1" u="sng" dirty="0" smtClean="0">
                <a:solidFill>
                  <a:schemeClr val="tx2"/>
                </a:solidFill>
              </a:rPr>
              <a:t>P</a:t>
            </a:r>
            <a:r>
              <a:rPr lang="en-US" sz="3200" i="1" dirty="0" smtClean="0">
                <a:solidFill>
                  <a:schemeClr val="tx2"/>
                </a:solidFill>
              </a:rPr>
              <a:t>robabilistic </a:t>
            </a:r>
            <a:r>
              <a:rPr lang="en-US" sz="3200" i="1" u="sng" dirty="0" smtClean="0">
                <a:solidFill>
                  <a:schemeClr val="tx2"/>
                </a:solidFill>
              </a:rPr>
              <a:t>A</a:t>
            </a:r>
            <a:r>
              <a:rPr lang="en-US" sz="3200" i="1" dirty="0" smtClean="0">
                <a:solidFill>
                  <a:schemeClr val="tx2"/>
                </a:solidFill>
              </a:rPr>
              <a:t>djacent </a:t>
            </a:r>
            <a:r>
              <a:rPr lang="en-US" sz="3200" i="1" u="sng" dirty="0" smtClean="0">
                <a:solidFill>
                  <a:schemeClr val="tx2"/>
                </a:solidFill>
              </a:rPr>
              <a:t>R</a:t>
            </a:r>
            <a:r>
              <a:rPr lang="en-US" sz="3200" i="1" dirty="0" smtClean="0">
                <a:solidFill>
                  <a:schemeClr val="tx2"/>
                </a:solidFill>
              </a:rPr>
              <a:t>ow </a:t>
            </a:r>
            <a:r>
              <a:rPr lang="en-US" sz="3200" i="1" u="sng" dirty="0" smtClean="0">
                <a:solidFill>
                  <a:schemeClr val="tx2"/>
                </a:solidFill>
              </a:rPr>
              <a:t>A</a:t>
            </a:r>
            <a:r>
              <a:rPr lang="en-US" sz="3200" i="1" dirty="0" smtClean="0">
                <a:solidFill>
                  <a:schemeClr val="tx2"/>
                </a:solidFill>
              </a:rPr>
              <a:t>ctivation</a:t>
            </a:r>
          </a:p>
          <a:p>
            <a:pPr>
              <a:lnSpc>
                <a:spcPct val="100000"/>
              </a:lnSpc>
            </a:pPr>
            <a:endParaRPr lang="en-US" sz="600" b="1" dirty="0" smtClean="0">
              <a:solidFill>
                <a:schemeClr val="tx2"/>
              </a:solidFill>
            </a:endParaRPr>
          </a:p>
          <a:p>
            <a:pPr>
              <a:lnSpc>
                <a:spcPct val="100000"/>
              </a:lnSpc>
            </a:pPr>
            <a:r>
              <a:rPr lang="en-US" b="1" dirty="0" smtClean="0">
                <a:solidFill>
                  <a:schemeClr val="tx2"/>
                </a:solidFill>
              </a:rPr>
              <a:t>Key Idea</a:t>
            </a:r>
            <a:endParaRPr lang="en-US" sz="3200" i="1" dirty="0" smtClean="0">
              <a:solidFill>
                <a:schemeClr val="tx2"/>
              </a:solidFill>
            </a:endParaRPr>
          </a:p>
          <a:p>
            <a:pPr lvl="1">
              <a:lnSpc>
                <a:spcPct val="100000"/>
              </a:lnSpc>
            </a:pPr>
            <a:r>
              <a:rPr lang="en-US" sz="2800" dirty="0" smtClean="0"/>
              <a:t>After closing a row, we activate (i.e., refresh) one of its neighbors with a low probability: </a:t>
            </a:r>
            <a:r>
              <a:rPr lang="en-US" sz="2600" dirty="0" smtClean="0">
                <a:solidFill>
                  <a:srgbClr val="FF0000"/>
                </a:solidFill>
                <a:latin typeface="Cambria Math" panose="02040503050406030204" pitchFamily="18" charset="0"/>
                <a:ea typeface="Cambria Math" panose="02040503050406030204" pitchFamily="18" charset="0"/>
              </a:rPr>
              <a:t>p = 0.005</a:t>
            </a:r>
          </a:p>
          <a:p>
            <a:pPr>
              <a:lnSpc>
                <a:spcPct val="100000"/>
              </a:lnSpc>
            </a:pPr>
            <a:endParaRPr lang="en-US" sz="600" b="1" dirty="0" smtClean="0">
              <a:solidFill>
                <a:schemeClr val="tx2"/>
              </a:solidFill>
              <a:ea typeface="Cambria Math" panose="02040503050406030204" pitchFamily="18" charset="0"/>
            </a:endParaRPr>
          </a:p>
          <a:p>
            <a:pPr>
              <a:lnSpc>
                <a:spcPct val="100000"/>
              </a:lnSpc>
            </a:pPr>
            <a:r>
              <a:rPr lang="en-US" b="1" dirty="0" smtClean="0">
                <a:solidFill>
                  <a:schemeClr val="tx2"/>
                </a:solidFill>
                <a:ea typeface="Cambria Math" panose="02040503050406030204" pitchFamily="18" charset="0"/>
              </a:rPr>
              <a:t>Reliability Guarantee</a:t>
            </a:r>
            <a:endParaRPr lang="en-US" sz="3200" i="1" dirty="0" smtClean="0">
              <a:solidFill>
                <a:schemeClr val="tx2"/>
              </a:solidFill>
              <a:ea typeface="Cambria Math" panose="02040503050406030204" pitchFamily="18" charset="0"/>
            </a:endParaRPr>
          </a:p>
          <a:p>
            <a:pPr lvl="1"/>
            <a:r>
              <a:rPr lang="en-US" sz="2800" dirty="0" smtClean="0"/>
              <a:t>When </a:t>
            </a:r>
            <a:r>
              <a:rPr lang="en-US" sz="2600" dirty="0" smtClean="0">
                <a:latin typeface="Cambria Math" panose="02040503050406030204" pitchFamily="18" charset="0"/>
                <a:ea typeface="Cambria Math" panose="02040503050406030204" pitchFamily="18" charset="0"/>
                <a:cs typeface="Courier New" panose="02070309020205020404" pitchFamily="49" charset="0"/>
              </a:rPr>
              <a:t>p=0.005</a:t>
            </a:r>
            <a:r>
              <a:rPr lang="en-US" sz="2800" dirty="0" smtClean="0"/>
              <a:t>, errors in one year</a:t>
            </a:r>
            <a:r>
              <a:rPr lang="en-US" sz="2800" dirty="0"/>
              <a:t>: </a:t>
            </a:r>
            <a:r>
              <a:rPr lang="en-US" sz="26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9.4×10</a:t>
            </a:r>
            <a:r>
              <a:rPr lang="en-US" sz="2600" baseline="30000" dirty="0">
                <a:solidFill>
                  <a:srgbClr val="FF0000"/>
                </a:solidFill>
                <a:latin typeface="Cambria Math" panose="02040503050406030204" pitchFamily="18" charset="0"/>
                <a:ea typeface="Cambria Math" panose="02040503050406030204" pitchFamily="18" charset="0"/>
                <a:cs typeface="Courier New" panose="02070309020205020404" pitchFamily="49" charset="0"/>
              </a:rPr>
              <a:t>-14</a:t>
            </a:r>
            <a:endParaRPr lang="en-US" sz="2600" dirty="0">
              <a:solidFill>
                <a:srgbClr val="FF0000"/>
              </a:solidFill>
              <a:latin typeface="Cambria Math" panose="02040503050406030204" pitchFamily="18" charset="0"/>
              <a:ea typeface="Cambria Math" panose="02040503050406030204" pitchFamily="18" charset="0"/>
            </a:endParaRPr>
          </a:p>
          <a:p>
            <a:pPr lvl="1">
              <a:lnSpc>
                <a:spcPct val="100000"/>
              </a:lnSpc>
            </a:pPr>
            <a:r>
              <a:rPr lang="en-US" sz="2800" dirty="0">
                <a:ea typeface="Cambria Math" panose="02040503050406030204" pitchFamily="18" charset="0"/>
              </a:rPr>
              <a:t>By adjusting the value of </a:t>
            </a:r>
            <a:r>
              <a:rPr lang="en-US" sz="2600" dirty="0">
                <a:latin typeface="Cambria Math" panose="02040503050406030204" pitchFamily="18" charset="0"/>
                <a:ea typeface="Cambria Math" panose="02040503050406030204" pitchFamily="18" charset="0"/>
                <a:cs typeface="Courier New" panose="02070309020205020404" pitchFamily="49" charset="0"/>
              </a:rPr>
              <a:t>p</a:t>
            </a:r>
            <a:r>
              <a:rPr lang="en-US" sz="2800" dirty="0">
                <a:ea typeface="Cambria Math" panose="02040503050406030204" pitchFamily="18" charset="0"/>
              </a:rPr>
              <a:t>, we can provide an </a:t>
            </a:r>
            <a:r>
              <a:rPr lang="en-US" sz="2800" dirty="0" smtClean="0">
                <a:ea typeface="Cambria Math" panose="02040503050406030204" pitchFamily="18" charset="0"/>
              </a:rPr>
              <a:t>arbitrarily strong protection against errors</a:t>
            </a:r>
            <a:endParaRPr lang="en-US" sz="2800" dirty="0">
              <a:ea typeface="Cambria Math" panose="02040503050406030204" pitchFamily="18" charset="0"/>
            </a:endParaRPr>
          </a:p>
          <a:p>
            <a:pPr lvl="1">
              <a:lnSpc>
                <a:spcPct val="100000"/>
              </a:lnSpc>
            </a:pPr>
            <a:endParaRPr lang="en-US" sz="2800" dirty="0">
              <a:ea typeface="Cambria Math" panose="02040503050406030204" pitchFamily="18" charset="0"/>
            </a:endParaRPr>
          </a:p>
          <a:p>
            <a:pPr lvl="1">
              <a:lnSpc>
                <a:spcPct val="100000"/>
              </a:lnSpc>
            </a:pPr>
            <a:endParaRPr lang="en-US" sz="2800" dirty="0">
              <a:latin typeface="Cambria Math" panose="02040503050406030204" pitchFamily="18" charset="0"/>
              <a:ea typeface="Cambria Math" panose="02040503050406030204" pitchFamily="18" charset="0"/>
            </a:endParaRPr>
          </a:p>
          <a:p>
            <a:pPr lvl="1">
              <a:lnSpc>
                <a:spcPct val="100000"/>
              </a:lnSpc>
            </a:pPr>
            <a:endParaRPr lang="en-US" sz="2800" dirty="0" smtClean="0"/>
          </a:p>
        </p:txBody>
      </p:sp>
      <p:sp>
        <p:nvSpPr>
          <p:cNvPr id="5" name="Slide Number Placeholder 4"/>
          <p:cNvSpPr>
            <a:spLocks noGrp="1"/>
          </p:cNvSpPr>
          <p:nvPr>
            <p:ph type="sldNum" sz="quarter" idx="12"/>
          </p:nvPr>
        </p:nvSpPr>
        <p:spPr/>
        <p:txBody>
          <a:bodyPr/>
          <a:lstStyle/>
          <a:p>
            <a:fld id="{D4D2B188-1D62-4FCA-8363-938AD4629BBB}" type="slidenum">
              <a:rPr lang="en-US" smtClean="0"/>
              <a:pPr/>
              <a:t>23</a:t>
            </a:fld>
            <a:endParaRPr lang="en-US"/>
          </a:p>
        </p:txBody>
      </p:sp>
    </p:spTree>
    <p:extLst>
      <p:ext uri="{BB962C8B-B14F-4D97-AF65-F5344CB8AC3E}">
        <p14:creationId xmlns:p14="http://schemas.microsoft.com/office/powerpoint/2010/main" val="4414580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PARA</a:t>
            </a:r>
            <a:endParaRPr lang="en-US" dirty="0"/>
          </a:p>
        </p:txBody>
      </p:sp>
      <p:sp>
        <p:nvSpPr>
          <p:cNvPr id="3" name="Content Placeholder 2"/>
          <p:cNvSpPr>
            <a:spLocks noGrp="1"/>
          </p:cNvSpPr>
          <p:nvPr>
            <p:ph idx="1"/>
          </p:nvPr>
        </p:nvSpPr>
        <p:spPr/>
        <p:txBody>
          <a:bodyPr/>
          <a:lstStyle/>
          <a:p>
            <a:r>
              <a:rPr lang="en-US" sz="3200" i="1" dirty="0" smtClean="0">
                <a:solidFill>
                  <a:schemeClr val="tx2"/>
                </a:solidFill>
                <a:sym typeface="Wingdings" panose="05000000000000000000" pitchFamily="2" charset="2"/>
              </a:rPr>
              <a:t>PARA refreshes rows infrequently</a:t>
            </a:r>
          </a:p>
          <a:p>
            <a:pPr lvl="1"/>
            <a:r>
              <a:rPr lang="en-US" sz="2800" dirty="0" smtClean="0">
                <a:sym typeface="Wingdings" panose="05000000000000000000" pitchFamily="2" charset="2"/>
              </a:rPr>
              <a:t>Low power</a:t>
            </a:r>
          </a:p>
          <a:p>
            <a:pPr lvl="1"/>
            <a:r>
              <a:rPr lang="en-US" sz="2800" dirty="0" smtClean="0">
                <a:sym typeface="Wingdings" panose="05000000000000000000" pitchFamily="2" charset="2"/>
              </a:rPr>
              <a:t>Low performance-overhead</a:t>
            </a:r>
          </a:p>
          <a:p>
            <a:pPr lvl="2"/>
            <a:r>
              <a:rPr lang="en-US" dirty="0"/>
              <a:t>Average slowdown: </a:t>
            </a:r>
            <a:r>
              <a:rPr lang="en-US" sz="2600" dirty="0">
                <a:solidFill>
                  <a:srgbClr val="FF0000"/>
                </a:solidFill>
                <a:latin typeface="Cambria Math" panose="02040503050406030204" pitchFamily="18" charset="0"/>
                <a:ea typeface="Cambria Math" panose="02040503050406030204" pitchFamily="18" charset="0"/>
              </a:rPr>
              <a:t>0.20%</a:t>
            </a:r>
            <a:r>
              <a:rPr lang="en-US" dirty="0"/>
              <a:t> (for </a:t>
            </a:r>
            <a:r>
              <a:rPr lang="en-US" sz="2600" dirty="0">
                <a:latin typeface="Cambria Math" panose="02040503050406030204" pitchFamily="18" charset="0"/>
                <a:ea typeface="Cambria Math" panose="02040503050406030204" pitchFamily="18" charset="0"/>
              </a:rPr>
              <a:t>29</a:t>
            </a:r>
            <a:r>
              <a:rPr lang="en-US" dirty="0"/>
              <a:t> benchmarks)</a:t>
            </a:r>
            <a:endParaRPr lang="en-US" dirty="0">
              <a:solidFill>
                <a:srgbClr val="FF0000"/>
              </a:solidFill>
              <a:ea typeface="Cambria Math" panose="02040503050406030204" pitchFamily="18" charset="0"/>
            </a:endParaRPr>
          </a:p>
          <a:p>
            <a:pPr lvl="2"/>
            <a:r>
              <a:rPr lang="en-US" dirty="0" smtClean="0"/>
              <a:t>Maximum slowdown: </a:t>
            </a:r>
            <a:r>
              <a:rPr lang="en-US" sz="2600" dirty="0" smtClean="0">
                <a:solidFill>
                  <a:srgbClr val="FF0000"/>
                </a:solidFill>
                <a:latin typeface="Cambria Math" panose="02040503050406030204" pitchFamily="18" charset="0"/>
                <a:ea typeface="Cambria Math" panose="02040503050406030204" pitchFamily="18" charset="0"/>
              </a:rPr>
              <a:t>0.75%</a:t>
            </a:r>
            <a:endParaRPr lang="en-US" dirty="0"/>
          </a:p>
          <a:p>
            <a:r>
              <a:rPr lang="en-US" sz="3200" i="1" dirty="0" smtClean="0">
                <a:solidFill>
                  <a:schemeClr val="tx2"/>
                </a:solidFill>
              </a:rPr>
              <a:t>PARA is stateless</a:t>
            </a:r>
          </a:p>
          <a:p>
            <a:pPr lvl="1"/>
            <a:r>
              <a:rPr lang="en-US" sz="2800" dirty="0" smtClean="0">
                <a:sym typeface="Wingdings" panose="05000000000000000000" pitchFamily="2" charset="2"/>
              </a:rPr>
              <a:t>Low </a:t>
            </a:r>
            <a:r>
              <a:rPr lang="en-US" sz="2800" dirty="0">
                <a:sym typeface="Wingdings" panose="05000000000000000000" pitchFamily="2" charset="2"/>
              </a:rPr>
              <a:t>cost</a:t>
            </a:r>
          </a:p>
          <a:p>
            <a:pPr lvl="1"/>
            <a:r>
              <a:rPr lang="en-US" sz="2800" dirty="0">
                <a:sym typeface="Wingdings" panose="05000000000000000000" pitchFamily="2" charset="2"/>
              </a:rPr>
              <a:t>Low </a:t>
            </a:r>
            <a:r>
              <a:rPr lang="en-US" sz="2800" dirty="0" smtClean="0">
                <a:sym typeface="Wingdings" panose="05000000000000000000" pitchFamily="2" charset="2"/>
              </a:rPr>
              <a:t>complexity</a:t>
            </a:r>
          </a:p>
          <a:p>
            <a:endParaRPr lang="en-US" sz="2000" i="1" dirty="0" smtClean="0">
              <a:solidFill>
                <a:srgbClr val="FF0000"/>
              </a:solidFill>
              <a:ea typeface="Cambria Math" panose="02040503050406030204" pitchFamily="18" charset="0"/>
            </a:endParaRPr>
          </a:p>
          <a:p>
            <a:r>
              <a:rPr lang="en-US" sz="3200" i="1" dirty="0" smtClean="0">
                <a:solidFill>
                  <a:srgbClr val="FF0000"/>
                </a:solidFill>
                <a:ea typeface="Cambria Math" panose="02040503050406030204" pitchFamily="18" charset="0"/>
              </a:rPr>
              <a:t>PARA </a:t>
            </a:r>
            <a:r>
              <a:rPr lang="en-US" sz="3200" i="1" dirty="0">
                <a:solidFill>
                  <a:srgbClr val="FF0000"/>
                </a:solidFill>
                <a:ea typeface="Cambria Math" panose="02040503050406030204" pitchFamily="18" charset="0"/>
              </a:rPr>
              <a:t>is an effective and low-overhead solution to prevent disturbance errors</a:t>
            </a:r>
          </a:p>
          <a:p>
            <a:endParaRPr lang="en-US" dirty="0">
              <a:sym typeface="Wingdings" panose="05000000000000000000" pitchFamily="2" charset="2"/>
            </a:endParaRPr>
          </a:p>
          <a:p>
            <a:endParaRPr lang="en-US" dirty="0"/>
          </a:p>
        </p:txBody>
      </p:sp>
      <p:sp>
        <p:nvSpPr>
          <p:cNvPr id="4" name="Slide Number Placeholder 3"/>
          <p:cNvSpPr>
            <a:spLocks noGrp="1"/>
          </p:cNvSpPr>
          <p:nvPr>
            <p:ph type="sldNum" sz="quarter" idx="12"/>
          </p:nvPr>
        </p:nvSpPr>
        <p:spPr/>
        <p:txBody>
          <a:bodyPr/>
          <a:lstStyle/>
          <a:p>
            <a:fld id="{D4D2B188-1D62-4FCA-8363-938AD4629BBB}" type="slidenum">
              <a:rPr lang="en-US" smtClean="0"/>
              <a:pPr/>
              <a:t>24</a:t>
            </a:fld>
            <a:endParaRPr lang="en-US"/>
          </a:p>
        </p:txBody>
      </p:sp>
    </p:spTree>
    <p:extLst>
      <p:ext uri="{BB962C8B-B14F-4D97-AF65-F5344CB8AC3E}">
        <p14:creationId xmlns:p14="http://schemas.microsoft.com/office/powerpoint/2010/main" val="3295850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a:t>
            </a:r>
            <a:r>
              <a:rPr lang="en-US" dirty="0" err="1" smtClean="0"/>
              <a:t>RowHammer</a:t>
            </a:r>
            <a:r>
              <a:rPr lang="en-US" dirty="0" smtClean="0"/>
              <a:t> Analysis</a:t>
            </a:r>
            <a:endParaRPr lang="en-US"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25</a:t>
            </a:fld>
            <a:endParaRPr lang="en-US">
              <a:solidFill>
                <a:srgbClr val="000000"/>
              </a:solidFill>
            </a:endParaRPr>
          </a:p>
        </p:txBody>
      </p:sp>
      <p:pic>
        <p:nvPicPr>
          <p:cNvPr id="7" name="Picture 6"/>
          <p:cNvPicPr>
            <a:picLocks noChangeAspect="1"/>
          </p:cNvPicPr>
          <p:nvPr/>
        </p:nvPicPr>
        <p:blipFill>
          <a:blip r:embed="rId2"/>
          <a:stretch>
            <a:fillRect/>
          </a:stretch>
        </p:blipFill>
        <p:spPr>
          <a:xfrm>
            <a:off x="-35496" y="1141916"/>
            <a:ext cx="9144000" cy="2359092"/>
          </a:xfrm>
          <a:prstGeom prst="rect">
            <a:avLst/>
          </a:prstGeom>
        </p:spPr>
      </p:pic>
      <p:pic>
        <p:nvPicPr>
          <p:cNvPr id="8" name="Picture 7"/>
          <p:cNvPicPr>
            <a:picLocks noChangeAspect="1"/>
          </p:cNvPicPr>
          <p:nvPr/>
        </p:nvPicPr>
        <p:blipFill>
          <a:blip r:embed="rId3"/>
          <a:stretch>
            <a:fillRect/>
          </a:stretch>
        </p:blipFill>
        <p:spPr>
          <a:xfrm>
            <a:off x="0" y="4293096"/>
            <a:ext cx="9144000" cy="1406769"/>
          </a:xfrm>
          <a:prstGeom prst="rect">
            <a:avLst/>
          </a:prstGeom>
        </p:spPr>
      </p:pic>
    </p:spTree>
    <p:extLst>
      <p:ext uri="{BB962C8B-B14F-4D97-AF65-F5344CB8AC3E}">
        <p14:creationId xmlns:p14="http://schemas.microsoft.com/office/powerpoint/2010/main" val="42584024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Main Memory</a:t>
            </a:r>
            <a:endParaRPr lang="en-US" dirty="0"/>
          </a:p>
        </p:txBody>
      </p:sp>
      <p:sp>
        <p:nvSpPr>
          <p:cNvPr id="3" name="Content Placeholder 2"/>
          <p:cNvSpPr>
            <a:spLocks noGrp="1"/>
          </p:cNvSpPr>
          <p:nvPr>
            <p:ph idx="1"/>
          </p:nvPr>
        </p:nvSpPr>
        <p:spPr>
          <a:xfrm>
            <a:off x="228600" y="1052736"/>
            <a:ext cx="8610600" cy="5195664"/>
          </a:xfrm>
        </p:spPr>
        <p:txBody>
          <a:bodyPr/>
          <a:lstStyle/>
          <a:p>
            <a:r>
              <a:rPr lang="en-US" dirty="0" smtClean="0"/>
              <a:t>DRAM is becoming less reliable </a:t>
            </a:r>
            <a:r>
              <a:rPr lang="en-US" dirty="0" smtClean="0">
                <a:sym typeface="Wingdings"/>
              </a:rPr>
              <a:t> more vulnerable</a:t>
            </a:r>
          </a:p>
          <a:p>
            <a:endParaRPr lang="en-US" dirty="0">
              <a:sym typeface="Wingdings"/>
            </a:endParaRPr>
          </a:p>
          <a:p>
            <a:r>
              <a:rPr lang="en-US" dirty="0" smtClean="0">
                <a:sym typeface="Wingdings"/>
              </a:rPr>
              <a:t>Due to difficulties in DRAM scaling, unexpected types of failures may appear</a:t>
            </a:r>
          </a:p>
          <a:p>
            <a:endParaRPr lang="en-US" dirty="0">
              <a:sym typeface="Wingdings"/>
            </a:endParaRPr>
          </a:p>
          <a:p>
            <a:r>
              <a:rPr lang="en-US" dirty="0" smtClean="0">
                <a:sym typeface="Wingdings"/>
              </a:rPr>
              <a:t>And, they may already be slipping into the field</a:t>
            </a:r>
          </a:p>
          <a:p>
            <a:pPr lvl="1"/>
            <a:r>
              <a:rPr lang="en-US" dirty="0" smtClean="0">
                <a:sym typeface="Wingdings"/>
              </a:rPr>
              <a:t>Read disturb errors (</a:t>
            </a:r>
            <a:r>
              <a:rPr lang="en-US" dirty="0" err="1" smtClean="0">
                <a:sym typeface="Wingdings"/>
              </a:rPr>
              <a:t>Rowhammer</a:t>
            </a:r>
            <a:r>
              <a:rPr lang="en-US" dirty="0" smtClean="0">
                <a:sym typeface="Wingdings"/>
              </a:rPr>
              <a:t>)</a:t>
            </a:r>
          </a:p>
          <a:p>
            <a:pPr lvl="1"/>
            <a:r>
              <a:rPr lang="en-US" dirty="0" smtClean="0">
                <a:sym typeface="Wingdings"/>
              </a:rPr>
              <a:t>Retention errors</a:t>
            </a:r>
          </a:p>
          <a:p>
            <a:pPr lvl="1"/>
            <a:r>
              <a:rPr lang="en-US" dirty="0" smtClean="0">
                <a:sym typeface="Wingdings"/>
              </a:rPr>
              <a:t>Read errors, write errors</a:t>
            </a:r>
          </a:p>
          <a:p>
            <a:pPr lvl="1"/>
            <a:r>
              <a:rPr lang="en-US" dirty="0" smtClean="0">
                <a:sym typeface="Wingdings"/>
              </a:rPr>
              <a:t>…</a:t>
            </a:r>
          </a:p>
          <a:p>
            <a:endParaRPr lang="en-US" dirty="0">
              <a:sym typeface="Wingdings"/>
            </a:endParaRPr>
          </a:p>
          <a:p>
            <a:r>
              <a:rPr lang="en-US" dirty="0" smtClean="0">
                <a:sym typeface="Wingdings"/>
              </a:rPr>
              <a:t>These failures can also pose security vulnerabilities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26</a:t>
            </a:fld>
            <a:endParaRPr lang="en-US" altLang="en-US">
              <a:solidFill>
                <a:srgbClr val="000000"/>
              </a:solidFill>
            </a:endParaRPr>
          </a:p>
        </p:txBody>
      </p:sp>
    </p:spTree>
    <p:extLst>
      <p:ext uri="{BB962C8B-B14F-4D97-AF65-F5344CB8AC3E}">
        <p14:creationId xmlns:p14="http://schemas.microsoft.com/office/powerpoint/2010/main" val="145727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of Retention Failures </a:t>
            </a:r>
            <a:r>
              <a:rPr lang="en-US" sz="3000" b="1" dirty="0" smtClean="0"/>
              <a:t>[ISCA’13]</a:t>
            </a:r>
            <a:endParaRPr lang="en-US" sz="3000" b="1"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27</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107505" y="1666155"/>
            <a:ext cx="8853554" cy="4067101"/>
          </a:xfrm>
          <a:prstGeom prst="rect">
            <a:avLst/>
          </a:prstGeom>
        </p:spPr>
      </p:pic>
    </p:spTree>
    <p:extLst>
      <p:ext uri="{BB962C8B-B14F-4D97-AF65-F5344CB8AC3E}">
        <p14:creationId xmlns:p14="http://schemas.microsoft.com/office/powerpoint/2010/main" val="14279340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smtClean="0"/>
              <a:t>Can We Exploit the DRAM Retention Time Profile?</a:t>
            </a:r>
            <a:endParaRPr lang="en-US" sz="34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28</a:t>
            </a:fld>
            <a:endParaRPr lang="en-US"/>
          </a:p>
        </p:txBody>
      </p:sp>
      <p:pic>
        <p:nvPicPr>
          <p:cNvPr id="5" name="Picture 4"/>
          <p:cNvPicPr>
            <a:picLocks noChangeAspect="1"/>
          </p:cNvPicPr>
          <p:nvPr/>
        </p:nvPicPr>
        <p:blipFill>
          <a:blip r:embed="rId2"/>
          <a:stretch>
            <a:fillRect/>
          </a:stretch>
        </p:blipFill>
        <p:spPr>
          <a:xfrm>
            <a:off x="0" y="1144459"/>
            <a:ext cx="9144000" cy="4372773"/>
          </a:xfrm>
          <a:prstGeom prst="rect">
            <a:avLst/>
          </a:prstGeom>
        </p:spPr>
      </p:pic>
    </p:spTree>
    <p:extLst>
      <p:ext uri="{BB962C8B-B14F-4D97-AF65-F5344CB8AC3E}">
        <p14:creationId xmlns:p14="http://schemas.microsoft.com/office/powerpoint/2010/main" val="12134259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r>
              <a:rPr lang="en-US">
                <a:solidFill>
                  <a:srgbClr val="FF0000"/>
                </a:solidFill>
                <a:latin typeface="Tahoma" charset="0"/>
                <a:ea typeface="ＭＳ Ｐゴシック" charset="0"/>
                <a:cs typeface="ＭＳ Ｐゴシック" charset="0"/>
              </a:rPr>
              <a:t>Challenge 1: Data Pattern Dependence (DPD)</a:t>
            </a:r>
          </a:p>
          <a:p>
            <a:pPr lvl="1"/>
            <a:r>
              <a:rPr lang="en-US">
                <a:solidFill>
                  <a:srgbClr val="0000FF"/>
                </a:solidFill>
                <a:latin typeface="Tahoma" charset="0"/>
                <a:ea typeface="ＭＳ Ｐゴシック" charset="0"/>
              </a:rPr>
              <a:t>Retention time of a DRAM cell depends on its value and the values of cells nearby it</a:t>
            </a:r>
          </a:p>
          <a:p>
            <a:pPr lvl="1"/>
            <a:endParaRPr lang="en-US" sz="1800">
              <a:latin typeface="Tahoma" charset="0"/>
              <a:ea typeface="ＭＳ Ｐゴシック" charset="0"/>
            </a:endParaRPr>
          </a:p>
          <a:p>
            <a:pPr lvl="1"/>
            <a:r>
              <a:rPr lang="en-US">
                <a:latin typeface="Tahoma" charset="0"/>
                <a:ea typeface="ＭＳ Ｐゴシック" charset="0"/>
              </a:rPr>
              <a:t>When a row is activated, all bitlines are perturbed simultaneously</a:t>
            </a:r>
          </a:p>
        </p:txBody>
      </p:sp>
      <p:sp>
        <p:nvSpPr>
          <p:cNvPr id="22323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D2CC19-049F-354C-8180-33C2AEE3F683}" type="slidenum">
              <a:rPr lang="en-US" sz="1600">
                <a:solidFill>
                  <a:srgbClr val="000000"/>
                </a:solidFill>
                <a:latin typeface="Garamond" charset="0"/>
              </a:rPr>
              <a:pPr eaLnBrk="1" hangingPunct="1"/>
              <a:t>29</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3071813"/>
            <a:ext cx="5532437"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540000" y="3444875"/>
            <a:ext cx="4564063" cy="214313"/>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7" name="Oval 6"/>
          <p:cNvSpPr/>
          <p:nvPr/>
        </p:nvSpPr>
        <p:spPr>
          <a:xfrm>
            <a:off x="4137025" y="3168650"/>
            <a:ext cx="188913"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8" name="Oval 7"/>
          <p:cNvSpPr/>
          <p:nvPr/>
        </p:nvSpPr>
        <p:spPr>
          <a:xfrm>
            <a:off x="2894013" y="3170238"/>
            <a:ext cx="187325" cy="1735137"/>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9" name="Oval 8"/>
          <p:cNvSpPr/>
          <p:nvPr/>
        </p:nvSpPr>
        <p:spPr>
          <a:xfrm>
            <a:off x="5737225" y="3171825"/>
            <a:ext cx="187325" cy="1735138"/>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Tahoma"/>
            </a:endParaRPr>
          </a:p>
        </p:txBody>
      </p:sp>
      <p:sp>
        <p:nvSpPr>
          <p:cNvPr id="10" name="Rectangle 9"/>
          <p:cNvSpPr>
            <a:spLocks noChangeArrowheads="1"/>
          </p:cNvSpPr>
          <p:nvPr/>
        </p:nvSpPr>
        <p:spPr bwMode="auto">
          <a:xfrm>
            <a:off x="2530475" y="3352800"/>
            <a:ext cx="5051425" cy="124936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6975343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solidFill>
                  <a:srgbClr val="0000FF"/>
                </a:solidFill>
              </a:rPr>
              <a:t>DRAM Scaling Issues </a:t>
            </a:r>
          </a:p>
          <a:p>
            <a:pPr lvl="1"/>
            <a:r>
              <a:rPr lang="en-US" dirty="0" smtClean="0"/>
              <a:t>DRAM </a:t>
            </a:r>
            <a:r>
              <a:rPr lang="en-US" dirty="0" err="1" smtClean="0"/>
              <a:t>RowHammer</a:t>
            </a:r>
            <a:r>
              <a:rPr lang="en-US" dirty="0" smtClean="0"/>
              <a:t> Problem</a:t>
            </a:r>
          </a:p>
          <a:p>
            <a:pPr lvl="1"/>
            <a:r>
              <a:rPr lang="en-US" dirty="0" smtClean="0"/>
              <a:t>Some Other DRAM Reliability Studies</a:t>
            </a:r>
          </a:p>
          <a:p>
            <a:pPr lvl="1"/>
            <a:endParaRPr lang="en-US" dirty="0"/>
          </a:p>
          <a:p>
            <a:r>
              <a:rPr lang="en-US" dirty="0" smtClean="0">
                <a:solidFill>
                  <a:srgbClr val="0000FF"/>
                </a:solidFill>
              </a:rPr>
              <a:t>NAND Flash Scaling Issues</a:t>
            </a:r>
          </a:p>
          <a:p>
            <a:pPr lvl="1"/>
            <a:r>
              <a:rPr lang="en-US" dirty="0" smtClean="0"/>
              <a:t>Some NAND </a:t>
            </a:r>
            <a:r>
              <a:rPr lang="en-US" dirty="0" smtClean="0"/>
              <a:t>Flash Reliability Studies </a:t>
            </a:r>
          </a:p>
          <a:p>
            <a:pPr lvl="1"/>
            <a:r>
              <a:rPr lang="en-US" dirty="0"/>
              <a:t>Read Disturb Errors in NAND Flash Memory</a:t>
            </a:r>
          </a:p>
          <a:p>
            <a:pPr lvl="1"/>
            <a:endParaRPr lang="en-US" dirty="0"/>
          </a:p>
          <a:p>
            <a:r>
              <a:rPr lang="en-US" dirty="0" smtClean="0"/>
              <a:t>Summary and Discussion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3</a:t>
            </a:fld>
            <a:endParaRPr lang="en-US" altLang="en-US"/>
          </a:p>
        </p:txBody>
      </p:sp>
      <p:sp>
        <p:nvSpPr>
          <p:cNvPr id="5" name="Rectangle 4"/>
          <p:cNvSpPr>
            <a:spLocks noChangeArrowheads="1"/>
          </p:cNvSpPr>
          <p:nvPr/>
        </p:nvSpPr>
        <p:spPr bwMode="auto">
          <a:xfrm>
            <a:off x="539552" y="1340768"/>
            <a:ext cx="5123433" cy="1321371"/>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37776890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a:xfrm>
            <a:off x="152400" y="152400"/>
            <a:ext cx="8991600" cy="884238"/>
          </a:xfrm>
        </p:spPr>
        <p:txBody>
          <a:bodyPr/>
          <a:lstStyle/>
          <a:p>
            <a:r>
              <a:rPr lang="en-US">
                <a:latin typeface="Garamond" charset="0"/>
                <a:ea typeface="ＭＳ Ｐゴシック" charset="0"/>
                <a:cs typeface="ＭＳ Ｐゴシック" charset="0"/>
              </a:rPr>
              <a:t>Two Challenges to Retention Time Profiling</a:t>
            </a:r>
          </a:p>
        </p:txBody>
      </p:sp>
      <p:sp>
        <p:nvSpPr>
          <p:cNvPr id="3" name="Content Placeholder 2"/>
          <p:cNvSpPr>
            <a:spLocks noGrp="1"/>
          </p:cNvSpPr>
          <p:nvPr>
            <p:ph idx="1"/>
          </p:nvPr>
        </p:nvSpPr>
        <p:spPr>
          <a:xfrm>
            <a:off x="165100" y="1095375"/>
            <a:ext cx="8978900" cy="5153025"/>
          </a:xfrm>
        </p:spPr>
        <p:txBody>
          <a:bodyPr/>
          <a:lstStyle/>
          <a:p>
            <a:pPr>
              <a:defRPr/>
            </a:pPr>
            <a:r>
              <a:rPr lang="en-US" dirty="0">
                <a:solidFill>
                  <a:srgbClr val="FF0000"/>
                </a:solidFill>
                <a:latin typeface="Tahoma" charset="0"/>
                <a:ea typeface="ＭＳ Ｐゴシック" charset="0"/>
                <a:cs typeface="ＭＳ Ｐゴシック" charset="0"/>
              </a:rPr>
              <a:t>Challenge 2: Variable Retention Time (VRT)</a:t>
            </a:r>
          </a:p>
          <a:p>
            <a:pPr lvl="1">
              <a:defRPr/>
            </a:pPr>
            <a:r>
              <a:rPr lang="en-US" dirty="0">
                <a:solidFill>
                  <a:srgbClr val="0000FF"/>
                </a:solidFill>
                <a:latin typeface="Tahoma" charset="0"/>
                <a:ea typeface="ＭＳ Ｐゴシック" charset="0"/>
              </a:rPr>
              <a:t>Retention time of a DRAM cell changes randomly over time </a:t>
            </a:r>
            <a:r>
              <a:rPr lang="en-US" dirty="0" smtClean="0">
                <a:solidFill>
                  <a:srgbClr val="0000FF"/>
                </a:solidFill>
                <a:latin typeface="Tahoma" charset="0"/>
                <a:ea typeface="ＭＳ Ｐゴシック" charset="0"/>
              </a:rPr>
              <a:t>      </a:t>
            </a:r>
          </a:p>
          <a:p>
            <a:pPr lvl="2">
              <a:defRPr/>
            </a:pPr>
            <a:r>
              <a:rPr lang="en-US" dirty="0" smtClean="0">
                <a:solidFill>
                  <a:srgbClr val="0000FF"/>
                </a:solidFill>
                <a:latin typeface="Tahoma" charset="0"/>
                <a:ea typeface="ＭＳ Ｐゴシック" charset="0"/>
              </a:rPr>
              <a:t>a </a:t>
            </a:r>
            <a:r>
              <a:rPr lang="en-US" dirty="0">
                <a:solidFill>
                  <a:srgbClr val="0000FF"/>
                </a:solidFill>
                <a:latin typeface="Tahoma" charset="0"/>
                <a:ea typeface="ＭＳ Ｐゴシック" charset="0"/>
              </a:rPr>
              <a:t>cell alternates between multiple retention time </a:t>
            </a:r>
            <a:r>
              <a:rPr lang="en-US" dirty="0" smtClean="0">
                <a:solidFill>
                  <a:srgbClr val="0000FF"/>
                </a:solidFill>
                <a:latin typeface="Tahoma" charset="0"/>
                <a:ea typeface="ＭＳ Ｐゴシック" charset="0"/>
              </a:rPr>
              <a:t>states</a:t>
            </a:r>
            <a:endParaRPr lang="en-US" dirty="0">
              <a:solidFill>
                <a:srgbClr val="0000FF"/>
              </a:solidFill>
              <a:latin typeface="Tahoma" charset="0"/>
              <a:ea typeface="ＭＳ Ｐゴシック" charset="0"/>
            </a:endParaRPr>
          </a:p>
          <a:p>
            <a:pPr lvl="1">
              <a:defRPr/>
            </a:pPr>
            <a:endParaRPr lang="en-US" dirty="0">
              <a:latin typeface="Tahoma" charset="0"/>
              <a:ea typeface="ＭＳ Ｐゴシック" charset="0"/>
            </a:endParaRPr>
          </a:p>
          <a:p>
            <a:pPr lvl="1">
              <a:defRPr/>
            </a:pPr>
            <a:r>
              <a:rPr lang="en-US" dirty="0">
                <a:latin typeface="Tahoma" charset="0"/>
                <a:ea typeface="ＭＳ Ｐゴシック" charset="0"/>
              </a:rPr>
              <a:t>Leakage current of a cell changes sporadically due to a charge trap in the gate oxide of the DRAM cell access transistor</a:t>
            </a:r>
          </a:p>
          <a:p>
            <a:pPr lvl="1">
              <a:defRPr/>
            </a:pPr>
            <a:r>
              <a:rPr lang="en-US" dirty="0">
                <a:latin typeface="Tahoma" charset="0"/>
                <a:ea typeface="ＭＳ Ｐゴシック" charset="0"/>
              </a:rPr>
              <a:t>When the trap becomes occupied, charge leaks more readily from the transistor’s drain, leading to a short retention time</a:t>
            </a:r>
          </a:p>
          <a:p>
            <a:pPr lvl="2">
              <a:defRPr/>
            </a:pPr>
            <a:r>
              <a:rPr lang="en-US" dirty="0">
                <a:latin typeface="Tahoma" charset="0"/>
                <a:ea typeface="ＭＳ Ｐゴシック" charset="0"/>
              </a:rPr>
              <a:t>Called </a:t>
            </a:r>
            <a:r>
              <a:rPr lang="en-US" i="1" dirty="0">
                <a:latin typeface="Tahoma" charset="0"/>
                <a:ea typeface="ＭＳ Ｐゴシック" charset="0"/>
              </a:rPr>
              <a:t>Trap-Assisted Gate-Induced Drain Leakage</a:t>
            </a:r>
          </a:p>
          <a:p>
            <a:pPr lvl="1">
              <a:defRPr/>
            </a:pPr>
            <a:r>
              <a:rPr lang="en-US" dirty="0">
                <a:latin typeface="Tahoma" charset="0"/>
                <a:ea typeface="ＭＳ Ｐゴシック" charset="0"/>
              </a:rPr>
              <a:t>This process appears to be a random </a:t>
            </a:r>
            <a:r>
              <a:rPr lang="en-US" dirty="0" smtClean="0">
                <a:latin typeface="Tahoma" charset="0"/>
                <a:ea typeface="ＭＳ Ｐゴシック" charset="0"/>
              </a:rPr>
              <a:t>process </a:t>
            </a:r>
            <a:r>
              <a:rPr lang="en-US" sz="1800" b="1" dirty="0" smtClean="0">
                <a:solidFill>
                  <a:srgbClr val="2C6123"/>
                </a:solidFill>
                <a:latin typeface="Tahoma" charset="0"/>
                <a:ea typeface="ＭＳ Ｐゴシック" charset="0"/>
              </a:rPr>
              <a:t>[Kim+ IEEE TED’11]</a:t>
            </a:r>
            <a:endParaRPr lang="en-US" sz="1800" b="1" dirty="0">
              <a:solidFill>
                <a:srgbClr val="2C6123"/>
              </a:solidFill>
              <a:latin typeface="Tahoma" charset="0"/>
              <a:ea typeface="ＭＳ Ｐゴシック" charset="0"/>
            </a:endParaRPr>
          </a:p>
          <a:p>
            <a:pPr lvl="2">
              <a:defRPr/>
            </a:pPr>
            <a:endParaRPr lang="en-US" dirty="0">
              <a:latin typeface="Tahoma" charset="0"/>
              <a:ea typeface="ＭＳ Ｐゴシック" charset="0"/>
            </a:endParaRPr>
          </a:p>
          <a:p>
            <a:pPr lvl="1">
              <a:defRPr/>
            </a:pPr>
            <a:r>
              <a:rPr lang="en-US" dirty="0" smtClean="0">
                <a:solidFill>
                  <a:srgbClr val="FF0000"/>
                </a:solidFill>
                <a:latin typeface="Tahoma" charset="0"/>
                <a:ea typeface="ＭＳ Ｐゴシック" charset="0"/>
              </a:rPr>
              <a:t>Worst-case </a:t>
            </a:r>
            <a:r>
              <a:rPr lang="en-US" dirty="0">
                <a:solidFill>
                  <a:srgbClr val="FF0000"/>
                </a:solidFill>
                <a:latin typeface="Tahoma" charset="0"/>
                <a:ea typeface="ＭＳ Ｐゴシック" charset="0"/>
              </a:rPr>
              <a:t>retention time depends on a random process </a:t>
            </a:r>
            <a:endParaRPr lang="en-US" dirty="0" smtClean="0">
              <a:solidFill>
                <a:srgbClr val="FF0000"/>
              </a:solidFill>
              <a:latin typeface="Tahoma" charset="0"/>
              <a:ea typeface="ＭＳ Ｐゴシック" charset="0"/>
            </a:endParaRPr>
          </a:p>
          <a:p>
            <a:pPr marL="671512" lvl="2" indent="0">
              <a:buFont typeface="Wingdings" charset="0"/>
              <a:buNone/>
              <a:defRPr/>
            </a:pPr>
            <a:r>
              <a:rPr lang="en-US" dirty="0" smtClean="0">
                <a:solidFill>
                  <a:srgbClr val="FF0000"/>
                </a:solidFill>
                <a:latin typeface="Tahoma" charset="0"/>
                <a:ea typeface="ＭＳ Ｐゴシック" charset="0"/>
                <a:sym typeface="Wingdings" charset="0"/>
              </a:rPr>
              <a:t> </a:t>
            </a:r>
            <a:r>
              <a:rPr lang="en-US" dirty="0">
                <a:solidFill>
                  <a:srgbClr val="FF0000"/>
                </a:solidFill>
                <a:latin typeface="Tahoma" charset="0"/>
                <a:ea typeface="ＭＳ Ｐゴシック" charset="0"/>
                <a:sym typeface="Wingdings" charset="0"/>
              </a:rPr>
              <a:t>need to find the worst case despite this</a:t>
            </a:r>
            <a:endParaRPr lang="en-US" dirty="0">
              <a:solidFill>
                <a:srgbClr val="FF0000"/>
              </a:solidFill>
              <a:latin typeface="Tahoma" charset="0"/>
              <a:ea typeface="ＭＳ Ｐゴシック" charset="0"/>
            </a:endParaRPr>
          </a:p>
        </p:txBody>
      </p:sp>
      <p:sp>
        <p:nvSpPr>
          <p:cNvPr id="22528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74AD25-8CC2-CA49-83CB-00EA7636A2EA}" type="slidenum">
              <a:rPr lang="en-US" sz="1600">
                <a:solidFill>
                  <a:srgbClr val="000000"/>
                </a:solidFill>
                <a:latin typeface="Garamond" charset="0"/>
              </a:rPr>
              <a:pPr eaLnBrk="1" hangingPunct="1"/>
              <a:t>30</a:t>
            </a:fld>
            <a:endParaRPr lang="en-US" sz="1600">
              <a:solidFill>
                <a:srgbClr val="000000"/>
              </a:solidFill>
              <a:latin typeface="Garamond" charset="0"/>
            </a:endParaRPr>
          </a:p>
        </p:txBody>
      </p:sp>
      <p:grpSp>
        <p:nvGrpSpPr>
          <p:cNvPr id="5" name="Group 4"/>
          <p:cNvGrpSpPr>
            <a:grpSpLocks/>
          </p:cNvGrpSpPr>
          <p:nvPr/>
        </p:nvGrpSpPr>
        <p:grpSpPr bwMode="auto">
          <a:xfrm>
            <a:off x="6669088" y="4141788"/>
            <a:ext cx="2474912" cy="2544762"/>
            <a:chOff x="6554938" y="2996952"/>
            <a:chExt cx="1696887" cy="2133600"/>
          </a:xfrm>
        </p:grpSpPr>
        <p:grpSp>
          <p:nvGrpSpPr>
            <p:cNvPr id="225285" name="Group 5"/>
            <p:cNvGrpSpPr>
              <a:grpSpLocks/>
            </p:cNvGrpSpPr>
            <p:nvPr/>
          </p:nvGrpSpPr>
          <p:grpSpPr bwMode="auto">
            <a:xfrm>
              <a:off x="6554938" y="2996952"/>
              <a:ext cx="1696887" cy="2133600"/>
              <a:chOff x="741513" y="3276600"/>
              <a:chExt cx="1696887" cy="2133600"/>
            </a:xfrm>
          </p:grpSpPr>
          <p:sp>
            <p:nvSpPr>
              <p:cNvPr id="225291" name="Freeform 4"/>
              <p:cNvSpPr>
                <a:spLocks/>
              </p:cNvSpPr>
              <p:nvPr/>
            </p:nvSpPr>
            <p:spPr bwMode="auto">
              <a:xfrm>
                <a:off x="1152525" y="4419600"/>
                <a:ext cx="838200" cy="228600"/>
              </a:xfrm>
              <a:custGeom>
                <a:avLst/>
                <a:gdLst>
                  <a:gd name="T0" fmla="*/ 0 w 624"/>
                  <a:gd name="T1" fmla="*/ 2147483647 h 144"/>
                  <a:gd name="T2" fmla="*/ 2147483647 w 624"/>
                  <a:gd name="T3" fmla="*/ 2147483647 h 144"/>
                  <a:gd name="T4" fmla="*/ 2147483647 w 624"/>
                  <a:gd name="T5" fmla="*/ 0 h 144"/>
                  <a:gd name="T6" fmla="*/ 2147483647 w 624"/>
                  <a:gd name="T7" fmla="*/ 0 h 144"/>
                  <a:gd name="T8" fmla="*/ 2147483647 w 624"/>
                  <a:gd name="T9" fmla="*/ 2147483647 h 144"/>
                  <a:gd name="T10" fmla="*/ 2147483647 w 624"/>
                  <a:gd name="T11" fmla="*/ 2147483647 h 144"/>
                  <a:gd name="T12" fmla="*/ 0 60000 65536"/>
                  <a:gd name="T13" fmla="*/ 0 60000 65536"/>
                  <a:gd name="T14" fmla="*/ 0 60000 65536"/>
                  <a:gd name="T15" fmla="*/ 0 60000 65536"/>
                  <a:gd name="T16" fmla="*/ 0 60000 65536"/>
                  <a:gd name="T17" fmla="*/ 0 60000 65536"/>
                  <a:gd name="T18" fmla="*/ 0 w 624"/>
                  <a:gd name="T19" fmla="*/ 0 h 144"/>
                  <a:gd name="T20" fmla="*/ 624 w 6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624" h="144">
                    <a:moveTo>
                      <a:pt x="0" y="144"/>
                    </a:moveTo>
                    <a:lnTo>
                      <a:pt x="144" y="144"/>
                    </a:lnTo>
                    <a:lnTo>
                      <a:pt x="144" y="0"/>
                    </a:lnTo>
                    <a:lnTo>
                      <a:pt x="432" y="0"/>
                    </a:lnTo>
                    <a:lnTo>
                      <a:pt x="432" y="144"/>
                    </a:lnTo>
                    <a:lnTo>
                      <a:pt x="624" y="144"/>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2" name="Line 5"/>
              <p:cNvSpPr>
                <a:spLocks noChangeShapeType="1"/>
              </p:cNvSpPr>
              <p:nvPr/>
            </p:nvSpPr>
            <p:spPr bwMode="auto">
              <a:xfrm>
                <a:off x="1381125" y="4343400"/>
                <a:ext cx="304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3" name="Oval 6"/>
              <p:cNvSpPr>
                <a:spLocks noChangeArrowheads="1"/>
              </p:cNvSpPr>
              <p:nvPr/>
            </p:nvSpPr>
            <p:spPr bwMode="auto">
              <a:xfrm flipH="1">
                <a:off x="1457325" y="4191000"/>
                <a:ext cx="152400" cy="152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4" name="Line 7"/>
              <p:cNvSpPr>
                <a:spLocks noChangeShapeType="1"/>
              </p:cNvSpPr>
              <p:nvPr/>
            </p:nvSpPr>
            <p:spPr bwMode="auto">
              <a:xfrm>
                <a:off x="1152525" y="3276600"/>
                <a:ext cx="0" cy="2133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5" name="Line 8"/>
              <p:cNvSpPr>
                <a:spLocks noChangeShapeType="1"/>
              </p:cNvSpPr>
              <p:nvPr/>
            </p:nvSpPr>
            <p:spPr bwMode="auto">
              <a:xfrm>
                <a:off x="741513" y="3799594"/>
                <a:ext cx="1696887" cy="1040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6" name="Line 9"/>
              <p:cNvSpPr>
                <a:spLocks noChangeShapeType="1"/>
              </p:cNvSpPr>
              <p:nvPr/>
            </p:nvSpPr>
            <p:spPr bwMode="auto">
              <a:xfrm>
                <a:off x="1533525" y="3810000"/>
                <a:ext cx="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sp>
          <p:nvSpPr>
            <p:cNvPr id="225286" name="Line 30"/>
            <p:cNvSpPr>
              <a:spLocks noChangeShapeType="1"/>
            </p:cNvSpPr>
            <p:nvPr/>
          </p:nvSpPr>
          <p:spPr bwMode="auto">
            <a:xfrm>
              <a:off x="7794625" y="4368552"/>
              <a:ext cx="1588" cy="152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87" name="Line 31"/>
            <p:cNvSpPr>
              <a:spLocks noChangeShapeType="1"/>
            </p:cNvSpPr>
            <p:nvPr/>
          </p:nvSpPr>
          <p:spPr bwMode="auto">
            <a:xfrm>
              <a:off x="7642225" y="4520952"/>
              <a:ext cx="304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88" name="Line 32"/>
            <p:cNvSpPr>
              <a:spLocks noChangeShapeType="1"/>
            </p:cNvSpPr>
            <p:nvPr/>
          </p:nvSpPr>
          <p:spPr bwMode="auto">
            <a:xfrm>
              <a:off x="7642225" y="4597152"/>
              <a:ext cx="304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89" name="Line 35"/>
            <p:cNvSpPr>
              <a:spLocks noChangeShapeType="1"/>
            </p:cNvSpPr>
            <p:nvPr/>
          </p:nvSpPr>
          <p:spPr bwMode="auto">
            <a:xfrm>
              <a:off x="7794625" y="4597152"/>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225290" name="AutoShape 36"/>
            <p:cNvSpPr>
              <a:spLocks noChangeArrowheads="1"/>
            </p:cNvSpPr>
            <p:nvPr/>
          </p:nvSpPr>
          <p:spPr bwMode="auto">
            <a:xfrm flipV="1">
              <a:off x="7642225" y="4825752"/>
              <a:ext cx="304800" cy="22860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0894040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smtClean="0"/>
              <a:t>Mitigation of Retention Issues </a:t>
            </a:r>
            <a:r>
              <a:rPr lang="en-US" sz="2600" b="1" dirty="0" smtClean="0"/>
              <a:t>[SIGMETRICS’14]</a:t>
            </a:r>
            <a:endParaRPr lang="en-US" sz="2600" b="1"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31</a:t>
            </a:fld>
            <a:endParaRPr lang="en-US" altLang="en-US">
              <a:solidFill>
                <a:srgbClr val="000000"/>
              </a:solidFill>
            </a:endParaRPr>
          </a:p>
        </p:txBody>
      </p:sp>
      <p:pic>
        <p:nvPicPr>
          <p:cNvPr id="6" name="Picture 5"/>
          <p:cNvPicPr>
            <a:picLocks noChangeAspect="1"/>
          </p:cNvPicPr>
          <p:nvPr/>
        </p:nvPicPr>
        <p:blipFill>
          <a:blip r:embed="rId2"/>
          <a:stretch>
            <a:fillRect/>
          </a:stretch>
        </p:blipFill>
        <p:spPr>
          <a:xfrm>
            <a:off x="-17187" y="1700808"/>
            <a:ext cx="9144000" cy="3744416"/>
          </a:xfrm>
          <a:prstGeom prst="rect">
            <a:avLst/>
          </a:prstGeom>
        </p:spPr>
      </p:pic>
    </p:spTree>
    <p:extLst>
      <p:ext uri="{BB962C8B-B14F-4D97-AF65-F5344CB8AC3E}">
        <p14:creationId xmlns:p14="http://schemas.microsoft.com/office/powerpoint/2010/main" val="24198411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algn="ctr" defTabSz="457200"/>
            <a:r>
              <a:rPr lang="en-US" sz="3600" b="1" dirty="0" smtClean="0">
                <a:solidFill>
                  <a:srgbClr val="FF0000"/>
                </a:solidFill>
                <a:latin typeface="Calibri"/>
              </a:rPr>
              <a:t>Optimize DRAM and mitigate errors online </a:t>
            </a:r>
          </a:p>
          <a:p>
            <a:pPr algn="ctr" defTabSz="457200"/>
            <a:r>
              <a:rPr lang="en-US" sz="3600" b="1" dirty="0" smtClean="0">
                <a:solidFill>
                  <a:srgbClr val="FF0000"/>
                </a:solidFill>
                <a:latin typeface="Calibri"/>
              </a:rPr>
              <a:t>without disturbing the system and applications</a:t>
            </a:r>
            <a:endParaRPr lang="en-US" sz="3600" b="1" dirty="0">
              <a:solidFill>
                <a:srgbClr val="FF0000"/>
              </a:solidFill>
              <a:latin typeface="Calibri"/>
            </a:endParaRP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4517" y="883373"/>
            <a:ext cx="351082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Initially protect DRAM </a:t>
            </a:r>
          </a:p>
          <a:p>
            <a:pPr algn="ctr" defTabSz="457200"/>
            <a:r>
              <a:rPr lang="en-US" sz="2800" b="1" dirty="0">
                <a:solidFill>
                  <a:srgbClr val="000000"/>
                </a:solidFill>
                <a:latin typeface="Calibri"/>
              </a:rPr>
              <a:t>w</a:t>
            </a:r>
            <a:r>
              <a:rPr lang="en-US" sz="2800" b="1" dirty="0" smtClean="0">
                <a:solidFill>
                  <a:srgbClr val="000000"/>
                </a:solidFill>
                <a:latin typeface="Calibri"/>
              </a:rPr>
              <a:t>ith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1</a:t>
            </a:r>
            <a:endParaRPr lang="en-US" sz="4400" b="1" dirty="0">
              <a:solidFill>
                <a:prstClr val="white"/>
              </a:solidFill>
              <a:latin typeface="Calibri"/>
            </a:endParaRP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5" name="TextBox 44"/>
          <p:cNvSpPr txBox="1"/>
          <p:nvPr/>
        </p:nvSpPr>
        <p:spPr>
          <a:xfrm>
            <a:off x="4359487" y="863581"/>
            <a:ext cx="2574393"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Periodically test</a:t>
            </a:r>
          </a:p>
          <a:p>
            <a:pPr algn="ctr" defTabSz="457200"/>
            <a:r>
              <a:rPr lang="en-US" sz="2800" b="1" dirty="0" smtClean="0">
                <a:solidFill>
                  <a:srgbClr val="000000"/>
                </a:solidFill>
                <a:latin typeface="Calibri"/>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a:solidFill>
                  <a:prstClr val="white"/>
                </a:solidFill>
                <a:latin typeface="Calibri"/>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defTabSz="457200"/>
            <a:r>
              <a:rPr lang="en-US" sz="6000" b="1" dirty="0" smtClean="0">
                <a:solidFill>
                  <a:prstClr val="black"/>
                </a:solidFill>
                <a:latin typeface="Calibri"/>
              </a:rPr>
              <a:t>ECC</a:t>
            </a:r>
            <a:endParaRPr lang="en-US" sz="6000" b="1" dirty="0">
              <a:solidFill>
                <a:prstClr val="black"/>
              </a:solidFill>
              <a:latin typeface="Calibri"/>
            </a:endParaRP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sp>
        <p:nvSpPr>
          <p:cNvPr id="111" name="TextBox 110"/>
          <p:cNvSpPr txBox="1"/>
          <p:nvPr/>
        </p:nvSpPr>
        <p:spPr>
          <a:xfrm>
            <a:off x="4780784" y="4702165"/>
            <a:ext cx="362969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Adjust refresh rate and</a:t>
            </a:r>
          </a:p>
          <a:p>
            <a:pPr algn="ctr" defTabSz="457200"/>
            <a:r>
              <a:rPr lang="en-US" sz="2800" b="1" dirty="0" smtClean="0">
                <a:solidFill>
                  <a:srgbClr val="000000"/>
                </a:solidFill>
                <a:latin typeface="Calibri"/>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3</a:t>
            </a:r>
            <a:endParaRPr lang="en-US" sz="4400" b="1" dirty="0">
              <a:solidFill>
                <a:prstClr val="white"/>
              </a:solidFill>
              <a:latin typeface="Calibri"/>
            </a:endParaRP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1" name="Title 1"/>
          <p:cNvSpPr>
            <a:spLocks noGrp="1"/>
          </p:cNvSpPr>
          <p:nvPr>
            <p:ph type="title"/>
          </p:nvPr>
        </p:nvSpPr>
        <p:spPr>
          <a:xfrm>
            <a:off x="228600" y="44624"/>
            <a:ext cx="8610600" cy="684312"/>
          </a:xfrm>
        </p:spPr>
        <p:txBody>
          <a:bodyPr>
            <a:normAutofit fontScale="90000"/>
          </a:bodyPr>
          <a:lstStyle/>
          <a:p>
            <a:pPr eaLnBrk="1" hangingPunct="1"/>
            <a:r>
              <a:rPr lang="en-US" dirty="0" smtClean="0">
                <a:solidFill>
                  <a:srgbClr val="1A5712"/>
                </a:solidFill>
                <a:latin typeface="Garamond" charset="0"/>
                <a:ea typeface="ＭＳ Ｐゴシック" charset="0"/>
                <a:cs typeface="ＭＳ Ｐゴシック" charset="0"/>
              </a:rPr>
              <a:t>Online Profiling of DRAM In the Field</a:t>
            </a:r>
            <a:endParaRPr lang="en-US"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13907452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884238"/>
          </a:xfrm>
        </p:spPr>
        <p:txBody>
          <a:bodyPr/>
          <a:lstStyle/>
          <a:p>
            <a:r>
              <a:rPr lang="en-US" sz="3400" dirty="0" smtClean="0"/>
              <a:t>Multi-Rate Refresh with Online Profiling &amp; ECC</a:t>
            </a:r>
            <a:endParaRPr lang="en-US" sz="3400" dirty="0"/>
          </a:p>
        </p:txBody>
      </p:sp>
      <p:sp>
        <p:nvSpPr>
          <p:cNvPr id="3" name="Content Placeholder 2"/>
          <p:cNvSpPr>
            <a:spLocks noGrp="1"/>
          </p:cNvSpPr>
          <p:nvPr>
            <p:ph idx="1"/>
          </p:nvPr>
        </p:nvSpPr>
        <p:spPr>
          <a:xfrm>
            <a:off x="228600" y="940271"/>
            <a:ext cx="8610600" cy="5153025"/>
          </a:xfrm>
        </p:spPr>
        <p:txBody>
          <a:bodyPr/>
          <a:lstStyle/>
          <a:p>
            <a:r>
              <a:rPr lang="en-US" sz="2000" dirty="0" err="1"/>
              <a:t>Moinuddin</a:t>
            </a:r>
            <a:r>
              <a:rPr lang="en-US" sz="2000" dirty="0"/>
              <a:t> </a:t>
            </a:r>
            <a:r>
              <a:rPr lang="en-US" sz="2000" dirty="0" err="1"/>
              <a:t>Qureshi</a:t>
            </a:r>
            <a:r>
              <a:rPr lang="en-US" sz="2000" dirty="0"/>
              <a:t>, </a:t>
            </a:r>
            <a:r>
              <a:rPr lang="en-US" sz="2000" dirty="0" err="1"/>
              <a:t>Dae</a:t>
            </a:r>
            <a:r>
              <a:rPr lang="en-US" sz="2000" dirty="0"/>
              <a:t> Hyun Kim, Samira Khan, </a:t>
            </a:r>
            <a:r>
              <a:rPr lang="en-US" sz="2000" dirty="0" err="1"/>
              <a:t>Prashant</a:t>
            </a:r>
            <a:r>
              <a:rPr lang="en-US" sz="2000" dirty="0"/>
              <a:t> Nair, and Onur Mutlu,</a:t>
            </a:r>
            <a:br>
              <a:rPr lang="en-US" sz="2000" dirty="0"/>
            </a:br>
            <a:r>
              <a:rPr lang="en-US" sz="2000" b="1" dirty="0">
                <a:hlinkClick r:id="rId2"/>
              </a:rPr>
              <a:t>"AVATAR: A Variable-Retention-Time (VRT) Aware Refresh for DRAM Systems"</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endParaRPr lang="en-US" sz="2000" dirty="0" smtClean="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33</a:t>
            </a:fld>
            <a:endParaRPr lang="en-US">
              <a:solidFill>
                <a:srgbClr val="000000"/>
              </a:solidFill>
            </a:endParaRPr>
          </a:p>
        </p:txBody>
      </p:sp>
      <p:pic>
        <p:nvPicPr>
          <p:cNvPr id="5" name="Picture 4"/>
          <p:cNvPicPr>
            <a:picLocks noChangeAspect="1"/>
          </p:cNvPicPr>
          <p:nvPr/>
        </p:nvPicPr>
        <p:blipFill>
          <a:blip r:embed="rId6"/>
          <a:stretch>
            <a:fillRect/>
          </a:stretch>
        </p:blipFill>
        <p:spPr>
          <a:xfrm>
            <a:off x="0" y="4091037"/>
            <a:ext cx="9144000" cy="1642219"/>
          </a:xfrm>
          <a:prstGeom prst="rect">
            <a:avLst/>
          </a:prstGeom>
        </p:spPr>
      </p:pic>
    </p:spTree>
    <p:extLst>
      <p:ext uri="{BB962C8B-B14F-4D97-AF65-F5344CB8AC3E}">
        <p14:creationId xmlns:p14="http://schemas.microsoft.com/office/powerpoint/2010/main" val="37845918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42"/>
          <p:cNvSpPr>
            <a:spLocks noGrp="1"/>
          </p:cNvSpPr>
          <p:nvPr>
            <p:ph type="sldNum" sz="quarter" idx="12"/>
          </p:nvPr>
        </p:nvSpPr>
        <p:spPr/>
        <p:txBody>
          <a:bodyPr/>
          <a:lstStyle/>
          <a:p>
            <a:fld id="{1ECAAF94-34D1-4844-9837-2EF4AD3834AE}" type="slidenum">
              <a:rPr lang="en-US" smtClean="0">
                <a:solidFill>
                  <a:srgbClr val="9BBB59"/>
                </a:solidFill>
              </a:rPr>
              <a:pPr/>
              <a:t>34</a:t>
            </a:fld>
            <a:endParaRPr lang="en-US">
              <a:solidFill>
                <a:srgbClr val="9BBB59"/>
              </a:solidFill>
            </a:endParaRPr>
          </a:p>
        </p:txBody>
      </p:sp>
      <p:sp>
        <p:nvSpPr>
          <p:cNvPr id="42" name="Title 1"/>
          <p:cNvSpPr>
            <a:spLocks noGrp="1"/>
          </p:cNvSpPr>
          <p:nvPr>
            <p:ph type="title"/>
          </p:nvPr>
        </p:nvSpPr>
        <p:spPr>
          <a:xfrm>
            <a:off x="247650" y="198438"/>
            <a:ext cx="8896350" cy="487362"/>
          </a:xfrm>
        </p:spPr>
        <p:txBody>
          <a:bodyPr/>
          <a:lstStyle/>
          <a:p>
            <a:r>
              <a:rPr lang="en-US" dirty="0" smtClean="0"/>
              <a:t>ARCHITECTURE MODEL FOR CELL UNDER VRT</a:t>
            </a:r>
            <a:endParaRPr lang="en-US" dirty="0"/>
          </a:p>
        </p:txBody>
      </p:sp>
      <p:pic>
        <p:nvPicPr>
          <p:cNvPr id="3" name="Picture 2"/>
          <p:cNvPicPr>
            <a:picLocks noChangeAspect="1"/>
          </p:cNvPicPr>
          <p:nvPr/>
        </p:nvPicPr>
        <p:blipFill>
          <a:blip r:embed="rId3"/>
          <a:stretch>
            <a:fillRect/>
          </a:stretch>
        </p:blipFill>
        <p:spPr>
          <a:xfrm>
            <a:off x="946079" y="1157812"/>
            <a:ext cx="6915061" cy="2304172"/>
          </a:xfrm>
          <a:prstGeom prst="rect">
            <a:avLst/>
          </a:prstGeom>
        </p:spPr>
      </p:pic>
      <p:sp>
        <p:nvSpPr>
          <p:cNvPr id="24" name="TextBox 23"/>
          <p:cNvSpPr txBox="1"/>
          <p:nvPr/>
        </p:nvSpPr>
        <p:spPr>
          <a:xfrm>
            <a:off x="33866" y="5936910"/>
            <a:ext cx="9105900" cy="523220"/>
          </a:xfrm>
          <a:prstGeom prst="rect">
            <a:avLst/>
          </a:prstGeom>
          <a:solidFill>
            <a:srgbClr val="CCFFCC"/>
          </a:solidFill>
          <a:ln>
            <a:solidFill>
              <a:schemeClr val="tx1"/>
            </a:solidFill>
          </a:ln>
        </p:spPr>
        <p:txBody>
          <a:bodyPr wrap="square" rtlCol="0">
            <a:spAutoFit/>
          </a:bodyPr>
          <a:lstStyle/>
          <a:p>
            <a:pPr algn="ctr" fontAlgn="base">
              <a:spcBef>
                <a:spcPct val="0"/>
              </a:spcBef>
              <a:spcAft>
                <a:spcPct val="0"/>
              </a:spcAft>
            </a:pPr>
            <a:r>
              <a:rPr lang="en-US" sz="2800" b="1" dirty="0">
                <a:solidFill>
                  <a:prstClr val="black"/>
                </a:solidFill>
                <a:latin typeface="Arial" charset="0"/>
                <a:ea typeface="ＭＳ Ｐゴシック" charset="0"/>
                <a:cs typeface="ＭＳ Ｐゴシック" charset="0"/>
              </a:rPr>
              <a:t>Model has two parameters: AVP and AVI</a:t>
            </a:r>
          </a:p>
        </p:txBody>
      </p:sp>
      <p:sp>
        <p:nvSpPr>
          <p:cNvPr id="2" name="TextBox 1"/>
          <p:cNvSpPr txBox="1"/>
          <p:nvPr/>
        </p:nvSpPr>
        <p:spPr>
          <a:xfrm>
            <a:off x="207579" y="3434472"/>
            <a:ext cx="8599530" cy="2308324"/>
          </a:xfrm>
          <a:prstGeom prst="rect">
            <a:avLst/>
          </a:prstGeom>
          <a:noFill/>
          <a:ln w="25400">
            <a:noFill/>
          </a:ln>
        </p:spPr>
        <p:txBody>
          <a:bodyPr wrap="none" rtlCol="0">
            <a:spAutoFit/>
          </a:bodyPr>
          <a:lstStyle/>
          <a:p>
            <a:pPr fontAlgn="base">
              <a:spcBef>
                <a:spcPct val="0"/>
              </a:spcBef>
              <a:spcAft>
                <a:spcPct val="0"/>
              </a:spcAft>
            </a:pPr>
            <a:r>
              <a:rPr lang="en-US" sz="2400" dirty="0" smtClean="0">
                <a:solidFill>
                  <a:srgbClr val="000000"/>
                </a:solidFill>
                <a:latin typeface="Arial"/>
                <a:ea typeface="ＭＳ Ｐゴシック" charset="0"/>
                <a:cs typeface="Arial"/>
              </a:rPr>
              <a:t>Two key parameters:</a:t>
            </a:r>
            <a:br>
              <a:rPr lang="en-US" sz="2400" dirty="0" smtClean="0">
                <a:solidFill>
                  <a:srgbClr val="000000"/>
                </a:solidFill>
                <a:latin typeface="Arial"/>
                <a:ea typeface="ＭＳ Ｐゴシック" charset="0"/>
                <a:cs typeface="Arial"/>
              </a:rPr>
            </a:br>
            <a:endParaRPr lang="en-US" sz="2400" dirty="0" smtClean="0">
              <a:solidFill>
                <a:srgbClr val="000000"/>
              </a:solidFill>
              <a:latin typeface="Arial"/>
              <a:ea typeface="ＭＳ Ｐゴシック" charset="0"/>
              <a:cs typeface="Arial"/>
            </a:endParaRPr>
          </a:p>
          <a:p>
            <a:pPr fontAlgn="base">
              <a:spcBef>
                <a:spcPct val="0"/>
              </a:spcBef>
              <a:spcAft>
                <a:spcPct val="0"/>
              </a:spcAft>
            </a:pPr>
            <a:r>
              <a:rPr lang="en-US" sz="2400" b="1" dirty="0" smtClean="0">
                <a:solidFill>
                  <a:srgbClr val="800000"/>
                </a:solidFill>
                <a:latin typeface="Arial"/>
                <a:ea typeface="ＭＳ Ｐゴシック" charset="0"/>
                <a:cs typeface="Arial"/>
              </a:rPr>
              <a:t>Active-VRT Pool (AVP):  </a:t>
            </a:r>
            <a:r>
              <a:rPr lang="en-US" sz="2400" dirty="0" smtClean="0">
                <a:solidFill>
                  <a:srgbClr val="000000"/>
                </a:solidFill>
                <a:latin typeface="Arial"/>
                <a:ea typeface="ＭＳ Ｐゴシック" charset="0"/>
                <a:cs typeface="Arial"/>
              </a:rPr>
              <a:t>How many VRT cells in this period?</a:t>
            </a:r>
          </a:p>
          <a:p>
            <a:pPr fontAlgn="base">
              <a:spcBef>
                <a:spcPct val="0"/>
              </a:spcBef>
              <a:spcAft>
                <a:spcPct val="0"/>
              </a:spcAft>
            </a:pPr>
            <a:r>
              <a:rPr lang="en-US" sz="2400" b="1" dirty="0" smtClean="0">
                <a:solidFill>
                  <a:srgbClr val="800000"/>
                </a:solidFill>
                <a:latin typeface="Arial"/>
                <a:ea typeface="ＭＳ Ｐゴシック" charset="0"/>
                <a:cs typeface="Arial"/>
              </a:rPr>
              <a:t/>
            </a:r>
            <a:br>
              <a:rPr lang="en-US" sz="2400" b="1" dirty="0" smtClean="0">
                <a:solidFill>
                  <a:srgbClr val="800000"/>
                </a:solidFill>
                <a:latin typeface="Arial"/>
                <a:ea typeface="ＭＳ Ｐゴシック" charset="0"/>
                <a:cs typeface="Arial"/>
              </a:rPr>
            </a:br>
            <a:r>
              <a:rPr lang="en-US" sz="2400" b="1" dirty="0" smtClean="0">
                <a:solidFill>
                  <a:srgbClr val="800000"/>
                </a:solidFill>
                <a:latin typeface="Arial"/>
                <a:ea typeface="ＭＳ Ｐゴシック" charset="0"/>
                <a:cs typeface="Arial"/>
              </a:rPr>
              <a:t>Active-VRT Injection (AVI): </a:t>
            </a:r>
            <a:r>
              <a:rPr lang="en-US" sz="2400" dirty="0" smtClean="0">
                <a:solidFill>
                  <a:srgbClr val="000000"/>
                </a:solidFill>
                <a:latin typeface="Arial"/>
                <a:ea typeface="ＭＳ Ｐゴシック" charset="0"/>
                <a:cs typeface="Arial"/>
              </a:rPr>
              <a:t>How many new (previously </a:t>
            </a:r>
            <a:br>
              <a:rPr lang="en-US" sz="2400" dirty="0" smtClean="0">
                <a:solidFill>
                  <a:srgbClr val="000000"/>
                </a:solidFill>
                <a:latin typeface="Arial"/>
                <a:ea typeface="ＭＳ Ｐゴシック" charset="0"/>
                <a:cs typeface="Arial"/>
              </a:rPr>
            </a:br>
            <a:r>
              <a:rPr lang="en-US" sz="2400" dirty="0" smtClean="0">
                <a:solidFill>
                  <a:srgbClr val="000000"/>
                </a:solidFill>
                <a:latin typeface="Arial"/>
                <a:ea typeface="ＭＳ Ｐゴシック" charset="0"/>
                <a:cs typeface="Arial"/>
              </a:rPr>
              <a:t>undiscovered) cells became weak in this period?</a:t>
            </a:r>
          </a:p>
        </p:txBody>
      </p:sp>
    </p:spTree>
    <p:extLst>
      <p:ext uri="{BB962C8B-B14F-4D97-AF65-F5344CB8AC3E}">
        <p14:creationId xmlns:p14="http://schemas.microsoft.com/office/powerpoint/2010/main" val="2042211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AVATAR</a:t>
            </a:r>
            <a:endParaRPr lang="en-US" dirty="0"/>
          </a:p>
        </p:txBody>
      </p:sp>
      <p:sp>
        <p:nvSpPr>
          <p:cNvPr id="3" name="Content Placeholder 2"/>
          <p:cNvSpPr>
            <a:spLocks noGrp="1"/>
          </p:cNvSpPr>
          <p:nvPr>
            <p:ph idx="1"/>
          </p:nvPr>
        </p:nvSpPr>
        <p:spPr>
          <a:xfrm>
            <a:off x="0" y="1092597"/>
            <a:ext cx="9144000" cy="1011810"/>
          </a:xfrm>
        </p:spPr>
        <p:txBody>
          <a:bodyPr/>
          <a:lstStyle/>
          <a:p>
            <a:pPr marL="0" indent="0">
              <a:buNone/>
            </a:pPr>
            <a:r>
              <a:rPr lang="en-US" sz="2400" dirty="0" smtClean="0">
                <a:solidFill>
                  <a:srgbClr val="800000"/>
                </a:solidFill>
              </a:rPr>
              <a:t>Insight: </a:t>
            </a:r>
            <a:r>
              <a:rPr lang="en-US" sz="2400" dirty="0" smtClean="0"/>
              <a:t>Avoid forming Active VRT Pool </a:t>
            </a:r>
            <a:r>
              <a:rPr lang="en-US" sz="2400" dirty="0" smtClean="0">
                <a:sym typeface="Wingdings"/>
              </a:rPr>
              <a:t> </a:t>
            </a:r>
            <a:r>
              <a:rPr lang="en-US" sz="2400" dirty="0" smtClean="0"/>
              <a:t>Upgrade on ECC error</a:t>
            </a:r>
          </a:p>
          <a:p>
            <a:pPr marL="0" indent="0">
              <a:buNone/>
            </a:pPr>
            <a:r>
              <a:rPr lang="en-US" sz="2400" dirty="0" smtClean="0">
                <a:solidFill>
                  <a:srgbClr val="800000"/>
                </a:solidFill>
              </a:rPr>
              <a:t>Observation: </a:t>
            </a:r>
            <a:r>
              <a:rPr lang="en-US" sz="2400" dirty="0" smtClean="0"/>
              <a:t>Rate of VRT &gt;&gt; Rate of soft error (50x-2500x)</a:t>
            </a:r>
            <a:endParaRPr lang="en-US" sz="2400" dirty="0"/>
          </a:p>
        </p:txBody>
      </p:sp>
      <p:sp>
        <p:nvSpPr>
          <p:cNvPr id="4" name="Slide Number Placeholder 3"/>
          <p:cNvSpPr>
            <a:spLocks noGrp="1"/>
          </p:cNvSpPr>
          <p:nvPr>
            <p:ph type="sldNum" sz="quarter" idx="12"/>
          </p:nvPr>
        </p:nvSpPr>
        <p:spPr/>
        <p:txBody>
          <a:bodyPr/>
          <a:lstStyle/>
          <a:p>
            <a:pPr>
              <a:defRPr/>
            </a:pPr>
            <a:fld id="{866DA6C0-E8D2-8D44-A834-246A4BF6B0E5}" type="slidenum">
              <a:rPr lang="en-US" smtClean="0">
                <a:solidFill>
                  <a:srgbClr val="9BBB59"/>
                </a:solidFill>
              </a:rPr>
              <a:pPr>
                <a:defRPr/>
              </a:pPr>
              <a:t>35</a:t>
            </a:fld>
            <a:endParaRPr lang="en-US">
              <a:solidFill>
                <a:srgbClr val="9BBB59"/>
              </a:solidFill>
            </a:endParaRPr>
          </a:p>
        </p:txBody>
      </p:sp>
      <p:sp>
        <p:nvSpPr>
          <p:cNvPr id="14" name="Rectangle 13"/>
          <p:cNvSpPr/>
          <p:nvPr/>
        </p:nvSpPr>
        <p:spPr>
          <a:xfrm>
            <a:off x="2230904" y="2801005"/>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Arial"/>
                <a:cs typeface="Arial"/>
              </a:rPr>
              <a:t>A</a:t>
            </a:r>
          </a:p>
        </p:txBody>
      </p:sp>
      <p:sp>
        <p:nvSpPr>
          <p:cNvPr id="15" name="Rectangle 14"/>
          <p:cNvSpPr/>
          <p:nvPr/>
        </p:nvSpPr>
        <p:spPr>
          <a:xfrm>
            <a:off x="2230904" y="314621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Arial"/>
                <a:cs typeface="Arial"/>
              </a:rPr>
              <a:t>B</a:t>
            </a:r>
          </a:p>
        </p:txBody>
      </p:sp>
      <p:sp>
        <p:nvSpPr>
          <p:cNvPr id="16" name="Rectangle 15"/>
          <p:cNvSpPr/>
          <p:nvPr/>
        </p:nvSpPr>
        <p:spPr>
          <a:xfrm>
            <a:off x="2230904" y="349142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Arial"/>
                <a:cs typeface="Arial"/>
              </a:rPr>
              <a:t>C</a:t>
            </a:r>
          </a:p>
        </p:txBody>
      </p:sp>
      <p:sp>
        <p:nvSpPr>
          <p:cNvPr id="18" name="Rectangle 17"/>
          <p:cNvSpPr/>
          <p:nvPr/>
        </p:nvSpPr>
        <p:spPr>
          <a:xfrm>
            <a:off x="2230904" y="383663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Arial"/>
                <a:cs typeface="Arial"/>
              </a:rPr>
              <a:t>D</a:t>
            </a:r>
          </a:p>
        </p:txBody>
      </p:sp>
      <p:sp>
        <p:nvSpPr>
          <p:cNvPr id="20" name="Rectangle 19"/>
          <p:cNvSpPr/>
          <p:nvPr/>
        </p:nvSpPr>
        <p:spPr>
          <a:xfrm>
            <a:off x="2230904" y="4181846"/>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Arial"/>
                <a:cs typeface="Arial"/>
              </a:rPr>
              <a:t>E</a:t>
            </a:r>
          </a:p>
        </p:txBody>
      </p:sp>
      <p:sp>
        <p:nvSpPr>
          <p:cNvPr id="21" name="Rectangle 20"/>
          <p:cNvSpPr/>
          <p:nvPr/>
        </p:nvSpPr>
        <p:spPr>
          <a:xfrm>
            <a:off x="2230904" y="4527057"/>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Arial"/>
                <a:cs typeface="Arial"/>
              </a:rPr>
              <a:t>F</a:t>
            </a:r>
          </a:p>
        </p:txBody>
      </p:sp>
      <p:sp>
        <p:nvSpPr>
          <p:cNvPr id="22" name="Rectangle 21"/>
          <p:cNvSpPr/>
          <p:nvPr/>
        </p:nvSpPr>
        <p:spPr>
          <a:xfrm>
            <a:off x="2230904" y="4872268"/>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Arial"/>
                <a:cs typeface="Arial"/>
              </a:rPr>
              <a:t>G</a:t>
            </a:r>
          </a:p>
        </p:txBody>
      </p:sp>
      <p:sp>
        <p:nvSpPr>
          <p:cNvPr id="23" name="Rectangle 22"/>
          <p:cNvSpPr/>
          <p:nvPr/>
        </p:nvSpPr>
        <p:spPr>
          <a:xfrm>
            <a:off x="2230904" y="5217479"/>
            <a:ext cx="1678568" cy="357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Arial"/>
                <a:cs typeface="Arial"/>
              </a:rPr>
              <a:t>H</a:t>
            </a:r>
          </a:p>
        </p:txBody>
      </p:sp>
      <p:sp>
        <p:nvSpPr>
          <p:cNvPr id="24" name="TextBox 23"/>
          <p:cNvSpPr txBox="1"/>
          <p:nvPr/>
        </p:nvSpPr>
        <p:spPr>
          <a:xfrm>
            <a:off x="2253726" y="2314691"/>
            <a:ext cx="1945965" cy="461665"/>
          </a:xfrm>
          <a:prstGeom prst="rect">
            <a:avLst/>
          </a:prstGeom>
          <a:noFill/>
          <a:ln w="25400">
            <a:noFill/>
          </a:ln>
        </p:spPr>
        <p:txBody>
          <a:bodyPr wrap="none" rtlCol="0">
            <a:spAutoFit/>
          </a:bodyPr>
          <a:lstStyle/>
          <a:p>
            <a:r>
              <a:rPr lang="en-US" dirty="0" smtClean="0">
                <a:solidFill>
                  <a:srgbClr val="000000"/>
                </a:solidFill>
                <a:latin typeface="Arial"/>
                <a:cs typeface="Arial"/>
              </a:rPr>
              <a:t>DRAM Rows</a:t>
            </a:r>
          </a:p>
        </p:txBody>
      </p:sp>
      <p:sp>
        <p:nvSpPr>
          <p:cNvPr id="25" name="Right Arrow 24"/>
          <p:cNvSpPr/>
          <p:nvPr/>
        </p:nvSpPr>
        <p:spPr>
          <a:xfrm>
            <a:off x="4006377" y="3848986"/>
            <a:ext cx="1627518" cy="1035630"/>
          </a:xfrm>
          <a:prstGeom prst="rightArrow">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prstClr val="black"/>
                </a:solidFill>
                <a:latin typeface="Arial"/>
                <a:cs typeface="Arial"/>
              </a:rPr>
              <a:t>RETENTION</a:t>
            </a:r>
          </a:p>
          <a:p>
            <a:pPr algn="ctr"/>
            <a:r>
              <a:rPr lang="en-US" sz="1600" b="1" dirty="0" smtClean="0">
                <a:solidFill>
                  <a:srgbClr val="000000"/>
                </a:solidFill>
                <a:latin typeface="Arial"/>
                <a:cs typeface="Arial"/>
              </a:rPr>
              <a:t>PROFILING</a:t>
            </a:r>
          </a:p>
        </p:txBody>
      </p:sp>
      <p:grpSp>
        <p:nvGrpSpPr>
          <p:cNvPr id="26" name="Group 25"/>
          <p:cNvGrpSpPr/>
          <p:nvPr/>
        </p:nvGrpSpPr>
        <p:grpSpPr>
          <a:xfrm>
            <a:off x="2244853" y="3029762"/>
            <a:ext cx="3110003" cy="2113735"/>
            <a:chOff x="849330" y="1917828"/>
            <a:chExt cx="3475204" cy="2113735"/>
          </a:xfrm>
        </p:grpSpPr>
        <p:sp>
          <p:nvSpPr>
            <p:cNvPr id="27" name="7-Point Star 26"/>
            <p:cNvSpPr/>
            <p:nvPr/>
          </p:nvSpPr>
          <p:spPr>
            <a:xfrm>
              <a:off x="2082298" y="3740672"/>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Arial"/>
                <a:cs typeface="Arial"/>
              </a:endParaRPr>
            </a:p>
          </p:txBody>
        </p:sp>
        <p:sp>
          <p:nvSpPr>
            <p:cNvPr id="28" name="7-Point Star 27"/>
            <p:cNvSpPr/>
            <p:nvPr/>
          </p:nvSpPr>
          <p:spPr>
            <a:xfrm>
              <a:off x="849330"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Arial"/>
                <a:cs typeface="Arial"/>
              </a:endParaRPr>
            </a:p>
          </p:txBody>
        </p:sp>
        <p:sp>
          <p:nvSpPr>
            <p:cNvPr id="29" name="7-Point Star 28"/>
            <p:cNvSpPr/>
            <p:nvPr/>
          </p:nvSpPr>
          <p:spPr>
            <a:xfrm>
              <a:off x="3481728" y="2379493"/>
              <a:ext cx="318840" cy="290891"/>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Arial"/>
                <a:cs typeface="Arial"/>
              </a:endParaRPr>
            </a:p>
          </p:txBody>
        </p:sp>
        <p:sp>
          <p:nvSpPr>
            <p:cNvPr id="30" name="TextBox 29"/>
            <p:cNvSpPr txBox="1"/>
            <p:nvPr/>
          </p:nvSpPr>
          <p:spPr>
            <a:xfrm>
              <a:off x="2932857" y="1917828"/>
              <a:ext cx="1391677" cy="400110"/>
            </a:xfrm>
            <a:prstGeom prst="rect">
              <a:avLst/>
            </a:prstGeom>
            <a:noFill/>
            <a:ln w="25400">
              <a:noFill/>
            </a:ln>
          </p:spPr>
          <p:txBody>
            <a:bodyPr wrap="none" rtlCol="0">
              <a:spAutoFit/>
            </a:bodyPr>
            <a:lstStyle/>
            <a:p>
              <a:r>
                <a:rPr lang="en-US" sz="2000" b="1" dirty="0" smtClean="0">
                  <a:solidFill>
                    <a:srgbClr val="000000"/>
                  </a:solidFill>
                  <a:latin typeface="Arial"/>
                  <a:cs typeface="Arial"/>
                </a:rPr>
                <a:t>Weak Cell</a:t>
              </a:r>
            </a:p>
          </p:txBody>
        </p:sp>
      </p:grpSp>
      <p:sp>
        <p:nvSpPr>
          <p:cNvPr id="31" name="7-Point Star 30"/>
          <p:cNvSpPr/>
          <p:nvPr/>
        </p:nvSpPr>
        <p:spPr>
          <a:xfrm>
            <a:off x="2491453" y="4872268"/>
            <a:ext cx="263073" cy="301296"/>
          </a:xfrm>
          <a:prstGeom prst="star7">
            <a:avLst/>
          </a:prstGeom>
          <a:solidFill>
            <a:srgbClr val="F2DC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Arial"/>
              <a:cs typeface="Arial"/>
            </a:endParaRPr>
          </a:p>
        </p:txBody>
      </p:sp>
      <p:grpSp>
        <p:nvGrpSpPr>
          <p:cNvPr id="32" name="Group 31"/>
          <p:cNvGrpSpPr/>
          <p:nvPr/>
        </p:nvGrpSpPr>
        <p:grpSpPr>
          <a:xfrm>
            <a:off x="4960296" y="2273245"/>
            <a:ext cx="2300479" cy="3277116"/>
            <a:chOff x="3529108" y="1148973"/>
            <a:chExt cx="2300479" cy="3277116"/>
          </a:xfrm>
        </p:grpSpPr>
        <p:sp>
          <p:nvSpPr>
            <p:cNvPr id="33" name="Rectangle 32"/>
            <p:cNvSpPr/>
            <p:nvPr/>
          </p:nvSpPr>
          <p:spPr>
            <a:xfrm>
              <a:off x="4268782" y="168356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Arial"/>
                  <a:cs typeface="Arial"/>
                </a:rPr>
                <a:t>0</a:t>
              </a:r>
              <a:endParaRPr lang="en-US" dirty="0" smtClean="0">
                <a:solidFill>
                  <a:srgbClr val="000000"/>
                </a:solidFill>
                <a:latin typeface="Arial"/>
                <a:cs typeface="Arial"/>
              </a:endParaRPr>
            </a:p>
          </p:txBody>
        </p:sp>
        <p:sp>
          <p:nvSpPr>
            <p:cNvPr id="34" name="Rectangle 33"/>
            <p:cNvSpPr/>
            <p:nvPr/>
          </p:nvSpPr>
          <p:spPr>
            <a:xfrm>
              <a:off x="4268782" y="2028779"/>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Arial"/>
                  <a:cs typeface="Arial"/>
                </a:rPr>
                <a:t>0</a:t>
              </a:r>
              <a:endParaRPr lang="en-US" dirty="0" smtClean="0">
                <a:solidFill>
                  <a:srgbClr val="000000"/>
                </a:solidFill>
                <a:latin typeface="Arial"/>
                <a:cs typeface="Arial"/>
              </a:endParaRPr>
            </a:p>
          </p:txBody>
        </p:sp>
        <p:sp>
          <p:nvSpPr>
            <p:cNvPr id="35" name="Rectangle 34"/>
            <p:cNvSpPr/>
            <p:nvPr/>
          </p:nvSpPr>
          <p:spPr>
            <a:xfrm>
              <a:off x="4268782" y="2366103"/>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black"/>
                  </a:solidFill>
                  <a:latin typeface="Arial"/>
                  <a:cs typeface="Arial"/>
                </a:rPr>
                <a:t>1</a:t>
              </a:r>
            </a:p>
          </p:txBody>
        </p:sp>
        <p:sp>
          <p:nvSpPr>
            <p:cNvPr id="36" name="Rectangle 35"/>
            <p:cNvSpPr/>
            <p:nvPr/>
          </p:nvSpPr>
          <p:spPr>
            <a:xfrm>
              <a:off x="4268782" y="2711314"/>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Arial"/>
                  <a:cs typeface="Arial"/>
                </a:rPr>
                <a:t>0</a:t>
              </a:r>
              <a:endParaRPr lang="en-US" dirty="0" smtClean="0">
                <a:solidFill>
                  <a:srgbClr val="000000"/>
                </a:solidFill>
                <a:latin typeface="Arial"/>
                <a:cs typeface="Arial"/>
              </a:endParaRPr>
            </a:p>
          </p:txBody>
        </p:sp>
        <p:sp>
          <p:nvSpPr>
            <p:cNvPr id="37" name="Rectangle 36"/>
            <p:cNvSpPr/>
            <p:nvPr/>
          </p:nvSpPr>
          <p:spPr>
            <a:xfrm>
              <a:off x="4268782" y="3056525"/>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Arial"/>
                  <a:cs typeface="Arial"/>
                </a:rPr>
                <a:t>0</a:t>
              </a:r>
              <a:endParaRPr lang="en-US" dirty="0" smtClean="0">
                <a:solidFill>
                  <a:srgbClr val="000000"/>
                </a:solidFill>
                <a:latin typeface="Arial"/>
                <a:cs typeface="Arial"/>
              </a:endParaRPr>
            </a:p>
          </p:txBody>
        </p:sp>
        <p:sp>
          <p:nvSpPr>
            <p:cNvPr id="38" name="Rectangle 37"/>
            <p:cNvSpPr/>
            <p:nvPr/>
          </p:nvSpPr>
          <p:spPr>
            <a:xfrm>
              <a:off x="4268782" y="340173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Arial"/>
                  <a:cs typeface="Arial"/>
                </a:rPr>
                <a:t>0</a:t>
              </a:r>
              <a:endParaRPr lang="en-US" dirty="0" smtClean="0">
                <a:solidFill>
                  <a:srgbClr val="000000"/>
                </a:solidFill>
                <a:latin typeface="Arial"/>
                <a:cs typeface="Arial"/>
              </a:endParaRPr>
            </a:p>
          </p:txBody>
        </p:sp>
        <p:sp>
          <p:nvSpPr>
            <p:cNvPr id="39" name="Rectangle 38"/>
            <p:cNvSpPr/>
            <p:nvPr/>
          </p:nvSpPr>
          <p:spPr>
            <a:xfrm>
              <a:off x="4268782" y="3746947"/>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Arial"/>
                  <a:cs typeface="Arial"/>
                </a:rPr>
                <a:t>1</a:t>
              </a:r>
            </a:p>
          </p:txBody>
        </p:sp>
        <p:sp>
          <p:nvSpPr>
            <p:cNvPr id="43" name="Rectangle 42"/>
            <p:cNvSpPr/>
            <p:nvPr/>
          </p:nvSpPr>
          <p:spPr>
            <a:xfrm>
              <a:off x="4268782" y="4080878"/>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Arial"/>
                  <a:cs typeface="Arial"/>
                </a:rPr>
                <a:t>0</a:t>
              </a:r>
              <a:endParaRPr lang="en-US" dirty="0" smtClean="0">
                <a:solidFill>
                  <a:srgbClr val="000000"/>
                </a:solidFill>
                <a:latin typeface="Arial"/>
                <a:cs typeface="Arial"/>
              </a:endParaRPr>
            </a:p>
          </p:txBody>
        </p:sp>
        <p:sp>
          <p:nvSpPr>
            <p:cNvPr id="44" name="Rectangle 43"/>
            <p:cNvSpPr/>
            <p:nvPr/>
          </p:nvSpPr>
          <p:spPr>
            <a:xfrm>
              <a:off x="4256452" y="1683568"/>
              <a:ext cx="391838" cy="2742521"/>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Arial"/>
                <a:cs typeface="Arial"/>
              </a:endParaRPr>
            </a:p>
          </p:txBody>
        </p:sp>
        <p:sp>
          <p:nvSpPr>
            <p:cNvPr id="45" name="TextBox 44"/>
            <p:cNvSpPr txBox="1"/>
            <p:nvPr/>
          </p:nvSpPr>
          <p:spPr>
            <a:xfrm>
              <a:off x="3529108" y="1148973"/>
              <a:ext cx="2300479" cy="461665"/>
            </a:xfrm>
            <a:prstGeom prst="rect">
              <a:avLst/>
            </a:prstGeom>
            <a:noFill/>
            <a:ln w="25400">
              <a:noFill/>
            </a:ln>
          </p:spPr>
          <p:txBody>
            <a:bodyPr wrap="none" rtlCol="0">
              <a:spAutoFit/>
            </a:bodyPr>
            <a:lstStyle/>
            <a:p>
              <a:r>
                <a:rPr lang="en-US" dirty="0" smtClean="0">
                  <a:solidFill>
                    <a:srgbClr val="000000"/>
                  </a:solidFill>
                  <a:latin typeface="Arial"/>
                  <a:cs typeface="Arial"/>
                </a:rPr>
                <a:t>Ref. Rate Table</a:t>
              </a:r>
            </a:p>
          </p:txBody>
        </p:sp>
      </p:grpSp>
      <p:sp>
        <p:nvSpPr>
          <p:cNvPr id="46" name="7-Point Star 45"/>
          <p:cNvSpPr/>
          <p:nvPr/>
        </p:nvSpPr>
        <p:spPr>
          <a:xfrm>
            <a:off x="2398650" y="5224407"/>
            <a:ext cx="263073" cy="301296"/>
          </a:xfrm>
          <a:prstGeom prst="star7">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Arial"/>
              <a:cs typeface="Arial"/>
            </a:endParaRPr>
          </a:p>
        </p:txBody>
      </p:sp>
      <p:sp>
        <p:nvSpPr>
          <p:cNvPr id="51" name="Rectangle 50"/>
          <p:cNvSpPr/>
          <p:nvPr/>
        </p:nvSpPr>
        <p:spPr>
          <a:xfrm>
            <a:off x="1718203" y="2787612"/>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prstClr val="white"/>
                </a:solidFill>
                <a:latin typeface="Arial"/>
                <a:cs typeface="Arial"/>
              </a:rPr>
              <a:t>ECC</a:t>
            </a:r>
          </a:p>
        </p:txBody>
      </p:sp>
      <p:sp>
        <p:nvSpPr>
          <p:cNvPr id="52" name="Rectangle 51"/>
          <p:cNvSpPr/>
          <p:nvPr/>
        </p:nvSpPr>
        <p:spPr>
          <a:xfrm>
            <a:off x="1721191" y="3139244"/>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prstClr val="white"/>
                </a:solidFill>
                <a:latin typeface="Arial"/>
                <a:cs typeface="Arial"/>
              </a:rPr>
              <a:t>ECC</a:t>
            </a:r>
          </a:p>
        </p:txBody>
      </p:sp>
      <p:sp>
        <p:nvSpPr>
          <p:cNvPr id="53" name="Rectangle 52"/>
          <p:cNvSpPr/>
          <p:nvPr/>
        </p:nvSpPr>
        <p:spPr>
          <a:xfrm>
            <a:off x="1715215" y="3485006"/>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prstClr val="white"/>
                </a:solidFill>
                <a:latin typeface="Arial"/>
                <a:cs typeface="Arial"/>
              </a:rPr>
              <a:t>ECC</a:t>
            </a:r>
          </a:p>
        </p:txBody>
      </p:sp>
      <p:sp>
        <p:nvSpPr>
          <p:cNvPr id="54" name="Rectangle 53"/>
          <p:cNvSpPr/>
          <p:nvPr/>
        </p:nvSpPr>
        <p:spPr>
          <a:xfrm>
            <a:off x="1718203" y="3836638"/>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prstClr val="white"/>
                </a:solidFill>
                <a:latin typeface="Arial"/>
                <a:cs typeface="Arial"/>
              </a:rPr>
              <a:t>ECC</a:t>
            </a:r>
          </a:p>
        </p:txBody>
      </p:sp>
      <p:sp>
        <p:nvSpPr>
          <p:cNvPr id="55" name="Rectangle 54"/>
          <p:cNvSpPr/>
          <p:nvPr/>
        </p:nvSpPr>
        <p:spPr>
          <a:xfrm>
            <a:off x="1712227" y="4173825"/>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prstClr val="white"/>
                </a:solidFill>
                <a:latin typeface="Arial"/>
                <a:cs typeface="Arial"/>
              </a:rPr>
              <a:t>ECC</a:t>
            </a:r>
          </a:p>
        </p:txBody>
      </p:sp>
      <p:sp>
        <p:nvSpPr>
          <p:cNvPr id="56" name="Rectangle 55"/>
          <p:cNvSpPr/>
          <p:nvPr/>
        </p:nvSpPr>
        <p:spPr>
          <a:xfrm>
            <a:off x="1715215" y="4525457"/>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prstClr val="white"/>
                </a:solidFill>
                <a:latin typeface="Arial"/>
                <a:cs typeface="Arial"/>
              </a:rPr>
              <a:t>ECC</a:t>
            </a:r>
          </a:p>
        </p:txBody>
      </p:sp>
      <p:sp>
        <p:nvSpPr>
          <p:cNvPr id="57" name="Rectangle 56"/>
          <p:cNvSpPr/>
          <p:nvPr/>
        </p:nvSpPr>
        <p:spPr>
          <a:xfrm>
            <a:off x="1709239" y="4871219"/>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prstClr val="white"/>
                </a:solidFill>
                <a:latin typeface="Arial"/>
                <a:cs typeface="Arial"/>
              </a:rPr>
              <a:t>ECC</a:t>
            </a:r>
          </a:p>
        </p:txBody>
      </p:sp>
      <p:sp>
        <p:nvSpPr>
          <p:cNvPr id="58" name="Rectangle 57"/>
          <p:cNvSpPr/>
          <p:nvPr/>
        </p:nvSpPr>
        <p:spPr>
          <a:xfrm>
            <a:off x="1712227" y="5222851"/>
            <a:ext cx="512701" cy="357559"/>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prstClr val="white"/>
                </a:solidFill>
                <a:latin typeface="Arial"/>
                <a:cs typeface="Arial"/>
              </a:rPr>
              <a:t>ECC</a:t>
            </a:r>
          </a:p>
        </p:txBody>
      </p:sp>
      <p:cxnSp>
        <p:nvCxnSpPr>
          <p:cNvPr id="8" name="Curved Connector 7"/>
          <p:cNvCxnSpPr/>
          <p:nvPr/>
        </p:nvCxnSpPr>
        <p:spPr>
          <a:xfrm rot="5400000" flipH="1" flipV="1">
            <a:off x="2271732" y="5301523"/>
            <a:ext cx="54705" cy="503070"/>
          </a:xfrm>
          <a:prstGeom prst="curvedConnector3">
            <a:avLst>
              <a:gd name="adj1" fmla="val -417878"/>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58" idx="2"/>
          </p:cNvCxnSpPr>
          <p:nvPr/>
        </p:nvCxnSpPr>
        <p:spPr>
          <a:xfrm rot="5400000" flipH="1" flipV="1">
            <a:off x="3740012" y="3632782"/>
            <a:ext cx="176194" cy="3719062"/>
          </a:xfrm>
          <a:prstGeom prst="curvedConnector4">
            <a:avLst>
              <a:gd name="adj1" fmla="val -129743"/>
              <a:gd name="adj2" fmla="val 53446"/>
            </a:avLst>
          </a:prstGeom>
          <a:ln>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5687640" y="5196086"/>
            <a:ext cx="391838" cy="345211"/>
          </a:xfrm>
          <a:prstGeom prst="rect">
            <a:avLst/>
          </a:prstGeom>
          <a:solidFill>
            <a:srgbClr val="F2DCD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800000"/>
                </a:solidFill>
                <a:latin typeface="Arial"/>
                <a:cs typeface="Arial"/>
              </a:rPr>
              <a:t>1</a:t>
            </a:r>
          </a:p>
        </p:txBody>
      </p:sp>
      <p:sp>
        <p:nvSpPr>
          <p:cNvPr id="61" name="TextBox 60"/>
          <p:cNvSpPr txBox="1"/>
          <p:nvPr/>
        </p:nvSpPr>
        <p:spPr>
          <a:xfrm>
            <a:off x="0" y="5974911"/>
            <a:ext cx="9144000" cy="523220"/>
          </a:xfrm>
          <a:prstGeom prst="rect">
            <a:avLst/>
          </a:prstGeom>
          <a:solidFill>
            <a:srgbClr val="CCFFCC"/>
          </a:solidFill>
          <a:ln>
            <a:solidFill>
              <a:schemeClr val="tx1"/>
            </a:solidFill>
          </a:ln>
        </p:spPr>
        <p:txBody>
          <a:bodyPr wrap="square" rtlCol="0">
            <a:spAutoFit/>
          </a:bodyPr>
          <a:lstStyle/>
          <a:p>
            <a:pPr algn="ctr"/>
            <a:r>
              <a:rPr lang="en-US" sz="2800" b="1" dirty="0" smtClean="0">
                <a:solidFill>
                  <a:prstClr val="black"/>
                </a:solidFill>
                <a:latin typeface="Calibri"/>
              </a:rPr>
              <a:t>AVATAR mitigates VRT by breaking AVP Pool</a:t>
            </a:r>
            <a:endParaRPr lang="en-US" sz="2800" b="1" dirty="0">
              <a:solidFill>
                <a:prstClr val="black"/>
              </a:solidFill>
              <a:latin typeface="Calibri"/>
            </a:endParaRPr>
          </a:p>
        </p:txBody>
      </p:sp>
      <p:sp>
        <p:nvSpPr>
          <p:cNvPr id="63" name="Freeform 62"/>
          <p:cNvSpPr/>
          <p:nvPr/>
        </p:nvSpPr>
        <p:spPr>
          <a:xfrm>
            <a:off x="640252" y="3039339"/>
            <a:ext cx="394443" cy="2520599"/>
          </a:xfrm>
          <a:custGeom>
            <a:avLst/>
            <a:gdLst>
              <a:gd name="connsiteX0" fmla="*/ 383816 w 394443"/>
              <a:gd name="connsiteY0" fmla="*/ 752675 h 1534803"/>
              <a:gd name="connsiteX1" fmla="*/ 369068 w 394443"/>
              <a:gd name="connsiteY1" fmla="*/ 664184 h 1534803"/>
              <a:gd name="connsiteX2" fmla="*/ 162591 w 394443"/>
              <a:gd name="connsiteY2" fmla="*/ 507 h 1534803"/>
              <a:gd name="connsiteX3" fmla="*/ 358 w 394443"/>
              <a:gd name="connsiteY3" fmla="*/ 782171 h 1534803"/>
              <a:gd name="connsiteX4" fmla="*/ 206836 w 394443"/>
              <a:gd name="connsiteY4" fmla="*/ 1534339 h 1534803"/>
              <a:gd name="connsiteX5" fmla="*/ 383816 w 394443"/>
              <a:gd name="connsiteY5" fmla="*/ 870662 h 153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443" h="1534803">
                <a:moveTo>
                  <a:pt x="383816" y="752675"/>
                </a:moveTo>
                <a:cubicBezTo>
                  <a:pt x="394877" y="771110"/>
                  <a:pt x="405939" y="789545"/>
                  <a:pt x="369068" y="664184"/>
                </a:cubicBezTo>
                <a:cubicBezTo>
                  <a:pt x="332197" y="538823"/>
                  <a:pt x="224043" y="-19157"/>
                  <a:pt x="162591" y="507"/>
                </a:cubicBezTo>
                <a:cubicBezTo>
                  <a:pt x="101139" y="20171"/>
                  <a:pt x="-7016" y="526532"/>
                  <a:pt x="358" y="782171"/>
                </a:cubicBezTo>
                <a:cubicBezTo>
                  <a:pt x="7732" y="1037810"/>
                  <a:pt x="142926" y="1519590"/>
                  <a:pt x="206836" y="1534339"/>
                </a:cubicBezTo>
                <a:cubicBezTo>
                  <a:pt x="270746" y="1549088"/>
                  <a:pt x="327281" y="1209875"/>
                  <a:pt x="383816" y="870662"/>
                </a:cubicBezTo>
              </a:path>
            </a:pathLst>
          </a:custGeom>
          <a:noFill/>
          <a:ln w="63500">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5" name="Oval 64"/>
          <p:cNvSpPr/>
          <p:nvPr/>
        </p:nvSpPr>
        <p:spPr>
          <a:xfrm>
            <a:off x="842966" y="4129772"/>
            <a:ext cx="191729" cy="201696"/>
          </a:xfrm>
          <a:prstGeom prst="ellipse">
            <a:avLst/>
          </a:prstGeom>
          <a:solidFill>
            <a:srgbClr val="FF30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Arial"/>
              <a:cs typeface="Arial"/>
            </a:endParaRPr>
          </a:p>
        </p:txBody>
      </p:sp>
      <p:sp>
        <p:nvSpPr>
          <p:cNvPr id="12" name="TextBox 11"/>
          <p:cNvSpPr txBox="1"/>
          <p:nvPr/>
        </p:nvSpPr>
        <p:spPr>
          <a:xfrm>
            <a:off x="347817" y="2242832"/>
            <a:ext cx="1313430" cy="1200328"/>
          </a:xfrm>
          <a:prstGeom prst="rect">
            <a:avLst/>
          </a:prstGeom>
          <a:noFill/>
          <a:ln w="25400">
            <a:noFill/>
          </a:ln>
        </p:spPr>
        <p:txBody>
          <a:bodyPr wrap="none" rtlCol="0">
            <a:spAutoFit/>
          </a:bodyPr>
          <a:lstStyle/>
          <a:p>
            <a:pPr algn="ctr"/>
            <a:r>
              <a:rPr lang="en-US" dirty="0" smtClean="0">
                <a:solidFill>
                  <a:srgbClr val="000000"/>
                </a:solidFill>
                <a:latin typeface="Arial"/>
                <a:cs typeface="Arial"/>
              </a:rPr>
              <a:t>Scrub </a:t>
            </a:r>
          </a:p>
          <a:p>
            <a:pPr algn="ctr"/>
            <a:r>
              <a:rPr lang="en-US" dirty="0" smtClean="0">
                <a:solidFill>
                  <a:srgbClr val="000000"/>
                </a:solidFill>
                <a:latin typeface="Arial"/>
                <a:cs typeface="Arial"/>
              </a:rPr>
              <a:t>(15 min)</a:t>
            </a:r>
          </a:p>
          <a:p>
            <a:pPr algn="ctr"/>
            <a:endParaRPr lang="en-US" dirty="0" smtClean="0">
              <a:solidFill>
                <a:srgbClr val="000000"/>
              </a:solidFill>
              <a:latin typeface="Arial"/>
              <a:cs typeface="Arial"/>
            </a:endParaRPr>
          </a:p>
        </p:txBody>
      </p:sp>
      <p:sp>
        <p:nvSpPr>
          <p:cNvPr id="67" name="Rounded Rectangular Callout 66"/>
          <p:cNvSpPr/>
          <p:nvPr/>
        </p:nvSpPr>
        <p:spPr>
          <a:xfrm>
            <a:off x="6337766" y="3824604"/>
            <a:ext cx="2677648" cy="1060011"/>
          </a:xfrm>
          <a:prstGeom prst="wedgeRoundRectCallout">
            <a:avLst>
              <a:gd name="adj1" fmla="val -60728"/>
              <a:gd name="adj2" fmla="val 93207"/>
              <a:gd name="adj3" fmla="val 16667"/>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Arial"/>
                <a:cs typeface="Arial"/>
              </a:rPr>
              <a:t>Row protected from future</a:t>
            </a:r>
          </a:p>
          <a:p>
            <a:pPr algn="ctr"/>
            <a:r>
              <a:rPr lang="en-US" dirty="0">
                <a:solidFill>
                  <a:prstClr val="white"/>
                </a:solidFill>
                <a:latin typeface="Arial"/>
                <a:cs typeface="Arial"/>
              </a:rPr>
              <a:t>r</a:t>
            </a:r>
            <a:r>
              <a:rPr lang="en-US" dirty="0" smtClean="0">
                <a:solidFill>
                  <a:prstClr val="white"/>
                </a:solidFill>
                <a:latin typeface="Arial"/>
                <a:cs typeface="Arial"/>
              </a:rPr>
              <a:t>etention failures</a:t>
            </a:r>
          </a:p>
        </p:txBody>
      </p:sp>
    </p:spTree>
    <p:extLst>
      <p:ext uri="{BB962C8B-B14F-4D97-AF65-F5344CB8AC3E}">
        <p14:creationId xmlns:p14="http://schemas.microsoft.com/office/powerpoint/2010/main" val="272452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4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dissolve">
                                      <p:cBhvr>
                                        <p:cTn id="28" dur="500"/>
                                        <p:tgtEl>
                                          <p:spTgt spid="6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path" presetSubtype="0" repeatCount="indefinite" accel="50000" decel="50000" fill="remove" grpId="0" nodeType="clickEffect">
                                  <p:stCondLst>
                                    <p:cond delay="0"/>
                                  </p:stCondLst>
                                  <p:childTnLst>
                                    <p:animMotion origin="layout" path="M 0.01094 -1.30495E-6 C 0.00816 -0.09023 -0.00452 -0.18394 -0.01112 -0.18325 C -0.01755 -0.18278 -0.02901 -0.12633 -0.02901 0.00324 C -0.02727 0.20731 -0.01164 0.19297 -0.00539 0.19274 C 0.00121 0.19181 0.0099 0.09024 0.01094 -1.30495E-6 Z " pathEditMode="relative" rAng="0" ptsTypes="AAAAA">
                                      <p:cBhvr>
                                        <p:cTn id="52" dur="3000" fill="hold"/>
                                        <p:tgtEl>
                                          <p:spTgt spid="65"/>
                                        </p:tgtEl>
                                        <p:attrNameLst>
                                          <p:attrName>ppt_x</p:attrName>
                                          <p:attrName>ppt_y</p:attrName>
                                        </p:attrNameLst>
                                      </p:cBhvr>
                                      <p:rCtr x="-1998"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60" grpId="0" animBg="1"/>
      <p:bldP spid="61" grpId="0" animBg="1"/>
      <p:bldP spid="63" grpId="0" animBg="1"/>
      <p:bldP spid="65" grpId="0" animBg="1"/>
      <p:bldP spid="65" grpId="1" animBg="1"/>
      <p:bldP spid="12" grpId="0"/>
      <p:bldP spid="67" grpId="0" animBg="1"/>
      <p:bldP spid="6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AVATAR: TIME TO FAILURE</a:t>
            </a:r>
            <a:endParaRPr lang="en-US" dirty="0"/>
          </a:p>
        </p:txBody>
      </p:sp>
      <p:sp>
        <p:nvSpPr>
          <p:cNvPr id="4" name="Slide Number Placeholder 3"/>
          <p:cNvSpPr>
            <a:spLocks noGrp="1"/>
          </p:cNvSpPr>
          <p:nvPr>
            <p:ph type="sldNum" sz="quarter" idx="12"/>
          </p:nvPr>
        </p:nvSpPr>
        <p:spPr/>
        <p:txBody>
          <a:bodyPr/>
          <a:lstStyle/>
          <a:p>
            <a:pPr>
              <a:defRPr/>
            </a:pPr>
            <a:fld id="{866DA6C0-E8D2-8D44-A834-246A4BF6B0E5}" type="slidenum">
              <a:rPr lang="en-US" smtClean="0"/>
              <a:pPr>
                <a:defRPr/>
              </a:pPr>
              <a:t>36</a:t>
            </a:fld>
            <a:endParaRPr lang="en-US"/>
          </a:p>
        </p:txBody>
      </p:sp>
      <p:grpSp>
        <p:nvGrpSpPr>
          <p:cNvPr id="11" name="Group 10"/>
          <p:cNvGrpSpPr/>
          <p:nvPr/>
        </p:nvGrpSpPr>
        <p:grpSpPr>
          <a:xfrm>
            <a:off x="329947" y="1501892"/>
            <a:ext cx="8144933" cy="4323756"/>
            <a:chOff x="0" y="1016000"/>
            <a:chExt cx="9144000" cy="4819744"/>
          </a:xfrm>
        </p:grpSpPr>
        <p:pic>
          <p:nvPicPr>
            <p:cNvPr id="3" name="Picture 2"/>
            <p:cNvPicPr>
              <a:picLocks noChangeAspect="1"/>
            </p:cNvPicPr>
            <p:nvPr/>
          </p:nvPicPr>
          <p:blipFill>
            <a:blip r:embed="rId3"/>
            <a:stretch>
              <a:fillRect/>
            </a:stretch>
          </p:blipFill>
          <p:spPr>
            <a:xfrm>
              <a:off x="0" y="1016000"/>
              <a:ext cx="9144000" cy="4819744"/>
            </a:xfrm>
            <a:prstGeom prst="rect">
              <a:avLst/>
            </a:prstGeom>
          </p:spPr>
        </p:pic>
        <p:sp>
          <p:nvSpPr>
            <p:cNvPr id="5" name="TextBox 4"/>
            <p:cNvSpPr txBox="1"/>
            <p:nvPr/>
          </p:nvSpPr>
          <p:spPr>
            <a:xfrm>
              <a:off x="1853798" y="1901899"/>
              <a:ext cx="2195559" cy="411699"/>
            </a:xfrm>
            <a:prstGeom prst="rect">
              <a:avLst/>
            </a:prstGeom>
            <a:solidFill>
              <a:schemeClr val="bg1"/>
            </a:solidFill>
            <a:ln w="25400">
              <a:noFill/>
            </a:ln>
          </p:spPr>
          <p:txBody>
            <a:bodyPr wrap="square" rtlCol="0">
              <a:spAutoFit/>
            </a:bodyPr>
            <a:lstStyle/>
            <a:p>
              <a:r>
                <a:rPr lang="en-US" sz="1800" b="1" dirty="0" smtClean="0">
                  <a:solidFill>
                    <a:srgbClr val="000000"/>
                  </a:solidFill>
                  <a:latin typeface="Arial"/>
                  <a:cs typeface="Arial"/>
                </a:rPr>
                <a:t>AVI = 1x</a:t>
              </a:r>
            </a:p>
          </p:txBody>
        </p:sp>
        <p:sp>
          <p:nvSpPr>
            <p:cNvPr id="9" name="TextBox 8"/>
            <p:cNvSpPr txBox="1"/>
            <p:nvPr/>
          </p:nvSpPr>
          <p:spPr>
            <a:xfrm>
              <a:off x="2510911" y="2274911"/>
              <a:ext cx="1538445" cy="369332"/>
            </a:xfrm>
            <a:prstGeom prst="rect">
              <a:avLst/>
            </a:prstGeom>
            <a:solidFill>
              <a:schemeClr val="bg1"/>
            </a:solidFill>
            <a:ln w="25400">
              <a:noFill/>
            </a:ln>
          </p:spPr>
          <p:txBody>
            <a:bodyPr wrap="square" rtlCol="0">
              <a:spAutoFit/>
            </a:bodyPr>
            <a:lstStyle/>
            <a:p>
              <a:r>
                <a:rPr lang="en-US" sz="1800" b="1" dirty="0">
                  <a:solidFill>
                    <a:srgbClr val="000000"/>
                  </a:solidFill>
                  <a:latin typeface="Arial"/>
                  <a:cs typeface="Arial"/>
                </a:rPr>
                <a:t>2</a:t>
              </a:r>
              <a:r>
                <a:rPr lang="en-US" sz="1800" b="1" dirty="0" smtClean="0">
                  <a:solidFill>
                    <a:srgbClr val="000000"/>
                  </a:solidFill>
                  <a:latin typeface="Arial"/>
                  <a:cs typeface="Arial"/>
                </a:rPr>
                <a:t>x</a:t>
              </a:r>
            </a:p>
          </p:txBody>
        </p:sp>
        <p:sp>
          <p:nvSpPr>
            <p:cNvPr id="10" name="TextBox 9"/>
            <p:cNvSpPr txBox="1"/>
            <p:nvPr/>
          </p:nvSpPr>
          <p:spPr>
            <a:xfrm>
              <a:off x="2510911" y="2644243"/>
              <a:ext cx="1634289" cy="369332"/>
            </a:xfrm>
            <a:prstGeom prst="rect">
              <a:avLst/>
            </a:prstGeom>
            <a:solidFill>
              <a:schemeClr val="bg1"/>
            </a:solidFill>
            <a:ln w="25400">
              <a:noFill/>
            </a:ln>
          </p:spPr>
          <p:txBody>
            <a:bodyPr wrap="square" rtlCol="0">
              <a:spAutoFit/>
            </a:bodyPr>
            <a:lstStyle/>
            <a:p>
              <a:r>
                <a:rPr lang="en-US" sz="1800" b="1" dirty="0" smtClean="0">
                  <a:solidFill>
                    <a:srgbClr val="000000"/>
                  </a:solidFill>
                  <a:latin typeface="Arial"/>
                  <a:cs typeface="Arial"/>
                </a:rPr>
                <a:t>4x</a:t>
              </a:r>
            </a:p>
          </p:txBody>
        </p:sp>
      </p:grpSp>
      <p:sp>
        <p:nvSpPr>
          <p:cNvPr id="13" name="TextBox 12"/>
          <p:cNvSpPr txBox="1"/>
          <p:nvPr/>
        </p:nvSpPr>
        <p:spPr>
          <a:xfrm>
            <a:off x="0" y="6025710"/>
            <a:ext cx="9144000" cy="523220"/>
          </a:xfrm>
          <a:prstGeom prst="rect">
            <a:avLst/>
          </a:prstGeom>
          <a:solidFill>
            <a:srgbClr val="CCFFCC"/>
          </a:solidFill>
          <a:ln>
            <a:solidFill>
              <a:schemeClr val="tx1"/>
            </a:solidFill>
          </a:ln>
        </p:spPr>
        <p:txBody>
          <a:bodyPr wrap="square" rtlCol="0">
            <a:spAutoFit/>
          </a:bodyPr>
          <a:lstStyle/>
          <a:p>
            <a:pPr marL="0" indent="0" algn="ctr">
              <a:buNone/>
            </a:pPr>
            <a:r>
              <a:rPr lang="en-US" sz="2800" b="1" dirty="0" smtClean="0"/>
              <a:t>AVATAR increases time to failure to 10s of years</a:t>
            </a:r>
            <a:endParaRPr lang="en-US" sz="2800" b="1" dirty="0"/>
          </a:p>
        </p:txBody>
      </p:sp>
      <p:sp>
        <p:nvSpPr>
          <p:cNvPr id="14" name="TextBox 13"/>
          <p:cNvSpPr txBox="1"/>
          <p:nvPr/>
        </p:nvSpPr>
        <p:spPr>
          <a:xfrm>
            <a:off x="587885" y="6569962"/>
            <a:ext cx="7886995" cy="338554"/>
          </a:xfrm>
          <a:prstGeom prst="rect">
            <a:avLst/>
          </a:prstGeom>
          <a:noFill/>
          <a:ln w="25400">
            <a:noFill/>
          </a:ln>
        </p:spPr>
        <p:txBody>
          <a:bodyPr wrap="none" rtlCol="0">
            <a:spAutoFit/>
          </a:bodyPr>
          <a:lstStyle/>
          <a:p>
            <a:r>
              <a:rPr lang="en-US" sz="1600" dirty="0" smtClean="0">
                <a:solidFill>
                  <a:srgbClr val="000000"/>
                </a:solidFill>
                <a:latin typeface="Arial"/>
                <a:cs typeface="Arial"/>
              </a:rPr>
              <a:t>* We include the effect of soft error in the above lifetime analysis (details in the paper)</a:t>
            </a:r>
          </a:p>
        </p:txBody>
      </p:sp>
      <p:sp>
        <p:nvSpPr>
          <p:cNvPr id="12" name="TextBox 11"/>
          <p:cNvSpPr txBox="1"/>
          <p:nvPr/>
        </p:nvSpPr>
        <p:spPr>
          <a:xfrm>
            <a:off x="3867931" y="3619779"/>
            <a:ext cx="1120019" cy="369332"/>
          </a:xfrm>
          <a:prstGeom prst="rect">
            <a:avLst/>
          </a:prstGeom>
          <a:solidFill>
            <a:schemeClr val="bg1"/>
          </a:solidFill>
          <a:ln w="25400">
            <a:noFill/>
          </a:ln>
        </p:spPr>
        <p:txBody>
          <a:bodyPr wrap="square" rtlCol="0">
            <a:spAutoFit/>
          </a:bodyPr>
          <a:lstStyle/>
          <a:p>
            <a:r>
              <a:rPr lang="en-US" sz="1800" b="1" dirty="0" smtClean="0">
                <a:solidFill>
                  <a:srgbClr val="000000"/>
                </a:solidFill>
                <a:latin typeface="Arial"/>
                <a:cs typeface="Arial"/>
              </a:rPr>
              <a:t>32 Years</a:t>
            </a:r>
          </a:p>
        </p:txBody>
      </p:sp>
      <p:sp>
        <p:nvSpPr>
          <p:cNvPr id="15" name="TextBox 14"/>
          <p:cNvSpPr txBox="1"/>
          <p:nvPr/>
        </p:nvSpPr>
        <p:spPr>
          <a:xfrm>
            <a:off x="3870476" y="3909284"/>
            <a:ext cx="1298899" cy="369332"/>
          </a:xfrm>
          <a:prstGeom prst="rect">
            <a:avLst/>
          </a:prstGeom>
          <a:solidFill>
            <a:schemeClr val="bg1"/>
          </a:solidFill>
          <a:ln w="25400">
            <a:noFill/>
          </a:ln>
        </p:spPr>
        <p:txBody>
          <a:bodyPr wrap="square" rtlCol="0">
            <a:spAutoFit/>
          </a:bodyPr>
          <a:lstStyle/>
          <a:p>
            <a:r>
              <a:rPr lang="en-US" sz="1800" b="1" dirty="0" smtClean="0">
                <a:solidFill>
                  <a:srgbClr val="000000"/>
                </a:solidFill>
                <a:latin typeface="Arial"/>
                <a:cs typeface="Arial"/>
              </a:rPr>
              <a:t>128 Years</a:t>
            </a:r>
          </a:p>
        </p:txBody>
      </p:sp>
      <p:sp>
        <p:nvSpPr>
          <p:cNvPr id="16" name="TextBox 15"/>
          <p:cNvSpPr txBox="1"/>
          <p:nvPr/>
        </p:nvSpPr>
        <p:spPr>
          <a:xfrm>
            <a:off x="3870476" y="4230239"/>
            <a:ext cx="1298899" cy="369332"/>
          </a:xfrm>
          <a:prstGeom prst="rect">
            <a:avLst/>
          </a:prstGeom>
          <a:solidFill>
            <a:schemeClr val="bg1"/>
          </a:solidFill>
          <a:ln w="25400">
            <a:noFill/>
          </a:ln>
        </p:spPr>
        <p:txBody>
          <a:bodyPr wrap="square" rtlCol="0">
            <a:spAutoFit/>
          </a:bodyPr>
          <a:lstStyle/>
          <a:p>
            <a:r>
              <a:rPr lang="en-US" sz="1800" b="1" dirty="0" smtClean="0">
                <a:solidFill>
                  <a:srgbClr val="000000"/>
                </a:solidFill>
                <a:latin typeface="Arial"/>
                <a:cs typeface="Arial"/>
              </a:rPr>
              <a:t>500 Years</a:t>
            </a:r>
          </a:p>
        </p:txBody>
      </p:sp>
      <p:sp>
        <p:nvSpPr>
          <p:cNvPr id="17" name="TextBox 16"/>
          <p:cNvSpPr txBox="1"/>
          <p:nvPr/>
        </p:nvSpPr>
        <p:spPr>
          <a:xfrm>
            <a:off x="1979989" y="2627111"/>
            <a:ext cx="1955674" cy="369332"/>
          </a:xfrm>
          <a:prstGeom prst="rect">
            <a:avLst/>
          </a:prstGeom>
          <a:solidFill>
            <a:schemeClr val="bg1"/>
          </a:solidFill>
          <a:ln w="25400">
            <a:noFill/>
          </a:ln>
        </p:spPr>
        <p:txBody>
          <a:bodyPr wrap="square" rtlCol="0">
            <a:spAutoFit/>
          </a:bodyPr>
          <a:lstStyle/>
          <a:p>
            <a:r>
              <a:rPr lang="en-US" sz="1800" b="1" dirty="0" smtClean="0">
                <a:solidFill>
                  <a:srgbClr val="000000"/>
                </a:solidFill>
                <a:latin typeface="Arial"/>
                <a:cs typeface="Arial"/>
              </a:rPr>
              <a:t>AVI = 2x</a:t>
            </a:r>
          </a:p>
        </p:txBody>
      </p:sp>
      <p:sp>
        <p:nvSpPr>
          <p:cNvPr id="18" name="TextBox 17"/>
          <p:cNvSpPr txBox="1"/>
          <p:nvPr/>
        </p:nvSpPr>
        <p:spPr>
          <a:xfrm>
            <a:off x="1963059" y="2914975"/>
            <a:ext cx="1955674" cy="369332"/>
          </a:xfrm>
          <a:prstGeom prst="rect">
            <a:avLst/>
          </a:prstGeom>
          <a:solidFill>
            <a:schemeClr val="bg1"/>
          </a:solidFill>
          <a:ln w="25400">
            <a:noFill/>
          </a:ln>
        </p:spPr>
        <p:txBody>
          <a:bodyPr wrap="square" rtlCol="0">
            <a:spAutoFit/>
          </a:bodyPr>
          <a:lstStyle/>
          <a:p>
            <a:r>
              <a:rPr lang="en-US" sz="1800" b="1" dirty="0" smtClean="0">
                <a:solidFill>
                  <a:srgbClr val="000000"/>
                </a:solidFill>
                <a:latin typeface="Arial"/>
                <a:cs typeface="Arial"/>
              </a:rPr>
              <a:t>AVI = 4x</a:t>
            </a:r>
          </a:p>
        </p:txBody>
      </p:sp>
      <p:sp>
        <p:nvSpPr>
          <p:cNvPr id="6" name="Rectangle 5"/>
          <p:cNvSpPr/>
          <p:nvPr/>
        </p:nvSpPr>
        <p:spPr>
          <a:xfrm>
            <a:off x="1303861" y="1056403"/>
            <a:ext cx="6654805" cy="461665"/>
          </a:xfrm>
          <a:prstGeom prst="rect">
            <a:avLst/>
          </a:prstGeom>
        </p:spPr>
        <p:txBody>
          <a:bodyPr wrap="square">
            <a:spAutoFit/>
          </a:bodyPr>
          <a:lstStyle/>
          <a:p>
            <a:r>
              <a:rPr lang="en-US" dirty="0">
                <a:solidFill>
                  <a:srgbClr val="000000"/>
                </a:solidFill>
                <a:latin typeface="Arial"/>
                <a:cs typeface="Arial"/>
              </a:rPr>
              <a:t>System: Four channels, each with 8GB DIMM</a:t>
            </a:r>
          </a:p>
        </p:txBody>
      </p:sp>
    </p:spTree>
    <p:extLst>
      <p:ext uri="{BB962C8B-B14F-4D97-AF65-F5344CB8AC3E}">
        <p14:creationId xmlns:p14="http://schemas.microsoft.com/office/powerpoint/2010/main" val="4167382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Chart 28"/>
          <p:cNvGraphicFramePr>
            <a:graphicFrameLocks/>
          </p:cNvGraphicFramePr>
          <p:nvPr>
            <p:extLst>
              <p:ext uri="{D42A27DB-BD31-4B8C-83A1-F6EECF244321}">
                <p14:modId xmlns:p14="http://schemas.microsoft.com/office/powerpoint/2010/main" val="1165947274"/>
              </p:ext>
            </p:extLst>
          </p:nvPr>
        </p:nvGraphicFramePr>
        <p:xfrm>
          <a:off x="763236" y="1310107"/>
          <a:ext cx="8135774" cy="378949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ENERGY DELAY PRODUCT</a:t>
            </a:r>
            <a:endParaRPr lang="en-US" dirty="0"/>
          </a:p>
        </p:txBody>
      </p:sp>
      <p:sp>
        <p:nvSpPr>
          <p:cNvPr id="4" name="Slide Number Placeholder 3"/>
          <p:cNvSpPr>
            <a:spLocks noGrp="1"/>
          </p:cNvSpPr>
          <p:nvPr>
            <p:ph type="sldNum" sz="quarter" idx="12"/>
          </p:nvPr>
        </p:nvSpPr>
        <p:spPr/>
        <p:txBody>
          <a:bodyPr/>
          <a:lstStyle/>
          <a:p>
            <a:pPr>
              <a:defRPr/>
            </a:pPr>
            <a:fld id="{866DA6C0-E8D2-8D44-A834-246A4BF6B0E5}" type="slidenum">
              <a:rPr lang="en-US" smtClean="0"/>
              <a:pPr>
                <a:defRPr/>
              </a:pPr>
              <a:t>37</a:t>
            </a:fld>
            <a:endParaRPr lang="en-US"/>
          </a:p>
        </p:txBody>
      </p:sp>
      <p:sp>
        <p:nvSpPr>
          <p:cNvPr id="26" name="TextBox 25"/>
          <p:cNvSpPr txBox="1"/>
          <p:nvPr/>
        </p:nvSpPr>
        <p:spPr>
          <a:xfrm rot="16200000">
            <a:off x="-1255277" y="2840262"/>
            <a:ext cx="3429144" cy="492443"/>
          </a:xfrm>
          <a:prstGeom prst="rect">
            <a:avLst/>
          </a:prstGeom>
          <a:noFill/>
          <a:ln w="25400">
            <a:noFill/>
          </a:ln>
        </p:spPr>
        <p:txBody>
          <a:bodyPr wrap="none" rtlCol="0">
            <a:spAutoFit/>
          </a:bodyPr>
          <a:lstStyle/>
          <a:p>
            <a:r>
              <a:rPr lang="en-US" sz="2600" dirty="0" smtClean="0">
                <a:solidFill>
                  <a:srgbClr val="000000"/>
                </a:solidFill>
                <a:latin typeface="Arial"/>
                <a:cs typeface="Arial"/>
              </a:rPr>
              <a:t>Energy Delay Product</a:t>
            </a:r>
          </a:p>
        </p:txBody>
      </p:sp>
      <p:sp>
        <p:nvSpPr>
          <p:cNvPr id="27" name="Rectangle 26"/>
          <p:cNvSpPr/>
          <p:nvPr/>
        </p:nvSpPr>
        <p:spPr>
          <a:xfrm>
            <a:off x="1430568" y="1545641"/>
            <a:ext cx="6977482" cy="309211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latin typeface="Arial"/>
              <a:cs typeface="Arial"/>
            </a:endParaRPr>
          </a:p>
        </p:txBody>
      </p:sp>
      <p:sp>
        <p:nvSpPr>
          <p:cNvPr id="28" name="TextBox 27"/>
          <p:cNvSpPr txBox="1"/>
          <p:nvPr/>
        </p:nvSpPr>
        <p:spPr>
          <a:xfrm>
            <a:off x="0" y="5605545"/>
            <a:ext cx="9144000" cy="954107"/>
          </a:xfrm>
          <a:prstGeom prst="rect">
            <a:avLst/>
          </a:prstGeom>
          <a:solidFill>
            <a:srgbClr val="CCFFCC"/>
          </a:solidFill>
          <a:ln>
            <a:solidFill>
              <a:schemeClr val="tx1"/>
            </a:solidFill>
          </a:ln>
        </p:spPr>
        <p:txBody>
          <a:bodyPr wrap="square" rtlCol="0">
            <a:spAutoFit/>
          </a:bodyPr>
          <a:lstStyle/>
          <a:p>
            <a:pPr marL="0" indent="0" algn="ctr">
              <a:buNone/>
            </a:pPr>
            <a:r>
              <a:rPr lang="en-US" sz="2800" b="1" dirty="0" smtClean="0"/>
              <a:t>AVATAR reduces EDP, </a:t>
            </a:r>
          </a:p>
          <a:p>
            <a:pPr marL="0" indent="0" algn="ctr">
              <a:buNone/>
            </a:pPr>
            <a:r>
              <a:rPr lang="en-US" sz="2800" b="1" dirty="0" smtClean="0"/>
              <a:t>Significant reduction at higher capacity nodes</a:t>
            </a:r>
            <a:endParaRPr lang="en-US" sz="2800" b="1" dirty="0"/>
          </a:p>
        </p:txBody>
      </p:sp>
    </p:spTree>
    <p:extLst>
      <p:ext uri="{BB962C8B-B14F-4D97-AF65-F5344CB8AC3E}">
        <p14:creationId xmlns:p14="http://schemas.microsoft.com/office/powerpoint/2010/main" val="30675421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smtClean="0"/>
              <a:t>Large-Scale Failure Analysis of DRAM Chips</a:t>
            </a:r>
            <a:endParaRPr lang="en-US" dirty="0"/>
          </a:p>
        </p:txBody>
      </p:sp>
      <p:sp>
        <p:nvSpPr>
          <p:cNvPr id="3" name="Content Placeholder 2"/>
          <p:cNvSpPr>
            <a:spLocks noGrp="1"/>
          </p:cNvSpPr>
          <p:nvPr>
            <p:ph idx="1"/>
          </p:nvPr>
        </p:nvSpPr>
        <p:spPr>
          <a:xfrm>
            <a:off x="228600" y="980728"/>
            <a:ext cx="8610600" cy="5153025"/>
          </a:xfrm>
        </p:spPr>
        <p:txBody>
          <a:bodyPr/>
          <a:lstStyle/>
          <a:p>
            <a:r>
              <a:rPr lang="en-US" dirty="0" smtClean="0">
                <a:solidFill>
                  <a:srgbClr val="0000FF"/>
                </a:solidFill>
              </a:rPr>
              <a:t>Analysis and modeling of memory errors found in all of Facebook’s server fleet</a:t>
            </a:r>
          </a:p>
          <a:p>
            <a:endParaRPr lang="en-US" dirty="0" smtClean="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a:defRPr/>
            </a:pPr>
            <a:fld id="{60169019-BB41-6245-A1FF-2891AF14670E}" type="slidenum">
              <a:rPr lang="en-US" smtClean="0">
                <a:solidFill>
                  <a:srgbClr val="000000"/>
                </a:solidFill>
              </a:rPr>
              <a:pPr>
                <a:defRPr/>
              </a:pPr>
              <a:t>38</a:t>
            </a:fld>
            <a:endParaRPr lang="en-US">
              <a:solidFill>
                <a:srgbClr val="000000"/>
              </a:solidFill>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27647695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p:nvPr/>
        </p:nvSpPr>
        <p:spPr>
          <a:xfrm rot="548035">
            <a:off x="7015296" y="2547039"/>
            <a:ext cx="1740409" cy="189077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val="1"/>
            </a:ext>
          </a:extLst>
        </p:spPr>
        <p:txBody>
          <a:bodyPr wrap="none" lIns="0" tIns="0" rIns="0" bIns="0" anchor="b">
            <a:spAutoFit/>
          </a:bodyPr>
          <a:lstStyle/>
          <a:p>
            <a:pPr algn="ctr">
              <a:lnSpc>
                <a:spcPct val="80000"/>
              </a:lnSpc>
              <a:defRPr spc="0">
                <a:solidFill>
                  <a:srgbClr val="000000"/>
                </a:solidFill>
              </a:defRPr>
            </a:pPr>
            <a:r>
              <a:rPr sz="3800" i="1" spc="-38" dirty="0">
                <a:solidFill>
                  <a:srgbClr val="405F82"/>
                </a:solidFill>
                <a:latin typeface="Garamond"/>
                <a:sym typeface="Vista Sans OT Medium"/>
              </a:rPr>
              <a:t>Intuition:</a:t>
            </a:r>
            <a:br>
              <a:rPr sz="3800" i="1" spc="-38" dirty="0">
                <a:solidFill>
                  <a:srgbClr val="405F82"/>
                </a:solidFill>
                <a:latin typeface="Garamond"/>
                <a:sym typeface="Vista Sans OT Medium"/>
              </a:rPr>
            </a:br>
            <a:r>
              <a:rPr sz="3800" i="1" spc="-38" dirty="0">
                <a:solidFill>
                  <a:srgbClr val="405F82"/>
                </a:solidFill>
                <a:latin typeface="Garamond"/>
                <a:sym typeface="Vista Sans OT Medium"/>
              </a:rPr>
              <a:t>quadratic</a:t>
            </a:r>
            <a:br>
              <a:rPr sz="3800" i="1" spc="-38" dirty="0">
                <a:solidFill>
                  <a:srgbClr val="405F82"/>
                </a:solidFill>
                <a:latin typeface="Garamond"/>
                <a:sym typeface="Vista Sans OT Medium"/>
              </a:rPr>
            </a:br>
            <a:r>
              <a:rPr sz="3800" i="1" spc="-38" dirty="0">
                <a:solidFill>
                  <a:srgbClr val="405F82"/>
                </a:solidFill>
                <a:latin typeface="Garamond"/>
                <a:sym typeface="Vista Sans OT Medium"/>
              </a:rPr>
              <a:t>increase in</a:t>
            </a:r>
            <a:br>
              <a:rPr sz="3800" i="1" spc="-38" dirty="0">
                <a:solidFill>
                  <a:srgbClr val="405F82"/>
                </a:solidFill>
                <a:latin typeface="Garamond"/>
                <a:sym typeface="Vista Sans OT Medium"/>
              </a:rPr>
            </a:br>
            <a:r>
              <a:rPr sz="3800" i="1" spc="-38" dirty="0">
                <a:solidFill>
                  <a:srgbClr val="405F82"/>
                </a:solidFill>
                <a:latin typeface="Garamond"/>
                <a:sym typeface="Vista Sans OT Medium"/>
              </a:rPr>
              <a:t>capacity</a:t>
            </a:r>
          </a:p>
        </p:txBody>
      </p:sp>
      <p:sp>
        <p:nvSpPr>
          <p:cNvPr id="4" name="Shape 305"/>
          <p:cNvSpPr/>
          <p:nvPr/>
        </p:nvSpPr>
        <p:spPr>
          <a:xfrm>
            <a:off x="251520" y="324366"/>
            <a:ext cx="8889400" cy="1016402"/>
          </a:xfrm>
          <a:prstGeom prst="rect">
            <a:avLst/>
          </a:prstGeom>
          <a:ln w="12700">
            <a:miter lim="400000"/>
          </a:ln>
          <a:extLst>
            <a:ext uri="{C572A759-6A51-4108-AA02-DFA0A04FC94B}">
              <ma14:wrappingTextBoxFlag xmlns:ma14="http://schemas.microsoft.com/office/mac/drawingml/2011/main" val="1"/>
            </a:ext>
          </a:extLst>
        </p:spPr>
        <p:txBody>
          <a:bodyPr wrap="none" lIns="38466" tIns="38466" rIns="38466" bIns="38466" anchor="ctr">
            <a:spAutoFit/>
          </a:bodyPr>
          <a:lstStyle>
            <a:lvl1pPr>
              <a:defRPr sz="8000" b="1" spc="-79">
                <a:solidFill>
                  <a:srgbClr val="000000"/>
                </a:solidFill>
              </a:defRPr>
            </a:lvl1pPr>
          </a:lstStyle>
          <a:p>
            <a:pPr>
              <a:defRPr sz="1800" b="0" spc="0"/>
            </a:pPr>
            <a:r>
              <a:rPr lang="en-US" sz="6100" b="0" spc="-60" dirty="0" smtClean="0">
                <a:latin typeface="Tahoma"/>
              </a:rPr>
              <a:t>DRAM Reliability Reducing</a:t>
            </a:r>
            <a:endParaRPr sz="6100" b="0" spc="-60" dirty="0">
              <a:latin typeface="Tahoma"/>
            </a:endParaRPr>
          </a:p>
        </p:txBody>
      </p:sp>
      <p:pic>
        <p:nvPicPr>
          <p:cNvPr id="3" name="Picture 2"/>
          <p:cNvPicPr>
            <a:picLocks noChangeAspect="1"/>
          </p:cNvPicPr>
          <p:nvPr/>
        </p:nvPicPr>
        <p:blipFill>
          <a:blip r:embed="rId2"/>
          <a:stretch>
            <a:fillRect/>
          </a:stretch>
        </p:blipFill>
        <p:spPr>
          <a:xfrm>
            <a:off x="1331640" y="1196752"/>
            <a:ext cx="5419912" cy="5436411"/>
          </a:xfrm>
          <a:prstGeom prst="rect">
            <a:avLst/>
          </a:prstGeom>
        </p:spPr>
      </p:pic>
    </p:spTree>
    <p:extLst>
      <p:ext uri="{BB962C8B-B14F-4D97-AF65-F5344CB8AC3E}">
        <p14:creationId xmlns:p14="http://schemas.microsoft.com/office/powerpoint/2010/main" val="21627492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dirty="0">
                <a:solidFill>
                  <a:srgbClr val="0000FF"/>
                </a:solidFill>
                <a:latin typeface="Tahoma" charset="0"/>
                <a:ea typeface="ＭＳ Ｐゴシック" charset="0"/>
                <a:cs typeface="ＭＳ Ｐゴシック" charset="0"/>
              </a:rPr>
              <a:t>DRAM stores charge in a capacitor (charge-based memory)</a:t>
            </a:r>
            <a:endParaRPr lang="en-US" sz="2000" dirty="0">
              <a:solidFill>
                <a:srgbClr val="0000FF"/>
              </a:solidFill>
              <a:latin typeface="Tahoma" charset="0"/>
              <a:ea typeface="ＭＳ Ｐゴシック" charset="0"/>
              <a:cs typeface="ＭＳ Ｐゴシック" charset="0"/>
            </a:endParaRPr>
          </a:p>
          <a:p>
            <a:pPr lvl="1"/>
            <a:r>
              <a:rPr lang="en-US" sz="2000" dirty="0">
                <a:latin typeface="Tahoma" charset="0"/>
                <a:ea typeface="ＭＳ Ｐゴシック" charset="0"/>
              </a:rPr>
              <a:t>Capacitor must be large enough for reliable sensing</a:t>
            </a:r>
          </a:p>
          <a:p>
            <a:pPr lvl="1"/>
            <a:r>
              <a:rPr lang="en-US" sz="2000" dirty="0">
                <a:latin typeface="Tahoma" charset="0"/>
                <a:ea typeface="ＭＳ Ｐゴシック" charset="0"/>
              </a:rPr>
              <a:t>Access transistor should be large enough for low leakage and high retention time</a:t>
            </a:r>
          </a:p>
          <a:p>
            <a:pPr lvl="1"/>
            <a:r>
              <a:rPr lang="en-US" sz="2000" dirty="0">
                <a:latin typeface="Tahoma" charset="0"/>
                <a:ea typeface="ＭＳ Ｐゴシック" charset="0"/>
              </a:rPr>
              <a:t>Scaling beyond 40-35nm (2013) is challenging [ITRS, 2009]</a:t>
            </a: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pPr lvl="1"/>
            <a:endParaRPr lang="en-US" sz="2000" dirty="0">
              <a:latin typeface="Tahoma" charset="0"/>
              <a:ea typeface="ＭＳ Ｐゴシック" charset="0"/>
            </a:endParaRPr>
          </a:p>
          <a:p>
            <a:r>
              <a:rPr lang="en-US" dirty="0" smtClean="0">
                <a:solidFill>
                  <a:srgbClr val="FF0000"/>
                </a:solidFill>
                <a:latin typeface="Tahoma" charset="0"/>
                <a:ea typeface="ＭＳ Ｐゴシック" charset="0"/>
                <a:cs typeface="ＭＳ Ｐゴシック" charset="0"/>
              </a:rPr>
              <a:t>As DRAM cell becomes smaller, it becomes more vulnerable</a:t>
            </a:r>
            <a:endParaRPr lang="en-US" dirty="0">
              <a:solidFill>
                <a:srgbClr val="FF0000"/>
              </a:solidFill>
              <a:latin typeface="Tahoma" charset="0"/>
              <a:ea typeface="ＭＳ Ｐゴシック" charset="0"/>
              <a:cs typeface="ＭＳ Ｐゴシック" charset="0"/>
            </a:endParaRPr>
          </a:p>
          <a:p>
            <a:pPr lvl="2">
              <a:buFont typeface="Wingdings" charset="0"/>
              <a:buNone/>
            </a:pPr>
            <a:endParaRPr lang="en-US" sz="1800" dirty="0">
              <a:latin typeface="Tahoma" charset="0"/>
              <a:ea typeface="ＭＳ Ｐゴシック" charset="0"/>
            </a:endParaRPr>
          </a:p>
          <a:p>
            <a:endParaRPr lang="en-US" dirty="0">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4</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574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The DRAM Scaling Problem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40</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9375894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Solve The Problem?</a:t>
            </a:r>
            <a:endParaRPr lang="en-US" dirty="0"/>
          </a:p>
        </p:txBody>
      </p:sp>
      <p:sp>
        <p:nvSpPr>
          <p:cNvPr id="3" name="Content Placeholder 2"/>
          <p:cNvSpPr>
            <a:spLocks noGrp="1"/>
          </p:cNvSpPr>
          <p:nvPr>
            <p:ph idx="1"/>
          </p:nvPr>
        </p:nvSpPr>
        <p:spPr>
          <a:xfrm>
            <a:off x="179512" y="980728"/>
            <a:ext cx="8856984" cy="5193723"/>
          </a:xfrm>
        </p:spPr>
        <p:txBody>
          <a:bodyPr/>
          <a:lstStyle/>
          <a:p>
            <a:r>
              <a:rPr lang="en-US" dirty="0" smtClean="0">
                <a:solidFill>
                  <a:srgbClr val="0000FF"/>
                </a:solidFill>
              </a:rPr>
              <a:t>Fix it</a:t>
            </a:r>
            <a:r>
              <a:rPr lang="en-US" dirty="0" smtClean="0"/>
              <a:t>: Make DRAM and controllers more intelligent</a:t>
            </a:r>
          </a:p>
          <a:p>
            <a:pPr lvl="1"/>
            <a:r>
              <a:rPr lang="en-US" dirty="0" smtClean="0">
                <a:solidFill>
                  <a:srgbClr val="FF0000"/>
                </a:solidFill>
              </a:rPr>
              <a:t>New interfaces, functions, architectures</a:t>
            </a:r>
            <a:r>
              <a:rPr lang="en-US" dirty="0" smtClean="0"/>
              <a:t>: system-DRAM </a:t>
            </a:r>
            <a:r>
              <a:rPr lang="en-US" dirty="0" err="1" smtClean="0"/>
              <a:t>codesign</a:t>
            </a:r>
            <a:endParaRPr lang="en-US" dirty="0" smtClean="0"/>
          </a:p>
          <a:p>
            <a:pPr lvl="1"/>
            <a:endParaRPr lang="en-US" dirty="0"/>
          </a:p>
          <a:p>
            <a:r>
              <a:rPr lang="en-US" dirty="0" smtClean="0">
                <a:solidFill>
                  <a:srgbClr val="0000FF"/>
                </a:solidFill>
              </a:rPr>
              <a:t>Eliminate or minimize it</a:t>
            </a:r>
            <a:r>
              <a:rPr lang="en-US" dirty="0" smtClean="0"/>
              <a:t>: Replace or (more likely) augment DRAM with a different technology</a:t>
            </a:r>
          </a:p>
          <a:p>
            <a:pPr lvl="1"/>
            <a:r>
              <a:rPr lang="en-US" dirty="0" smtClean="0">
                <a:solidFill>
                  <a:srgbClr val="FF0000"/>
                </a:solidFill>
              </a:rPr>
              <a:t>New technologies and system-wide rethinking</a:t>
            </a:r>
            <a:r>
              <a:rPr lang="en-US" dirty="0" smtClean="0"/>
              <a:t> of memory &amp; storage</a:t>
            </a:r>
          </a:p>
          <a:p>
            <a:endParaRPr lang="en-US" dirty="0"/>
          </a:p>
          <a:p>
            <a:r>
              <a:rPr lang="en-US" dirty="0" smtClean="0">
                <a:solidFill>
                  <a:srgbClr val="0000FF"/>
                </a:solidFill>
              </a:rPr>
              <a:t>Embrace it</a:t>
            </a:r>
            <a:r>
              <a:rPr lang="en-US" dirty="0" smtClean="0"/>
              <a:t>: Design heterogeneous memories (none of which are perfect) and map data intelligently across them</a:t>
            </a:r>
          </a:p>
          <a:p>
            <a:pPr lvl="1"/>
            <a:r>
              <a:rPr lang="en-US" dirty="0" smtClean="0">
                <a:solidFill>
                  <a:srgbClr val="FF0000"/>
                </a:solidFill>
              </a:rPr>
              <a:t>New models for data management and maybe usage</a:t>
            </a:r>
          </a:p>
          <a:p>
            <a:pPr lvl="1"/>
            <a:endParaRPr lang="en-US" dirty="0"/>
          </a:p>
          <a:p>
            <a:r>
              <a:rPr lang="en-US" dirty="0" smtClean="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41</a:t>
            </a:fld>
            <a:endParaRPr lang="en-US"/>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4000" b="1" dirty="0" smtClean="0">
                <a:solidFill>
                  <a:srgbClr val="0000FF"/>
                </a:solidFill>
                <a:latin typeface="Calibri"/>
              </a:rPr>
              <a:t>Solutions (to memory scaling) require </a:t>
            </a:r>
          </a:p>
          <a:p>
            <a:pPr algn="ctr" defTabSz="457200" fontAlgn="base">
              <a:spcBef>
                <a:spcPct val="0"/>
              </a:spcBef>
              <a:spcAft>
                <a:spcPct val="0"/>
              </a:spcAft>
            </a:pPr>
            <a:r>
              <a:rPr lang="en-US" sz="4000" b="1" dirty="0" smtClean="0">
                <a:solidFill>
                  <a:srgbClr val="0000FF"/>
                </a:solidFill>
                <a:latin typeface="Calibri"/>
              </a:rPr>
              <a:t>software/hardware/device cooperation</a:t>
            </a:r>
            <a:endParaRPr lang="en-US" sz="4000" b="1" dirty="0">
              <a:solidFill>
                <a:srgbClr val="0000FF"/>
              </a:solidFill>
              <a:latin typeface="Calibri"/>
            </a:endParaRPr>
          </a:p>
        </p:txBody>
      </p:sp>
      <p:grpSp>
        <p:nvGrpSpPr>
          <p:cNvPr id="6" name="Group 16"/>
          <p:cNvGrpSpPr>
            <a:grpSpLocks/>
          </p:cNvGrpSpPr>
          <p:nvPr/>
        </p:nvGrpSpPr>
        <p:grpSpPr bwMode="auto">
          <a:xfrm>
            <a:off x="2843808" y="1186284"/>
            <a:ext cx="3054350" cy="3898900"/>
            <a:chOff x="1863" y="1035"/>
            <a:chExt cx="1924" cy="2456"/>
          </a:xfrm>
        </p:grpSpPr>
        <p:sp>
          <p:nvSpPr>
            <p:cNvPr id="7" name="Text Box 17"/>
            <p:cNvSpPr txBox="1">
              <a:spLocks noChangeArrowheads="1"/>
            </p:cNvSpPr>
            <p:nvPr/>
          </p:nvSpPr>
          <p:spPr bwMode="auto">
            <a:xfrm>
              <a:off x="2307" y="2774"/>
              <a:ext cx="1226" cy="237"/>
            </a:xfrm>
            <a:prstGeom prst="rect">
              <a:avLst/>
            </a:prstGeom>
            <a:solidFill>
              <a:srgbClr val="00FF00"/>
            </a:solidFill>
            <a:ln w="9525">
              <a:solidFill>
                <a:schemeClr val="tx1"/>
              </a:solidFill>
              <a:miter lim="800000"/>
              <a:headEnd/>
              <a:tailEnd/>
            </a:ln>
            <a:effectLst/>
          </p:spPr>
          <p:txBody>
            <a:bodyPr wrap="none">
              <a:spAutoFit/>
            </a:bodyPr>
            <a:lstStyle/>
            <a:p>
              <a:pPr>
                <a:defRPr/>
              </a:pPr>
              <a:r>
                <a:rPr lang="en-US">
                  <a:solidFill>
                    <a:srgbClr val="000000"/>
                  </a:solidFill>
                  <a:latin typeface="Arial" pitchFamily="-105" charset="0"/>
                </a:rPr>
                <a:t>Microarchitecture</a:t>
              </a:r>
            </a:p>
          </p:txBody>
        </p:sp>
        <p:sp>
          <p:nvSpPr>
            <p:cNvPr id="8" name="Text Box 18"/>
            <p:cNvSpPr txBox="1">
              <a:spLocks noChangeAspect="1" noChangeArrowheads="1"/>
            </p:cNvSpPr>
            <p:nvPr/>
          </p:nvSpPr>
          <p:spPr bwMode="auto">
            <a:xfrm>
              <a:off x="2307" y="2534"/>
              <a:ext cx="1226" cy="237"/>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ISA</a:t>
              </a:r>
            </a:p>
          </p:txBody>
        </p:sp>
        <p:sp>
          <p:nvSpPr>
            <p:cNvPr id="9" name="Text Box 19"/>
            <p:cNvSpPr txBox="1">
              <a:spLocks noChangeAspect="1" noChangeArrowheads="1"/>
            </p:cNvSpPr>
            <p:nvPr/>
          </p:nvSpPr>
          <p:spPr bwMode="auto">
            <a:xfrm>
              <a:off x="1863" y="151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Programs</a:t>
              </a:r>
            </a:p>
          </p:txBody>
        </p:sp>
        <p:sp>
          <p:nvSpPr>
            <p:cNvPr id="10" name="Text Box 20"/>
            <p:cNvSpPr txBox="1">
              <a:spLocks noChangeAspect="1" noChangeArrowheads="1"/>
            </p:cNvSpPr>
            <p:nvPr/>
          </p:nvSpPr>
          <p:spPr bwMode="auto">
            <a:xfrm>
              <a:off x="1863" y="127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Algorithms</a:t>
              </a:r>
            </a:p>
          </p:txBody>
        </p:sp>
        <p:sp>
          <p:nvSpPr>
            <p:cNvPr id="11" name="Text Box 21"/>
            <p:cNvSpPr txBox="1">
              <a:spLocks noChangeAspect="1" noChangeArrowheads="1"/>
            </p:cNvSpPr>
            <p:nvPr/>
          </p:nvSpPr>
          <p:spPr bwMode="auto">
            <a:xfrm>
              <a:off x="1863" y="1035"/>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Problems</a:t>
              </a:r>
            </a:p>
          </p:txBody>
        </p:sp>
        <p:sp>
          <p:nvSpPr>
            <p:cNvPr id="12" name="Text Box 22"/>
            <p:cNvSpPr txBox="1">
              <a:spLocks noChangeAspect="1" noChangeArrowheads="1"/>
            </p:cNvSpPr>
            <p:nvPr/>
          </p:nvSpPr>
          <p:spPr bwMode="auto">
            <a:xfrm>
              <a:off x="2307" y="301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Logic</a:t>
              </a:r>
            </a:p>
          </p:txBody>
        </p:sp>
        <p:sp>
          <p:nvSpPr>
            <p:cNvPr id="13" name="Text Box 23"/>
            <p:cNvSpPr txBox="1">
              <a:spLocks noChangeAspect="1" noChangeArrowheads="1"/>
            </p:cNvSpPr>
            <p:nvPr/>
          </p:nvSpPr>
          <p:spPr bwMode="auto">
            <a:xfrm>
              <a:off x="2307" y="325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Devices</a:t>
              </a:r>
            </a:p>
          </p:txBody>
        </p:sp>
        <p:sp>
          <p:nvSpPr>
            <p:cNvPr id="14" name="Text Box 24"/>
            <p:cNvSpPr txBox="1">
              <a:spLocks noChangeAspect="1" noChangeArrowheads="1"/>
            </p:cNvSpPr>
            <p:nvPr/>
          </p:nvSpPr>
          <p:spPr bwMode="auto">
            <a:xfrm>
              <a:off x="2307" y="2102"/>
              <a:ext cx="1226" cy="432"/>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Runtime System</a:t>
              </a:r>
            </a:p>
            <a:p>
              <a:pPr>
                <a:defRPr/>
              </a:pPr>
              <a:r>
                <a:rPr lang="en-US">
                  <a:solidFill>
                    <a:srgbClr val="000000"/>
                  </a:solidFill>
                  <a:latin typeface="Arial" pitchFamily="-105" charset="0"/>
                </a:rPr>
                <a:t>(VM, OS, MM)</a:t>
              </a:r>
            </a:p>
          </p:txBody>
        </p:sp>
        <p:sp>
          <p:nvSpPr>
            <p:cNvPr id="15" name="Text Box 25"/>
            <p:cNvSpPr txBox="1">
              <a:spLocks noChangeAspect="1" noChangeArrowheads="1"/>
            </p:cNvSpPr>
            <p:nvPr/>
          </p:nvSpPr>
          <p:spPr bwMode="auto">
            <a:xfrm>
              <a:off x="3351" y="1505"/>
              <a:ext cx="436" cy="237"/>
            </a:xfrm>
            <a:prstGeom prst="rect">
              <a:avLst/>
            </a:prstGeom>
            <a:solidFill>
              <a:srgbClr val="FF00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User</a:t>
              </a:r>
            </a:p>
          </p:txBody>
        </p:sp>
        <p:sp>
          <p:nvSpPr>
            <p:cNvPr id="16" name="Line 26"/>
            <p:cNvSpPr>
              <a:spLocks noChangeShapeType="1"/>
            </p:cNvSpPr>
            <p:nvPr/>
          </p:nvSpPr>
          <p:spPr bwMode="auto">
            <a:xfrm>
              <a:off x="2444" y="1749"/>
              <a:ext cx="218"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7" name="Line 27"/>
            <p:cNvSpPr>
              <a:spLocks noChangeShapeType="1"/>
            </p:cNvSpPr>
            <p:nvPr/>
          </p:nvSpPr>
          <p:spPr bwMode="auto">
            <a:xfrm flipH="1">
              <a:off x="3097" y="1619"/>
              <a:ext cx="254" cy="0"/>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8" name="Line 28"/>
            <p:cNvSpPr>
              <a:spLocks noChangeShapeType="1"/>
            </p:cNvSpPr>
            <p:nvPr/>
          </p:nvSpPr>
          <p:spPr bwMode="auto">
            <a:xfrm flipH="1">
              <a:off x="3242" y="1749"/>
              <a:ext cx="327"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grpSp>
    </p:spTree>
    <p:extLst>
      <p:ext uri="{BB962C8B-B14F-4D97-AF65-F5344CB8AC3E}">
        <p14:creationId xmlns:p14="http://schemas.microsoft.com/office/powerpoint/2010/main" val="31470360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ext uri="{D42A27DB-BD31-4B8C-83A1-F6EECF244321}">
                <p14:modId xmlns:p14="http://schemas.microsoft.com/office/powerpoint/2010/main" val="3117434189"/>
              </p:ext>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latin typeface="Calibri"/>
              </a:rPr>
              <a:t>Vulnerable data</a:t>
            </a:r>
            <a:endParaRPr lang="en-US" sz="2800" spc="-150" dirty="0">
              <a:solidFill>
                <a:prstClr val="white"/>
              </a:solidFill>
              <a:latin typeface="Calibri"/>
            </a:endParaRP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latin typeface="Calibri"/>
              </a:rPr>
              <a:t>Tolerant data</a:t>
            </a:r>
            <a:endParaRPr lang="en-US" sz="2800" spc="-150" dirty="0">
              <a:solidFill>
                <a:prstClr val="white"/>
              </a:solidFill>
              <a:latin typeface="Calibri"/>
            </a:endParaRPr>
          </a:p>
        </p:txBody>
      </p:sp>
      <p:sp>
        <p:nvSpPr>
          <p:cNvPr id="2" name="Title 1"/>
          <p:cNvSpPr>
            <a:spLocks noGrp="1"/>
          </p:cNvSpPr>
          <p:nvPr>
            <p:ph type="title"/>
          </p:nvPr>
        </p:nvSpPr>
        <p:spPr/>
        <p:txBody>
          <a:bodyPr>
            <a:noAutofit/>
          </a:bodyPr>
          <a:lstStyle/>
          <a:p>
            <a:r>
              <a:rPr lang="en-US" sz="4000" dirty="0" smtClean="0"/>
              <a:t>Exploiting Memory Error Tolerance </a:t>
            </a:r>
            <a:br>
              <a:rPr lang="en-US" sz="4000" dirty="0" smtClean="0"/>
            </a:br>
            <a:r>
              <a:rPr lang="en-US" sz="4000" dirty="0" smtClean="0"/>
              <a:t>with Hybrid Memory Systems</a:t>
            </a:r>
            <a:endParaRPr lang="en-US" sz="4000" dirty="0"/>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600" b="1" dirty="0" smtClean="0">
                <a:solidFill>
                  <a:prstClr val="black"/>
                </a:solidFill>
                <a:latin typeface="Calibri"/>
              </a:rPr>
              <a:t>H</a:t>
            </a:r>
            <a:r>
              <a:rPr lang="en-US" sz="3600" dirty="0" smtClean="0">
                <a:solidFill>
                  <a:prstClr val="black"/>
                </a:solidFill>
                <a:latin typeface="Calibri"/>
              </a:rPr>
              <a:t>eterogeneous-</a:t>
            </a:r>
            <a:r>
              <a:rPr lang="en-US" sz="3600" b="1" dirty="0" smtClean="0">
                <a:solidFill>
                  <a:prstClr val="black"/>
                </a:solidFill>
                <a:latin typeface="Calibri"/>
              </a:rPr>
              <a:t>R</a:t>
            </a:r>
            <a:r>
              <a:rPr lang="en-US" sz="3600" dirty="0" smtClean="0">
                <a:solidFill>
                  <a:prstClr val="black"/>
                </a:solidFill>
                <a:latin typeface="Calibri"/>
              </a:rPr>
              <a:t>eliability </a:t>
            </a:r>
            <a:r>
              <a:rPr lang="en-US" sz="3600" b="1" dirty="0" smtClean="0">
                <a:solidFill>
                  <a:prstClr val="black"/>
                </a:solidFill>
                <a:latin typeface="Calibri"/>
              </a:rPr>
              <a:t>M</a:t>
            </a:r>
            <a:r>
              <a:rPr lang="en-US" sz="3600" dirty="0" smtClean="0">
                <a:solidFill>
                  <a:prstClr val="black"/>
                </a:solidFill>
                <a:latin typeface="Calibri"/>
              </a:rPr>
              <a:t>emory </a:t>
            </a:r>
            <a:r>
              <a:rPr lang="en-US" sz="2400" b="1" dirty="0" smtClean="0">
                <a:solidFill>
                  <a:srgbClr val="1A5712"/>
                </a:solidFill>
                <a:latin typeface="Calibri"/>
              </a:rPr>
              <a:t>[DSN 2014]</a:t>
            </a:r>
            <a:endParaRPr lang="en-US" sz="2400" b="1" dirty="0">
              <a:solidFill>
                <a:srgbClr val="1A5712"/>
              </a:solidFill>
              <a:latin typeface="Calibri"/>
            </a:endParaRP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Calibri"/>
              </a:rPr>
              <a:t>Low-cost memory</a:t>
            </a:r>
            <a:endParaRPr lang="en-US" sz="3200" dirty="0">
              <a:solidFill>
                <a:prstClr val="white"/>
              </a:solidFill>
              <a:latin typeface="Calibri"/>
            </a:endParaRP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Calibri"/>
              </a:rPr>
              <a:t>Reliable memory</a:t>
            </a:r>
            <a:endParaRPr lang="en-US" sz="3200" dirty="0">
              <a:solidFill>
                <a:prstClr val="white"/>
              </a:solidFill>
              <a:latin typeface="Calibri"/>
            </a:endParaRP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Vulnerable data</a:t>
            </a:r>
            <a:endParaRPr lang="en-US" sz="3200" spc="-150" dirty="0">
              <a:solidFill>
                <a:prstClr val="white"/>
              </a:solidFill>
              <a:latin typeface="Calibri"/>
            </a:endParaRP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Tolerant data</a:t>
            </a:r>
            <a:endParaRPr lang="en-US" sz="3200" spc="-150" dirty="0">
              <a:solidFill>
                <a:prstClr val="white"/>
              </a:solidFill>
              <a:latin typeface="Calibri"/>
            </a:endParaRP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Vulnerable data</a:t>
            </a:r>
            <a:endParaRPr lang="en-US" sz="3200" spc="-150" dirty="0">
              <a:solidFill>
                <a:prstClr val="white"/>
              </a:solidFill>
              <a:latin typeface="Calibri"/>
            </a:endParaRP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Tolerant data</a:t>
            </a:r>
            <a:endParaRPr lang="en-US" sz="3200" spc="-150" dirty="0">
              <a:solidFill>
                <a:prstClr val="white"/>
              </a:solidFill>
              <a:latin typeface="Calibri"/>
            </a:endParaRP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smtClean="0">
                <a:solidFill>
                  <a:prstClr val="black"/>
                </a:solidFill>
                <a:latin typeface="Calibri"/>
              </a:rPr>
              <a:t>ECC protected</a:t>
            </a:r>
          </a:p>
          <a:p>
            <a:pPr marL="285750" indent="-285750">
              <a:buFont typeface="Arial" panose="020B0604020202020204" pitchFamily="34" charset="0"/>
              <a:buChar char="•"/>
            </a:pPr>
            <a:r>
              <a:rPr lang="en-US" sz="3200" dirty="0" smtClean="0">
                <a:solidFill>
                  <a:prstClr val="black"/>
                </a:solidFill>
                <a:latin typeface="Calibri"/>
              </a:rPr>
              <a:t>Well-tested chips</a:t>
            </a:r>
            <a:endParaRPr lang="en-US" sz="3200" dirty="0">
              <a:solidFill>
                <a:prstClr val="black"/>
              </a:solidFill>
              <a:latin typeface="Calibri"/>
            </a:endParaRP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err="1" smtClean="0">
                <a:solidFill>
                  <a:prstClr val="black"/>
                </a:solidFill>
                <a:latin typeface="Calibri"/>
              </a:rPr>
              <a:t>NoECC</a:t>
            </a:r>
            <a:r>
              <a:rPr lang="en-US" sz="3200" dirty="0" smtClean="0">
                <a:solidFill>
                  <a:prstClr val="black"/>
                </a:solidFill>
                <a:latin typeface="Calibri"/>
              </a:rPr>
              <a:t> or Parity</a:t>
            </a:r>
          </a:p>
          <a:p>
            <a:pPr marL="285750" indent="-285750">
              <a:buFont typeface="Arial" panose="020B0604020202020204" pitchFamily="34" charset="0"/>
              <a:buChar char="•"/>
            </a:pPr>
            <a:r>
              <a:rPr lang="en-US" sz="3200" dirty="0" smtClean="0">
                <a:solidFill>
                  <a:prstClr val="black"/>
                </a:solidFill>
                <a:latin typeface="Calibri"/>
              </a:rPr>
              <a:t>Less-tested chips</a:t>
            </a:r>
            <a:endParaRPr lang="en-US" sz="3200" dirty="0">
              <a:solidFill>
                <a:prstClr val="black"/>
              </a:solidFill>
              <a:latin typeface="Calibri"/>
            </a:endParaRPr>
          </a:p>
        </p:txBody>
      </p:sp>
      <p:sp>
        <p:nvSpPr>
          <p:cNvPr id="4" name="Slide Number Placeholder 3"/>
          <p:cNvSpPr>
            <a:spLocks noGrp="1"/>
          </p:cNvSpPr>
          <p:nvPr>
            <p:ph type="sldNum" sz="quarter" idx="12"/>
          </p:nvPr>
        </p:nvSpPr>
        <p:spPr/>
        <p:txBody>
          <a:bodyPr/>
          <a:lstStyle/>
          <a:p>
            <a:fld id="{4DB4CB9A-C63F-4E87-AA38-9916D0B520C4}" type="slidenum">
              <a:rPr lang="en-US" smtClean="0">
                <a:solidFill>
                  <a:prstClr val="black"/>
                </a:solidFill>
                <a:latin typeface="Calibri"/>
              </a:rPr>
              <a:pPr/>
              <a:t>42</a:t>
            </a:fld>
            <a:endParaRPr lang="en-US">
              <a:solidFill>
                <a:prstClr val="black"/>
              </a:solidFill>
              <a:latin typeface="Calibri"/>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lvl="1" algn="ctr"/>
            <a:r>
              <a:rPr lang="en-US" sz="3200" dirty="0" smtClean="0">
                <a:solidFill>
                  <a:prstClr val="black"/>
                </a:solidFill>
                <a:latin typeface="Calibri"/>
              </a:rPr>
              <a:t>On Microsoft’s Web Search workload</a:t>
            </a:r>
          </a:p>
          <a:p>
            <a:pPr lvl="1"/>
            <a:r>
              <a:rPr lang="en-US" sz="3200" dirty="0" smtClean="0">
                <a:solidFill>
                  <a:prstClr val="black"/>
                </a:solidFill>
                <a:latin typeface="Calibri"/>
              </a:rPr>
              <a:t>Reduces </a:t>
            </a:r>
            <a:r>
              <a:rPr lang="en-US" sz="3200" dirty="0">
                <a:solidFill>
                  <a:prstClr val="black"/>
                </a:solidFill>
                <a:latin typeface="Calibri"/>
              </a:rPr>
              <a:t>server hardware </a:t>
            </a:r>
            <a:r>
              <a:rPr lang="en-US" sz="3200" dirty="0">
                <a:solidFill>
                  <a:srgbClr val="4A66AC"/>
                </a:solidFill>
                <a:latin typeface="Calibri"/>
              </a:rPr>
              <a:t>cost </a:t>
            </a:r>
            <a:r>
              <a:rPr lang="en-US" sz="3200" dirty="0">
                <a:solidFill>
                  <a:prstClr val="black"/>
                </a:solidFill>
                <a:latin typeface="Calibri"/>
              </a:rPr>
              <a:t>by </a:t>
            </a:r>
            <a:r>
              <a:rPr lang="en-US" sz="3200" dirty="0">
                <a:solidFill>
                  <a:srgbClr val="FF0000"/>
                </a:solidFill>
                <a:latin typeface="Calibri"/>
              </a:rPr>
              <a:t>4.7 %</a:t>
            </a:r>
          </a:p>
          <a:p>
            <a:pPr lvl="1"/>
            <a:r>
              <a:rPr lang="en-US" sz="3200" dirty="0" smtClean="0">
                <a:solidFill>
                  <a:prstClr val="black"/>
                </a:solidFill>
                <a:latin typeface="Calibri"/>
              </a:rPr>
              <a:t>Achieves </a:t>
            </a:r>
            <a:r>
              <a:rPr lang="en-US" sz="3200" dirty="0">
                <a:solidFill>
                  <a:prstClr val="black"/>
                </a:solidFill>
                <a:latin typeface="Calibri"/>
              </a:rPr>
              <a:t>single server </a:t>
            </a:r>
            <a:r>
              <a:rPr lang="en-US" sz="3200" dirty="0">
                <a:solidFill>
                  <a:srgbClr val="4A66AC"/>
                </a:solidFill>
                <a:latin typeface="Calibri"/>
              </a:rPr>
              <a:t>availability</a:t>
            </a:r>
            <a:r>
              <a:rPr lang="en-US" sz="3200" dirty="0">
                <a:solidFill>
                  <a:prstClr val="black"/>
                </a:solidFill>
                <a:latin typeface="Calibri"/>
              </a:rPr>
              <a:t> target of </a:t>
            </a:r>
            <a:r>
              <a:rPr lang="en-US" sz="3200" dirty="0">
                <a:solidFill>
                  <a:srgbClr val="FF0000"/>
                </a:solidFill>
                <a:latin typeface="Calibri"/>
              </a:rPr>
              <a:t>99.90 %</a:t>
            </a:r>
          </a:p>
        </p:txBody>
      </p:sp>
    </p:spTree>
    <p:extLst>
      <p:ext uri="{BB962C8B-B14F-4D97-AF65-F5344CB8AC3E}">
        <p14:creationId xmlns:p14="http://schemas.microsoft.com/office/powerpoint/2010/main" val="23493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solidFill>
                  <a:srgbClr val="0000FF"/>
                </a:solidFill>
              </a:rPr>
              <a:t>DRAM Scaling Issues </a:t>
            </a:r>
          </a:p>
          <a:p>
            <a:pPr lvl="1"/>
            <a:r>
              <a:rPr lang="en-US" dirty="0" smtClean="0"/>
              <a:t>DRAM </a:t>
            </a:r>
            <a:r>
              <a:rPr lang="en-US" dirty="0" err="1" smtClean="0"/>
              <a:t>RowHammer</a:t>
            </a:r>
            <a:r>
              <a:rPr lang="en-US" dirty="0" smtClean="0"/>
              <a:t> Problem</a:t>
            </a:r>
          </a:p>
          <a:p>
            <a:pPr lvl="1"/>
            <a:r>
              <a:rPr lang="en-US" dirty="0" smtClean="0"/>
              <a:t>Some Other DRAM Reliability Studies</a:t>
            </a:r>
          </a:p>
          <a:p>
            <a:pPr lvl="1"/>
            <a:endParaRPr lang="en-US" dirty="0"/>
          </a:p>
          <a:p>
            <a:r>
              <a:rPr lang="en-US" dirty="0" smtClean="0">
                <a:solidFill>
                  <a:srgbClr val="0000FF"/>
                </a:solidFill>
              </a:rPr>
              <a:t>NAND Flash Scaling Issues</a:t>
            </a:r>
          </a:p>
          <a:p>
            <a:pPr lvl="1"/>
            <a:r>
              <a:rPr lang="en-US" dirty="0" smtClean="0"/>
              <a:t>Some NAND </a:t>
            </a:r>
            <a:r>
              <a:rPr lang="en-US" dirty="0" smtClean="0"/>
              <a:t>Flash Reliability Studies </a:t>
            </a:r>
          </a:p>
          <a:p>
            <a:pPr lvl="1"/>
            <a:r>
              <a:rPr lang="en-US" dirty="0"/>
              <a:t>Read Disturb Errors in NAND Flash Memory</a:t>
            </a:r>
          </a:p>
          <a:p>
            <a:pPr lvl="1"/>
            <a:endParaRPr lang="en-US" dirty="0"/>
          </a:p>
          <a:p>
            <a:r>
              <a:rPr lang="en-US" dirty="0" smtClean="0"/>
              <a:t>Summary and Discussion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43</a:t>
            </a:fld>
            <a:endParaRPr lang="en-US" altLang="en-US"/>
          </a:p>
        </p:txBody>
      </p:sp>
      <p:sp>
        <p:nvSpPr>
          <p:cNvPr id="5" name="Rectangle 4"/>
          <p:cNvSpPr>
            <a:spLocks noChangeArrowheads="1"/>
          </p:cNvSpPr>
          <p:nvPr/>
        </p:nvSpPr>
        <p:spPr bwMode="auto">
          <a:xfrm>
            <a:off x="539552" y="2996952"/>
            <a:ext cx="5112568" cy="889323"/>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1938109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p:txBody>
          <a:bodyPr/>
          <a:lstStyle/>
          <a:p>
            <a:r>
              <a:rPr lang="en-US">
                <a:latin typeface="Garamond" charset="0"/>
                <a:ea typeface="ＭＳ Ｐゴシック" charset="0"/>
                <a:cs typeface="MS PGothic" charset="0"/>
              </a:rPr>
              <a:t>Evolution of NAND Flash Memory</a:t>
            </a:r>
          </a:p>
        </p:txBody>
      </p:sp>
      <p:sp>
        <p:nvSpPr>
          <p:cNvPr id="207874" name="Content Placeholder 2"/>
          <p:cNvSpPr>
            <a:spLocks noGrp="1"/>
          </p:cNvSpPr>
          <p:nvPr>
            <p:ph idx="1"/>
          </p:nvPr>
        </p:nvSpPr>
        <p:spPr>
          <a:xfrm>
            <a:off x="85725" y="5303838"/>
            <a:ext cx="8972550" cy="841375"/>
          </a:xfrm>
        </p:spPr>
        <p:txBody>
          <a:bodyPr/>
          <a:lstStyle/>
          <a:p>
            <a:r>
              <a:rPr lang="en-US">
                <a:latin typeface="Arial" charset="0"/>
                <a:ea typeface="ＭＳ Ｐゴシック" charset="0"/>
                <a:cs typeface="MS PGothic" charset="0"/>
              </a:rPr>
              <a:t>Flash memory is widening its range of applications</a:t>
            </a:r>
          </a:p>
          <a:p>
            <a:pPr lvl="1"/>
            <a:r>
              <a:rPr lang="en-US">
                <a:latin typeface="Arial" charset="0"/>
                <a:ea typeface="ＭＳ Ｐゴシック" charset="0"/>
                <a:cs typeface="MS PGothic" charset="0"/>
              </a:rPr>
              <a:t>Portable consumer devices, laptop PCs and enterprise servers</a:t>
            </a:r>
          </a:p>
        </p:txBody>
      </p:sp>
      <p:sp>
        <p:nvSpPr>
          <p:cNvPr id="207875" name="Text Box 6"/>
          <p:cNvSpPr txBox="1">
            <a:spLocks noChangeArrowheads="1"/>
          </p:cNvSpPr>
          <p:nvPr/>
        </p:nvSpPr>
        <p:spPr bwMode="auto">
          <a:xfrm>
            <a:off x="1212850" y="4887913"/>
            <a:ext cx="6718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200">
                <a:solidFill>
                  <a:srgbClr val="000000"/>
                </a:solidFill>
                <a:ea typeface="宋体" charset="0"/>
                <a:cs typeface="宋体" charset="0"/>
              </a:rPr>
              <a:t>Seaung Suk Lee, “Emerging Challenges in NAND Flash Technology”, Flash Summit 2011 (Hynix)</a:t>
            </a:r>
          </a:p>
        </p:txBody>
      </p:sp>
      <p:pic>
        <p:nvPicPr>
          <p:cNvPr id="2078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5" y="1008063"/>
            <a:ext cx="76898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extBox 5"/>
          <p:cNvSpPr txBox="1">
            <a:spLocks noChangeArrowheads="1"/>
          </p:cNvSpPr>
          <p:nvPr/>
        </p:nvSpPr>
        <p:spPr bwMode="auto">
          <a:xfrm>
            <a:off x="6327775" y="2547938"/>
            <a:ext cx="2120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cs typeface="MS PGothic" charset="0"/>
              </a:rPr>
              <a:t>CMOS scaling</a:t>
            </a:r>
          </a:p>
          <a:p>
            <a:pPr eaLnBrk="1" hangingPunct="1"/>
            <a:r>
              <a:rPr lang="en-US" sz="1800" b="1">
                <a:solidFill>
                  <a:srgbClr val="FF0000"/>
                </a:solidFill>
                <a:cs typeface="MS PGothic" charset="0"/>
              </a:rPr>
              <a:t>More bits per Cell</a:t>
            </a:r>
          </a:p>
        </p:txBody>
      </p:sp>
      <p:sp>
        <p:nvSpPr>
          <p:cNvPr id="207878" name="Slide Number Placeholder 1"/>
          <p:cNvSpPr>
            <a:spLocks noGrp="1"/>
          </p:cNvSpPr>
          <p:nvPr>
            <p:ph type="sldNum" sz="quarter" idx="11"/>
          </p:nvPr>
        </p:nvSpPr>
        <p:spPr>
          <a:xfrm>
            <a:off x="6553200" y="6332538"/>
            <a:ext cx="2133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49DB7D-5EF2-3747-9747-0A1E16FC5B87}" type="slidenum">
              <a:rPr lang="en-US" sz="1600">
                <a:latin typeface="Garamond" charset="0"/>
              </a:rPr>
              <a:pPr eaLnBrk="1" hangingPunct="1"/>
              <a:t>44</a:t>
            </a:fld>
            <a:endParaRPr lang="en-US" sz="1600">
              <a:latin typeface="Garamond" charset="0"/>
            </a:endParaRPr>
          </a:p>
        </p:txBody>
      </p:sp>
      <p:pic>
        <p:nvPicPr>
          <p:cNvPr id="207879"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033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a:xfrm>
            <a:off x="228600" y="152400"/>
            <a:ext cx="8810625" cy="1066800"/>
          </a:xfrm>
        </p:spPr>
        <p:txBody>
          <a:bodyPr/>
          <a:lstStyle/>
          <a:p>
            <a:pPr eaLnBrk="1" hangingPunct="1"/>
            <a:r>
              <a:rPr lang="en-US">
                <a:latin typeface="Garamond" charset="0"/>
              </a:rPr>
              <a:t>Flash Challenges: Reliability and Endurance</a:t>
            </a:r>
          </a:p>
        </p:txBody>
      </p:sp>
      <p:pic>
        <p:nvPicPr>
          <p:cNvPr id="2088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123950"/>
            <a:ext cx="61880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Text Box 6"/>
          <p:cNvSpPr txBox="1">
            <a:spLocks noChangeArrowheads="1"/>
          </p:cNvSpPr>
          <p:nvPr/>
        </p:nvSpPr>
        <p:spPr bwMode="auto">
          <a:xfrm>
            <a:off x="438150" y="5745163"/>
            <a:ext cx="58578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100">
                <a:ea typeface="SimSun" charset="0"/>
                <a:cs typeface="SimSun" charset="0"/>
              </a:rPr>
              <a:t>E. Grochowski et al., “Future technology challenges for NAND flash and HDD products”, Flash Memory Summit 2012</a:t>
            </a:r>
          </a:p>
        </p:txBody>
      </p:sp>
      <p:sp>
        <p:nvSpPr>
          <p:cNvPr id="15" name="Rectangle 3"/>
          <p:cNvSpPr txBox="1">
            <a:spLocks noChangeArrowheads="1"/>
          </p:cNvSpPr>
          <p:nvPr/>
        </p:nvSpPr>
        <p:spPr bwMode="auto">
          <a:xfrm>
            <a:off x="6261100" y="2797175"/>
            <a:ext cx="2778125" cy="1309688"/>
          </a:xfrm>
          <a:prstGeom prst="rect">
            <a:avLst/>
          </a:prstGeom>
          <a:noFill/>
          <a:ln w="9525">
            <a:noFill/>
            <a:miter lim="800000"/>
            <a:headEnd/>
            <a:tailEnd/>
          </a:ln>
        </p:spPr>
        <p:txBody>
          <a:bodyPr/>
          <a:lstStyle/>
          <a:p>
            <a:pPr marL="342900" indent="-342900">
              <a:spcBef>
                <a:spcPct val="20000"/>
              </a:spcBef>
              <a:buClr>
                <a:srgbClr val="400561"/>
              </a:buClr>
              <a:buFont typeface="Wingdings" pitchFamily="2" charset="2"/>
              <a:buChar char="§"/>
              <a:defRPr/>
            </a:pPr>
            <a:r>
              <a:rPr lang="en-US" altLang="ko-KR" b="1" kern="0" dirty="0">
                <a:latin typeface="+mn-lt"/>
                <a:ea typeface="굴림" charset="-127"/>
                <a:cs typeface="+mn-cs"/>
              </a:rPr>
              <a:t>P/E cycles (required)</a:t>
            </a:r>
          </a:p>
        </p:txBody>
      </p:sp>
      <p:sp>
        <p:nvSpPr>
          <p:cNvPr id="16" name="Rectangle 3"/>
          <p:cNvSpPr txBox="1">
            <a:spLocks noChangeArrowheads="1"/>
          </p:cNvSpPr>
          <p:nvPr/>
        </p:nvSpPr>
        <p:spPr bwMode="auto">
          <a:xfrm>
            <a:off x="6261100" y="1308100"/>
            <a:ext cx="2778125" cy="1309688"/>
          </a:xfrm>
          <a:prstGeom prst="rect">
            <a:avLst/>
          </a:prstGeom>
          <a:noFill/>
          <a:ln w="9525">
            <a:noFill/>
            <a:miter lim="800000"/>
            <a:headEnd/>
            <a:tailEnd/>
          </a:ln>
        </p:spPr>
        <p:txBody>
          <a:bodyPr/>
          <a:lstStyle/>
          <a:p>
            <a:pPr marL="342900" indent="-342900">
              <a:spcBef>
                <a:spcPct val="20000"/>
              </a:spcBef>
              <a:buClr>
                <a:srgbClr val="400561"/>
              </a:buClr>
              <a:buFont typeface="Wingdings" pitchFamily="2" charset="2"/>
              <a:buChar char="§"/>
              <a:defRPr/>
            </a:pPr>
            <a:r>
              <a:rPr lang="en-US" altLang="ko-KR" b="1" kern="0" dirty="0">
                <a:latin typeface="+mn-lt"/>
                <a:ea typeface="굴림" charset="-127"/>
                <a:cs typeface="+mn-cs"/>
              </a:rPr>
              <a:t>P/E cycles (provided)</a:t>
            </a:r>
          </a:p>
        </p:txBody>
      </p:sp>
      <p:sp>
        <p:nvSpPr>
          <p:cNvPr id="17" name="TextBox 16"/>
          <p:cNvSpPr txBox="1">
            <a:spLocks noChangeArrowheads="1"/>
          </p:cNvSpPr>
          <p:nvPr/>
        </p:nvSpPr>
        <p:spPr bwMode="auto">
          <a:xfrm>
            <a:off x="6704013" y="2087563"/>
            <a:ext cx="1893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A few thousand</a:t>
            </a:r>
          </a:p>
        </p:txBody>
      </p:sp>
      <p:sp>
        <p:nvSpPr>
          <p:cNvPr id="24590" name="TextBox 11"/>
          <p:cNvSpPr txBox="1">
            <a:spLocks noChangeArrowheads="1"/>
          </p:cNvSpPr>
          <p:nvPr/>
        </p:nvSpPr>
        <p:spPr bwMode="auto">
          <a:xfrm>
            <a:off x="6329363" y="3551238"/>
            <a:ext cx="24098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Writing </a:t>
            </a:r>
          </a:p>
          <a:p>
            <a:pPr algn="ctr" eaLnBrk="1" hangingPunct="1"/>
            <a:r>
              <a:rPr lang="en-US" sz="1800"/>
              <a:t>the full capacity </a:t>
            </a:r>
          </a:p>
          <a:p>
            <a:pPr algn="ctr" eaLnBrk="1" hangingPunct="1"/>
            <a:r>
              <a:rPr lang="en-US" sz="1800"/>
              <a:t>of the drive </a:t>
            </a:r>
          </a:p>
          <a:p>
            <a:pPr algn="ctr" eaLnBrk="1" hangingPunct="1"/>
            <a:r>
              <a:rPr lang="en-US" sz="1800">
                <a:solidFill>
                  <a:srgbClr val="0000FF"/>
                </a:solidFill>
              </a:rPr>
              <a:t>10 times per day </a:t>
            </a:r>
          </a:p>
          <a:p>
            <a:pPr algn="ctr" eaLnBrk="1" hangingPunct="1"/>
            <a:r>
              <a:rPr lang="en-US" sz="1800">
                <a:solidFill>
                  <a:srgbClr val="0000FF"/>
                </a:solidFill>
              </a:rPr>
              <a:t>for 5 years </a:t>
            </a:r>
          </a:p>
          <a:p>
            <a:pPr algn="ctr" eaLnBrk="1" hangingPunct="1"/>
            <a:r>
              <a:rPr lang="en-US" sz="1800"/>
              <a:t>(STEC)</a:t>
            </a:r>
          </a:p>
        </p:txBody>
      </p:sp>
      <p:sp>
        <p:nvSpPr>
          <p:cNvPr id="22" name="TextBox 21"/>
          <p:cNvSpPr txBox="1">
            <a:spLocks noChangeArrowheads="1"/>
          </p:cNvSpPr>
          <p:nvPr/>
        </p:nvSpPr>
        <p:spPr bwMode="auto">
          <a:xfrm>
            <a:off x="6704013" y="5603875"/>
            <a:ext cx="2011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&gt; 50k P/E cycles</a:t>
            </a:r>
          </a:p>
        </p:txBody>
      </p:sp>
      <p:sp>
        <p:nvSpPr>
          <p:cNvPr id="208905"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B08329-B652-724B-978B-915F0D48DA23}" type="slidenum">
              <a:rPr lang="en-US" sz="1600">
                <a:latin typeface="Garamond" charset="0"/>
              </a:rPr>
              <a:pPr eaLnBrk="1" hangingPunct="1"/>
              <a:t>45</a:t>
            </a:fld>
            <a:endParaRPr lang="en-US" sz="1600">
              <a:latin typeface="Garamond" charset="0"/>
            </a:endParaRPr>
          </a:p>
        </p:txBody>
      </p:sp>
      <p:grpSp>
        <p:nvGrpSpPr>
          <p:cNvPr id="5" name="Group 4"/>
          <p:cNvGrpSpPr>
            <a:grpSpLocks/>
          </p:cNvGrpSpPr>
          <p:nvPr/>
        </p:nvGrpSpPr>
        <p:grpSpPr bwMode="auto">
          <a:xfrm>
            <a:off x="6353175" y="2008188"/>
            <a:ext cx="2362200" cy="4046537"/>
            <a:chOff x="6353175" y="2007554"/>
            <a:chExt cx="2362200" cy="4046854"/>
          </a:xfrm>
        </p:grpSpPr>
        <p:sp>
          <p:nvSpPr>
            <p:cNvPr id="208907" name="Oval 15"/>
            <p:cNvSpPr>
              <a:spLocks noChangeArrowheads="1"/>
            </p:cNvSpPr>
            <p:nvPr/>
          </p:nvSpPr>
          <p:spPr bwMode="auto">
            <a:xfrm>
              <a:off x="6353175" y="200755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208908" name="Oval 15"/>
            <p:cNvSpPr>
              <a:spLocks noChangeArrowheads="1"/>
            </p:cNvSpPr>
            <p:nvPr/>
          </p:nvSpPr>
          <p:spPr bwMode="auto">
            <a:xfrm>
              <a:off x="6353175" y="5527994"/>
              <a:ext cx="2362200" cy="526414"/>
            </a:xfrm>
            <a:prstGeom prst="ellipse">
              <a:avLst/>
            </a:prstGeom>
            <a:noFill/>
            <a:ln w="28575">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grpSp>
    </p:spTree>
    <p:extLst>
      <p:ext uri="{BB962C8B-B14F-4D97-AF65-F5344CB8AC3E}">
        <p14:creationId xmlns:p14="http://schemas.microsoft.com/office/powerpoint/2010/main" val="2739227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590"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a:xfrm>
            <a:off x="228600" y="152400"/>
            <a:ext cx="8915400" cy="1066800"/>
          </a:xfrm>
        </p:spPr>
        <p:txBody>
          <a:bodyPr/>
          <a:lstStyle/>
          <a:p>
            <a:r>
              <a:rPr lang="en-US">
                <a:latin typeface="Garamond" charset="0"/>
              </a:rPr>
              <a:t>NAND Flash Memory is Increasingly Noisy</a:t>
            </a:r>
          </a:p>
        </p:txBody>
      </p:sp>
      <p:pic>
        <p:nvPicPr>
          <p:cNvPr id="2109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2306638"/>
            <a:ext cx="25336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TextBox 58"/>
          <p:cNvSpPr txBox="1">
            <a:spLocks noChangeArrowheads="1"/>
          </p:cNvSpPr>
          <p:nvPr/>
        </p:nvSpPr>
        <p:spPr bwMode="auto">
          <a:xfrm>
            <a:off x="3368675" y="2925763"/>
            <a:ext cx="2201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a:solidFill>
                  <a:schemeClr val="bg1"/>
                </a:solidFill>
              </a:rPr>
              <a:t>Noisy NAND</a:t>
            </a:r>
          </a:p>
        </p:txBody>
      </p:sp>
      <p:cxnSp>
        <p:nvCxnSpPr>
          <p:cNvPr id="210948" name="Straight Arrow Connector 7"/>
          <p:cNvCxnSpPr>
            <a:cxnSpLocks noChangeShapeType="1"/>
          </p:cNvCxnSpPr>
          <p:nvPr/>
        </p:nvCxnSpPr>
        <p:spPr bwMode="auto">
          <a:xfrm>
            <a:off x="2141538" y="31575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0949" name="Straight Arrow Connector 8"/>
          <p:cNvCxnSpPr>
            <a:cxnSpLocks noChangeShapeType="1"/>
          </p:cNvCxnSpPr>
          <p:nvPr/>
        </p:nvCxnSpPr>
        <p:spPr bwMode="auto">
          <a:xfrm>
            <a:off x="5683250" y="31511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0950" name="TextBox 67"/>
          <p:cNvSpPr txBox="1">
            <a:spLocks noChangeArrowheads="1"/>
          </p:cNvSpPr>
          <p:nvPr/>
        </p:nvSpPr>
        <p:spPr bwMode="auto">
          <a:xfrm>
            <a:off x="828675" y="2874963"/>
            <a:ext cx="101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a:t>Write</a:t>
            </a:r>
          </a:p>
        </p:txBody>
      </p:sp>
      <p:sp>
        <p:nvSpPr>
          <p:cNvPr id="210951" name="TextBox 68"/>
          <p:cNvSpPr txBox="1">
            <a:spLocks noChangeArrowheads="1"/>
          </p:cNvSpPr>
          <p:nvPr/>
        </p:nvSpPr>
        <p:spPr bwMode="auto">
          <a:xfrm>
            <a:off x="6958013" y="2817813"/>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a:t>Read</a:t>
            </a:r>
          </a:p>
        </p:txBody>
      </p:sp>
      <p:sp>
        <p:nvSpPr>
          <p:cNvPr id="21095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0627D4-C87F-CD43-AD6C-67E22DBAAEEB}" type="slidenum">
              <a:rPr lang="en-US" sz="1600">
                <a:latin typeface="Garamond" charset="0"/>
              </a:rPr>
              <a:pPr eaLnBrk="1" hangingPunct="1"/>
              <a:t>46</a:t>
            </a:fld>
            <a:endParaRPr lang="en-US" sz="1600">
              <a:latin typeface="Garamond" charset="0"/>
            </a:endParaRPr>
          </a:p>
        </p:txBody>
      </p:sp>
    </p:spTree>
    <p:extLst>
      <p:ext uri="{BB962C8B-B14F-4D97-AF65-F5344CB8AC3E}">
        <p14:creationId xmlns:p14="http://schemas.microsoft.com/office/powerpoint/2010/main" val="42051273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228600" y="152400"/>
            <a:ext cx="8915400" cy="1066800"/>
          </a:xfrm>
        </p:spPr>
        <p:txBody>
          <a:bodyPr/>
          <a:lstStyle/>
          <a:p>
            <a:r>
              <a:rPr lang="en-US" altLang="zh-CN" sz="3600">
                <a:latin typeface="Garamond" charset="0"/>
                <a:ea typeface="SimSun" charset="0"/>
                <a:cs typeface="SimSun" charset="0"/>
              </a:rPr>
              <a:t>Future NAND Flash-based Storage Architecture</a:t>
            </a:r>
            <a:endParaRPr lang="en-US" sz="3600">
              <a:latin typeface="Garamond" charset="0"/>
            </a:endParaRPr>
          </a:p>
        </p:txBody>
      </p:sp>
      <p:pic>
        <p:nvPicPr>
          <p:cNvPr id="2119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305050"/>
            <a:ext cx="1844676"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084263"/>
            <a:ext cx="1905001"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Connector 26"/>
          <p:cNvCxnSpPr>
            <a:cxnSpLocks noChangeShapeType="1"/>
          </p:cNvCxnSpPr>
          <p:nvPr/>
        </p:nvCxnSpPr>
        <p:spPr bwMode="auto">
          <a:xfrm>
            <a:off x="4316413" y="2522538"/>
            <a:ext cx="987425"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28" name="Group 21"/>
          <p:cNvGrpSpPr>
            <a:grpSpLocks/>
          </p:cNvGrpSpPr>
          <p:nvPr/>
        </p:nvGrpSpPr>
        <p:grpSpPr bwMode="auto">
          <a:xfrm>
            <a:off x="1570038" y="1379538"/>
            <a:ext cx="2673350" cy="2362200"/>
            <a:chOff x="2057400" y="1531938"/>
            <a:chExt cx="2673350" cy="2362200"/>
          </a:xfrm>
        </p:grpSpPr>
        <p:cxnSp>
          <p:nvCxnSpPr>
            <p:cNvPr id="29" name="Straight Connector 28"/>
            <p:cNvCxnSpPr>
              <a:cxnSpLocks noChangeShapeType="1"/>
            </p:cNvCxnSpPr>
            <p:nvPr/>
          </p:nvCxnSpPr>
          <p:spPr bwMode="auto">
            <a:xfrm>
              <a:off x="2057400" y="2674938"/>
              <a:ext cx="91440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211990" name="Group 16"/>
            <p:cNvGrpSpPr>
              <a:grpSpLocks/>
            </p:cNvGrpSpPr>
            <p:nvPr/>
          </p:nvGrpSpPr>
          <p:grpSpPr bwMode="auto">
            <a:xfrm>
              <a:off x="3021013" y="1531938"/>
              <a:ext cx="1709737" cy="2362200"/>
              <a:chOff x="2971800" y="1531938"/>
              <a:chExt cx="1709738" cy="2362200"/>
            </a:xfrm>
          </p:grpSpPr>
          <p:sp>
            <p:nvSpPr>
              <p:cNvPr id="31" name="Rectangle 30"/>
              <p:cNvSpPr/>
              <p:nvPr/>
            </p:nvSpPr>
            <p:spPr>
              <a:xfrm>
                <a:off x="2971799" y="1531938"/>
                <a:ext cx="1676401"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mtClean="0">
                  <a:solidFill>
                    <a:srgbClr val="FFFFFF"/>
                  </a:solidFill>
                </a:endParaRPr>
              </a:p>
            </p:txBody>
          </p:sp>
          <p:sp>
            <p:nvSpPr>
              <p:cNvPr id="211992" name="TextBox 16"/>
              <p:cNvSpPr txBox="1">
                <a:spLocks noChangeArrowheads="1"/>
              </p:cNvSpPr>
              <p:nvPr/>
            </p:nvSpPr>
            <p:spPr bwMode="auto">
              <a:xfrm>
                <a:off x="2971800" y="2063750"/>
                <a:ext cx="1709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Memory</a:t>
                </a:r>
              </a:p>
              <a:p>
                <a:pPr algn="ctr"/>
                <a:r>
                  <a:rPr lang="en-US"/>
                  <a:t>Signal </a:t>
                </a:r>
              </a:p>
              <a:p>
                <a:pPr algn="ctr"/>
                <a:r>
                  <a:rPr lang="en-US"/>
                  <a:t>Processing</a:t>
                </a:r>
              </a:p>
            </p:txBody>
          </p:sp>
        </p:grpSp>
      </p:grpSp>
      <p:grpSp>
        <p:nvGrpSpPr>
          <p:cNvPr id="33" name="Group 20"/>
          <p:cNvGrpSpPr>
            <a:grpSpLocks/>
          </p:cNvGrpSpPr>
          <p:nvPr/>
        </p:nvGrpSpPr>
        <p:grpSpPr bwMode="auto">
          <a:xfrm>
            <a:off x="5380038" y="1379538"/>
            <a:ext cx="1676400" cy="2362200"/>
            <a:chOff x="5867400" y="1531938"/>
            <a:chExt cx="1676400" cy="2362200"/>
          </a:xfrm>
        </p:grpSpPr>
        <p:sp>
          <p:nvSpPr>
            <p:cNvPr id="34" name="Rectangle 33"/>
            <p:cNvSpPr/>
            <p:nvPr/>
          </p:nvSpPr>
          <p:spPr>
            <a:xfrm>
              <a:off x="5867400" y="1531938"/>
              <a:ext cx="1676400" cy="2362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defRPr/>
              </a:pPr>
              <a:endParaRPr lang="en-US" altLang="en-US" smtClean="0">
                <a:solidFill>
                  <a:srgbClr val="FFFFFF"/>
                </a:solidFill>
              </a:endParaRPr>
            </a:p>
          </p:txBody>
        </p:sp>
        <p:sp>
          <p:nvSpPr>
            <p:cNvPr id="211988" name="TextBox 17"/>
            <p:cNvSpPr txBox="1">
              <a:spLocks noChangeArrowheads="1"/>
            </p:cNvSpPr>
            <p:nvPr/>
          </p:nvSpPr>
          <p:spPr bwMode="auto">
            <a:xfrm>
              <a:off x="5867400" y="2217738"/>
              <a:ext cx="1606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Error</a:t>
              </a:r>
            </a:p>
            <a:p>
              <a:pPr algn="ctr"/>
              <a:r>
                <a:rPr lang="en-US"/>
                <a:t>Correction</a:t>
              </a:r>
            </a:p>
          </p:txBody>
        </p:sp>
      </p:grpSp>
      <p:sp>
        <p:nvSpPr>
          <p:cNvPr id="211975" name="TextBox 18"/>
          <p:cNvSpPr txBox="1">
            <a:spLocks noChangeArrowheads="1"/>
          </p:cNvSpPr>
          <p:nvPr/>
        </p:nvSpPr>
        <p:spPr bwMode="auto">
          <a:xfrm>
            <a:off x="4160838" y="1800225"/>
            <a:ext cx="12493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Raw Bit </a:t>
            </a:r>
          </a:p>
          <a:p>
            <a:pPr algn="ctr"/>
            <a:r>
              <a:rPr lang="en-US" sz="1800"/>
              <a:t>Error Rate</a:t>
            </a:r>
          </a:p>
        </p:txBody>
      </p:sp>
      <p:grpSp>
        <p:nvGrpSpPr>
          <p:cNvPr id="38" name="Group 24"/>
          <p:cNvGrpSpPr>
            <a:grpSpLocks/>
          </p:cNvGrpSpPr>
          <p:nvPr/>
        </p:nvGrpSpPr>
        <p:grpSpPr bwMode="auto">
          <a:xfrm>
            <a:off x="7056438" y="1800225"/>
            <a:ext cx="1684337" cy="696913"/>
            <a:chOff x="7482840" y="1824724"/>
            <a:chExt cx="1685077" cy="697814"/>
          </a:xfrm>
        </p:grpSpPr>
        <p:cxnSp>
          <p:nvCxnSpPr>
            <p:cNvPr id="39" name="Straight Connector 38"/>
            <p:cNvCxnSpPr>
              <a:cxnSpLocks noChangeShapeType="1"/>
            </p:cNvCxnSpPr>
            <p:nvPr/>
          </p:nvCxnSpPr>
          <p:spPr bwMode="auto">
            <a:xfrm>
              <a:off x="7619425" y="2522538"/>
              <a:ext cx="1418260" cy="0"/>
            </a:xfrm>
            <a:prstGeom prst="line">
              <a:avLst/>
            </a:prstGeom>
            <a:noFill/>
            <a:ln w="57150">
              <a:solidFill>
                <a:schemeClr val="tx1"/>
              </a:solidFill>
              <a:round/>
              <a:headEnd/>
              <a:tailEnd type="triangle"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11986" name="TextBox 20"/>
            <p:cNvSpPr txBox="1">
              <a:spLocks noChangeArrowheads="1"/>
            </p:cNvSpPr>
            <p:nvPr/>
          </p:nvSpPr>
          <p:spPr bwMode="auto">
            <a:xfrm>
              <a:off x="7482840" y="1824724"/>
              <a:ext cx="16850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Uncorrectable </a:t>
              </a:r>
            </a:p>
            <a:p>
              <a:pPr algn="ctr"/>
              <a:r>
                <a:rPr lang="en-US" sz="1800"/>
                <a:t>BER &lt; 10</a:t>
              </a:r>
              <a:r>
                <a:rPr lang="en-US" sz="1800" baseline="30000"/>
                <a:t>-15</a:t>
              </a:r>
            </a:p>
          </p:txBody>
        </p:sp>
      </p:grpSp>
      <p:sp>
        <p:nvSpPr>
          <p:cNvPr id="211977" name="TextBox 17"/>
          <p:cNvSpPr txBox="1">
            <a:spLocks noChangeArrowheads="1"/>
          </p:cNvSpPr>
          <p:nvPr/>
        </p:nvSpPr>
        <p:spPr bwMode="auto">
          <a:xfrm>
            <a:off x="11113" y="2114550"/>
            <a:ext cx="1163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rPr>
              <a:t>Noisy</a:t>
            </a:r>
          </a:p>
        </p:txBody>
      </p:sp>
      <p:sp>
        <p:nvSpPr>
          <p:cNvPr id="44" name="TextBox 43"/>
          <p:cNvSpPr txBox="1">
            <a:spLocks noChangeArrowheads="1"/>
          </p:cNvSpPr>
          <p:nvPr/>
        </p:nvSpPr>
        <p:spPr bwMode="auto">
          <a:xfrm>
            <a:off x="4418013" y="2619375"/>
            <a:ext cx="658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High</a:t>
            </a:r>
          </a:p>
        </p:txBody>
      </p:sp>
      <p:sp>
        <p:nvSpPr>
          <p:cNvPr id="45" name="TextBox 44"/>
          <p:cNvSpPr txBox="1">
            <a:spLocks noChangeArrowheads="1"/>
          </p:cNvSpPr>
          <p:nvPr/>
        </p:nvSpPr>
        <p:spPr bwMode="auto">
          <a:xfrm>
            <a:off x="4295775" y="2619375"/>
            <a:ext cx="865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a:solidFill>
                  <a:srgbClr val="FF0000"/>
                </a:solidFill>
              </a:rPr>
              <a:t>Lower</a:t>
            </a:r>
          </a:p>
        </p:txBody>
      </p:sp>
      <p:sp>
        <p:nvSpPr>
          <p:cNvPr id="211980"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C87E67-9A24-9A4D-9794-E3D0DFA14B4E}" type="slidenum">
              <a:rPr lang="en-US" sz="1600">
                <a:latin typeface="Garamond" charset="0"/>
              </a:rPr>
              <a:pPr eaLnBrk="1" hangingPunct="1"/>
              <a:t>47</a:t>
            </a:fld>
            <a:endParaRPr lang="en-US" sz="1600">
              <a:latin typeface="Garamond" charset="0"/>
            </a:endParaRPr>
          </a:p>
        </p:txBody>
      </p:sp>
      <p:sp>
        <p:nvSpPr>
          <p:cNvPr id="24" name="TextBox 21"/>
          <p:cNvSpPr txBox="1">
            <a:spLocks noChangeArrowheads="1"/>
          </p:cNvSpPr>
          <p:nvPr/>
        </p:nvSpPr>
        <p:spPr bwMode="auto">
          <a:xfrm>
            <a:off x="152400" y="4641850"/>
            <a:ext cx="70945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rPr>
              <a:t>Build reliable error models for NAND flash memory </a:t>
            </a:r>
          </a:p>
        </p:txBody>
      </p:sp>
      <p:sp>
        <p:nvSpPr>
          <p:cNvPr id="25" name="TextBox 21"/>
          <p:cNvSpPr txBox="1">
            <a:spLocks noChangeArrowheads="1"/>
          </p:cNvSpPr>
          <p:nvPr/>
        </p:nvSpPr>
        <p:spPr bwMode="auto">
          <a:xfrm>
            <a:off x="142875" y="5118100"/>
            <a:ext cx="84248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0000"/>
                </a:solidFill>
              </a:rPr>
              <a:t>Design efficient reliability mechanisms based on the model</a:t>
            </a:r>
          </a:p>
        </p:txBody>
      </p:sp>
      <p:sp>
        <p:nvSpPr>
          <p:cNvPr id="26" name="TextBox 21"/>
          <p:cNvSpPr txBox="1">
            <a:spLocks noChangeArrowheads="1"/>
          </p:cNvSpPr>
          <p:nvPr/>
        </p:nvSpPr>
        <p:spPr bwMode="auto">
          <a:xfrm>
            <a:off x="139700" y="4184650"/>
            <a:ext cx="16732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00FF"/>
                </a:solidFill>
              </a:rPr>
              <a:t>Our Goals:</a:t>
            </a:r>
          </a:p>
        </p:txBody>
      </p:sp>
      <p:sp>
        <p:nvSpPr>
          <p:cNvPr id="30" name="TextBox 29"/>
          <p:cNvSpPr txBox="1">
            <a:spLocks noChangeArrowheads="1"/>
          </p:cNvSpPr>
          <p:nvPr/>
        </p:nvSpPr>
        <p:spPr bwMode="auto">
          <a:xfrm>
            <a:off x="5813425" y="3038475"/>
            <a:ext cx="852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a:solidFill>
                  <a:srgbClr val="FF0000"/>
                </a:solidFill>
              </a:rPr>
              <a:t>Better</a:t>
            </a:r>
          </a:p>
        </p:txBody>
      </p:sp>
    </p:spTree>
    <p:extLst>
      <p:ext uri="{BB962C8B-B14F-4D97-AF65-F5344CB8AC3E}">
        <p14:creationId xmlns:p14="http://schemas.microsoft.com/office/powerpoint/2010/main" val="831272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0" nodeType="clickEffect">
                                  <p:stCondLst>
                                    <p:cond delay="0"/>
                                  </p:stCondLst>
                                  <p:childTnLst>
                                    <p:animEffect transition="out" filter="blinds(horizontal)">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bg/>
                                          </p:spTgt>
                                        </p:tgtEl>
                                        <p:attrNameLst>
                                          <p:attrName>style.visibility</p:attrName>
                                        </p:attrNameLst>
                                      </p:cBhvr>
                                      <p:to>
                                        <p:strVal val="visible"/>
                                      </p:to>
                                    </p:set>
                                    <p:animEffect transition="in" filter="blinds(horizontal)">
                                      <p:cBhvr>
                                        <p:cTn id="32" dur="500"/>
                                        <p:tgtEl>
                                          <p:spTgt spid="26">
                                            <p:bg/>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blinds(horizontal)">
                                      <p:cBhvr>
                                        <p:cTn id="35" dur="500"/>
                                        <p:tgtEl>
                                          <p:spTgt spid="26">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4">
                                            <p:bg/>
                                          </p:spTgt>
                                        </p:tgtEl>
                                        <p:attrNameLst>
                                          <p:attrName>style.visibility</p:attrName>
                                        </p:attrNameLst>
                                      </p:cBhvr>
                                      <p:to>
                                        <p:strVal val="visible"/>
                                      </p:to>
                                    </p:set>
                                    <p:animEffect transition="in" filter="blinds(horizontal)">
                                      <p:cBhvr>
                                        <p:cTn id="40" dur="500"/>
                                        <p:tgtEl>
                                          <p:spTgt spid="24">
                                            <p:bg/>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animEffect transition="in" filter="blinds(horizontal)">
                                      <p:cBhvr>
                                        <p:cTn id="43" dur="500"/>
                                        <p:tgtEl>
                                          <p:spTgt spid="24">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5">
                                            <p:bg/>
                                          </p:spTgt>
                                        </p:tgtEl>
                                        <p:attrNameLst>
                                          <p:attrName>style.visibility</p:attrName>
                                        </p:attrNameLst>
                                      </p:cBhvr>
                                      <p:to>
                                        <p:strVal val="visible"/>
                                      </p:to>
                                    </p:set>
                                    <p:animEffect transition="in" filter="blinds(horizontal)">
                                      <p:cBhvr>
                                        <p:cTn id="48" dur="500"/>
                                        <p:tgtEl>
                                          <p:spTgt spid="25">
                                            <p:bg/>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5">
                                            <p:txEl>
                                              <p:pRg st="0" end="0"/>
                                            </p:txEl>
                                          </p:spTgt>
                                        </p:tgtEl>
                                        <p:attrNameLst>
                                          <p:attrName>style.visibility</p:attrName>
                                        </p:attrNameLst>
                                      </p:cBhvr>
                                      <p:to>
                                        <p:strVal val="visible"/>
                                      </p:to>
                                    </p:set>
                                    <p:animEffect transition="in" filter="blinds(horizontal)">
                                      <p:cBhvr>
                                        <p:cTn id="5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24" grpId="0" build="allAtOnce" animBg="1"/>
      <p:bldP spid="25" grpId="0" build="allAtOnce" animBg="1"/>
      <p:bldP spid="26" grpId="0" build="allAtOnce" animBg="1"/>
      <p:bldP spid="3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NAND Flash Error Model</a:t>
            </a:r>
          </a:p>
        </p:txBody>
      </p:sp>
      <p:pic>
        <p:nvPicPr>
          <p:cNvPr id="21299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998538"/>
            <a:ext cx="25336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TextBox 58"/>
          <p:cNvSpPr txBox="1">
            <a:spLocks noChangeArrowheads="1"/>
          </p:cNvSpPr>
          <p:nvPr/>
        </p:nvSpPr>
        <p:spPr bwMode="auto">
          <a:xfrm>
            <a:off x="3368675" y="1617663"/>
            <a:ext cx="2201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a:solidFill>
                  <a:schemeClr val="bg1"/>
                </a:solidFill>
              </a:rPr>
              <a:t>Noisy NAND</a:t>
            </a:r>
          </a:p>
        </p:txBody>
      </p:sp>
      <p:cxnSp>
        <p:nvCxnSpPr>
          <p:cNvPr id="212996" name="Straight Arrow Connector 7"/>
          <p:cNvCxnSpPr>
            <a:cxnSpLocks noChangeShapeType="1"/>
          </p:cNvCxnSpPr>
          <p:nvPr/>
        </p:nvCxnSpPr>
        <p:spPr bwMode="auto">
          <a:xfrm>
            <a:off x="2141538" y="184943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2997" name="Straight Arrow Connector 8"/>
          <p:cNvCxnSpPr>
            <a:cxnSpLocks noChangeShapeType="1"/>
          </p:cNvCxnSpPr>
          <p:nvPr/>
        </p:nvCxnSpPr>
        <p:spPr bwMode="auto">
          <a:xfrm>
            <a:off x="5683250" y="1843088"/>
            <a:ext cx="1060450" cy="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2998" name="TextBox 67"/>
          <p:cNvSpPr txBox="1">
            <a:spLocks noChangeArrowheads="1"/>
          </p:cNvSpPr>
          <p:nvPr/>
        </p:nvSpPr>
        <p:spPr bwMode="auto">
          <a:xfrm>
            <a:off x="896938" y="1541463"/>
            <a:ext cx="101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a:t>Write</a:t>
            </a:r>
          </a:p>
        </p:txBody>
      </p:sp>
      <p:sp>
        <p:nvSpPr>
          <p:cNvPr id="212999" name="TextBox 68"/>
          <p:cNvSpPr txBox="1">
            <a:spLocks noChangeArrowheads="1"/>
          </p:cNvSpPr>
          <p:nvPr/>
        </p:nvSpPr>
        <p:spPr bwMode="auto">
          <a:xfrm>
            <a:off x="6907213" y="1563688"/>
            <a:ext cx="1044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a:t>Read</a:t>
            </a:r>
          </a:p>
        </p:txBody>
      </p:sp>
      <p:sp>
        <p:nvSpPr>
          <p:cNvPr id="143369" name="TextBox 102"/>
          <p:cNvSpPr txBox="1">
            <a:spLocks noChangeArrowheads="1"/>
          </p:cNvSpPr>
          <p:nvPr/>
        </p:nvSpPr>
        <p:spPr bwMode="auto">
          <a:xfrm>
            <a:off x="1089025" y="2862263"/>
            <a:ext cx="6969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000" b="1">
                <a:solidFill>
                  <a:schemeClr val="accent2"/>
                </a:solidFill>
              </a:rPr>
              <a:t>Experimentally characterize and model dominant errors</a:t>
            </a:r>
          </a:p>
        </p:txBody>
      </p:sp>
      <p:grpSp>
        <p:nvGrpSpPr>
          <p:cNvPr id="4" name="Group 3"/>
          <p:cNvGrpSpPr>
            <a:grpSpLocks/>
          </p:cNvGrpSpPr>
          <p:nvPr/>
        </p:nvGrpSpPr>
        <p:grpSpPr bwMode="auto">
          <a:xfrm>
            <a:off x="3549650" y="3617913"/>
            <a:ext cx="2065338" cy="912812"/>
            <a:chOff x="3549171" y="3617913"/>
            <a:chExt cx="2065817" cy="912812"/>
          </a:xfrm>
        </p:grpSpPr>
        <p:sp>
          <p:nvSpPr>
            <p:cNvPr id="15" name="Content Placeholder 2"/>
            <p:cNvSpPr txBox="1">
              <a:spLocks/>
            </p:cNvSpPr>
            <p:nvPr/>
          </p:nvSpPr>
          <p:spPr bwMode="auto">
            <a:xfrm>
              <a:off x="3549171" y="3673475"/>
              <a:ext cx="2059466"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indent="-91440" eaLnBrk="0" hangingPunct="0">
                <a:spcBef>
                  <a:spcPct val="20000"/>
                </a:spcBef>
                <a:buClr>
                  <a:srgbClr val="400561"/>
                </a:buClr>
                <a:buFont typeface="Wingdings" charset="2"/>
                <a:buChar char="§"/>
                <a:defRPr/>
              </a:pPr>
              <a:r>
                <a:rPr lang="en-US" sz="1600" b="1" kern="0" dirty="0">
                  <a:latin typeface="+mn-lt"/>
                  <a:ea typeface="ＭＳ Ｐゴシック" charset="-128"/>
                </a:rPr>
                <a:t> Neighbor page </a:t>
              </a:r>
              <a:r>
                <a:rPr lang="en-US" sz="1600" b="1" kern="0" dirty="0" smtClean="0">
                  <a:latin typeface="+mn-lt"/>
                  <a:ea typeface="ＭＳ Ｐゴシック" charset="-128"/>
                </a:rPr>
                <a:t>program (c-to-c interference)</a:t>
              </a:r>
              <a:endParaRPr lang="en-US" sz="1600" b="1" kern="0" dirty="0">
                <a:latin typeface="+mn-lt"/>
                <a:ea typeface="ＭＳ Ｐゴシック" charset="-128"/>
              </a:endParaRPr>
            </a:p>
          </p:txBody>
        </p:sp>
        <p:sp>
          <p:nvSpPr>
            <p:cNvPr id="213022" name="Rounded Rectangle 30"/>
            <p:cNvSpPr>
              <a:spLocks noChangeArrowheads="1"/>
            </p:cNvSpPr>
            <p:nvPr/>
          </p:nvSpPr>
          <p:spPr bwMode="auto">
            <a:xfrm>
              <a:off x="3573463" y="36179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nvGrpSpPr>
          <p:cNvPr id="6" name="Group 5"/>
          <p:cNvGrpSpPr>
            <a:grpSpLocks/>
          </p:cNvGrpSpPr>
          <p:nvPr/>
        </p:nvGrpSpPr>
        <p:grpSpPr bwMode="auto">
          <a:xfrm>
            <a:off x="6175375" y="3624263"/>
            <a:ext cx="2043113" cy="912812"/>
            <a:chOff x="6175375" y="3624263"/>
            <a:chExt cx="2043113" cy="912812"/>
          </a:xfrm>
        </p:grpSpPr>
        <p:sp>
          <p:nvSpPr>
            <p:cNvPr id="16" name="Content Placeholder 2"/>
            <p:cNvSpPr txBox="1">
              <a:spLocks/>
            </p:cNvSpPr>
            <p:nvPr/>
          </p:nvSpPr>
          <p:spPr bwMode="auto">
            <a:xfrm>
              <a:off x="6413500" y="3871913"/>
              <a:ext cx="1566863" cy="433387"/>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indent="-91440" eaLnBrk="0" hangingPunct="0">
                <a:spcBef>
                  <a:spcPct val="20000"/>
                </a:spcBef>
                <a:buClr>
                  <a:srgbClr val="400561"/>
                </a:buClr>
                <a:buFont typeface="Wingdings" charset="2"/>
                <a:buChar char="§"/>
                <a:defRPr/>
              </a:pPr>
              <a:r>
                <a:rPr lang="en-US" sz="1600" b="1" kern="0" dirty="0">
                  <a:latin typeface="+mn-lt"/>
                  <a:ea typeface="ＭＳ Ｐゴシック" charset="-128"/>
                </a:rPr>
                <a:t> Retention</a:t>
              </a:r>
            </a:p>
          </p:txBody>
        </p:sp>
        <p:sp>
          <p:nvSpPr>
            <p:cNvPr id="213020" name="Rounded Rectangle 28"/>
            <p:cNvSpPr>
              <a:spLocks noChangeArrowheads="1"/>
            </p:cNvSpPr>
            <p:nvPr/>
          </p:nvSpPr>
          <p:spPr bwMode="auto">
            <a:xfrm>
              <a:off x="6175375" y="3624263"/>
              <a:ext cx="2043113"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grpSp>
        <p:nvGrpSpPr>
          <p:cNvPr id="3" name="Group 2"/>
          <p:cNvGrpSpPr>
            <a:grpSpLocks/>
          </p:cNvGrpSpPr>
          <p:nvPr/>
        </p:nvGrpSpPr>
        <p:grpSpPr bwMode="auto">
          <a:xfrm>
            <a:off x="963613" y="3630613"/>
            <a:ext cx="2041525" cy="912812"/>
            <a:chOff x="963613" y="3630613"/>
            <a:chExt cx="2041525" cy="912812"/>
          </a:xfrm>
        </p:grpSpPr>
        <p:sp>
          <p:nvSpPr>
            <p:cNvPr id="14" name="Content Placeholder 2"/>
            <p:cNvSpPr txBox="1">
              <a:spLocks/>
            </p:cNvSpPr>
            <p:nvPr/>
          </p:nvSpPr>
          <p:spPr bwMode="auto">
            <a:xfrm>
              <a:off x="1027113" y="3767138"/>
              <a:ext cx="1978025" cy="638175"/>
            </a:xfrm>
            <a:prstGeom prst="rect">
              <a:avLst/>
            </a:prstGeom>
            <a:noFill/>
            <a:ln w="9525">
              <a:no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91440" indent="-91440" eaLnBrk="0" hangingPunct="0">
                <a:spcBef>
                  <a:spcPct val="20000"/>
                </a:spcBef>
                <a:buClr>
                  <a:srgbClr val="400561"/>
                </a:buClr>
                <a:buFont typeface="Wingdings" charset="2"/>
                <a:buChar char="§"/>
                <a:defRPr/>
              </a:pPr>
              <a:r>
                <a:rPr lang="en-US" sz="1600" b="1" kern="0" dirty="0">
                  <a:latin typeface="+mn-lt"/>
                  <a:ea typeface="ＭＳ Ｐゴシック" charset="-128"/>
                </a:rPr>
                <a:t> Erase </a:t>
              </a:r>
              <a:r>
                <a:rPr lang="en-US" sz="1600" b="1" kern="0" dirty="0" smtClean="0">
                  <a:latin typeface="+mn-lt"/>
                  <a:ea typeface="ＭＳ Ｐゴシック" charset="-128"/>
                </a:rPr>
                <a:t>block</a:t>
              </a:r>
              <a:endParaRPr lang="en-US" sz="1600" b="1" kern="0" dirty="0">
                <a:latin typeface="+mn-lt"/>
                <a:ea typeface="ＭＳ Ｐゴシック" charset="-128"/>
              </a:endParaRPr>
            </a:p>
            <a:p>
              <a:pPr marL="91440" indent="-91440" eaLnBrk="0" hangingPunct="0">
                <a:spcBef>
                  <a:spcPct val="20000"/>
                </a:spcBef>
                <a:buClr>
                  <a:srgbClr val="400561"/>
                </a:buClr>
                <a:buFont typeface="Wingdings" charset="2"/>
                <a:buChar char="§"/>
                <a:defRPr/>
              </a:pPr>
              <a:r>
                <a:rPr lang="en-US" sz="1600" b="1" kern="0" dirty="0">
                  <a:latin typeface="+mn-lt"/>
                  <a:ea typeface="ＭＳ Ｐゴシック" charset="-128"/>
                </a:rPr>
                <a:t> Program </a:t>
              </a:r>
              <a:r>
                <a:rPr lang="en-US" sz="1600" b="1" kern="0" dirty="0" smtClean="0">
                  <a:latin typeface="+mn-lt"/>
                  <a:ea typeface="ＭＳ Ｐゴシック" charset="-128"/>
                </a:rPr>
                <a:t>page</a:t>
              </a:r>
              <a:endParaRPr lang="en-US" sz="1600" b="1" kern="0" dirty="0">
                <a:latin typeface="+mn-lt"/>
                <a:ea typeface="ＭＳ Ｐゴシック" charset="-128"/>
              </a:endParaRPr>
            </a:p>
          </p:txBody>
        </p:sp>
        <p:sp>
          <p:nvSpPr>
            <p:cNvPr id="213018" name="Rounded Rectangle 26"/>
            <p:cNvSpPr>
              <a:spLocks noChangeArrowheads="1"/>
            </p:cNvSpPr>
            <p:nvPr/>
          </p:nvSpPr>
          <p:spPr bwMode="auto">
            <a:xfrm>
              <a:off x="963613" y="3630613"/>
              <a:ext cx="2041525" cy="91281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cxnSp>
        <p:nvCxnSpPr>
          <p:cNvPr id="27670" name="Straight Arrow Connector 22"/>
          <p:cNvCxnSpPr>
            <a:cxnSpLocks noChangeShapeType="1"/>
            <a:stCxn id="213018" idx="3"/>
          </p:cNvCxnSpPr>
          <p:nvPr/>
        </p:nvCxnSpPr>
        <p:spPr bwMode="auto">
          <a:xfrm>
            <a:off x="3005138" y="408622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671" name="Straight Arrow Connector 23"/>
          <p:cNvCxnSpPr>
            <a:cxnSpLocks noChangeShapeType="1"/>
          </p:cNvCxnSpPr>
          <p:nvPr/>
        </p:nvCxnSpPr>
        <p:spPr bwMode="auto">
          <a:xfrm>
            <a:off x="5608638" y="4092575"/>
            <a:ext cx="561975"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3006" name="Straight Arrow Connector 24"/>
          <p:cNvCxnSpPr>
            <a:cxnSpLocks noChangeShapeType="1"/>
          </p:cNvCxnSpPr>
          <p:nvPr/>
        </p:nvCxnSpPr>
        <p:spPr bwMode="auto">
          <a:xfrm>
            <a:off x="390525" y="4092575"/>
            <a:ext cx="560388"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3007" name="Straight Arrow Connector 25"/>
          <p:cNvCxnSpPr>
            <a:cxnSpLocks noChangeShapeType="1"/>
          </p:cNvCxnSpPr>
          <p:nvPr/>
        </p:nvCxnSpPr>
        <p:spPr bwMode="auto">
          <a:xfrm>
            <a:off x="8224838" y="4086225"/>
            <a:ext cx="560387" cy="47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3008" name="TextBox 106"/>
          <p:cNvSpPr txBox="1">
            <a:spLocks noChangeArrowheads="1"/>
          </p:cNvSpPr>
          <p:nvPr/>
        </p:nvSpPr>
        <p:spPr bwMode="auto">
          <a:xfrm>
            <a:off x="139700" y="3713163"/>
            <a:ext cx="720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a:t>Write</a:t>
            </a:r>
          </a:p>
        </p:txBody>
      </p:sp>
      <p:sp>
        <p:nvSpPr>
          <p:cNvPr id="213009" name="TextBox 107"/>
          <p:cNvSpPr txBox="1">
            <a:spLocks noChangeArrowheads="1"/>
          </p:cNvSpPr>
          <p:nvPr/>
        </p:nvSpPr>
        <p:spPr bwMode="auto">
          <a:xfrm>
            <a:off x="8267700" y="3695700"/>
            <a:ext cx="736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a:t>Read</a:t>
            </a:r>
          </a:p>
        </p:txBody>
      </p:sp>
      <p:sp>
        <p:nvSpPr>
          <p:cNvPr id="33" name="TextBox 32"/>
          <p:cNvSpPr txBox="1">
            <a:spLocks noChangeArrowheads="1"/>
          </p:cNvSpPr>
          <p:nvPr/>
        </p:nvSpPr>
        <p:spPr bwMode="auto">
          <a:xfrm>
            <a:off x="79375" y="4792663"/>
            <a:ext cx="2727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0000FF"/>
                </a:solidFill>
              </a:rPr>
              <a:t>Cai et al., </a:t>
            </a:r>
            <a:r>
              <a:rPr lang="ja-JP" altLang="en-US" sz="1200">
                <a:solidFill>
                  <a:srgbClr val="0000FF"/>
                </a:solidFill>
              </a:rPr>
              <a:t>“</a:t>
            </a:r>
            <a:r>
              <a:rPr lang="en-US" altLang="ja-JP" sz="1200">
                <a:solidFill>
                  <a:srgbClr val="0000FF"/>
                </a:solidFill>
              </a:rPr>
              <a:t>Threshold voltage distribution in MLC NAND Flash Memory: Characterization, Analysis, and Modeling</a:t>
            </a:r>
            <a:r>
              <a:rPr lang="ja-JP" altLang="en-US" sz="1200">
                <a:solidFill>
                  <a:srgbClr val="0000FF"/>
                </a:solidFill>
              </a:rPr>
              <a:t>”</a:t>
            </a:r>
            <a:r>
              <a:rPr lang="en-US" altLang="ja-JP" sz="1200">
                <a:solidFill>
                  <a:srgbClr val="0000FF"/>
                </a:solidFill>
              </a:rPr>
              <a:t>, </a:t>
            </a:r>
            <a:r>
              <a:rPr lang="en-US" altLang="ja-JP" sz="1200" b="1">
                <a:solidFill>
                  <a:srgbClr val="0000FF"/>
                </a:solidFill>
              </a:rPr>
              <a:t>DATE 2013</a:t>
            </a:r>
            <a:endParaRPr lang="en-US" sz="1200" b="1">
              <a:solidFill>
                <a:srgbClr val="0000FF"/>
              </a:solidFill>
            </a:endParaRPr>
          </a:p>
        </p:txBody>
      </p:sp>
      <p:sp>
        <p:nvSpPr>
          <p:cNvPr id="35" name="TextBox 34"/>
          <p:cNvSpPr txBox="1">
            <a:spLocks noChangeArrowheads="1"/>
          </p:cNvSpPr>
          <p:nvPr/>
        </p:nvSpPr>
        <p:spPr bwMode="auto">
          <a:xfrm>
            <a:off x="5957888" y="4509120"/>
            <a:ext cx="3254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0000FF"/>
                </a:solidFill>
              </a:rPr>
              <a:t>Cai et al., </a:t>
            </a:r>
            <a:r>
              <a:rPr lang="ja-JP" altLang="en-US" sz="1200" dirty="0">
                <a:solidFill>
                  <a:srgbClr val="0000FF"/>
                </a:solidFill>
              </a:rPr>
              <a:t>“</a:t>
            </a:r>
            <a:r>
              <a:rPr lang="en-US" altLang="ja-JP" sz="1200" dirty="0">
                <a:solidFill>
                  <a:srgbClr val="0000FF"/>
                </a:solidFill>
              </a:rPr>
              <a:t>Flash Correct-and-Refresh: Retention-aware error management for increased flash memory lifetime</a:t>
            </a:r>
            <a:r>
              <a:rPr lang="ja-JP" altLang="en-US" sz="1200" dirty="0">
                <a:solidFill>
                  <a:srgbClr val="0000FF"/>
                </a:solidFill>
              </a:rPr>
              <a:t>”</a:t>
            </a:r>
            <a:r>
              <a:rPr lang="en-US" altLang="ja-JP" sz="1200" dirty="0">
                <a:solidFill>
                  <a:srgbClr val="0000FF"/>
                </a:solidFill>
              </a:rPr>
              <a:t>, </a:t>
            </a:r>
            <a:r>
              <a:rPr lang="en-US" altLang="ja-JP" sz="1200" b="1" dirty="0">
                <a:solidFill>
                  <a:srgbClr val="0000FF"/>
                </a:solidFill>
              </a:rPr>
              <a:t>ICCD 2012</a:t>
            </a:r>
            <a:endParaRPr lang="en-US" sz="1200" b="1" dirty="0">
              <a:solidFill>
                <a:srgbClr val="0000FF"/>
              </a:solidFill>
            </a:endParaRPr>
          </a:p>
        </p:txBody>
      </p:sp>
      <p:sp>
        <p:nvSpPr>
          <p:cNvPr id="21301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EE30EC-A97F-1C49-9637-E521652DD1DF}" type="slidenum">
              <a:rPr lang="en-US" sz="1600">
                <a:latin typeface="Garamond" charset="0"/>
              </a:rPr>
              <a:pPr eaLnBrk="1" hangingPunct="1"/>
              <a:t>48</a:t>
            </a:fld>
            <a:endParaRPr lang="en-US" sz="1600">
              <a:latin typeface="Garamond" charset="0"/>
            </a:endParaRPr>
          </a:p>
        </p:txBody>
      </p:sp>
      <p:sp>
        <p:nvSpPr>
          <p:cNvPr id="32" name="TextBox 31"/>
          <p:cNvSpPr txBox="1">
            <a:spLocks noChangeArrowheads="1"/>
          </p:cNvSpPr>
          <p:nvPr/>
        </p:nvSpPr>
        <p:spPr bwMode="auto">
          <a:xfrm>
            <a:off x="2915817" y="4564285"/>
            <a:ext cx="304207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0000FF"/>
                </a:solidFill>
              </a:rPr>
              <a:t>Cai et al., </a:t>
            </a:r>
            <a:r>
              <a:rPr lang="ja-JP" altLang="en-US" sz="1200" dirty="0">
                <a:solidFill>
                  <a:srgbClr val="0000FF"/>
                </a:solidFill>
              </a:rPr>
              <a:t>“</a:t>
            </a:r>
            <a:r>
              <a:rPr lang="en-US" altLang="ja-JP" sz="1200" dirty="0">
                <a:solidFill>
                  <a:srgbClr val="0000FF"/>
                </a:solidFill>
              </a:rPr>
              <a:t>Program Interference in MLC NAND Flash Memory: Characterization, Modeling, and Mitigation</a:t>
            </a:r>
            <a:r>
              <a:rPr lang="ja-JP" altLang="en-US" sz="1200" dirty="0">
                <a:solidFill>
                  <a:srgbClr val="0000FF"/>
                </a:solidFill>
              </a:rPr>
              <a:t>”</a:t>
            </a:r>
            <a:r>
              <a:rPr lang="en-US" altLang="ja-JP" sz="1200" dirty="0">
                <a:solidFill>
                  <a:srgbClr val="0000FF"/>
                </a:solidFill>
              </a:rPr>
              <a:t>, </a:t>
            </a:r>
            <a:r>
              <a:rPr lang="en-US" altLang="ja-JP" sz="1200" b="1" dirty="0">
                <a:solidFill>
                  <a:srgbClr val="0000FF"/>
                </a:solidFill>
              </a:rPr>
              <a:t>ICCD 2013</a:t>
            </a:r>
          </a:p>
          <a:p>
            <a:pPr eaLnBrk="1" hangingPunct="1"/>
            <a:endParaRPr lang="en-US" sz="400" dirty="0">
              <a:solidFill>
                <a:srgbClr val="2C6123"/>
              </a:solidFill>
            </a:endParaRPr>
          </a:p>
          <a:p>
            <a:pPr eaLnBrk="1" hangingPunct="1"/>
            <a:r>
              <a:rPr lang="en-US" sz="1200" dirty="0">
                <a:solidFill>
                  <a:srgbClr val="0000FF"/>
                </a:solidFill>
              </a:rPr>
              <a:t>Cai et al., “Neighbor-Cell Assisted Error Correction in MLC NAND Flash Memories”, </a:t>
            </a:r>
            <a:r>
              <a:rPr lang="en-US" sz="1200" b="1" dirty="0">
                <a:solidFill>
                  <a:srgbClr val="0000FF"/>
                </a:solidFill>
              </a:rPr>
              <a:t>SIGMETRICS </a:t>
            </a:r>
            <a:r>
              <a:rPr lang="en-US" sz="1200" b="1" dirty="0" smtClean="0">
                <a:solidFill>
                  <a:srgbClr val="0000FF"/>
                </a:solidFill>
              </a:rPr>
              <a:t>2014</a:t>
            </a:r>
          </a:p>
          <a:p>
            <a:pPr eaLnBrk="1" hangingPunct="1"/>
            <a:endParaRPr lang="en-US" sz="400" b="1" dirty="0">
              <a:solidFill>
                <a:srgbClr val="0000FF"/>
              </a:solidFill>
            </a:endParaRPr>
          </a:p>
          <a:p>
            <a:pPr eaLnBrk="1" hangingPunct="1"/>
            <a:r>
              <a:rPr lang="en-US" sz="1200" dirty="0">
                <a:solidFill>
                  <a:srgbClr val="0000FF"/>
                </a:solidFill>
              </a:rPr>
              <a:t>Cai et al., “Read Disturb Errors in MLC NAND Flash Memory: Characterization and </a:t>
            </a:r>
            <a:r>
              <a:rPr lang="en-US" sz="1200" dirty="0" smtClean="0">
                <a:solidFill>
                  <a:srgbClr val="0000FF"/>
                </a:solidFill>
              </a:rPr>
              <a:t>Mitigation”, </a:t>
            </a:r>
            <a:r>
              <a:rPr lang="en-US" sz="1200" b="1" dirty="0" smtClean="0">
                <a:solidFill>
                  <a:srgbClr val="0000FF"/>
                </a:solidFill>
              </a:rPr>
              <a:t>DSN 2015</a:t>
            </a:r>
          </a:p>
          <a:p>
            <a:pPr eaLnBrk="1" hangingPunct="1"/>
            <a:endParaRPr lang="en-US" sz="1200" b="1" dirty="0">
              <a:solidFill>
                <a:srgbClr val="0000FF"/>
              </a:solidFill>
            </a:endParaRPr>
          </a:p>
        </p:txBody>
      </p:sp>
      <p:sp>
        <p:nvSpPr>
          <p:cNvPr id="2" name="Rectangle 1"/>
          <p:cNvSpPr>
            <a:spLocks noChangeArrowheads="1"/>
          </p:cNvSpPr>
          <p:nvPr/>
        </p:nvSpPr>
        <p:spPr bwMode="auto">
          <a:xfrm>
            <a:off x="635000" y="3221038"/>
            <a:ext cx="8039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srgbClr val="0000FF"/>
                </a:solidFill>
              </a:rPr>
              <a:t>Cai et al., “Error Patterns in MLC NAND Flash Memory: Measurement, Characterization, and Analysis””, </a:t>
            </a:r>
            <a:r>
              <a:rPr lang="en-US" sz="1200" b="1">
                <a:solidFill>
                  <a:srgbClr val="0000FF"/>
                </a:solidFill>
              </a:rPr>
              <a:t>DATE 2012</a:t>
            </a:r>
          </a:p>
        </p:txBody>
      </p:sp>
      <p:sp>
        <p:nvSpPr>
          <p:cNvPr id="5" name="Rectangle 4"/>
          <p:cNvSpPr>
            <a:spLocks noChangeArrowheads="1"/>
          </p:cNvSpPr>
          <p:nvPr/>
        </p:nvSpPr>
        <p:spPr bwMode="auto">
          <a:xfrm>
            <a:off x="5956300" y="5130930"/>
            <a:ext cx="302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solidFill>
                  <a:srgbClr val="0000FF"/>
                </a:solidFill>
                <a:cs typeface="Arial" charset="0"/>
              </a:rPr>
              <a:t>Cai et al., “Error Analysis and Retention-Aware Error Management for NAND Flash Memory</a:t>
            </a:r>
            <a:r>
              <a:rPr lang="en-US" sz="1200" b="1" dirty="0">
                <a:solidFill>
                  <a:srgbClr val="0000FF"/>
                </a:solidFill>
                <a:cs typeface="Arial" charset="0"/>
              </a:rPr>
              <a:t>, ITJ 2013</a:t>
            </a:r>
          </a:p>
        </p:txBody>
      </p:sp>
      <p:pic>
        <p:nvPicPr>
          <p:cNvPr id="213016"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a:spLocks noChangeArrowheads="1"/>
          </p:cNvSpPr>
          <p:nvPr/>
        </p:nvSpPr>
        <p:spPr bwMode="auto">
          <a:xfrm>
            <a:off x="5940152" y="5779002"/>
            <a:ext cx="32038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a:solidFill>
                  <a:srgbClr val="0000FF"/>
                </a:solidFill>
                <a:cs typeface="Arial" charset="0"/>
              </a:rPr>
              <a:t>Cai et al., “Data Retention in MLC NAND Flash Memory: Characterization, Optimization and Recovery" </a:t>
            </a:r>
            <a:r>
              <a:rPr lang="en-US" sz="1200" b="1" dirty="0" smtClean="0">
                <a:solidFill>
                  <a:srgbClr val="0000FF"/>
                </a:solidFill>
                <a:cs typeface="Arial" charset="0"/>
              </a:rPr>
              <a:t>, HPCA 2015</a:t>
            </a:r>
            <a:endParaRPr lang="en-US" sz="1200" b="1" dirty="0">
              <a:solidFill>
                <a:srgbClr val="0000FF"/>
              </a:solidFill>
              <a:cs typeface="Arial" charset="0"/>
            </a:endParaRPr>
          </a:p>
        </p:txBody>
      </p:sp>
    </p:spTree>
    <p:extLst>
      <p:ext uri="{BB962C8B-B14F-4D97-AF65-F5344CB8AC3E}">
        <p14:creationId xmlns:p14="http://schemas.microsoft.com/office/powerpoint/2010/main" val="21051620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67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9" grpId="0"/>
      <p:bldP spid="33" grpId="0"/>
      <p:bldP spid="35" grpId="0"/>
      <p:bldP spid="32" grpId="0"/>
      <p:bldP spid="2" grpId="0"/>
      <p:bldP spid="5" grpId="0"/>
      <p:bldP spid="3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Our Goals and Approach</a:t>
            </a:r>
          </a:p>
        </p:txBody>
      </p:sp>
      <p:sp>
        <p:nvSpPr>
          <p:cNvPr id="3" name="Content Placeholder 2"/>
          <p:cNvSpPr>
            <a:spLocks noGrp="1"/>
          </p:cNvSpPr>
          <p:nvPr>
            <p:ph idx="1"/>
          </p:nvPr>
        </p:nvSpPr>
        <p:spPr/>
        <p:txBody>
          <a:bodyPr/>
          <a:lstStyle/>
          <a:p>
            <a:r>
              <a:rPr lang="en-US">
                <a:latin typeface="Tahoma" charset="0"/>
              </a:rPr>
              <a:t>Goals:</a:t>
            </a:r>
          </a:p>
          <a:p>
            <a:pPr lvl="1"/>
            <a:r>
              <a:rPr lang="en-US">
                <a:solidFill>
                  <a:srgbClr val="0000FF"/>
                </a:solidFill>
                <a:latin typeface="Tahoma" charset="0"/>
              </a:rPr>
              <a:t>Understand error mechanisms and develop reliable predictive models </a:t>
            </a:r>
            <a:r>
              <a:rPr lang="en-US">
                <a:latin typeface="Tahoma" charset="0"/>
              </a:rPr>
              <a:t>for MLC NAND flash memory errors</a:t>
            </a:r>
          </a:p>
          <a:p>
            <a:pPr lvl="1"/>
            <a:r>
              <a:rPr lang="en-US">
                <a:solidFill>
                  <a:srgbClr val="0000FF"/>
                </a:solidFill>
                <a:latin typeface="Tahoma" charset="0"/>
              </a:rPr>
              <a:t>Develop efficient error management techniques </a:t>
            </a:r>
            <a:r>
              <a:rPr lang="en-US">
                <a:latin typeface="Tahoma" charset="0"/>
              </a:rPr>
              <a:t>to mitigate errors and improve flash reliability and endurance</a:t>
            </a:r>
          </a:p>
          <a:p>
            <a:endParaRPr lang="en-US">
              <a:latin typeface="Tahoma" charset="0"/>
            </a:endParaRPr>
          </a:p>
          <a:p>
            <a:r>
              <a:rPr lang="en-US">
                <a:latin typeface="Tahoma" charset="0"/>
              </a:rPr>
              <a:t>Approach:</a:t>
            </a:r>
          </a:p>
          <a:p>
            <a:pPr lvl="1"/>
            <a:r>
              <a:rPr lang="en-US">
                <a:latin typeface="Tahoma" charset="0"/>
              </a:rPr>
              <a:t>Solid </a:t>
            </a:r>
            <a:r>
              <a:rPr lang="en-US">
                <a:solidFill>
                  <a:srgbClr val="FF0000"/>
                </a:solidFill>
                <a:latin typeface="Tahoma" charset="0"/>
              </a:rPr>
              <a:t>experimental analyses of errors in real MLC NAND flash </a:t>
            </a:r>
            <a:r>
              <a:rPr lang="en-US">
                <a:latin typeface="Tahoma" charset="0"/>
              </a:rPr>
              <a:t>memory </a:t>
            </a:r>
            <a:r>
              <a:rPr lang="en-US">
                <a:latin typeface="Tahoma" charset="0"/>
                <a:sym typeface="Wingdings" charset="0"/>
              </a:rPr>
              <a:t> drive the understanding and models</a:t>
            </a:r>
          </a:p>
          <a:p>
            <a:pPr lvl="1"/>
            <a:r>
              <a:rPr lang="en-US">
                <a:solidFill>
                  <a:srgbClr val="FF0000"/>
                </a:solidFill>
                <a:latin typeface="Tahoma" charset="0"/>
                <a:sym typeface="Wingdings" charset="0"/>
              </a:rPr>
              <a:t>Understanding, models and creativity </a:t>
            </a:r>
            <a:r>
              <a:rPr lang="en-US">
                <a:latin typeface="Tahoma" charset="0"/>
                <a:sym typeface="Wingdings" charset="0"/>
              </a:rPr>
              <a:t> drive the new techniques</a:t>
            </a:r>
            <a:endParaRPr lang="en-US">
              <a:latin typeface="Tahoma" charset="0"/>
            </a:endParaRPr>
          </a:p>
          <a:p>
            <a:pPr lvl="1"/>
            <a:endParaRPr lang="en-US">
              <a:latin typeface="Tahoma" charset="0"/>
            </a:endParaRPr>
          </a:p>
          <a:p>
            <a:endParaRPr lang="en-US">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E853FF-C699-1F45-9011-37D75239EA89}" type="slidenum">
              <a:rPr lang="en-US" sz="1600">
                <a:solidFill>
                  <a:srgbClr val="000000"/>
                </a:solidFill>
                <a:latin typeface="Garamond" charset="0"/>
              </a:rPr>
              <a:pPr eaLnBrk="1" hangingPunct="1"/>
              <a:t>49</a:t>
            </a:fld>
            <a:endParaRPr lang="en-US" sz="1600">
              <a:solidFill>
                <a:srgbClr val="000000"/>
              </a:solidFill>
              <a:latin typeface="Garamond" charset="0"/>
            </a:endParaRPr>
          </a:p>
        </p:txBody>
      </p:sp>
      <p:pic>
        <p:nvPicPr>
          <p:cNvPr id="214020"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8174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smtClean="0">
                <a:solidFill>
                  <a:prstClr val="white"/>
                </a:solidFill>
                <a:latin typeface="Calibri Light"/>
              </a:rPr>
              <a:t>Hammered Row</a:t>
            </a:r>
            <a:endParaRPr lang="en-US" sz="3600" b="1" dirty="0">
              <a:solidFill>
                <a:prstClr val="white"/>
              </a:solidFill>
              <a:latin typeface="Calibri Light"/>
            </a:endParaRP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dirty="0">
                <a:solidFill>
                  <a:prstClr val="black"/>
                </a:solidFill>
                <a:latin typeface="Calibri Light"/>
                <a:ea typeface="ＭＳ Ｐゴシック" charset="0"/>
                <a:cs typeface="ＭＳ Ｐゴシック" charset="0"/>
              </a:rPr>
              <a:t>Repeatedly opening and closing a row enough times within a refresh interval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adjacent rows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5</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900" b="0" dirty="0" smtClean="0">
                <a:solidFill>
                  <a:schemeClr val="accent6">
                    <a:lumMod val="50000"/>
                  </a:schemeClr>
                </a:solidFill>
                <a:latin typeface="Garamond" charset="0"/>
              </a:rPr>
              <a:t>An Example of the DRAM Scaling Problem</a:t>
            </a:r>
            <a:endParaRPr lang="en-US" sz="3900" b="0" dirty="0">
              <a:solidFill>
                <a:schemeClr val="accent6">
                  <a:lumMod val="50000"/>
                </a:schemeClr>
              </a:solidFill>
              <a:latin typeface="Garamond" charset="0"/>
            </a:endParaRP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3"/>
              </a:rPr>
              <a:t>Flipping </a:t>
            </a:r>
            <a:r>
              <a:rPr lang="en-US" dirty="0">
                <a:solidFill>
                  <a:srgbClr val="0000FF"/>
                </a:solidFill>
                <a:latin typeface="Calibri"/>
                <a:ea typeface="ＭＳ Ｐゴシック" charset="0"/>
                <a:cs typeface="ＭＳ Ｐゴシック" charset="0"/>
                <a:hlinkClick r:id="rId3"/>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3"/>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32592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Experimental Testing Platform</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696C34-CA24-9D4A-BD52-8EFF224CCB3E}" type="slidenum">
              <a:rPr lang="en-US" sz="1600">
                <a:solidFill>
                  <a:srgbClr val="000000"/>
                </a:solidFill>
                <a:latin typeface="Garamond" charset="0"/>
              </a:rPr>
              <a:pPr eaLnBrk="1" hangingPunct="1"/>
              <a:t>50</a:t>
            </a:fld>
            <a:endParaRPr lang="en-US" sz="1600">
              <a:solidFill>
                <a:srgbClr val="000000"/>
              </a:solidFill>
              <a:latin typeface="Garamond" charset="0"/>
            </a:endParaRPr>
          </a:p>
        </p:txBody>
      </p:sp>
      <p:pic>
        <p:nvPicPr>
          <p:cNvPr id="217091"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7092"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auto" hangingPunct="0">
                <a:spcBef>
                  <a:spcPts val="0"/>
                </a:spcBef>
                <a:spcAft>
                  <a:spcPts val="0"/>
                </a:spcAft>
                <a:defRPr/>
              </a:pPr>
              <a:endParaRPr lang="en-US" kern="0">
                <a:solidFill>
                  <a:srgbClr val="333399"/>
                </a:solidFill>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fontAlgn="auto">
                <a:spcBef>
                  <a:spcPts val="0"/>
                </a:spcBef>
                <a:spcAft>
                  <a:spcPts val="0"/>
                </a:spcAft>
                <a:defRPr/>
              </a:pPr>
              <a:r>
                <a:rPr lang="en-US" sz="1800" kern="0" smtClea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endParaRPr>
            </a:p>
          </p:txBody>
        </p:sp>
      </p:grpSp>
      <p:grpSp>
        <p:nvGrpSpPr>
          <p:cNvPr id="217093"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auto" hangingPunct="0">
                <a:spcBef>
                  <a:spcPts val="0"/>
                </a:spcBef>
                <a:spcAft>
                  <a:spcPts val="0"/>
                </a:spcAft>
                <a:defRPr/>
              </a:pPr>
              <a:endParaRPr lang="en-US" kern="0">
                <a:solidFill>
                  <a:srgbClr val="FFFF00"/>
                </a:solidFill>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fontAlgn="auto">
                <a:spcBef>
                  <a:spcPts val="0"/>
                </a:spcBef>
                <a:spcAft>
                  <a:spcPts val="0"/>
                </a:spcAft>
                <a:defRPr/>
              </a:pPr>
              <a:r>
                <a:rPr lang="en-US" sz="1800" kern="0" smtClean="0">
                  <a:solidFill>
                    <a:srgbClr val="FFFF00"/>
                  </a:solidFill>
                </a:rPr>
                <a:t>Virtex-II Pro</a:t>
              </a:r>
            </a:p>
            <a:p>
              <a:pPr algn="ctr" fontAlgn="auto">
                <a:spcBef>
                  <a:spcPts val="0"/>
                </a:spcBef>
                <a:spcAft>
                  <a:spcPts val="0"/>
                </a:spcAft>
                <a:defRPr/>
              </a:pPr>
              <a:r>
                <a:rPr lang="en-US" sz="1800" kern="0" smtClea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auto" hangingPunct="0">
              <a:spcBef>
                <a:spcPts val="0"/>
              </a:spcBef>
              <a:spcAft>
                <a:spcPts val="0"/>
              </a:spcAft>
              <a:defRPr/>
            </a:pPr>
            <a:endParaRPr lang="en-US" kern="0">
              <a:solidFill>
                <a:srgbClr val="FFFF00"/>
              </a:solidFill>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fontAlgn="auto">
              <a:spcBef>
                <a:spcPts val="0"/>
              </a:spcBef>
              <a:spcAft>
                <a:spcPts val="0"/>
              </a:spcAft>
              <a:defRPr/>
            </a:pPr>
            <a:r>
              <a:rPr lang="en-US" sz="1800" kern="0" smtClean="0">
                <a:solidFill>
                  <a:srgbClr val="FFFF00"/>
                </a:solidFill>
              </a:rPr>
              <a:t>Virtex-V FPGA</a:t>
            </a:r>
          </a:p>
          <a:p>
            <a:pPr algn="ctr" fontAlgn="auto">
              <a:spcBef>
                <a:spcPts val="0"/>
              </a:spcBef>
              <a:spcAft>
                <a:spcPts val="0"/>
              </a:spcAft>
              <a:defRPr/>
            </a:pPr>
            <a:r>
              <a:rPr lang="en-US" sz="1800" kern="0" smtClea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auto" hangingPunct="0">
              <a:spcBef>
                <a:spcPts val="0"/>
              </a:spcBef>
              <a:spcAft>
                <a:spcPts val="0"/>
              </a:spcAft>
              <a:defRPr/>
            </a:pPr>
            <a:endParaRPr lang="en-US" kern="0">
              <a:solidFill>
                <a:srgbClr val="333399"/>
              </a:solidFill>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endParaRPr>
          </a:p>
        </p:txBody>
      </p:sp>
      <p:grpSp>
        <p:nvGrpSpPr>
          <p:cNvPr id="217099"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auto" hangingPunct="0">
                <a:spcBef>
                  <a:spcPts val="0"/>
                </a:spcBef>
                <a:spcAft>
                  <a:spcPts val="0"/>
                </a:spcAft>
                <a:defRPr/>
              </a:pPr>
              <a:endParaRPr lang="en-US" kern="0">
                <a:solidFill>
                  <a:srgbClr val="0066CC"/>
                </a:solidFill>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fontAlgn="auto">
                <a:spcBef>
                  <a:spcPts val="0"/>
                </a:spcBef>
                <a:spcAft>
                  <a:spcPts val="0"/>
                </a:spcAft>
                <a:defRPr/>
              </a:pPr>
              <a:r>
                <a:rPr lang="en-US" sz="1800" kern="0" smtClea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endParaRPr>
            </a:p>
          </p:txBody>
        </p:sp>
      </p:grpSp>
      <p:grpSp>
        <p:nvGrpSpPr>
          <p:cNvPr id="217100"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auto" hangingPunct="0">
                <a:spcBef>
                  <a:spcPts val="0"/>
                </a:spcBef>
                <a:spcAft>
                  <a:spcPts val="0"/>
                </a:spcAft>
                <a:defRPr/>
              </a:pPr>
              <a:endParaRPr lang="en-US" kern="0">
                <a:solidFill>
                  <a:srgbClr val="333399"/>
                </a:solidFill>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fontAlgn="auto">
                <a:spcBef>
                  <a:spcPts val="0"/>
                </a:spcBef>
                <a:spcAft>
                  <a:spcPts val="0"/>
                </a:spcAft>
                <a:defRPr/>
              </a:pPr>
              <a:r>
                <a:rPr lang="en-US" sz="1800" kern="0" smtClea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endParaRPr>
            </a:p>
          </p:txBody>
        </p:sp>
      </p:grpSp>
      <p:grpSp>
        <p:nvGrpSpPr>
          <p:cNvPr id="217101" name="Group 45"/>
          <p:cNvGrpSpPr>
            <a:grpSpLocks/>
          </p:cNvGrpSpPr>
          <p:nvPr/>
        </p:nvGrpSpPr>
        <p:grpSpPr bwMode="auto">
          <a:xfrm>
            <a:off x="5867400" y="4433888"/>
            <a:ext cx="2508250" cy="1814512"/>
            <a:chOff x="3696" y="3072"/>
            <a:chExt cx="1580" cy="1143"/>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auto" hangingPunct="0">
                <a:spcBef>
                  <a:spcPts val="0"/>
                </a:spcBef>
                <a:spcAft>
                  <a:spcPts val="0"/>
                </a:spcAft>
                <a:defRPr/>
              </a:pPr>
              <a:endParaRPr lang="en-US" kern="0">
                <a:solidFill>
                  <a:srgbClr val="333399"/>
                </a:solidFill>
              </a:endParaRPr>
            </a:p>
          </p:txBody>
        </p:sp>
        <p:sp>
          <p:nvSpPr>
            <p:cNvPr id="57" name="Text Box 43"/>
            <p:cNvSpPr txBox="1">
              <a:spLocks noChangeArrowheads="1"/>
            </p:cNvSpPr>
            <p:nvPr/>
          </p:nvSpPr>
          <p:spPr bwMode="auto">
            <a:xfrm>
              <a:off x="3696" y="3984"/>
              <a:ext cx="15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fontAlgn="auto">
                <a:spcBef>
                  <a:spcPts val="0"/>
                </a:spcBef>
                <a:spcAft>
                  <a:spcPts val="0"/>
                </a:spcAft>
                <a:defRPr/>
              </a:pPr>
              <a:r>
                <a:rPr lang="en-US" sz="1800" kern="0" smtClean="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fontAlgn="auto" hangingPunct="0">
              <a:spcBef>
                <a:spcPts val="0"/>
              </a:spcBef>
              <a:spcAft>
                <a:spcPts val="0"/>
              </a:spcAft>
              <a:defRPr/>
            </a:pPr>
            <a:endParaRPr lang="en-US" kern="0">
              <a:solidFill>
                <a:sysClr val="windowText" lastClr="000000"/>
              </a:solidFill>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fontAlgn="auto">
              <a:spcBef>
                <a:spcPts val="0"/>
              </a:spcBef>
              <a:spcAft>
                <a:spcPts val="0"/>
              </a:spcAft>
              <a:defRPr/>
            </a:pPr>
            <a:r>
              <a:rPr lang="en-US" sz="1800" kern="0" smtClean="0">
                <a:solidFill>
                  <a:srgbClr val="FFFF00"/>
                </a:solidFill>
              </a:rPr>
              <a:t>3x-nm</a:t>
            </a:r>
          </a:p>
          <a:p>
            <a:pPr algn="ctr" fontAlgn="auto">
              <a:spcBef>
                <a:spcPts val="0"/>
              </a:spcBef>
              <a:spcAft>
                <a:spcPts val="0"/>
              </a:spcAft>
              <a:defRPr/>
            </a:pPr>
            <a:r>
              <a:rPr lang="en-US" sz="1800" kern="0" smtClean="0">
                <a:solidFill>
                  <a:srgbClr val="FFFF00"/>
                </a:solidFill>
              </a:rPr>
              <a:t>NAND Flash</a:t>
            </a:r>
          </a:p>
        </p:txBody>
      </p:sp>
      <p:sp>
        <p:nvSpPr>
          <p:cNvPr id="217104" name="Rectangle 60"/>
          <p:cNvSpPr>
            <a:spLocks noChangeArrowheads="1"/>
          </p:cNvSpPr>
          <p:nvPr/>
        </p:nvSpPr>
        <p:spPr bwMode="auto">
          <a:xfrm>
            <a:off x="107950" y="5805488"/>
            <a:ext cx="54292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solidFill>
                  <a:schemeClr val="tx2"/>
                </a:solidFill>
              </a:rPr>
              <a:t>[Cai+, FCCM 2011, DATE 2012, ICCD 2012, DATE 2013, ITJ 2013, ICCD 2013, SIGMETRICS </a:t>
            </a:r>
            <a:r>
              <a:rPr lang="en-US" sz="1500" dirty="0" smtClean="0">
                <a:solidFill>
                  <a:schemeClr val="tx2"/>
                </a:solidFill>
              </a:rPr>
              <a:t>2014, HPCA 2015, DSN 2015]</a:t>
            </a:r>
            <a:endParaRPr lang="en-US" sz="1500" dirty="0"/>
          </a:p>
        </p:txBody>
      </p:sp>
      <p:sp>
        <p:nvSpPr>
          <p:cNvPr id="217105" name="Rectangle 2"/>
          <p:cNvSpPr>
            <a:spLocks noChangeArrowheads="1"/>
          </p:cNvSpPr>
          <p:nvPr/>
        </p:nvSpPr>
        <p:spPr bwMode="auto">
          <a:xfrm>
            <a:off x="1447800" y="6427788"/>
            <a:ext cx="7696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t>Cai et al., </a:t>
            </a:r>
            <a:r>
              <a:rPr lang="en-US" sz="1600">
                <a:solidFill>
                  <a:srgbClr val="0000FF"/>
                </a:solidFill>
              </a:rPr>
              <a:t>FPGA-based Solid-State Drive prototyping platform, </a:t>
            </a:r>
            <a:r>
              <a:rPr lang="en-US" sz="1600">
                <a:solidFill>
                  <a:srgbClr val="000000"/>
                </a:solidFill>
              </a:rPr>
              <a:t>FCCM 2011.</a:t>
            </a:r>
          </a:p>
        </p:txBody>
      </p:sp>
      <p:pic>
        <p:nvPicPr>
          <p:cNvPr id="217106"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59438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cs typeface="MS PGothic" charset="0"/>
              </a:rPr>
              <a:t>NAND Flash Usage and Error Model</a:t>
            </a:r>
          </a:p>
        </p:txBody>
      </p:sp>
      <p:sp>
        <p:nvSpPr>
          <p:cNvPr id="218114" name="Rounded Rectangle 21"/>
          <p:cNvSpPr>
            <a:spLocks noChangeArrowheads="1"/>
          </p:cNvSpPr>
          <p:nvPr/>
        </p:nvSpPr>
        <p:spPr bwMode="auto">
          <a:xfrm>
            <a:off x="2571750" y="1438275"/>
            <a:ext cx="5926138" cy="4365625"/>
          </a:xfrm>
          <a:prstGeom prst="roundRect">
            <a:avLst>
              <a:gd name="adj" fmla="val 16667"/>
            </a:avLst>
          </a:prstGeom>
          <a:solidFill>
            <a:schemeClr val="bg1"/>
          </a:solidFill>
          <a:ln w="9525">
            <a:solidFill>
              <a:schemeClr val="tx1"/>
            </a:solidFill>
            <a:round/>
            <a:headEnd/>
            <a:tailEnd/>
          </a:ln>
        </p:spPr>
        <p:txBody>
          <a:bodyPr/>
          <a:lstStyle/>
          <a:p>
            <a:pPr algn="ctr" eaLnBrk="0" hangingPunct="0"/>
            <a:endParaRPr lang="en-US" sz="2400">
              <a:solidFill>
                <a:srgbClr val="000000"/>
              </a:solidFill>
              <a:cs typeface="MS PGothic" charset="0"/>
            </a:endParaRPr>
          </a:p>
        </p:txBody>
      </p:sp>
      <p:sp>
        <p:nvSpPr>
          <p:cNvPr id="218115" name="TextBox 37"/>
          <p:cNvSpPr txBox="1">
            <a:spLocks noChangeArrowheads="1"/>
          </p:cNvSpPr>
          <p:nvPr/>
        </p:nvSpPr>
        <p:spPr bwMode="auto">
          <a:xfrm>
            <a:off x="5522913" y="4048125"/>
            <a:ext cx="54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srgbClr val="000000"/>
                </a:solidFill>
                <a:cs typeface="MS PGothic" charset="0"/>
              </a:rPr>
              <a:t>…</a:t>
            </a:r>
          </a:p>
        </p:txBody>
      </p:sp>
      <p:cxnSp>
        <p:nvCxnSpPr>
          <p:cNvPr id="218116" name="Straight Connector 54"/>
          <p:cNvCxnSpPr>
            <a:cxnSpLocks noChangeShapeType="1"/>
            <a:endCxn id="218118" idx="1"/>
          </p:cNvCxnSpPr>
          <p:nvPr/>
        </p:nvCxnSpPr>
        <p:spPr bwMode="auto">
          <a:xfrm>
            <a:off x="4376738" y="2160588"/>
            <a:ext cx="79533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8117" name="Rounded Rectangle 21"/>
          <p:cNvSpPr>
            <a:spLocks noChangeArrowheads="1"/>
          </p:cNvSpPr>
          <p:nvPr/>
        </p:nvSpPr>
        <p:spPr bwMode="auto">
          <a:xfrm>
            <a:off x="2862263" y="1708150"/>
            <a:ext cx="1524000" cy="914400"/>
          </a:xfrm>
          <a:prstGeom prst="roundRect">
            <a:avLst>
              <a:gd name="adj" fmla="val 16667"/>
            </a:avLst>
          </a:prstGeom>
          <a:solidFill>
            <a:schemeClr val="bg1"/>
          </a:solidFill>
          <a:ln w="9525">
            <a:solidFill>
              <a:schemeClr val="tx1"/>
            </a:solidFill>
            <a:round/>
            <a:headEnd/>
            <a:tailEnd/>
          </a:ln>
        </p:spPr>
        <p:txBody>
          <a:bodyPr/>
          <a:lstStyle/>
          <a:p>
            <a:pPr algn="ctr" eaLnBrk="0" hangingPunct="0"/>
            <a:endParaRPr lang="en-US" sz="2400">
              <a:solidFill>
                <a:srgbClr val="000000"/>
              </a:solidFill>
              <a:cs typeface="MS PGothic" charset="0"/>
            </a:endParaRPr>
          </a:p>
        </p:txBody>
      </p:sp>
      <p:sp>
        <p:nvSpPr>
          <p:cNvPr id="218118" name="Rounded Rectangle 21"/>
          <p:cNvSpPr>
            <a:spLocks noChangeArrowheads="1"/>
          </p:cNvSpPr>
          <p:nvPr/>
        </p:nvSpPr>
        <p:spPr bwMode="auto">
          <a:xfrm>
            <a:off x="5172075" y="1701800"/>
            <a:ext cx="1525588" cy="915988"/>
          </a:xfrm>
          <a:prstGeom prst="roundRect">
            <a:avLst>
              <a:gd name="adj" fmla="val 16667"/>
            </a:avLst>
          </a:prstGeom>
          <a:solidFill>
            <a:schemeClr val="bg1"/>
          </a:solidFill>
          <a:ln w="9525">
            <a:solidFill>
              <a:schemeClr val="tx1"/>
            </a:solidFill>
            <a:round/>
            <a:headEnd/>
            <a:tailEnd/>
          </a:ln>
        </p:spPr>
        <p:txBody>
          <a:bodyPr/>
          <a:lstStyle/>
          <a:p>
            <a:pPr algn="ctr" eaLnBrk="0" hangingPunct="0"/>
            <a:endParaRPr lang="en-US" sz="2000">
              <a:solidFill>
                <a:srgbClr val="000000"/>
              </a:solidFill>
              <a:cs typeface="MS PGothic" charset="0"/>
            </a:endParaRPr>
          </a:p>
        </p:txBody>
      </p:sp>
      <p:cxnSp>
        <p:nvCxnSpPr>
          <p:cNvPr id="218119" name="Straight Connector 53"/>
          <p:cNvCxnSpPr>
            <a:cxnSpLocks noChangeShapeType="1"/>
          </p:cNvCxnSpPr>
          <p:nvPr/>
        </p:nvCxnSpPr>
        <p:spPr bwMode="auto">
          <a:xfrm>
            <a:off x="7351713" y="2163763"/>
            <a:ext cx="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8120" name="TextBox 57"/>
          <p:cNvSpPr txBox="1">
            <a:spLocks noChangeArrowheads="1"/>
          </p:cNvSpPr>
          <p:nvPr/>
        </p:nvSpPr>
        <p:spPr bwMode="auto">
          <a:xfrm>
            <a:off x="6615113" y="2017713"/>
            <a:ext cx="1746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solidFill>
                  <a:srgbClr val="000000"/>
                </a:solidFill>
                <a:cs typeface="MS PGothic" charset="0"/>
              </a:rPr>
              <a:t>(Page0  - Page128)</a:t>
            </a:r>
          </a:p>
        </p:txBody>
      </p:sp>
      <p:sp>
        <p:nvSpPr>
          <p:cNvPr id="218121" name="TextBox 60"/>
          <p:cNvSpPr txBox="1">
            <a:spLocks noChangeArrowheads="1"/>
          </p:cNvSpPr>
          <p:nvPr/>
        </p:nvSpPr>
        <p:spPr bwMode="auto">
          <a:xfrm>
            <a:off x="5326063" y="1822450"/>
            <a:ext cx="1236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rgbClr val="000000"/>
                </a:solidFill>
                <a:cs typeface="MS PGothic" charset="0"/>
              </a:rPr>
              <a:t>Program </a:t>
            </a:r>
          </a:p>
          <a:p>
            <a:pPr algn="ctr" eaLnBrk="1" hangingPunct="1"/>
            <a:r>
              <a:rPr lang="en-US" sz="2000">
                <a:solidFill>
                  <a:srgbClr val="000000"/>
                </a:solidFill>
                <a:cs typeface="MS PGothic" charset="0"/>
              </a:rPr>
              <a:t>Page</a:t>
            </a:r>
            <a:endParaRPr lang="en-US" sz="1800">
              <a:solidFill>
                <a:srgbClr val="000000"/>
              </a:solidFill>
              <a:cs typeface="MS PGothic" charset="0"/>
            </a:endParaRPr>
          </a:p>
        </p:txBody>
      </p:sp>
      <p:sp>
        <p:nvSpPr>
          <p:cNvPr id="218122" name="TextBox 61"/>
          <p:cNvSpPr txBox="1">
            <a:spLocks noChangeArrowheads="1"/>
          </p:cNvSpPr>
          <p:nvPr/>
        </p:nvSpPr>
        <p:spPr bwMode="auto">
          <a:xfrm>
            <a:off x="3201988" y="1809750"/>
            <a:ext cx="925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rgbClr val="000000"/>
                </a:solidFill>
                <a:cs typeface="MS PGothic" charset="0"/>
              </a:rPr>
              <a:t>Erase </a:t>
            </a:r>
          </a:p>
          <a:p>
            <a:pPr algn="ctr" eaLnBrk="1" hangingPunct="1"/>
            <a:r>
              <a:rPr lang="en-US" sz="2000">
                <a:solidFill>
                  <a:srgbClr val="000000"/>
                </a:solidFill>
                <a:cs typeface="MS PGothic" charset="0"/>
              </a:rPr>
              <a:t>Block</a:t>
            </a:r>
            <a:endParaRPr lang="en-US" sz="1800">
              <a:solidFill>
                <a:srgbClr val="000000"/>
              </a:solidFill>
              <a:cs typeface="MS PGothic" charset="0"/>
            </a:endParaRPr>
          </a:p>
        </p:txBody>
      </p:sp>
      <p:grpSp>
        <p:nvGrpSpPr>
          <p:cNvPr id="218123" name="Group 69"/>
          <p:cNvGrpSpPr>
            <a:grpSpLocks/>
          </p:cNvGrpSpPr>
          <p:nvPr/>
        </p:nvGrpSpPr>
        <p:grpSpPr bwMode="auto">
          <a:xfrm>
            <a:off x="3925888" y="3055938"/>
            <a:ext cx="4035425" cy="1101725"/>
            <a:chOff x="3011424" y="2885470"/>
            <a:chExt cx="4035552" cy="1101313"/>
          </a:xfrm>
        </p:grpSpPr>
        <p:sp>
          <p:nvSpPr>
            <p:cNvPr id="218177" name="Rounded Rectangle 21"/>
            <p:cNvSpPr>
              <a:spLocks noChangeArrowheads="1"/>
            </p:cNvSpPr>
            <p:nvPr/>
          </p:nvSpPr>
          <p:spPr bwMode="auto">
            <a:xfrm>
              <a:off x="3011424" y="2885470"/>
              <a:ext cx="4035552" cy="1101313"/>
            </a:xfrm>
            <a:prstGeom prst="roundRect">
              <a:avLst>
                <a:gd name="adj" fmla="val 16667"/>
              </a:avLst>
            </a:prstGeom>
            <a:solidFill>
              <a:schemeClr val="bg1"/>
            </a:solidFill>
            <a:ln w="9525">
              <a:solidFill>
                <a:schemeClr val="tx1"/>
              </a:solidFill>
              <a:round/>
              <a:headEnd/>
              <a:tailEnd/>
            </a:ln>
          </p:spPr>
          <p:txBody>
            <a:bodyPr/>
            <a:lstStyle/>
            <a:p>
              <a:pPr algn="ctr" eaLnBrk="0" hangingPunct="0"/>
              <a:endParaRPr lang="en-US" sz="2000">
                <a:solidFill>
                  <a:srgbClr val="000000"/>
                </a:solidFill>
                <a:cs typeface="MS PGothic" charset="0"/>
              </a:endParaRPr>
            </a:p>
          </p:txBody>
        </p:sp>
        <p:grpSp>
          <p:nvGrpSpPr>
            <p:cNvPr id="218178" name="Group 65"/>
            <p:cNvGrpSpPr>
              <a:grpSpLocks/>
            </p:cNvGrpSpPr>
            <p:nvPr/>
          </p:nvGrpSpPr>
          <p:grpSpPr bwMode="auto">
            <a:xfrm>
              <a:off x="3124990" y="2970815"/>
              <a:ext cx="1524000" cy="914400"/>
              <a:chOff x="3381022" y="2970815"/>
              <a:chExt cx="1524000" cy="914400"/>
            </a:xfrm>
          </p:grpSpPr>
          <p:sp>
            <p:nvSpPr>
              <p:cNvPr id="218183" name="Rounded Rectangle 21"/>
              <p:cNvSpPr>
                <a:spLocks noChangeArrowheads="1"/>
              </p:cNvSpPr>
              <p:nvPr/>
            </p:nvSpPr>
            <p:spPr bwMode="auto">
              <a:xfrm>
                <a:off x="3381022" y="2970815"/>
                <a:ext cx="1524000" cy="914400"/>
              </a:xfrm>
              <a:prstGeom prst="roundRect">
                <a:avLst>
                  <a:gd name="adj" fmla="val 16667"/>
                </a:avLst>
              </a:prstGeom>
              <a:solidFill>
                <a:schemeClr val="bg1"/>
              </a:solidFill>
              <a:ln w="9525">
                <a:solidFill>
                  <a:schemeClr val="tx1"/>
                </a:solidFill>
                <a:round/>
                <a:headEnd/>
                <a:tailEnd/>
              </a:ln>
            </p:spPr>
            <p:txBody>
              <a:bodyPr/>
              <a:lstStyle/>
              <a:p>
                <a:pPr algn="ctr" eaLnBrk="0" hangingPunct="0"/>
                <a:endParaRPr lang="en-US" sz="2000">
                  <a:solidFill>
                    <a:srgbClr val="000000"/>
                  </a:solidFill>
                  <a:cs typeface="MS PGothic" charset="0"/>
                </a:endParaRPr>
              </a:p>
            </p:txBody>
          </p:sp>
          <p:sp>
            <p:nvSpPr>
              <p:cNvPr id="218184" name="TextBox 59"/>
              <p:cNvSpPr txBox="1">
                <a:spLocks noChangeArrowheads="1"/>
              </p:cNvSpPr>
              <p:nvPr/>
            </p:nvSpPr>
            <p:spPr bwMode="auto">
              <a:xfrm>
                <a:off x="3401568" y="3108960"/>
                <a:ext cx="148951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rgbClr val="000000"/>
                    </a:solidFill>
                    <a:cs typeface="MS PGothic" charset="0"/>
                  </a:rPr>
                  <a:t>Retention1</a:t>
                </a:r>
                <a:r>
                  <a:rPr lang="en-US" sz="1800">
                    <a:solidFill>
                      <a:srgbClr val="000000"/>
                    </a:solidFill>
                    <a:cs typeface="MS PGothic" charset="0"/>
                  </a:rPr>
                  <a:t> </a:t>
                </a:r>
              </a:p>
              <a:p>
                <a:pPr algn="ctr" eaLnBrk="1" hangingPunct="1"/>
                <a:r>
                  <a:rPr lang="en-US" sz="1800">
                    <a:solidFill>
                      <a:srgbClr val="000000"/>
                    </a:solidFill>
                    <a:cs typeface="MS PGothic" charset="0"/>
                  </a:rPr>
                  <a:t>(t</a:t>
                </a:r>
                <a:r>
                  <a:rPr lang="en-US" sz="1800" baseline="-25000">
                    <a:solidFill>
                      <a:srgbClr val="000000"/>
                    </a:solidFill>
                    <a:cs typeface="MS PGothic" charset="0"/>
                  </a:rPr>
                  <a:t>1</a:t>
                </a:r>
                <a:r>
                  <a:rPr lang="en-US" sz="1800">
                    <a:solidFill>
                      <a:srgbClr val="000000"/>
                    </a:solidFill>
                    <a:cs typeface="MS PGothic" charset="0"/>
                  </a:rPr>
                  <a:t> days)</a:t>
                </a:r>
              </a:p>
            </p:txBody>
          </p:sp>
        </p:grpSp>
        <p:grpSp>
          <p:nvGrpSpPr>
            <p:cNvPr id="218179" name="Group 66"/>
            <p:cNvGrpSpPr>
              <a:grpSpLocks/>
            </p:cNvGrpSpPr>
            <p:nvPr/>
          </p:nvGrpSpPr>
          <p:grpSpPr bwMode="auto">
            <a:xfrm>
              <a:off x="5386606" y="2976911"/>
              <a:ext cx="1524000" cy="914400"/>
              <a:chOff x="5471950" y="2976911"/>
              <a:chExt cx="1524000" cy="914400"/>
            </a:xfrm>
          </p:grpSpPr>
          <p:sp>
            <p:nvSpPr>
              <p:cNvPr id="218181" name="Rounded Rectangle 21"/>
              <p:cNvSpPr>
                <a:spLocks noChangeArrowheads="1"/>
              </p:cNvSpPr>
              <p:nvPr/>
            </p:nvSpPr>
            <p:spPr bwMode="auto">
              <a:xfrm>
                <a:off x="5471950" y="2976911"/>
                <a:ext cx="1524000" cy="914400"/>
              </a:xfrm>
              <a:prstGeom prst="roundRect">
                <a:avLst>
                  <a:gd name="adj" fmla="val 16667"/>
                </a:avLst>
              </a:prstGeom>
              <a:solidFill>
                <a:schemeClr val="bg1"/>
              </a:solidFill>
              <a:ln w="9525">
                <a:solidFill>
                  <a:schemeClr val="tx1"/>
                </a:solidFill>
                <a:round/>
                <a:headEnd/>
                <a:tailEnd/>
              </a:ln>
            </p:spPr>
            <p:txBody>
              <a:bodyPr/>
              <a:lstStyle/>
              <a:p>
                <a:pPr algn="ctr" eaLnBrk="0" hangingPunct="0"/>
                <a:endParaRPr lang="en-US" sz="2000">
                  <a:solidFill>
                    <a:srgbClr val="000000"/>
                  </a:solidFill>
                  <a:cs typeface="MS PGothic" charset="0"/>
                </a:endParaRPr>
              </a:p>
            </p:txBody>
          </p:sp>
          <p:sp>
            <p:nvSpPr>
              <p:cNvPr id="218182" name="TextBox 63"/>
              <p:cNvSpPr txBox="1">
                <a:spLocks noChangeArrowheads="1"/>
              </p:cNvSpPr>
              <p:nvPr/>
            </p:nvSpPr>
            <p:spPr bwMode="auto">
              <a:xfrm>
                <a:off x="5802678" y="3115056"/>
                <a:ext cx="8691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rgbClr val="000000"/>
                    </a:solidFill>
                    <a:cs typeface="MS PGothic" charset="0"/>
                  </a:rPr>
                  <a:t>Read </a:t>
                </a:r>
              </a:p>
              <a:p>
                <a:pPr algn="ctr" eaLnBrk="1" hangingPunct="1"/>
                <a:r>
                  <a:rPr lang="en-US" sz="2000">
                    <a:solidFill>
                      <a:srgbClr val="000000"/>
                    </a:solidFill>
                    <a:cs typeface="MS PGothic" charset="0"/>
                  </a:rPr>
                  <a:t>Page</a:t>
                </a:r>
                <a:endParaRPr lang="en-US" sz="1800">
                  <a:solidFill>
                    <a:srgbClr val="000000"/>
                  </a:solidFill>
                  <a:cs typeface="MS PGothic" charset="0"/>
                </a:endParaRPr>
              </a:p>
            </p:txBody>
          </p:sp>
        </p:grpSp>
        <p:cxnSp>
          <p:nvCxnSpPr>
            <p:cNvPr id="218180" name="Straight Connector 54"/>
            <p:cNvCxnSpPr>
              <a:cxnSpLocks noChangeShapeType="1"/>
            </p:cNvCxnSpPr>
            <p:nvPr/>
          </p:nvCxnSpPr>
          <p:spPr bwMode="auto">
            <a:xfrm>
              <a:off x="4636798" y="3415823"/>
              <a:ext cx="752066"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grpSp>
      <p:cxnSp>
        <p:nvCxnSpPr>
          <p:cNvPr id="218124" name="Straight Connector 75"/>
          <p:cNvCxnSpPr>
            <a:cxnSpLocks noChangeShapeType="1"/>
            <a:stCxn id="218118" idx="2"/>
            <a:endCxn id="218177" idx="0"/>
          </p:cNvCxnSpPr>
          <p:nvPr/>
        </p:nvCxnSpPr>
        <p:spPr bwMode="auto">
          <a:xfrm rot="16200000" flipH="1">
            <a:off x="5720557" y="2832894"/>
            <a:ext cx="438150" cy="79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18125" name="Group 69"/>
          <p:cNvGrpSpPr>
            <a:grpSpLocks/>
          </p:cNvGrpSpPr>
          <p:nvPr/>
        </p:nvGrpSpPr>
        <p:grpSpPr bwMode="auto">
          <a:xfrm>
            <a:off x="3930650" y="4573588"/>
            <a:ext cx="4037013" cy="1101725"/>
            <a:chOff x="3011424" y="2885470"/>
            <a:chExt cx="4035552" cy="1101313"/>
          </a:xfrm>
        </p:grpSpPr>
        <p:sp>
          <p:nvSpPr>
            <p:cNvPr id="218169" name="Rounded Rectangle 21"/>
            <p:cNvSpPr>
              <a:spLocks noChangeArrowheads="1"/>
            </p:cNvSpPr>
            <p:nvPr/>
          </p:nvSpPr>
          <p:spPr bwMode="auto">
            <a:xfrm>
              <a:off x="3011424" y="2885470"/>
              <a:ext cx="4035552" cy="1101313"/>
            </a:xfrm>
            <a:prstGeom prst="roundRect">
              <a:avLst>
                <a:gd name="adj" fmla="val 16667"/>
              </a:avLst>
            </a:prstGeom>
            <a:solidFill>
              <a:schemeClr val="bg1"/>
            </a:solidFill>
            <a:ln w="9525">
              <a:solidFill>
                <a:schemeClr val="tx1"/>
              </a:solidFill>
              <a:round/>
              <a:headEnd/>
              <a:tailEnd/>
            </a:ln>
          </p:spPr>
          <p:txBody>
            <a:bodyPr/>
            <a:lstStyle/>
            <a:p>
              <a:pPr algn="ctr" eaLnBrk="0" hangingPunct="0"/>
              <a:endParaRPr lang="en-US" sz="2000">
                <a:solidFill>
                  <a:srgbClr val="000000"/>
                </a:solidFill>
                <a:cs typeface="MS PGothic" charset="0"/>
              </a:endParaRPr>
            </a:p>
          </p:txBody>
        </p:sp>
        <p:grpSp>
          <p:nvGrpSpPr>
            <p:cNvPr id="218170" name="Group 65"/>
            <p:cNvGrpSpPr>
              <a:grpSpLocks/>
            </p:cNvGrpSpPr>
            <p:nvPr/>
          </p:nvGrpSpPr>
          <p:grpSpPr bwMode="auto">
            <a:xfrm>
              <a:off x="3124990" y="2970815"/>
              <a:ext cx="1524000" cy="914400"/>
              <a:chOff x="3381022" y="2970815"/>
              <a:chExt cx="1524000" cy="914400"/>
            </a:xfrm>
          </p:grpSpPr>
          <p:sp>
            <p:nvSpPr>
              <p:cNvPr id="218175" name="Rounded Rectangle 21"/>
              <p:cNvSpPr>
                <a:spLocks noChangeArrowheads="1"/>
              </p:cNvSpPr>
              <p:nvPr/>
            </p:nvSpPr>
            <p:spPr bwMode="auto">
              <a:xfrm>
                <a:off x="3381022" y="2970815"/>
                <a:ext cx="1524000" cy="914400"/>
              </a:xfrm>
              <a:prstGeom prst="roundRect">
                <a:avLst>
                  <a:gd name="adj" fmla="val 16667"/>
                </a:avLst>
              </a:prstGeom>
              <a:solidFill>
                <a:schemeClr val="bg1"/>
              </a:solidFill>
              <a:ln w="9525">
                <a:solidFill>
                  <a:schemeClr val="tx1"/>
                </a:solidFill>
                <a:round/>
                <a:headEnd/>
                <a:tailEnd/>
              </a:ln>
            </p:spPr>
            <p:txBody>
              <a:bodyPr/>
              <a:lstStyle/>
              <a:p>
                <a:pPr algn="ctr" eaLnBrk="0" hangingPunct="0"/>
                <a:endParaRPr lang="en-US" sz="2000">
                  <a:solidFill>
                    <a:srgbClr val="000000"/>
                  </a:solidFill>
                  <a:cs typeface="MS PGothic" charset="0"/>
                </a:endParaRPr>
              </a:p>
            </p:txBody>
          </p:sp>
          <p:sp>
            <p:nvSpPr>
              <p:cNvPr id="218176" name="TextBox 87"/>
              <p:cNvSpPr txBox="1">
                <a:spLocks noChangeArrowheads="1"/>
              </p:cNvSpPr>
              <p:nvPr/>
            </p:nvSpPr>
            <p:spPr bwMode="auto">
              <a:xfrm>
                <a:off x="3408781" y="3108960"/>
                <a:ext cx="147508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rgbClr val="000000"/>
                    </a:solidFill>
                    <a:cs typeface="MS PGothic" charset="0"/>
                  </a:rPr>
                  <a:t>Retention j</a:t>
                </a:r>
                <a:r>
                  <a:rPr lang="en-US" sz="1800">
                    <a:solidFill>
                      <a:srgbClr val="000000"/>
                    </a:solidFill>
                    <a:cs typeface="MS PGothic" charset="0"/>
                  </a:rPr>
                  <a:t> </a:t>
                </a:r>
              </a:p>
              <a:p>
                <a:pPr algn="ctr" eaLnBrk="1" hangingPunct="1"/>
                <a:r>
                  <a:rPr lang="en-US" sz="1800">
                    <a:solidFill>
                      <a:srgbClr val="000000"/>
                    </a:solidFill>
                    <a:cs typeface="MS PGothic" charset="0"/>
                  </a:rPr>
                  <a:t>(t</a:t>
                </a:r>
                <a:r>
                  <a:rPr lang="en-US" sz="1800" baseline="-25000">
                    <a:solidFill>
                      <a:srgbClr val="000000"/>
                    </a:solidFill>
                    <a:cs typeface="MS PGothic" charset="0"/>
                  </a:rPr>
                  <a:t>j</a:t>
                </a:r>
                <a:r>
                  <a:rPr lang="en-US" sz="1800">
                    <a:solidFill>
                      <a:srgbClr val="000000"/>
                    </a:solidFill>
                    <a:cs typeface="MS PGothic" charset="0"/>
                  </a:rPr>
                  <a:t> days)</a:t>
                </a:r>
              </a:p>
            </p:txBody>
          </p:sp>
        </p:grpSp>
        <p:grpSp>
          <p:nvGrpSpPr>
            <p:cNvPr id="218171" name="Group 66"/>
            <p:cNvGrpSpPr>
              <a:grpSpLocks/>
            </p:cNvGrpSpPr>
            <p:nvPr/>
          </p:nvGrpSpPr>
          <p:grpSpPr bwMode="auto">
            <a:xfrm>
              <a:off x="5386606" y="2976911"/>
              <a:ext cx="1524000" cy="914400"/>
              <a:chOff x="5471950" y="2976911"/>
              <a:chExt cx="1524000" cy="914400"/>
            </a:xfrm>
          </p:grpSpPr>
          <p:sp>
            <p:nvSpPr>
              <p:cNvPr id="218173" name="Rounded Rectangle 21"/>
              <p:cNvSpPr>
                <a:spLocks noChangeArrowheads="1"/>
              </p:cNvSpPr>
              <p:nvPr/>
            </p:nvSpPr>
            <p:spPr bwMode="auto">
              <a:xfrm>
                <a:off x="5471950" y="2976911"/>
                <a:ext cx="1524000" cy="914400"/>
              </a:xfrm>
              <a:prstGeom prst="roundRect">
                <a:avLst>
                  <a:gd name="adj" fmla="val 16667"/>
                </a:avLst>
              </a:prstGeom>
              <a:solidFill>
                <a:schemeClr val="bg1"/>
              </a:solidFill>
              <a:ln w="9525">
                <a:solidFill>
                  <a:schemeClr val="tx1"/>
                </a:solidFill>
                <a:round/>
                <a:headEnd/>
                <a:tailEnd/>
              </a:ln>
            </p:spPr>
            <p:txBody>
              <a:bodyPr/>
              <a:lstStyle/>
              <a:p>
                <a:pPr algn="ctr" eaLnBrk="0" hangingPunct="0"/>
                <a:endParaRPr lang="en-US" sz="2000">
                  <a:solidFill>
                    <a:srgbClr val="000000"/>
                  </a:solidFill>
                  <a:cs typeface="MS PGothic" charset="0"/>
                </a:endParaRPr>
              </a:p>
            </p:txBody>
          </p:sp>
          <p:sp>
            <p:nvSpPr>
              <p:cNvPr id="218174" name="TextBox 85"/>
              <p:cNvSpPr txBox="1">
                <a:spLocks noChangeArrowheads="1"/>
              </p:cNvSpPr>
              <p:nvPr/>
            </p:nvSpPr>
            <p:spPr bwMode="auto">
              <a:xfrm>
                <a:off x="5802678" y="3115056"/>
                <a:ext cx="8691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rgbClr val="000000"/>
                    </a:solidFill>
                    <a:cs typeface="MS PGothic" charset="0"/>
                  </a:rPr>
                  <a:t>Read </a:t>
                </a:r>
              </a:p>
              <a:p>
                <a:pPr algn="ctr" eaLnBrk="1" hangingPunct="1"/>
                <a:r>
                  <a:rPr lang="en-US" sz="2000">
                    <a:solidFill>
                      <a:srgbClr val="000000"/>
                    </a:solidFill>
                    <a:cs typeface="MS PGothic" charset="0"/>
                  </a:rPr>
                  <a:t>Page</a:t>
                </a:r>
                <a:endParaRPr lang="en-US" sz="1800">
                  <a:solidFill>
                    <a:srgbClr val="000000"/>
                  </a:solidFill>
                  <a:cs typeface="MS PGothic" charset="0"/>
                </a:endParaRPr>
              </a:p>
            </p:txBody>
          </p:sp>
        </p:grpSp>
        <p:cxnSp>
          <p:nvCxnSpPr>
            <p:cNvPr id="218172" name="Straight Connector 54"/>
            <p:cNvCxnSpPr>
              <a:cxnSpLocks noChangeShapeType="1"/>
            </p:cNvCxnSpPr>
            <p:nvPr/>
          </p:nvCxnSpPr>
          <p:spPr bwMode="auto">
            <a:xfrm>
              <a:off x="4636798" y="3415823"/>
              <a:ext cx="752066"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grpSp>
      <p:grpSp>
        <p:nvGrpSpPr>
          <p:cNvPr id="218126" name="Group 117"/>
          <p:cNvGrpSpPr>
            <a:grpSpLocks/>
          </p:cNvGrpSpPr>
          <p:nvPr/>
        </p:nvGrpSpPr>
        <p:grpSpPr bwMode="auto">
          <a:xfrm>
            <a:off x="652463" y="1292225"/>
            <a:ext cx="1404937" cy="4673600"/>
            <a:chOff x="371856" y="1292352"/>
            <a:chExt cx="1405884" cy="4672810"/>
          </a:xfrm>
        </p:grpSpPr>
        <p:grpSp>
          <p:nvGrpSpPr>
            <p:cNvPr id="218150" name="Group 93"/>
            <p:cNvGrpSpPr>
              <a:grpSpLocks/>
            </p:cNvGrpSpPr>
            <p:nvPr/>
          </p:nvGrpSpPr>
          <p:grpSpPr bwMode="auto">
            <a:xfrm>
              <a:off x="377952" y="1938528"/>
              <a:ext cx="1387596" cy="536448"/>
              <a:chOff x="377952" y="1548384"/>
              <a:chExt cx="1387596" cy="536448"/>
            </a:xfrm>
          </p:grpSpPr>
          <p:sp>
            <p:nvSpPr>
              <p:cNvPr id="218167" name="Rectangle 91"/>
              <p:cNvSpPr>
                <a:spLocks noChangeArrowheads="1"/>
              </p:cNvSpPr>
              <p:nvPr/>
            </p:nvSpPr>
            <p:spPr bwMode="auto">
              <a:xfrm>
                <a:off x="377952" y="1548384"/>
                <a:ext cx="1365504" cy="536448"/>
              </a:xfrm>
              <a:prstGeom prst="rect">
                <a:avLst/>
              </a:prstGeom>
              <a:solidFill>
                <a:schemeClr val="bg1"/>
              </a:solidFill>
              <a:ln w="9525">
                <a:solidFill>
                  <a:schemeClr val="tx1"/>
                </a:solidFill>
                <a:round/>
                <a:headEnd/>
                <a:tailEnd/>
              </a:ln>
            </p:spPr>
            <p:txBody>
              <a:bodyPr/>
              <a:lstStyle/>
              <a:p>
                <a:pPr eaLnBrk="0" hangingPunct="0"/>
                <a:endParaRPr lang="en-US">
                  <a:solidFill>
                    <a:srgbClr val="000000"/>
                  </a:solidFill>
                  <a:cs typeface="MS PGothic" charset="0"/>
                </a:endParaRPr>
              </a:p>
            </p:txBody>
          </p:sp>
          <p:sp>
            <p:nvSpPr>
              <p:cNvPr id="218168" name="TextBox 92"/>
              <p:cNvSpPr txBox="1">
                <a:spLocks noChangeArrowheads="1"/>
              </p:cNvSpPr>
              <p:nvPr/>
            </p:nvSpPr>
            <p:spPr bwMode="auto">
              <a:xfrm>
                <a:off x="426720" y="1633728"/>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cs typeface="MS PGothic" charset="0"/>
                  </a:rPr>
                  <a:t>P/E cycle 0</a:t>
                </a:r>
              </a:p>
            </p:txBody>
          </p:sp>
        </p:grpSp>
        <p:grpSp>
          <p:nvGrpSpPr>
            <p:cNvPr id="218151" name="Group 94"/>
            <p:cNvGrpSpPr>
              <a:grpSpLocks/>
            </p:cNvGrpSpPr>
            <p:nvPr/>
          </p:nvGrpSpPr>
          <p:grpSpPr bwMode="auto">
            <a:xfrm>
              <a:off x="371856" y="3346704"/>
              <a:ext cx="1365504" cy="536448"/>
              <a:chOff x="377952" y="1548384"/>
              <a:chExt cx="1365504" cy="536448"/>
            </a:xfrm>
          </p:grpSpPr>
          <p:sp>
            <p:nvSpPr>
              <p:cNvPr id="218165" name="Rectangle 95"/>
              <p:cNvSpPr>
                <a:spLocks noChangeArrowheads="1"/>
              </p:cNvSpPr>
              <p:nvPr/>
            </p:nvSpPr>
            <p:spPr bwMode="auto">
              <a:xfrm>
                <a:off x="377952" y="1548384"/>
                <a:ext cx="1365504" cy="536448"/>
              </a:xfrm>
              <a:prstGeom prst="rect">
                <a:avLst/>
              </a:prstGeom>
              <a:solidFill>
                <a:schemeClr val="bg1"/>
              </a:solidFill>
              <a:ln w="9525">
                <a:solidFill>
                  <a:schemeClr val="tx1"/>
                </a:solidFill>
                <a:round/>
                <a:headEnd/>
                <a:tailEnd/>
              </a:ln>
            </p:spPr>
            <p:txBody>
              <a:bodyPr/>
              <a:lstStyle/>
              <a:p>
                <a:pPr eaLnBrk="0" hangingPunct="0"/>
                <a:endParaRPr lang="en-US">
                  <a:solidFill>
                    <a:srgbClr val="000000"/>
                  </a:solidFill>
                  <a:cs typeface="MS PGothic" charset="0"/>
                </a:endParaRPr>
              </a:p>
            </p:txBody>
          </p:sp>
          <p:sp>
            <p:nvSpPr>
              <p:cNvPr id="218166" name="TextBox 96"/>
              <p:cNvSpPr txBox="1">
                <a:spLocks noChangeArrowheads="1"/>
              </p:cNvSpPr>
              <p:nvPr/>
            </p:nvSpPr>
            <p:spPr bwMode="auto">
              <a:xfrm>
                <a:off x="426720" y="1633728"/>
                <a:ext cx="1261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cs typeface="MS PGothic" charset="0"/>
                  </a:rPr>
                  <a:t>P/E cycle i</a:t>
                </a:r>
              </a:p>
            </p:txBody>
          </p:sp>
        </p:grpSp>
        <p:cxnSp>
          <p:nvCxnSpPr>
            <p:cNvPr id="218152" name="Straight Connector 98"/>
            <p:cNvCxnSpPr>
              <a:cxnSpLocks noChangeShapeType="1"/>
            </p:cNvCxnSpPr>
            <p:nvPr/>
          </p:nvCxnSpPr>
          <p:spPr bwMode="auto">
            <a:xfrm rot="5400000" flipH="1" flipV="1">
              <a:off x="902208" y="1780032"/>
              <a:ext cx="316992" cy="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218153" name="TextBox 99"/>
            <p:cNvSpPr txBox="1">
              <a:spLocks noChangeArrowheads="1"/>
            </p:cNvSpPr>
            <p:nvPr/>
          </p:nvSpPr>
          <p:spPr bwMode="auto">
            <a:xfrm>
              <a:off x="743712" y="1292352"/>
              <a:ext cx="6190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00"/>
                  </a:solidFill>
                  <a:cs typeface="MS PGothic" charset="0"/>
                </a:rPr>
                <a:t>Start</a:t>
              </a:r>
            </a:p>
          </p:txBody>
        </p:sp>
        <p:cxnSp>
          <p:nvCxnSpPr>
            <p:cNvPr id="218154" name="Straight Connector 100"/>
            <p:cNvCxnSpPr>
              <a:cxnSpLocks noChangeShapeType="1"/>
            </p:cNvCxnSpPr>
            <p:nvPr/>
          </p:nvCxnSpPr>
          <p:spPr bwMode="auto">
            <a:xfrm rot="5400000" flipH="1" flipV="1">
              <a:off x="896112" y="2627376"/>
              <a:ext cx="316992" cy="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cxnSp>
        <p:cxnSp>
          <p:nvCxnSpPr>
            <p:cNvPr id="218155" name="Straight Connector 101"/>
            <p:cNvCxnSpPr>
              <a:cxnSpLocks noChangeShapeType="1"/>
            </p:cNvCxnSpPr>
            <p:nvPr/>
          </p:nvCxnSpPr>
          <p:spPr bwMode="auto">
            <a:xfrm rot="5400000" flipH="1" flipV="1">
              <a:off x="896112" y="3200400"/>
              <a:ext cx="316992" cy="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218156" name="TextBox 102"/>
            <p:cNvSpPr txBox="1">
              <a:spLocks noChangeArrowheads="1"/>
            </p:cNvSpPr>
            <p:nvPr/>
          </p:nvSpPr>
          <p:spPr bwMode="auto">
            <a:xfrm>
              <a:off x="841248" y="2645664"/>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cs typeface="MS PGothic" charset="0"/>
                </a:rPr>
                <a:t>…</a:t>
              </a:r>
            </a:p>
          </p:txBody>
        </p:sp>
        <p:grpSp>
          <p:nvGrpSpPr>
            <p:cNvPr id="218157" name="Group 103"/>
            <p:cNvGrpSpPr>
              <a:grpSpLocks/>
            </p:cNvGrpSpPr>
            <p:nvPr/>
          </p:nvGrpSpPr>
          <p:grpSpPr bwMode="auto">
            <a:xfrm>
              <a:off x="390144" y="4767072"/>
              <a:ext cx="1387596" cy="536448"/>
              <a:chOff x="377952" y="1548384"/>
              <a:chExt cx="1387596" cy="536448"/>
            </a:xfrm>
          </p:grpSpPr>
          <p:sp>
            <p:nvSpPr>
              <p:cNvPr id="218163" name="Rectangle 104"/>
              <p:cNvSpPr>
                <a:spLocks noChangeArrowheads="1"/>
              </p:cNvSpPr>
              <p:nvPr/>
            </p:nvSpPr>
            <p:spPr bwMode="auto">
              <a:xfrm>
                <a:off x="377952" y="1548384"/>
                <a:ext cx="1365504" cy="536448"/>
              </a:xfrm>
              <a:prstGeom prst="rect">
                <a:avLst/>
              </a:prstGeom>
              <a:solidFill>
                <a:schemeClr val="bg1"/>
              </a:solidFill>
              <a:ln w="9525">
                <a:solidFill>
                  <a:schemeClr val="tx1"/>
                </a:solidFill>
                <a:round/>
                <a:headEnd/>
                <a:tailEnd/>
              </a:ln>
            </p:spPr>
            <p:txBody>
              <a:bodyPr/>
              <a:lstStyle/>
              <a:p>
                <a:pPr eaLnBrk="0" hangingPunct="0"/>
                <a:endParaRPr lang="en-US">
                  <a:solidFill>
                    <a:srgbClr val="000000"/>
                  </a:solidFill>
                  <a:cs typeface="MS PGothic" charset="0"/>
                </a:endParaRPr>
              </a:p>
            </p:txBody>
          </p:sp>
          <p:sp>
            <p:nvSpPr>
              <p:cNvPr id="218164" name="TextBox 105"/>
              <p:cNvSpPr txBox="1">
                <a:spLocks noChangeArrowheads="1"/>
              </p:cNvSpPr>
              <p:nvPr/>
            </p:nvSpPr>
            <p:spPr bwMode="auto">
              <a:xfrm>
                <a:off x="426720" y="1633728"/>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cs typeface="MS PGothic" charset="0"/>
                  </a:rPr>
                  <a:t>P/E cycle n</a:t>
                </a:r>
              </a:p>
            </p:txBody>
          </p:sp>
        </p:grpSp>
        <p:cxnSp>
          <p:nvCxnSpPr>
            <p:cNvPr id="218158" name="Straight Connector 106"/>
            <p:cNvCxnSpPr>
              <a:cxnSpLocks noChangeShapeType="1"/>
            </p:cNvCxnSpPr>
            <p:nvPr/>
          </p:nvCxnSpPr>
          <p:spPr bwMode="auto">
            <a:xfrm rot="5400000" flipH="1" flipV="1">
              <a:off x="914400" y="4047744"/>
              <a:ext cx="316992" cy="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cxnSp>
        <p:cxnSp>
          <p:nvCxnSpPr>
            <p:cNvPr id="218159" name="Straight Connector 107"/>
            <p:cNvCxnSpPr>
              <a:cxnSpLocks noChangeShapeType="1"/>
            </p:cNvCxnSpPr>
            <p:nvPr/>
          </p:nvCxnSpPr>
          <p:spPr bwMode="auto">
            <a:xfrm rot="5400000" flipH="1" flipV="1">
              <a:off x="914400" y="4620768"/>
              <a:ext cx="316992" cy="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218160" name="TextBox 108"/>
            <p:cNvSpPr txBox="1">
              <a:spLocks noChangeArrowheads="1"/>
            </p:cNvSpPr>
            <p:nvPr/>
          </p:nvSpPr>
          <p:spPr bwMode="auto">
            <a:xfrm>
              <a:off x="859536" y="4066032"/>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cs typeface="MS PGothic" charset="0"/>
                </a:rPr>
                <a:t>…</a:t>
              </a:r>
            </a:p>
          </p:txBody>
        </p:sp>
        <p:cxnSp>
          <p:nvCxnSpPr>
            <p:cNvPr id="218161" name="Straight Connector 109"/>
            <p:cNvCxnSpPr>
              <a:cxnSpLocks noChangeShapeType="1"/>
            </p:cNvCxnSpPr>
            <p:nvPr/>
          </p:nvCxnSpPr>
          <p:spPr bwMode="auto">
            <a:xfrm rot="5400000" flipH="1" flipV="1">
              <a:off x="920496" y="5468112"/>
              <a:ext cx="316992" cy="0"/>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218162" name="TextBox 110"/>
            <p:cNvSpPr txBox="1">
              <a:spLocks noChangeArrowheads="1"/>
            </p:cNvSpPr>
            <p:nvPr/>
          </p:nvSpPr>
          <p:spPr bwMode="auto">
            <a:xfrm>
              <a:off x="591312" y="5626608"/>
              <a:ext cx="1096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000000"/>
                  </a:solidFill>
                  <a:cs typeface="MS PGothic" charset="0"/>
                </a:rPr>
                <a:t>End of life</a:t>
              </a:r>
            </a:p>
          </p:txBody>
        </p:sp>
      </p:grpSp>
      <p:cxnSp>
        <p:nvCxnSpPr>
          <p:cNvPr id="218127" name="Straight Connector 112"/>
          <p:cNvCxnSpPr>
            <a:cxnSpLocks noChangeShapeType="1"/>
          </p:cNvCxnSpPr>
          <p:nvPr/>
        </p:nvCxnSpPr>
        <p:spPr bwMode="auto">
          <a:xfrm>
            <a:off x="2017713" y="3614738"/>
            <a:ext cx="554037" cy="6350"/>
          </a:xfrm>
          <a:prstGeom prst="line">
            <a:avLst/>
          </a:prstGeom>
          <a:noFill/>
          <a:ln w="38100">
            <a:solidFill>
              <a:schemeClr val="tx1"/>
            </a:solidFill>
            <a:prstDash val="sysDash"/>
            <a:round/>
            <a:headEnd type="triangle" w="med" len="med"/>
            <a:tailEnd/>
          </a:ln>
          <a:extLst>
            <a:ext uri="{909E8E84-426E-40dd-AFC4-6F175D3DCCD1}">
              <a14:hiddenFill xmlns:a14="http://schemas.microsoft.com/office/drawing/2010/main">
                <a:noFill/>
              </a14:hiddenFill>
            </a:ext>
          </a:extLst>
        </p:spPr>
      </p:cxnSp>
      <p:sp>
        <p:nvSpPr>
          <p:cNvPr id="54" name="Arc 53"/>
          <p:cNvSpPr/>
          <p:nvPr/>
        </p:nvSpPr>
        <p:spPr bwMode="auto">
          <a:xfrm>
            <a:off x="5999163" y="1836738"/>
            <a:ext cx="1404937" cy="495300"/>
          </a:xfrm>
          <a:prstGeom prst="arc">
            <a:avLst/>
          </a:prstGeom>
          <a:noFill/>
          <a:ln w="50800"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ea typeface="ＭＳ Ｐゴシック" charset="-128"/>
              <a:cs typeface="ＭＳ Ｐゴシック" charset="-128"/>
            </a:endParaRPr>
          </a:p>
        </p:txBody>
      </p:sp>
      <p:sp>
        <p:nvSpPr>
          <p:cNvPr id="55" name="Arc 54"/>
          <p:cNvSpPr/>
          <p:nvPr/>
        </p:nvSpPr>
        <p:spPr bwMode="auto">
          <a:xfrm flipV="1">
            <a:off x="5999163" y="2020888"/>
            <a:ext cx="1406525" cy="487362"/>
          </a:xfrm>
          <a:prstGeom prst="arc">
            <a:avLst/>
          </a:prstGeom>
          <a:noFill/>
          <a:ln w="50800" cap="flat" cmpd="sng" algn="ctr">
            <a:solidFill>
              <a:schemeClr val="tx1"/>
            </a:solidFill>
            <a:prstDash val="solid"/>
            <a:round/>
            <a:headEnd type="triangle" w="med" len="med"/>
            <a:tailEnd type="none" w="med" len="med"/>
          </a:ln>
          <a:effectLst/>
        </p:spPr>
        <p:txBody>
          <a:bodyPr/>
          <a:lstStyle/>
          <a:p>
            <a:pPr eaLnBrk="0" hangingPunct="0">
              <a:defRPr/>
            </a:pPr>
            <a:endParaRPr lang="en-US">
              <a:solidFill>
                <a:srgbClr val="000000"/>
              </a:solidFill>
              <a:ea typeface="ＭＳ Ｐゴシック" charset="-128"/>
              <a:cs typeface="ＭＳ Ｐゴシック" charset="-128"/>
            </a:endParaRPr>
          </a:p>
        </p:txBody>
      </p:sp>
      <p:grpSp>
        <p:nvGrpSpPr>
          <p:cNvPr id="12" name="Group 58"/>
          <p:cNvGrpSpPr>
            <a:grpSpLocks/>
          </p:cNvGrpSpPr>
          <p:nvPr/>
        </p:nvGrpSpPr>
        <p:grpSpPr bwMode="auto">
          <a:xfrm>
            <a:off x="2263775" y="1016000"/>
            <a:ext cx="1570038" cy="928688"/>
            <a:chOff x="2264228" y="1016000"/>
            <a:chExt cx="1569660" cy="928914"/>
          </a:xfrm>
        </p:grpSpPr>
        <p:sp>
          <p:nvSpPr>
            <p:cNvPr id="218148" name="TextBox 55"/>
            <p:cNvSpPr txBox="1">
              <a:spLocks noChangeArrowheads="1"/>
            </p:cNvSpPr>
            <p:nvPr/>
          </p:nvSpPr>
          <p:spPr bwMode="auto">
            <a:xfrm>
              <a:off x="2264228" y="1016000"/>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cs typeface="MS PGothic" charset="0"/>
                </a:rPr>
                <a:t>Erase Errors</a:t>
              </a:r>
            </a:p>
          </p:txBody>
        </p:sp>
        <p:cxnSp>
          <p:nvCxnSpPr>
            <p:cNvPr id="218149" name="Straight Arrow Connector 57"/>
            <p:cNvCxnSpPr>
              <a:cxnSpLocks noChangeShapeType="1"/>
              <a:stCxn id="218148" idx="2"/>
            </p:cNvCxnSpPr>
            <p:nvPr/>
          </p:nvCxnSpPr>
          <p:spPr bwMode="auto">
            <a:xfrm>
              <a:off x="3049058" y="1385332"/>
              <a:ext cx="100542" cy="559582"/>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13" name="Group 59"/>
          <p:cNvGrpSpPr>
            <a:grpSpLocks/>
          </p:cNvGrpSpPr>
          <p:nvPr/>
        </p:nvGrpSpPr>
        <p:grpSpPr bwMode="auto">
          <a:xfrm>
            <a:off x="5681663" y="1052513"/>
            <a:ext cx="1890712" cy="835025"/>
            <a:chOff x="2264228" y="1016000"/>
            <a:chExt cx="1890261" cy="834571"/>
          </a:xfrm>
        </p:grpSpPr>
        <p:sp>
          <p:nvSpPr>
            <p:cNvPr id="218146" name="TextBox 60"/>
            <p:cNvSpPr txBox="1">
              <a:spLocks noChangeArrowheads="1"/>
            </p:cNvSpPr>
            <p:nvPr/>
          </p:nvSpPr>
          <p:spPr bwMode="auto">
            <a:xfrm>
              <a:off x="2264228" y="1016000"/>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cs typeface="MS PGothic" charset="0"/>
                </a:rPr>
                <a:t>Program Errors</a:t>
              </a:r>
            </a:p>
          </p:txBody>
        </p:sp>
        <p:cxnSp>
          <p:nvCxnSpPr>
            <p:cNvPr id="218147" name="Straight Arrow Connector 61"/>
            <p:cNvCxnSpPr>
              <a:cxnSpLocks noChangeShapeType="1"/>
            </p:cNvCxnSpPr>
            <p:nvPr/>
          </p:nvCxnSpPr>
          <p:spPr bwMode="auto">
            <a:xfrm flipH="1">
              <a:off x="2735945" y="1410377"/>
              <a:ext cx="219445" cy="440194"/>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14" name="Group 63"/>
          <p:cNvGrpSpPr>
            <a:grpSpLocks/>
          </p:cNvGrpSpPr>
          <p:nvPr/>
        </p:nvGrpSpPr>
        <p:grpSpPr bwMode="auto">
          <a:xfrm>
            <a:off x="2428875" y="2689225"/>
            <a:ext cx="2006600" cy="812800"/>
            <a:chOff x="2264228" y="1016000"/>
            <a:chExt cx="2005677" cy="812800"/>
          </a:xfrm>
        </p:grpSpPr>
        <p:sp>
          <p:nvSpPr>
            <p:cNvPr id="218144" name="TextBox 64"/>
            <p:cNvSpPr txBox="1">
              <a:spLocks noChangeArrowheads="1"/>
            </p:cNvSpPr>
            <p:nvPr/>
          </p:nvSpPr>
          <p:spPr bwMode="auto">
            <a:xfrm>
              <a:off x="2264228" y="1016000"/>
              <a:ext cx="20056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cs typeface="MS PGothic" charset="0"/>
                </a:rPr>
                <a:t>Retention Errors</a:t>
              </a:r>
            </a:p>
          </p:txBody>
        </p:sp>
        <p:cxnSp>
          <p:nvCxnSpPr>
            <p:cNvPr id="218145" name="Straight Arrow Connector 65"/>
            <p:cNvCxnSpPr>
              <a:cxnSpLocks noChangeShapeType="1"/>
              <a:stCxn id="218144" idx="2"/>
            </p:cNvCxnSpPr>
            <p:nvPr/>
          </p:nvCxnSpPr>
          <p:spPr bwMode="auto">
            <a:xfrm>
              <a:off x="3267067" y="1385332"/>
              <a:ext cx="709848" cy="443468"/>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15" name="Group 67"/>
          <p:cNvGrpSpPr>
            <a:grpSpLocks/>
          </p:cNvGrpSpPr>
          <p:nvPr/>
        </p:nvGrpSpPr>
        <p:grpSpPr bwMode="auto">
          <a:xfrm>
            <a:off x="7061200" y="2590800"/>
            <a:ext cx="1504950" cy="820738"/>
            <a:chOff x="2264228" y="1016000"/>
            <a:chExt cx="1505540" cy="820058"/>
          </a:xfrm>
        </p:grpSpPr>
        <p:sp>
          <p:nvSpPr>
            <p:cNvPr id="218142" name="TextBox 68"/>
            <p:cNvSpPr txBox="1">
              <a:spLocks noChangeArrowheads="1"/>
            </p:cNvSpPr>
            <p:nvPr/>
          </p:nvSpPr>
          <p:spPr bwMode="auto">
            <a:xfrm>
              <a:off x="2264228" y="1016000"/>
              <a:ext cx="15055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cs typeface="MS PGothic" charset="0"/>
                </a:rPr>
                <a:t>Read Errors</a:t>
              </a:r>
            </a:p>
          </p:txBody>
        </p:sp>
        <p:cxnSp>
          <p:nvCxnSpPr>
            <p:cNvPr id="218143" name="Straight Arrow Connector 69"/>
            <p:cNvCxnSpPr>
              <a:cxnSpLocks noChangeShapeType="1"/>
              <a:stCxn id="218142" idx="2"/>
            </p:cNvCxnSpPr>
            <p:nvPr/>
          </p:nvCxnSpPr>
          <p:spPr bwMode="auto">
            <a:xfrm flipH="1">
              <a:off x="2677890" y="1385332"/>
              <a:ext cx="339108" cy="450726"/>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16" name="Group 72"/>
          <p:cNvGrpSpPr>
            <a:grpSpLocks/>
          </p:cNvGrpSpPr>
          <p:nvPr/>
        </p:nvGrpSpPr>
        <p:grpSpPr bwMode="auto">
          <a:xfrm>
            <a:off x="7069138" y="4179888"/>
            <a:ext cx="1504950" cy="820737"/>
            <a:chOff x="2264228" y="1016000"/>
            <a:chExt cx="1505540" cy="820058"/>
          </a:xfrm>
        </p:grpSpPr>
        <p:sp>
          <p:nvSpPr>
            <p:cNvPr id="218140" name="TextBox 73"/>
            <p:cNvSpPr txBox="1">
              <a:spLocks noChangeArrowheads="1"/>
            </p:cNvSpPr>
            <p:nvPr/>
          </p:nvSpPr>
          <p:spPr bwMode="auto">
            <a:xfrm>
              <a:off x="2264228" y="1016000"/>
              <a:ext cx="15055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cs typeface="MS PGothic" charset="0"/>
                </a:rPr>
                <a:t>Read Errors</a:t>
              </a:r>
            </a:p>
          </p:txBody>
        </p:sp>
        <p:cxnSp>
          <p:nvCxnSpPr>
            <p:cNvPr id="218141" name="Straight Arrow Connector 74"/>
            <p:cNvCxnSpPr>
              <a:cxnSpLocks noChangeShapeType="1"/>
              <a:stCxn id="218140" idx="2"/>
            </p:cNvCxnSpPr>
            <p:nvPr/>
          </p:nvCxnSpPr>
          <p:spPr bwMode="auto">
            <a:xfrm flipH="1">
              <a:off x="2677890" y="1385332"/>
              <a:ext cx="339108" cy="450726"/>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17" name="Group 75"/>
          <p:cNvGrpSpPr>
            <a:grpSpLocks/>
          </p:cNvGrpSpPr>
          <p:nvPr/>
        </p:nvGrpSpPr>
        <p:grpSpPr bwMode="auto">
          <a:xfrm>
            <a:off x="2503488" y="4071938"/>
            <a:ext cx="2006600" cy="812800"/>
            <a:chOff x="2264228" y="1016000"/>
            <a:chExt cx="2005677" cy="812800"/>
          </a:xfrm>
        </p:grpSpPr>
        <p:sp>
          <p:nvSpPr>
            <p:cNvPr id="218138" name="TextBox 76"/>
            <p:cNvSpPr txBox="1">
              <a:spLocks noChangeArrowheads="1"/>
            </p:cNvSpPr>
            <p:nvPr/>
          </p:nvSpPr>
          <p:spPr bwMode="auto">
            <a:xfrm>
              <a:off x="2264228" y="1016000"/>
              <a:ext cx="20056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cs typeface="MS PGothic" charset="0"/>
                </a:rPr>
                <a:t>Retention Errors</a:t>
              </a:r>
            </a:p>
          </p:txBody>
        </p:sp>
        <p:cxnSp>
          <p:nvCxnSpPr>
            <p:cNvPr id="218139" name="Straight Arrow Connector 77"/>
            <p:cNvCxnSpPr>
              <a:cxnSpLocks noChangeShapeType="1"/>
              <a:stCxn id="218138" idx="2"/>
            </p:cNvCxnSpPr>
            <p:nvPr/>
          </p:nvCxnSpPr>
          <p:spPr bwMode="auto">
            <a:xfrm>
              <a:off x="3267067" y="1385332"/>
              <a:ext cx="709848" cy="443468"/>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21813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89F445-D145-0142-A29B-A4F5F4155BA7}" type="slidenum">
              <a:rPr lang="en-US" sz="1600">
                <a:solidFill>
                  <a:srgbClr val="000000"/>
                </a:solidFill>
                <a:latin typeface="Garamond" charset="0"/>
              </a:rPr>
              <a:pPr eaLnBrk="1" hangingPunct="1"/>
              <a:t>51</a:t>
            </a:fld>
            <a:endParaRPr lang="en-US" sz="1600">
              <a:solidFill>
                <a:srgbClr val="000000"/>
              </a:solidFill>
              <a:latin typeface="Garamond" charset="0"/>
            </a:endParaRPr>
          </a:p>
        </p:txBody>
      </p:sp>
      <p:pic>
        <p:nvPicPr>
          <p:cNvPr id="218137"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0865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ox(in)">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ox(in)">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ox(in)">
                                      <p:cBhvr>
                                        <p:cTn id="27" dur="500"/>
                                        <p:tgtEl>
                                          <p:spTgt spid="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ox(i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atin typeface="Garamond" charset="0"/>
              </a:rPr>
              <a:t>Methodology: Error and ECC Analysis</a:t>
            </a:r>
          </a:p>
        </p:txBody>
      </p:sp>
      <p:sp>
        <p:nvSpPr>
          <p:cNvPr id="3" name="Content Placeholder 2"/>
          <p:cNvSpPr>
            <a:spLocks noGrp="1"/>
          </p:cNvSpPr>
          <p:nvPr>
            <p:ph idx="1"/>
          </p:nvPr>
        </p:nvSpPr>
        <p:spPr>
          <a:xfrm>
            <a:off x="228600" y="1092200"/>
            <a:ext cx="8915400" cy="5092700"/>
          </a:xfrm>
        </p:spPr>
        <p:txBody>
          <a:bodyPr/>
          <a:lstStyle/>
          <a:p>
            <a:pPr>
              <a:buFont typeface="Wingdings" pitchFamily="2" charset="2"/>
              <a:buChar char="n"/>
              <a:defRPr/>
            </a:pPr>
            <a:r>
              <a:rPr lang="en-US" dirty="0" smtClean="0">
                <a:solidFill>
                  <a:srgbClr val="FF0000"/>
                </a:solidFill>
                <a:ea typeface="+mn-ea"/>
                <a:cs typeface="+mn-cs"/>
              </a:rPr>
              <a:t>Characterized errors and error rates </a:t>
            </a:r>
            <a:r>
              <a:rPr lang="en-US" dirty="0" smtClean="0">
                <a:ea typeface="+mn-ea"/>
                <a:cs typeface="+mn-cs"/>
              </a:rPr>
              <a:t>of 3x and 2y-nm MLC NAND flash using an experimental FPGA-based platform</a:t>
            </a:r>
          </a:p>
          <a:p>
            <a:pPr lvl="1">
              <a:buFont typeface="Wingdings" pitchFamily="2" charset="2"/>
              <a:buChar char="q"/>
              <a:defRPr/>
            </a:pPr>
            <a:r>
              <a:rPr lang="en-US" sz="1600" b="1" dirty="0">
                <a:solidFill>
                  <a:schemeClr val="tx2"/>
                </a:solidFill>
              </a:rPr>
              <a:t>[</a:t>
            </a:r>
            <a:r>
              <a:rPr lang="en-US" sz="1600" b="1" dirty="0" err="1">
                <a:solidFill>
                  <a:schemeClr val="tx2"/>
                </a:solidFill>
              </a:rPr>
              <a:t>Cai</a:t>
            </a:r>
            <a:r>
              <a:rPr lang="en-US" sz="1600" b="1" dirty="0">
                <a:solidFill>
                  <a:schemeClr val="tx2"/>
                </a:solidFill>
              </a:rPr>
              <a:t>+, </a:t>
            </a:r>
            <a:r>
              <a:rPr lang="en-US" sz="1600" b="1" dirty="0" smtClean="0">
                <a:solidFill>
                  <a:schemeClr val="tx2"/>
                </a:solidFill>
              </a:rPr>
              <a:t>DATE’12</a:t>
            </a:r>
            <a:r>
              <a:rPr lang="en-US" sz="1600" b="1" dirty="0">
                <a:solidFill>
                  <a:schemeClr val="tx2"/>
                </a:solidFill>
              </a:rPr>
              <a:t>, </a:t>
            </a:r>
            <a:r>
              <a:rPr lang="en-US" sz="1600" b="1" dirty="0" smtClean="0">
                <a:solidFill>
                  <a:schemeClr val="tx2"/>
                </a:solidFill>
              </a:rPr>
              <a:t>ICCD’12</a:t>
            </a:r>
            <a:r>
              <a:rPr lang="en-US" sz="1600" b="1" dirty="0">
                <a:solidFill>
                  <a:schemeClr val="tx2"/>
                </a:solidFill>
              </a:rPr>
              <a:t>, </a:t>
            </a:r>
            <a:r>
              <a:rPr lang="en-US" sz="1600" b="1" dirty="0" smtClean="0">
                <a:solidFill>
                  <a:schemeClr val="tx2"/>
                </a:solidFill>
              </a:rPr>
              <a:t>DATE’13</a:t>
            </a:r>
            <a:r>
              <a:rPr lang="en-US" sz="1600" b="1" dirty="0">
                <a:solidFill>
                  <a:schemeClr val="tx2"/>
                </a:solidFill>
              </a:rPr>
              <a:t>, </a:t>
            </a:r>
            <a:r>
              <a:rPr lang="en-US" sz="1600" b="1" dirty="0" smtClean="0">
                <a:solidFill>
                  <a:schemeClr val="tx2"/>
                </a:solidFill>
              </a:rPr>
              <a:t>ITJ’13</a:t>
            </a:r>
            <a:r>
              <a:rPr lang="en-US" sz="1600" b="1" dirty="0">
                <a:solidFill>
                  <a:schemeClr val="tx2"/>
                </a:solidFill>
              </a:rPr>
              <a:t>, </a:t>
            </a:r>
            <a:r>
              <a:rPr lang="en-US" sz="1600" b="1" dirty="0" smtClean="0">
                <a:solidFill>
                  <a:schemeClr val="tx2"/>
                </a:solidFill>
              </a:rPr>
              <a:t>ICCD’13</a:t>
            </a:r>
            <a:r>
              <a:rPr lang="en-US" sz="1600" b="1" dirty="0">
                <a:solidFill>
                  <a:schemeClr val="tx2"/>
                </a:solidFill>
              </a:rPr>
              <a:t>, </a:t>
            </a:r>
            <a:r>
              <a:rPr lang="en-US" sz="1600" b="1" dirty="0" smtClean="0">
                <a:solidFill>
                  <a:schemeClr val="tx2"/>
                </a:solidFill>
              </a:rPr>
              <a:t>SIGMETRICS’14</a:t>
            </a:r>
            <a:r>
              <a:rPr lang="en-US" sz="1600" b="1" dirty="0">
                <a:solidFill>
                  <a:schemeClr val="tx2"/>
                </a:solidFill>
              </a:rPr>
              <a:t>]</a:t>
            </a:r>
            <a:endParaRPr lang="en-US" sz="1600" b="1" dirty="0"/>
          </a:p>
          <a:p>
            <a:pPr>
              <a:buFont typeface="Wingdings" pitchFamily="2" charset="2"/>
              <a:buChar char="n"/>
              <a:defRPr/>
            </a:pPr>
            <a:endParaRPr lang="en-US" sz="1000" dirty="0" smtClean="0">
              <a:ea typeface="+mn-ea"/>
              <a:cs typeface="+mn-cs"/>
            </a:endParaRPr>
          </a:p>
          <a:p>
            <a:pPr>
              <a:buFont typeface="Wingdings" pitchFamily="2" charset="2"/>
              <a:buChar char="n"/>
              <a:defRPr/>
            </a:pPr>
            <a:endParaRPr lang="en-US" dirty="0" smtClean="0">
              <a:solidFill>
                <a:srgbClr val="FF0000"/>
              </a:solidFill>
              <a:ea typeface="+mn-ea"/>
              <a:cs typeface="+mn-cs"/>
            </a:endParaRPr>
          </a:p>
          <a:p>
            <a:pPr>
              <a:buFont typeface="Wingdings" pitchFamily="2" charset="2"/>
              <a:buChar char="n"/>
              <a:defRPr/>
            </a:pPr>
            <a:r>
              <a:rPr lang="en-US" dirty="0" smtClean="0">
                <a:solidFill>
                  <a:srgbClr val="FF0000"/>
                </a:solidFill>
                <a:ea typeface="+mn-ea"/>
                <a:cs typeface="+mn-cs"/>
              </a:rPr>
              <a:t>Quantified Raw Bit Error Rate (RBER) at a given P/E cycle</a:t>
            </a:r>
          </a:p>
          <a:p>
            <a:pPr lvl="1">
              <a:buFont typeface="Wingdings" pitchFamily="2" charset="2"/>
              <a:buChar char="q"/>
              <a:defRPr/>
            </a:pPr>
            <a:r>
              <a:rPr lang="en-US" sz="2000" dirty="0" smtClean="0"/>
              <a:t>Raw Bit Error Rate: Fraction of erroneous bits without any correction</a:t>
            </a:r>
          </a:p>
          <a:p>
            <a:pPr lvl="1">
              <a:buFont typeface="Wingdings" pitchFamily="2" charset="2"/>
              <a:buChar char="q"/>
              <a:defRPr/>
            </a:pPr>
            <a:endParaRPr lang="en-US" sz="1000" dirty="0" smtClean="0"/>
          </a:p>
          <a:p>
            <a:pPr>
              <a:buFont typeface="Wingdings" pitchFamily="2" charset="2"/>
              <a:buChar char="n"/>
              <a:defRPr/>
            </a:pPr>
            <a:endParaRPr lang="en-US" dirty="0">
              <a:solidFill>
                <a:srgbClr val="FF0000"/>
              </a:solidFill>
              <a:ea typeface="+mn-ea"/>
              <a:cs typeface="+mn-cs"/>
            </a:endParaRPr>
          </a:p>
          <a:p>
            <a:pPr>
              <a:buFont typeface="Wingdings" pitchFamily="2" charset="2"/>
              <a:buChar char="n"/>
              <a:defRPr/>
            </a:pPr>
            <a:r>
              <a:rPr lang="en-US" dirty="0" smtClean="0">
                <a:solidFill>
                  <a:srgbClr val="FF0000"/>
                </a:solidFill>
                <a:ea typeface="+mn-ea"/>
                <a:cs typeface="+mn-cs"/>
              </a:rPr>
              <a:t>Quantified error correction capability </a:t>
            </a:r>
            <a:r>
              <a:rPr lang="en-US" dirty="0" smtClean="0">
                <a:ea typeface="+mn-ea"/>
                <a:cs typeface="+mn-cs"/>
              </a:rPr>
              <a:t>(and area and power consumption) of various BCH-code implementations</a:t>
            </a:r>
          </a:p>
          <a:p>
            <a:pPr lvl="1">
              <a:buFont typeface="Wingdings" pitchFamily="2" charset="2"/>
              <a:buChar char="q"/>
              <a:defRPr/>
            </a:pPr>
            <a:r>
              <a:rPr lang="en-US" sz="2000" dirty="0" smtClean="0"/>
              <a:t>Identified how much RBER each code can tolerate </a:t>
            </a:r>
          </a:p>
          <a:p>
            <a:pPr marL="344487" lvl="1" indent="0">
              <a:buFont typeface="Wingdings" charset="0"/>
              <a:buNone/>
              <a:defRPr/>
            </a:pPr>
            <a:r>
              <a:rPr lang="en-US" dirty="0" smtClean="0">
                <a:sym typeface="Wingdings"/>
              </a:rPr>
              <a:t>    </a:t>
            </a:r>
            <a:r>
              <a:rPr lang="en-US" sz="2000" dirty="0" smtClean="0">
                <a:sym typeface="Wingdings"/>
              </a:rPr>
              <a:t> how many P/E cycles (flash lifetime) each code can sustain </a:t>
            </a:r>
          </a:p>
          <a:p>
            <a:pPr>
              <a:buFont typeface="Wingdings" pitchFamily="2" charset="2"/>
              <a:buChar char="n"/>
              <a:defRPr/>
            </a:pPr>
            <a:endParaRPr lang="en-US" dirty="0">
              <a:ea typeface="+mn-ea"/>
              <a:cs typeface="+mn-cs"/>
            </a:endParaRPr>
          </a:p>
          <a:p>
            <a:pPr>
              <a:buFont typeface="Wingdings" pitchFamily="2" charset="2"/>
              <a:buChar char="n"/>
              <a:defRPr/>
            </a:pPr>
            <a:endParaRPr lang="en-US" dirty="0" smtClean="0">
              <a:ea typeface="+mn-ea"/>
              <a:cs typeface="+mn-cs"/>
            </a:endParaRPr>
          </a:p>
          <a:p>
            <a:pPr>
              <a:buFont typeface="Wingdings" pitchFamily="2" charset="2"/>
              <a:buChar char="n"/>
              <a:defRPr/>
            </a:pPr>
            <a:endParaRPr lang="en-US" dirty="0">
              <a:ea typeface="+mn-ea"/>
              <a:cs typeface="+mn-cs"/>
            </a:endParaRPr>
          </a:p>
          <a:p>
            <a:pPr>
              <a:buFont typeface="Wingdings" pitchFamily="2" charset="2"/>
              <a:buChar char="n"/>
              <a:defRPr/>
            </a:pPr>
            <a:endParaRPr lang="en-US" dirty="0" smtClean="0">
              <a:ea typeface="+mn-ea"/>
              <a:cs typeface="+mn-cs"/>
            </a:endParaRPr>
          </a:p>
          <a:p>
            <a:pPr lvl="1">
              <a:buFont typeface="Wingdings" pitchFamily="2" charset="2"/>
              <a:buChar char="q"/>
              <a:defRPr/>
            </a:pPr>
            <a:endParaRPr lang="en-US" dirty="0"/>
          </a:p>
          <a:p>
            <a:pPr>
              <a:buFont typeface="Wingdings" pitchFamily="2" charset="2"/>
              <a:buChar char="n"/>
              <a:defRPr/>
            </a:pPr>
            <a:endParaRPr lang="en-US" dirty="0">
              <a:ea typeface="+mn-ea"/>
              <a:cs typeface="+mn-cs"/>
            </a:endParaRP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A30784-C258-D943-BA20-2E52FD6AADC5}" type="slidenum">
              <a:rPr lang="en-US" sz="1600">
                <a:latin typeface="Garamond" charset="0"/>
              </a:rPr>
              <a:pPr eaLnBrk="1" hangingPunct="1"/>
              <a:t>52</a:t>
            </a:fld>
            <a:endParaRPr lang="en-US" sz="1600">
              <a:latin typeface="Garamond" charset="0"/>
            </a:endParaRPr>
          </a:p>
        </p:txBody>
      </p:sp>
      <p:sp>
        <p:nvSpPr>
          <p:cNvPr id="5" name="Rectangle 4"/>
          <p:cNvSpPr>
            <a:spLocks noChangeArrowheads="1"/>
          </p:cNvSpPr>
          <p:nvPr/>
        </p:nvSpPr>
        <p:spPr bwMode="auto">
          <a:xfrm>
            <a:off x="220663" y="1109663"/>
            <a:ext cx="8669337" cy="782637"/>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
        <p:nvSpPr>
          <p:cNvPr id="6" name="Rectangle 5"/>
          <p:cNvSpPr>
            <a:spLocks noChangeArrowheads="1"/>
          </p:cNvSpPr>
          <p:nvPr/>
        </p:nvSpPr>
        <p:spPr bwMode="auto">
          <a:xfrm>
            <a:off x="220663" y="2743200"/>
            <a:ext cx="8669337" cy="533400"/>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3027243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US">
                <a:latin typeface="Garamond" charset="0"/>
              </a:rPr>
              <a:t>NAND Flash Error Types</a:t>
            </a:r>
          </a:p>
        </p:txBody>
      </p:sp>
      <p:sp>
        <p:nvSpPr>
          <p:cNvPr id="3" name="Content Placeholder 2"/>
          <p:cNvSpPr>
            <a:spLocks noGrp="1"/>
          </p:cNvSpPr>
          <p:nvPr>
            <p:ph idx="1"/>
          </p:nvPr>
        </p:nvSpPr>
        <p:spPr>
          <a:xfrm>
            <a:off x="228600" y="1206500"/>
            <a:ext cx="8610600" cy="5041900"/>
          </a:xfrm>
        </p:spPr>
        <p:txBody>
          <a:bodyPr/>
          <a:lstStyle/>
          <a:p>
            <a:r>
              <a:rPr lang="en-US">
                <a:latin typeface="Tahoma" charset="0"/>
              </a:rPr>
              <a:t>Four types of errors [Cai+, DATE 2012]</a:t>
            </a:r>
          </a:p>
          <a:p>
            <a:endParaRPr lang="en-US">
              <a:latin typeface="Tahoma" charset="0"/>
            </a:endParaRPr>
          </a:p>
          <a:p>
            <a:r>
              <a:rPr lang="en-US">
                <a:latin typeface="Tahoma" charset="0"/>
              </a:rPr>
              <a:t>Caused by </a:t>
            </a:r>
            <a:r>
              <a:rPr lang="en-US">
                <a:solidFill>
                  <a:srgbClr val="FF0000"/>
                </a:solidFill>
                <a:latin typeface="Tahoma" charset="0"/>
              </a:rPr>
              <a:t>common flash operations</a:t>
            </a:r>
          </a:p>
          <a:p>
            <a:pPr lvl="1"/>
            <a:r>
              <a:rPr lang="en-US">
                <a:solidFill>
                  <a:srgbClr val="0000FF"/>
                </a:solidFill>
                <a:latin typeface="Tahoma" charset="0"/>
              </a:rPr>
              <a:t>Read</a:t>
            </a:r>
            <a:r>
              <a:rPr lang="en-US">
                <a:latin typeface="Tahoma" charset="0"/>
              </a:rPr>
              <a:t> errors</a:t>
            </a:r>
          </a:p>
          <a:p>
            <a:pPr lvl="1"/>
            <a:r>
              <a:rPr lang="en-US">
                <a:solidFill>
                  <a:srgbClr val="0000FF"/>
                </a:solidFill>
                <a:latin typeface="Tahoma" charset="0"/>
              </a:rPr>
              <a:t>Erase</a:t>
            </a:r>
            <a:r>
              <a:rPr lang="en-US">
                <a:latin typeface="Tahoma" charset="0"/>
              </a:rPr>
              <a:t> errors</a:t>
            </a:r>
          </a:p>
          <a:p>
            <a:pPr lvl="1"/>
            <a:r>
              <a:rPr lang="en-US">
                <a:solidFill>
                  <a:srgbClr val="0000FF"/>
                </a:solidFill>
                <a:latin typeface="Tahoma" charset="0"/>
              </a:rPr>
              <a:t>Program</a:t>
            </a:r>
            <a:r>
              <a:rPr lang="en-US">
                <a:latin typeface="Tahoma" charset="0"/>
              </a:rPr>
              <a:t> (interference) errors</a:t>
            </a:r>
          </a:p>
          <a:p>
            <a:pPr lvl="1"/>
            <a:endParaRPr lang="en-US">
              <a:latin typeface="Tahoma" charset="0"/>
            </a:endParaRPr>
          </a:p>
          <a:p>
            <a:r>
              <a:rPr lang="en-US">
                <a:latin typeface="Tahoma" charset="0"/>
              </a:rPr>
              <a:t>Caused by flash </a:t>
            </a:r>
            <a:r>
              <a:rPr lang="en-US">
                <a:solidFill>
                  <a:srgbClr val="FF0000"/>
                </a:solidFill>
                <a:latin typeface="Tahoma" charset="0"/>
              </a:rPr>
              <a:t>cell losing charge over time</a:t>
            </a:r>
          </a:p>
          <a:p>
            <a:pPr lvl="1"/>
            <a:r>
              <a:rPr lang="en-US">
                <a:solidFill>
                  <a:srgbClr val="0000FF"/>
                </a:solidFill>
                <a:latin typeface="Tahoma" charset="0"/>
              </a:rPr>
              <a:t>Retention</a:t>
            </a:r>
            <a:r>
              <a:rPr lang="en-US">
                <a:latin typeface="Tahoma" charset="0"/>
              </a:rPr>
              <a:t> errors</a:t>
            </a:r>
          </a:p>
          <a:p>
            <a:pPr lvl="2"/>
            <a:r>
              <a:rPr lang="en-US">
                <a:latin typeface="Tahoma" charset="0"/>
              </a:rPr>
              <a:t>Whether an error happens depends on required retention time</a:t>
            </a:r>
          </a:p>
          <a:p>
            <a:pPr lvl="2"/>
            <a:r>
              <a:rPr lang="en-US">
                <a:latin typeface="Tahoma" charset="0"/>
              </a:rPr>
              <a:t>Especially problematic in MLC flash because threshold voltage window to determine stored value is smaller</a:t>
            </a:r>
          </a:p>
          <a:p>
            <a:pPr lvl="2"/>
            <a:endParaRPr lang="en-US">
              <a:latin typeface="Tahoma" charset="0"/>
            </a:endParaRPr>
          </a:p>
        </p:txBody>
      </p:sp>
      <p:sp>
        <p:nvSpPr>
          <p:cNvPr id="22118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11EBAE-8EF2-2C41-8609-8DC2CFFBA5BE}" type="slidenum">
              <a:rPr lang="en-US" sz="1600">
                <a:latin typeface="Garamond" charset="0"/>
              </a:rPr>
              <a:pPr eaLnBrk="1" hangingPunct="1"/>
              <a:t>53</a:t>
            </a:fld>
            <a:endParaRPr lang="en-US" sz="1600">
              <a:latin typeface="Garamond" charset="0"/>
            </a:endParaRPr>
          </a:p>
        </p:txBody>
      </p:sp>
      <p:pic>
        <p:nvPicPr>
          <p:cNvPr id="221188"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964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7" name="Group 7"/>
          <p:cNvGrpSpPr>
            <a:grpSpLocks/>
          </p:cNvGrpSpPr>
          <p:nvPr/>
        </p:nvGrpSpPr>
        <p:grpSpPr bwMode="auto">
          <a:xfrm>
            <a:off x="63500" y="815975"/>
            <a:ext cx="9144000" cy="4351338"/>
            <a:chOff x="0" y="906463"/>
            <a:chExt cx="9144000" cy="4351337"/>
          </a:xfrm>
        </p:grpSpPr>
        <p:pic>
          <p:nvPicPr>
            <p:cNvPr id="224265" name="Picture 24" descr="all_error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6463"/>
              <a:ext cx="91440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6" name="Oval 15"/>
            <p:cNvSpPr>
              <a:spLocks noChangeArrowheads="1"/>
            </p:cNvSpPr>
            <p:nvPr/>
          </p:nvSpPr>
          <p:spPr bwMode="auto">
            <a:xfrm>
              <a:off x="7099300" y="1435100"/>
              <a:ext cx="469900" cy="1284288"/>
            </a:xfrm>
            <a:prstGeom prst="ellipse">
              <a:avLst/>
            </a:prstGeom>
            <a:noFill/>
            <a:ln w="285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224267" name="TextBox 16"/>
            <p:cNvSpPr txBox="1">
              <a:spLocks noChangeArrowheads="1"/>
            </p:cNvSpPr>
            <p:nvPr/>
          </p:nvSpPr>
          <p:spPr bwMode="auto">
            <a:xfrm>
              <a:off x="5118100" y="1104900"/>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retention errors</a:t>
              </a:r>
            </a:p>
          </p:txBody>
        </p:sp>
        <p:cxnSp>
          <p:nvCxnSpPr>
            <p:cNvPr id="224268" name="Straight Arrow Connector 22"/>
            <p:cNvCxnSpPr>
              <a:cxnSpLocks noChangeShapeType="1"/>
            </p:cNvCxnSpPr>
            <p:nvPr/>
          </p:nvCxnSpPr>
          <p:spPr bwMode="auto">
            <a:xfrm>
              <a:off x="6223000" y="1423988"/>
              <a:ext cx="876300" cy="469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20483" name="Content Placeholder 14"/>
          <p:cNvSpPr>
            <a:spLocks noGrp="1"/>
          </p:cNvSpPr>
          <p:nvPr>
            <p:ph idx="1"/>
          </p:nvPr>
        </p:nvSpPr>
        <p:spPr>
          <a:xfrm>
            <a:off x="117475" y="4962525"/>
            <a:ext cx="8850313" cy="1344613"/>
          </a:xfrm>
        </p:spPr>
        <p:txBody>
          <a:bodyPr/>
          <a:lstStyle/>
          <a:p>
            <a:r>
              <a:rPr lang="en-US">
                <a:solidFill>
                  <a:srgbClr val="0000FF"/>
                </a:solidFill>
                <a:latin typeface="Tahoma" charset="0"/>
              </a:rPr>
              <a:t>Raw bit error rate increases exponentially with P/E cycles</a:t>
            </a:r>
          </a:p>
          <a:p>
            <a:r>
              <a:rPr lang="en-US">
                <a:solidFill>
                  <a:srgbClr val="0000FF"/>
                </a:solidFill>
                <a:latin typeface="Tahoma" charset="0"/>
              </a:rPr>
              <a:t>Retention errors are dominant </a:t>
            </a:r>
            <a:r>
              <a:rPr lang="en-US">
                <a:latin typeface="Tahoma" charset="0"/>
              </a:rPr>
              <a:t>(&gt;99% for 1-year ret. time)</a:t>
            </a:r>
          </a:p>
          <a:p>
            <a:r>
              <a:rPr lang="en-US">
                <a:solidFill>
                  <a:srgbClr val="0000FF"/>
                </a:solidFill>
                <a:latin typeface="Tahoma" charset="0"/>
              </a:rPr>
              <a:t>Retention errors increase with retention time requirement</a:t>
            </a:r>
          </a:p>
          <a:p>
            <a:endParaRPr lang="en-US">
              <a:latin typeface="Tahoma" charset="0"/>
            </a:endParaRPr>
          </a:p>
        </p:txBody>
      </p:sp>
      <p:sp>
        <p:nvSpPr>
          <p:cNvPr id="224259" name="Title 1"/>
          <p:cNvSpPr>
            <a:spLocks noGrp="1"/>
          </p:cNvSpPr>
          <p:nvPr>
            <p:ph type="title"/>
          </p:nvPr>
        </p:nvSpPr>
        <p:spPr>
          <a:xfrm>
            <a:off x="228600" y="152400"/>
            <a:ext cx="8915400" cy="1066800"/>
          </a:xfrm>
        </p:spPr>
        <p:txBody>
          <a:bodyPr/>
          <a:lstStyle/>
          <a:p>
            <a:r>
              <a:rPr lang="en-US">
                <a:latin typeface="Garamond" charset="0"/>
              </a:rPr>
              <a:t>Observations: Flash Error Analysis</a:t>
            </a:r>
          </a:p>
        </p:txBody>
      </p:sp>
      <p:sp>
        <p:nvSpPr>
          <p:cNvPr id="2242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E76C40-A8C2-6749-A54E-AD8A0DE3FDE0}" type="slidenum">
              <a:rPr lang="en-US" sz="1600">
                <a:latin typeface="Garamond" charset="0"/>
              </a:rPr>
              <a:pPr eaLnBrk="1" hangingPunct="1"/>
              <a:t>54</a:t>
            </a:fld>
            <a:endParaRPr lang="en-US" sz="1600">
              <a:latin typeface="Garamond" charset="0"/>
            </a:endParaRPr>
          </a:p>
        </p:txBody>
      </p:sp>
      <p:sp>
        <p:nvSpPr>
          <p:cNvPr id="224261" name="TextBox 1"/>
          <p:cNvSpPr txBox="1">
            <a:spLocks noChangeArrowheads="1"/>
          </p:cNvSpPr>
          <p:nvPr/>
        </p:nvSpPr>
        <p:spPr bwMode="auto">
          <a:xfrm>
            <a:off x="3543300" y="4673600"/>
            <a:ext cx="13128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P/E Cycles</a:t>
            </a:r>
          </a:p>
        </p:txBody>
      </p:sp>
      <p:sp>
        <p:nvSpPr>
          <p:cNvPr id="11" name="TextBox 10"/>
          <p:cNvSpPr txBox="1"/>
          <p:nvPr/>
        </p:nvSpPr>
        <p:spPr>
          <a:xfrm>
            <a:off x="-850900" y="2679700"/>
            <a:ext cx="2108758" cy="369332"/>
          </a:xfrm>
          <a:prstGeom prst="rect">
            <a:avLst/>
          </a:prstGeom>
          <a:solidFill>
            <a:schemeClr val="bg1"/>
          </a:solidFill>
          <a:scene3d>
            <a:camera prst="orthographicFront">
              <a:rot lat="0" lon="0" rev="5400000"/>
            </a:camera>
            <a:lightRig rig="threePt" dir="t"/>
          </a:scene3d>
        </p:spPr>
        <p:txBody>
          <a:bodyPr wrap="none">
            <a:spAutoFit/>
          </a:bodyPr>
          <a:lstStyle/>
          <a:p>
            <a:pPr>
              <a:defRPr/>
            </a:pPr>
            <a:r>
              <a:rPr lang="en-US" dirty="0"/>
              <a:t>Raw Bit Error Rate</a:t>
            </a:r>
          </a:p>
        </p:txBody>
      </p:sp>
      <p:sp>
        <p:nvSpPr>
          <p:cNvPr id="224263" name="TextBox 1"/>
          <p:cNvSpPr txBox="1">
            <a:spLocks noChangeArrowheads="1"/>
          </p:cNvSpPr>
          <p:nvPr/>
        </p:nvSpPr>
        <p:spPr bwMode="auto">
          <a:xfrm>
            <a:off x="1371600" y="6464300"/>
            <a:ext cx="6988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Cai et al., </a:t>
            </a:r>
            <a:r>
              <a:rPr lang="en-US" sz="1800">
                <a:solidFill>
                  <a:srgbClr val="0000FF"/>
                </a:solidFill>
              </a:rPr>
              <a:t>Error Patterns in MLC NAND Flash Memory</a:t>
            </a:r>
            <a:r>
              <a:rPr lang="en-US" sz="1800"/>
              <a:t>, DATE 2012.</a:t>
            </a:r>
          </a:p>
        </p:txBody>
      </p:sp>
      <p:pic>
        <p:nvPicPr>
          <p:cNvPr id="224264"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2027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atin typeface="Garamond" charset="0"/>
              </a:rPr>
              <a:t>More on Flash Error Analysis</a:t>
            </a:r>
          </a:p>
        </p:txBody>
      </p:sp>
      <p:sp>
        <p:nvSpPr>
          <p:cNvPr id="229378" name="Content Placeholder 2"/>
          <p:cNvSpPr>
            <a:spLocks noGrp="1"/>
          </p:cNvSpPr>
          <p:nvPr>
            <p:ph idx="1"/>
          </p:nvPr>
        </p:nvSpPr>
        <p:spPr/>
        <p:txBody>
          <a:bodyPr/>
          <a:lstStyle/>
          <a:p>
            <a:r>
              <a:rPr lang="en-US">
                <a:latin typeface="Tahoma" charset="0"/>
              </a:rPr>
              <a:t>Yu Cai, Erich F. Haratsch, Onur Mutlu, and Ken Mai,</a:t>
            </a:r>
            <a:br>
              <a:rPr lang="en-US">
                <a:latin typeface="Tahoma" charset="0"/>
              </a:rPr>
            </a:br>
            <a:r>
              <a:rPr lang="en-US" b="1">
                <a:latin typeface="Tahoma" charset="0"/>
                <a:hlinkClick r:id="rId2"/>
              </a:rPr>
              <a:t>"Error Patterns in MLC NAND Flash Memory: Measurement, Characterization, and Analysis"</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Design, Automation, and Test in Europe Conference</a:t>
            </a:r>
            <a:r>
              <a:rPr lang="en-US" i="1">
                <a:latin typeface="Tahoma" charset="0"/>
              </a:rPr>
              <a:t> (</a:t>
            </a:r>
            <a:r>
              <a:rPr lang="en-US" b="1" i="1">
                <a:latin typeface="Tahoma" charset="0"/>
              </a:rPr>
              <a:t>DATE</a:t>
            </a:r>
            <a:r>
              <a:rPr lang="en-US" i="1">
                <a:latin typeface="Tahoma" charset="0"/>
              </a:rPr>
              <a:t>)</a:t>
            </a:r>
            <a:r>
              <a:rPr lang="en-US">
                <a:latin typeface="Tahoma" charset="0"/>
              </a:rPr>
              <a:t>, Dresden, Germany, March 2012. </a:t>
            </a:r>
            <a:r>
              <a:rPr lang="en-US">
                <a:latin typeface="Tahoma" charset="0"/>
                <a:hlinkClick r:id="rId4"/>
              </a:rPr>
              <a:t>Slides (ppt)</a:t>
            </a:r>
            <a:endParaRPr lang="en-US">
              <a:latin typeface="Tahoma" charset="0"/>
            </a:endParaRPr>
          </a:p>
          <a:p>
            <a:endParaRPr lang="en-US">
              <a:latin typeface="Tahoma" charset="0"/>
            </a:endParaRPr>
          </a:p>
          <a:p>
            <a:endParaRPr lang="en-US">
              <a:latin typeface="Tahoma" charset="0"/>
            </a:endParaRPr>
          </a:p>
        </p:txBody>
      </p:sp>
      <p:sp>
        <p:nvSpPr>
          <p:cNvPr id="2293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C5A756-10A1-6C48-8C00-705E2B8E71EB}" type="slidenum">
              <a:rPr lang="en-US" sz="1600">
                <a:solidFill>
                  <a:srgbClr val="000000"/>
                </a:solidFill>
                <a:latin typeface="Garamond" charset="0"/>
              </a:rPr>
              <a:pPr eaLnBrk="1" hangingPunct="1"/>
              <a:t>55</a:t>
            </a:fld>
            <a:endParaRPr lang="en-US" sz="1600">
              <a:solidFill>
                <a:srgbClr val="000000"/>
              </a:solidFill>
              <a:latin typeface="Garamond" charset="0"/>
            </a:endParaRPr>
          </a:p>
        </p:txBody>
      </p:sp>
      <p:pic>
        <p:nvPicPr>
          <p:cNvPr id="229380" name="Picture 6" descr="FMS_logo_lightbluematte_3C5CAE.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0" y="3998757"/>
            <a:ext cx="9144000" cy="2094539"/>
          </a:xfrm>
          <a:prstGeom prst="rect">
            <a:avLst/>
          </a:prstGeom>
        </p:spPr>
      </p:pic>
    </p:spTree>
    <p:extLst>
      <p:ext uri="{BB962C8B-B14F-4D97-AF65-F5344CB8AC3E}">
        <p14:creationId xmlns:p14="http://schemas.microsoft.com/office/powerpoint/2010/main" val="33466260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p:nvPr>
        </p:nvSpPr>
        <p:spPr/>
        <p:txBody>
          <a:bodyPr/>
          <a:lstStyle/>
          <a:p>
            <a:r>
              <a:rPr lang="en-US" dirty="0" smtClean="0">
                <a:latin typeface="Garamond" charset="0"/>
              </a:rPr>
              <a:t>Flash Correct and Refresh</a:t>
            </a:r>
            <a:endParaRPr lang="en-US" dirty="0">
              <a:latin typeface="Garamond" charset="0"/>
            </a:endParaRPr>
          </a:p>
        </p:txBody>
      </p:sp>
      <p:sp>
        <p:nvSpPr>
          <p:cNvPr id="238594" name="Content Placeholder 2"/>
          <p:cNvSpPr>
            <a:spLocks noGrp="1"/>
          </p:cNvSpPr>
          <p:nvPr>
            <p:ph idx="1"/>
          </p:nvPr>
        </p:nvSpPr>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Gulay</a:t>
            </a:r>
            <a:r>
              <a:rPr lang="en-US" sz="2200" dirty="0">
                <a:latin typeface="Tahoma" charset="0"/>
              </a:rPr>
              <a:t> </a:t>
            </a:r>
            <a:r>
              <a:rPr lang="en-US" sz="2200" dirty="0" err="1">
                <a:latin typeface="Tahoma" charset="0"/>
              </a:rPr>
              <a:t>Yalcin</a:t>
            </a:r>
            <a:r>
              <a:rPr lang="en-US" sz="2200" dirty="0">
                <a:latin typeface="Tahoma" charset="0"/>
              </a:rPr>
              <a:t>, Onur Mutlu, Erich F. </a:t>
            </a:r>
            <a:r>
              <a:rPr lang="en-US" sz="2200" dirty="0" err="1">
                <a:latin typeface="Tahoma" charset="0"/>
              </a:rPr>
              <a:t>Haratsch</a:t>
            </a:r>
            <a:r>
              <a:rPr lang="en-US" sz="2200" dirty="0">
                <a:latin typeface="Tahoma" charset="0"/>
              </a:rPr>
              <a:t>, Adrian Cristal, Osman </a:t>
            </a:r>
            <a:r>
              <a:rPr lang="en-US" sz="2200" dirty="0" err="1">
                <a:latin typeface="Tahoma" charset="0"/>
              </a:rPr>
              <a:t>Unsal</a:t>
            </a:r>
            <a:r>
              <a:rPr lang="en-US" sz="2200" dirty="0">
                <a:latin typeface="Tahoma" charset="0"/>
              </a:rPr>
              <a:t>, and Ken Mai,</a:t>
            </a:r>
            <a:br>
              <a:rPr lang="en-US" sz="2200" dirty="0">
                <a:latin typeface="Tahoma" charset="0"/>
              </a:rPr>
            </a:br>
            <a:r>
              <a:rPr lang="en-US" sz="2200" b="1" dirty="0">
                <a:latin typeface="Tahoma" charset="0"/>
                <a:hlinkClick r:id="rId2"/>
              </a:rPr>
              <a:t>"Flash Correct-and-Refresh: Retention-Aware Error Management for Increased Flash Memory Lifetime"</a:t>
            </a:r>
            <a:r>
              <a:rPr lang="en-US" sz="2200" dirty="0">
                <a:latin typeface="Tahoma" charset="0"/>
              </a:rPr>
              <a:t/>
            </a:r>
            <a:br>
              <a:rPr lang="en-US" sz="2200" dirty="0">
                <a:latin typeface="Tahoma" charset="0"/>
              </a:rPr>
            </a:br>
            <a:r>
              <a:rPr lang="en-US" sz="2200" i="1" dirty="0">
                <a:latin typeface="Tahoma" charset="0"/>
              </a:rPr>
              <a:t>Proceedings of the </a:t>
            </a:r>
            <a:r>
              <a:rPr lang="en-US" sz="2200" i="1" dirty="0">
                <a:latin typeface="Tahoma" charset="0"/>
                <a:hlinkClick r:id="rId3"/>
              </a:rPr>
              <a:t>30th IEEE International Conference on Computer Design</a:t>
            </a:r>
            <a:r>
              <a:rPr lang="en-US" sz="2200" i="1" dirty="0">
                <a:latin typeface="Tahoma" charset="0"/>
              </a:rPr>
              <a:t> (</a:t>
            </a:r>
            <a:r>
              <a:rPr lang="en-US" sz="2200" b="1" i="1" dirty="0">
                <a:latin typeface="Tahoma" charset="0"/>
              </a:rPr>
              <a:t>ICCD</a:t>
            </a:r>
            <a:r>
              <a:rPr lang="en-US" sz="2200" i="1" dirty="0">
                <a:latin typeface="Tahoma" charset="0"/>
              </a:rPr>
              <a:t>)</a:t>
            </a:r>
            <a:r>
              <a:rPr lang="en-US" sz="2200" dirty="0">
                <a:latin typeface="Tahoma" charset="0"/>
              </a:rPr>
              <a:t>, Montreal, Quebec, Canada, September 2012. </a:t>
            </a:r>
            <a:r>
              <a:rPr lang="en-US" sz="2200" dirty="0">
                <a:latin typeface="Tahoma" charset="0"/>
                <a:hlinkClick r:id="rId4"/>
              </a:rPr>
              <a:t>Slides (ppt)</a:t>
            </a:r>
            <a:r>
              <a:rPr lang="en-US" sz="2200" dirty="0">
                <a:latin typeface="Tahoma" charset="0"/>
              </a:rPr>
              <a:t> </a:t>
            </a:r>
            <a:r>
              <a:rPr lang="en-US" sz="2200" dirty="0">
                <a:latin typeface="Tahoma" charset="0"/>
                <a:hlinkClick r:id="rId5"/>
              </a:rPr>
              <a:t>(pdf)</a:t>
            </a:r>
            <a:r>
              <a:rPr lang="en-US" sz="2200" dirty="0">
                <a:latin typeface="Tahoma" charset="0"/>
              </a:rPr>
              <a:t> </a:t>
            </a:r>
          </a:p>
          <a:p>
            <a:endParaRPr lang="en-US" dirty="0">
              <a:latin typeface="Tahoma" charset="0"/>
            </a:endParaRPr>
          </a:p>
        </p:txBody>
      </p:sp>
      <p:sp>
        <p:nvSpPr>
          <p:cNvPr id="2385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ED2B15-F6A8-C34F-869E-DB121112C719}" type="slidenum">
              <a:rPr lang="en-US" sz="1600">
                <a:solidFill>
                  <a:srgbClr val="000000"/>
                </a:solidFill>
                <a:latin typeface="Garamond" charset="0"/>
              </a:rPr>
              <a:pPr eaLnBrk="1" hangingPunct="1"/>
              <a:t>56</a:t>
            </a:fld>
            <a:endParaRPr lang="en-US" sz="1600">
              <a:solidFill>
                <a:srgbClr val="000000"/>
              </a:solidFill>
              <a:latin typeface="Garamond" charset="0"/>
            </a:endParaRPr>
          </a:p>
        </p:txBody>
      </p:sp>
      <p:pic>
        <p:nvPicPr>
          <p:cNvPr id="238596" name="Picture 6" descr="FMS_logo_lightbluematte_3C5CAE.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0" y="4005064"/>
            <a:ext cx="9144000" cy="2208615"/>
          </a:xfrm>
          <a:prstGeom prst="rect">
            <a:avLst/>
          </a:prstGeom>
        </p:spPr>
      </p:pic>
    </p:spTree>
    <p:extLst>
      <p:ext uri="{BB962C8B-B14F-4D97-AF65-F5344CB8AC3E}">
        <p14:creationId xmlns:p14="http://schemas.microsoft.com/office/powerpoint/2010/main" val="36074258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itle 1"/>
          <p:cNvSpPr>
            <a:spLocks noGrp="1"/>
          </p:cNvSpPr>
          <p:nvPr>
            <p:ph type="title"/>
          </p:nvPr>
        </p:nvSpPr>
        <p:spPr/>
        <p:txBody>
          <a:bodyPr/>
          <a:lstStyle/>
          <a:p>
            <a:r>
              <a:rPr lang="en-US" dirty="0" smtClean="0">
                <a:latin typeface="Garamond" charset="0"/>
              </a:rPr>
              <a:t>Threshold </a:t>
            </a:r>
            <a:r>
              <a:rPr lang="en-US" dirty="0">
                <a:latin typeface="Garamond" charset="0"/>
              </a:rPr>
              <a:t>Voltage </a:t>
            </a:r>
            <a:r>
              <a:rPr lang="en-US" dirty="0" smtClean="0">
                <a:latin typeface="Garamond" charset="0"/>
              </a:rPr>
              <a:t>Modeling</a:t>
            </a:r>
            <a:endParaRPr lang="en-US" dirty="0">
              <a:latin typeface="Garamond" charset="0"/>
            </a:endParaRPr>
          </a:p>
        </p:txBody>
      </p:sp>
      <p:sp>
        <p:nvSpPr>
          <p:cNvPr id="246786" name="Content Placeholder 2"/>
          <p:cNvSpPr>
            <a:spLocks noGrp="1"/>
          </p:cNvSpPr>
          <p:nvPr>
            <p:ph idx="1"/>
          </p:nvPr>
        </p:nvSpPr>
        <p:spPr/>
        <p:txBody>
          <a:bodyPr/>
          <a:lstStyle/>
          <a:p>
            <a:r>
              <a:rPr lang="en-US">
                <a:latin typeface="Tahoma" charset="0"/>
              </a:rPr>
              <a:t>Yu Cai, Erich F. Haratsch, Onur Mutlu, and Ken Mai,</a:t>
            </a:r>
            <a:br>
              <a:rPr lang="en-US">
                <a:latin typeface="Tahoma" charset="0"/>
              </a:rPr>
            </a:br>
            <a:r>
              <a:rPr lang="en-US" b="1">
                <a:latin typeface="Tahoma" charset="0"/>
                <a:hlinkClick r:id="rId2"/>
              </a:rPr>
              <a:t>"Threshold Voltage Distribution in MLC NAND Flash Memory: Characterization, Analysis and Modeling"</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Design, Automation, and Test in Europe Conference</a:t>
            </a:r>
            <a:r>
              <a:rPr lang="en-US" i="1">
                <a:latin typeface="Tahoma" charset="0"/>
              </a:rPr>
              <a:t> (</a:t>
            </a:r>
            <a:r>
              <a:rPr lang="en-US" b="1" i="1">
                <a:latin typeface="Tahoma" charset="0"/>
              </a:rPr>
              <a:t>DATE</a:t>
            </a:r>
            <a:r>
              <a:rPr lang="en-US" i="1">
                <a:latin typeface="Tahoma" charset="0"/>
              </a:rPr>
              <a:t>)</a:t>
            </a:r>
            <a:r>
              <a:rPr lang="en-US">
                <a:latin typeface="Tahoma" charset="0"/>
              </a:rPr>
              <a:t>, Grenoble, France, March 2013. </a:t>
            </a:r>
            <a:r>
              <a:rPr lang="en-US">
                <a:latin typeface="Tahoma" charset="0"/>
                <a:hlinkClick r:id="rId4"/>
              </a:rPr>
              <a:t>Slides (ppt)</a:t>
            </a:r>
            <a:endParaRPr lang="en-US">
              <a:latin typeface="Tahoma" charset="0"/>
            </a:endParaRPr>
          </a:p>
          <a:p>
            <a:endParaRPr lang="en-US">
              <a:latin typeface="Tahoma" charset="0"/>
            </a:endParaRPr>
          </a:p>
        </p:txBody>
      </p:sp>
      <p:sp>
        <p:nvSpPr>
          <p:cNvPr id="24678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1FF60C-2D8A-1345-BC30-FDA3D120B9A6}" type="slidenum">
              <a:rPr lang="en-US" sz="1600">
                <a:solidFill>
                  <a:srgbClr val="000000"/>
                </a:solidFill>
                <a:latin typeface="Garamond" charset="0"/>
              </a:rPr>
              <a:pPr eaLnBrk="1" hangingPunct="1"/>
              <a:t>57</a:t>
            </a:fld>
            <a:endParaRPr lang="en-US" sz="1600">
              <a:solidFill>
                <a:srgbClr val="000000"/>
              </a:solidFill>
              <a:latin typeface="Garamond" charset="0"/>
            </a:endParaRPr>
          </a:p>
        </p:txBody>
      </p:sp>
      <p:pic>
        <p:nvPicPr>
          <p:cNvPr id="2" name="Picture 1"/>
          <p:cNvPicPr>
            <a:picLocks noChangeAspect="1"/>
          </p:cNvPicPr>
          <p:nvPr/>
        </p:nvPicPr>
        <p:blipFill>
          <a:blip r:embed="rId5"/>
          <a:stretch>
            <a:fillRect/>
          </a:stretch>
        </p:blipFill>
        <p:spPr>
          <a:xfrm>
            <a:off x="15837" y="4365104"/>
            <a:ext cx="9144000" cy="1710047"/>
          </a:xfrm>
          <a:prstGeom prst="rect">
            <a:avLst/>
          </a:prstGeom>
        </p:spPr>
      </p:pic>
    </p:spTree>
    <p:extLst>
      <p:ext uri="{BB962C8B-B14F-4D97-AF65-F5344CB8AC3E}">
        <p14:creationId xmlns:p14="http://schemas.microsoft.com/office/powerpoint/2010/main" val="17656885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r>
              <a:rPr lang="en-US" dirty="0" smtClean="0">
                <a:latin typeface="Garamond" charset="0"/>
              </a:rPr>
              <a:t>Program Interference Modeling</a:t>
            </a:r>
            <a:endParaRPr lang="en-US" dirty="0">
              <a:latin typeface="Garamond" charset="0"/>
            </a:endParaRPr>
          </a:p>
        </p:txBody>
      </p:sp>
      <p:sp>
        <p:nvSpPr>
          <p:cNvPr id="258050" name="Content Placeholder 2"/>
          <p:cNvSpPr>
            <a:spLocks noGrp="1"/>
          </p:cNvSpPr>
          <p:nvPr>
            <p:ph idx="1"/>
          </p:nvPr>
        </p:nvSpPr>
        <p:spPr/>
        <p:txBody>
          <a:bodyPr/>
          <a:lstStyle/>
          <a:p>
            <a:r>
              <a:rPr lang="en-US" sz="2200" dirty="0">
                <a:latin typeface="Tahoma" charset="0"/>
              </a:rPr>
              <a:t>Yu </a:t>
            </a:r>
            <a:r>
              <a:rPr lang="en-US" sz="2200" dirty="0" err="1">
                <a:latin typeface="Tahoma" charset="0"/>
              </a:rPr>
              <a:t>Cai</a:t>
            </a:r>
            <a:r>
              <a:rPr lang="en-US" sz="2200" dirty="0">
                <a:latin typeface="Tahoma" charset="0"/>
              </a:rPr>
              <a:t>, Onur Mutlu, Erich F. </a:t>
            </a:r>
            <a:r>
              <a:rPr lang="en-US" sz="2200" dirty="0" err="1">
                <a:latin typeface="Tahoma" charset="0"/>
              </a:rPr>
              <a:t>Haratsch</a:t>
            </a:r>
            <a:r>
              <a:rPr lang="en-US" sz="2200" dirty="0">
                <a:latin typeface="Tahoma" charset="0"/>
              </a:rPr>
              <a:t>, and Ken Mai,</a:t>
            </a:r>
            <a:br>
              <a:rPr lang="en-US" sz="2200" dirty="0">
                <a:latin typeface="Tahoma" charset="0"/>
              </a:rPr>
            </a:br>
            <a:r>
              <a:rPr lang="en-US" sz="2200" b="1" dirty="0">
                <a:latin typeface="Tahoma" charset="0"/>
                <a:hlinkClick r:id="rId2"/>
              </a:rPr>
              <a:t>"Program Interference in MLC NAND Flash Memory: Characterization, Modeling, and Mitigation"</a:t>
            </a:r>
            <a:r>
              <a:rPr lang="en-US" sz="2200" dirty="0">
                <a:latin typeface="Tahoma" charset="0"/>
              </a:rPr>
              <a:t/>
            </a:r>
            <a:br>
              <a:rPr lang="en-US" sz="2200" dirty="0">
                <a:latin typeface="Tahoma" charset="0"/>
              </a:rPr>
            </a:br>
            <a:r>
              <a:rPr lang="en-US" sz="2200" i="1" dirty="0">
                <a:latin typeface="Tahoma" charset="0"/>
              </a:rPr>
              <a:t>Proceedings of the </a:t>
            </a:r>
            <a:r>
              <a:rPr lang="en-US" sz="2200" i="1" dirty="0">
                <a:latin typeface="Tahoma" charset="0"/>
                <a:hlinkClick r:id="rId3"/>
              </a:rPr>
              <a:t>31st IEEE International Conference on Computer Design</a:t>
            </a:r>
            <a:r>
              <a:rPr lang="en-US" sz="2200" i="1" dirty="0">
                <a:latin typeface="Tahoma" charset="0"/>
              </a:rPr>
              <a:t> (</a:t>
            </a:r>
            <a:r>
              <a:rPr lang="en-US" sz="2200" b="1" i="1" dirty="0">
                <a:latin typeface="Tahoma" charset="0"/>
              </a:rPr>
              <a:t>ICCD</a:t>
            </a:r>
            <a:r>
              <a:rPr lang="en-US" sz="2200" i="1" dirty="0">
                <a:latin typeface="Tahoma" charset="0"/>
              </a:rPr>
              <a:t>)</a:t>
            </a:r>
            <a:r>
              <a:rPr lang="en-US" sz="2200" dirty="0">
                <a:latin typeface="Tahoma" charset="0"/>
              </a:rPr>
              <a:t>, Asheville, NC, October 2013. </a:t>
            </a:r>
            <a:r>
              <a:rPr lang="en-US" sz="2200" dirty="0">
                <a:latin typeface="Tahoma" charset="0"/>
                <a:hlinkClick r:id="rId4"/>
              </a:rPr>
              <a:t>Slides (pptx)</a:t>
            </a:r>
            <a:r>
              <a:rPr lang="en-US" sz="2200" dirty="0">
                <a:latin typeface="Tahoma" charset="0"/>
              </a:rPr>
              <a:t> </a:t>
            </a:r>
            <a:r>
              <a:rPr lang="en-US" sz="2200" dirty="0">
                <a:latin typeface="Tahoma" charset="0"/>
                <a:hlinkClick r:id="rId5"/>
              </a:rPr>
              <a:t>(pdf)</a:t>
            </a:r>
            <a:r>
              <a:rPr lang="en-US" sz="2200" dirty="0">
                <a:latin typeface="Tahoma" charset="0"/>
              </a:rPr>
              <a:t> </a:t>
            </a:r>
            <a:r>
              <a:rPr lang="en-US" sz="2200" dirty="0">
                <a:latin typeface="Tahoma" charset="0"/>
                <a:hlinkClick r:id="rId6"/>
              </a:rPr>
              <a:t>Lightning Session Slides (pdf)</a:t>
            </a:r>
            <a:r>
              <a:rPr lang="en-US" sz="2200" dirty="0">
                <a:latin typeface="Tahoma" charset="0"/>
              </a:rPr>
              <a:t> </a:t>
            </a:r>
          </a:p>
        </p:txBody>
      </p:sp>
      <p:sp>
        <p:nvSpPr>
          <p:cNvPr id="25805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534129-4809-0E43-96F3-175CEEA280A2}" type="slidenum">
              <a:rPr lang="en-US" sz="1600">
                <a:solidFill>
                  <a:srgbClr val="000000"/>
                </a:solidFill>
                <a:latin typeface="Garamond" charset="0"/>
              </a:rPr>
              <a:pPr eaLnBrk="1" hangingPunct="1"/>
              <a:t>58</a:t>
            </a:fld>
            <a:endParaRPr lang="en-US" sz="1600">
              <a:solidFill>
                <a:srgbClr val="000000"/>
              </a:solidFill>
              <a:latin typeface="Garamond" charset="0"/>
            </a:endParaRPr>
          </a:p>
        </p:txBody>
      </p:sp>
      <p:pic>
        <p:nvPicPr>
          <p:cNvPr id="258052" name="Picture 6" descr="FMS_logo_lightbluematte_3C5CAE.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stretch>
            <a:fillRect/>
          </a:stretch>
        </p:blipFill>
        <p:spPr>
          <a:xfrm>
            <a:off x="0" y="4437112"/>
            <a:ext cx="9144000" cy="1751960"/>
          </a:xfrm>
          <a:prstGeom prst="rect">
            <a:avLst/>
          </a:prstGeom>
        </p:spPr>
      </p:pic>
    </p:spTree>
    <p:extLst>
      <p:ext uri="{BB962C8B-B14F-4D97-AF65-F5344CB8AC3E}">
        <p14:creationId xmlns:p14="http://schemas.microsoft.com/office/powerpoint/2010/main" val="27038285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228600" y="152400"/>
            <a:ext cx="8915400" cy="1066800"/>
          </a:xfrm>
        </p:spPr>
        <p:txBody>
          <a:bodyPr/>
          <a:lstStyle/>
          <a:p>
            <a:r>
              <a:rPr lang="en-US" sz="3600" dirty="0" smtClean="0">
                <a:latin typeface="Garamond" charset="0"/>
              </a:rPr>
              <a:t>Neighbor</a:t>
            </a:r>
            <a:r>
              <a:rPr lang="en-US" sz="3600" dirty="0">
                <a:latin typeface="Garamond" charset="0"/>
              </a:rPr>
              <a:t>-Assisted </a:t>
            </a:r>
            <a:r>
              <a:rPr lang="en-US" sz="3600" dirty="0" smtClean="0">
                <a:latin typeface="Garamond" charset="0"/>
              </a:rPr>
              <a:t>Error Correction</a:t>
            </a:r>
            <a:endParaRPr lang="en-US" sz="3600" dirty="0">
              <a:latin typeface="Garamond" charset="0"/>
            </a:endParaRPr>
          </a:p>
        </p:txBody>
      </p:sp>
      <p:sp>
        <p:nvSpPr>
          <p:cNvPr id="280578" name="Content Placeholder 2"/>
          <p:cNvSpPr>
            <a:spLocks noGrp="1"/>
          </p:cNvSpPr>
          <p:nvPr>
            <p:ph idx="1"/>
          </p:nvPr>
        </p:nvSpPr>
        <p:spPr/>
        <p:txBody>
          <a:bodyPr/>
          <a:lstStyle/>
          <a:p>
            <a:r>
              <a:rPr lang="en-US" sz="2200" dirty="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Gulay</a:t>
            </a:r>
            <a:r>
              <a:rPr lang="en-US" sz="2200" dirty="0">
                <a:latin typeface="Tahoma" charset="0"/>
              </a:rPr>
              <a:t> </a:t>
            </a:r>
            <a:r>
              <a:rPr lang="en-US" sz="2200" dirty="0" err="1">
                <a:latin typeface="Tahoma" charset="0"/>
              </a:rPr>
              <a:t>Yalcin</a:t>
            </a:r>
            <a:r>
              <a:rPr lang="en-US" sz="2200" dirty="0">
                <a:latin typeface="Tahoma" charset="0"/>
              </a:rPr>
              <a:t>, Onur Mutlu, Eric </a:t>
            </a:r>
            <a:r>
              <a:rPr lang="en-US" sz="2200" dirty="0" err="1">
                <a:latin typeface="Tahoma" charset="0"/>
              </a:rPr>
              <a:t>Haratsch</a:t>
            </a:r>
            <a:r>
              <a:rPr lang="en-US" sz="2200" dirty="0">
                <a:latin typeface="Tahoma" charset="0"/>
              </a:rPr>
              <a:t>, Osman </a:t>
            </a:r>
            <a:r>
              <a:rPr lang="en-US" sz="2200" dirty="0" err="1">
                <a:latin typeface="Tahoma" charset="0"/>
              </a:rPr>
              <a:t>Unsal</a:t>
            </a:r>
            <a:r>
              <a:rPr lang="en-US" sz="2200" dirty="0">
                <a:latin typeface="Tahoma" charset="0"/>
              </a:rPr>
              <a:t>, Adrian Cristal, and Ken Mai,</a:t>
            </a:r>
            <a:br>
              <a:rPr lang="en-US" sz="2200" dirty="0">
                <a:latin typeface="Tahoma" charset="0"/>
              </a:rPr>
            </a:br>
            <a:r>
              <a:rPr lang="en-US" sz="2200" b="1" dirty="0">
                <a:latin typeface="Tahoma" charset="0"/>
                <a:hlinkClick r:id="rId2"/>
              </a:rPr>
              <a:t>"Neighbor-Cell Assisted Error Correction for MLC NAND Flash Memories"</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ACM International Conference on Measurement and Modeling of Computer Systems </a:t>
            </a:r>
            <a:r>
              <a:rPr lang="en-US" sz="2200" i="1" dirty="0">
                <a:latin typeface="Tahoma" charset="0"/>
              </a:rPr>
              <a:t>(</a:t>
            </a:r>
            <a:r>
              <a:rPr lang="en-US" sz="2200" b="1" i="1" dirty="0">
                <a:latin typeface="Tahoma" charset="0"/>
              </a:rPr>
              <a:t>SIGMETRICS</a:t>
            </a:r>
            <a:r>
              <a:rPr lang="en-US" sz="2200" i="1" dirty="0">
                <a:latin typeface="Tahoma" charset="0"/>
              </a:rPr>
              <a:t>)</a:t>
            </a:r>
            <a:r>
              <a:rPr lang="en-US" sz="2200" dirty="0">
                <a:latin typeface="Tahoma" charset="0"/>
              </a:rPr>
              <a:t>, Austin, TX, June 2014. </a:t>
            </a:r>
            <a:r>
              <a:rPr lang="en-US" sz="2200" dirty="0">
                <a:latin typeface="Tahoma" charset="0"/>
                <a:hlinkClick r:id="rId4"/>
              </a:rPr>
              <a:t>Slides (ppt)</a:t>
            </a:r>
            <a:r>
              <a:rPr lang="en-US" sz="2200" dirty="0">
                <a:latin typeface="Tahoma" charset="0"/>
              </a:rPr>
              <a:t> </a:t>
            </a:r>
            <a:r>
              <a:rPr lang="en-US" sz="2200" dirty="0">
                <a:latin typeface="Tahoma" charset="0"/>
                <a:hlinkClick r:id="rId5"/>
              </a:rPr>
              <a:t>(pdf)</a:t>
            </a:r>
            <a:r>
              <a:rPr lang="en-US" sz="2200" dirty="0">
                <a:latin typeface="Tahoma" charset="0"/>
              </a:rPr>
              <a:t> </a:t>
            </a:r>
          </a:p>
        </p:txBody>
      </p:sp>
      <p:sp>
        <p:nvSpPr>
          <p:cNvPr id="28057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486FEB7-C7BC-2442-889E-F00F9BCF27C9}" type="slidenum">
              <a:rPr lang="en-US" sz="1600">
                <a:solidFill>
                  <a:srgbClr val="000000"/>
                </a:solidFill>
                <a:latin typeface="Garamond" charset="0"/>
              </a:rPr>
              <a:pPr eaLnBrk="1" hangingPunct="1"/>
              <a:t>59</a:t>
            </a:fld>
            <a:endParaRPr lang="en-US" sz="1600">
              <a:solidFill>
                <a:srgbClr val="000000"/>
              </a:solidFill>
              <a:latin typeface="Garamond" charset="0"/>
            </a:endParaRPr>
          </a:p>
        </p:txBody>
      </p:sp>
      <p:pic>
        <p:nvPicPr>
          <p:cNvPr id="280580" name="Picture 6" descr="FMS_logo_lightbluematte_3C5CAE.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0" y="4221088"/>
            <a:ext cx="9144000" cy="2018805"/>
          </a:xfrm>
          <a:prstGeom prst="rect">
            <a:avLst/>
          </a:prstGeom>
        </p:spPr>
      </p:pic>
    </p:spTree>
    <p:extLst>
      <p:ext uri="{BB962C8B-B14F-4D97-AF65-F5344CB8AC3E}">
        <p14:creationId xmlns:p14="http://schemas.microsoft.com/office/powerpoint/2010/main" val="959209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5B9BD5"/>
                </a:solidFill>
                <a:latin typeface="Calibri Light"/>
              </a:rPr>
              <a:t>A</a:t>
            </a:r>
            <a:r>
              <a:rPr lang="en-US" sz="4000" b="1" smtClean="0">
                <a:solidFill>
                  <a:srgbClr val="5B9BD5"/>
                </a:solidFill>
                <a:latin typeface="Calibri Light"/>
              </a:rPr>
              <a:t> </a:t>
            </a:r>
            <a:r>
              <a:rPr lang="en-US" sz="3200" smtClean="0">
                <a:solidFill>
                  <a:srgbClr val="5B9BD5"/>
                </a:solidFill>
                <a:latin typeface="Calibri Light"/>
              </a:rPr>
              <a:t>company</a:t>
            </a:r>
            <a:endParaRPr lang="en-US" sz="4000" smtClean="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ED7D31"/>
                </a:solidFill>
                <a:latin typeface="Calibri Light"/>
              </a:rPr>
              <a:t>B</a:t>
            </a:r>
            <a:r>
              <a:rPr lang="en-US" sz="4000" smtClean="0">
                <a:solidFill>
                  <a:srgbClr val="ED7D31"/>
                </a:solidFill>
                <a:latin typeface="Calibri Light"/>
              </a:rPr>
              <a:t> </a:t>
            </a:r>
            <a:r>
              <a:rPr lang="en-US" sz="3200" smtClean="0">
                <a:solidFill>
                  <a:srgbClr val="ED7D31"/>
                </a:solidFill>
                <a:latin typeface="Calibri Light"/>
              </a:rPr>
              <a:t>company</a:t>
            </a:r>
            <a:endParaRPr lang="en-US" sz="4000" smtClean="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70AD47"/>
                </a:solidFill>
                <a:latin typeface="Calibri Light"/>
              </a:rPr>
              <a:t>C </a:t>
            </a:r>
            <a:r>
              <a:rPr lang="en-US" sz="3200" smtClean="0">
                <a:solidFill>
                  <a:srgbClr val="70AD47"/>
                </a:solidFill>
                <a:latin typeface="Calibri Light"/>
              </a:rPr>
              <a:t>company</a:t>
            </a:r>
            <a:endParaRPr lang="en-US" sz="4000" smtClean="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5B9BD5"/>
                </a:solidFill>
                <a:latin typeface="Calibri Light"/>
                <a:cs typeface="Courier New" panose="02070309020205020404" pitchFamily="49" charset="0"/>
              </a:rPr>
              <a:t>Up to</a:t>
            </a:r>
          </a:p>
          <a:p>
            <a:pPr algn="ctr"/>
            <a:r>
              <a:rPr lang="en-US" sz="4400" b="1"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ED7D31"/>
                </a:solidFill>
                <a:latin typeface="Calibri Light"/>
                <a:cs typeface="Courier New" panose="02070309020205020404" pitchFamily="49" charset="0"/>
              </a:rPr>
              <a:t>Up to</a:t>
            </a:r>
          </a:p>
          <a:p>
            <a:pPr algn="ctr"/>
            <a:r>
              <a:rPr lang="en-US" sz="4400" b="1"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
            </a:r>
            <a:b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70AD47"/>
                </a:solidFill>
                <a:latin typeface="Calibri Light"/>
                <a:cs typeface="Courier New" panose="02070309020205020404" pitchFamily="49" charset="0"/>
              </a:rPr>
              <a:t>Up to</a:t>
            </a:r>
          </a:p>
          <a:p>
            <a:pPr algn="ctr"/>
            <a:r>
              <a:rPr lang="en-US" sz="4400" b="1"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6</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Most DRAM Modules Are Vulnerable</a:t>
            </a:r>
            <a:endParaRPr lang="en-US" sz="4400" b="0" dirty="0">
              <a:solidFill>
                <a:srgbClr val="1A5712"/>
              </a:solidFill>
              <a:latin typeface="Garamond" charset="0"/>
              <a:ea typeface="ＭＳ Ｐゴシック" charset="0"/>
              <a:cs typeface="ＭＳ Ｐゴシック" charset="0"/>
            </a:endParaRP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5"/>
              </a:rPr>
              <a:t>Flipping </a:t>
            </a:r>
            <a:r>
              <a:rPr lang="en-US" dirty="0">
                <a:solidFill>
                  <a:srgbClr val="0000FF"/>
                </a:solidFill>
                <a:latin typeface="Calibri"/>
                <a:ea typeface="ＭＳ Ｐゴシック" charset="0"/>
                <a:cs typeface="ＭＳ Ｐゴシック" charset="0"/>
                <a:hlinkClick r:id="rId5"/>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5"/>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3697178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smtClean="0">
                <a:latin typeface="Garamond" charset="0"/>
              </a:rPr>
              <a:t>Data Retention Analysis &amp; Recovery</a:t>
            </a:r>
            <a:endParaRPr lang="en-US" dirty="0">
              <a:latin typeface="Garamond" charset="0"/>
            </a:endParaRPr>
          </a:p>
        </p:txBody>
      </p:sp>
      <p:sp>
        <p:nvSpPr>
          <p:cNvPr id="256002" name="Content Placeholder 2"/>
          <p:cNvSpPr>
            <a:spLocks noGrp="1"/>
          </p:cNvSpPr>
          <p:nvPr>
            <p:ph idx="1"/>
          </p:nvPr>
        </p:nvSpPr>
        <p:spPr>
          <a:xfrm>
            <a:off x="228600" y="1055688"/>
            <a:ext cx="8610600" cy="5192712"/>
          </a:xfrm>
        </p:spPr>
        <p:txBody>
          <a:bodyPr/>
          <a:lstStyle/>
          <a:p>
            <a:r>
              <a:rPr lang="en-US" sz="2000" dirty="0"/>
              <a:t>Yu </a:t>
            </a:r>
            <a:r>
              <a:rPr lang="en-US" sz="2000" dirty="0" err="1"/>
              <a:t>Cai</a:t>
            </a:r>
            <a:r>
              <a:rPr lang="en-US" sz="2000" dirty="0"/>
              <a:t>, </a:t>
            </a:r>
            <a:r>
              <a:rPr lang="en-US" sz="2000" dirty="0" err="1"/>
              <a:t>Yixin</a:t>
            </a:r>
            <a:r>
              <a:rPr lang="en-US" sz="2000" dirty="0"/>
              <a:t> </a:t>
            </a:r>
            <a:r>
              <a:rPr lang="en-US" sz="2000" dirty="0" err="1"/>
              <a:t>Luo</a:t>
            </a:r>
            <a:r>
              <a:rPr lang="en-US" sz="2000" dirty="0"/>
              <a:t>, Erich F. </a:t>
            </a:r>
            <a:r>
              <a:rPr lang="en-US" sz="2000" dirty="0" err="1"/>
              <a:t>Haratsch</a:t>
            </a:r>
            <a:r>
              <a:rPr lang="en-US" sz="2000" dirty="0"/>
              <a:t>, Ken Mai, and Onur Mutlu,</a:t>
            </a:r>
            <a:br>
              <a:rPr lang="en-US" sz="2000" dirty="0"/>
            </a:br>
            <a:r>
              <a:rPr lang="en-US" sz="2000" b="1" dirty="0">
                <a:hlinkClick r:id="rId2"/>
              </a:rPr>
              <a:t>"Data Retention in MLC NAND Flash Memory: Characterization, Optimization and Recovery"</a:t>
            </a:r>
            <a:r>
              <a:rPr lang="en-US" sz="2000" dirty="0"/>
              <a:t> </a:t>
            </a:r>
            <a:br>
              <a:rPr lang="en-US" sz="2000" dirty="0"/>
            </a:br>
            <a:r>
              <a:rPr lang="en-US" sz="2000" i="1" dirty="0"/>
              <a:t>Proceedings of the </a:t>
            </a:r>
            <a:r>
              <a:rPr lang="en-US" sz="2000" i="1" dirty="0">
                <a:hlinkClick r:id="rId3"/>
              </a:rPr>
              <a:t>21st International Symposium on High-Performance Computer Architecture</a:t>
            </a:r>
            <a:r>
              <a:rPr lang="en-US" sz="2000" i="1" dirty="0"/>
              <a:t> (</a:t>
            </a:r>
            <a:r>
              <a:rPr lang="en-US" sz="2000" b="1" i="1" dirty="0"/>
              <a:t>HPCA</a:t>
            </a:r>
            <a:r>
              <a:rPr lang="en-US" sz="2000" i="1" dirty="0"/>
              <a:t>)</a:t>
            </a:r>
            <a:r>
              <a:rPr lang="en-US" sz="2000" dirty="0"/>
              <a:t>, Bay Area, CA, February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endParaRPr lang="en-US" sz="2200"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8D43E4-1AEE-4448-972F-6510E7266E37}" type="slidenum">
              <a:rPr lang="en-US" sz="1600">
                <a:solidFill>
                  <a:srgbClr val="000000"/>
                </a:solidFill>
                <a:latin typeface="Garamond" charset="0"/>
              </a:rPr>
              <a:pPr eaLnBrk="1" hangingPunct="1"/>
              <a:t>60</a:t>
            </a:fld>
            <a:endParaRPr lang="en-US" sz="1600">
              <a:solidFill>
                <a:srgbClr val="000000"/>
              </a:solidFill>
              <a:latin typeface="Garamond" charset="0"/>
            </a:endParaRPr>
          </a:p>
        </p:txBody>
      </p:sp>
      <p:pic>
        <p:nvPicPr>
          <p:cNvPr id="256004" name="Picture 6" descr="FMS_logo_lightbluematte_3C5CAE.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0" y="4077072"/>
            <a:ext cx="9144000" cy="2061523"/>
          </a:xfrm>
          <a:prstGeom prst="rect">
            <a:avLst/>
          </a:prstGeom>
        </p:spPr>
      </p:pic>
    </p:spTree>
    <p:extLst>
      <p:ext uri="{BB962C8B-B14F-4D97-AF65-F5344CB8AC3E}">
        <p14:creationId xmlns:p14="http://schemas.microsoft.com/office/powerpoint/2010/main" val="3497922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solidFill>
                  <a:srgbClr val="0000FF"/>
                </a:solidFill>
              </a:rPr>
              <a:t>DRAM Scaling Issues </a:t>
            </a:r>
          </a:p>
          <a:p>
            <a:pPr lvl="1"/>
            <a:r>
              <a:rPr lang="en-US" dirty="0" smtClean="0"/>
              <a:t>DRAM </a:t>
            </a:r>
            <a:r>
              <a:rPr lang="en-US" dirty="0" err="1" smtClean="0"/>
              <a:t>RowHammer</a:t>
            </a:r>
            <a:r>
              <a:rPr lang="en-US" dirty="0" smtClean="0"/>
              <a:t> Problem</a:t>
            </a:r>
          </a:p>
          <a:p>
            <a:pPr lvl="1"/>
            <a:r>
              <a:rPr lang="en-US" dirty="0" smtClean="0"/>
              <a:t>Some Other DRAM Reliability Studies</a:t>
            </a:r>
          </a:p>
          <a:p>
            <a:pPr lvl="1"/>
            <a:endParaRPr lang="en-US" dirty="0"/>
          </a:p>
          <a:p>
            <a:r>
              <a:rPr lang="en-US" dirty="0" smtClean="0">
                <a:solidFill>
                  <a:srgbClr val="0000FF"/>
                </a:solidFill>
              </a:rPr>
              <a:t>NAND Flash Scaling Issues</a:t>
            </a:r>
          </a:p>
          <a:p>
            <a:pPr lvl="1"/>
            <a:r>
              <a:rPr lang="en-US" dirty="0" smtClean="0"/>
              <a:t>Some NAND </a:t>
            </a:r>
            <a:r>
              <a:rPr lang="en-US" dirty="0" smtClean="0"/>
              <a:t>Flash Reliability Studies </a:t>
            </a:r>
          </a:p>
          <a:p>
            <a:pPr lvl="1"/>
            <a:r>
              <a:rPr lang="en-US" dirty="0"/>
              <a:t>Read Disturb Errors in NAND Flash Memory</a:t>
            </a:r>
          </a:p>
          <a:p>
            <a:pPr lvl="1"/>
            <a:endParaRPr lang="en-US" dirty="0"/>
          </a:p>
          <a:p>
            <a:r>
              <a:rPr lang="en-US" dirty="0" smtClean="0"/>
              <a:t>Summary and Discussion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61</a:t>
            </a:fld>
            <a:endParaRPr lang="en-US" altLang="en-US"/>
          </a:p>
        </p:txBody>
      </p:sp>
      <p:sp>
        <p:nvSpPr>
          <p:cNvPr id="5" name="Rectangle 4"/>
          <p:cNvSpPr>
            <a:spLocks noChangeArrowheads="1"/>
          </p:cNvSpPr>
          <p:nvPr/>
        </p:nvSpPr>
        <p:spPr bwMode="auto">
          <a:xfrm>
            <a:off x="539552" y="3835821"/>
            <a:ext cx="5904656" cy="457275"/>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dirty="0">
              <a:solidFill>
                <a:srgbClr val="FFFF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31362347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6" y="1742579"/>
            <a:ext cx="8428037" cy="822325"/>
          </a:xfrm>
        </p:spPr>
        <p:txBody>
          <a:bodyPr/>
          <a:lstStyle/>
          <a:p>
            <a:pPr algn="ctr" eaLnBrk="1" hangingPunct="1"/>
            <a:r>
              <a:rPr lang="en-US" sz="4000" dirty="0" smtClean="0">
                <a:latin typeface="Garamond" charset="0"/>
              </a:rPr>
              <a:t>Read Disturb Errors in Flash Memory</a:t>
            </a:r>
            <a:endParaRPr lang="en-US" sz="4000" dirty="0">
              <a:latin typeface="Garamond" charset="0"/>
            </a:endParaRP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6329198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a:latin typeface="Garamond" charset="0"/>
              </a:rPr>
              <a:t>Paper</a:t>
            </a:r>
          </a:p>
        </p:txBody>
      </p:sp>
      <p:sp>
        <p:nvSpPr>
          <p:cNvPr id="256002" name="Content Placeholder 2"/>
          <p:cNvSpPr>
            <a:spLocks noGrp="1"/>
          </p:cNvSpPr>
          <p:nvPr>
            <p:ph idx="1"/>
          </p:nvPr>
        </p:nvSpPr>
        <p:spPr>
          <a:xfrm>
            <a:off x="228600" y="1055688"/>
            <a:ext cx="8610600" cy="5192712"/>
          </a:xfrm>
        </p:spPr>
        <p:txBody>
          <a:bodyPr/>
          <a:lstStyle/>
          <a:p>
            <a:r>
              <a:rPr lang="en-US">
                <a:latin typeface="Tahoma" charset="0"/>
              </a:rPr>
              <a:t>Presented at IEEE/IFIP DSN 2015 Conference in June 2015.</a:t>
            </a:r>
          </a:p>
          <a:p>
            <a:r>
              <a:rPr lang="en-US">
                <a:latin typeface="Tahoma" charset="0"/>
              </a:rPr>
              <a:t>Full paper for details:</a:t>
            </a:r>
          </a:p>
          <a:p>
            <a:endParaRPr lang="en-US">
              <a:latin typeface="Tahoma" charset="0"/>
            </a:endParaRPr>
          </a:p>
          <a:p>
            <a:pPr lvl="1"/>
            <a:r>
              <a:rPr lang="en-US">
                <a:latin typeface="Tahoma" charset="0"/>
              </a:rPr>
              <a:t>Yu Cai, Yixin Luo, Saugata Ghose, Erich F. Haratsch, Ken Mai, and Onur Mutlu,</a:t>
            </a:r>
            <a:br>
              <a:rPr lang="en-US">
                <a:latin typeface="Tahoma" charset="0"/>
              </a:rPr>
            </a:br>
            <a:r>
              <a:rPr lang="en-US" b="1">
                <a:latin typeface="Tahoma" charset="0"/>
                <a:hlinkClick r:id="rId2"/>
              </a:rPr>
              <a:t>"Read Disturb Errors in MLC NAND Flash Memory: Characterization and Mitigation"</a:t>
            </a:r>
            <a:r>
              <a:rPr lang="en-US">
                <a:latin typeface="Tahoma" charset="0"/>
              </a:rPr>
              <a:t> </a:t>
            </a:r>
            <a:br>
              <a:rPr lang="en-US">
                <a:latin typeface="Tahoma" charset="0"/>
              </a:rPr>
            </a:br>
            <a:r>
              <a:rPr lang="en-US" i="1">
                <a:latin typeface="Tahoma" charset="0"/>
              </a:rPr>
              <a:t>Proceedings of the </a:t>
            </a:r>
            <a:r>
              <a:rPr lang="en-US" i="1">
                <a:latin typeface="Tahoma" charset="0"/>
                <a:hlinkClick r:id="rId3"/>
              </a:rPr>
              <a:t>45th Annual IEEE/IFIP International Conference on Dependable Systems and Networks</a:t>
            </a:r>
            <a:r>
              <a:rPr lang="en-US" i="1">
                <a:latin typeface="Tahoma" charset="0"/>
              </a:rPr>
              <a:t> (</a:t>
            </a:r>
            <a:r>
              <a:rPr lang="en-US" b="1" i="1">
                <a:latin typeface="Tahoma" charset="0"/>
              </a:rPr>
              <a:t>DSN</a:t>
            </a:r>
            <a:r>
              <a:rPr lang="en-US" i="1">
                <a:latin typeface="Tahoma" charset="0"/>
              </a:rPr>
              <a:t>)</a:t>
            </a:r>
            <a:r>
              <a:rPr lang="en-US">
                <a:latin typeface="Tahoma" charset="0"/>
              </a:rPr>
              <a:t>, Rio de Janeiro, Brazil, June 2015. </a:t>
            </a:r>
          </a:p>
          <a:p>
            <a:pPr lvl="1"/>
            <a:endParaRPr lang="en-US">
              <a:latin typeface="Tahoma" charset="0"/>
            </a:endParaRPr>
          </a:p>
          <a:p>
            <a:pPr lvl="1"/>
            <a:r>
              <a:rPr lang="en-US">
                <a:latin typeface="Tahoma" charset="0"/>
                <a:hlinkClick r:id="rId2"/>
              </a:rPr>
              <a:t>http://users.ece.cmu.edu/~omutlu/pub/flash-read-disturb-errors_dsn15.pdf</a:t>
            </a:r>
            <a:r>
              <a:rPr lang="en-US">
                <a:latin typeface="Tahoma" charset="0"/>
              </a:rPr>
              <a:t> </a:t>
            </a:r>
          </a:p>
          <a:p>
            <a:pPr lvl="1"/>
            <a:endParaRPr lang="en-US">
              <a:latin typeface="Tahoma" charset="0"/>
            </a:endParaRPr>
          </a:p>
          <a:p>
            <a:endParaRPr lang="en-US">
              <a:latin typeface="Tahoma" charset="0"/>
            </a:endParaRPr>
          </a:p>
          <a:p>
            <a:endParaRPr lang="en-US">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8D43E4-1AEE-4448-972F-6510E7266E37}" type="slidenum">
              <a:rPr lang="en-US" sz="1600">
                <a:solidFill>
                  <a:srgbClr val="000000"/>
                </a:solidFill>
                <a:latin typeface="Garamond" charset="0"/>
              </a:rPr>
              <a:pPr eaLnBrk="1" hangingPunct="1"/>
              <a:t>63</a:t>
            </a:fld>
            <a:endParaRPr lang="en-US" sz="1600">
              <a:solidFill>
                <a:srgbClr val="000000"/>
              </a:solidFill>
              <a:latin typeface="Garamond" charset="0"/>
            </a:endParaRPr>
          </a:p>
        </p:txBody>
      </p:sp>
      <p:pic>
        <p:nvPicPr>
          <p:cNvPr id="256004"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3061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pPr eaLnBrk="1" hangingPunct="1"/>
            <a:r>
              <a:rPr lang="en-US">
                <a:latin typeface="Calibri" charset="0"/>
              </a:rPr>
              <a:t>Executive Summary</a:t>
            </a:r>
          </a:p>
        </p:txBody>
      </p:sp>
      <p:sp>
        <p:nvSpPr>
          <p:cNvPr id="3" name="Content Placeholder 2"/>
          <p:cNvSpPr>
            <a:spLocks noGrp="1"/>
          </p:cNvSpPr>
          <p:nvPr>
            <p:ph idx="1"/>
          </p:nvPr>
        </p:nvSpPr>
        <p:spPr>
          <a:xfrm>
            <a:off x="228600" y="838200"/>
            <a:ext cx="8915400" cy="5876925"/>
          </a:xfrm>
        </p:spPr>
        <p:txBody>
          <a:bodyPr rtlCol="0">
            <a:normAutofit lnSpcReduction="10000"/>
          </a:bodyPr>
          <a:lstStyle/>
          <a:p>
            <a:pPr marL="182880" indent="-182880" eaLnBrk="1" fontAlgn="auto" hangingPunct="1">
              <a:spcAft>
                <a:spcPts val="0"/>
              </a:spcAft>
              <a:buClr>
                <a:prstClr val="black"/>
              </a:buClr>
              <a:buFont typeface="Arial" pitchFamily="34" charset="0"/>
              <a:buChar char="•"/>
              <a:defRPr/>
            </a:pPr>
            <a:r>
              <a:rPr lang="en-US" sz="2800" b="1" i="1" dirty="0">
                <a:solidFill>
                  <a:srgbClr val="FF0000"/>
                </a:solidFill>
                <a:ea typeface="+mn-ea"/>
                <a:cs typeface="+mn-cs"/>
              </a:rPr>
              <a:t>Read disturb errors</a:t>
            </a:r>
            <a:r>
              <a:rPr lang="en-US" sz="2800" b="1" dirty="0">
                <a:solidFill>
                  <a:srgbClr val="FF0000"/>
                </a:solidFill>
                <a:ea typeface="+mn-ea"/>
                <a:cs typeface="+mn-cs"/>
              </a:rPr>
              <a:t> </a:t>
            </a:r>
            <a:r>
              <a:rPr lang="en-US" sz="2800" dirty="0">
                <a:solidFill>
                  <a:srgbClr val="FF0000"/>
                </a:solidFill>
                <a:ea typeface="+mn-ea"/>
                <a:cs typeface="+mn-cs"/>
              </a:rPr>
              <a:t>limit flash memory lifetime today</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sym typeface="Wingdings" panose="05000000000000000000" pitchFamily="2" charset="2"/>
              </a:rPr>
              <a:t>A</a:t>
            </a:r>
            <a:r>
              <a:rPr lang="en-US" sz="2400" spc="-150" dirty="0" smtClean="0">
                <a:solidFill>
                  <a:prstClr val="black"/>
                </a:solidFill>
                <a:ea typeface="+mn-ea"/>
                <a:sym typeface="Wingdings" panose="05000000000000000000" pitchFamily="2" charset="2"/>
              </a:rPr>
              <a:t>pply </a:t>
            </a:r>
            <a:r>
              <a:rPr lang="en-US" sz="2400" spc="-150" dirty="0">
                <a:solidFill>
                  <a:prstClr val="black"/>
                </a:solidFill>
                <a:ea typeface="+mn-ea"/>
                <a:sym typeface="Wingdings" panose="05000000000000000000" pitchFamily="2" charset="2"/>
              </a:rPr>
              <a:t>a </a:t>
            </a:r>
            <a:r>
              <a:rPr lang="en-US" sz="2400" i="1" spc="-150" dirty="0">
                <a:solidFill>
                  <a:srgbClr val="FF0000"/>
                </a:solidFill>
                <a:ea typeface="+mn-ea"/>
                <a:sym typeface="Wingdings" panose="05000000000000000000" pitchFamily="2" charset="2"/>
              </a:rPr>
              <a:t>high pass-through voltage (</a:t>
            </a:r>
            <a:r>
              <a:rPr lang="en-US" sz="2400" i="1" spc="-150" dirty="0" err="1">
                <a:solidFill>
                  <a:srgbClr val="FF0000"/>
                </a:solidFill>
                <a:ea typeface="+mn-ea"/>
                <a:sym typeface="Wingdings" panose="05000000000000000000" pitchFamily="2" charset="2"/>
              </a:rPr>
              <a:t>V</a:t>
            </a:r>
            <a:r>
              <a:rPr lang="en-US" sz="2400" i="1" spc="-150" baseline="-25000" dirty="0" err="1">
                <a:solidFill>
                  <a:srgbClr val="FF0000"/>
                </a:solidFill>
                <a:ea typeface="+mn-ea"/>
                <a:sym typeface="Wingdings" panose="05000000000000000000" pitchFamily="2" charset="2"/>
              </a:rPr>
              <a:t>pass</a:t>
            </a:r>
            <a:r>
              <a:rPr lang="en-US" sz="2400" i="1" spc="-150" dirty="0">
                <a:solidFill>
                  <a:srgbClr val="FF0000"/>
                </a:solidFill>
                <a:ea typeface="+mn-ea"/>
                <a:sym typeface="Wingdings" panose="05000000000000000000" pitchFamily="2" charset="2"/>
              </a:rPr>
              <a:t>)</a:t>
            </a:r>
            <a:r>
              <a:rPr lang="en-US" sz="2400" spc="-150" dirty="0">
                <a:solidFill>
                  <a:prstClr val="black"/>
                </a:solidFill>
                <a:ea typeface="+mn-ea"/>
                <a:sym typeface="Wingdings" panose="05000000000000000000" pitchFamily="2" charset="2"/>
              </a:rPr>
              <a:t> to multiple pages on a </a:t>
            </a:r>
            <a:r>
              <a:rPr lang="en-US" sz="2400" spc="-150" dirty="0" smtClean="0">
                <a:solidFill>
                  <a:prstClr val="black"/>
                </a:solidFill>
                <a:ea typeface="+mn-ea"/>
                <a:sym typeface="Wingdings" panose="05000000000000000000" pitchFamily="2" charset="2"/>
              </a:rPr>
              <a:t>read</a:t>
            </a:r>
          </a:p>
          <a:p>
            <a:pPr marL="365760" lvl="1" eaLnBrk="1" fontAlgn="auto" hangingPunct="1">
              <a:spcAft>
                <a:spcPts val="0"/>
              </a:spcAft>
              <a:buClr>
                <a:prstClr val="black"/>
              </a:buClr>
              <a:buFont typeface="Arial" pitchFamily="34" charset="0"/>
              <a:buChar char="–"/>
              <a:defRPr/>
            </a:pPr>
            <a:r>
              <a:rPr lang="en-US" sz="2400" spc="-150" dirty="0" smtClean="0">
                <a:solidFill>
                  <a:prstClr val="black"/>
                </a:solidFill>
                <a:ea typeface="+mn-ea"/>
              </a:rPr>
              <a:t>Repeated application of </a:t>
            </a:r>
            <a:r>
              <a:rPr lang="en-US" sz="2400" i="1" spc="-150" dirty="0" err="1" smtClean="0">
                <a:solidFill>
                  <a:srgbClr val="FF0000"/>
                </a:solidFill>
                <a:sym typeface="Wingdings" panose="05000000000000000000" pitchFamily="2" charset="2"/>
              </a:rPr>
              <a:t>V</a:t>
            </a:r>
            <a:r>
              <a:rPr lang="en-US" sz="2400" i="1" spc="-150" baseline="-25000" dirty="0" err="1" smtClean="0">
                <a:solidFill>
                  <a:srgbClr val="FF0000"/>
                </a:solidFill>
                <a:sym typeface="Wingdings" panose="05000000000000000000" pitchFamily="2" charset="2"/>
              </a:rPr>
              <a:t>pass</a:t>
            </a:r>
            <a:r>
              <a:rPr lang="en-US" sz="2400" spc="-150" dirty="0">
                <a:solidFill>
                  <a:srgbClr val="FF0000"/>
                </a:solidFill>
                <a:ea typeface="+mn-ea"/>
                <a:sym typeface="Wingdings" panose="05000000000000000000" pitchFamily="2" charset="2"/>
              </a:rPr>
              <a:t> </a:t>
            </a:r>
            <a:r>
              <a:rPr lang="en-US" sz="2400" spc="-150" dirty="0" smtClean="0">
                <a:solidFill>
                  <a:srgbClr val="FF0000"/>
                </a:solidFill>
                <a:ea typeface="+mn-ea"/>
              </a:rPr>
              <a:t>can alter stored values in unread pages</a:t>
            </a:r>
            <a:endParaRPr lang="en-US" sz="2400" spc="-150" dirty="0">
              <a:solidFill>
                <a:srgbClr val="FF0000"/>
              </a:solidFill>
              <a:ea typeface="+mn-ea"/>
            </a:endParaRPr>
          </a:p>
          <a:p>
            <a:pPr marL="182880" indent="-182880" eaLnBrk="1" fontAlgn="auto" hangingPunct="1">
              <a:spcAft>
                <a:spcPts val="0"/>
              </a:spcAft>
              <a:buClr>
                <a:prstClr val="black"/>
              </a:buClr>
              <a:buFont typeface="Arial" pitchFamily="34" charset="0"/>
              <a:buChar char="•"/>
              <a:defRPr/>
            </a:pPr>
            <a:endParaRPr lang="en-US" sz="800" dirty="0" smtClean="0">
              <a:solidFill>
                <a:prstClr val="black"/>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dirty="0" smtClean="0">
                <a:solidFill>
                  <a:prstClr val="black"/>
                </a:solidFill>
                <a:ea typeface="+mn-ea"/>
                <a:cs typeface="+mn-cs"/>
              </a:rPr>
              <a:t>We </a:t>
            </a:r>
            <a:r>
              <a:rPr lang="en-US" sz="2800" b="1" dirty="0">
                <a:solidFill>
                  <a:srgbClr val="0000FF"/>
                </a:solidFill>
                <a:ea typeface="+mn-ea"/>
                <a:cs typeface="+mn-cs"/>
              </a:rPr>
              <a:t>characterize read disturb </a:t>
            </a:r>
            <a:r>
              <a:rPr lang="en-US" sz="2800" dirty="0">
                <a:solidFill>
                  <a:prstClr val="black"/>
                </a:solidFill>
                <a:ea typeface="+mn-ea"/>
                <a:cs typeface="+mn-cs"/>
              </a:rPr>
              <a:t>on real NAND flash chips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Slightly </a:t>
            </a:r>
            <a:r>
              <a:rPr lang="en-US" sz="2400" dirty="0">
                <a:solidFill>
                  <a:srgbClr val="0000FF"/>
                </a:solidFill>
                <a:ea typeface="+mn-ea"/>
              </a:rPr>
              <a:t>lowering </a:t>
            </a:r>
            <a:r>
              <a:rPr lang="en-US" sz="2400" dirty="0" err="1">
                <a:solidFill>
                  <a:srgbClr val="0000FF"/>
                </a:solidFill>
                <a:ea typeface="+mn-ea"/>
              </a:rPr>
              <a:t>V</a:t>
            </a:r>
            <a:r>
              <a:rPr lang="en-US" sz="2400" baseline="-25000" dirty="0" err="1">
                <a:solidFill>
                  <a:srgbClr val="0000FF"/>
                </a:solidFill>
                <a:ea typeface="+mn-ea"/>
              </a:rPr>
              <a:t>pass</a:t>
            </a:r>
            <a:r>
              <a:rPr lang="en-US" sz="2400" dirty="0">
                <a:solidFill>
                  <a:prstClr val="black"/>
                </a:solidFill>
                <a:ea typeface="+mn-ea"/>
              </a:rPr>
              <a:t> </a:t>
            </a:r>
            <a:r>
              <a:rPr lang="en-US" sz="2400" dirty="0">
                <a:solidFill>
                  <a:srgbClr val="0000FF"/>
                </a:solidFill>
                <a:ea typeface="+mn-ea"/>
              </a:rPr>
              <a:t>greatly reduces read disturb errors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Some flash cells are </a:t>
            </a:r>
            <a:r>
              <a:rPr lang="en-US" sz="2400" dirty="0">
                <a:solidFill>
                  <a:srgbClr val="0000FF"/>
                </a:solidFill>
                <a:ea typeface="+mn-ea"/>
              </a:rPr>
              <a:t>more </a:t>
            </a:r>
            <a:r>
              <a:rPr lang="en-US" sz="2400" dirty="0" smtClean="0">
                <a:solidFill>
                  <a:srgbClr val="0000FF"/>
                </a:solidFill>
                <a:ea typeface="+mn-ea"/>
              </a:rPr>
              <a:t>prone to </a:t>
            </a:r>
            <a:r>
              <a:rPr lang="en-US" sz="2400" dirty="0">
                <a:solidFill>
                  <a:srgbClr val="0000FF"/>
                </a:solidFill>
                <a:ea typeface="+mn-ea"/>
              </a:rPr>
              <a:t>read disturb</a:t>
            </a:r>
            <a:endParaRPr lang="en-US" sz="2400" dirty="0">
              <a:solidFill>
                <a:prstClr val="black"/>
              </a:solidFill>
              <a:ea typeface="+mn-ea"/>
            </a:endParaRPr>
          </a:p>
          <a:p>
            <a:pPr marL="182880" indent="-182880" eaLnBrk="1" fontAlgn="auto" hangingPunct="1">
              <a:spcAft>
                <a:spcPts val="0"/>
              </a:spcAft>
              <a:buClr>
                <a:prstClr val="black"/>
              </a:buClr>
              <a:buFont typeface="Arial" pitchFamily="34" charset="0"/>
              <a:buChar char="•"/>
              <a:defRPr/>
            </a:pPr>
            <a:endParaRPr lang="en-US" sz="800" b="1" dirty="0" smtClean="0">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smtClean="0">
                <a:ea typeface="+mn-ea"/>
                <a:cs typeface="+mn-cs"/>
              </a:rPr>
              <a:t>Technique </a:t>
            </a:r>
            <a:r>
              <a:rPr lang="en-US" sz="2800" b="1" dirty="0">
                <a:ea typeface="+mn-ea"/>
                <a:cs typeface="+mn-cs"/>
              </a:rPr>
              <a:t>1:</a:t>
            </a:r>
            <a:r>
              <a:rPr lang="en-US" sz="2800" dirty="0">
                <a:solidFill>
                  <a:srgbClr val="00B050"/>
                </a:solidFill>
                <a:ea typeface="+mn-ea"/>
                <a:cs typeface="+mn-cs"/>
              </a:rPr>
              <a:t> </a:t>
            </a:r>
            <a:r>
              <a:rPr lang="en-US" sz="2800" dirty="0">
                <a:solidFill>
                  <a:srgbClr val="0000FF"/>
                </a:solidFill>
                <a:ea typeface="+mn-ea"/>
                <a:cs typeface="+mn-cs"/>
              </a:rPr>
              <a:t>Mitigate</a:t>
            </a:r>
            <a:r>
              <a:rPr lang="en-US" sz="2800" dirty="0">
                <a:solidFill>
                  <a:prstClr val="black"/>
                </a:solidFill>
                <a:ea typeface="+mn-ea"/>
                <a:cs typeface="+mn-cs"/>
              </a:rPr>
              <a:t> read disturb errors online</a:t>
            </a:r>
          </a:p>
          <a:p>
            <a:pPr marL="365760" lvl="1" eaLnBrk="1" fontAlgn="auto" hangingPunct="1">
              <a:spcAft>
                <a:spcPts val="0"/>
              </a:spcAft>
              <a:buClr>
                <a:prstClr val="black"/>
              </a:buClr>
              <a:buFont typeface="Arial" pitchFamily="34" charset="0"/>
              <a:buChar char="–"/>
              <a:defRPr/>
            </a:pPr>
            <a:r>
              <a:rPr lang="en-US" sz="2400" b="1" i="1" dirty="0" err="1">
                <a:solidFill>
                  <a:srgbClr val="0000FF"/>
                </a:solidFill>
                <a:ea typeface="+mn-ea"/>
              </a:rPr>
              <a:t>V</a:t>
            </a:r>
            <a:r>
              <a:rPr lang="en-US" sz="2400" b="1" i="1" baseline="-25000" dirty="0" err="1">
                <a:solidFill>
                  <a:srgbClr val="0000FF"/>
                </a:solidFill>
                <a:ea typeface="+mn-ea"/>
              </a:rPr>
              <a:t>pass</a:t>
            </a:r>
            <a:r>
              <a:rPr lang="en-US" sz="2400" b="1" i="1" dirty="0">
                <a:solidFill>
                  <a:srgbClr val="0000FF"/>
                </a:solidFill>
                <a:ea typeface="+mn-ea"/>
              </a:rPr>
              <a:t> Tuning</a:t>
            </a:r>
            <a:r>
              <a:rPr lang="en-US" sz="2400" dirty="0">
                <a:solidFill>
                  <a:srgbClr val="0000FF"/>
                </a:solidFill>
                <a:ea typeface="+mn-ea"/>
              </a:rPr>
              <a:t> </a:t>
            </a:r>
            <a:r>
              <a:rPr lang="en-US" sz="2400" dirty="0">
                <a:solidFill>
                  <a:prstClr val="black"/>
                </a:solidFill>
                <a:ea typeface="+mn-ea"/>
              </a:rPr>
              <a:t>dynamically finds and applies a lowered </a:t>
            </a:r>
            <a:r>
              <a:rPr lang="en-US" sz="2400" dirty="0" err="1" smtClean="0">
                <a:solidFill>
                  <a:prstClr val="black"/>
                </a:solidFill>
                <a:ea typeface="+mn-ea"/>
              </a:rPr>
              <a:t>V</a:t>
            </a:r>
            <a:r>
              <a:rPr lang="en-US" sz="2400" baseline="-25000" dirty="0" err="1" smtClean="0">
                <a:solidFill>
                  <a:prstClr val="black"/>
                </a:solidFill>
                <a:ea typeface="+mn-ea"/>
              </a:rPr>
              <a:t>pass</a:t>
            </a:r>
            <a:r>
              <a:rPr lang="en-US" sz="2400" baseline="-25000" dirty="0" smtClean="0">
                <a:solidFill>
                  <a:prstClr val="black"/>
                </a:solidFill>
                <a:ea typeface="+mn-ea"/>
              </a:rPr>
              <a:t> </a:t>
            </a:r>
            <a:r>
              <a:rPr lang="en-US" sz="2400" dirty="0" smtClean="0">
                <a:solidFill>
                  <a:prstClr val="black"/>
                </a:solidFill>
                <a:ea typeface="+mn-ea"/>
              </a:rPr>
              <a:t>per block</a:t>
            </a:r>
            <a:endParaRPr lang="en-US" sz="2400" dirty="0">
              <a:solidFill>
                <a:prstClr val="black"/>
              </a:solidFill>
              <a:ea typeface="+mn-ea"/>
            </a:endParaRP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Flash memory </a:t>
            </a:r>
            <a:r>
              <a:rPr lang="en-US" sz="2400" dirty="0">
                <a:solidFill>
                  <a:srgbClr val="00B050"/>
                </a:solidFill>
                <a:ea typeface="+mn-ea"/>
              </a:rPr>
              <a:t>lifetime improves by 21%</a:t>
            </a:r>
          </a:p>
          <a:p>
            <a:pPr marL="182880" indent="-182880" eaLnBrk="1" fontAlgn="auto" hangingPunct="1">
              <a:spcAft>
                <a:spcPts val="0"/>
              </a:spcAft>
              <a:buClr>
                <a:prstClr val="black"/>
              </a:buClr>
              <a:buFont typeface="Arial" pitchFamily="34" charset="0"/>
              <a:buChar char="•"/>
              <a:defRPr/>
            </a:pPr>
            <a:endParaRPr lang="en-US" sz="800" b="1" dirty="0" smtClean="0">
              <a:solidFill>
                <a:srgbClr val="000000"/>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smtClean="0">
                <a:solidFill>
                  <a:srgbClr val="000000"/>
                </a:solidFill>
                <a:ea typeface="+mn-ea"/>
                <a:cs typeface="+mn-cs"/>
              </a:rPr>
              <a:t>Technique </a:t>
            </a:r>
            <a:r>
              <a:rPr lang="en-US" sz="2800" b="1" dirty="0">
                <a:solidFill>
                  <a:srgbClr val="000000"/>
                </a:solidFill>
                <a:ea typeface="+mn-ea"/>
                <a:cs typeface="+mn-cs"/>
              </a:rPr>
              <a:t>2:</a:t>
            </a:r>
            <a:r>
              <a:rPr lang="en-US" sz="2800" dirty="0">
                <a:solidFill>
                  <a:srgbClr val="00B050"/>
                </a:solidFill>
                <a:ea typeface="+mn-ea"/>
                <a:cs typeface="+mn-cs"/>
              </a:rPr>
              <a:t> </a:t>
            </a:r>
            <a:r>
              <a:rPr lang="en-US" sz="2800" dirty="0">
                <a:solidFill>
                  <a:srgbClr val="0000FF"/>
                </a:solidFill>
                <a:ea typeface="+mn-ea"/>
                <a:cs typeface="+mn-cs"/>
              </a:rPr>
              <a:t>Recover</a:t>
            </a:r>
            <a:r>
              <a:rPr lang="en-US" sz="2800" dirty="0">
                <a:solidFill>
                  <a:srgbClr val="00B050"/>
                </a:solidFill>
                <a:ea typeface="+mn-ea"/>
                <a:cs typeface="+mn-cs"/>
              </a:rPr>
              <a:t> </a:t>
            </a:r>
            <a:r>
              <a:rPr lang="en-US" sz="2800" dirty="0">
                <a:solidFill>
                  <a:prstClr val="black"/>
                </a:solidFill>
                <a:ea typeface="+mn-ea"/>
                <a:cs typeface="+mn-cs"/>
              </a:rPr>
              <a:t>after failure to prevent data loss</a:t>
            </a:r>
          </a:p>
          <a:p>
            <a:pPr marL="365760" lvl="1" eaLnBrk="1" fontAlgn="auto" hangingPunct="1">
              <a:spcAft>
                <a:spcPts val="0"/>
              </a:spcAft>
              <a:buClr>
                <a:prstClr val="black"/>
              </a:buClr>
              <a:buFont typeface="Arial" pitchFamily="34" charset="0"/>
              <a:buChar char="–"/>
              <a:defRPr/>
            </a:pPr>
            <a:r>
              <a:rPr lang="en-US" sz="2400" b="1" i="1" dirty="0">
                <a:solidFill>
                  <a:srgbClr val="0000FF"/>
                </a:solidFill>
                <a:ea typeface="+mn-ea"/>
              </a:rPr>
              <a:t>Read Disturb Oriented Error Recovery</a:t>
            </a:r>
            <a:r>
              <a:rPr lang="en-US" sz="2400" dirty="0">
                <a:solidFill>
                  <a:srgbClr val="0000FF"/>
                </a:solidFill>
                <a:ea typeface="+mn-ea"/>
              </a:rPr>
              <a:t> </a:t>
            </a:r>
            <a:r>
              <a:rPr lang="en-US" sz="2400" dirty="0">
                <a:solidFill>
                  <a:prstClr val="black"/>
                </a:solidFill>
                <a:ea typeface="+mn-ea"/>
              </a:rPr>
              <a:t>(RDR) selectively corrects cells more susceptible to read disturb errors</a:t>
            </a:r>
          </a:p>
          <a:p>
            <a:pPr marL="365760" lvl="1" eaLnBrk="1" fontAlgn="auto" hangingPunct="1">
              <a:spcAft>
                <a:spcPts val="0"/>
              </a:spcAft>
              <a:buClr>
                <a:prstClr val="black"/>
              </a:buClr>
              <a:buFont typeface="Arial" pitchFamily="34" charset="0"/>
              <a:buChar char="–"/>
              <a:defRPr/>
            </a:pPr>
            <a:r>
              <a:rPr lang="en-US" sz="2400" dirty="0">
                <a:solidFill>
                  <a:srgbClr val="00B050"/>
                </a:solidFill>
                <a:ea typeface="+mn-ea"/>
              </a:rPr>
              <a:t>Reduces raw bit error rate</a:t>
            </a:r>
            <a:r>
              <a:rPr lang="en-US" sz="2400" b="1" dirty="0">
                <a:solidFill>
                  <a:srgbClr val="00B050"/>
                </a:solidFill>
                <a:ea typeface="+mn-ea"/>
              </a:rPr>
              <a:t> </a:t>
            </a:r>
            <a:r>
              <a:rPr lang="en-US" sz="2400" dirty="0">
                <a:solidFill>
                  <a:srgbClr val="00B050"/>
                </a:solidFill>
                <a:ea typeface="+mn-ea"/>
              </a:rPr>
              <a:t>(RBER) by up to 36%</a:t>
            </a:r>
          </a:p>
        </p:txBody>
      </p:sp>
      <p:sp>
        <p:nvSpPr>
          <p:cNvPr id="25702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19C2D1-B1A1-A048-8394-5D276675F714}" type="slidenum">
              <a:rPr lang="en-US" sz="1200">
                <a:solidFill>
                  <a:srgbClr val="898989"/>
                </a:solidFill>
                <a:latin typeface="Calibri" charset="0"/>
              </a:rPr>
              <a:pPr eaLnBrk="1" hangingPunct="1"/>
              <a:t>64</a:t>
            </a:fld>
            <a:endParaRPr lang="en-US" sz="1200">
              <a:solidFill>
                <a:srgbClr val="898989"/>
              </a:solidFill>
              <a:latin typeface="Calibri" charset="0"/>
            </a:endParaRPr>
          </a:p>
        </p:txBody>
      </p:sp>
      <p:pic>
        <p:nvPicPr>
          <p:cNvPr id="257028"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416868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500"/>
                                        <p:tgtEl>
                                          <p:spTgt spid="3">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fade">
                                      <p:cBhvr>
                                        <p:cTn id="6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Title 1"/>
          <p:cNvSpPr>
            <a:spLocks noGrp="1"/>
          </p:cNvSpPr>
          <p:nvPr>
            <p:ph type="title"/>
          </p:nvPr>
        </p:nvSpPr>
        <p:spPr/>
        <p:txBody>
          <a:bodyPr/>
          <a:lstStyle/>
          <a:p>
            <a:pPr eaLnBrk="1" hangingPunct="1"/>
            <a:r>
              <a:rPr lang="en-US">
                <a:latin typeface="Calibri" charset="0"/>
              </a:rPr>
              <a:t>Outline</a:t>
            </a:r>
          </a:p>
        </p:txBody>
      </p:sp>
      <p:sp>
        <p:nvSpPr>
          <p:cNvPr id="259074" name="Content Placeholder 2"/>
          <p:cNvSpPr>
            <a:spLocks noGrp="1"/>
          </p:cNvSpPr>
          <p:nvPr>
            <p:ph idx="1"/>
          </p:nvPr>
        </p:nvSpPr>
        <p:spPr/>
        <p:txBody>
          <a:bodyPr/>
          <a:lstStyle/>
          <a:p>
            <a:pPr eaLnBrk="1" hangingPunct="1"/>
            <a:r>
              <a:rPr lang="en-US">
                <a:latin typeface="Calibri" charset="0"/>
              </a:rPr>
              <a:t>Background (Problem and Goal)</a:t>
            </a:r>
          </a:p>
          <a:p>
            <a:pPr eaLnBrk="1" hangingPunct="1"/>
            <a:r>
              <a:rPr lang="en-US">
                <a:latin typeface="Calibri" charset="0"/>
              </a:rPr>
              <a:t>Key Experimental Observations</a:t>
            </a:r>
          </a:p>
          <a:p>
            <a:pPr eaLnBrk="1" hangingPunct="1"/>
            <a:r>
              <a:rPr lang="en-US">
                <a:latin typeface="Calibri" charset="0"/>
              </a:rPr>
              <a:t>Mitigation: V</a:t>
            </a:r>
            <a:r>
              <a:rPr lang="en-US" baseline="-25000">
                <a:latin typeface="Calibri" charset="0"/>
              </a:rPr>
              <a:t>pass</a:t>
            </a:r>
            <a:r>
              <a:rPr lang="en-US">
                <a:latin typeface="Calibri" charset="0"/>
              </a:rPr>
              <a:t> Tuning</a:t>
            </a:r>
          </a:p>
          <a:p>
            <a:pPr eaLnBrk="1" hangingPunct="1"/>
            <a:r>
              <a:rPr lang="en-US">
                <a:latin typeface="Calibri" charset="0"/>
              </a:rPr>
              <a:t>Recovery: Read Disturb Oriented Error Recovery</a:t>
            </a:r>
          </a:p>
          <a:p>
            <a:pPr eaLnBrk="1" hangingPunct="1"/>
            <a:r>
              <a:rPr lang="en-US">
                <a:latin typeface="Calibri" charset="0"/>
              </a:rPr>
              <a:t>Conclusion</a:t>
            </a:r>
          </a:p>
        </p:txBody>
      </p:sp>
      <p:sp>
        <p:nvSpPr>
          <p:cNvPr id="2590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FE153C-F478-B24F-BC0E-2F6EA7D8F710}" type="slidenum">
              <a:rPr lang="en-US" sz="1200">
                <a:solidFill>
                  <a:srgbClr val="898989"/>
                </a:solidFill>
                <a:latin typeface="Calibri" charset="0"/>
              </a:rPr>
              <a:pPr eaLnBrk="1" hangingPunct="1"/>
              <a:t>65</a:t>
            </a:fld>
            <a:endParaRPr lang="en-US" sz="1200">
              <a:solidFill>
                <a:srgbClr val="898989"/>
              </a:solidFill>
              <a:latin typeface="Calibri" charset="0"/>
            </a:endParaRPr>
          </a:p>
        </p:txBody>
      </p:sp>
      <p:pic>
        <p:nvPicPr>
          <p:cNvPr id="259076"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2561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pPr eaLnBrk="1" hangingPunct="1"/>
            <a:r>
              <a:rPr lang="en-US">
                <a:latin typeface="Calibri" charset="0"/>
              </a:rPr>
              <a:t>Outline</a:t>
            </a:r>
          </a:p>
        </p:txBody>
      </p:sp>
      <p:sp>
        <p:nvSpPr>
          <p:cNvPr id="3" name="Content Placeholder 2"/>
          <p:cNvSpPr>
            <a:spLocks noGrp="1"/>
          </p:cNvSpPr>
          <p:nvPr>
            <p:ph idx="1"/>
          </p:nvPr>
        </p:nvSpPr>
        <p:spPr/>
        <p:txBody>
          <a:bodyPr rtlCol="0">
            <a:normAutofit/>
          </a:bodyPr>
          <a:lstStyle/>
          <a:p>
            <a:pPr marL="182880" indent="-182880" eaLnBrk="1" fontAlgn="auto" hangingPunct="1">
              <a:spcAft>
                <a:spcPts val="0"/>
              </a:spcAft>
              <a:buFont typeface="Arial" pitchFamily="34" charset="0"/>
              <a:buChar char="•"/>
              <a:defRPr/>
            </a:pPr>
            <a:r>
              <a:rPr lang="en-US" dirty="0">
                <a:ea typeface="+mn-ea"/>
                <a:cs typeface="+mn-cs"/>
              </a:rPr>
              <a:t>Background (Problem and Goal)</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Key Experimental Observations</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Mitigation: </a:t>
            </a:r>
            <a:r>
              <a:rPr lang="en-US" dirty="0" err="1">
                <a:solidFill>
                  <a:schemeClr val="bg1">
                    <a:lumMod val="75000"/>
                  </a:schemeClr>
                </a:solidFill>
                <a:ea typeface="+mn-ea"/>
                <a:cs typeface="+mn-cs"/>
              </a:rPr>
              <a:t>V</a:t>
            </a:r>
            <a:r>
              <a:rPr lang="en-US" baseline="-25000" dirty="0" err="1">
                <a:solidFill>
                  <a:schemeClr val="bg1">
                    <a:lumMod val="75000"/>
                  </a:schemeClr>
                </a:solidFill>
                <a:ea typeface="+mn-ea"/>
                <a:cs typeface="+mn-cs"/>
              </a:rPr>
              <a:t>pass</a:t>
            </a:r>
            <a:r>
              <a:rPr lang="en-US" dirty="0">
                <a:solidFill>
                  <a:schemeClr val="bg1">
                    <a:lumMod val="75000"/>
                  </a:schemeClr>
                </a:solidFill>
                <a:ea typeface="+mn-ea"/>
                <a:cs typeface="+mn-cs"/>
              </a:rPr>
              <a:t> Tuning</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Recovery: Read Disturb Oriented Error Recovery</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Conclusion</a:t>
            </a:r>
          </a:p>
        </p:txBody>
      </p:sp>
      <p:sp>
        <p:nvSpPr>
          <p:cNvPr id="2611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62AB8F-B6D7-8C48-A6C3-C51F40C8A6BC}" type="slidenum">
              <a:rPr lang="en-US" sz="1200">
                <a:solidFill>
                  <a:srgbClr val="898989"/>
                </a:solidFill>
                <a:latin typeface="Calibri" charset="0"/>
              </a:rPr>
              <a:pPr eaLnBrk="1" hangingPunct="1"/>
              <a:t>66</a:t>
            </a:fld>
            <a:endParaRPr lang="en-US" sz="1200">
              <a:solidFill>
                <a:srgbClr val="898989"/>
              </a:solidFill>
              <a:latin typeface="Calibri" charset="0"/>
            </a:endParaRPr>
          </a:p>
        </p:txBody>
      </p:sp>
      <p:pic>
        <p:nvPicPr>
          <p:cNvPr id="261124"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60151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p:cNvSpPr>
            <a:spLocks noGrp="1"/>
          </p:cNvSpPr>
          <p:nvPr>
            <p:ph type="title"/>
          </p:nvPr>
        </p:nvSpPr>
        <p:spPr/>
        <p:txBody>
          <a:bodyPr/>
          <a:lstStyle/>
          <a:p>
            <a:pPr eaLnBrk="1" hangingPunct="1"/>
            <a:r>
              <a:rPr lang="en-US">
                <a:latin typeface="Calibri" charset="0"/>
              </a:rPr>
              <a:t>NAND Flash Memory Background</a:t>
            </a:r>
          </a:p>
        </p:txBody>
      </p:sp>
      <p:sp>
        <p:nvSpPr>
          <p:cNvPr id="43" name="Rectangle 42"/>
          <p:cNvSpPr/>
          <p:nvPr/>
        </p:nvSpPr>
        <p:spPr>
          <a:xfrm>
            <a:off x="738188" y="1085850"/>
            <a:ext cx="7693025" cy="36385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lstStyle/>
          <a:p>
            <a:pPr algn="ctr">
              <a:defRPr/>
            </a:pPr>
            <a:r>
              <a:rPr lang="en-US" sz="2800" kern="0" dirty="0">
                <a:solidFill>
                  <a:prstClr val="black"/>
                </a:solidFill>
                <a:latin typeface="Calibri"/>
                <a:ea typeface="ＭＳ Ｐゴシック" charset="0"/>
                <a:cs typeface="ＭＳ Ｐゴシック" charset="0"/>
              </a:rPr>
              <a:t>Flash Memory</a:t>
            </a:r>
          </a:p>
        </p:txBody>
      </p:sp>
      <p:grpSp>
        <p:nvGrpSpPr>
          <p:cNvPr id="44" name="Group 43"/>
          <p:cNvGrpSpPr/>
          <p:nvPr/>
        </p:nvGrpSpPr>
        <p:grpSpPr>
          <a:xfrm>
            <a:off x="874834" y="1734281"/>
            <a:ext cx="7420709" cy="2800352"/>
            <a:chOff x="1195753" y="1480770"/>
            <a:chExt cx="9894279" cy="2800352"/>
          </a:xfrm>
          <a:solidFill>
            <a:sysClr val="window" lastClr="FFFFFF"/>
          </a:solidFill>
        </p:grpSpPr>
        <p:sp>
          <p:nvSpPr>
            <p:cNvPr id="45" name="Rectangle 44"/>
            <p:cNvSpPr/>
            <p:nvPr/>
          </p:nvSpPr>
          <p:spPr>
            <a:xfrm>
              <a:off x="1195753" y="1879355"/>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1</a:t>
              </a:r>
            </a:p>
          </p:txBody>
        </p:sp>
        <p:sp>
          <p:nvSpPr>
            <p:cNvPr id="46" name="Rectangle 45"/>
            <p:cNvSpPr/>
            <p:nvPr/>
          </p:nvSpPr>
          <p:spPr>
            <a:xfrm>
              <a:off x="1195754" y="1480770"/>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0</a:t>
              </a:r>
            </a:p>
          </p:txBody>
        </p:sp>
        <p:sp>
          <p:nvSpPr>
            <p:cNvPr id="47" name="Rectangle 46"/>
            <p:cNvSpPr/>
            <p:nvPr/>
          </p:nvSpPr>
          <p:spPr>
            <a:xfrm>
              <a:off x="1195754" y="2277940"/>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2</a:t>
              </a:r>
            </a:p>
          </p:txBody>
        </p:sp>
        <p:sp>
          <p:nvSpPr>
            <p:cNvPr id="48" name="Rectangle 47"/>
            <p:cNvSpPr/>
            <p:nvPr/>
          </p:nvSpPr>
          <p:spPr>
            <a:xfrm>
              <a:off x="1195753" y="3882536"/>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255</a:t>
              </a:r>
            </a:p>
          </p:txBody>
        </p:sp>
        <p:sp>
          <p:nvSpPr>
            <p:cNvPr id="49" name="Rectangle 48"/>
            <p:cNvSpPr/>
            <p:nvPr/>
          </p:nvSpPr>
          <p:spPr>
            <a:xfrm>
              <a:off x="1195753"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algn="ctr">
                <a:defRPr/>
              </a:pPr>
              <a:r>
                <a:rPr lang="en-US" sz="2400" kern="0" dirty="0">
                  <a:solidFill>
                    <a:prstClr val="black"/>
                  </a:solidFill>
                  <a:latin typeface="Calibri"/>
                  <a:ea typeface="ＭＳ Ｐゴシック" charset="0"/>
                  <a:cs typeface="ＭＳ Ｐゴシック" charset="0"/>
                </a:rPr>
                <a:t>……</a:t>
              </a:r>
            </a:p>
          </p:txBody>
        </p:sp>
        <p:sp>
          <p:nvSpPr>
            <p:cNvPr id="50" name="Rectangle 49"/>
            <p:cNvSpPr/>
            <p:nvPr/>
          </p:nvSpPr>
          <p:spPr>
            <a:xfrm>
              <a:off x="3141784" y="1879355"/>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257</a:t>
              </a:r>
            </a:p>
          </p:txBody>
        </p:sp>
        <p:sp>
          <p:nvSpPr>
            <p:cNvPr id="51" name="Rectangle 50"/>
            <p:cNvSpPr/>
            <p:nvPr/>
          </p:nvSpPr>
          <p:spPr>
            <a:xfrm>
              <a:off x="3141785" y="1480770"/>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256</a:t>
              </a:r>
            </a:p>
          </p:txBody>
        </p:sp>
        <p:sp>
          <p:nvSpPr>
            <p:cNvPr id="52" name="Rectangle 51"/>
            <p:cNvSpPr/>
            <p:nvPr/>
          </p:nvSpPr>
          <p:spPr>
            <a:xfrm>
              <a:off x="3141785" y="2277940"/>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258</a:t>
              </a:r>
            </a:p>
          </p:txBody>
        </p:sp>
        <p:sp>
          <p:nvSpPr>
            <p:cNvPr id="53" name="Rectangle 52"/>
            <p:cNvSpPr/>
            <p:nvPr/>
          </p:nvSpPr>
          <p:spPr>
            <a:xfrm>
              <a:off x="3141784" y="3882536"/>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511</a:t>
              </a:r>
            </a:p>
          </p:txBody>
        </p:sp>
        <p:sp>
          <p:nvSpPr>
            <p:cNvPr id="54" name="Rectangle 53"/>
            <p:cNvSpPr/>
            <p:nvPr/>
          </p:nvSpPr>
          <p:spPr>
            <a:xfrm>
              <a:off x="3141784"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algn="ctr">
                <a:defRPr/>
              </a:pPr>
              <a:r>
                <a:rPr lang="en-US" sz="2400" kern="0" dirty="0">
                  <a:solidFill>
                    <a:prstClr val="black"/>
                  </a:solidFill>
                  <a:latin typeface="Calibri"/>
                  <a:ea typeface="ＭＳ Ｐゴシック" charset="0"/>
                  <a:cs typeface="ＭＳ Ｐゴシック" charset="0"/>
                </a:rPr>
                <a:t>……</a:t>
              </a:r>
            </a:p>
          </p:txBody>
        </p:sp>
        <p:sp>
          <p:nvSpPr>
            <p:cNvPr id="55" name="Rectangle 54"/>
            <p:cNvSpPr/>
            <p:nvPr/>
          </p:nvSpPr>
          <p:spPr>
            <a:xfrm>
              <a:off x="5087815" y="1480770"/>
              <a:ext cx="4056185" cy="2800352"/>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sz="2400" kern="0" dirty="0">
                  <a:solidFill>
                    <a:prstClr val="black"/>
                  </a:solidFill>
                  <a:latin typeface="Calibri"/>
                  <a:ea typeface="ＭＳ Ｐゴシック" charset="0"/>
                  <a:cs typeface="ＭＳ Ｐゴシック" charset="0"/>
                </a:rPr>
                <a:t>……</a:t>
              </a:r>
            </a:p>
          </p:txBody>
        </p:sp>
        <p:sp>
          <p:nvSpPr>
            <p:cNvPr id="56" name="Rectangle 55"/>
            <p:cNvSpPr/>
            <p:nvPr/>
          </p:nvSpPr>
          <p:spPr>
            <a:xfrm>
              <a:off x="9144000" y="1879355"/>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M+1</a:t>
              </a:r>
            </a:p>
          </p:txBody>
        </p:sp>
        <p:sp>
          <p:nvSpPr>
            <p:cNvPr id="57" name="Rectangle 56"/>
            <p:cNvSpPr/>
            <p:nvPr/>
          </p:nvSpPr>
          <p:spPr>
            <a:xfrm>
              <a:off x="9144001" y="1480770"/>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M</a:t>
              </a:r>
            </a:p>
          </p:txBody>
        </p:sp>
        <p:sp>
          <p:nvSpPr>
            <p:cNvPr id="58" name="Rectangle 57"/>
            <p:cNvSpPr/>
            <p:nvPr/>
          </p:nvSpPr>
          <p:spPr>
            <a:xfrm>
              <a:off x="9144001" y="2277940"/>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M+2</a:t>
              </a:r>
            </a:p>
          </p:txBody>
        </p:sp>
        <p:sp>
          <p:nvSpPr>
            <p:cNvPr id="59" name="Rectangle 58"/>
            <p:cNvSpPr/>
            <p:nvPr/>
          </p:nvSpPr>
          <p:spPr>
            <a:xfrm>
              <a:off x="9144000" y="3882536"/>
              <a:ext cx="1946031" cy="398585"/>
            </a:xfrm>
            <a:prstGeom prst="rect">
              <a:avLst/>
            </a:prstGeom>
            <a:grpFill/>
            <a:ln w="12700" cap="flat" cmpd="sng" algn="ctr">
              <a:solidFill>
                <a:sysClr val="windowText" lastClr="000000"/>
              </a:solidFill>
              <a:prstDash val="solid"/>
              <a:miter lim="800000"/>
            </a:ln>
            <a:effectLst/>
          </p:spPr>
          <p:txBody>
            <a:bodyPr anchor="ctr"/>
            <a:lstStyle/>
            <a:p>
              <a:pPr algn="ctr">
                <a:defRPr/>
              </a:pPr>
              <a:r>
                <a:rPr lang="en-US" kern="0" dirty="0">
                  <a:solidFill>
                    <a:prstClr val="black"/>
                  </a:solidFill>
                  <a:latin typeface="Calibri"/>
                  <a:ea typeface="ＭＳ Ｐゴシック" charset="0"/>
                  <a:cs typeface="ＭＳ Ｐゴシック" charset="0"/>
                </a:rPr>
                <a:t>Page M+255</a:t>
              </a:r>
            </a:p>
          </p:txBody>
        </p:sp>
        <p:sp>
          <p:nvSpPr>
            <p:cNvPr id="60" name="Rectangle 59"/>
            <p:cNvSpPr/>
            <p:nvPr/>
          </p:nvSpPr>
          <p:spPr>
            <a:xfrm>
              <a:off x="9144000" y="2667000"/>
              <a:ext cx="1946031" cy="1202332"/>
            </a:xfrm>
            <a:prstGeom prst="rect">
              <a:avLst/>
            </a:prstGeom>
            <a:grpFill/>
            <a:ln w="12700" cap="flat" cmpd="sng" algn="ctr">
              <a:solidFill>
                <a:sysClr val="windowText" lastClr="000000"/>
              </a:solidFill>
              <a:prstDash val="solid"/>
              <a:miter lim="800000"/>
            </a:ln>
            <a:effectLst/>
          </p:spPr>
          <p:txBody>
            <a:bodyPr vert="vert270" anchor="ctr"/>
            <a:lstStyle/>
            <a:p>
              <a:pPr algn="ctr">
                <a:defRPr/>
              </a:pPr>
              <a:r>
                <a:rPr lang="en-US" sz="2400" kern="0" dirty="0">
                  <a:solidFill>
                    <a:prstClr val="black"/>
                  </a:solidFill>
                  <a:latin typeface="Calibri"/>
                  <a:ea typeface="ＭＳ Ｐゴシック" charset="0"/>
                  <a:cs typeface="ＭＳ Ｐゴシック" charset="0"/>
                </a:rPr>
                <a:t>……</a:t>
              </a:r>
            </a:p>
          </p:txBody>
        </p:sp>
      </p:grpSp>
      <p:cxnSp>
        <p:nvCxnSpPr>
          <p:cNvPr id="263172" name="Straight Connector 60"/>
          <p:cNvCxnSpPr>
            <a:cxnSpLocks noChangeShapeType="1"/>
          </p:cNvCxnSpPr>
          <p:nvPr/>
        </p:nvCxnSpPr>
        <p:spPr bwMode="auto">
          <a:xfrm>
            <a:off x="1133475" y="4724400"/>
            <a:ext cx="0" cy="1254125"/>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cxnSp>
      <p:cxnSp>
        <p:nvCxnSpPr>
          <p:cNvPr id="263173" name="Straight Connector 61"/>
          <p:cNvCxnSpPr>
            <a:cxnSpLocks noChangeShapeType="1"/>
            <a:endCxn id="63" idx="1"/>
          </p:cNvCxnSpPr>
          <p:nvPr/>
        </p:nvCxnSpPr>
        <p:spPr bwMode="auto">
          <a:xfrm>
            <a:off x="1133475" y="5978525"/>
            <a:ext cx="969963"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cxnSp>
      <p:sp>
        <p:nvSpPr>
          <p:cNvPr id="63" name="Rectangle 62"/>
          <p:cNvSpPr/>
          <p:nvPr/>
        </p:nvSpPr>
        <p:spPr>
          <a:xfrm>
            <a:off x="2103438" y="5562600"/>
            <a:ext cx="1554162" cy="831850"/>
          </a:xfrm>
          <a:prstGeom prst="rect">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algn="ctr">
              <a:defRPr/>
            </a:pPr>
            <a:r>
              <a:rPr lang="en-US" sz="2400" kern="0" dirty="0">
                <a:solidFill>
                  <a:prstClr val="black"/>
                </a:solidFill>
                <a:latin typeface="Calibri"/>
                <a:ea typeface="ＭＳ Ｐゴシック" charset="0"/>
                <a:cs typeface="ＭＳ Ｐゴシック" charset="0"/>
              </a:rPr>
              <a:t>Flash Controller</a:t>
            </a:r>
          </a:p>
        </p:txBody>
      </p:sp>
      <p:cxnSp>
        <p:nvCxnSpPr>
          <p:cNvPr id="263175" name="Straight Connector 63"/>
          <p:cNvCxnSpPr>
            <a:cxnSpLocks noChangeShapeType="1"/>
            <a:stCxn id="63" idx="3"/>
          </p:cNvCxnSpPr>
          <p:nvPr/>
        </p:nvCxnSpPr>
        <p:spPr bwMode="auto">
          <a:xfrm>
            <a:off x="3657600" y="5978525"/>
            <a:ext cx="3565525" cy="0"/>
          </a:xfrm>
          <a:prstGeom prst="line">
            <a:avLst/>
          </a:prstGeom>
          <a:noFill/>
          <a:ln w="38100">
            <a:solidFill>
              <a:srgbClr val="000000"/>
            </a:solidFill>
            <a:miter lim="800000"/>
            <a:headEnd/>
            <a:tailEnd/>
          </a:ln>
          <a:extLst>
            <a:ext uri="{909E8E84-426E-40dd-AFC4-6F175D3DCCD1}">
              <a14:hiddenFill xmlns:a14="http://schemas.microsoft.com/office/drawing/2010/main">
                <a:noFill/>
              </a14:hiddenFill>
            </a:ext>
          </a:extLst>
        </p:spPr>
      </p:cxnSp>
      <p:pic>
        <p:nvPicPr>
          <p:cNvPr id="263176" name="Picture 2" descr="http://www.computerclipart.com/computer_clipart_images/netbook_or_notebook_computer_cartoon_character_waving_0521-1004-3015-4036_SM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475" y="4962525"/>
            <a:ext cx="18383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AF4636-A662-B64F-9DC7-C5F87E7AE8AC}" type="slidenum">
              <a:rPr lang="en-US" sz="1200">
                <a:solidFill>
                  <a:srgbClr val="898989"/>
                </a:solidFill>
                <a:latin typeface="Calibri" charset="0"/>
              </a:rPr>
              <a:pPr eaLnBrk="1" hangingPunct="1"/>
              <a:t>67</a:t>
            </a:fld>
            <a:endParaRPr lang="en-US" sz="1200">
              <a:solidFill>
                <a:srgbClr val="898989"/>
              </a:solidFill>
              <a:latin typeface="Calibri" charset="0"/>
            </a:endParaRPr>
          </a:p>
        </p:txBody>
      </p:sp>
      <p:sp>
        <p:nvSpPr>
          <p:cNvPr id="4" name="Rectangle 3"/>
          <p:cNvSpPr/>
          <p:nvPr/>
        </p:nvSpPr>
        <p:spPr>
          <a:xfrm>
            <a:off x="874713" y="1752600"/>
            <a:ext cx="1458912"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400" dirty="0">
                <a:solidFill>
                  <a:prstClr val="black"/>
                </a:solidFill>
                <a:latin typeface="Calibri"/>
              </a:rPr>
              <a:t>Block 0</a:t>
            </a:r>
          </a:p>
        </p:txBody>
      </p:sp>
      <p:sp>
        <p:nvSpPr>
          <p:cNvPr id="31" name="Rectangle 30"/>
          <p:cNvSpPr/>
          <p:nvPr/>
        </p:nvSpPr>
        <p:spPr>
          <a:xfrm>
            <a:off x="2330450" y="1752600"/>
            <a:ext cx="1458913"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400" dirty="0">
                <a:solidFill>
                  <a:prstClr val="black"/>
                </a:solidFill>
                <a:latin typeface="Calibri"/>
              </a:rPr>
              <a:t>Block 1</a:t>
            </a:r>
          </a:p>
        </p:txBody>
      </p:sp>
      <p:sp>
        <p:nvSpPr>
          <p:cNvPr id="32" name="Rectangle 31"/>
          <p:cNvSpPr/>
          <p:nvPr/>
        </p:nvSpPr>
        <p:spPr>
          <a:xfrm>
            <a:off x="6835775" y="1752600"/>
            <a:ext cx="1460500" cy="27813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400" dirty="0">
                <a:solidFill>
                  <a:prstClr val="black"/>
                </a:solidFill>
                <a:latin typeface="Calibri"/>
              </a:rPr>
              <a:t>Block N</a:t>
            </a:r>
          </a:p>
        </p:txBody>
      </p:sp>
      <p:grpSp>
        <p:nvGrpSpPr>
          <p:cNvPr id="5" name="Group 4"/>
          <p:cNvGrpSpPr>
            <a:grpSpLocks/>
          </p:cNvGrpSpPr>
          <p:nvPr/>
        </p:nvGrpSpPr>
        <p:grpSpPr bwMode="auto">
          <a:xfrm>
            <a:off x="2330450" y="1733550"/>
            <a:ext cx="1463675" cy="2797175"/>
            <a:chOff x="2329807" y="1734280"/>
            <a:chExt cx="1464072" cy="2795939"/>
          </a:xfrm>
        </p:grpSpPr>
        <p:sp>
          <p:nvSpPr>
            <p:cNvPr id="33" name="Rectangle 32"/>
            <p:cNvSpPr/>
            <p:nvPr/>
          </p:nvSpPr>
          <p:spPr>
            <a:xfrm>
              <a:off x="2334571" y="1734280"/>
              <a:ext cx="1459308" cy="398287"/>
            </a:xfrm>
            <a:prstGeom prst="rect">
              <a:avLst/>
            </a:prstGeom>
            <a:solidFill>
              <a:schemeClr val="tx2"/>
            </a:solidFill>
            <a:ln w="12700" cap="flat" cmpd="sng" algn="ctr">
              <a:solidFill>
                <a:sysClr val="windowText" lastClr="000000"/>
              </a:solidFill>
              <a:prstDash val="solid"/>
              <a:miter lim="800000"/>
            </a:ln>
            <a:effectLst/>
          </p:spPr>
          <p:txBody>
            <a:bodyPr anchor="ctr"/>
            <a:lstStyle/>
            <a:p>
              <a:pPr algn="ctr">
                <a:defRPr/>
              </a:pPr>
              <a:r>
                <a:rPr lang="en-US" sz="2800" kern="0" dirty="0">
                  <a:solidFill>
                    <a:prstClr val="white"/>
                  </a:solidFill>
                  <a:latin typeface="Calibri"/>
                  <a:ea typeface="ＭＳ Ｐゴシック" charset="0"/>
                  <a:cs typeface="ＭＳ Ｐゴシック" charset="0"/>
                </a:rPr>
                <a:t>Read</a:t>
              </a:r>
            </a:p>
          </p:txBody>
        </p:sp>
        <p:sp>
          <p:nvSpPr>
            <p:cNvPr id="35" name="Rectangle 34"/>
            <p:cNvSpPr/>
            <p:nvPr/>
          </p:nvSpPr>
          <p:spPr>
            <a:xfrm>
              <a:off x="2334571" y="2134153"/>
              <a:ext cx="1459308" cy="39987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algn="ctr">
                <a:defRPr/>
              </a:pPr>
              <a:r>
                <a:rPr lang="en-US" sz="2800" kern="0" dirty="0">
                  <a:solidFill>
                    <a:prstClr val="white"/>
                  </a:solidFill>
                  <a:latin typeface="Calibri"/>
                  <a:ea typeface="ＭＳ Ｐゴシック" charset="0"/>
                  <a:cs typeface="ＭＳ Ｐゴシック" charset="0"/>
                </a:rPr>
                <a:t>Pass</a:t>
              </a:r>
            </a:p>
          </p:txBody>
        </p:sp>
        <p:sp>
          <p:nvSpPr>
            <p:cNvPr id="37" name="Rectangle 36"/>
            <p:cNvSpPr/>
            <p:nvPr/>
          </p:nvSpPr>
          <p:spPr>
            <a:xfrm>
              <a:off x="2334571" y="2537200"/>
              <a:ext cx="1459308" cy="398287"/>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algn="ctr">
                <a:defRPr/>
              </a:pPr>
              <a:r>
                <a:rPr lang="en-US" sz="2800" kern="0" dirty="0">
                  <a:solidFill>
                    <a:prstClr val="white"/>
                  </a:solidFill>
                  <a:latin typeface="Calibri"/>
                  <a:ea typeface="ＭＳ Ｐゴシック" charset="0"/>
                  <a:cs typeface="ＭＳ Ｐゴシック" charset="0"/>
                </a:rPr>
                <a:t>Pass</a:t>
              </a:r>
            </a:p>
          </p:txBody>
        </p:sp>
        <p:sp>
          <p:nvSpPr>
            <p:cNvPr id="38" name="Rectangle 37"/>
            <p:cNvSpPr/>
            <p:nvPr/>
          </p:nvSpPr>
          <p:spPr>
            <a:xfrm>
              <a:off x="2331395" y="2924379"/>
              <a:ext cx="1460896" cy="1198033"/>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algn="ctr">
                <a:defRPr/>
              </a:pPr>
              <a:r>
                <a:rPr lang="en-US" sz="2800" kern="0" dirty="0">
                  <a:solidFill>
                    <a:prstClr val="white"/>
                  </a:solidFill>
                  <a:latin typeface="Calibri"/>
                  <a:ea typeface="ＭＳ Ｐゴシック" charset="0"/>
                  <a:cs typeface="ＭＳ Ｐゴシック" charset="0"/>
                </a:rPr>
                <a:t>…</a:t>
              </a:r>
            </a:p>
          </p:txBody>
        </p:sp>
        <p:sp>
          <p:nvSpPr>
            <p:cNvPr id="39" name="Rectangle 38"/>
            <p:cNvSpPr/>
            <p:nvPr/>
          </p:nvSpPr>
          <p:spPr>
            <a:xfrm>
              <a:off x="2329807" y="4131933"/>
              <a:ext cx="1459309" cy="398286"/>
            </a:xfrm>
            <a:prstGeom prst="rect">
              <a:avLst/>
            </a:prstGeom>
            <a:solidFill>
              <a:schemeClr val="accent1"/>
            </a:solidFill>
            <a:ln w="12700" cap="flat" cmpd="sng" algn="ctr">
              <a:solidFill>
                <a:sysClr val="windowText" lastClr="000000"/>
              </a:solidFill>
              <a:prstDash val="solid"/>
              <a:miter lim="800000"/>
            </a:ln>
            <a:effectLst/>
          </p:spPr>
          <p:txBody>
            <a:bodyPr anchor="ctr"/>
            <a:lstStyle/>
            <a:p>
              <a:pPr algn="ctr">
                <a:defRPr/>
              </a:pPr>
              <a:r>
                <a:rPr lang="en-US" sz="2800" kern="0" dirty="0">
                  <a:solidFill>
                    <a:prstClr val="white"/>
                  </a:solidFill>
                  <a:latin typeface="Calibri"/>
                  <a:ea typeface="ＭＳ Ｐゴシック" charset="0"/>
                  <a:cs typeface="ＭＳ Ｐゴシック" charset="0"/>
                </a:rPr>
                <a:t>Pass</a:t>
              </a:r>
            </a:p>
          </p:txBody>
        </p:sp>
      </p:grpSp>
    </p:spTree>
    <p:custDataLst>
      <p:tags r:id="rId1"/>
    </p:custDataLst>
    <p:extLst>
      <p:ext uri="{BB962C8B-B14F-4D97-AF65-F5344CB8AC3E}">
        <p14:creationId xmlns:p14="http://schemas.microsoft.com/office/powerpoint/2010/main" val="402326740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233"/>
          <p:cNvSpPr/>
          <p:nvPr/>
        </p:nvSpPr>
        <p:spPr>
          <a:xfrm>
            <a:off x="3532188" y="6373813"/>
            <a:ext cx="5143500" cy="4270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black"/>
                </a:solidFill>
                <a:latin typeface="Calibri"/>
              </a:rPr>
              <a:t>Sense Amplifiers</a:t>
            </a:r>
          </a:p>
        </p:txBody>
      </p:sp>
      <p:cxnSp>
        <p:nvCxnSpPr>
          <p:cNvPr id="17" name="Straight Connector 16"/>
          <p:cNvCxnSpPr/>
          <p:nvPr/>
        </p:nvCxnSpPr>
        <p:spPr>
          <a:xfrm>
            <a:off x="2886075" y="20685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2886075" y="31845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2886075" y="42989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2886075" y="54165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5222" name="Title 1"/>
          <p:cNvSpPr>
            <a:spLocks noGrp="1"/>
          </p:cNvSpPr>
          <p:nvPr>
            <p:ph type="title"/>
          </p:nvPr>
        </p:nvSpPr>
        <p:spPr/>
        <p:txBody>
          <a:bodyPr/>
          <a:lstStyle/>
          <a:p>
            <a:pPr eaLnBrk="1" hangingPunct="1"/>
            <a:r>
              <a:rPr lang="en-US">
                <a:latin typeface="Calibri" charset="0"/>
              </a:rPr>
              <a:t>Flash Cell Array</a:t>
            </a:r>
          </a:p>
        </p:txBody>
      </p:sp>
      <p:grpSp>
        <p:nvGrpSpPr>
          <p:cNvPr id="265223" name="Group 176"/>
          <p:cNvGrpSpPr>
            <a:grpSpLocks/>
          </p:cNvGrpSpPr>
          <p:nvPr/>
        </p:nvGrpSpPr>
        <p:grpSpPr bwMode="auto">
          <a:xfrm>
            <a:off x="3346450" y="1270000"/>
            <a:ext cx="969963" cy="1601788"/>
            <a:chOff x="3079798" y="1981201"/>
            <a:chExt cx="1631998" cy="2694885"/>
          </a:xfrm>
        </p:grpSpPr>
        <p:cxnSp>
          <p:nvCxnSpPr>
            <p:cNvPr id="30" name="Straight Connector 29"/>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4" name="Group 40"/>
          <p:cNvGrpSpPr>
            <a:grpSpLocks/>
          </p:cNvGrpSpPr>
          <p:nvPr/>
        </p:nvGrpSpPr>
        <p:grpSpPr bwMode="auto">
          <a:xfrm>
            <a:off x="4640263" y="1260475"/>
            <a:ext cx="969962" cy="1601788"/>
            <a:chOff x="3079798" y="1981201"/>
            <a:chExt cx="1631998" cy="2694885"/>
          </a:xfrm>
        </p:grpSpPr>
        <p:cxnSp>
          <p:nvCxnSpPr>
            <p:cNvPr id="42" name="Straight Connector 4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5" name="Group 50"/>
          <p:cNvGrpSpPr>
            <a:grpSpLocks/>
          </p:cNvGrpSpPr>
          <p:nvPr/>
        </p:nvGrpSpPr>
        <p:grpSpPr bwMode="auto">
          <a:xfrm>
            <a:off x="5934075" y="1270000"/>
            <a:ext cx="971550" cy="1601788"/>
            <a:chOff x="3079798" y="1981201"/>
            <a:chExt cx="1631998" cy="2694885"/>
          </a:xfrm>
        </p:grpSpPr>
        <p:cxnSp>
          <p:nvCxnSpPr>
            <p:cNvPr id="52" name="Straight Connector 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6" name="Group 60"/>
          <p:cNvGrpSpPr>
            <a:grpSpLocks/>
          </p:cNvGrpSpPr>
          <p:nvPr/>
        </p:nvGrpSpPr>
        <p:grpSpPr bwMode="auto">
          <a:xfrm>
            <a:off x="7229475" y="12604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7" name="Group 70"/>
          <p:cNvGrpSpPr>
            <a:grpSpLocks/>
          </p:cNvGrpSpPr>
          <p:nvPr/>
        </p:nvGrpSpPr>
        <p:grpSpPr bwMode="auto">
          <a:xfrm>
            <a:off x="3346450" y="2389188"/>
            <a:ext cx="969963" cy="1601787"/>
            <a:chOff x="3079798" y="1981201"/>
            <a:chExt cx="1631998" cy="2694885"/>
          </a:xfrm>
        </p:grpSpPr>
        <p:cxnSp>
          <p:nvCxnSpPr>
            <p:cNvPr id="72" name="Straight Connector 7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8" name="Group 80"/>
          <p:cNvGrpSpPr>
            <a:grpSpLocks/>
          </p:cNvGrpSpPr>
          <p:nvPr/>
        </p:nvGrpSpPr>
        <p:grpSpPr bwMode="auto">
          <a:xfrm>
            <a:off x="4640263" y="2379663"/>
            <a:ext cx="969962" cy="1601787"/>
            <a:chOff x="3079798" y="1981201"/>
            <a:chExt cx="1631998" cy="2694885"/>
          </a:xfrm>
        </p:grpSpPr>
        <p:cxnSp>
          <p:nvCxnSpPr>
            <p:cNvPr id="82" name="Straight Connector 8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29" name="Group 90"/>
          <p:cNvGrpSpPr>
            <a:grpSpLocks/>
          </p:cNvGrpSpPr>
          <p:nvPr/>
        </p:nvGrpSpPr>
        <p:grpSpPr bwMode="auto">
          <a:xfrm>
            <a:off x="5934075" y="2389188"/>
            <a:ext cx="971550" cy="1601787"/>
            <a:chOff x="3079798" y="1981201"/>
            <a:chExt cx="1631998" cy="2694885"/>
          </a:xfrm>
        </p:grpSpPr>
        <p:cxnSp>
          <p:nvCxnSpPr>
            <p:cNvPr id="92" name="Straight Connector 9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0" name="Group 100"/>
          <p:cNvGrpSpPr>
            <a:grpSpLocks/>
          </p:cNvGrpSpPr>
          <p:nvPr/>
        </p:nvGrpSpPr>
        <p:grpSpPr bwMode="auto">
          <a:xfrm>
            <a:off x="7229475" y="2379663"/>
            <a:ext cx="969963" cy="1601787"/>
            <a:chOff x="3079798" y="1981201"/>
            <a:chExt cx="1631998" cy="2694885"/>
          </a:xfrm>
        </p:grpSpPr>
        <p:cxnSp>
          <p:nvCxnSpPr>
            <p:cNvPr id="102" name="Straight Connector 10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1" name="Group 110"/>
          <p:cNvGrpSpPr>
            <a:grpSpLocks/>
          </p:cNvGrpSpPr>
          <p:nvPr/>
        </p:nvGrpSpPr>
        <p:grpSpPr bwMode="auto">
          <a:xfrm>
            <a:off x="3346450" y="3500438"/>
            <a:ext cx="969963" cy="1603375"/>
            <a:chOff x="3079798" y="1981201"/>
            <a:chExt cx="1631998" cy="2694885"/>
          </a:xfrm>
        </p:grpSpPr>
        <p:cxnSp>
          <p:nvCxnSpPr>
            <p:cNvPr id="112" name="Straight Connector 11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2" name="Group 120"/>
          <p:cNvGrpSpPr>
            <a:grpSpLocks/>
          </p:cNvGrpSpPr>
          <p:nvPr/>
        </p:nvGrpSpPr>
        <p:grpSpPr bwMode="auto">
          <a:xfrm>
            <a:off x="4640263" y="3490913"/>
            <a:ext cx="969962" cy="1601787"/>
            <a:chOff x="3079798" y="1981201"/>
            <a:chExt cx="1631998" cy="2694885"/>
          </a:xfrm>
        </p:grpSpPr>
        <p:cxnSp>
          <p:nvCxnSpPr>
            <p:cNvPr id="122" name="Straight Connector 12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3" name="Group 130"/>
          <p:cNvGrpSpPr>
            <a:grpSpLocks/>
          </p:cNvGrpSpPr>
          <p:nvPr/>
        </p:nvGrpSpPr>
        <p:grpSpPr bwMode="auto">
          <a:xfrm>
            <a:off x="5934075" y="3500438"/>
            <a:ext cx="971550" cy="1603375"/>
            <a:chOff x="3079798" y="1981201"/>
            <a:chExt cx="1631998" cy="2694885"/>
          </a:xfrm>
        </p:grpSpPr>
        <p:cxnSp>
          <p:nvCxnSpPr>
            <p:cNvPr id="132" name="Straight Connector 131"/>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464" y="2877717"/>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464" y="3774233"/>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446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6465"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3132" y="3028650"/>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4" name="Group 140"/>
          <p:cNvGrpSpPr>
            <a:grpSpLocks/>
          </p:cNvGrpSpPr>
          <p:nvPr/>
        </p:nvGrpSpPr>
        <p:grpSpPr bwMode="auto">
          <a:xfrm>
            <a:off x="7229475" y="3490913"/>
            <a:ext cx="969963" cy="1601787"/>
            <a:chOff x="3079798" y="1981201"/>
            <a:chExt cx="1631998" cy="2694885"/>
          </a:xfrm>
        </p:grpSpPr>
        <p:cxnSp>
          <p:nvCxnSpPr>
            <p:cNvPr id="142" name="Straight Connector 141"/>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5" name="Group 150"/>
          <p:cNvGrpSpPr>
            <a:grpSpLocks/>
          </p:cNvGrpSpPr>
          <p:nvPr/>
        </p:nvGrpSpPr>
        <p:grpSpPr bwMode="auto">
          <a:xfrm>
            <a:off x="3346450" y="4622800"/>
            <a:ext cx="969963" cy="1601788"/>
            <a:chOff x="3079798" y="1981201"/>
            <a:chExt cx="1631998" cy="2694885"/>
          </a:xfrm>
        </p:grpSpPr>
        <p:cxnSp>
          <p:nvCxnSpPr>
            <p:cNvPr id="152" name="Straight Connector 15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6" name="Group 161"/>
          <p:cNvGrpSpPr>
            <a:grpSpLocks/>
          </p:cNvGrpSpPr>
          <p:nvPr/>
        </p:nvGrpSpPr>
        <p:grpSpPr bwMode="auto">
          <a:xfrm>
            <a:off x="4640263" y="4611688"/>
            <a:ext cx="969962" cy="1603375"/>
            <a:chOff x="3079798" y="1981201"/>
            <a:chExt cx="1631998" cy="2694885"/>
          </a:xfrm>
        </p:grpSpPr>
        <p:cxnSp>
          <p:nvCxnSpPr>
            <p:cNvPr id="163" name="Straight Connector 162"/>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1630" y="2877717"/>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163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1630" y="3774233"/>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748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644" y="3028139"/>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7" name="Group 171"/>
          <p:cNvGrpSpPr>
            <a:grpSpLocks/>
          </p:cNvGrpSpPr>
          <p:nvPr/>
        </p:nvGrpSpPr>
        <p:grpSpPr bwMode="auto">
          <a:xfrm>
            <a:off x="5934075" y="4622800"/>
            <a:ext cx="971550" cy="1601788"/>
            <a:chOff x="3079798" y="1981201"/>
            <a:chExt cx="1631998" cy="2694885"/>
          </a:xfrm>
        </p:grpSpPr>
        <p:cxnSp>
          <p:nvCxnSpPr>
            <p:cNvPr id="173" name="Straight Connector 17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5238" name="Group 183"/>
          <p:cNvGrpSpPr>
            <a:grpSpLocks/>
          </p:cNvGrpSpPr>
          <p:nvPr/>
        </p:nvGrpSpPr>
        <p:grpSpPr bwMode="auto">
          <a:xfrm>
            <a:off x="7229475" y="4611688"/>
            <a:ext cx="969963" cy="1603375"/>
            <a:chOff x="3079798" y="1981201"/>
            <a:chExt cx="1631998" cy="2694885"/>
          </a:xfrm>
        </p:grpSpPr>
        <p:cxnSp>
          <p:nvCxnSpPr>
            <p:cNvPr id="185" name="Straight Connector 184"/>
            <p:cNvCxnSpPr/>
            <p:nvPr/>
          </p:nvCxnSpPr>
          <p:spPr>
            <a:xfrm>
              <a:off x="4711796" y="1981201"/>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629" y="2877717"/>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629"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629" y="3774233"/>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6" y="3779570"/>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224"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490" y="2877717"/>
              <a:ext cx="0" cy="8965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645" y="3028138"/>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 name="Table 3"/>
          <p:cNvGraphicFramePr>
            <a:graphicFrameLocks noGrp="1"/>
          </p:cNvGraphicFramePr>
          <p:nvPr/>
        </p:nvGraphicFramePr>
        <p:xfrm>
          <a:off x="322263" y="2636838"/>
          <a:ext cx="2082800" cy="1951040"/>
        </p:xfrm>
        <a:graphic>
          <a:graphicData uri="http://schemas.openxmlformats.org/drawingml/2006/table">
            <a:tbl>
              <a:tblPr firstRow="1" bandRow="1">
                <a:tableStyleId>{5940675A-B579-460E-94D1-54222C63F5DA}</a:tableStyleId>
              </a:tblPr>
              <a:tblGrid>
                <a:gridCol w="208280"/>
                <a:gridCol w="208280"/>
                <a:gridCol w="208280"/>
                <a:gridCol w="208280"/>
                <a:gridCol w="208280"/>
                <a:gridCol w="208280"/>
                <a:gridCol w="208280"/>
                <a:gridCol w="208280"/>
                <a:gridCol w="208280"/>
                <a:gridCol w="208280"/>
              </a:tblGrid>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r>
              <a:tr h="243880">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r>
              <a:tr h="243880">
                <a:tc>
                  <a:txBody>
                    <a:bodyPr/>
                    <a:lstStyle/>
                    <a:p>
                      <a:endParaRPr lang="en-US" sz="1000" dirty="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a:p>
                  </a:txBody>
                  <a:tcPr marT="45727" marB="45727"/>
                </a:tc>
                <a:tc>
                  <a:txBody>
                    <a:bodyPr/>
                    <a:lstStyle/>
                    <a:p>
                      <a:endParaRPr lang="en-US" sz="1000" dirty="0"/>
                    </a:p>
                  </a:txBody>
                  <a:tcPr marT="45727" marB="45727"/>
                </a:tc>
                <a:tc>
                  <a:txBody>
                    <a:bodyPr/>
                    <a:lstStyle/>
                    <a:p>
                      <a:endParaRPr lang="en-US" sz="1000" dirty="0"/>
                    </a:p>
                  </a:txBody>
                  <a:tcPr marT="45727" marB="45727"/>
                </a:tc>
              </a:tr>
            </a:tbl>
          </a:graphicData>
        </a:graphic>
      </p:graphicFrame>
      <p:sp>
        <p:nvSpPr>
          <p:cNvPr id="6" name="TextBox 5"/>
          <p:cNvSpPr txBox="1"/>
          <p:nvPr/>
        </p:nvSpPr>
        <p:spPr>
          <a:xfrm>
            <a:off x="896938" y="2266950"/>
            <a:ext cx="935037" cy="400050"/>
          </a:xfrm>
          <a:prstGeom prst="rect">
            <a:avLst/>
          </a:prstGeom>
          <a:noFill/>
        </p:spPr>
        <p:txBody>
          <a:bodyPr wrap="none">
            <a:spAutoFit/>
          </a:bodyPr>
          <a:lstStyle/>
          <a:p>
            <a:pPr>
              <a:defRPr/>
            </a:pPr>
            <a:r>
              <a:rPr lang="en-US" sz="2000" dirty="0">
                <a:solidFill>
                  <a:prstClr val="black"/>
                </a:solidFill>
                <a:latin typeface="Calibri"/>
                <a:ea typeface="ＭＳ Ｐゴシック" charset="0"/>
                <a:cs typeface="ＭＳ Ｐゴシック" charset="0"/>
              </a:rPr>
              <a:t>Block X</a:t>
            </a:r>
          </a:p>
        </p:txBody>
      </p:sp>
      <p:sp>
        <p:nvSpPr>
          <p:cNvPr id="7" name="Rectangle 6"/>
          <p:cNvSpPr/>
          <p:nvPr/>
        </p:nvSpPr>
        <p:spPr>
          <a:xfrm>
            <a:off x="330200" y="2879725"/>
            <a:ext cx="2066925" cy="238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black"/>
                </a:solidFill>
                <a:latin typeface="Calibri"/>
              </a:rPr>
              <a:t>Page Y</a:t>
            </a:r>
          </a:p>
        </p:txBody>
      </p:sp>
      <p:sp>
        <p:nvSpPr>
          <p:cNvPr id="8" name="Rectangle 7"/>
          <p:cNvSpPr/>
          <p:nvPr/>
        </p:nvSpPr>
        <p:spPr>
          <a:xfrm>
            <a:off x="1357313" y="3121025"/>
            <a:ext cx="841375" cy="969963"/>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10" name="Straight Connector 9"/>
          <p:cNvCxnSpPr/>
          <p:nvPr/>
        </p:nvCxnSpPr>
        <p:spPr>
          <a:xfrm flipV="1">
            <a:off x="2198688" y="1155700"/>
            <a:ext cx="1014412" cy="19780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a:xfrm>
            <a:off x="3224213" y="1155700"/>
            <a:ext cx="5462587" cy="51689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a:endParaRPr>
          </a:p>
        </p:txBody>
      </p:sp>
      <p:cxnSp>
        <p:nvCxnSpPr>
          <p:cNvPr id="216" name="Straight Connector 215"/>
          <p:cNvCxnSpPr/>
          <p:nvPr/>
        </p:nvCxnSpPr>
        <p:spPr>
          <a:xfrm>
            <a:off x="2219325" y="4102100"/>
            <a:ext cx="993775" cy="22225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7" name="Rectangle 216"/>
          <p:cNvSpPr/>
          <p:nvPr/>
        </p:nvSpPr>
        <p:spPr>
          <a:xfrm>
            <a:off x="330200" y="4714875"/>
            <a:ext cx="2066925" cy="2381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black"/>
                </a:solidFill>
                <a:latin typeface="Calibri"/>
              </a:rPr>
              <a:t>Sense Amplifiers</a:t>
            </a:r>
          </a:p>
        </p:txBody>
      </p:sp>
      <p:cxnSp>
        <p:nvCxnSpPr>
          <p:cNvPr id="20" name="Straight Connector 19"/>
          <p:cNvCxnSpPr/>
          <p:nvPr/>
        </p:nvCxnSpPr>
        <p:spPr>
          <a:xfrm>
            <a:off x="4270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6350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8429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105092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12604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4684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676400"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884363"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2098675"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2306638" y="4586288"/>
            <a:ext cx="0" cy="128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305300"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55991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6894513" y="6202363"/>
            <a:ext cx="0" cy="1730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8188325" y="6200775"/>
            <a:ext cx="0" cy="17303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536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027A8D-1323-994F-9FF2-8ED90404E46A}" type="slidenum">
              <a:rPr lang="en-US" sz="1200">
                <a:solidFill>
                  <a:srgbClr val="898989"/>
                </a:solidFill>
                <a:latin typeface="Calibri" charset="0"/>
              </a:rPr>
              <a:pPr eaLnBrk="1" hangingPunct="1"/>
              <a:t>68</a:t>
            </a:fld>
            <a:endParaRPr lang="en-US" sz="1200">
              <a:solidFill>
                <a:srgbClr val="898989"/>
              </a:solidFill>
              <a:latin typeface="Calibri" charset="0"/>
            </a:endParaRPr>
          </a:p>
        </p:txBody>
      </p:sp>
      <p:cxnSp>
        <p:nvCxnSpPr>
          <p:cNvPr id="197" name="Straight Connector 196"/>
          <p:cNvCxnSpPr/>
          <p:nvPr/>
        </p:nvCxnSpPr>
        <p:spPr>
          <a:xfrm>
            <a:off x="2886075" y="2078038"/>
            <a:ext cx="6096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a:off x="3224213" y="1741488"/>
            <a:ext cx="5451475"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Row</a:t>
            </a:r>
          </a:p>
        </p:txBody>
      </p:sp>
      <p:sp>
        <p:nvSpPr>
          <p:cNvPr id="198" name="Rectangle 197"/>
          <p:cNvSpPr/>
          <p:nvPr/>
        </p:nvSpPr>
        <p:spPr>
          <a:xfrm rot="16200000">
            <a:off x="1438275" y="3402013"/>
            <a:ext cx="5151438"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Column</a:t>
            </a:r>
          </a:p>
        </p:txBody>
      </p:sp>
      <p:pic>
        <p:nvPicPr>
          <p:cNvPr id="265365"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9001703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183"/>
                                        </p:tgtEl>
                                      </p:cBhvr>
                                    </p:animEffect>
                                    <p:set>
                                      <p:cBhvr>
                                        <p:cTn id="12" dur="1" fill="hold">
                                          <p:stCondLst>
                                            <p:cond delay="499"/>
                                          </p:stCondLst>
                                        </p:cTn>
                                        <p:tgtEl>
                                          <p:spTgt spid="183"/>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500"/>
                                        <p:tgtEl>
                                          <p:spTgt spid="1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197"/>
                                        </p:tgtEl>
                                      </p:cBhvr>
                                    </p:animEffect>
                                    <p:set>
                                      <p:cBhvr>
                                        <p:cTn id="21" dur="1" fill="hold">
                                          <p:stCondLst>
                                            <p:cond delay="499"/>
                                          </p:stCondLst>
                                        </p:cTn>
                                        <p:tgtEl>
                                          <p:spTgt spid="197"/>
                                        </p:tgtEl>
                                        <p:attrNameLst>
                                          <p:attrName>style.visibility</p:attrName>
                                        </p:attrNameLst>
                                      </p:cBhvr>
                                      <p:to>
                                        <p:strVal val="hidden"/>
                                      </p:to>
                                    </p:se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fade">
                                      <p:cBhvr>
                                        <p:cTn id="25"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3" grpId="1" animBg="1"/>
      <p:bldP spid="19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p:txBody>
          <a:bodyPr/>
          <a:lstStyle/>
          <a:p>
            <a:pPr eaLnBrk="1" hangingPunct="1"/>
            <a:r>
              <a:rPr lang="en-US">
                <a:latin typeface="Calibri" charset="0"/>
              </a:rPr>
              <a:t>Flash Cell</a:t>
            </a:r>
          </a:p>
        </p:txBody>
      </p:sp>
      <p:grpSp>
        <p:nvGrpSpPr>
          <p:cNvPr id="267266" name="Group 176"/>
          <p:cNvGrpSpPr>
            <a:grpSpLocks/>
          </p:cNvGrpSpPr>
          <p:nvPr/>
        </p:nvGrpSpPr>
        <p:grpSpPr bwMode="auto">
          <a:xfrm>
            <a:off x="3079750" y="1981200"/>
            <a:ext cx="1631950" cy="2695575"/>
            <a:chOff x="3079798" y="1981201"/>
            <a:chExt cx="1631998" cy="2694885"/>
          </a:xfrm>
        </p:grpSpPr>
        <p:cxnSp>
          <p:nvCxnSpPr>
            <p:cNvPr id="30" name="Straight Connector 29"/>
            <p:cNvCxnSpPr/>
            <p:nvPr/>
          </p:nvCxnSpPr>
          <p:spPr>
            <a:xfrm>
              <a:off x="4711796" y="1981201"/>
              <a:ext cx="0" cy="896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4" y="2877909"/>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4"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4" y="3774617"/>
              <a:ext cx="5096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937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7"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9" y="2877909"/>
              <a:ext cx="0" cy="896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9" y="3027800"/>
              <a:ext cx="0" cy="6270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Straight Arrow Connector 158"/>
          <p:cNvCxnSpPr>
            <a:stCxn id="161" idx="2"/>
          </p:cNvCxnSpPr>
          <p:nvPr/>
        </p:nvCxnSpPr>
        <p:spPr>
          <a:xfrm flipH="1">
            <a:off x="3954463" y="2259013"/>
            <a:ext cx="9525" cy="57626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3235325" y="1427163"/>
            <a:ext cx="1457325" cy="831850"/>
          </a:xfrm>
          <a:prstGeom prst="rect">
            <a:avLst/>
          </a:prstGeom>
          <a:noFill/>
        </p:spPr>
        <p:txBody>
          <a:bodyPr>
            <a:spAutoFit/>
          </a:bodyPr>
          <a:lstStyle/>
          <a:p>
            <a:pPr algn="ctr">
              <a:defRPr/>
            </a:pPr>
            <a:r>
              <a:rPr lang="en-US" sz="2400" dirty="0">
                <a:solidFill>
                  <a:srgbClr val="0000FF"/>
                </a:solidFill>
                <a:latin typeface="Calibri"/>
                <a:ea typeface="ＭＳ Ｐゴシック" charset="0"/>
                <a:cs typeface="ＭＳ Ｐゴシック" charset="0"/>
              </a:rPr>
              <a:t>Floating Gate</a:t>
            </a:r>
          </a:p>
        </p:txBody>
      </p:sp>
      <p:cxnSp>
        <p:nvCxnSpPr>
          <p:cNvPr id="167" name="Straight Arrow Connector 166"/>
          <p:cNvCxnSpPr>
            <a:stCxn id="168" idx="2"/>
          </p:cNvCxnSpPr>
          <p:nvPr/>
        </p:nvCxnSpPr>
        <p:spPr>
          <a:xfrm>
            <a:off x="2709863" y="2824163"/>
            <a:ext cx="363537"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a:off x="1981200" y="2362200"/>
            <a:ext cx="1457325" cy="461963"/>
          </a:xfrm>
          <a:prstGeom prst="rect">
            <a:avLst/>
          </a:prstGeom>
          <a:noFill/>
        </p:spPr>
        <p:txBody>
          <a:bodyPr>
            <a:spAutoFit/>
          </a:bodyPr>
          <a:lstStyle/>
          <a:p>
            <a:pPr algn="ctr">
              <a:defRPr/>
            </a:pPr>
            <a:r>
              <a:rPr lang="en-US" sz="2400" dirty="0">
                <a:solidFill>
                  <a:srgbClr val="0000FF"/>
                </a:solidFill>
                <a:latin typeface="Calibri"/>
                <a:ea typeface="ＭＳ Ｐゴシック" charset="0"/>
                <a:cs typeface="ＭＳ Ｐゴシック" charset="0"/>
              </a:rPr>
              <a:t>Gate</a:t>
            </a:r>
          </a:p>
        </p:txBody>
      </p:sp>
      <p:cxnSp>
        <p:nvCxnSpPr>
          <p:cNvPr id="171" name="Straight Arrow Connector 170"/>
          <p:cNvCxnSpPr>
            <a:stCxn id="172" idx="2"/>
          </p:cNvCxnSpPr>
          <p:nvPr/>
        </p:nvCxnSpPr>
        <p:spPr>
          <a:xfrm flipH="1">
            <a:off x="4800600" y="16525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4876800" y="1190625"/>
            <a:ext cx="1457325" cy="461963"/>
          </a:xfrm>
          <a:prstGeom prst="rect">
            <a:avLst/>
          </a:prstGeom>
          <a:noFill/>
        </p:spPr>
        <p:txBody>
          <a:bodyPr>
            <a:spAutoFit/>
          </a:bodyPr>
          <a:lstStyle/>
          <a:p>
            <a:pPr algn="ctr">
              <a:defRPr/>
            </a:pPr>
            <a:r>
              <a:rPr lang="en-US" sz="2400" dirty="0">
                <a:solidFill>
                  <a:srgbClr val="0000FF"/>
                </a:solidFill>
                <a:latin typeface="Calibri"/>
                <a:ea typeface="ＭＳ Ｐゴシック" charset="0"/>
                <a:cs typeface="ＭＳ Ｐゴシック" charset="0"/>
              </a:rPr>
              <a:t>Drain</a:t>
            </a:r>
          </a:p>
        </p:txBody>
      </p:sp>
      <p:cxnSp>
        <p:nvCxnSpPr>
          <p:cNvPr id="174" name="Straight Arrow Connector 173"/>
          <p:cNvCxnSpPr>
            <a:stCxn id="175" idx="2"/>
          </p:cNvCxnSpPr>
          <p:nvPr/>
        </p:nvCxnSpPr>
        <p:spPr>
          <a:xfrm flipH="1">
            <a:off x="4867275" y="4167188"/>
            <a:ext cx="804863" cy="40481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4943475" y="3705225"/>
            <a:ext cx="1457325" cy="461963"/>
          </a:xfrm>
          <a:prstGeom prst="rect">
            <a:avLst/>
          </a:prstGeom>
          <a:noFill/>
        </p:spPr>
        <p:txBody>
          <a:bodyPr>
            <a:spAutoFit/>
          </a:bodyPr>
          <a:lstStyle/>
          <a:p>
            <a:pPr algn="ctr">
              <a:defRPr/>
            </a:pPr>
            <a:r>
              <a:rPr lang="en-US" sz="2400" dirty="0">
                <a:solidFill>
                  <a:srgbClr val="0000FF"/>
                </a:solidFill>
                <a:latin typeface="Calibri"/>
                <a:ea typeface="ＭＳ Ｐゴシック" charset="0"/>
                <a:cs typeface="ＭＳ Ｐゴシック" charset="0"/>
              </a:rPr>
              <a:t>Source</a:t>
            </a:r>
          </a:p>
        </p:txBody>
      </p:sp>
      <p:sp>
        <p:nvSpPr>
          <p:cNvPr id="176" name="TextBox 175"/>
          <p:cNvSpPr txBox="1"/>
          <p:nvPr/>
        </p:nvSpPr>
        <p:spPr>
          <a:xfrm>
            <a:off x="2892425" y="5222875"/>
            <a:ext cx="3128963" cy="831850"/>
          </a:xfrm>
          <a:prstGeom prst="rect">
            <a:avLst/>
          </a:prstGeom>
          <a:noFill/>
        </p:spPr>
        <p:txBody>
          <a:bodyPr wrap="none">
            <a:spAutoFit/>
          </a:bodyPr>
          <a:lstStyle/>
          <a:p>
            <a:pPr algn="ctr">
              <a:defRPr/>
            </a:pPr>
            <a:r>
              <a:rPr lang="en-US" sz="2400" dirty="0">
                <a:solidFill>
                  <a:prstClr val="black"/>
                </a:solidFill>
                <a:latin typeface="Calibri"/>
                <a:ea typeface="ＭＳ Ｐゴシック" charset="0"/>
                <a:cs typeface="ＭＳ Ｐゴシック" charset="0"/>
              </a:rPr>
              <a:t>Floating Gate Transistor</a:t>
            </a:r>
          </a:p>
          <a:p>
            <a:pPr algn="ctr">
              <a:defRPr/>
            </a:pPr>
            <a:r>
              <a:rPr lang="en-US" sz="2400" dirty="0">
                <a:solidFill>
                  <a:prstClr val="black"/>
                </a:solidFill>
                <a:latin typeface="Calibri"/>
                <a:ea typeface="ＭＳ Ｐゴシック" charset="0"/>
                <a:cs typeface="ＭＳ Ｐゴシック" charset="0"/>
              </a:rPr>
              <a:t>(Flash Cell)</a:t>
            </a:r>
          </a:p>
        </p:txBody>
      </p:sp>
      <p:sp>
        <p:nvSpPr>
          <p:cNvPr id="178" name="Oval 177"/>
          <p:cNvSpPr/>
          <p:nvPr/>
        </p:nvSpPr>
        <p:spPr>
          <a:xfrm>
            <a:off x="4167188" y="2774950"/>
            <a:ext cx="1096962" cy="1096963"/>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400" spc="-150" dirty="0" err="1">
                <a:solidFill>
                  <a:prstClr val="white"/>
                </a:solidFill>
                <a:latin typeface="Calibri"/>
              </a:rPr>
              <a:t>V</a:t>
            </a:r>
            <a:r>
              <a:rPr lang="en-US" sz="2400" spc="-150" baseline="-25000" dirty="0" err="1">
                <a:solidFill>
                  <a:prstClr val="white"/>
                </a:solidFill>
                <a:latin typeface="Calibri"/>
              </a:rPr>
              <a:t>th</a:t>
            </a:r>
            <a:r>
              <a:rPr lang="en-US" sz="2400" spc="-150" dirty="0">
                <a:solidFill>
                  <a:prstClr val="white"/>
                </a:solidFill>
                <a:latin typeface="Calibri"/>
              </a:rPr>
              <a:t> = 2.5 V</a:t>
            </a:r>
          </a:p>
        </p:txBody>
      </p:sp>
      <p:sp>
        <p:nvSpPr>
          <p:cNvPr id="26727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ADDF3E-DCCD-534F-AF72-8E885048EA5A}" type="slidenum">
              <a:rPr lang="en-US" sz="1200">
                <a:solidFill>
                  <a:srgbClr val="898989"/>
                </a:solidFill>
                <a:latin typeface="Calibri" charset="0"/>
              </a:rPr>
              <a:pPr eaLnBrk="1" hangingPunct="1"/>
              <a:t>69</a:t>
            </a:fld>
            <a:endParaRPr lang="en-US" sz="1200">
              <a:solidFill>
                <a:srgbClr val="898989"/>
              </a:solidFill>
              <a:latin typeface="Calibri" charset="0"/>
            </a:endParaRPr>
          </a:p>
        </p:txBody>
      </p:sp>
      <p:pic>
        <p:nvPicPr>
          <p:cNvPr id="267278"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7672115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7</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smtClean="0">
                <a:solidFill>
                  <a:srgbClr val="FF0000"/>
                </a:solidFill>
                <a:latin typeface="Calibri Light"/>
              </a:rPr>
              <a:t>All modules from </a:t>
            </a:r>
            <a:r>
              <a:rPr lang="en-US" sz="3200" i="1" dirty="0" smtClean="0">
                <a:solidFill>
                  <a:srgbClr val="FF0000"/>
                </a:solidFill>
                <a:latin typeface="Cambria Math" panose="02040503050406030204" pitchFamily="18" charset="0"/>
                <a:ea typeface="Cambria Math" panose="02040503050406030204" pitchFamily="18" charset="0"/>
              </a:rPr>
              <a:t>2012–2013 </a:t>
            </a:r>
            <a:r>
              <a:rPr lang="en-US" sz="3600" i="1" dirty="0" smtClean="0">
                <a:solidFill>
                  <a:srgbClr val="FF0000"/>
                </a:solidFill>
                <a:latin typeface="Calibri Light"/>
              </a:rPr>
              <a:t>are vulnerable</a:t>
            </a:r>
            <a:endParaRPr lang="en-US" sz="3600" i="1" dirty="0">
              <a:solidFill>
                <a:srgbClr val="FF0000"/>
              </a:solidFill>
              <a:latin typeface="Calibri Light"/>
            </a:endParaRP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smtClean="0">
                <a:solidFill>
                  <a:srgbClr val="70AE46"/>
                </a:solidFill>
                <a:latin typeface="Calibri Light"/>
                <a:cs typeface="Courier New" panose="02070309020205020404" pitchFamily="49" charset="0"/>
              </a:rPr>
              <a:t>First</a:t>
            </a:r>
          </a:p>
          <a:p>
            <a:pPr algn="ctr">
              <a:lnSpc>
                <a:spcPct val="80000"/>
              </a:lnSpc>
            </a:pPr>
            <a:r>
              <a:rPr lang="en-US" sz="2800" i="1" dirty="0" smtClean="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Recent DRAM Is More Vulnerable</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612800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par>
                          <p:cTn id="8" fill="hold">
                            <p:stCondLst>
                              <p:cond delay="1500"/>
                            </p:stCondLst>
                            <p:childTnLst>
                              <p:par>
                                <p:cTn id="9" presetID="1"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500"/>
                                        <p:tgtEl>
                                          <p:spTgt spid="15"/>
                                        </p:tgtEl>
                                      </p:cBhvr>
                                    </p:animEffect>
                                    <p:set>
                                      <p:cBhvr>
                                        <p:cTn id="17" dur="1" fill="hold">
                                          <p:stCondLst>
                                            <p:cond delay="1499"/>
                                          </p:stCondLst>
                                        </p:cTn>
                                        <p:tgtEl>
                                          <p:spTgt spid="15"/>
                                        </p:tgtEl>
                                        <p:attrNameLst>
                                          <p:attrName>style.visibility</p:attrName>
                                        </p:attrNameLst>
                                      </p:cBhvr>
                                      <p:to>
                                        <p:strVal val="hidden"/>
                                      </p:to>
                                    </p:set>
                                  </p:childTnLst>
                                </p:cTn>
                              </p:par>
                              <p:par>
                                <p:cTn id="18" presetID="10" presetClass="entr" presetSubtype="0" fill="hold" nodeType="withEffect">
                                  <p:stCondLst>
                                    <p:cond delay="1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9" grpId="0" animBg="1"/>
      <p:bldP spid="9" grpId="0"/>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p:txBody>
          <a:bodyPr/>
          <a:lstStyle/>
          <a:p>
            <a:pPr eaLnBrk="1" hangingPunct="1"/>
            <a:r>
              <a:rPr lang="en-US">
                <a:latin typeface="Calibri" charset="0"/>
              </a:rPr>
              <a:t>Flash Read</a:t>
            </a:r>
          </a:p>
        </p:txBody>
      </p:sp>
      <p:grpSp>
        <p:nvGrpSpPr>
          <p:cNvPr id="177"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algn="ctr">
              <a:defRPr/>
            </a:pP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read</a:t>
            </a:r>
            <a:r>
              <a:rPr lang="en-US" sz="2400" dirty="0">
                <a:solidFill>
                  <a:srgbClr val="0000FF"/>
                </a:solidFill>
                <a:latin typeface="Calibri"/>
                <a:ea typeface="ＭＳ Ｐゴシック" charset="0"/>
                <a:cs typeface="ＭＳ Ｐゴシック" charset="0"/>
              </a:rPr>
              <a:t> = 2.5 V</a:t>
            </a:r>
          </a:p>
        </p:txBody>
      </p:sp>
      <p:grpSp>
        <p:nvGrpSpPr>
          <p:cNvPr id="22"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6883400" y="2755900"/>
            <a:ext cx="1096963" cy="1096963"/>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400" spc="-150" dirty="0">
                <a:solidFill>
                  <a:prstClr val="white"/>
                </a:solidFill>
                <a:latin typeface="Calibri"/>
              </a:rPr>
              <a:t>V</a:t>
            </a:r>
            <a:r>
              <a:rPr lang="en-US" sz="2400" spc="-150" baseline="-25000" dirty="0">
                <a:solidFill>
                  <a:prstClr val="white"/>
                </a:solidFill>
                <a:latin typeface="Calibri"/>
              </a:rPr>
              <a:t>th</a:t>
            </a:r>
            <a:r>
              <a:rPr lang="en-US" sz="2400" spc="-150" dirty="0">
                <a:solidFill>
                  <a:prstClr val="white"/>
                </a:solidFill>
                <a:latin typeface="Calibri"/>
              </a:rPr>
              <a:t> = 3 V</a:t>
            </a:r>
          </a:p>
        </p:txBody>
      </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400" spc="-150" dirty="0">
                <a:solidFill>
                  <a:prstClr val="white"/>
                </a:solidFill>
                <a:latin typeface="Calibri"/>
              </a:rPr>
              <a:t>V</a:t>
            </a:r>
            <a:r>
              <a:rPr lang="en-US" sz="2400" spc="-150" baseline="-25000" dirty="0">
                <a:solidFill>
                  <a:prstClr val="white"/>
                </a:solidFill>
                <a:latin typeface="Calibri"/>
              </a:rPr>
              <a:t>th</a:t>
            </a:r>
            <a:r>
              <a:rPr lang="en-US" sz="2400" spc="-150" dirty="0">
                <a:solidFill>
                  <a:prstClr val="white"/>
                </a:solidFill>
                <a:latin typeface="Calibri"/>
              </a:rPr>
              <a:t> = 2 V</a:t>
            </a:r>
          </a:p>
        </p:txBody>
      </p:sp>
      <p:cxnSp>
        <p:nvCxnSpPr>
          <p:cNvPr id="40" name="Straight Arrow Connector 39"/>
          <p:cNvCxnSpPr/>
          <p:nvPr/>
        </p:nvCxnSpPr>
        <p:spPr>
          <a:xfrm>
            <a:off x="7416800" y="1943100"/>
            <a:ext cx="0" cy="91598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441700" y="4826000"/>
            <a:ext cx="846138" cy="584200"/>
          </a:xfrm>
          <a:prstGeom prst="rect">
            <a:avLst/>
          </a:prstGeom>
          <a:noFill/>
        </p:spPr>
        <p:txBody>
          <a:bodyPr>
            <a:spAutoFit/>
          </a:bodyPr>
          <a:lstStyle/>
          <a:p>
            <a:pPr algn="ctr">
              <a:defRPr/>
            </a:pPr>
            <a:r>
              <a:rPr lang="en-US" sz="3200" dirty="0">
                <a:solidFill>
                  <a:srgbClr val="00B050">
                    <a:lumMod val="75000"/>
                  </a:srgbClr>
                </a:solidFill>
                <a:latin typeface="Calibri"/>
                <a:ea typeface="ＭＳ Ｐゴシック" charset="0"/>
                <a:cs typeface="ＭＳ Ｐゴシック" charset="0"/>
              </a:rPr>
              <a:t>1</a:t>
            </a:r>
          </a:p>
        </p:txBody>
      </p:sp>
      <p:sp>
        <p:nvSpPr>
          <p:cNvPr id="42" name="TextBox 41"/>
          <p:cNvSpPr txBox="1"/>
          <p:nvPr/>
        </p:nvSpPr>
        <p:spPr>
          <a:xfrm>
            <a:off x="7005638" y="4826000"/>
            <a:ext cx="846137" cy="584200"/>
          </a:xfrm>
          <a:prstGeom prst="rect">
            <a:avLst/>
          </a:prstGeom>
          <a:noFill/>
        </p:spPr>
        <p:txBody>
          <a:bodyPr>
            <a:spAutoFit/>
          </a:bodyPr>
          <a:lstStyle/>
          <a:p>
            <a:pPr algn="ctr">
              <a:defRPr/>
            </a:pPr>
            <a:r>
              <a:rPr lang="en-US" sz="3200" dirty="0">
                <a:solidFill>
                  <a:srgbClr val="FF0000"/>
                </a:solidFill>
                <a:latin typeface="Calibri"/>
                <a:ea typeface="ＭＳ Ｐゴシック" charset="0"/>
                <a:cs typeface="ＭＳ Ｐゴシック" charset="0"/>
              </a:rPr>
              <a:t>0</a:t>
            </a:r>
          </a:p>
        </p:txBody>
      </p:sp>
      <p:sp>
        <p:nvSpPr>
          <p:cNvPr id="43" name="TextBox 42"/>
          <p:cNvSpPr txBox="1"/>
          <p:nvPr/>
        </p:nvSpPr>
        <p:spPr>
          <a:xfrm>
            <a:off x="4611688" y="2836863"/>
            <a:ext cx="1792287" cy="461962"/>
          </a:xfrm>
          <a:prstGeom prst="rect">
            <a:avLst/>
          </a:prstGeom>
          <a:noFill/>
        </p:spPr>
        <p:txBody>
          <a:bodyPr>
            <a:spAutoFit/>
          </a:bodyPr>
          <a:lstStyle/>
          <a:p>
            <a:pPr algn="ctr">
              <a:defRPr/>
            </a:pP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read</a:t>
            </a:r>
            <a:r>
              <a:rPr lang="en-US" sz="2400" dirty="0">
                <a:solidFill>
                  <a:srgbClr val="0000FF"/>
                </a:solidFill>
                <a:latin typeface="Calibri"/>
                <a:ea typeface="ＭＳ Ｐゴシック" charset="0"/>
                <a:cs typeface="ＭＳ Ｐゴシック" charset="0"/>
              </a:rPr>
              <a:t> = 2.5 V</a:t>
            </a:r>
          </a:p>
        </p:txBody>
      </p:sp>
      <p:sp>
        <p:nvSpPr>
          <p:cNvPr id="26932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DD8E9E-0794-AB42-90A8-55FBB22B4597}" type="slidenum">
              <a:rPr lang="en-US" sz="1200">
                <a:solidFill>
                  <a:srgbClr val="898989"/>
                </a:solidFill>
                <a:latin typeface="Calibri" charset="0"/>
              </a:rPr>
              <a:pPr eaLnBrk="1" hangingPunct="1"/>
              <a:t>70</a:t>
            </a:fld>
            <a:endParaRPr lang="en-US" sz="1200">
              <a:solidFill>
                <a:srgbClr val="898989"/>
              </a:solidFill>
              <a:latin typeface="Calibri"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algn="ctr">
              <a:defRPr/>
            </a:pPr>
            <a:r>
              <a:rPr lang="en-US" sz="2400" dirty="0">
                <a:solidFill>
                  <a:prstClr val="black"/>
                </a:solidFill>
                <a:latin typeface="Calibri"/>
                <a:ea typeface="ＭＳ Ｐゴシック" charset="0"/>
                <a:cs typeface="ＭＳ Ｐゴシック" charset="0"/>
              </a:rPr>
              <a:t>Gate</a:t>
            </a:r>
          </a:p>
        </p:txBody>
      </p:sp>
      <p:pic>
        <p:nvPicPr>
          <p:cNvPr id="269327"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81095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8"/>
                                        </p:tgtEl>
                                      </p:cBhvr>
                                    </p:animEffect>
                                    <p:set>
                                      <p:cBhvr>
                                        <p:cTn id="10" dur="1" fill="hold">
                                          <p:stCondLst>
                                            <p:cond delay="499"/>
                                          </p:stCondLst>
                                        </p:cTn>
                                        <p:tgtEl>
                                          <p:spTgt spid="38"/>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xit" presetSubtype="0" fill="hold" nodeType="withEffect">
                                  <p:stCondLst>
                                    <p:cond delay="0"/>
                                  </p:stCondLst>
                                  <p:childTnLst>
                                    <p:animEffect transition="out" filter="fade">
                                      <p:cBhvr>
                                        <p:cTn id="41" dur="500"/>
                                        <p:tgtEl>
                                          <p:spTgt spid="177"/>
                                        </p:tgtEl>
                                      </p:cBhvr>
                                    </p:animEffect>
                                    <p:set>
                                      <p:cBhvr>
                                        <p:cTn id="42" dur="1" fill="hold">
                                          <p:stCondLst>
                                            <p:cond delay="499"/>
                                          </p:stCondLst>
                                        </p:cTn>
                                        <p:tgtEl>
                                          <p:spTgt spid="17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78"/>
                                        </p:tgtEl>
                                      </p:cBhvr>
                                    </p:animEffect>
                                    <p:set>
                                      <p:cBhvr>
                                        <p:cTn id="48" dur="1" fill="hold">
                                          <p:stCondLst>
                                            <p:cond delay="499"/>
                                          </p:stCondLst>
                                        </p:cTn>
                                        <p:tgtEl>
                                          <p:spTgt spid="178"/>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41"/>
                                        </p:tgtEl>
                                      </p:cBhvr>
                                    </p:animEffect>
                                    <p:set>
                                      <p:cBhvr>
                                        <p:cTn id="51" dur="1" fill="hold">
                                          <p:stCondLst>
                                            <p:cond delay="499"/>
                                          </p:stCondLst>
                                        </p:cTn>
                                        <p:tgtEl>
                                          <p:spTgt spid="4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xit" presetSubtype="0" fill="hold" grpId="1" nodeType="with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4"/>
                                        </p:tgtEl>
                                      </p:cBhvr>
                                    </p:animEffect>
                                    <p:set>
                                      <p:cBhvr>
                                        <p:cTn id="63" dur="1" fill="hold">
                                          <p:stCondLst>
                                            <p:cond delay="499"/>
                                          </p:stCondLst>
                                        </p:cTn>
                                        <p:tgtEl>
                                          <p:spTgt spid="44"/>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2"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par>
                                <p:cTn id="69" presetID="10" presetClass="entr" presetSubtype="0" fill="hold"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2"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par>
                                <p:cTn id="75" presetID="10"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ntr" presetSubtype="0" fill="hold" grpId="2"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nodeType="withEffect">
                                  <p:stCondLst>
                                    <p:cond delay="0"/>
                                  </p:stCondLst>
                                  <p:childTnLst>
                                    <p:set>
                                      <p:cBhvr>
                                        <p:cTn id="82" dur="1" fill="hold">
                                          <p:stCondLst>
                                            <p:cond delay="0"/>
                                          </p:stCondLst>
                                        </p:cTn>
                                        <p:tgtEl>
                                          <p:spTgt spid="177"/>
                                        </p:tgtEl>
                                        <p:attrNameLst>
                                          <p:attrName>style.visibility</p:attrName>
                                        </p:attrNameLst>
                                      </p:cBhvr>
                                      <p:to>
                                        <p:strVal val="visible"/>
                                      </p:to>
                                    </p:set>
                                    <p:animEffect transition="in" filter="fade">
                                      <p:cBhvr>
                                        <p:cTn id="83" dur="500"/>
                                        <p:tgtEl>
                                          <p:spTgt spid="177"/>
                                        </p:tgtEl>
                                      </p:cBhvr>
                                    </p:animEffect>
                                  </p:childTnLst>
                                </p:cTn>
                              </p:par>
                              <p:par>
                                <p:cTn id="84" presetID="10" presetClass="entr" presetSubtype="0" fill="hold" grpId="1" nodeType="withEffect">
                                  <p:stCondLst>
                                    <p:cond delay="0"/>
                                  </p:stCondLst>
                                  <p:childTnLst>
                                    <p:set>
                                      <p:cBhvr>
                                        <p:cTn id="85" dur="1" fill="hold">
                                          <p:stCondLst>
                                            <p:cond delay="0"/>
                                          </p:stCondLst>
                                        </p:cTn>
                                        <p:tgtEl>
                                          <p:spTgt spid="178"/>
                                        </p:tgtEl>
                                        <p:attrNameLst>
                                          <p:attrName>style.visibility</p:attrName>
                                        </p:attrNameLst>
                                      </p:cBhvr>
                                      <p:to>
                                        <p:strVal val="visible"/>
                                      </p:to>
                                    </p:set>
                                    <p:animEffect transition="in" filter="fade">
                                      <p:cBhvr>
                                        <p:cTn id="86"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38" grpId="0" animBg="1"/>
      <p:bldP spid="38" grpId="1" animBg="1"/>
      <p:bldP spid="178" grpId="0" animBg="1"/>
      <p:bldP spid="178" grpId="1" animBg="1"/>
      <p:bldP spid="41" grpId="0"/>
      <p:bldP spid="41" grpId="1"/>
      <p:bldP spid="41" grpId="2"/>
      <p:bldP spid="42" grpId="0"/>
      <p:bldP spid="43" grpId="0"/>
      <p:bldP spid="44" grpId="0"/>
      <p:bldP spid="44" grpId="1"/>
      <p:bldP spid="44" grpId="2"/>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eaLnBrk="1" hangingPunct="1"/>
            <a:r>
              <a:rPr lang="en-US">
                <a:latin typeface="Calibri" charset="0"/>
              </a:rPr>
              <a:t>Flash Pass-Through</a:t>
            </a:r>
          </a:p>
        </p:txBody>
      </p:sp>
      <p:grpSp>
        <p:nvGrpSpPr>
          <p:cNvPr id="271362" name="Group 176"/>
          <p:cNvGrpSpPr>
            <a:grpSpLocks/>
          </p:cNvGrpSpPr>
          <p:nvPr/>
        </p:nvGrpSpPr>
        <p:grpSpPr bwMode="auto">
          <a:xfrm>
            <a:off x="2233613" y="1960563"/>
            <a:ext cx="1631950" cy="2693987"/>
            <a:chOff x="3079798" y="1981201"/>
            <a:chExt cx="1631998" cy="2694885"/>
          </a:xfrm>
        </p:grpSpPr>
        <p:cxnSp>
          <p:nvCxnSpPr>
            <p:cNvPr id="30" name="Straight Connector 29"/>
            <p:cNvCxnSpPr/>
            <p:nvPr/>
          </p:nvCxnSpPr>
          <p:spPr>
            <a:xfrm>
              <a:off x="4711796" y="1981201"/>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93" y="2878437"/>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93"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93" y="3774085"/>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796" y="3778850"/>
              <a:ext cx="0" cy="897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4536"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6878" y="2878437"/>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338" y="3027014"/>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1066800" y="2836863"/>
            <a:ext cx="1793875" cy="461962"/>
          </a:xfrm>
          <a:prstGeom prst="rect">
            <a:avLst/>
          </a:prstGeom>
          <a:noFill/>
        </p:spPr>
        <p:txBody>
          <a:bodyPr>
            <a:spAutoFit/>
          </a:bodyPr>
          <a:lstStyle/>
          <a:p>
            <a:pPr algn="ctr">
              <a:defRPr/>
            </a:pP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pass</a:t>
            </a:r>
            <a:r>
              <a:rPr lang="en-US" sz="2400" dirty="0">
                <a:solidFill>
                  <a:srgbClr val="0000FF"/>
                </a:solidFill>
                <a:latin typeface="Calibri"/>
                <a:ea typeface="ＭＳ Ｐゴシック" charset="0"/>
                <a:cs typeface="ＭＳ Ｐゴシック" charset="0"/>
              </a:rPr>
              <a:t> = 5 V</a:t>
            </a:r>
          </a:p>
        </p:txBody>
      </p:sp>
      <p:grpSp>
        <p:nvGrpSpPr>
          <p:cNvPr id="271364" name="Group 21"/>
          <p:cNvGrpSpPr>
            <a:grpSpLocks/>
          </p:cNvGrpSpPr>
          <p:nvPr/>
        </p:nvGrpSpPr>
        <p:grpSpPr bwMode="auto">
          <a:xfrm>
            <a:off x="5795963" y="1962150"/>
            <a:ext cx="1631950" cy="2693988"/>
            <a:chOff x="3079798" y="1981201"/>
            <a:chExt cx="1631998" cy="2694885"/>
          </a:xfrm>
        </p:grpSpPr>
        <p:cxnSp>
          <p:nvCxnSpPr>
            <p:cNvPr id="23" name="Straight Connector 22"/>
            <p:cNvCxnSpPr/>
            <p:nvPr/>
          </p:nvCxnSpPr>
          <p:spPr>
            <a:xfrm>
              <a:off x="4711796" y="1981201"/>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02193" y="2878438"/>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02193"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2193" y="3774086"/>
              <a:ext cx="5096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11796" y="3778849"/>
              <a:ext cx="0" cy="8972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54536"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06878" y="2878438"/>
              <a:ext cx="0" cy="8956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3338" y="3027013"/>
              <a:ext cx="0" cy="627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Arrow Connector 3"/>
          <p:cNvCxnSpPr/>
          <p:nvPr/>
        </p:nvCxnSpPr>
        <p:spPr>
          <a:xfrm>
            <a:off x="386556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8" name="Oval 177"/>
          <p:cNvSpPr/>
          <p:nvPr/>
        </p:nvSpPr>
        <p:spPr>
          <a:xfrm>
            <a:off x="3319463" y="2754313"/>
            <a:ext cx="1098550" cy="1096962"/>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400" spc="-150" dirty="0">
                <a:solidFill>
                  <a:prstClr val="white"/>
                </a:solidFill>
                <a:latin typeface="Calibri"/>
              </a:rPr>
              <a:t>V</a:t>
            </a:r>
            <a:r>
              <a:rPr lang="en-US" sz="2400" spc="-150" baseline="-25000" dirty="0">
                <a:solidFill>
                  <a:prstClr val="white"/>
                </a:solidFill>
                <a:latin typeface="Calibri"/>
              </a:rPr>
              <a:t>th</a:t>
            </a:r>
            <a:r>
              <a:rPr lang="en-US" sz="2400" spc="-150" dirty="0">
                <a:solidFill>
                  <a:prstClr val="white"/>
                </a:solidFill>
                <a:latin typeface="Calibri"/>
              </a:rPr>
              <a:t> = 2 V</a:t>
            </a:r>
          </a:p>
        </p:txBody>
      </p:sp>
      <p:sp>
        <p:nvSpPr>
          <p:cNvPr id="41" name="TextBox 40"/>
          <p:cNvSpPr txBox="1"/>
          <p:nvPr/>
        </p:nvSpPr>
        <p:spPr>
          <a:xfrm>
            <a:off x="3441700" y="4826000"/>
            <a:ext cx="846138" cy="584200"/>
          </a:xfrm>
          <a:prstGeom prst="rect">
            <a:avLst/>
          </a:prstGeom>
          <a:noFill/>
        </p:spPr>
        <p:txBody>
          <a:bodyPr>
            <a:spAutoFit/>
          </a:bodyPr>
          <a:lstStyle/>
          <a:p>
            <a:pPr algn="ctr">
              <a:defRPr/>
            </a:pPr>
            <a:r>
              <a:rPr lang="en-US" sz="3200" dirty="0">
                <a:solidFill>
                  <a:srgbClr val="00B050">
                    <a:lumMod val="75000"/>
                  </a:srgbClr>
                </a:solidFill>
                <a:latin typeface="Calibri"/>
                <a:ea typeface="ＭＳ Ｐゴシック" charset="0"/>
                <a:cs typeface="ＭＳ Ｐゴシック" charset="0"/>
              </a:rPr>
              <a:t>1</a:t>
            </a:r>
          </a:p>
        </p:txBody>
      </p:sp>
      <p:sp>
        <p:nvSpPr>
          <p:cNvPr id="43" name="TextBox 42"/>
          <p:cNvSpPr txBox="1"/>
          <p:nvPr/>
        </p:nvSpPr>
        <p:spPr>
          <a:xfrm>
            <a:off x="4611688" y="2836863"/>
            <a:ext cx="1792287" cy="461962"/>
          </a:xfrm>
          <a:prstGeom prst="rect">
            <a:avLst/>
          </a:prstGeom>
          <a:noFill/>
        </p:spPr>
        <p:txBody>
          <a:bodyPr>
            <a:spAutoFit/>
          </a:bodyPr>
          <a:lstStyle/>
          <a:p>
            <a:pPr algn="ctr">
              <a:defRPr/>
            </a:pP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pass</a:t>
            </a:r>
            <a:r>
              <a:rPr lang="en-US" sz="2400" dirty="0">
                <a:solidFill>
                  <a:srgbClr val="0000FF"/>
                </a:solidFill>
                <a:latin typeface="Calibri"/>
                <a:ea typeface="ＭＳ Ｐゴシック" charset="0"/>
                <a:cs typeface="ＭＳ Ｐゴシック" charset="0"/>
              </a:rPr>
              <a:t> = 5 V</a:t>
            </a:r>
          </a:p>
        </p:txBody>
      </p:sp>
      <p:sp>
        <p:nvSpPr>
          <p:cNvPr id="27136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FA2294-A763-6F4F-8C69-365F9A7EE623}" type="slidenum">
              <a:rPr lang="en-US" sz="1200">
                <a:solidFill>
                  <a:srgbClr val="898989"/>
                </a:solidFill>
                <a:latin typeface="Calibri" charset="0"/>
              </a:rPr>
              <a:pPr eaLnBrk="1" hangingPunct="1"/>
              <a:t>71</a:t>
            </a:fld>
            <a:endParaRPr lang="en-US" sz="1200">
              <a:solidFill>
                <a:srgbClr val="898989"/>
              </a:solidFill>
              <a:latin typeface="Calibri" charset="0"/>
            </a:endParaRPr>
          </a:p>
        </p:txBody>
      </p:sp>
      <p:cxnSp>
        <p:nvCxnSpPr>
          <p:cNvPr id="39" name="Straight Arrow Connector 38"/>
          <p:cNvCxnSpPr>
            <a:stCxn id="44" idx="0"/>
          </p:cNvCxnSpPr>
          <p:nvPr/>
        </p:nvCxnSpPr>
        <p:spPr>
          <a:xfrm flipV="1">
            <a:off x="1811338" y="3335338"/>
            <a:ext cx="422275" cy="4349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82675" y="3770313"/>
            <a:ext cx="1457325" cy="460375"/>
          </a:xfrm>
          <a:prstGeom prst="rect">
            <a:avLst/>
          </a:prstGeom>
          <a:noFill/>
        </p:spPr>
        <p:txBody>
          <a:bodyPr>
            <a:spAutoFit/>
          </a:bodyPr>
          <a:lstStyle/>
          <a:p>
            <a:pPr algn="ctr">
              <a:defRPr/>
            </a:pPr>
            <a:r>
              <a:rPr lang="en-US" sz="2400" dirty="0">
                <a:solidFill>
                  <a:prstClr val="black"/>
                </a:solidFill>
                <a:latin typeface="Calibri"/>
                <a:ea typeface="ＭＳ Ｐゴシック" charset="0"/>
                <a:cs typeface="ＭＳ Ｐゴシック" charset="0"/>
              </a:rPr>
              <a:t>Gate</a:t>
            </a:r>
          </a:p>
        </p:txBody>
      </p:sp>
      <p:cxnSp>
        <p:nvCxnSpPr>
          <p:cNvPr id="45" name="Straight Arrow Connector 44"/>
          <p:cNvCxnSpPr/>
          <p:nvPr/>
        </p:nvCxnSpPr>
        <p:spPr>
          <a:xfrm>
            <a:off x="7453313" y="1943100"/>
            <a:ext cx="0" cy="280035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031038" y="4826000"/>
            <a:ext cx="846137" cy="584200"/>
          </a:xfrm>
          <a:prstGeom prst="rect">
            <a:avLst/>
          </a:prstGeom>
          <a:noFill/>
        </p:spPr>
        <p:txBody>
          <a:bodyPr>
            <a:spAutoFit/>
          </a:bodyPr>
          <a:lstStyle/>
          <a:p>
            <a:pPr algn="ctr">
              <a:defRPr/>
            </a:pPr>
            <a:r>
              <a:rPr lang="en-US" sz="3200" dirty="0">
                <a:solidFill>
                  <a:srgbClr val="00B050">
                    <a:lumMod val="75000"/>
                  </a:srgbClr>
                </a:solidFill>
                <a:latin typeface="Calibri"/>
                <a:ea typeface="ＭＳ Ｐゴシック" charset="0"/>
                <a:cs typeface="ＭＳ Ｐゴシック" charset="0"/>
              </a:rPr>
              <a:t>1</a:t>
            </a:r>
          </a:p>
        </p:txBody>
      </p:sp>
      <p:sp>
        <p:nvSpPr>
          <p:cNvPr id="38" name="Oval 37"/>
          <p:cNvSpPr/>
          <p:nvPr/>
        </p:nvSpPr>
        <p:spPr>
          <a:xfrm>
            <a:off x="6883400" y="2755900"/>
            <a:ext cx="1096963" cy="1096963"/>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400" spc="-150" dirty="0">
                <a:solidFill>
                  <a:prstClr val="white"/>
                </a:solidFill>
                <a:latin typeface="Calibri"/>
              </a:rPr>
              <a:t>V</a:t>
            </a:r>
            <a:r>
              <a:rPr lang="en-US" sz="2400" spc="-150" baseline="-25000" dirty="0">
                <a:solidFill>
                  <a:prstClr val="white"/>
                </a:solidFill>
                <a:latin typeface="Calibri"/>
              </a:rPr>
              <a:t>th</a:t>
            </a:r>
            <a:r>
              <a:rPr lang="en-US" sz="2400" spc="-150" dirty="0">
                <a:solidFill>
                  <a:prstClr val="white"/>
                </a:solidFill>
                <a:latin typeface="Calibri"/>
              </a:rPr>
              <a:t> = 3 V</a:t>
            </a:r>
          </a:p>
        </p:txBody>
      </p:sp>
      <p:pic>
        <p:nvPicPr>
          <p:cNvPr id="271375"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5030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246"/>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243" name="Straight Connector 24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1676400" y="310356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676400" y="4217988"/>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3414" name="Group 5"/>
          <p:cNvGrpSpPr>
            <a:grpSpLocks/>
          </p:cNvGrpSpPr>
          <p:nvPr/>
        </p:nvGrpSpPr>
        <p:grpSpPr bwMode="auto">
          <a:xfrm>
            <a:off x="2135188" y="1173163"/>
            <a:ext cx="4852987" cy="4964112"/>
            <a:chOff x="2135597" y="1172654"/>
            <a:chExt cx="4853090" cy="4964723"/>
          </a:xfrm>
        </p:grpSpPr>
        <p:grpSp>
          <p:nvGrpSpPr>
            <p:cNvPr id="273493" name="Group 176"/>
            <p:cNvGrpSpPr>
              <a:grpSpLocks/>
            </p:cNvGrpSpPr>
            <p:nvPr/>
          </p:nvGrpSpPr>
          <p:grpSpPr bwMode="auto">
            <a:xfrm>
              <a:off x="2135599" y="1182643"/>
              <a:ext cx="970237" cy="1602133"/>
              <a:chOff x="3079798" y="1981201"/>
              <a:chExt cx="1631998" cy="2694885"/>
            </a:xfrm>
          </p:grpSpPr>
          <p:cxnSp>
            <p:nvCxnSpPr>
              <p:cNvPr id="30" name="Straight Connector 29"/>
              <p:cNvCxnSpPr/>
              <p:nvPr/>
            </p:nvCxnSpPr>
            <p:spPr>
              <a:xfrm>
                <a:off x="4711365"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1333" y="287774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1333"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1333" y="377239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1365"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2992"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7321"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16200000">
                <a:off x="3393558" y="302599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4" name="Group 40"/>
            <p:cNvGrpSpPr>
              <a:grpSpLocks/>
            </p:cNvGrpSpPr>
            <p:nvPr/>
          </p:nvGrpSpPr>
          <p:grpSpPr bwMode="auto">
            <a:xfrm>
              <a:off x="3429647" y="1172654"/>
              <a:ext cx="970237" cy="1602133"/>
              <a:chOff x="3079798" y="1981201"/>
              <a:chExt cx="1631998" cy="2694885"/>
            </a:xfrm>
          </p:grpSpPr>
          <p:cxnSp>
            <p:nvCxnSpPr>
              <p:cNvPr id="42" name="Straight Connector 41"/>
              <p:cNvCxnSpPr/>
              <p:nvPr/>
            </p:nvCxnSpPr>
            <p:spPr>
              <a:xfrm>
                <a:off x="471101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4200982" y="28785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20098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0982" y="37731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1101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95264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06971"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a:off x="3393208" y="302677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5" name="Group 50"/>
            <p:cNvGrpSpPr>
              <a:grpSpLocks/>
            </p:cNvGrpSpPr>
            <p:nvPr/>
          </p:nvGrpSpPr>
          <p:grpSpPr bwMode="auto">
            <a:xfrm>
              <a:off x="4724401" y="1182643"/>
              <a:ext cx="970237" cy="1602133"/>
              <a:chOff x="3079798" y="1981201"/>
              <a:chExt cx="1631998" cy="2694885"/>
            </a:xfrm>
          </p:grpSpPr>
          <p:cxnSp>
            <p:nvCxnSpPr>
              <p:cNvPr id="52" name="Straight Connector 51"/>
              <p:cNvCxnSpPr/>
              <p:nvPr/>
            </p:nvCxnSpPr>
            <p:spPr>
              <a:xfrm>
                <a:off x="4712149"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202115" y="287774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20211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2115" y="377239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712149"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953776"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70810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3394342" y="3025992"/>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6" name="Group 60"/>
            <p:cNvGrpSpPr>
              <a:grpSpLocks/>
            </p:cNvGrpSpPr>
            <p:nvPr/>
          </p:nvGrpSpPr>
          <p:grpSpPr bwMode="auto">
            <a:xfrm>
              <a:off x="6018450" y="1172654"/>
              <a:ext cx="970237" cy="1602133"/>
              <a:chOff x="3079798" y="1981201"/>
              <a:chExt cx="1631998" cy="2694885"/>
            </a:xfrm>
          </p:grpSpPr>
          <p:cxnSp>
            <p:nvCxnSpPr>
              <p:cNvPr id="62" name="Straight Connector 61"/>
              <p:cNvCxnSpPr/>
              <p:nvPr/>
            </p:nvCxnSpPr>
            <p:spPr>
              <a:xfrm>
                <a:off x="471179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764" y="28785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764"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764" y="37731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42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75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989" y="302677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7" name="Group 70"/>
            <p:cNvGrpSpPr>
              <a:grpSpLocks/>
            </p:cNvGrpSpPr>
            <p:nvPr/>
          </p:nvGrpSpPr>
          <p:grpSpPr bwMode="auto">
            <a:xfrm>
              <a:off x="2135599" y="2301726"/>
              <a:ext cx="970237" cy="1602133"/>
              <a:chOff x="3079798" y="1981201"/>
              <a:chExt cx="1631998" cy="2694885"/>
            </a:xfrm>
          </p:grpSpPr>
          <p:cxnSp>
            <p:nvCxnSpPr>
              <p:cNvPr id="72" name="Straight Connector 71"/>
              <p:cNvCxnSpPr/>
              <p:nvPr/>
            </p:nvCxnSpPr>
            <p:spPr>
              <a:xfrm>
                <a:off x="4711365"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1333" y="287815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01333"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201333" y="377280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711365"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952992"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707321"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6200000">
                <a:off x="3393558" y="302640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8" name="Group 80"/>
            <p:cNvGrpSpPr>
              <a:grpSpLocks/>
            </p:cNvGrpSpPr>
            <p:nvPr/>
          </p:nvGrpSpPr>
          <p:grpSpPr bwMode="auto">
            <a:xfrm>
              <a:off x="3429647" y="2291737"/>
              <a:ext cx="970237" cy="1602133"/>
              <a:chOff x="3079798" y="1981201"/>
              <a:chExt cx="1631998" cy="2694885"/>
            </a:xfrm>
          </p:grpSpPr>
          <p:cxnSp>
            <p:nvCxnSpPr>
              <p:cNvPr id="82" name="Straight Connector 81"/>
              <p:cNvCxnSpPr/>
              <p:nvPr/>
            </p:nvCxnSpPr>
            <p:spPr>
              <a:xfrm>
                <a:off x="471101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0982" y="287893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20098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200982" y="377358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71101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5264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706971"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6200000">
                <a:off x="3393208" y="3027179"/>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499" name="Group 90"/>
            <p:cNvGrpSpPr>
              <a:grpSpLocks/>
            </p:cNvGrpSpPr>
            <p:nvPr/>
          </p:nvGrpSpPr>
          <p:grpSpPr bwMode="auto">
            <a:xfrm>
              <a:off x="4724401" y="2301726"/>
              <a:ext cx="970237" cy="1602133"/>
              <a:chOff x="3079798" y="1981201"/>
              <a:chExt cx="1631998" cy="2694885"/>
            </a:xfrm>
          </p:grpSpPr>
          <p:cxnSp>
            <p:nvCxnSpPr>
              <p:cNvPr id="92" name="Straight Connector 91"/>
              <p:cNvCxnSpPr/>
              <p:nvPr/>
            </p:nvCxnSpPr>
            <p:spPr>
              <a:xfrm>
                <a:off x="4712149"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202115" y="287815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20211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115" y="377280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12149"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3776"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70810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6200000">
                <a:off x="3394342" y="302640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0" name="Group 100"/>
            <p:cNvGrpSpPr>
              <a:grpSpLocks/>
            </p:cNvGrpSpPr>
            <p:nvPr/>
          </p:nvGrpSpPr>
          <p:grpSpPr bwMode="auto">
            <a:xfrm>
              <a:off x="6018450" y="2291737"/>
              <a:ext cx="970237" cy="1602133"/>
              <a:chOff x="3079798" y="1981201"/>
              <a:chExt cx="1631998" cy="2694885"/>
            </a:xfrm>
          </p:grpSpPr>
          <p:cxnSp>
            <p:nvCxnSpPr>
              <p:cNvPr id="102" name="Straight Connector 101"/>
              <p:cNvCxnSpPr/>
              <p:nvPr/>
            </p:nvCxnSpPr>
            <p:spPr>
              <a:xfrm>
                <a:off x="471179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1764" y="287893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1764"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1764" y="377358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79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342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775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989" y="3027181"/>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1" name="Group 110"/>
            <p:cNvGrpSpPr>
              <a:grpSpLocks/>
            </p:cNvGrpSpPr>
            <p:nvPr/>
          </p:nvGrpSpPr>
          <p:grpSpPr bwMode="auto">
            <a:xfrm>
              <a:off x="2135598" y="3413921"/>
              <a:ext cx="970237" cy="1602133"/>
              <a:chOff x="3079798" y="1981201"/>
              <a:chExt cx="1631998" cy="2694885"/>
            </a:xfrm>
          </p:grpSpPr>
          <p:cxnSp>
            <p:nvCxnSpPr>
              <p:cNvPr id="112" name="Straight Connector 111"/>
              <p:cNvCxnSpPr/>
              <p:nvPr/>
            </p:nvCxnSpPr>
            <p:spPr>
              <a:xfrm>
                <a:off x="4711367"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335" y="287946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20133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4201335" y="377411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711367"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95299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70732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16200000">
                <a:off x="3393560" y="302771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2" name="Group 120"/>
            <p:cNvGrpSpPr>
              <a:grpSpLocks/>
            </p:cNvGrpSpPr>
            <p:nvPr/>
          </p:nvGrpSpPr>
          <p:grpSpPr bwMode="auto">
            <a:xfrm>
              <a:off x="3429646" y="3403932"/>
              <a:ext cx="970237" cy="1602133"/>
              <a:chOff x="3079798" y="1981201"/>
              <a:chExt cx="1631998" cy="2694885"/>
            </a:xfrm>
          </p:grpSpPr>
          <p:cxnSp>
            <p:nvCxnSpPr>
              <p:cNvPr id="122" name="Straight Connector 121"/>
              <p:cNvCxnSpPr/>
              <p:nvPr/>
            </p:nvCxnSpPr>
            <p:spPr>
              <a:xfrm>
                <a:off x="4711017"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200983" y="287757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20098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4200983" y="3772222"/>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11017"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95264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70697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16200000">
                <a:off x="3393210" y="302582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3" name="Group 130"/>
            <p:cNvGrpSpPr>
              <a:grpSpLocks/>
            </p:cNvGrpSpPr>
            <p:nvPr/>
          </p:nvGrpSpPr>
          <p:grpSpPr bwMode="auto">
            <a:xfrm>
              <a:off x="4724401" y="3413921"/>
              <a:ext cx="970237" cy="1602133"/>
              <a:chOff x="3079798" y="1981201"/>
              <a:chExt cx="1631998" cy="2694885"/>
            </a:xfrm>
          </p:grpSpPr>
          <p:cxnSp>
            <p:nvCxnSpPr>
              <p:cNvPr id="132" name="Straight Connector 131"/>
              <p:cNvCxnSpPr/>
              <p:nvPr/>
            </p:nvCxnSpPr>
            <p:spPr>
              <a:xfrm>
                <a:off x="4712149"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202115" y="287946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20211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2115" y="377411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712149"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953776"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70810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16200000">
                <a:off x="3394342" y="302771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4" name="Group 140"/>
            <p:cNvGrpSpPr>
              <a:grpSpLocks/>
            </p:cNvGrpSpPr>
            <p:nvPr/>
          </p:nvGrpSpPr>
          <p:grpSpPr bwMode="auto">
            <a:xfrm>
              <a:off x="6018449" y="3403932"/>
              <a:ext cx="970237" cy="1602133"/>
              <a:chOff x="3079798" y="1981201"/>
              <a:chExt cx="1631998" cy="2694885"/>
            </a:xfrm>
          </p:grpSpPr>
          <p:cxnSp>
            <p:nvCxnSpPr>
              <p:cNvPr id="142" name="Straight Connector 141"/>
              <p:cNvCxnSpPr/>
              <p:nvPr/>
            </p:nvCxnSpPr>
            <p:spPr>
              <a:xfrm>
                <a:off x="4711798"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766" y="287757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766"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766" y="3772222"/>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798"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342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75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990" y="302582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5" name="Group 150"/>
            <p:cNvGrpSpPr>
              <a:grpSpLocks/>
            </p:cNvGrpSpPr>
            <p:nvPr/>
          </p:nvGrpSpPr>
          <p:grpSpPr bwMode="auto">
            <a:xfrm>
              <a:off x="2135597" y="4535244"/>
              <a:ext cx="970237" cy="1602133"/>
              <a:chOff x="3079798" y="1981201"/>
              <a:chExt cx="1631998" cy="2694885"/>
            </a:xfrm>
          </p:grpSpPr>
          <p:cxnSp>
            <p:nvCxnSpPr>
              <p:cNvPr id="152" name="Straight Connector 151"/>
              <p:cNvCxnSpPr/>
              <p:nvPr/>
            </p:nvCxnSpPr>
            <p:spPr>
              <a:xfrm>
                <a:off x="4711369"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4201337" y="28787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420133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4201337" y="37734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4711369"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5299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70732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16200000">
                <a:off x="3393561" y="302702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6" name="Group 161"/>
            <p:cNvGrpSpPr>
              <a:grpSpLocks/>
            </p:cNvGrpSpPr>
            <p:nvPr/>
          </p:nvGrpSpPr>
          <p:grpSpPr bwMode="auto">
            <a:xfrm>
              <a:off x="3429645" y="4525256"/>
              <a:ext cx="970237" cy="1602133"/>
              <a:chOff x="3079798" y="1981201"/>
              <a:chExt cx="1631998" cy="2694885"/>
            </a:xfrm>
          </p:grpSpPr>
          <p:cxnSp>
            <p:nvCxnSpPr>
              <p:cNvPr id="163" name="Straight Connector 162"/>
              <p:cNvCxnSpPr/>
              <p:nvPr/>
            </p:nvCxnSpPr>
            <p:spPr>
              <a:xfrm>
                <a:off x="471101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H="1">
                <a:off x="4200985" y="287955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420098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4200985" y="377420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471101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395264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70697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16200000">
                <a:off x="3393211" y="3027798"/>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7" name="Group 171"/>
            <p:cNvGrpSpPr>
              <a:grpSpLocks/>
            </p:cNvGrpSpPr>
            <p:nvPr/>
          </p:nvGrpSpPr>
          <p:grpSpPr bwMode="auto">
            <a:xfrm>
              <a:off x="4724400" y="4535244"/>
              <a:ext cx="970237" cy="1602133"/>
              <a:chOff x="3079798" y="1981201"/>
              <a:chExt cx="1631998" cy="2694885"/>
            </a:xfrm>
          </p:grpSpPr>
          <p:cxnSp>
            <p:nvCxnSpPr>
              <p:cNvPr id="173" name="Straight Connector 172"/>
              <p:cNvCxnSpPr/>
              <p:nvPr/>
            </p:nvCxnSpPr>
            <p:spPr>
              <a:xfrm>
                <a:off x="4712151"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4202117" y="28787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0211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4202117" y="37734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712151"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5377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70810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a:off x="3394344" y="302702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3508" name="Group 183"/>
            <p:cNvGrpSpPr>
              <a:grpSpLocks/>
            </p:cNvGrpSpPr>
            <p:nvPr/>
          </p:nvGrpSpPr>
          <p:grpSpPr bwMode="auto">
            <a:xfrm>
              <a:off x="6018448" y="4525256"/>
              <a:ext cx="970237" cy="1602133"/>
              <a:chOff x="3079798" y="1981201"/>
              <a:chExt cx="1631998" cy="2694885"/>
            </a:xfrm>
          </p:grpSpPr>
          <p:cxnSp>
            <p:nvCxnSpPr>
              <p:cNvPr id="185" name="Straight Connector 184"/>
              <p:cNvCxnSpPr/>
              <p:nvPr/>
            </p:nvCxnSpPr>
            <p:spPr>
              <a:xfrm>
                <a:off x="471179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4201767" y="287955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4201767"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4201767" y="377420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71179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3953426"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370775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3393992" y="3027800"/>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09" name="Straight Connector 208"/>
          <p:cNvCxnSpPr/>
          <p:nvPr/>
        </p:nvCxnSpPr>
        <p:spPr>
          <a:xfrm>
            <a:off x="1676400" y="198120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1676400" y="3103563"/>
            <a:ext cx="609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1676400" y="4217988"/>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1676400" y="534035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73419" name="Group 224"/>
          <p:cNvGrpSpPr>
            <a:grpSpLocks/>
          </p:cNvGrpSpPr>
          <p:nvPr/>
        </p:nvGrpSpPr>
        <p:grpSpPr bwMode="auto">
          <a:xfrm>
            <a:off x="2781300" y="1643063"/>
            <a:ext cx="4535488" cy="4016375"/>
            <a:chOff x="3851647" y="1427070"/>
            <a:chExt cx="4535195" cy="4014933"/>
          </a:xfrm>
        </p:grpSpPr>
        <p:sp>
          <p:nvSpPr>
            <p:cNvPr id="226" name="Oval 225"/>
            <p:cNvSpPr/>
            <p:nvPr/>
          </p:nvSpPr>
          <p:spPr>
            <a:xfrm>
              <a:off x="3851647" y="1436592"/>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0">
                <a:defRPr/>
              </a:pPr>
              <a:endParaRPr lang="en-US" sz="2000" spc="-150" dirty="0">
                <a:solidFill>
                  <a:prstClr val="white"/>
                </a:solidFill>
                <a:latin typeface="Calibri"/>
              </a:endParaRPr>
            </a:p>
          </p:txBody>
        </p:sp>
        <p:sp>
          <p:nvSpPr>
            <p:cNvPr id="227" name="Oval 226"/>
            <p:cNvSpPr/>
            <p:nvPr/>
          </p:nvSpPr>
          <p:spPr>
            <a:xfrm>
              <a:off x="5145376" y="1427070"/>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28" name="Oval 227"/>
            <p:cNvSpPr/>
            <p:nvPr/>
          </p:nvSpPr>
          <p:spPr>
            <a:xfrm>
              <a:off x="6440693" y="1436592"/>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29" name="Oval 228"/>
            <p:cNvSpPr/>
            <p:nvPr/>
          </p:nvSpPr>
          <p:spPr>
            <a:xfrm>
              <a:off x="7734421" y="1427070"/>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0" name="Oval 229"/>
            <p:cNvSpPr/>
            <p:nvPr/>
          </p:nvSpPr>
          <p:spPr>
            <a:xfrm>
              <a:off x="3851647" y="2555377"/>
              <a:ext cx="652421"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1" name="Oval 230"/>
            <p:cNvSpPr/>
            <p:nvPr/>
          </p:nvSpPr>
          <p:spPr>
            <a:xfrm>
              <a:off x="5145376" y="2545855"/>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2" name="Oval 231"/>
            <p:cNvSpPr/>
            <p:nvPr/>
          </p:nvSpPr>
          <p:spPr>
            <a:xfrm>
              <a:off x="6440693" y="2555377"/>
              <a:ext cx="652420"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3" name="Oval 232"/>
            <p:cNvSpPr/>
            <p:nvPr/>
          </p:nvSpPr>
          <p:spPr>
            <a:xfrm>
              <a:off x="7734421" y="2545855"/>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4" name="Oval 233"/>
            <p:cNvSpPr/>
            <p:nvPr/>
          </p:nvSpPr>
          <p:spPr>
            <a:xfrm>
              <a:off x="3851647" y="3667815"/>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5" name="Oval 234"/>
            <p:cNvSpPr/>
            <p:nvPr/>
          </p:nvSpPr>
          <p:spPr>
            <a:xfrm>
              <a:off x="5145376" y="3658294"/>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6" name="Oval 235"/>
            <p:cNvSpPr/>
            <p:nvPr/>
          </p:nvSpPr>
          <p:spPr>
            <a:xfrm>
              <a:off x="6440693" y="3667815"/>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7" name="Oval 236"/>
            <p:cNvSpPr/>
            <p:nvPr/>
          </p:nvSpPr>
          <p:spPr>
            <a:xfrm>
              <a:off x="7734421" y="3658294"/>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8" name="Oval 237"/>
            <p:cNvSpPr/>
            <p:nvPr/>
          </p:nvSpPr>
          <p:spPr>
            <a:xfrm>
              <a:off x="3851647" y="4789774"/>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39" name="Oval 238"/>
            <p:cNvSpPr/>
            <p:nvPr/>
          </p:nvSpPr>
          <p:spPr>
            <a:xfrm>
              <a:off x="5145376" y="4780253"/>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40" name="Oval 239"/>
            <p:cNvSpPr/>
            <p:nvPr/>
          </p:nvSpPr>
          <p:spPr>
            <a:xfrm>
              <a:off x="6440693" y="4789774"/>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41" name="Oval 240"/>
            <p:cNvSpPr/>
            <p:nvPr/>
          </p:nvSpPr>
          <p:spPr>
            <a:xfrm>
              <a:off x="7734421" y="4780253"/>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grpSp>
      <p:cxnSp>
        <p:nvCxnSpPr>
          <p:cNvPr id="215" name="Straight Arrow Connector 214"/>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a:off x="5694363" y="1173163"/>
            <a:ext cx="0"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73424" name="Title 1"/>
          <p:cNvSpPr>
            <a:spLocks noGrp="1"/>
          </p:cNvSpPr>
          <p:nvPr>
            <p:ph type="title"/>
          </p:nvPr>
        </p:nvSpPr>
        <p:spPr/>
        <p:txBody>
          <a:bodyPr/>
          <a:lstStyle/>
          <a:p>
            <a:pPr eaLnBrk="1" hangingPunct="1"/>
            <a:r>
              <a:rPr lang="en-US">
                <a:latin typeface="Calibri" charset="0"/>
              </a:rPr>
              <a:t>Read from Flash Cell Array</a:t>
            </a:r>
          </a:p>
        </p:txBody>
      </p:sp>
      <p:grpSp>
        <p:nvGrpSpPr>
          <p:cNvPr id="15" name="Group 14"/>
          <p:cNvGrpSpPr>
            <a:grpSpLocks/>
          </p:cNvGrpSpPr>
          <p:nvPr/>
        </p:nvGrpSpPr>
        <p:grpSpPr bwMode="auto">
          <a:xfrm>
            <a:off x="2781300" y="1644650"/>
            <a:ext cx="4535488" cy="4014788"/>
            <a:chOff x="3851647" y="1427070"/>
            <a:chExt cx="4535195" cy="4014933"/>
          </a:xfrm>
        </p:grpSpPr>
        <p:sp>
          <p:nvSpPr>
            <p:cNvPr id="178" name="Oval 177"/>
            <p:cNvSpPr/>
            <p:nvPr/>
          </p:nvSpPr>
          <p:spPr>
            <a:xfrm>
              <a:off x="3851647"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0">
                <a:defRPr/>
              </a:pPr>
              <a:endParaRPr lang="en-US" sz="2000" spc="-150" dirty="0">
                <a:solidFill>
                  <a:prstClr val="white"/>
                </a:solidFill>
                <a:latin typeface="Calibri"/>
              </a:endParaRPr>
            </a:p>
          </p:txBody>
        </p:sp>
        <p:sp>
          <p:nvSpPr>
            <p:cNvPr id="50" name="Oval 49"/>
            <p:cNvSpPr/>
            <p:nvPr/>
          </p:nvSpPr>
          <p:spPr>
            <a:xfrm>
              <a:off x="5145376"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60" name="Oval 59"/>
            <p:cNvSpPr/>
            <p:nvPr/>
          </p:nvSpPr>
          <p:spPr>
            <a:xfrm>
              <a:off x="6440693"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70" name="Oval 69"/>
            <p:cNvSpPr/>
            <p:nvPr/>
          </p:nvSpPr>
          <p:spPr>
            <a:xfrm>
              <a:off x="7734421"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80" name="Oval 79"/>
            <p:cNvSpPr/>
            <p:nvPr/>
          </p:nvSpPr>
          <p:spPr>
            <a:xfrm>
              <a:off x="3851647"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90" name="Oval 89"/>
            <p:cNvSpPr/>
            <p:nvPr/>
          </p:nvSpPr>
          <p:spPr>
            <a:xfrm>
              <a:off x="5145376" y="2546298"/>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00" name="Oval 99"/>
            <p:cNvSpPr/>
            <p:nvPr/>
          </p:nvSpPr>
          <p:spPr>
            <a:xfrm>
              <a:off x="6440693" y="2555824"/>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10" name="Oval 109"/>
            <p:cNvSpPr/>
            <p:nvPr/>
          </p:nvSpPr>
          <p:spPr>
            <a:xfrm>
              <a:off x="7734421" y="2546298"/>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20" name="Oval 119"/>
            <p:cNvSpPr/>
            <p:nvPr/>
          </p:nvSpPr>
          <p:spPr>
            <a:xfrm>
              <a:off x="3851647"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30" name="Oval 129"/>
            <p:cNvSpPr/>
            <p:nvPr/>
          </p:nvSpPr>
          <p:spPr>
            <a:xfrm>
              <a:off x="5145376"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40" name="Oval 139"/>
            <p:cNvSpPr/>
            <p:nvPr/>
          </p:nvSpPr>
          <p:spPr>
            <a:xfrm>
              <a:off x="6440693"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0" name="Oval 149"/>
            <p:cNvSpPr/>
            <p:nvPr/>
          </p:nvSpPr>
          <p:spPr>
            <a:xfrm>
              <a:off x="7734421"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1" name="Oval 160"/>
            <p:cNvSpPr/>
            <p:nvPr/>
          </p:nvSpPr>
          <p:spPr>
            <a:xfrm>
              <a:off x="3851647"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71" name="Oval 170"/>
            <p:cNvSpPr/>
            <p:nvPr/>
          </p:nvSpPr>
          <p:spPr>
            <a:xfrm>
              <a:off x="5145376"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3" name="Oval 182"/>
            <p:cNvSpPr/>
            <p:nvPr/>
          </p:nvSpPr>
          <p:spPr>
            <a:xfrm>
              <a:off x="6440693"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3" name="Oval 192"/>
            <p:cNvSpPr/>
            <p:nvPr/>
          </p:nvSpPr>
          <p:spPr>
            <a:xfrm>
              <a:off x="7734421"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grpSp>
      <p:sp>
        <p:nvSpPr>
          <p:cNvPr id="3" name="TextBox 2"/>
          <p:cNvSpPr txBox="1"/>
          <p:nvPr/>
        </p:nvSpPr>
        <p:spPr>
          <a:xfrm>
            <a:off x="27320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3.0V</a:t>
            </a:r>
          </a:p>
        </p:txBody>
      </p:sp>
      <p:sp>
        <p:nvSpPr>
          <p:cNvPr id="194" name="TextBox 193"/>
          <p:cNvSpPr txBox="1"/>
          <p:nvPr/>
        </p:nvSpPr>
        <p:spPr>
          <a:xfrm>
            <a:off x="4035425"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3.8V</a:t>
            </a:r>
          </a:p>
        </p:txBody>
      </p:sp>
      <p:sp>
        <p:nvSpPr>
          <p:cNvPr id="195" name="TextBox 194"/>
          <p:cNvSpPr txBox="1"/>
          <p:nvPr/>
        </p:nvSpPr>
        <p:spPr>
          <a:xfrm>
            <a:off x="53228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3.9V</a:t>
            </a:r>
          </a:p>
        </p:txBody>
      </p:sp>
      <p:sp>
        <p:nvSpPr>
          <p:cNvPr id="196" name="TextBox 195"/>
          <p:cNvSpPr txBox="1"/>
          <p:nvPr/>
        </p:nvSpPr>
        <p:spPr>
          <a:xfrm>
            <a:off x="6610350"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4.8V</a:t>
            </a:r>
          </a:p>
        </p:txBody>
      </p:sp>
      <p:sp>
        <p:nvSpPr>
          <p:cNvPr id="197" name="TextBox 196"/>
          <p:cNvSpPr txBox="1"/>
          <p:nvPr/>
        </p:nvSpPr>
        <p:spPr>
          <a:xfrm>
            <a:off x="2732088" y="286385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198" name="TextBox 197"/>
          <p:cNvSpPr txBox="1"/>
          <p:nvPr/>
        </p:nvSpPr>
        <p:spPr>
          <a:xfrm>
            <a:off x="4035425"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2.9V</a:t>
            </a:r>
          </a:p>
        </p:txBody>
      </p:sp>
      <p:sp>
        <p:nvSpPr>
          <p:cNvPr id="199" name="TextBox 198"/>
          <p:cNvSpPr txBox="1"/>
          <p:nvPr/>
        </p:nvSpPr>
        <p:spPr>
          <a:xfrm>
            <a:off x="5322888" y="286385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2.4V</a:t>
            </a:r>
          </a:p>
        </p:txBody>
      </p:sp>
      <p:sp>
        <p:nvSpPr>
          <p:cNvPr id="200" name="TextBox 199"/>
          <p:cNvSpPr txBox="1"/>
          <p:nvPr/>
        </p:nvSpPr>
        <p:spPr>
          <a:xfrm>
            <a:off x="6610350"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2.1V</a:t>
            </a:r>
          </a:p>
        </p:txBody>
      </p:sp>
      <p:sp>
        <p:nvSpPr>
          <p:cNvPr id="201" name="TextBox 200"/>
          <p:cNvSpPr txBox="1"/>
          <p:nvPr/>
        </p:nvSpPr>
        <p:spPr>
          <a:xfrm>
            <a:off x="27336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2.2V</a:t>
            </a:r>
          </a:p>
        </p:txBody>
      </p:sp>
      <p:sp>
        <p:nvSpPr>
          <p:cNvPr id="202" name="TextBox 201"/>
          <p:cNvSpPr txBox="1"/>
          <p:nvPr/>
        </p:nvSpPr>
        <p:spPr>
          <a:xfrm>
            <a:off x="4037013"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203" name="TextBox 202"/>
          <p:cNvSpPr txBox="1"/>
          <p:nvPr/>
        </p:nvSpPr>
        <p:spPr>
          <a:xfrm>
            <a:off x="53244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4.6V</a:t>
            </a:r>
          </a:p>
        </p:txBody>
      </p:sp>
      <p:sp>
        <p:nvSpPr>
          <p:cNvPr id="204" name="TextBox 203"/>
          <p:cNvSpPr txBox="1"/>
          <p:nvPr/>
        </p:nvSpPr>
        <p:spPr>
          <a:xfrm>
            <a:off x="6611938"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1.8V</a:t>
            </a:r>
          </a:p>
        </p:txBody>
      </p:sp>
      <p:sp>
        <p:nvSpPr>
          <p:cNvPr id="205" name="TextBox 204"/>
          <p:cNvSpPr txBox="1"/>
          <p:nvPr/>
        </p:nvSpPr>
        <p:spPr>
          <a:xfrm>
            <a:off x="27320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206" name="TextBox 205"/>
          <p:cNvSpPr txBox="1"/>
          <p:nvPr/>
        </p:nvSpPr>
        <p:spPr>
          <a:xfrm>
            <a:off x="4035425"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2.3V</a:t>
            </a:r>
          </a:p>
        </p:txBody>
      </p:sp>
      <p:sp>
        <p:nvSpPr>
          <p:cNvPr id="207" name="TextBox 206"/>
          <p:cNvSpPr txBox="1"/>
          <p:nvPr/>
        </p:nvSpPr>
        <p:spPr>
          <a:xfrm>
            <a:off x="53228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1.9V</a:t>
            </a:r>
          </a:p>
        </p:txBody>
      </p:sp>
      <p:sp>
        <p:nvSpPr>
          <p:cNvPr id="208" name="TextBox 207"/>
          <p:cNvSpPr txBox="1"/>
          <p:nvPr/>
        </p:nvSpPr>
        <p:spPr>
          <a:xfrm>
            <a:off x="6610350"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213" name="TextBox 212"/>
          <p:cNvSpPr txBox="1"/>
          <p:nvPr/>
        </p:nvSpPr>
        <p:spPr>
          <a:xfrm>
            <a:off x="254000" y="2657475"/>
            <a:ext cx="1835150" cy="460375"/>
          </a:xfrm>
          <a:prstGeom prst="rect">
            <a:avLst/>
          </a:prstGeom>
          <a:noFill/>
        </p:spPr>
        <p:txBody>
          <a:bodyPr>
            <a:spAutoFit/>
          </a:bodyPr>
          <a:lstStyle/>
          <a:p>
            <a:pPr algn="ctr">
              <a:defRPr/>
            </a:pP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read</a:t>
            </a:r>
            <a:r>
              <a:rPr lang="en-US" sz="2400" dirty="0">
                <a:solidFill>
                  <a:srgbClr val="0000FF"/>
                </a:solidFill>
                <a:latin typeface="Calibri"/>
                <a:ea typeface="ＭＳ Ｐゴシック" charset="0"/>
                <a:cs typeface="ＭＳ Ｐゴシック" charset="0"/>
              </a:rPr>
              <a:t> = 2.5 V</a:t>
            </a:r>
          </a:p>
        </p:txBody>
      </p:sp>
      <p:sp>
        <p:nvSpPr>
          <p:cNvPr id="219" name="TextBox 218"/>
          <p:cNvSpPr txBox="1"/>
          <p:nvPr/>
        </p:nvSpPr>
        <p:spPr>
          <a:xfrm>
            <a:off x="254000" y="1530350"/>
            <a:ext cx="1835150" cy="460375"/>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5.0 V</a:t>
            </a:r>
          </a:p>
        </p:txBody>
      </p:sp>
      <p:sp>
        <p:nvSpPr>
          <p:cNvPr id="220" name="TextBox 219"/>
          <p:cNvSpPr txBox="1"/>
          <p:nvPr/>
        </p:nvSpPr>
        <p:spPr>
          <a:xfrm>
            <a:off x="254000" y="3751263"/>
            <a:ext cx="1835150" cy="461962"/>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5.0 V</a:t>
            </a:r>
          </a:p>
        </p:txBody>
      </p:sp>
      <p:sp>
        <p:nvSpPr>
          <p:cNvPr id="221" name="TextBox 220"/>
          <p:cNvSpPr txBox="1"/>
          <p:nvPr/>
        </p:nvSpPr>
        <p:spPr>
          <a:xfrm>
            <a:off x="254000" y="4862513"/>
            <a:ext cx="1835150" cy="460375"/>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5.0 V</a:t>
            </a:r>
          </a:p>
        </p:txBody>
      </p:sp>
      <p:sp>
        <p:nvSpPr>
          <p:cNvPr id="218" name="TextBox 217"/>
          <p:cNvSpPr txBox="1"/>
          <p:nvPr/>
        </p:nvSpPr>
        <p:spPr>
          <a:xfrm>
            <a:off x="5272088" y="6030913"/>
            <a:ext cx="844550" cy="584200"/>
          </a:xfrm>
          <a:prstGeom prst="rect">
            <a:avLst/>
          </a:prstGeom>
          <a:noFill/>
        </p:spPr>
        <p:txBody>
          <a:bodyPr>
            <a:spAutoFit/>
          </a:bodyPr>
          <a:lstStyle/>
          <a:p>
            <a:pPr algn="ctr">
              <a:defRPr/>
            </a:pPr>
            <a:r>
              <a:rPr lang="en-US" sz="3200" dirty="0">
                <a:solidFill>
                  <a:srgbClr val="00B050"/>
                </a:solidFill>
                <a:latin typeface="Calibri"/>
                <a:ea typeface="ＭＳ Ｐゴシック" charset="0"/>
                <a:cs typeface="ＭＳ Ｐゴシック" charset="0"/>
              </a:rPr>
              <a:t>1</a:t>
            </a:r>
          </a:p>
        </p:txBody>
      </p:sp>
      <p:sp>
        <p:nvSpPr>
          <p:cNvPr id="222" name="TextBox 221"/>
          <p:cNvSpPr txBox="1"/>
          <p:nvPr/>
        </p:nvSpPr>
        <p:spPr>
          <a:xfrm>
            <a:off x="6569075" y="6030913"/>
            <a:ext cx="844550" cy="584200"/>
          </a:xfrm>
          <a:prstGeom prst="rect">
            <a:avLst/>
          </a:prstGeom>
          <a:noFill/>
        </p:spPr>
        <p:txBody>
          <a:bodyPr>
            <a:spAutoFit/>
          </a:bodyPr>
          <a:lstStyle/>
          <a:p>
            <a:pPr algn="ctr">
              <a:defRPr/>
            </a:pPr>
            <a:r>
              <a:rPr lang="en-US" sz="3200" dirty="0">
                <a:solidFill>
                  <a:srgbClr val="00B050"/>
                </a:solidFill>
                <a:latin typeface="Calibri"/>
                <a:ea typeface="ＭＳ Ｐゴシック" charset="0"/>
                <a:cs typeface="ＭＳ Ｐゴシック" charset="0"/>
              </a:rPr>
              <a:t>1</a:t>
            </a:r>
          </a:p>
        </p:txBody>
      </p:sp>
      <p:sp>
        <p:nvSpPr>
          <p:cNvPr id="223" name="TextBox 222"/>
          <p:cNvSpPr txBox="1"/>
          <p:nvPr/>
        </p:nvSpPr>
        <p:spPr>
          <a:xfrm>
            <a:off x="3978275" y="6030913"/>
            <a:ext cx="844550" cy="584200"/>
          </a:xfrm>
          <a:prstGeom prst="rect">
            <a:avLst/>
          </a:prstGeom>
          <a:noFill/>
        </p:spPr>
        <p:txBody>
          <a:bodyPr>
            <a:spAutoFit/>
          </a:bodyPr>
          <a:lstStyle/>
          <a:p>
            <a:pPr algn="ctr">
              <a:defRPr/>
            </a:pPr>
            <a:r>
              <a:rPr lang="en-US" sz="3200" dirty="0">
                <a:solidFill>
                  <a:srgbClr val="FF0000"/>
                </a:solidFill>
                <a:latin typeface="Calibri"/>
                <a:ea typeface="ＭＳ Ｐゴシック" charset="0"/>
                <a:cs typeface="ＭＳ Ｐゴシック" charset="0"/>
              </a:rPr>
              <a:t>0</a:t>
            </a:r>
          </a:p>
        </p:txBody>
      </p:sp>
      <p:sp>
        <p:nvSpPr>
          <p:cNvPr id="224" name="TextBox 223"/>
          <p:cNvSpPr txBox="1"/>
          <p:nvPr/>
        </p:nvSpPr>
        <p:spPr>
          <a:xfrm>
            <a:off x="2668588" y="6030913"/>
            <a:ext cx="844550" cy="584200"/>
          </a:xfrm>
          <a:prstGeom prst="rect">
            <a:avLst/>
          </a:prstGeom>
          <a:noFill/>
        </p:spPr>
        <p:txBody>
          <a:bodyPr>
            <a:spAutoFit/>
          </a:bodyPr>
          <a:lstStyle/>
          <a:p>
            <a:pPr algn="ctr">
              <a:defRPr/>
            </a:pPr>
            <a:r>
              <a:rPr lang="en-US" sz="3200" dirty="0">
                <a:solidFill>
                  <a:srgbClr val="FF0000"/>
                </a:solidFill>
                <a:latin typeface="Calibri"/>
                <a:ea typeface="ＭＳ Ｐゴシック" charset="0"/>
                <a:cs typeface="ＭＳ Ｐゴシック" charset="0"/>
              </a:rPr>
              <a:t>0</a:t>
            </a:r>
          </a:p>
        </p:txBody>
      </p:sp>
      <p:sp>
        <p:nvSpPr>
          <p:cNvPr id="242" name="TextBox 241"/>
          <p:cNvSpPr txBox="1"/>
          <p:nvPr/>
        </p:nvSpPr>
        <p:spPr>
          <a:xfrm>
            <a:off x="463550" y="5969000"/>
            <a:ext cx="2268538" cy="830263"/>
          </a:xfrm>
          <a:prstGeom prst="rect">
            <a:avLst/>
          </a:prstGeom>
          <a:noFill/>
        </p:spPr>
        <p:txBody>
          <a:bodyPr>
            <a:spAutoFit/>
          </a:bodyPr>
          <a:lstStyle/>
          <a:p>
            <a:pPr algn="ctr">
              <a:defRPr/>
            </a:pPr>
            <a:r>
              <a:rPr lang="en-US" sz="2400" dirty="0">
                <a:solidFill>
                  <a:srgbClr val="0000FF"/>
                </a:solidFill>
                <a:latin typeface="Calibri"/>
                <a:ea typeface="ＭＳ Ｐゴシック" charset="0"/>
                <a:cs typeface="ＭＳ Ｐゴシック" charset="0"/>
              </a:rPr>
              <a:t>Correct values for page 2:</a:t>
            </a:r>
          </a:p>
        </p:txBody>
      </p:sp>
      <p:sp>
        <p:nvSpPr>
          <p:cNvPr id="27345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D1E706-D33F-9145-94D0-77477036B81D}" type="slidenum">
              <a:rPr lang="en-US" sz="1200">
                <a:solidFill>
                  <a:srgbClr val="898989"/>
                </a:solidFill>
                <a:latin typeface="Calibri" charset="0"/>
              </a:rPr>
              <a:pPr eaLnBrk="1" hangingPunct="1"/>
              <a:t>72</a:t>
            </a:fld>
            <a:endParaRPr lang="en-US" sz="1200">
              <a:solidFill>
                <a:srgbClr val="898989"/>
              </a:solidFill>
              <a:latin typeface="Calibri" charset="0"/>
            </a:endParaRPr>
          </a:p>
        </p:txBody>
      </p:sp>
      <p:sp>
        <p:nvSpPr>
          <p:cNvPr id="251" name="TextBox 250"/>
          <p:cNvSpPr txBox="1"/>
          <p:nvPr/>
        </p:nvSpPr>
        <p:spPr>
          <a:xfrm>
            <a:off x="7772400" y="17621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1</a:t>
            </a:r>
          </a:p>
        </p:txBody>
      </p:sp>
      <p:sp>
        <p:nvSpPr>
          <p:cNvPr id="252" name="TextBox 251"/>
          <p:cNvSpPr txBox="1"/>
          <p:nvPr/>
        </p:nvSpPr>
        <p:spPr>
          <a:xfrm>
            <a:off x="7772400" y="287337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2</a:t>
            </a:r>
          </a:p>
        </p:txBody>
      </p:sp>
      <p:sp>
        <p:nvSpPr>
          <p:cNvPr id="253" name="TextBox 252"/>
          <p:cNvSpPr txBox="1"/>
          <p:nvPr/>
        </p:nvSpPr>
        <p:spPr>
          <a:xfrm>
            <a:off x="7772400" y="40100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3</a:t>
            </a:r>
          </a:p>
        </p:txBody>
      </p:sp>
      <p:sp>
        <p:nvSpPr>
          <p:cNvPr id="254" name="TextBox 253"/>
          <p:cNvSpPr txBox="1"/>
          <p:nvPr/>
        </p:nvSpPr>
        <p:spPr>
          <a:xfrm>
            <a:off x="7772400" y="5100638"/>
            <a:ext cx="1004888" cy="461962"/>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4</a:t>
            </a:r>
          </a:p>
        </p:txBody>
      </p:sp>
      <p:sp>
        <p:nvSpPr>
          <p:cNvPr id="259" name="Rectangle 258"/>
          <p:cNvSpPr/>
          <p:nvPr/>
        </p:nvSpPr>
        <p:spPr>
          <a:xfrm>
            <a:off x="1676400" y="387508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Pass (5V)</a:t>
            </a:r>
          </a:p>
        </p:txBody>
      </p:sp>
      <p:sp>
        <p:nvSpPr>
          <p:cNvPr id="260" name="Rectangle 259"/>
          <p:cNvSpPr/>
          <p:nvPr/>
        </p:nvSpPr>
        <p:spPr>
          <a:xfrm>
            <a:off x="1676400" y="2767013"/>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Read (2.5V)</a:t>
            </a:r>
          </a:p>
        </p:txBody>
      </p:sp>
      <p:sp>
        <p:nvSpPr>
          <p:cNvPr id="261" name="Rectangle 260"/>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Pass (5V)</a:t>
            </a:r>
          </a:p>
        </p:txBody>
      </p:sp>
      <p:sp>
        <p:nvSpPr>
          <p:cNvPr id="262" name="Rectangle 261"/>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Pass (5V)</a:t>
            </a:r>
          </a:p>
        </p:txBody>
      </p:sp>
      <p:pic>
        <p:nvPicPr>
          <p:cNvPr id="273460"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6324282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fade">
                                      <p:cBhvr>
                                        <p:cTn id="10" dur="500"/>
                                        <p:tgtEl>
                                          <p:spTgt spid="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1"/>
                                        </p:tgtEl>
                                        <p:attrNameLst>
                                          <p:attrName>style.visibility</p:attrName>
                                        </p:attrNameLst>
                                      </p:cBhvr>
                                      <p:to>
                                        <p:strVal val="visible"/>
                                      </p:to>
                                    </p:set>
                                    <p:animEffect transition="in" filter="fade">
                                      <p:cBhvr>
                                        <p:cTn id="13" dur="500"/>
                                        <p:tgtEl>
                                          <p:spTgt spid="2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9"/>
                                        </p:tgtEl>
                                        <p:attrNameLst>
                                          <p:attrName>style.visibility</p:attrName>
                                        </p:attrNameLst>
                                      </p:cBhvr>
                                      <p:to>
                                        <p:strVal val="visible"/>
                                      </p:to>
                                    </p:set>
                                    <p:animEffect transition="in" filter="fade">
                                      <p:cBhvr>
                                        <p:cTn id="16" dur="500"/>
                                        <p:tgtEl>
                                          <p:spTgt spid="2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500"/>
                                        <p:tgtEl>
                                          <p:spTgt spid="262"/>
                                        </p:tgtEl>
                                      </p:cBhvr>
                                    </p:animEffect>
                                    <p:set>
                                      <p:cBhvr>
                                        <p:cTn id="21" dur="1" fill="hold">
                                          <p:stCondLst>
                                            <p:cond delay="499"/>
                                          </p:stCondLst>
                                        </p:cTn>
                                        <p:tgtEl>
                                          <p:spTgt spid="26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60"/>
                                        </p:tgtEl>
                                      </p:cBhvr>
                                    </p:animEffect>
                                    <p:set>
                                      <p:cBhvr>
                                        <p:cTn id="24" dur="1" fill="hold">
                                          <p:stCondLst>
                                            <p:cond delay="499"/>
                                          </p:stCondLst>
                                        </p:cTn>
                                        <p:tgtEl>
                                          <p:spTgt spid="26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61"/>
                                        </p:tgtEl>
                                      </p:cBhvr>
                                    </p:animEffect>
                                    <p:set>
                                      <p:cBhvr>
                                        <p:cTn id="27" dur="1" fill="hold">
                                          <p:stCondLst>
                                            <p:cond delay="499"/>
                                          </p:stCondLst>
                                        </p:cTn>
                                        <p:tgtEl>
                                          <p:spTgt spid="26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59"/>
                                        </p:tgtEl>
                                      </p:cBhvr>
                                    </p:animEffect>
                                    <p:set>
                                      <p:cBhvr>
                                        <p:cTn id="30" dur="1" fill="hold">
                                          <p:stCondLst>
                                            <p:cond delay="499"/>
                                          </p:stCondLst>
                                        </p:cTn>
                                        <p:tgtEl>
                                          <p:spTgt spid="259"/>
                                        </p:tgtEl>
                                        <p:attrNameLst>
                                          <p:attrName>style.visibility</p:attrName>
                                        </p:attrNameLst>
                                      </p:cBhvr>
                                      <p:to>
                                        <p:strVal val="hidden"/>
                                      </p:to>
                                    </p:se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19"/>
                                        </p:tgtEl>
                                        <p:attrNameLst>
                                          <p:attrName>style.visibility</p:attrName>
                                        </p:attrNameLst>
                                      </p:cBhvr>
                                      <p:to>
                                        <p:strVal val="visible"/>
                                      </p:to>
                                    </p:set>
                                    <p:animEffect transition="in" filter="fade">
                                      <p:cBhvr>
                                        <p:cTn id="34" dur="500"/>
                                        <p:tgtEl>
                                          <p:spTgt spid="2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3"/>
                                        </p:tgtEl>
                                        <p:attrNameLst>
                                          <p:attrName>style.visibility</p:attrName>
                                        </p:attrNameLst>
                                      </p:cBhvr>
                                      <p:to>
                                        <p:strVal val="visible"/>
                                      </p:to>
                                    </p:set>
                                    <p:animEffect transition="in" filter="fade">
                                      <p:cBhvr>
                                        <p:cTn id="37" dur="500"/>
                                        <p:tgtEl>
                                          <p:spTgt spid="2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0"/>
                                        </p:tgtEl>
                                        <p:attrNameLst>
                                          <p:attrName>style.visibility</p:attrName>
                                        </p:attrNameLst>
                                      </p:cBhvr>
                                      <p:to>
                                        <p:strVal val="visible"/>
                                      </p:to>
                                    </p:set>
                                    <p:animEffect transition="in" filter="fade">
                                      <p:cBhvr>
                                        <p:cTn id="40" dur="500"/>
                                        <p:tgtEl>
                                          <p:spTgt spid="2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1"/>
                                        </p:tgtEl>
                                        <p:attrNameLst>
                                          <p:attrName>style.visibility</p:attrName>
                                        </p:attrNameLst>
                                      </p:cBhvr>
                                      <p:to>
                                        <p:strVal val="visible"/>
                                      </p:to>
                                    </p:set>
                                    <p:animEffect transition="in" filter="fade">
                                      <p:cBhvr>
                                        <p:cTn id="43" dur="500"/>
                                        <p:tgtEl>
                                          <p:spTgt spid="221"/>
                                        </p:tgtEl>
                                      </p:cBhvr>
                                    </p:animEffect>
                                  </p:childTnLst>
                                </p:cTn>
                              </p:par>
                              <p:par>
                                <p:cTn id="44" presetID="10" presetClass="entr" presetSubtype="0" fill="hold" nodeType="withEffect">
                                  <p:stCondLst>
                                    <p:cond delay="0"/>
                                  </p:stCondLst>
                                  <p:childTnLst>
                                    <p:set>
                                      <p:cBhvr>
                                        <p:cTn id="45" dur="1" fill="hold">
                                          <p:stCondLst>
                                            <p:cond delay="0"/>
                                          </p:stCondLst>
                                        </p:cTn>
                                        <p:tgtEl>
                                          <p:spTgt spid="209"/>
                                        </p:tgtEl>
                                        <p:attrNameLst>
                                          <p:attrName>style.visibility</p:attrName>
                                        </p:attrNameLst>
                                      </p:cBhvr>
                                      <p:to>
                                        <p:strVal val="visible"/>
                                      </p:to>
                                    </p:set>
                                    <p:animEffect transition="in" filter="fade">
                                      <p:cBhvr>
                                        <p:cTn id="46" dur="500"/>
                                        <p:tgtEl>
                                          <p:spTgt spid="209"/>
                                        </p:tgtEl>
                                      </p:cBhvr>
                                    </p:animEffect>
                                  </p:childTnLst>
                                </p:cTn>
                              </p:par>
                              <p:par>
                                <p:cTn id="47" presetID="10" presetClass="entr" presetSubtype="0" fill="hold" nodeType="withEffect">
                                  <p:stCondLst>
                                    <p:cond delay="0"/>
                                  </p:stCondLst>
                                  <p:childTnLst>
                                    <p:set>
                                      <p:cBhvr>
                                        <p:cTn id="48" dur="1" fill="hold">
                                          <p:stCondLst>
                                            <p:cond delay="0"/>
                                          </p:stCondLst>
                                        </p:cTn>
                                        <p:tgtEl>
                                          <p:spTgt spid="210"/>
                                        </p:tgtEl>
                                        <p:attrNameLst>
                                          <p:attrName>style.visibility</p:attrName>
                                        </p:attrNameLst>
                                      </p:cBhvr>
                                      <p:to>
                                        <p:strVal val="visible"/>
                                      </p:to>
                                    </p:set>
                                    <p:animEffect transition="in" filter="fade">
                                      <p:cBhvr>
                                        <p:cTn id="49" dur="500"/>
                                        <p:tgtEl>
                                          <p:spTgt spid="210"/>
                                        </p:tgtEl>
                                      </p:cBhvr>
                                    </p:animEffect>
                                  </p:childTnLst>
                                </p:cTn>
                              </p:par>
                              <p:par>
                                <p:cTn id="50" presetID="10" presetClass="entr" presetSubtype="0" fill="hold" nodeType="withEffect">
                                  <p:stCondLst>
                                    <p:cond delay="0"/>
                                  </p:stCondLst>
                                  <p:childTnLst>
                                    <p:set>
                                      <p:cBhvr>
                                        <p:cTn id="51" dur="1" fill="hold">
                                          <p:stCondLst>
                                            <p:cond delay="0"/>
                                          </p:stCondLst>
                                        </p:cTn>
                                        <p:tgtEl>
                                          <p:spTgt spid="211"/>
                                        </p:tgtEl>
                                        <p:attrNameLst>
                                          <p:attrName>style.visibility</p:attrName>
                                        </p:attrNameLst>
                                      </p:cBhvr>
                                      <p:to>
                                        <p:strVal val="visible"/>
                                      </p:to>
                                    </p:set>
                                    <p:animEffect transition="in" filter="fade">
                                      <p:cBhvr>
                                        <p:cTn id="52" dur="500"/>
                                        <p:tgtEl>
                                          <p:spTgt spid="211"/>
                                        </p:tgtEl>
                                      </p:cBhvr>
                                    </p:animEffect>
                                  </p:childTnLst>
                                </p:cTn>
                              </p:par>
                              <p:par>
                                <p:cTn id="53" presetID="10" presetClass="entr" presetSubtype="0" fill="hold" nodeType="withEffect">
                                  <p:stCondLst>
                                    <p:cond delay="0"/>
                                  </p:stCondLst>
                                  <p:childTnLst>
                                    <p:set>
                                      <p:cBhvr>
                                        <p:cTn id="54" dur="1" fill="hold">
                                          <p:stCondLst>
                                            <p:cond delay="0"/>
                                          </p:stCondLst>
                                        </p:cTn>
                                        <p:tgtEl>
                                          <p:spTgt spid="212"/>
                                        </p:tgtEl>
                                        <p:attrNameLst>
                                          <p:attrName>style.visibility</p:attrName>
                                        </p:attrNameLst>
                                      </p:cBhvr>
                                      <p:to>
                                        <p:strVal val="visible"/>
                                      </p:to>
                                    </p:set>
                                    <p:animEffect transition="in" filter="fade">
                                      <p:cBhvr>
                                        <p:cTn id="55" dur="500"/>
                                        <p:tgtEl>
                                          <p:spTgt spid="212"/>
                                        </p:tgtEl>
                                      </p:cBhvr>
                                    </p:animEffect>
                                  </p:childTnLst>
                                </p:cTn>
                              </p:par>
                            </p:childTnLst>
                          </p:cTn>
                        </p:par>
                        <p:par>
                          <p:cTn id="56" fill="hold" nodeType="afterGroup">
                            <p:stCondLst>
                              <p:cond delay="10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nodeType="clickEffect">
                                  <p:stCondLst>
                                    <p:cond delay="0"/>
                                  </p:stCondLst>
                                  <p:childTnLst>
                                    <p:set>
                                      <p:cBhvr>
                                        <p:cTn id="63" dur="1" fill="hold">
                                          <p:stCondLst>
                                            <p:cond delay="0"/>
                                          </p:stCondLst>
                                        </p:cTn>
                                        <p:tgtEl>
                                          <p:spTgt spid="217"/>
                                        </p:tgtEl>
                                        <p:attrNameLst>
                                          <p:attrName>style.visibility</p:attrName>
                                        </p:attrNameLst>
                                      </p:cBhvr>
                                      <p:to>
                                        <p:strVal val="visible"/>
                                      </p:to>
                                    </p:set>
                                    <p:animEffect transition="in" filter="wipe(up)">
                                      <p:cBhvr>
                                        <p:cTn id="64" dur="500"/>
                                        <p:tgtEl>
                                          <p:spTgt spid="217"/>
                                        </p:tgtEl>
                                      </p:cBhvr>
                                    </p:animEffect>
                                  </p:childTnLst>
                                </p:cTn>
                              </p:par>
                              <p:par>
                                <p:cTn id="65" presetID="22" presetClass="entr" presetSubtype="1" fill="hold" nodeType="withEffect">
                                  <p:stCondLst>
                                    <p:cond delay="0"/>
                                  </p:stCondLst>
                                  <p:childTnLst>
                                    <p:set>
                                      <p:cBhvr>
                                        <p:cTn id="66" dur="1" fill="hold">
                                          <p:stCondLst>
                                            <p:cond delay="0"/>
                                          </p:stCondLst>
                                        </p:cTn>
                                        <p:tgtEl>
                                          <p:spTgt spid="216"/>
                                        </p:tgtEl>
                                        <p:attrNameLst>
                                          <p:attrName>style.visibility</p:attrName>
                                        </p:attrNameLst>
                                      </p:cBhvr>
                                      <p:to>
                                        <p:strVal val="visible"/>
                                      </p:to>
                                    </p:set>
                                    <p:animEffect transition="in" filter="wipe(up)">
                                      <p:cBhvr>
                                        <p:cTn id="67" dur="500"/>
                                        <p:tgtEl>
                                          <p:spTgt spid="216"/>
                                        </p:tgtEl>
                                      </p:cBhvr>
                                    </p:animEffect>
                                  </p:childTnLst>
                                </p:cTn>
                              </p:par>
                              <p:par>
                                <p:cTn id="68" presetID="22" presetClass="entr" presetSubtype="1" fill="hold" nodeType="withEffect">
                                  <p:stCondLst>
                                    <p:cond delay="0"/>
                                  </p:stCondLst>
                                  <p:childTnLst>
                                    <p:set>
                                      <p:cBhvr>
                                        <p:cTn id="69" dur="1" fill="hold">
                                          <p:stCondLst>
                                            <p:cond delay="0"/>
                                          </p:stCondLst>
                                        </p:cTn>
                                        <p:tgtEl>
                                          <p:spTgt spid="214"/>
                                        </p:tgtEl>
                                        <p:attrNameLst>
                                          <p:attrName>style.visibility</p:attrName>
                                        </p:attrNameLst>
                                      </p:cBhvr>
                                      <p:to>
                                        <p:strVal val="visible"/>
                                      </p:to>
                                    </p:set>
                                    <p:animEffect transition="in" filter="wipe(up)">
                                      <p:cBhvr>
                                        <p:cTn id="70" dur="500"/>
                                        <p:tgtEl>
                                          <p:spTgt spid="214"/>
                                        </p:tgtEl>
                                      </p:cBhvr>
                                    </p:animEffect>
                                  </p:childTnLst>
                                </p:cTn>
                              </p:par>
                              <p:par>
                                <p:cTn id="71" presetID="22" presetClass="entr" presetSubtype="1" fill="hold" nodeType="withEffect">
                                  <p:stCondLst>
                                    <p:cond delay="0"/>
                                  </p:stCondLst>
                                  <p:childTnLst>
                                    <p:set>
                                      <p:cBhvr>
                                        <p:cTn id="72" dur="1" fill="hold">
                                          <p:stCondLst>
                                            <p:cond delay="0"/>
                                          </p:stCondLst>
                                        </p:cTn>
                                        <p:tgtEl>
                                          <p:spTgt spid="215"/>
                                        </p:tgtEl>
                                        <p:attrNameLst>
                                          <p:attrName>style.visibility</p:attrName>
                                        </p:attrNameLst>
                                      </p:cBhvr>
                                      <p:to>
                                        <p:strVal val="visible"/>
                                      </p:to>
                                    </p:set>
                                    <p:animEffect transition="in" filter="wipe(up)">
                                      <p:cBhvr>
                                        <p:cTn id="73" dur="500"/>
                                        <p:tgtEl>
                                          <p:spTgt spid="215"/>
                                        </p:tgtEl>
                                      </p:cBhvr>
                                    </p:animEffect>
                                  </p:childTnLst>
                                </p:cTn>
                              </p:par>
                            </p:childTnLst>
                          </p:cTn>
                        </p:par>
                        <p:par>
                          <p:cTn id="74" fill="hold" nodeType="afterGroup">
                            <p:stCondLst>
                              <p:cond delay="500"/>
                            </p:stCondLst>
                            <p:childTnLst>
                              <p:par>
                                <p:cTn id="75" presetID="22" presetClass="entr" presetSubtype="1" fill="hold" grpId="0" nodeType="afterEffect">
                                  <p:stCondLst>
                                    <p:cond delay="0"/>
                                  </p:stCondLst>
                                  <p:childTnLst>
                                    <p:set>
                                      <p:cBhvr>
                                        <p:cTn id="76" dur="1" fill="hold">
                                          <p:stCondLst>
                                            <p:cond delay="0"/>
                                          </p:stCondLst>
                                        </p:cTn>
                                        <p:tgtEl>
                                          <p:spTgt spid="222"/>
                                        </p:tgtEl>
                                        <p:attrNameLst>
                                          <p:attrName>style.visibility</p:attrName>
                                        </p:attrNameLst>
                                      </p:cBhvr>
                                      <p:to>
                                        <p:strVal val="visible"/>
                                      </p:to>
                                    </p:set>
                                    <p:animEffect transition="in" filter="wipe(up)">
                                      <p:cBhvr>
                                        <p:cTn id="77" dur="500"/>
                                        <p:tgtEl>
                                          <p:spTgt spid="222"/>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18"/>
                                        </p:tgtEl>
                                        <p:attrNameLst>
                                          <p:attrName>style.visibility</p:attrName>
                                        </p:attrNameLst>
                                      </p:cBhvr>
                                      <p:to>
                                        <p:strVal val="visible"/>
                                      </p:to>
                                    </p:set>
                                    <p:animEffect transition="in" filter="wipe(up)">
                                      <p:cBhvr>
                                        <p:cTn id="80" dur="500"/>
                                        <p:tgtEl>
                                          <p:spTgt spid="218"/>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223"/>
                                        </p:tgtEl>
                                        <p:attrNameLst>
                                          <p:attrName>style.visibility</p:attrName>
                                        </p:attrNameLst>
                                      </p:cBhvr>
                                      <p:to>
                                        <p:strVal val="visible"/>
                                      </p:to>
                                    </p:set>
                                    <p:animEffect transition="in" filter="wipe(up)">
                                      <p:cBhvr>
                                        <p:cTn id="83" dur="500"/>
                                        <p:tgtEl>
                                          <p:spTgt spid="223"/>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224"/>
                                        </p:tgtEl>
                                        <p:attrNameLst>
                                          <p:attrName>style.visibility</p:attrName>
                                        </p:attrNameLst>
                                      </p:cBhvr>
                                      <p:to>
                                        <p:strVal val="visible"/>
                                      </p:to>
                                    </p:set>
                                    <p:animEffect transition="in" filter="wipe(up)">
                                      <p:cBhvr>
                                        <p:cTn id="86" dur="500"/>
                                        <p:tgtEl>
                                          <p:spTgt spid="22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42"/>
                                        </p:tgtEl>
                                        <p:attrNameLst>
                                          <p:attrName>style.visibility</p:attrName>
                                        </p:attrNameLst>
                                      </p:cBhvr>
                                      <p:to>
                                        <p:strVal val="visible"/>
                                      </p:to>
                                    </p:set>
                                    <p:animEffect transition="in" filter="fade">
                                      <p:cBhvr>
                                        <p:cTn id="89"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9" grpId="0"/>
      <p:bldP spid="220" grpId="0"/>
      <p:bldP spid="221" grpId="0"/>
      <p:bldP spid="218" grpId="0"/>
      <p:bldP spid="222" grpId="0"/>
      <p:bldP spid="223" grpId="0"/>
      <p:bldP spid="224" grpId="0"/>
      <p:bldP spid="242" grpId="0"/>
      <p:bldP spid="259" grpId="0" animBg="1"/>
      <p:bldP spid="259" grpId="1" animBg="1"/>
      <p:bldP spid="260" grpId="0" animBg="1"/>
      <p:bldP spid="260" grpId="1" animBg="1"/>
      <p:bldP spid="261" grpId="0" animBg="1"/>
      <p:bldP spid="261" grpId="1" animBg="1"/>
      <p:bldP spid="262" grpId="0" animBg="1"/>
      <p:bldP spid="262"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smtClean="0">
                <a:ea typeface="+mj-ea"/>
                <a:cs typeface="+mj-cs"/>
              </a:rPr>
              <a:t>Read Disturb Problem: “Weak Programming” Effect</a:t>
            </a:r>
            <a:endParaRPr lang="en-US" spc="-150" dirty="0">
              <a:ea typeface="+mj-ea"/>
              <a:cs typeface="+mj-cs"/>
            </a:endParaRP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5462"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3"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4"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5"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6"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7"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8"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69"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0"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1"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2"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3"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4"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5"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6"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7"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5478"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0">
                <a:defRPr/>
              </a:pPr>
              <a:endParaRPr lang="en-US" sz="2000" spc="-150" dirty="0">
                <a:solidFill>
                  <a:prstClr val="white"/>
                </a:solidFill>
                <a:latin typeface="Calibri"/>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2.9V</a:t>
            </a:r>
          </a:p>
        </p:txBody>
      </p:sp>
      <p:sp>
        <p:nvSpPr>
          <p:cNvPr id="174" name="TextBox 173"/>
          <p:cNvSpPr txBox="1"/>
          <p:nvPr/>
        </p:nvSpPr>
        <p:spPr>
          <a:xfrm>
            <a:off x="5322888" y="286385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2.4V</a:t>
            </a:r>
          </a:p>
        </p:txBody>
      </p:sp>
      <p:sp>
        <p:nvSpPr>
          <p:cNvPr id="175" name="TextBox 174"/>
          <p:cNvSpPr txBox="1"/>
          <p:nvPr/>
        </p:nvSpPr>
        <p:spPr>
          <a:xfrm>
            <a:off x="6610350"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188" name="TextBox 187"/>
          <p:cNvSpPr txBox="1"/>
          <p:nvPr/>
        </p:nvSpPr>
        <p:spPr>
          <a:xfrm>
            <a:off x="990600" y="6396038"/>
            <a:ext cx="7478713" cy="461962"/>
          </a:xfrm>
          <a:prstGeom prst="rect">
            <a:avLst/>
          </a:prstGeom>
          <a:noFill/>
        </p:spPr>
        <p:txBody>
          <a:bodyPr>
            <a:spAutoFit/>
          </a:bodyPr>
          <a:lstStyle/>
          <a:p>
            <a:pPr>
              <a:defRPr/>
            </a:pPr>
            <a:r>
              <a:rPr lang="en-US" sz="2400" dirty="0">
                <a:solidFill>
                  <a:srgbClr val="0000FF"/>
                </a:solidFill>
                <a:latin typeface="Calibri"/>
                <a:ea typeface="ＭＳ Ｐゴシック" charset="0"/>
                <a:cs typeface="ＭＳ Ｐゴシック" charset="0"/>
              </a:rPr>
              <a:t>Repeatedly read page 3 (or any page other than page 2)</a:t>
            </a:r>
          </a:p>
        </p:txBody>
      </p:sp>
      <p:sp>
        <p:nvSpPr>
          <p:cNvPr id="275496" name="Slide Number Placeholder 18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C8181F-60E9-2445-9F07-EED147A49496}" type="slidenum">
              <a:rPr lang="en-US" sz="1200">
                <a:solidFill>
                  <a:srgbClr val="898989"/>
                </a:solidFill>
                <a:latin typeface="Calibri" charset="0"/>
              </a:rPr>
              <a:pPr eaLnBrk="1" hangingPunct="1"/>
              <a:t>73</a:t>
            </a:fld>
            <a:endParaRPr lang="en-US" sz="1200">
              <a:solidFill>
                <a:srgbClr val="898989"/>
              </a:solidFill>
              <a:latin typeface="Calibri" charset="0"/>
            </a:endParaRPr>
          </a:p>
        </p:txBody>
      </p:sp>
      <p:sp>
        <p:nvSpPr>
          <p:cNvPr id="194" name="Rectangle 193"/>
          <p:cNvSpPr/>
          <p:nvPr/>
        </p:nvSpPr>
        <p:spPr>
          <a:xfrm>
            <a:off x="1676400" y="3875088"/>
            <a:ext cx="6096000" cy="658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Read (2.5V)</a:t>
            </a:r>
          </a:p>
        </p:txBody>
      </p:sp>
      <p:sp>
        <p:nvSpPr>
          <p:cNvPr id="195" name="Rectangle 194"/>
          <p:cNvSpPr/>
          <p:nvPr/>
        </p:nvSpPr>
        <p:spPr>
          <a:xfrm>
            <a:off x="1676400" y="2767013"/>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Pass (5V)</a:t>
            </a:r>
          </a:p>
        </p:txBody>
      </p:sp>
      <p:sp>
        <p:nvSpPr>
          <p:cNvPr id="196" name="Rectangle 195"/>
          <p:cNvSpPr/>
          <p:nvPr/>
        </p:nvSpPr>
        <p:spPr>
          <a:xfrm>
            <a:off x="1676400" y="1646238"/>
            <a:ext cx="6096000" cy="658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Pass (5V)</a:t>
            </a:r>
          </a:p>
        </p:txBody>
      </p:sp>
      <p:sp>
        <p:nvSpPr>
          <p:cNvPr id="197" name="Rectangle 196"/>
          <p:cNvSpPr/>
          <p:nvPr/>
        </p:nvSpPr>
        <p:spPr>
          <a:xfrm>
            <a:off x="1676400" y="4995863"/>
            <a:ext cx="6096000" cy="66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Pass (5V)</a:t>
            </a:r>
          </a:p>
        </p:txBody>
      </p:sp>
      <p:grpSp>
        <p:nvGrpSpPr>
          <p:cNvPr id="187" name="Group 186"/>
          <p:cNvGrpSpPr>
            <a:grpSpLocks/>
          </p:cNvGrpSpPr>
          <p:nvPr/>
        </p:nvGrpSpPr>
        <p:grpSpPr bwMode="auto">
          <a:xfrm>
            <a:off x="5473700" y="1643063"/>
            <a:ext cx="588963" cy="4011612"/>
            <a:chOff x="5474003" y="1643758"/>
            <a:chExt cx="588273" cy="4010786"/>
          </a:xfrm>
        </p:grpSpPr>
        <p:sp>
          <p:nvSpPr>
            <p:cNvPr id="186" name="Lightning Bolt 185"/>
            <p:cNvSpPr/>
            <p:nvPr/>
          </p:nvSpPr>
          <p:spPr>
            <a:xfrm>
              <a:off x="5474003" y="1643758"/>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93" name="Lightning Bolt 192"/>
            <p:cNvSpPr/>
            <p:nvPr/>
          </p:nvSpPr>
          <p:spPr>
            <a:xfrm>
              <a:off x="5493031" y="2762715"/>
              <a:ext cx="524847"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99" name="Lightning Bolt 198"/>
            <p:cNvSpPr/>
            <p:nvPr/>
          </p:nvSpPr>
          <p:spPr>
            <a:xfrm>
              <a:off x="5539015" y="4997454"/>
              <a:ext cx="523261" cy="657090"/>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sp>
        <p:nvSpPr>
          <p:cNvPr id="216" name="TextBox 215"/>
          <p:cNvSpPr txBox="1"/>
          <p:nvPr/>
        </p:nvSpPr>
        <p:spPr>
          <a:xfrm>
            <a:off x="7772400" y="17621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1</a:t>
            </a:r>
          </a:p>
        </p:txBody>
      </p:sp>
      <p:sp>
        <p:nvSpPr>
          <p:cNvPr id="217" name="TextBox 216"/>
          <p:cNvSpPr txBox="1"/>
          <p:nvPr/>
        </p:nvSpPr>
        <p:spPr>
          <a:xfrm>
            <a:off x="7772400" y="287337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2</a:t>
            </a:r>
          </a:p>
        </p:txBody>
      </p:sp>
      <p:sp>
        <p:nvSpPr>
          <p:cNvPr id="218" name="TextBox 217"/>
          <p:cNvSpPr txBox="1"/>
          <p:nvPr/>
        </p:nvSpPr>
        <p:spPr>
          <a:xfrm>
            <a:off x="7772400" y="40100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3</a:t>
            </a:r>
          </a:p>
        </p:txBody>
      </p:sp>
      <p:sp>
        <p:nvSpPr>
          <p:cNvPr id="219" name="TextBox 218"/>
          <p:cNvSpPr txBox="1"/>
          <p:nvPr/>
        </p:nvSpPr>
        <p:spPr>
          <a:xfrm>
            <a:off x="7772400" y="5100638"/>
            <a:ext cx="1004888" cy="461962"/>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4</a:t>
            </a:r>
          </a:p>
        </p:txBody>
      </p:sp>
      <p:sp>
        <p:nvSpPr>
          <p:cNvPr id="198" name="Rectangle 197"/>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Tree>
    <p:custDataLst>
      <p:tags r:id="rId1"/>
    </p:custDataLst>
    <p:extLst>
      <p:ext uri="{BB962C8B-B14F-4D97-AF65-F5344CB8AC3E}">
        <p14:creationId xmlns:p14="http://schemas.microsoft.com/office/powerpoint/2010/main" val="85457575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6"/>
                                        </p:tgtEl>
                                        <p:attrNameLst>
                                          <p:attrName>style.visibility</p:attrName>
                                        </p:attrNameLst>
                                      </p:cBhvr>
                                      <p:to>
                                        <p:strVal val="visible"/>
                                      </p:to>
                                    </p:set>
                                    <p:animEffect transition="in" filter="fade">
                                      <p:cBhvr>
                                        <p:cTn id="18" dur="500"/>
                                        <p:tgtEl>
                                          <p:spTgt spid="19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fade">
                                      <p:cBhvr>
                                        <p:cTn id="21" dur="500"/>
                                        <p:tgtEl>
                                          <p:spTgt spid="1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197"/>
                                        </p:tgtEl>
                                      </p:cBhvr>
                                    </p:animEffect>
                                    <p:set>
                                      <p:cBhvr>
                                        <p:cTn id="26" dur="1" fill="hold">
                                          <p:stCondLst>
                                            <p:cond delay="499"/>
                                          </p:stCondLst>
                                        </p:cTn>
                                        <p:tgtEl>
                                          <p:spTgt spid="19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95"/>
                                        </p:tgtEl>
                                      </p:cBhvr>
                                    </p:animEffect>
                                    <p:set>
                                      <p:cBhvr>
                                        <p:cTn id="29" dur="1" fill="hold">
                                          <p:stCondLst>
                                            <p:cond delay="499"/>
                                          </p:stCondLst>
                                        </p:cTn>
                                        <p:tgtEl>
                                          <p:spTgt spid="19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96"/>
                                        </p:tgtEl>
                                      </p:cBhvr>
                                    </p:animEffect>
                                    <p:set>
                                      <p:cBhvr>
                                        <p:cTn id="32" dur="1" fill="hold">
                                          <p:stCondLst>
                                            <p:cond delay="499"/>
                                          </p:stCondLst>
                                        </p:cTn>
                                        <p:tgtEl>
                                          <p:spTgt spid="19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94"/>
                                        </p:tgtEl>
                                      </p:cBhvr>
                                    </p:animEffect>
                                    <p:set>
                                      <p:cBhvr>
                                        <p:cTn id="35" dur="1" fill="hold">
                                          <p:stCondLst>
                                            <p:cond delay="499"/>
                                          </p:stCondLst>
                                        </p:cTn>
                                        <p:tgtEl>
                                          <p:spTgt spid="194"/>
                                        </p:tgtEl>
                                        <p:attrNameLst>
                                          <p:attrName>style.visibility</p:attrName>
                                        </p:attrNameLst>
                                      </p:cBhvr>
                                      <p:to>
                                        <p:strVal val="hidden"/>
                                      </p:to>
                                    </p:set>
                                  </p:childTnLst>
                                </p:cTn>
                              </p:par>
                            </p:childTnLst>
                          </p:cTn>
                        </p:par>
                        <p:par>
                          <p:cTn id="36" fill="hold" nodeType="afterGroup">
                            <p:stCondLst>
                              <p:cond delay="500"/>
                            </p:stCondLst>
                            <p:childTnLst>
                              <p:par>
                                <p:cTn id="37" presetID="10" presetClass="entr" presetSubtype="0" fill="hold" grpId="2" nodeType="afterEffect">
                                  <p:stCondLst>
                                    <p:cond delay="0"/>
                                  </p:stCondLst>
                                  <p:childTnLst>
                                    <p:set>
                                      <p:cBhvr>
                                        <p:cTn id="38" dur="1" fill="hold">
                                          <p:stCondLst>
                                            <p:cond delay="0"/>
                                          </p:stCondLst>
                                        </p:cTn>
                                        <p:tgtEl>
                                          <p:spTgt spid="197"/>
                                        </p:tgtEl>
                                        <p:attrNameLst>
                                          <p:attrName>style.visibility</p:attrName>
                                        </p:attrNameLst>
                                      </p:cBhvr>
                                      <p:to>
                                        <p:strVal val="visible"/>
                                      </p:to>
                                    </p:set>
                                    <p:animEffect transition="in" filter="fade">
                                      <p:cBhvr>
                                        <p:cTn id="39" dur="500"/>
                                        <p:tgtEl>
                                          <p:spTgt spid="197"/>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195"/>
                                        </p:tgtEl>
                                        <p:attrNameLst>
                                          <p:attrName>style.visibility</p:attrName>
                                        </p:attrNameLst>
                                      </p:cBhvr>
                                      <p:to>
                                        <p:strVal val="visible"/>
                                      </p:to>
                                    </p:set>
                                    <p:animEffect transition="in" filter="fade">
                                      <p:cBhvr>
                                        <p:cTn id="42" dur="500"/>
                                        <p:tgtEl>
                                          <p:spTgt spid="195"/>
                                        </p:tgtEl>
                                      </p:cBhvr>
                                    </p:animEffect>
                                  </p:childTnLst>
                                </p:cTn>
                              </p:par>
                              <p:par>
                                <p:cTn id="43" presetID="10" presetClass="entr" presetSubtype="0" fill="hold" grpId="2" nodeType="withEffect">
                                  <p:stCondLst>
                                    <p:cond delay="0"/>
                                  </p:stCondLst>
                                  <p:childTnLst>
                                    <p:set>
                                      <p:cBhvr>
                                        <p:cTn id="44" dur="1" fill="hold">
                                          <p:stCondLst>
                                            <p:cond delay="0"/>
                                          </p:stCondLst>
                                        </p:cTn>
                                        <p:tgtEl>
                                          <p:spTgt spid="196"/>
                                        </p:tgtEl>
                                        <p:attrNameLst>
                                          <p:attrName>style.visibility</p:attrName>
                                        </p:attrNameLst>
                                      </p:cBhvr>
                                      <p:to>
                                        <p:strVal val="visible"/>
                                      </p:to>
                                    </p:set>
                                    <p:animEffect transition="in" filter="fade">
                                      <p:cBhvr>
                                        <p:cTn id="45" dur="500"/>
                                        <p:tgtEl>
                                          <p:spTgt spid="196"/>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94"/>
                                        </p:tgtEl>
                                        <p:attrNameLst>
                                          <p:attrName>style.visibility</p:attrName>
                                        </p:attrNameLst>
                                      </p:cBhvr>
                                      <p:to>
                                        <p:strVal val="visible"/>
                                      </p:to>
                                    </p:set>
                                    <p:animEffect transition="in" filter="fade">
                                      <p:cBhvr>
                                        <p:cTn id="48" dur="500"/>
                                        <p:tgtEl>
                                          <p:spTgt spid="194"/>
                                        </p:tgtEl>
                                      </p:cBhvr>
                                    </p:animEffect>
                                  </p:childTnLst>
                                </p:cTn>
                              </p:par>
                            </p:childTnLst>
                          </p:cTn>
                        </p:par>
                        <p:par>
                          <p:cTn id="49" fill="hold" nodeType="afterGroup">
                            <p:stCondLst>
                              <p:cond delay="1000"/>
                            </p:stCondLst>
                            <p:childTnLst>
                              <p:par>
                                <p:cTn id="50" presetID="10" presetClass="exit" presetSubtype="0" fill="hold" grpId="3" nodeType="afterEffect">
                                  <p:stCondLst>
                                    <p:cond delay="0"/>
                                  </p:stCondLst>
                                  <p:childTnLst>
                                    <p:animEffect transition="out" filter="fade">
                                      <p:cBhvr>
                                        <p:cTn id="51" dur="500"/>
                                        <p:tgtEl>
                                          <p:spTgt spid="197"/>
                                        </p:tgtEl>
                                      </p:cBhvr>
                                    </p:animEffect>
                                    <p:set>
                                      <p:cBhvr>
                                        <p:cTn id="52" dur="1" fill="hold">
                                          <p:stCondLst>
                                            <p:cond delay="499"/>
                                          </p:stCondLst>
                                        </p:cTn>
                                        <p:tgtEl>
                                          <p:spTgt spid="197"/>
                                        </p:tgtEl>
                                        <p:attrNameLst>
                                          <p:attrName>style.visibility</p:attrName>
                                        </p:attrNameLst>
                                      </p:cBhvr>
                                      <p:to>
                                        <p:strVal val="hidden"/>
                                      </p:to>
                                    </p:set>
                                  </p:childTnLst>
                                </p:cTn>
                              </p:par>
                              <p:par>
                                <p:cTn id="53" presetID="10" presetClass="exit" presetSubtype="0" fill="hold" grpId="3" nodeType="withEffect">
                                  <p:stCondLst>
                                    <p:cond delay="0"/>
                                  </p:stCondLst>
                                  <p:childTnLst>
                                    <p:animEffect transition="out" filter="fade">
                                      <p:cBhvr>
                                        <p:cTn id="54" dur="500"/>
                                        <p:tgtEl>
                                          <p:spTgt spid="195"/>
                                        </p:tgtEl>
                                      </p:cBhvr>
                                    </p:animEffect>
                                    <p:set>
                                      <p:cBhvr>
                                        <p:cTn id="55" dur="1" fill="hold">
                                          <p:stCondLst>
                                            <p:cond delay="499"/>
                                          </p:stCondLst>
                                        </p:cTn>
                                        <p:tgtEl>
                                          <p:spTgt spid="195"/>
                                        </p:tgtEl>
                                        <p:attrNameLst>
                                          <p:attrName>style.visibility</p:attrName>
                                        </p:attrNameLst>
                                      </p:cBhvr>
                                      <p:to>
                                        <p:strVal val="hidden"/>
                                      </p:to>
                                    </p:set>
                                  </p:childTnLst>
                                </p:cTn>
                              </p:par>
                              <p:par>
                                <p:cTn id="56" presetID="10" presetClass="exit" presetSubtype="0" fill="hold" grpId="3" nodeType="withEffect">
                                  <p:stCondLst>
                                    <p:cond delay="0"/>
                                  </p:stCondLst>
                                  <p:childTnLst>
                                    <p:animEffect transition="out" filter="fade">
                                      <p:cBhvr>
                                        <p:cTn id="57" dur="500"/>
                                        <p:tgtEl>
                                          <p:spTgt spid="196"/>
                                        </p:tgtEl>
                                      </p:cBhvr>
                                    </p:animEffect>
                                    <p:set>
                                      <p:cBhvr>
                                        <p:cTn id="58" dur="1" fill="hold">
                                          <p:stCondLst>
                                            <p:cond delay="499"/>
                                          </p:stCondLst>
                                        </p:cTn>
                                        <p:tgtEl>
                                          <p:spTgt spid="196"/>
                                        </p:tgtEl>
                                        <p:attrNameLst>
                                          <p:attrName>style.visibility</p:attrName>
                                        </p:attrNameLst>
                                      </p:cBhvr>
                                      <p:to>
                                        <p:strVal val="hidden"/>
                                      </p:to>
                                    </p:set>
                                  </p:childTnLst>
                                </p:cTn>
                              </p:par>
                              <p:par>
                                <p:cTn id="59" presetID="10" presetClass="exit" presetSubtype="0" fill="hold" grpId="3" nodeType="withEffect">
                                  <p:stCondLst>
                                    <p:cond delay="0"/>
                                  </p:stCondLst>
                                  <p:childTnLst>
                                    <p:animEffect transition="out" filter="fade">
                                      <p:cBhvr>
                                        <p:cTn id="60" dur="500"/>
                                        <p:tgtEl>
                                          <p:spTgt spid="194"/>
                                        </p:tgtEl>
                                      </p:cBhvr>
                                    </p:animEffect>
                                    <p:set>
                                      <p:cBhvr>
                                        <p:cTn id="61" dur="1" fill="hold">
                                          <p:stCondLst>
                                            <p:cond delay="499"/>
                                          </p:stCondLst>
                                        </p:cTn>
                                        <p:tgtEl>
                                          <p:spTgt spid="194"/>
                                        </p:tgtEl>
                                        <p:attrNameLst>
                                          <p:attrName>style.visibility</p:attrName>
                                        </p:attrNameLst>
                                      </p:cBhvr>
                                      <p:to>
                                        <p:strVal val="hidden"/>
                                      </p:to>
                                    </p:set>
                                  </p:childTnLst>
                                </p:cTn>
                              </p:par>
                            </p:childTnLst>
                          </p:cTn>
                        </p:par>
                        <p:par>
                          <p:cTn id="62" fill="hold" nodeType="afterGroup">
                            <p:stCondLst>
                              <p:cond delay="1500"/>
                            </p:stCondLst>
                            <p:childTnLst>
                              <p:par>
                                <p:cTn id="63" presetID="10" presetClass="entr" presetSubtype="0" fill="hold" grpId="4" nodeType="afterEffect">
                                  <p:stCondLst>
                                    <p:cond delay="0"/>
                                  </p:stCondLst>
                                  <p:childTnLst>
                                    <p:set>
                                      <p:cBhvr>
                                        <p:cTn id="64" dur="1" fill="hold">
                                          <p:stCondLst>
                                            <p:cond delay="0"/>
                                          </p:stCondLst>
                                        </p:cTn>
                                        <p:tgtEl>
                                          <p:spTgt spid="197"/>
                                        </p:tgtEl>
                                        <p:attrNameLst>
                                          <p:attrName>style.visibility</p:attrName>
                                        </p:attrNameLst>
                                      </p:cBhvr>
                                      <p:to>
                                        <p:strVal val="visible"/>
                                      </p:to>
                                    </p:set>
                                    <p:animEffect transition="in" filter="fade">
                                      <p:cBhvr>
                                        <p:cTn id="65" dur="500"/>
                                        <p:tgtEl>
                                          <p:spTgt spid="197"/>
                                        </p:tgtEl>
                                      </p:cBhvr>
                                    </p:animEffect>
                                  </p:childTnLst>
                                </p:cTn>
                              </p:par>
                              <p:par>
                                <p:cTn id="66" presetID="10" presetClass="entr" presetSubtype="0" fill="hold" grpId="4" nodeType="withEffect">
                                  <p:stCondLst>
                                    <p:cond delay="0"/>
                                  </p:stCondLst>
                                  <p:childTnLst>
                                    <p:set>
                                      <p:cBhvr>
                                        <p:cTn id="67" dur="1" fill="hold">
                                          <p:stCondLst>
                                            <p:cond delay="0"/>
                                          </p:stCondLst>
                                        </p:cTn>
                                        <p:tgtEl>
                                          <p:spTgt spid="195"/>
                                        </p:tgtEl>
                                        <p:attrNameLst>
                                          <p:attrName>style.visibility</p:attrName>
                                        </p:attrNameLst>
                                      </p:cBhvr>
                                      <p:to>
                                        <p:strVal val="visible"/>
                                      </p:to>
                                    </p:set>
                                    <p:animEffect transition="in" filter="fade">
                                      <p:cBhvr>
                                        <p:cTn id="68" dur="500"/>
                                        <p:tgtEl>
                                          <p:spTgt spid="195"/>
                                        </p:tgtEl>
                                      </p:cBhvr>
                                    </p:animEffect>
                                  </p:childTnLst>
                                </p:cTn>
                              </p:par>
                              <p:par>
                                <p:cTn id="69" presetID="10" presetClass="entr" presetSubtype="0" fill="hold" grpId="4" nodeType="withEffect">
                                  <p:stCondLst>
                                    <p:cond delay="0"/>
                                  </p:stCondLst>
                                  <p:childTnLst>
                                    <p:set>
                                      <p:cBhvr>
                                        <p:cTn id="70" dur="1" fill="hold">
                                          <p:stCondLst>
                                            <p:cond delay="0"/>
                                          </p:stCondLst>
                                        </p:cTn>
                                        <p:tgtEl>
                                          <p:spTgt spid="196"/>
                                        </p:tgtEl>
                                        <p:attrNameLst>
                                          <p:attrName>style.visibility</p:attrName>
                                        </p:attrNameLst>
                                      </p:cBhvr>
                                      <p:to>
                                        <p:strVal val="visible"/>
                                      </p:to>
                                    </p:set>
                                    <p:animEffect transition="in" filter="fade">
                                      <p:cBhvr>
                                        <p:cTn id="71" dur="500"/>
                                        <p:tgtEl>
                                          <p:spTgt spid="196"/>
                                        </p:tgtEl>
                                      </p:cBhvr>
                                    </p:animEffect>
                                  </p:childTnLst>
                                </p:cTn>
                              </p:par>
                              <p:par>
                                <p:cTn id="72" presetID="10" presetClass="entr" presetSubtype="0" fill="hold" grpId="4" nodeType="withEffect">
                                  <p:stCondLst>
                                    <p:cond delay="0"/>
                                  </p:stCondLst>
                                  <p:childTnLst>
                                    <p:set>
                                      <p:cBhvr>
                                        <p:cTn id="73" dur="1" fill="hold">
                                          <p:stCondLst>
                                            <p:cond delay="0"/>
                                          </p:stCondLst>
                                        </p:cTn>
                                        <p:tgtEl>
                                          <p:spTgt spid="194"/>
                                        </p:tgtEl>
                                        <p:attrNameLst>
                                          <p:attrName>style.visibility</p:attrName>
                                        </p:attrNameLst>
                                      </p:cBhvr>
                                      <p:to>
                                        <p:strVal val="visible"/>
                                      </p:to>
                                    </p:set>
                                    <p:animEffect transition="in" filter="fade">
                                      <p:cBhvr>
                                        <p:cTn id="74" dur="500"/>
                                        <p:tgtEl>
                                          <p:spTgt spid="194"/>
                                        </p:tgtEl>
                                      </p:cBhvr>
                                    </p:animEffect>
                                  </p:childTnLst>
                                </p:cTn>
                              </p:par>
                            </p:childTnLst>
                          </p:cTn>
                        </p:par>
                        <p:par>
                          <p:cTn id="75" fill="hold" nodeType="afterGroup">
                            <p:stCondLst>
                              <p:cond delay="2000"/>
                            </p:stCondLst>
                            <p:childTnLst>
                              <p:par>
                                <p:cTn id="76" presetID="10" presetClass="entr" presetSubtype="0" fill="hold" nodeType="afterEffect">
                                  <p:stCondLst>
                                    <p:cond delay="0"/>
                                  </p:stCondLst>
                                  <p:childTnLst>
                                    <p:set>
                                      <p:cBhvr>
                                        <p:cTn id="77" dur="1" fill="hold">
                                          <p:stCondLst>
                                            <p:cond delay="0"/>
                                          </p:stCondLst>
                                        </p:cTn>
                                        <p:tgtEl>
                                          <p:spTgt spid="187"/>
                                        </p:tgtEl>
                                        <p:attrNameLst>
                                          <p:attrName>style.visibility</p:attrName>
                                        </p:attrNameLst>
                                      </p:cBhvr>
                                      <p:to>
                                        <p:strVal val="visible"/>
                                      </p:to>
                                    </p:set>
                                    <p:animEffect transition="in" filter="fade">
                                      <p:cBhvr>
                                        <p:cTn id="78"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4" grpId="0" animBg="1"/>
      <p:bldP spid="194" grpId="1" animBg="1"/>
      <p:bldP spid="194" grpId="2" animBg="1"/>
      <p:bldP spid="194" grpId="3" animBg="1"/>
      <p:bldP spid="194" grpId="4" animBg="1"/>
      <p:bldP spid="195" grpId="0" animBg="1"/>
      <p:bldP spid="195" grpId="1" animBg="1"/>
      <p:bldP spid="195" grpId="2" animBg="1"/>
      <p:bldP spid="195" grpId="3" animBg="1"/>
      <p:bldP spid="195" grpId="4" animBg="1"/>
      <p:bldP spid="196" grpId="0" animBg="1"/>
      <p:bldP spid="196" grpId="1" animBg="1"/>
      <p:bldP spid="196" grpId="2" animBg="1"/>
      <p:bldP spid="196" grpId="3" animBg="1"/>
      <p:bldP spid="196" grpId="4" animBg="1"/>
      <p:bldP spid="197" grpId="0" animBg="1"/>
      <p:bldP spid="197" grpId="1" animBg="1"/>
      <p:bldP spid="197" grpId="2" animBg="1"/>
      <p:bldP spid="197" grpId="3" animBg="1"/>
      <p:bldP spid="197" grpId="4"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p:cNvSpPr/>
          <p:nvPr/>
        </p:nvSpPr>
        <p:spPr>
          <a:xfrm>
            <a:off x="2655888" y="6146800"/>
            <a:ext cx="4757737" cy="3270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grpSp>
        <p:nvGrpSpPr>
          <p:cNvPr id="277506" name="Group 6"/>
          <p:cNvGrpSpPr>
            <a:grpSpLocks/>
          </p:cNvGrpSpPr>
          <p:nvPr/>
        </p:nvGrpSpPr>
        <p:grpSpPr bwMode="auto">
          <a:xfrm>
            <a:off x="2135188" y="1182688"/>
            <a:ext cx="969962" cy="1601787"/>
            <a:chOff x="3079798" y="1981201"/>
            <a:chExt cx="1631998" cy="2694885"/>
          </a:xfrm>
        </p:grpSpPr>
        <p:cxnSp>
          <p:nvCxnSpPr>
            <p:cNvPr id="8" name="Straight Connector 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7" name="Group 15"/>
          <p:cNvGrpSpPr>
            <a:grpSpLocks/>
          </p:cNvGrpSpPr>
          <p:nvPr/>
        </p:nvGrpSpPr>
        <p:grpSpPr bwMode="auto">
          <a:xfrm>
            <a:off x="3429000" y="1173163"/>
            <a:ext cx="971550" cy="1601787"/>
            <a:chOff x="3079798" y="1981201"/>
            <a:chExt cx="1631998" cy="2694885"/>
          </a:xfrm>
        </p:grpSpPr>
        <p:cxnSp>
          <p:nvCxnSpPr>
            <p:cNvPr id="17" name="Straight Connector 16"/>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8" name="Group 24"/>
          <p:cNvGrpSpPr>
            <a:grpSpLocks/>
          </p:cNvGrpSpPr>
          <p:nvPr/>
        </p:nvGrpSpPr>
        <p:grpSpPr bwMode="auto">
          <a:xfrm>
            <a:off x="4724400" y="1182688"/>
            <a:ext cx="969963" cy="1601787"/>
            <a:chOff x="3079798" y="1981201"/>
            <a:chExt cx="1631998" cy="2694885"/>
          </a:xfrm>
        </p:grpSpPr>
        <p:cxnSp>
          <p:nvCxnSpPr>
            <p:cNvPr id="26" name="Straight Connector 2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09" name="Group 33"/>
          <p:cNvGrpSpPr>
            <a:grpSpLocks/>
          </p:cNvGrpSpPr>
          <p:nvPr/>
        </p:nvGrpSpPr>
        <p:grpSpPr bwMode="auto">
          <a:xfrm>
            <a:off x="6018213" y="1173163"/>
            <a:ext cx="969962" cy="1601787"/>
            <a:chOff x="3079798" y="1981201"/>
            <a:chExt cx="1631998" cy="2694885"/>
          </a:xfrm>
        </p:grpSpPr>
        <p:cxnSp>
          <p:nvCxnSpPr>
            <p:cNvPr id="35" name="Straight Connector 3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0" name="Group 42"/>
          <p:cNvGrpSpPr>
            <a:grpSpLocks/>
          </p:cNvGrpSpPr>
          <p:nvPr/>
        </p:nvGrpSpPr>
        <p:grpSpPr bwMode="auto">
          <a:xfrm>
            <a:off x="2135188" y="2301875"/>
            <a:ext cx="969962" cy="1601788"/>
            <a:chOff x="3079798" y="1981201"/>
            <a:chExt cx="1631998" cy="2694885"/>
          </a:xfrm>
        </p:grpSpPr>
        <p:cxnSp>
          <p:nvCxnSpPr>
            <p:cNvPr id="44" name="Straight Connector 43"/>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1" name="Group 51"/>
          <p:cNvGrpSpPr>
            <a:grpSpLocks/>
          </p:cNvGrpSpPr>
          <p:nvPr/>
        </p:nvGrpSpPr>
        <p:grpSpPr bwMode="auto">
          <a:xfrm>
            <a:off x="3429000" y="2292350"/>
            <a:ext cx="971550" cy="1601788"/>
            <a:chOff x="3079798" y="1981201"/>
            <a:chExt cx="1631998" cy="2694885"/>
          </a:xfrm>
        </p:grpSpPr>
        <p:cxnSp>
          <p:nvCxnSpPr>
            <p:cNvPr id="53" name="Straight Connector 52"/>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2" name="Group 60"/>
          <p:cNvGrpSpPr>
            <a:grpSpLocks/>
          </p:cNvGrpSpPr>
          <p:nvPr/>
        </p:nvGrpSpPr>
        <p:grpSpPr bwMode="auto">
          <a:xfrm>
            <a:off x="4724400" y="2301875"/>
            <a:ext cx="969963" cy="1601788"/>
            <a:chOff x="3079798" y="1981201"/>
            <a:chExt cx="1631998" cy="2694885"/>
          </a:xfrm>
        </p:grpSpPr>
        <p:cxnSp>
          <p:nvCxnSpPr>
            <p:cNvPr id="62" name="Straight Connector 61"/>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1629" y="2878605"/>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162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1629" y="3773340"/>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749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3645" y="3026816"/>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3" name="Group 69"/>
          <p:cNvGrpSpPr>
            <a:grpSpLocks/>
          </p:cNvGrpSpPr>
          <p:nvPr/>
        </p:nvGrpSpPr>
        <p:grpSpPr bwMode="auto">
          <a:xfrm>
            <a:off x="6018213" y="2292350"/>
            <a:ext cx="969962" cy="1601788"/>
            <a:chOff x="3079798" y="1981201"/>
            <a:chExt cx="1631998" cy="2694885"/>
          </a:xfrm>
        </p:grpSpPr>
        <p:cxnSp>
          <p:nvCxnSpPr>
            <p:cNvPr id="71" name="Straight Connector 70"/>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4" name="Group 78"/>
          <p:cNvGrpSpPr>
            <a:grpSpLocks/>
          </p:cNvGrpSpPr>
          <p:nvPr/>
        </p:nvGrpSpPr>
        <p:grpSpPr bwMode="auto">
          <a:xfrm>
            <a:off x="2135188" y="3414713"/>
            <a:ext cx="969962" cy="1601787"/>
            <a:chOff x="3079798" y="1981201"/>
            <a:chExt cx="1631998" cy="2694885"/>
          </a:xfrm>
        </p:grpSpPr>
        <p:cxnSp>
          <p:nvCxnSpPr>
            <p:cNvPr id="80" name="Straight Connector 79"/>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5" name="Group 87"/>
          <p:cNvGrpSpPr>
            <a:grpSpLocks/>
          </p:cNvGrpSpPr>
          <p:nvPr/>
        </p:nvGrpSpPr>
        <p:grpSpPr bwMode="auto">
          <a:xfrm>
            <a:off x="3429000" y="3403600"/>
            <a:ext cx="971550" cy="1601788"/>
            <a:chOff x="3079798" y="1981201"/>
            <a:chExt cx="1631998" cy="2694885"/>
          </a:xfrm>
        </p:grpSpPr>
        <p:cxnSp>
          <p:nvCxnSpPr>
            <p:cNvPr id="89" name="Straight Connector 88"/>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202464" y="2878605"/>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202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4202464" y="3773340"/>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95446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06465"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6200000">
              <a:off x="3393132" y="3027329"/>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6" name="Group 96"/>
          <p:cNvGrpSpPr>
            <a:grpSpLocks/>
          </p:cNvGrpSpPr>
          <p:nvPr/>
        </p:nvGrpSpPr>
        <p:grpSpPr bwMode="auto">
          <a:xfrm>
            <a:off x="4724400" y="3414713"/>
            <a:ext cx="969963" cy="1601787"/>
            <a:chOff x="3079798" y="1981201"/>
            <a:chExt cx="1631998" cy="2694885"/>
          </a:xfrm>
        </p:grpSpPr>
        <p:cxnSp>
          <p:nvCxnSpPr>
            <p:cNvPr id="98" name="Straight Connector 97"/>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7" name="Group 105"/>
          <p:cNvGrpSpPr>
            <a:grpSpLocks/>
          </p:cNvGrpSpPr>
          <p:nvPr/>
        </p:nvGrpSpPr>
        <p:grpSpPr bwMode="auto">
          <a:xfrm>
            <a:off x="6018213" y="3403600"/>
            <a:ext cx="969962" cy="1601788"/>
            <a:chOff x="3079798" y="1981201"/>
            <a:chExt cx="1631998" cy="2694885"/>
          </a:xfrm>
        </p:grpSpPr>
        <p:cxnSp>
          <p:nvCxnSpPr>
            <p:cNvPr id="107" name="Straight Connector 106"/>
            <p:cNvCxnSpPr/>
            <p:nvPr/>
          </p:nvCxnSpPr>
          <p:spPr>
            <a:xfrm>
              <a:off x="4711796" y="1981201"/>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4201630" y="2878605"/>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201630"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4201630" y="3773340"/>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711796" y="3778682"/>
              <a:ext cx="0" cy="8974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953224"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707489" y="2878605"/>
              <a:ext cx="0" cy="89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16200000">
              <a:off x="3393644" y="3026817"/>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8" name="Group 114"/>
          <p:cNvGrpSpPr>
            <a:grpSpLocks/>
          </p:cNvGrpSpPr>
          <p:nvPr/>
        </p:nvGrpSpPr>
        <p:grpSpPr bwMode="auto">
          <a:xfrm>
            <a:off x="2135188" y="4535488"/>
            <a:ext cx="969962" cy="1601787"/>
            <a:chOff x="3079798" y="1981201"/>
            <a:chExt cx="1631998" cy="2694885"/>
          </a:xfrm>
        </p:grpSpPr>
        <p:cxnSp>
          <p:nvCxnSpPr>
            <p:cNvPr id="116" name="Straight Connector 115"/>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19" name="Group 123"/>
          <p:cNvGrpSpPr>
            <a:grpSpLocks/>
          </p:cNvGrpSpPr>
          <p:nvPr/>
        </p:nvGrpSpPr>
        <p:grpSpPr bwMode="auto">
          <a:xfrm>
            <a:off x="3429000" y="4525963"/>
            <a:ext cx="971550" cy="1601787"/>
            <a:chOff x="3079798" y="1981201"/>
            <a:chExt cx="1631998" cy="2694885"/>
          </a:xfrm>
        </p:grpSpPr>
        <p:cxnSp>
          <p:nvCxnSpPr>
            <p:cNvPr id="125" name="Straight Connector 124"/>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4202464" y="2878606"/>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202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4202464" y="3773339"/>
              <a:ext cx="5093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95446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706465"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16200000">
              <a:off x="3393132" y="3027328"/>
              <a:ext cx="0" cy="6266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0" name="Group 132"/>
          <p:cNvGrpSpPr>
            <a:grpSpLocks/>
          </p:cNvGrpSpPr>
          <p:nvPr/>
        </p:nvGrpSpPr>
        <p:grpSpPr bwMode="auto">
          <a:xfrm>
            <a:off x="4724400" y="4535488"/>
            <a:ext cx="969963" cy="1601787"/>
            <a:chOff x="3079798" y="1981201"/>
            <a:chExt cx="1631998" cy="2694885"/>
          </a:xfrm>
        </p:grpSpPr>
        <p:cxnSp>
          <p:nvCxnSpPr>
            <p:cNvPr id="134" name="Straight Connector 133"/>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1629" y="2878606"/>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162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1629" y="3773339"/>
              <a:ext cx="51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749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645" y="3026815"/>
              <a:ext cx="0" cy="627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7521" name="Group 141"/>
          <p:cNvGrpSpPr>
            <a:grpSpLocks/>
          </p:cNvGrpSpPr>
          <p:nvPr/>
        </p:nvGrpSpPr>
        <p:grpSpPr bwMode="auto">
          <a:xfrm>
            <a:off x="6018213" y="4525963"/>
            <a:ext cx="969962" cy="1601787"/>
            <a:chOff x="3079798" y="1981201"/>
            <a:chExt cx="1631998" cy="2694885"/>
          </a:xfrm>
        </p:grpSpPr>
        <p:cxnSp>
          <p:nvCxnSpPr>
            <p:cNvPr id="143" name="Straight Connector 142"/>
            <p:cNvCxnSpPr/>
            <p:nvPr/>
          </p:nvCxnSpPr>
          <p:spPr>
            <a:xfrm>
              <a:off x="4711796" y="198120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4201630" y="2878606"/>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201630"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4201630" y="3773339"/>
              <a:ext cx="5101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711796" y="3778681"/>
              <a:ext cx="0" cy="8974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53224"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3707489" y="2878606"/>
              <a:ext cx="0" cy="894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6200000">
              <a:off x="3393644" y="3026816"/>
              <a:ext cx="0" cy="6276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6" name="Straight Arrow Connector 205"/>
          <p:cNvCxnSpPr/>
          <p:nvPr/>
        </p:nvCxnSpPr>
        <p:spPr>
          <a:xfrm>
            <a:off x="6973888" y="1165225"/>
            <a:ext cx="47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a:endCxn id="158" idx="0"/>
          </p:cNvCxnSpPr>
          <p:nvPr/>
        </p:nvCxnSpPr>
        <p:spPr>
          <a:xfrm>
            <a:off x="5694363" y="1173163"/>
            <a:ext cx="3175" cy="160020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0" name="TextBox 209"/>
          <p:cNvSpPr txBox="1"/>
          <p:nvPr/>
        </p:nvSpPr>
        <p:spPr>
          <a:xfrm>
            <a:off x="254000" y="2657475"/>
            <a:ext cx="1835150" cy="460375"/>
          </a:xfrm>
          <a:prstGeom prst="rect">
            <a:avLst/>
          </a:prstGeom>
          <a:noFill/>
        </p:spPr>
        <p:txBody>
          <a:bodyPr>
            <a:spAutoFit/>
          </a:bodyPr>
          <a:lstStyle/>
          <a:p>
            <a:pPr algn="ctr">
              <a:defRPr/>
            </a:pP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read</a:t>
            </a:r>
            <a:r>
              <a:rPr lang="en-US" sz="2400" dirty="0">
                <a:solidFill>
                  <a:srgbClr val="0000FF"/>
                </a:solidFill>
                <a:latin typeface="Calibri"/>
                <a:ea typeface="ＭＳ Ｐゴシック" charset="0"/>
                <a:cs typeface="ＭＳ Ｐゴシック" charset="0"/>
              </a:rPr>
              <a:t> = 2.5 V</a:t>
            </a:r>
          </a:p>
        </p:txBody>
      </p:sp>
      <p:sp>
        <p:nvSpPr>
          <p:cNvPr id="211" name="TextBox 210"/>
          <p:cNvSpPr txBox="1"/>
          <p:nvPr/>
        </p:nvSpPr>
        <p:spPr>
          <a:xfrm>
            <a:off x="254000" y="1530350"/>
            <a:ext cx="1835150" cy="460375"/>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5.0 V</a:t>
            </a:r>
          </a:p>
        </p:txBody>
      </p:sp>
      <p:sp>
        <p:nvSpPr>
          <p:cNvPr id="212" name="TextBox 211"/>
          <p:cNvSpPr txBox="1"/>
          <p:nvPr/>
        </p:nvSpPr>
        <p:spPr>
          <a:xfrm>
            <a:off x="254000" y="3751263"/>
            <a:ext cx="1835150" cy="461962"/>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5.0 V</a:t>
            </a:r>
          </a:p>
        </p:txBody>
      </p:sp>
      <p:sp>
        <p:nvSpPr>
          <p:cNvPr id="213" name="TextBox 212"/>
          <p:cNvSpPr txBox="1"/>
          <p:nvPr/>
        </p:nvSpPr>
        <p:spPr>
          <a:xfrm>
            <a:off x="254000" y="4862513"/>
            <a:ext cx="1835150" cy="460375"/>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5.0 V</a:t>
            </a:r>
          </a:p>
        </p:txBody>
      </p:sp>
      <p:sp>
        <p:nvSpPr>
          <p:cNvPr id="214" name="TextBox 213"/>
          <p:cNvSpPr txBox="1"/>
          <p:nvPr/>
        </p:nvSpPr>
        <p:spPr>
          <a:xfrm>
            <a:off x="5272088" y="6016625"/>
            <a:ext cx="844550" cy="584200"/>
          </a:xfrm>
          <a:prstGeom prst="rect">
            <a:avLst/>
          </a:prstGeom>
          <a:noFill/>
        </p:spPr>
        <p:txBody>
          <a:bodyPr>
            <a:spAutoFit/>
          </a:bodyPr>
          <a:lstStyle/>
          <a:p>
            <a:pPr algn="ctr">
              <a:defRPr/>
            </a:pPr>
            <a:r>
              <a:rPr lang="en-US" sz="3200" dirty="0">
                <a:solidFill>
                  <a:srgbClr val="FF0000">
                    <a:lumMod val="50000"/>
                  </a:srgbClr>
                </a:solidFill>
                <a:latin typeface="Calibri"/>
                <a:ea typeface="ＭＳ Ｐゴシック" charset="0"/>
                <a:cs typeface="ＭＳ Ｐゴシック" charset="0"/>
              </a:rPr>
              <a:t>0</a:t>
            </a:r>
          </a:p>
        </p:txBody>
      </p:sp>
      <p:sp>
        <p:nvSpPr>
          <p:cNvPr id="215" name="TextBox 214"/>
          <p:cNvSpPr txBox="1"/>
          <p:nvPr/>
        </p:nvSpPr>
        <p:spPr>
          <a:xfrm>
            <a:off x="6569075" y="6016625"/>
            <a:ext cx="844550" cy="584200"/>
          </a:xfrm>
          <a:prstGeom prst="rect">
            <a:avLst/>
          </a:prstGeom>
          <a:noFill/>
        </p:spPr>
        <p:txBody>
          <a:bodyPr>
            <a:spAutoFit/>
          </a:bodyPr>
          <a:lstStyle/>
          <a:p>
            <a:pPr algn="ctr">
              <a:defRPr/>
            </a:pPr>
            <a:r>
              <a:rPr lang="en-US" sz="3200" dirty="0">
                <a:solidFill>
                  <a:srgbClr val="00B050"/>
                </a:solidFill>
                <a:latin typeface="Calibri"/>
                <a:ea typeface="ＭＳ Ｐゴシック" charset="0"/>
                <a:cs typeface="ＭＳ Ｐゴシック" charset="0"/>
              </a:rPr>
              <a:t>1</a:t>
            </a:r>
          </a:p>
        </p:txBody>
      </p:sp>
      <p:sp>
        <p:nvSpPr>
          <p:cNvPr id="216" name="TextBox 215"/>
          <p:cNvSpPr txBox="1"/>
          <p:nvPr/>
        </p:nvSpPr>
        <p:spPr>
          <a:xfrm>
            <a:off x="3978275" y="6016625"/>
            <a:ext cx="844550" cy="584200"/>
          </a:xfrm>
          <a:prstGeom prst="rect">
            <a:avLst/>
          </a:prstGeom>
          <a:noFill/>
        </p:spPr>
        <p:txBody>
          <a:bodyPr>
            <a:spAutoFit/>
          </a:bodyPr>
          <a:lstStyle/>
          <a:p>
            <a:pPr algn="ctr">
              <a:defRPr/>
            </a:pPr>
            <a:r>
              <a:rPr lang="en-US" sz="3200" dirty="0">
                <a:solidFill>
                  <a:srgbClr val="FF0000"/>
                </a:solidFill>
                <a:latin typeface="Calibri"/>
                <a:ea typeface="ＭＳ Ｐゴシック" charset="0"/>
                <a:cs typeface="ＭＳ Ｐゴシック" charset="0"/>
              </a:rPr>
              <a:t>0</a:t>
            </a:r>
          </a:p>
        </p:txBody>
      </p:sp>
      <p:sp>
        <p:nvSpPr>
          <p:cNvPr id="217" name="TextBox 216"/>
          <p:cNvSpPr txBox="1"/>
          <p:nvPr/>
        </p:nvSpPr>
        <p:spPr>
          <a:xfrm>
            <a:off x="2668588" y="6016625"/>
            <a:ext cx="844550" cy="584200"/>
          </a:xfrm>
          <a:prstGeom prst="rect">
            <a:avLst/>
          </a:prstGeom>
          <a:noFill/>
        </p:spPr>
        <p:txBody>
          <a:bodyPr>
            <a:spAutoFit/>
          </a:bodyPr>
          <a:lstStyle/>
          <a:p>
            <a:pPr algn="ctr">
              <a:defRPr/>
            </a:pPr>
            <a:r>
              <a:rPr lang="en-US" sz="3200" dirty="0">
                <a:solidFill>
                  <a:srgbClr val="FF0000"/>
                </a:solidFill>
                <a:latin typeface="Calibri"/>
                <a:ea typeface="ＭＳ Ｐゴシック" charset="0"/>
                <a:cs typeface="ＭＳ Ｐゴシック" charset="0"/>
              </a:rPr>
              <a:t>0</a:t>
            </a:r>
          </a:p>
        </p:txBody>
      </p:sp>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pc="-150" dirty="0" smtClean="0">
                <a:ea typeface="+mj-ea"/>
                <a:cs typeface="+mj-cs"/>
              </a:rPr>
              <a:t>Read Disturb Problem: “Weak Programming” Effect</a:t>
            </a:r>
            <a:endParaRPr lang="en-US" spc="-150" dirty="0">
              <a:ea typeface="+mj-ea"/>
              <a:cs typeface="+mj-cs"/>
            </a:endParaRPr>
          </a:p>
        </p:txBody>
      </p:sp>
      <p:cxnSp>
        <p:nvCxnSpPr>
          <p:cNvPr id="3" name="Straight Connector 2"/>
          <p:cNvCxnSpPr/>
          <p:nvPr/>
        </p:nvCxnSpPr>
        <p:spPr>
          <a:xfrm>
            <a:off x="1676400" y="198120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76400" y="3097213"/>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676400" y="4213225"/>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676400" y="5340350"/>
            <a:ext cx="609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7539" name="Group 150"/>
          <p:cNvGrpSpPr>
            <a:grpSpLocks/>
          </p:cNvGrpSpPr>
          <p:nvPr/>
        </p:nvGrpSpPr>
        <p:grpSpPr bwMode="auto">
          <a:xfrm>
            <a:off x="2781300" y="1644650"/>
            <a:ext cx="4535488" cy="4014788"/>
            <a:chOff x="3851647" y="1427070"/>
            <a:chExt cx="4535195" cy="4014933"/>
          </a:xfrm>
        </p:grpSpPr>
        <p:sp>
          <p:nvSpPr>
            <p:cNvPr id="152" name="Oval 151"/>
            <p:cNvSpPr/>
            <p:nvPr/>
          </p:nvSpPr>
          <p:spPr>
            <a:xfrm>
              <a:off x="3851647" y="1436595"/>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0">
                <a:defRPr/>
              </a:pPr>
              <a:endParaRPr lang="en-US" sz="2000" spc="-150" dirty="0">
                <a:solidFill>
                  <a:prstClr val="white"/>
                </a:solidFill>
                <a:latin typeface="Calibri"/>
              </a:endParaRPr>
            </a:p>
          </p:txBody>
        </p:sp>
        <p:sp>
          <p:nvSpPr>
            <p:cNvPr id="153" name="Oval 152"/>
            <p:cNvSpPr/>
            <p:nvPr/>
          </p:nvSpPr>
          <p:spPr>
            <a:xfrm>
              <a:off x="5145376" y="1427070"/>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4" name="Oval 153"/>
            <p:cNvSpPr/>
            <p:nvPr/>
          </p:nvSpPr>
          <p:spPr>
            <a:xfrm>
              <a:off x="6440693" y="1436595"/>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5" name="Oval 154"/>
            <p:cNvSpPr/>
            <p:nvPr/>
          </p:nvSpPr>
          <p:spPr>
            <a:xfrm>
              <a:off x="7734421" y="1427070"/>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6" name="Oval 155"/>
            <p:cNvSpPr/>
            <p:nvPr/>
          </p:nvSpPr>
          <p:spPr>
            <a:xfrm>
              <a:off x="3851647" y="2555824"/>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7" name="Oval 156"/>
            <p:cNvSpPr/>
            <p:nvPr/>
          </p:nvSpPr>
          <p:spPr>
            <a:xfrm>
              <a:off x="5145376" y="2546298"/>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8" name="Oval 157"/>
            <p:cNvSpPr/>
            <p:nvPr/>
          </p:nvSpPr>
          <p:spPr>
            <a:xfrm>
              <a:off x="6440693" y="2555824"/>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9" name="Oval 158"/>
            <p:cNvSpPr/>
            <p:nvPr/>
          </p:nvSpPr>
          <p:spPr>
            <a:xfrm>
              <a:off x="7734421" y="2546298"/>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0" name="Oval 159"/>
            <p:cNvSpPr/>
            <p:nvPr/>
          </p:nvSpPr>
          <p:spPr>
            <a:xfrm>
              <a:off x="3851647" y="366870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1" name="Oval 160"/>
            <p:cNvSpPr/>
            <p:nvPr/>
          </p:nvSpPr>
          <p:spPr>
            <a:xfrm>
              <a:off x="5145376" y="3657589"/>
              <a:ext cx="652420"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2" name="Oval 161"/>
            <p:cNvSpPr/>
            <p:nvPr/>
          </p:nvSpPr>
          <p:spPr>
            <a:xfrm>
              <a:off x="6440693" y="366870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3" name="Oval 162"/>
            <p:cNvSpPr/>
            <p:nvPr/>
          </p:nvSpPr>
          <p:spPr>
            <a:xfrm>
              <a:off x="7734421" y="3657589"/>
              <a:ext cx="652421" cy="652486"/>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4" name="Oval 163"/>
            <p:cNvSpPr/>
            <p:nvPr/>
          </p:nvSpPr>
          <p:spPr>
            <a:xfrm>
              <a:off x="3851647" y="4789516"/>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5" name="Oval 164"/>
            <p:cNvSpPr/>
            <p:nvPr/>
          </p:nvSpPr>
          <p:spPr>
            <a:xfrm>
              <a:off x="5145376" y="4779991"/>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6" name="Oval 165"/>
            <p:cNvSpPr/>
            <p:nvPr/>
          </p:nvSpPr>
          <p:spPr>
            <a:xfrm>
              <a:off x="6440693" y="4789516"/>
              <a:ext cx="652420"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7" name="Oval 166"/>
            <p:cNvSpPr/>
            <p:nvPr/>
          </p:nvSpPr>
          <p:spPr>
            <a:xfrm>
              <a:off x="7734421" y="4779991"/>
              <a:ext cx="652421" cy="652487"/>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grpSp>
      <p:sp>
        <p:nvSpPr>
          <p:cNvPr id="188" name="TextBox 187"/>
          <p:cNvSpPr txBox="1"/>
          <p:nvPr/>
        </p:nvSpPr>
        <p:spPr>
          <a:xfrm>
            <a:off x="979488" y="6396038"/>
            <a:ext cx="8240712" cy="461962"/>
          </a:xfrm>
          <a:prstGeom prst="rect">
            <a:avLst/>
          </a:prstGeom>
          <a:noFill/>
        </p:spPr>
        <p:txBody>
          <a:bodyPr>
            <a:spAutoFit/>
          </a:bodyPr>
          <a:lstStyle/>
          <a:p>
            <a:pPr>
              <a:defRPr/>
            </a:pPr>
            <a:r>
              <a:rPr lang="en-US" sz="2400" dirty="0">
                <a:solidFill>
                  <a:srgbClr val="FF0000"/>
                </a:solidFill>
                <a:latin typeface="Calibri"/>
                <a:ea typeface="ＭＳ Ｐゴシック" charset="0"/>
                <a:cs typeface="ＭＳ Ｐゴシック" charset="0"/>
              </a:rPr>
              <a:t>High pass-through voltage induces “weak-programming” effect</a:t>
            </a:r>
          </a:p>
        </p:txBody>
      </p:sp>
      <p:grpSp>
        <p:nvGrpSpPr>
          <p:cNvPr id="189" name="Group 188"/>
          <p:cNvGrpSpPr>
            <a:grpSpLocks/>
          </p:cNvGrpSpPr>
          <p:nvPr/>
        </p:nvGrpSpPr>
        <p:grpSpPr bwMode="auto">
          <a:xfrm>
            <a:off x="2782888" y="1644650"/>
            <a:ext cx="4535487" cy="4014788"/>
            <a:chOff x="3851647" y="1427070"/>
            <a:chExt cx="4535195" cy="4014933"/>
          </a:xfrm>
        </p:grpSpPr>
        <p:sp>
          <p:nvSpPr>
            <p:cNvPr id="190" name="Oval 189"/>
            <p:cNvSpPr/>
            <p:nvPr/>
          </p:nvSpPr>
          <p:spPr>
            <a:xfrm>
              <a:off x="3851647"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0">
                <a:defRPr/>
              </a:pPr>
              <a:endParaRPr lang="en-US" sz="2000" spc="-150" dirty="0">
                <a:solidFill>
                  <a:prstClr val="white"/>
                </a:solidFill>
                <a:latin typeface="Calibri"/>
              </a:endParaRPr>
            </a:p>
          </p:txBody>
        </p:sp>
        <p:sp>
          <p:nvSpPr>
            <p:cNvPr id="191" name="Oval 190"/>
            <p:cNvSpPr/>
            <p:nvPr/>
          </p:nvSpPr>
          <p:spPr>
            <a:xfrm>
              <a:off x="5145376"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2" name="Oval 191"/>
            <p:cNvSpPr/>
            <p:nvPr/>
          </p:nvSpPr>
          <p:spPr>
            <a:xfrm>
              <a:off x="6440692"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3" name="Oval 192"/>
            <p:cNvSpPr/>
            <p:nvPr/>
          </p:nvSpPr>
          <p:spPr>
            <a:xfrm>
              <a:off x="7734422"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4" name="Oval 193"/>
            <p:cNvSpPr/>
            <p:nvPr/>
          </p:nvSpPr>
          <p:spPr>
            <a:xfrm>
              <a:off x="3851647" y="2555824"/>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5" name="Oval 194"/>
            <p:cNvSpPr/>
            <p:nvPr/>
          </p:nvSpPr>
          <p:spPr>
            <a:xfrm>
              <a:off x="5145376" y="2546298"/>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6" name="Oval 195"/>
            <p:cNvSpPr/>
            <p:nvPr/>
          </p:nvSpPr>
          <p:spPr>
            <a:xfrm>
              <a:off x="6440692"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7" name="Oval 196"/>
            <p:cNvSpPr/>
            <p:nvPr/>
          </p:nvSpPr>
          <p:spPr>
            <a:xfrm>
              <a:off x="7734422" y="2546298"/>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8" name="Oval 197"/>
            <p:cNvSpPr/>
            <p:nvPr/>
          </p:nvSpPr>
          <p:spPr>
            <a:xfrm>
              <a:off x="3851647"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9" name="Oval 198"/>
            <p:cNvSpPr/>
            <p:nvPr/>
          </p:nvSpPr>
          <p:spPr>
            <a:xfrm>
              <a:off x="5145376"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00" name="Oval 199"/>
            <p:cNvSpPr/>
            <p:nvPr/>
          </p:nvSpPr>
          <p:spPr>
            <a:xfrm>
              <a:off x="6440692"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01" name="Oval 200"/>
            <p:cNvSpPr/>
            <p:nvPr/>
          </p:nvSpPr>
          <p:spPr>
            <a:xfrm>
              <a:off x="7734422"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02" name="Oval 201"/>
            <p:cNvSpPr/>
            <p:nvPr/>
          </p:nvSpPr>
          <p:spPr>
            <a:xfrm>
              <a:off x="3851647"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03" name="Oval 202"/>
            <p:cNvSpPr/>
            <p:nvPr/>
          </p:nvSpPr>
          <p:spPr>
            <a:xfrm>
              <a:off x="5145376"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04" name="Oval 203"/>
            <p:cNvSpPr/>
            <p:nvPr/>
          </p:nvSpPr>
          <p:spPr>
            <a:xfrm>
              <a:off x="6440692"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205" name="Oval 204"/>
            <p:cNvSpPr/>
            <p:nvPr/>
          </p:nvSpPr>
          <p:spPr>
            <a:xfrm>
              <a:off x="7734422"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grpSp>
      <p:sp>
        <p:nvSpPr>
          <p:cNvPr id="168" name="TextBox 167"/>
          <p:cNvSpPr txBox="1"/>
          <p:nvPr/>
        </p:nvSpPr>
        <p:spPr>
          <a:xfrm>
            <a:off x="27320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3.0V</a:t>
            </a:r>
          </a:p>
        </p:txBody>
      </p:sp>
      <p:sp>
        <p:nvSpPr>
          <p:cNvPr id="169" name="TextBox 168"/>
          <p:cNvSpPr txBox="1"/>
          <p:nvPr/>
        </p:nvSpPr>
        <p:spPr>
          <a:xfrm>
            <a:off x="4035425"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3.8V</a:t>
            </a:r>
          </a:p>
        </p:txBody>
      </p:sp>
      <p:sp>
        <p:nvSpPr>
          <p:cNvPr id="170" name="TextBox 169"/>
          <p:cNvSpPr txBox="1"/>
          <p:nvPr/>
        </p:nvSpPr>
        <p:spPr>
          <a:xfrm>
            <a:off x="53228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3.9V</a:t>
            </a:r>
          </a:p>
        </p:txBody>
      </p:sp>
      <p:sp>
        <p:nvSpPr>
          <p:cNvPr id="171" name="TextBox 170"/>
          <p:cNvSpPr txBox="1"/>
          <p:nvPr/>
        </p:nvSpPr>
        <p:spPr>
          <a:xfrm>
            <a:off x="6610350"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4.8V</a:t>
            </a:r>
          </a:p>
        </p:txBody>
      </p:sp>
      <p:sp>
        <p:nvSpPr>
          <p:cNvPr id="172" name="TextBox 171"/>
          <p:cNvSpPr txBox="1"/>
          <p:nvPr/>
        </p:nvSpPr>
        <p:spPr>
          <a:xfrm>
            <a:off x="2732088" y="286385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173" name="TextBox 172"/>
          <p:cNvSpPr txBox="1"/>
          <p:nvPr/>
        </p:nvSpPr>
        <p:spPr>
          <a:xfrm>
            <a:off x="4035425"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2.9V</a:t>
            </a:r>
          </a:p>
        </p:txBody>
      </p:sp>
      <p:sp>
        <p:nvSpPr>
          <p:cNvPr id="175" name="TextBox 174"/>
          <p:cNvSpPr txBox="1"/>
          <p:nvPr/>
        </p:nvSpPr>
        <p:spPr>
          <a:xfrm>
            <a:off x="6610350"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2.1V</a:t>
            </a:r>
          </a:p>
        </p:txBody>
      </p:sp>
      <p:sp>
        <p:nvSpPr>
          <p:cNvPr id="176" name="TextBox 175"/>
          <p:cNvSpPr txBox="1"/>
          <p:nvPr/>
        </p:nvSpPr>
        <p:spPr>
          <a:xfrm>
            <a:off x="27336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2.2V</a:t>
            </a:r>
          </a:p>
        </p:txBody>
      </p:sp>
      <p:sp>
        <p:nvSpPr>
          <p:cNvPr id="177" name="TextBox 176"/>
          <p:cNvSpPr txBox="1"/>
          <p:nvPr/>
        </p:nvSpPr>
        <p:spPr>
          <a:xfrm>
            <a:off x="4037013"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178" name="TextBox 177"/>
          <p:cNvSpPr txBox="1"/>
          <p:nvPr/>
        </p:nvSpPr>
        <p:spPr>
          <a:xfrm>
            <a:off x="53244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4.6V</a:t>
            </a:r>
          </a:p>
        </p:txBody>
      </p:sp>
      <p:sp>
        <p:nvSpPr>
          <p:cNvPr id="179" name="TextBox 178"/>
          <p:cNvSpPr txBox="1"/>
          <p:nvPr/>
        </p:nvSpPr>
        <p:spPr>
          <a:xfrm>
            <a:off x="6611938"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1.8V</a:t>
            </a:r>
          </a:p>
        </p:txBody>
      </p:sp>
      <p:sp>
        <p:nvSpPr>
          <p:cNvPr id="180" name="TextBox 179"/>
          <p:cNvSpPr txBox="1"/>
          <p:nvPr/>
        </p:nvSpPr>
        <p:spPr>
          <a:xfrm>
            <a:off x="27320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181" name="TextBox 180"/>
          <p:cNvSpPr txBox="1"/>
          <p:nvPr/>
        </p:nvSpPr>
        <p:spPr>
          <a:xfrm>
            <a:off x="4035425"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2.3V</a:t>
            </a:r>
          </a:p>
        </p:txBody>
      </p:sp>
      <p:sp>
        <p:nvSpPr>
          <p:cNvPr id="182" name="TextBox 181"/>
          <p:cNvSpPr txBox="1"/>
          <p:nvPr/>
        </p:nvSpPr>
        <p:spPr>
          <a:xfrm>
            <a:off x="53228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1.9V</a:t>
            </a:r>
          </a:p>
        </p:txBody>
      </p:sp>
      <p:sp>
        <p:nvSpPr>
          <p:cNvPr id="183" name="TextBox 182"/>
          <p:cNvSpPr txBox="1"/>
          <p:nvPr/>
        </p:nvSpPr>
        <p:spPr>
          <a:xfrm>
            <a:off x="6610350"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219" name="TextBox 218"/>
          <p:cNvSpPr txBox="1"/>
          <p:nvPr/>
        </p:nvSpPr>
        <p:spPr>
          <a:xfrm>
            <a:off x="492125" y="5756275"/>
            <a:ext cx="2409825" cy="831850"/>
          </a:xfrm>
          <a:prstGeom prst="rect">
            <a:avLst/>
          </a:prstGeom>
          <a:noFill/>
        </p:spPr>
        <p:txBody>
          <a:bodyPr>
            <a:spAutoFit/>
          </a:bodyPr>
          <a:lstStyle/>
          <a:p>
            <a:pPr algn="ctr">
              <a:defRPr/>
            </a:pPr>
            <a:r>
              <a:rPr lang="en-US" sz="2400" dirty="0">
                <a:solidFill>
                  <a:srgbClr val="FF0000"/>
                </a:solidFill>
                <a:latin typeface="Calibri"/>
                <a:ea typeface="ＭＳ Ｐゴシック" charset="0"/>
                <a:cs typeface="ＭＳ Ｐゴシック" charset="0"/>
              </a:rPr>
              <a:t>Incorrect values from page 2: </a:t>
            </a:r>
          </a:p>
        </p:txBody>
      </p:sp>
      <p:sp>
        <p:nvSpPr>
          <p:cNvPr id="277558" name="Slide Number Placeholder 21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D8C927-3C1A-594C-9E7F-68C36B80AD42}" type="slidenum">
              <a:rPr lang="en-US" sz="1200">
                <a:solidFill>
                  <a:srgbClr val="898989"/>
                </a:solidFill>
                <a:latin typeface="Calibri" charset="0"/>
              </a:rPr>
              <a:pPr eaLnBrk="1" hangingPunct="1"/>
              <a:t>74</a:t>
            </a:fld>
            <a:endParaRPr lang="en-US" sz="1200">
              <a:solidFill>
                <a:srgbClr val="898989"/>
              </a:solidFill>
              <a:latin typeface="Calibri" charset="0"/>
            </a:endParaRPr>
          </a:p>
        </p:txBody>
      </p:sp>
      <p:sp>
        <p:nvSpPr>
          <p:cNvPr id="224" name="TextBox 223"/>
          <p:cNvSpPr txBox="1"/>
          <p:nvPr/>
        </p:nvSpPr>
        <p:spPr>
          <a:xfrm>
            <a:off x="5322888" y="2863850"/>
            <a:ext cx="760412" cy="461963"/>
          </a:xfrm>
          <a:prstGeom prst="rect">
            <a:avLst/>
          </a:prstGeom>
          <a:noFill/>
        </p:spPr>
        <p:txBody>
          <a:bodyPr wrap="none">
            <a:spAutoFit/>
          </a:bodyPr>
          <a:lstStyle/>
          <a:p>
            <a:pPr>
              <a:defRPr/>
            </a:pPr>
            <a:r>
              <a:rPr lang="en-US" sz="2400" b="1" dirty="0">
                <a:solidFill>
                  <a:prstClr val="white"/>
                </a:solidFill>
                <a:latin typeface="Calibri"/>
                <a:ea typeface="ＭＳ Ｐゴシック" charset="0"/>
                <a:cs typeface="ＭＳ Ｐゴシック" charset="0"/>
              </a:rPr>
              <a:t>2.4V</a:t>
            </a:r>
          </a:p>
        </p:txBody>
      </p:sp>
      <p:sp>
        <p:nvSpPr>
          <p:cNvPr id="174" name="TextBox 173"/>
          <p:cNvSpPr txBox="1"/>
          <p:nvPr/>
        </p:nvSpPr>
        <p:spPr>
          <a:xfrm>
            <a:off x="5322888" y="2863850"/>
            <a:ext cx="760412" cy="461963"/>
          </a:xfrm>
          <a:prstGeom prst="rect">
            <a:avLst/>
          </a:prstGeom>
          <a:noFill/>
        </p:spPr>
        <p:txBody>
          <a:bodyPr wrap="none">
            <a:spAutoFit/>
          </a:bodyPr>
          <a:lstStyle/>
          <a:p>
            <a:pPr>
              <a:defRPr/>
            </a:pPr>
            <a:r>
              <a:rPr lang="en-US" sz="2400" b="1" dirty="0">
                <a:solidFill>
                  <a:srgbClr val="FF0000">
                    <a:lumMod val="50000"/>
                  </a:srgbClr>
                </a:solidFill>
                <a:latin typeface="Calibri"/>
                <a:ea typeface="ＭＳ Ｐゴシック" charset="0"/>
                <a:cs typeface="ＭＳ Ｐゴシック" charset="0"/>
              </a:rPr>
              <a:t>2.6V</a:t>
            </a:r>
          </a:p>
        </p:txBody>
      </p:sp>
      <p:sp>
        <p:nvSpPr>
          <p:cNvPr id="225" name="TextBox 224"/>
          <p:cNvSpPr txBox="1"/>
          <p:nvPr/>
        </p:nvSpPr>
        <p:spPr>
          <a:xfrm>
            <a:off x="7772400" y="17621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1</a:t>
            </a:r>
          </a:p>
        </p:txBody>
      </p:sp>
      <p:sp>
        <p:nvSpPr>
          <p:cNvPr id="226" name="TextBox 225"/>
          <p:cNvSpPr txBox="1"/>
          <p:nvPr/>
        </p:nvSpPr>
        <p:spPr>
          <a:xfrm>
            <a:off x="7772400" y="287337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2</a:t>
            </a:r>
          </a:p>
        </p:txBody>
      </p:sp>
      <p:sp>
        <p:nvSpPr>
          <p:cNvPr id="227" name="TextBox 226"/>
          <p:cNvSpPr txBox="1"/>
          <p:nvPr/>
        </p:nvSpPr>
        <p:spPr>
          <a:xfrm>
            <a:off x="7772400" y="40100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3</a:t>
            </a:r>
          </a:p>
        </p:txBody>
      </p:sp>
      <p:sp>
        <p:nvSpPr>
          <p:cNvPr id="228" name="TextBox 227"/>
          <p:cNvSpPr txBox="1"/>
          <p:nvPr/>
        </p:nvSpPr>
        <p:spPr>
          <a:xfrm>
            <a:off x="7772400" y="5100638"/>
            <a:ext cx="1004888" cy="461962"/>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4</a:t>
            </a:r>
          </a:p>
        </p:txBody>
      </p:sp>
      <p:sp>
        <p:nvSpPr>
          <p:cNvPr id="222" name="AutoShape 25"/>
          <p:cNvSpPr>
            <a:spLocks noChangeArrowheads="1"/>
          </p:cNvSpPr>
          <p:nvPr/>
        </p:nvSpPr>
        <p:spPr bwMode="auto">
          <a:xfrm>
            <a:off x="5260975" y="6083300"/>
            <a:ext cx="835025" cy="482600"/>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fontAlgn="base">
              <a:spcBef>
                <a:spcPct val="0"/>
              </a:spcBef>
              <a:spcAft>
                <a:spcPct val="0"/>
              </a:spcAft>
              <a:defRPr/>
            </a:pPr>
            <a:endParaRPr lang="en-US" kern="0">
              <a:solidFill>
                <a:sysClr val="windowText" lastClr="000000"/>
              </a:solidFill>
              <a:latin typeface="Arial" pitchFamily="-107" charset="0"/>
              <a:ea typeface="Arial" pitchFamily="-107" charset="0"/>
              <a:cs typeface="Arial" pitchFamily="-107" charset="0"/>
            </a:endParaRPr>
          </a:p>
        </p:txBody>
      </p:sp>
    </p:spTree>
    <p:custDataLst>
      <p:tags r:id="rId1"/>
    </p:custDataLst>
    <p:extLst>
      <p:ext uri="{BB962C8B-B14F-4D97-AF65-F5344CB8AC3E}">
        <p14:creationId xmlns:p14="http://schemas.microsoft.com/office/powerpoint/2010/main" val="175929011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224">
                                            <p:txEl>
                                              <p:pRg st="0" end="0"/>
                                            </p:txEl>
                                          </p:spTgt>
                                        </p:tgtEl>
                                      </p:cBhvr>
                                    </p:animEffect>
                                    <p:set>
                                      <p:cBhvr>
                                        <p:cTn id="7" dur="1" fill="hold">
                                          <p:stCondLst>
                                            <p:cond delay="999"/>
                                          </p:stCondLst>
                                        </p:cTn>
                                        <p:tgtEl>
                                          <p:spTgt spid="224">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1"/>
                                        </p:tgtEl>
                                        <p:attrNameLst>
                                          <p:attrName>style.visibility</p:attrName>
                                        </p:attrNameLst>
                                      </p:cBhvr>
                                      <p:to>
                                        <p:strVal val="visible"/>
                                      </p:to>
                                    </p:set>
                                    <p:animEffect transition="in" filter="fade">
                                      <p:cBhvr>
                                        <p:cTn id="18" dur="500"/>
                                        <p:tgtEl>
                                          <p:spTgt spid="2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0"/>
                                        </p:tgtEl>
                                        <p:attrNameLst>
                                          <p:attrName>style.visibility</p:attrName>
                                        </p:attrNameLst>
                                      </p:cBhvr>
                                      <p:to>
                                        <p:strVal val="visible"/>
                                      </p:to>
                                    </p:set>
                                    <p:animEffect transition="in" filter="fade">
                                      <p:cBhvr>
                                        <p:cTn id="21" dur="500"/>
                                        <p:tgtEl>
                                          <p:spTgt spid="2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2"/>
                                        </p:tgtEl>
                                        <p:attrNameLst>
                                          <p:attrName>style.visibility</p:attrName>
                                        </p:attrNameLst>
                                      </p:cBhvr>
                                      <p:to>
                                        <p:strVal val="visible"/>
                                      </p:to>
                                    </p:set>
                                    <p:animEffect transition="in" filter="fade">
                                      <p:cBhvr>
                                        <p:cTn id="24" dur="500"/>
                                        <p:tgtEl>
                                          <p:spTgt spid="2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3"/>
                                        </p:tgtEl>
                                        <p:attrNameLst>
                                          <p:attrName>style.visibility</p:attrName>
                                        </p:attrNameLst>
                                      </p:cBhvr>
                                      <p:to>
                                        <p:strVal val="visible"/>
                                      </p:to>
                                    </p:set>
                                    <p:animEffect transition="in" filter="fade">
                                      <p:cBhvr>
                                        <p:cTn id="27" dur="500"/>
                                        <p:tgtEl>
                                          <p:spTgt spid="2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08"/>
                                        </p:tgtEl>
                                        <p:attrNameLst>
                                          <p:attrName>style.visibility</p:attrName>
                                        </p:attrNameLst>
                                      </p:cBhvr>
                                      <p:to>
                                        <p:strVal val="visible"/>
                                      </p:to>
                                    </p:set>
                                    <p:animEffect transition="in" filter="wipe(up)">
                                      <p:cBhvr>
                                        <p:cTn id="32" dur="500"/>
                                        <p:tgtEl>
                                          <p:spTgt spid="208"/>
                                        </p:tgtEl>
                                      </p:cBhvr>
                                    </p:animEffect>
                                  </p:childTnLst>
                                </p:cTn>
                              </p:par>
                              <p:par>
                                <p:cTn id="33" presetID="22" presetClass="entr" presetSubtype="1" fill="hold" nodeType="withEffect">
                                  <p:stCondLst>
                                    <p:cond delay="0"/>
                                  </p:stCondLst>
                                  <p:childTnLst>
                                    <p:set>
                                      <p:cBhvr>
                                        <p:cTn id="34" dur="1" fill="hold">
                                          <p:stCondLst>
                                            <p:cond delay="0"/>
                                          </p:stCondLst>
                                        </p:cTn>
                                        <p:tgtEl>
                                          <p:spTgt spid="207"/>
                                        </p:tgtEl>
                                        <p:attrNameLst>
                                          <p:attrName>style.visibility</p:attrName>
                                        </p:attrNameLst>
                                      </p:cBhvr>
                                      <p:to>
                                        <p:strVal val="visible"/>
                                      </p:to>
                                    </p:set>
                                    <p:animEffect transition="in" filter="wipe(up)">
                                      <p:cBhvr>
                                        <p:cTn id="35" dur="500"/>
                                        <p:tgtEl>
                                          <p:spTgt spid="207"/>
                                        </p:tgtEl>
                                      </p:cBhvr>
                                    </p:animEffect>
                                  </p:childTnLst>
                                </p:cTn>
                              </p:par>
                              <p:par>
                                <p:cTn id="36" presetID="22" presetClass="entr" presetSubtype="1" fill="hold" nodeType="withEffect">
                                  <p:stCondLst>
                                    <p:cond delay="0"/>
                                  </p:stCondLst>
                                  <p:childTnLst>
                                    <p:set>
                                      <p:cBhvr>
                                        <p:cTn id="37" dur="1" fill="hold">
                                          <p:stCondLst>
                                            <p:cond delay="0"/>
                                          </p:stCondLst>
                                        </p:cTn>
                                        <p:tgtEl>
                                          <p:spTgt spid="209"/>
                                        </p:tgtEl>
                                        <p:attrNameLst>
                                          <p:attrName>style.visibility</p:attrName>
                                        </p:attrNameLst>
                                      </p:cBhvr>
                                      <p:to>
                                        <p:strVal val="visible"/>
                                      </p:to>
                                    </p:set>
                                    <p:animEffect transition="in" filter="wipe(up)">
                                      <p:cBhvr>
                                        <p:cTn id="38" dur="500"/>
                                        <p:tgtEl>
                                          <p:spTgt spid="209"/>
                                        </p:tgtEl>
                                      </p:cBhvr>
                                    </p:animEffect>
                                  </p:childTnLst>
                                </p:cTn>
                              </p:par>
                              <p:par>
                                <p:cTn id="39" presetID="22" presetClass="entr" presetSubtype="1" fill="hold" nodeType="withEffect">
                                  <p:stCondLst>
                                    <p:cond delay="0"/>
                                  </p:stCondLst>
                                  <p:childTnLst>
                                    <p:set>
                                      <p:cBhvr>
                                        <p:cTn id="40" dur="1" fill="hold">
                                          <p:stCondLst>
                                            <p:cond delay="0"/>
                                          </p:stCondLst>
                                        </p:cTn>
                                        <p:tgtEl>
                                          <p:spTgt spid="206"/>
                                        </p:tgtEl>
                                        <p:attrNameLst>
                                          <p:attrName>style.visibility</p:attrName>
                                        </p:attrNameLst>
                                      </p:cBhvr>
                                      <p:to>
                                        <p:strVal val="visible"/>
                                      </p:to>
                                    </p:set>
                                    <p:animEffect transition="in" filter="wipe(up)">
                                      <p:cBhvr>
                                        <p:cTn id="41" dur="500"/>
                                        <p:tgtEl>
                                          <p:spTgt spid="206"/>
                                        </p:tgtEl>
                                      </p:cBhvr>
                                    </p:animEffec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15"/>
                                        </p:tgtEl>
                                        <p:attrNameLst>
                                          <p:attrName>style.visibility</p:attrName>
                                        </p:attrNameLst>
                                      </p:cBhvr>
                                      <p:to>
                                        <p:strVal val="visible"/>
                                      </p:to>
                                    </p:set>
                                    <p:animEffect transition="in" filter="wipe(up)">
                                      <p:cBhvr>
                                        <p:cTn id="45" dur="500"/>
                                        <p:tgtEl>
                                          <p:spTgt spid="215"/>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ipe(up)">
                                      <p:cBhvr>
                                        <p:cTn id="48" dur="500"/>
                                        <p:tgtEl>
                                          <p:spTgt spid="21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6"/>
                                        </p:tgtEl>
                                        <p:attrNameLst>
                                          <p:attrName>style.visibility</p:attrName>
                                        </p:attrNameLst>
                                      </p:cBhvr>
                                      <p:to>
                                        <p:strVal val="visible"/>
                                      </p:to>
                                    </p:set>
                                    <p:animEffect transition="in" filter="wipe(up)">
                                      <p:cBhvr>
                                        <p:cTn id="51" dur="500"/>
                                        <p:tgtEl>
                                          <p:spTgt spid="21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17"/>
                                        </p:tgtEl>
                                        <p:attrNameLst>
                                          <p:attrName>style.visibility</p:attrName>
                                        </p:attrNameLst>
                                      </p:cBhvr>
                                      <p:to>
                                        <p:strVal val="visible"/>
                                      </p:to>
                                    </p:set>
                                    <p:animEffect transition="in" filter="wipe(up)">
                                      <p:cBhvr>
                                        <p:cTn id="54" dur="500"/>
                                        <p:tgtEl>
                                          <p:spTgt spid="21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9"/>
                                        </p:tgtEl>
                                        <p:attrNameLst>
                                          <p:attrName>style.visibility</p:attrName>
                                        </p:attrNameLst>
                                      </p:cBhvr>
                                      <p:to>
                                        <p:strVal val="visible"/>
                                      </p:to>
                                    </p:set>
                                    <p:animEffect transition="in" filter="fade">
                                      <p:cBhvr>
                                        <p:cTn id="57" dur="500"/>
                                        <p:tgtEl>
                                          <p:spTgt spid="219"/>
                                        </p:tgtEl>
                                      </p:cBhvr>
                                    </p:animEffect>
                                  </p:childTnLst>
                                </p:cTn>
                              </p:par>
                              <p:par>
                                <p:cTn id="58" presetID="10" presetClass="exit" presetSubtype="0" fill="hold" grpId="0" nodeType="withEffect">
                                  <p:stCondLst>
                                    <p:cond delay="0"/>
                                  </p:stCondLst>
                                  <p:childTnLst>
                                    <p:animEffect transition="out" filter="fade">
                                      <p:cBhvr>
                                        <p:cTn id="59" dur="500"/>
                                        <p:tgtEl>
                                          <p:spTgt spid="188"/>
                                        </p:tgtEl>
                                      </p:cBhvr>
                                    </p:animEffect>
                                    <p:set>
                                      <p:cBhvr>
                                        <p:cTn id="60" dur="1" fill="hold">
                                          <p:stCondLst>
                                            <p:cond delay="499"/>
                                          </p:stCondLst>
                                        </p:cTn>
                                        <p:tgtEl>
                                          <p:spTgt spid="18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1" grpId="0"/>
      <p:bldP spid="212" grpId="0"/>
      <p:bldP spid="213" grpId="0"/>
      <p:bldP spid="214" grpId="0"/>
      <p:bldP spid="215" grpId="0"/>
      <p:bldP spid="216" grpId="0"/>
      <p:bldP spid="217" grpId="0"/>
      <p:bldP spid="188" grpId="0"/>
      <p:bldP spid="219" grpId="0"/>
      <p:bldP spid="174" grpId="0"/>
      <p:bldP spid="22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itle 2"/>
          <p:cNvSpPr>
            <a:spLocks noGrp="1"/>
          </p:cNvSpPr>
          <p:nvPr>
            <p:ph type="ctrTitle"/>
          </p:nvPr>
        </p:nvSpPr>
        <p:spPr>
          <a:xfrm>
            <a:off x="0" y="2667000"/>
            <a:ext cx="9144000" cy="1470025"/>
          </a:xfrm>
        </p:spPr>
        <p:txBody>
          <a:bodyPr/>
          <a:lstStyle/>
          <a:p>
            <a:pPr eaLnBrk="1" hangingPunct="1"/>
            <a:r>
              <a:rPr lang="en-US" sz="5400">
                <a:latin typeface="Calibri" charset="0"/>
              </a:rPr>
              <a:t>Goal: Mitigate and Recover Read Disturb Errors</a:t>
            </a:r>
          </a:p>
        </p:txBody>
      </p:sp>
      <p:sp>
        <p:nvSpPr>
          <p:cNvPr id="7" name="TextBox 6"/>
          <p:cNvSpPr txBox="1"/>
          <p:nvPr/>
        </p:nvSpPr>
        <p:spPr>
          <a:xfrm>
            <a:off x="381000" y="457200"/>
            <a:ext cx="8382000" cy="954088"/>
          </a:xfrm>
          <a:prstGeom prst="rect">
            <a:avLst/>
          </a:prstGeom>
          <a:noFill/>
        </p:spPr>
        <p:txBody>
          <a:bodyPr>
            <a:spAutoFit/>
          </a:bodyPr>
          <a:lstStyle/>
          <a:p>
            <a:pPr>
              <a:defRPr/>
            </a:pPr>
            <a:r>
              <a:rPr lang="en-US" sz="2800" dirty="0">
                <a:solidFill>
                  <a:prstClr val="black"/>
                </a:solidFill>
                <a:latin typeface="Calibri"/>
                <a:ea typeface="ＭＳ Ｐゴシック" charset="0"/>
                <a:cs typeface="ＭＳ Ｐゴシック" charset="0"/>
              </a:rPr>
              <a:t>Read disturb errors: Reading from one page can alter the values stored in other unread pages</a:t>
            </a:r>
          </a:p>
        </p:txBody>
      </p:sp>
      <p:sp>
        <p:nvSpPr>
          <p:cNvPr id="279555"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55412E-DE6A-D241-B9D8-FA147BF5AF2A}" type="slidenum">
              <a:rPr lang="en-US" sz="1200">
                <a:solidFill>
                  <a:srgbClr val="898989"/>
                </a:solidFill>
                <a:latin typeface="Calibri" charset="0"/>
              </a:rPr>
              <a:pPr eaLnBrk="1" hangingPunct="1"/>
              <a:t>75</a:t>
            </a:fld>
            <a:endParaRPr lang="en-US" sz="1200">
              <a:solidFill>
                <a:srgbClr val="898989"/>
              </a:solidFill>
              <a:latin typeface="Calibri" charset="0"/>
            </a:endParaRPr>
          </a:p>
        </p:txBody>
      </p:sp>
    </p:spTree>
    <p:extLst>
      <p:ext uri="{BB962C8B-B14F-4D97-AF65-F5344CB8AC3E}">
        <p14:creationId xmlns:p14="http://schemas.microsoft.com/office/powerpoint/2010/main" val="131085243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itle 1"/>
          <p:cNvSpPr>
            <a:spLocks noGrp="1"/>
          </p:cNvSpPr>
          <p:nvPr>
            <p:ph type="title"/>
          </p:nvPr>
        </p:nvSpPr>
        <p:spPr/>
        <p:txBody>
          <a:bodyPr/>
          <a:lstStyle/>
          <a:p>
            <a:pPr eaLnBrk="1" hangingPunct="1"/>
            <a:r>
              <a:rPr lang="en-US">
                <a:latin typeface="Calibri" charset="0"/>
              </a:rPr>
              <a:t>Outline</a:t>
            </a:r>
          </a:p>
        </p:txBody>
      </p:sp>
      <p:sp>
        <p:nvSpPr>
          <p:cNvPr id="3" name="Content Placeholder 2"/>
          <p:cNvSpPr>
            <a:spLocks noGrp="1"/>
          </p:cNvSpPr>
          <p:nvPr>
            <p:ph idx="1"/>
          </p:nvPr>
        </p:nvSpPr>
        <p:spPr/>
        <p:txBody>
          <a:bodyPr rtlCol="0">
            <a:normAutofit/>
          </a:bodyPr>
          <a:lstStyle/>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Background (Problem and Goal)</a:t>
            </a:r>
          </a:p>
          <a:p>
            <a:pPr marL="182880" indent="-182880" eaLnBrk="1" fontAlgn="auto" hangingPunct="1">
              <a:spcAft>
                <a:spcPts val="0"/>
              </a:spcAft>
              <a:buFont typeface="Arial" pitchFamily="34" charset="0"/>
              <a:buChar char="•"/>
              <a:defRPr/>
            </a:pPr>
            <a:r>
              <a:rPr lang="en-US" dirty="0">
                <a:ea typeface="+mn-ea"/>
                <a:cs typeface="+mn-cs"/>
              </a:rPr>
              <a:t>Key Experimental Observations</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Mitigation: </a:t>
            </a:r>
            <a:r>
              <a:rPr lang="en-US" dirty="0" err="1">
                <a:solidFill>
                  <a:schemeClr val="bg1">
                    <a:lumMod val="75000"/>
                  </a:schemeClr>
                </a:solidFill>
                <a:ea typeface="+mn-ea"/>
                <a:cs typeface="+mn-cs"/>
              </a:rPr>
              <a:t>V</a:t>
            </a:r>
            <a:r>
              <a:rPr lang="en-US" baseline="-25000" dirty="0" err="1">
                <a:solidFill>
                  <a:schemeClr val="bg1">
                    <a:lumMod val="75000"/>
                  </a:schemeClr>
                </a:solidFill>
                <a:ea typeface="+mn-ea"/>
                <a:cs typeface="+mn-cs"/>
              </a:rPr>
              <a:t>pass</a:t>
            </a:r>
            <a:r>
              <a:rPr lang="en-US" dirty="0">
                <a:solidFill>
                  <a:schemeClr val="bg1">
                    <a:lumMod val="75000"/>
                  </a:schemeClr>
                </a:solidFill>
                <a:ea typeface="+mn-ea"/>
                <a:cs typeface="+mn-cs"/>
              </a:rPr>
              <a:t> Tuning</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Recovery: Read Disturb Oriented Error Recovery</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Conclusion</a:t>
            </a:r>
          </a:p>
        </p:txBody>
      </p:sp>
      <p:sp>
        <p:nvSpPr>
          <p:cNvPr id="28160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C3F909-6AEF-CA43-915D-B886483E6C0F}" type="slidenum">
              <a:rPr lang="en-US" sz="1200">
                <a:solidFill>
                  <a:srgbClr val="898989"/>
                </a:solidFill>
                <a:latin typeface="Calibri" charset="0"/>
              </a:rPr>
              <a:pPr eaLnBrk="1" hangingPunct="1"/>
              <a:t>76</a:t>
            </a:fld>
            <a:endParaRPr lang="en-US" sz="1200">
              <a:solidFill>
                <a:srgbClr val="898989"/>
              </a:solidFill>
              <a:latin typeface="Calibri" charset="0"/>
            </a:endParaRPr>
          </a:p>
        </p:txBody>
      </p:sp>
      <p:pic>
        <p:nvPicPr>
          <p:cNvPr id="281604"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31740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itle 1"/>
          <p:cNvSpPr>
            <a:spLocks noGrp="1"/>
          </p:cNvSpPr>
          <p:nvPr>
            <p:ph type="title"/>
          </p:nvPr>
        </p:nvSpPr>
        <p:spPr/>
        <p:txBody>
          <a:bodyPr/>
          <a:lstStyle/>
          <a:p>
            <a:pPr eaLnBrk="1" hangingPunct="1"/>
            <a:r>
              <a:rPr lang="en-US">
                <a:latin typeface="Calibri" charset="0"/>
              </a:rPr>
              <a:t>Methodology</a:t>
            </a:r>
          </a:p>
        </p:txBody>
      </p:sp>
      <p:sp>
        <p:nvSpPr>
          <p:cNvPr id="4" name="Content Placeholder 3"/>
          <p:cNvSpPr>
            <a:spLocks noGrp="1"/>
          </p:cNvSpPr>
          <p:nvPr>
            <p:ph idx="1"/>
          </p:nvPr>
        </p:nvSpPr>
        <p:spPr/>
        <p:txBody>
          <a:bodyPr rtlCol="0">
            <a:normAutofit fontScale="92500"/>
          </a:bodyPr>
          <a:lstStyle/>
          <a:p>
            <a:pPr marL="182880" indent="-182880" eaLnBrk="1" fontAlgn="auto" hangingPunct="1">
              <a:spcAft>
                <a:spcPts val="0"/>
              </a:spcAft>
              <a:buFont typeface="Arial" pitchFamily="34" charset="0"/>
              <a:buChar char="•"/>
              <a:defRPr/>
            </a:pPr>
            <a:r>
              <a:rPr lang="en-US" sz="2800" dirty="0" smtClean="0">
                <a:ea typeface="+mn-ea"/>
                <a:cs typeface="+mn-cs"/>
              </a:rPr>
              <a:t>FPGA-based flash memory testing platform [</a:t>
            </a:r>
            <a:r>
              <a:rPr lang="en-US" sz="2800" dirty="0" err="1" smtClean="0">
                <a:ea typeface="+mn-ea"/>
                <a:cs typeface="+mn-cs"/>
              </a:rPr>
              <a:t>Cai</a:t>
            </a:r>
            <a:r>
              <a:rPr lang="en-US" sz="2800" dirty="0" smtClean="0">
                <a:ea typeface="+mn-ea"/>
                <a:cs typeface="+mn-cs"/>
              </a:rPr>
              <a:t>+, FCCM ‘11]</a:t>
            </a:r>
          </a:p>
          <a:p>
            <a:pPr marL="182880" indent="-182880" eaLnBrk="1" fontAlgn="auto" hangingPunct="1">
              <a:spcAft>
                <a:spcPts val="0"/>
              </a:spcAft>
              <a:buFont typeface="Arial" pitchFamily="34" charset="0"/>
              <a:buChar char="•"/>
              <a:defRPr/>
            </a:pPr>
            <a:endParaRPr lang="en-US" sz="2800" dirty="0">
              <a:ea typeface="+mn-ea"/>
              <a:cs typeface="+mn-cs"/>
            </a:endParaRPr>
          </a:p>
          <a:p>
            <a:pPr marL="182880" indent="-182880" eaLnBrk="1" fontAlgn="auto" hangingPunct="1">
              <a:spcAft>
                <a:spcPts val="0"/>
              </a:spcAft>
              <a:buFont typeface="Arial" pitchFamily="34" charset="0"/>
              <a:buChar char="•"/>
              <a:defRPr/>
            </a:pPr>
            <a:endParaRPr lang="en-US" sz="2800" dirty="0" smtClean="0">
              <a:ea typeface="+mn-ea"/>
              <a:cs typeface="+mn-cs"/>
            </a:endParaRPr>
          </a:p>
          <a:p>
            <a:pPr marL="182880" indent="-182880" eaLnBrk="1" fontAlgn="auto" hangingPunct="1">
              <a:spcAft>
                <a:spcPts val="0"/>
              </a:spcAft>
              <a:buFont typeface="Arial" pitchFamily="34" charset="0"/>
              <a:buChar char="•"/>
              <a:defRPr/>
            </a:pPr>
            <a:endParaRPr lang="en-US" sz="2800" dirty="0">
              <a:ea typeface="+mn-ea"/>
              <a:cs typeface="+mn-cs"/>
            </a:endParaRPr>
          </a:p>
          <a:p>
            <a:pPr marL="182880" indent="-182880" eaLnBrk="1" fontAlgn="auto" hangingPunct="1">
              <a:spcAft>
                <a:spcPts val="0"/>
              </a:spcAft>
              <a:buFont typeface="Arial" pitchFamily="34" charset="0"/>
              <a:buChar char="•"/>
              <a:defRPr/>
            </a:pPr>
            <a:endParaRPr lang="en-US" sz="2800" dirty="0" smtClean="0">
              <a:ea typeface="+mn-ea"/>
              <a:cs typeface="+mn-cs"/>
            </a:endParaRPr>
          </a:p>
          <a:p>
            <a:pPr marL="182880" indent="-182880" eaLnBrk="1" fontAlgn="auto" hangingPunct="1">
              <a:spcAft>
                <a:spcPts val="0"/>
              </a:spcAft>
              <a:buFont typeface="Arial" pitchFamily="34" charset="0"/>
              <a:buChar char="•"/>
              <a:defRPr/>
            </a:pPr>
            <a:endParaRPr lang="en-US" sz="2800" dirty="0">
              <a:ea typeface="+mn-ea"/>
              <a:cs typeface="+mn-cs"/>
            </a:endParaRPr>
          </a:p>
          <a:p>
            <a:pPr marL="182880" indent="-182880" eaLnBrk="1" fontAlgn="auto" hangingPunct="1">
              <a:spcAft>
                <a:spcPts val="0"/>
              </a:spcAft>
              <a:buFont typeface="Arial" pitchFamily="34" charset="0"/>
              <a:buChar char="•"/>
              <a:defRPr/>
            </a:pPr>
            <a:endParaRPr lang="en-US" sz="2800" dirty="0" smtClean="0">
              <a:ea typeface="+mn-ea"/>
              <a:cs typeface="+mn-cs"/>
            </a:endParaRPr>
          </a:p>
          <a:p>
            <a:pPr marL="182880" indent="-182880" eaLnBrk="1" fontAlgn="auto" hangingPunct="1">
              <a:spcAft>
                <a:spcPts val="0"/>
              </a:spcAft>
              <a:buFont typeface="Arial" pitchFamily="34" charset="0"/>
              <a:buChar char="•"/>
              <a:defRPr/>
            </a:pPr>
            <a:endParaRPr lang="en-US" sz="2800" dirty="0" smtClean="0">
              <a:ea typeface="+mn-ea"/>
              <a:cs typeface="+mn-cs"/>
            </a:endParaRPr>
          </a:p>
          <a:p>
            <a:pPr marL="182880" indent="-182880" eaLnBrk="1" fontAlgn="auto" hangingPunct="1">
              <a:spcAft>
                <a:spcPts val="0"/>
              </a:spcAft>
              <a:buFont typeface="Arial" pitchFamily="34" charset="0"/>
              <a:buChar char="•"/>
              <a:defRPr/>
            </a:pPr>
            <a:r>
              <a:rPr lang="en-US" sz="2800" dirty="0" smtClean="0">
                <a:ea typeface="+mn-ea"/>
                <a:cs typeface="+mn-cs"/>
              </a:rPr>
              <a:t>Real 20- to 24-nm MLC NAND flash chips</a:t>
            </a:r>
          </a:p>
          <a:p>
            <a:pPr marL="182880" indent="-182880" eaLnBrk="1" fontAlgn="auto" hangingPunct="1">
              <a:spcAft>
                <a:spcPts val="0"/>
              </a:spcAft>
              <a:buFont typeface="Arial" pitchFamily="34" charset="0"/>
              <a:buChar char="•"/>
              <a:defRPr/>
            </a:pPr>
            <a:r>
              <a:rPr lang="en-US" sz="2800" dirty="0" smtClean="0">
                <a:ea typeface="+mn-ea"/>
                <a:cs typeface="+mn-cs"/>
              </a:rPr>
              <a:t>0 to 1M read disturbs</a:t>
            </a:r>
          </a:p>
          <a:p>
            <a:pPr marL="182880" indent="-182880" eaLnBrk="1" fontAlgn="auto" hangingPunct="1">
              <a:spcAft>
                <a:spcPts val="0"/>
              </a:spcAft>
              <a:buFont typeface="Arial" pitchFamily="34" charset="0"/>
              <a:buChar char="•"/>
              <a:defRPr/>
            </a:pPr>
            <a:r>
              <a:rPr lang="en-US" sz="2800" dirty="0" smtClean="0">
                <a:ea typeface="+mn-ea"/>
                <a:cs typeface="+mn-cs"/>
              </a:rPr>
              <a:t>0 to 15K Program/Erase Cycles (PEC)</a:t>
            </a:r>
          </a:p>
        </p:txBody>
      </p:sp>
      <p:sp>
        <p:nvSpPr>
          <p:cNvPr id="28365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F95F34-8D10-EE4F-8641-A6FC35FCA2B6}" type="slidenum">
              <a:rPr lang="en-US" sz="1200">
                <a:solidFill>
                  <a:srgbClr val="898989"/>
                </a:solidFill>
                <a:latin typeface="Calibri" charset="0"/>
              </a:rPr>
              <a:pPr eaLnBrk="1" hangingPunct="1"/>
              <a:t>77</a:t>
            </a:fld>
            <a:endParaRPr lang="en-US" sz="1200">
              <a:solidFill>
                <a:srgbClr val="898989"/>
              </a:solidFill>
              <a:latin typeface="Calibri" charset="0"/>
            </a:endParaRPr>
          </a:p>
        </p:txBody>
      </p:sp>
      <p:pic>
        <p:nvPicPr>
          <p:cNvPr id="283652" name="Content Placeholder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44625"/>
            <a:ext cx="4572000" cy="327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3653"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48230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1"/>
          <p:cNvSpPr>
            <a:spLocks noGrp="1"/>
          </p:cNvSpPr>
          <p:nvPr>
            <p:ph type="title"/>
          </p:nvPr>
        </p:nvSpPr>
        <p:spPr/>
        <p:txBody>
          <a:bodyPr/>
          <a:lstStyle/>
          <a:p>
            <a:pPr eaLnBrk="1" hangingPunct="1"/>
            <a:r>
              <a:rPr lang="en-US">
                <a:latin typeface="Calibri" charset="0"/>
              </a:rPr>
              <a:t>Experimental Infrastructure</a:t>
            </a:r>
          </a:p>
        </p:txBody>
      </p:sp>
      <p:sp>
        <p:nvSpPr>
          <p:cNvPr id="4" name="Slide Number Placeholder 3"/>
          <p:cNvSpPr>
            <a:spLocks noGrp="1"/>
          </p:cNvSpPr>
          <p:nvPr>
            <p:ph type="sldNum" sz="quarter" idx="12"/>
          </p:nvPr>
        </p:nvSpPr>
        <p:spPr>
          <a:xfrm>
            <a:off x="7473950" y="6492875"/>
            <a:ext cx="2895600" cy="365125"/>
          </a:xfrm>
        </p:spPr>
        <p:txBody>
          <a:bodyPr/>
          <a:lstStyle/>
          <a:p>
            <a:pPr algn="ctr">
              <a:defRPr/>
            </a:pPr>
            <a:fld id="{2585B267-FC17-A345-95CE-EC2F78F557AE}" type="slidenum">
              <a:rPr lang="en-US" altLang="en-US">
                <a:latin typeface="Arial" charset="0"/>
              </a:rPr>
              <a:pPr algn="ctr">
                <a:defRPr/>
              </a:pPr>
              <a:t>78</a:t>
            </a:fld>
            <a:endParaRPr lang="en-US" altLang="en-US" dirty="0">
              <a:latin typeface="Arial" charset="0"/>
            </a:endParaRPr>
          </a:p>
        </p:txBody>
      </p:sp>
      <p:pic>
        <p:nvPicPr>
          <p:cNvPr id="284675"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4676"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lang="en-US" kern="0">
                <a:solidFill>
                  <a:srgbClr val="333399"/>
                </a:solidFill>
                <a:latin typeface="Tahoma"/>
                <a:ea typeface="ＭＳ Ｐゴシック" charset="0"/>
                <a:cs typeface="ＭＳ Ｐゴシック" charset="0"/>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fontAlgn="base">
                <a:spcBef>
                  <a:spcPct val="0"/>
                </a:spcBef>
                <a:spcAft>
                  <a:spcPct val="0"/>
                </a:spcAft>
                <a:defRPr/>
              </a:pPr>
              <a:r>
                <a:rPr lang="en-US" sz="1800" kern="0" smtClea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kern="0">
                <a:solidFill>
                  <a:sysClr val="windowText" lastClr="000000"/>
                </a:solidFill>
                <a:latin typeface="Tahoma"/>
                <a:ea typeface="ＭＳ Ｐゴシック" charset="0"/>
                <a:cs typeface="ＭＳ Ｐゴシック" charset="0"/>
              </a:endParaRPr>
            </a:p>
          </p:txBody>
        </p:sp>
      </p:grpSp>
      <p:grpSp>
        <p:nvGrpSpPr>
          <p:cNvPr id="284677"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lang="en-US" kern="0">
                <a:solidFill>
                  <a:srgbClr val="FFFF00"/>
                </a:solidFill>
                <a:latin typeface="Tahoma"/>
                <a:ea typeface="ＭＳ Ｐゴシック" charset="0"/>
                <a:cs typeface="ＭＳ Ｐゴシック" charset="0"/>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fontAlgn="base">
                <a:spcBef>
                  <a:spcPct val="0"/>
                </a:spcBef>
                <a:spcAft>
                  <a:spcPct val="0"/>
                </a:spcAft>
                <a:defRPr/>
              </a:pPr>
              <a:r>
                <a:rPr lang="en-US" sz="1800" kern="0" smtClean="0">
                  <a:solidFill>
                    <a:srgbClr val="FFFF00"/>
                  </a:solidFill>
                </a:rPr>
                <a:t>Virtex-II Pro</a:t>
              </a:r>
            </a:p>
            <a:p>
              <a:pPr algn="ctr" fontAlgn="base">
                <a:spcBef>
                  <a:spcPct val="0"/>
                </a:spcBef>
                <a:spcAft>
                  <a:spcPct val="0"/>
                </a:spcAft>
                <a:defRPr/>
              </a:pPr>
              <a:r>
                <a:rPr lang="en-US" sz="1800" kern="0" smtClea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kern="0">
                <a:solidFill>
                  <a:sysClr val="windowText" lastClr="000000"/>
                </a:solidFill>
                <a:latin typeface="Tahoma"/>
                <a:ea typeface="ＭＳ Ｐゴシック" charset="0"/>
                <a:cs typeface="ＭＳ Ｐゴシック" charset="0"/>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lang="en-US" kern="0">
              <a:solidFill>
                <a:srgbClr val="FFFF00"/>
              </a:solidFill>
              <a:latin typeface="Tahoma"/>
              <a:ea typeface="ＭＳ Ｐゴシック" charset="0"/>
              <a:cs typeface="ＭＳ Ｐゴシック" charset="0"/>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fontAlgn="base">
              <a:spcBef>
                <a:spcPct val="0"/>
              </a:spcBef>
              <a:spcAft>
                <a:spcPct val="0"/>
              </a:spcAft>
              <a:defRPr/>
            </a:pPr>
            <a:r>
              <a:rPr lang="en-US" sz="1800" kern="0" smtClean="0">
                <a:solidFill>
                  <a:srgbClr val="FFFF00"/>
                </a:solidFill>
              </a:rPr>
              <a:t>Virtex-V FPGA</a:t>
            </a:r>
          </a:p>
          <a:p>
            <a:pPr algn="ctr" fontAlgn="base">
              <a:spcBef>
                <a:spcPct val="0"/>
              </a:spcBef>
              <a:spcAft>
                <a:spcPct val="0"/>
              </a:spcAft>
              <a:defRPr/>
            </a:pPr>
            <a:r>
              <a:rPr lang="en-US" sz="1800" kern="0" smtClea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kern="0">
              <a:solidFill>
                <a:sysClr val="windowText" lastClr="000000"/>
              </a:solidFill>
              <a:latin typeface="Tahoma"/>
              <a:ea typeface="ＭＳ Ｐゴシック" charset="0"/>
              <a:cs typeface="ＭＳ Ｐゴシック" charset="0"/>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lang="en-US" kern="0">
              <a:solidFill>
                <a:srgbClr val="333399"/>
              </a:solidFill>
              <a:latin typeface="Tahoma"/>
              <a:ea typeface="ＭＳ Ｐゴシック" charset="0"/>
              <a:cs typeface="ＭＳ Ｐゴシック" charset="0"/>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kern="0">
              <a:solidFill>
                <a:sysClr val="windowText" lastClr="000000"/>
              </a:solidFill>
              <a:latin typeface="Tahoma"/>
              <a:ea typeface="ＭＳ Ｐゴシック" charset="0"/>
              <a:cs typeface="ＭＳ Ｐゴシック" charset="0"/>
            </a:endParaRPr>
          </a:p>
        </p:txBody>
      </p:sp>
      <p:grpSp>
        <p:nvGrpSpPr>
          <p:cNvPr id="284683"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lang="en-US" kern="0">
                <a:solidFill>
                  <a:srgbClr val="0066CC"/>
                </a:solidFill>
                <a:latin typeface="Tahoma"/>
                <a:ea typeface="ＭＳ Ｐゴシック" charset="0"/>
                <a:cs typeface="ＭＳ Ｐゴシック" charset="0"/>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fontAlgn="base">
                <a:spcBef>
                  <a:spcPct val="0"/>
                </a:spcBef>
                <a:spcAft>
                  <a:spcPct val="0"/>
                </a:spcAft>
                <a:defRPr/>
              </a:pPr>
              <a:r>
                <a:rPr lang="en-US" sz="1800" kern="0" smtClea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kern="0">
                <a:solidFill>
                  <a:sysClr val="windowText" lastClr="000000"/>
                </a:solidFill>
                <a:latin typeface="Tahoma"/>
                <a:ea typeface="ＭＳ Ｐゴシック" charset="0"/>
                <a:cs typeface="ＭＳ Ｐゴシック" charset="0"/>
              </a:endParaRPr>
            </a:p>
          </p:txBody>
        </p:sp>
      </p:grpSp>
      <p:grpSp>
        <p:nvGrpSpPr>
          <p:cNvPr id="284684"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lang="en-US" kern="0">
                <a:solidFill>
                  <a:srgbClr val="333399"/>
                </a:solidFill>
                <a:latin typeface="Tahoma"/>
                <a:ea typeface="ＭＳ Ｐゴシック" charset="0"/>
                <a:cs typeface="ＭＳ Ｐゴシック" charset="0"/>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fontAlgn="base">
                <a:spcBef>
                  <a:spcPct val="0"/>
                </a:spcBef>
                <a:spcAft>
                  <a:spcPct val="0"/>
                </a:spcAft>
                <a:defRPr/>
              </a:pPr>
              <a:r>
                <a:rPr lang="en-US" sz="1800" kern="0" smtClea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kern="0">
                <a:solidFill>
                  <a:sysClr val="windowText" lastClr="000000"/>
                </a:solidFill>
                <a:latin typeface="Tahoma"/>
                <a:ea typeface="ＭＳ Ｐゴシック" charset="0"/>
                <a:cs typeface="ＭＳ Ｐゴシック" charset="0"/>
              </a:endParaRPr>
            </a:p>
          </p:txBody>
        </p:sp>
      </p:grpSp>
      <p:grpSp>
        <p:nvGrpSpPr>
          <p:cNvPr id="284685" name="Group 45"/>
          <p:cNvGrpSpPr>
            <a:grpSpLocks/>
          </p:cNvGrpSpPr>
          <p:nvPr/>
        </p:nvGrpSpPr>
        <p:grpSpPr bwMode="auto">
          <a:xfrm>
            <a:off x="5867400" y="4433888"/>
            <a:ext cx="2508250" cy="1814512"/>
            <a:chOff x="3696" y="3072"/>
            <a:chExt cx="1580" cy="1143"/>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lang="en-US" kern="0">
                <a:solidFill>
                  <a:srgbClr val="333399"/>
                </a:solidFill>
                <a:latin typeface="Tahoma"/>
                <a:ea typeface="ＭＳ Ｐゴシック" charset="0"/>
                <a:cs typeface="ＭＳ Ｐゴシック" charset="0"/>
              </a:endParaRPr>
            </a:p>
          </p:txBody>
        </p:sp>
        <p:sp>
          <p:nvSpPr>
            <p:cNvPr id="57" name="Text Box 43"/>
            <p:cNvSpPr txBox="1">
              <a:spLocks noChangeArrowheads="1"/>
            </p:cNvSpPr>
            <p:nvPr/>
          </p:nvSpPr>
          <p:spPr bwMode="auto">
            <a:xfrm>
              <a:off x="3696" y="3984"/>
              <a:ext cx="15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fontAlgn="base">
                <a:spcBef>
                  <a:spcPct val="0"/>
                </a:spcBef>
                <a:spcAft>
                  <a:spcPct val="0"/>
                </a:spcAft>
                <a:defRPr/>
              </a:pPr>
              <a:r>
                <a:rPr lang="en-US" sz="1800" kern="0" smtClean="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kern="0">
                <a:solidFill>
                  <a:sysClr val="windowText" lastClr="000000"/>
                </a:solidFill>
                <a:latin typeface="Tahoma"/>
                <a:ea typeface="ＭＳ Ｐゴシック" charset="0"/>
                <a:cs typeface="ＭＳ Ｐゴシック" charset="0"/>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fontAlgn="base" hangingPunct="0">
              <a:spcBef>
                <a:spcPct val="0"/>
              </a:spcBef>
              <a:spcAft>
                <a:spcPct val="0"/>
              </a:spcAft>
              <a:defRPr/>
            </a:pPr>
            <a:endParaRPr lang="en-US" kern="0">
              <a:solidFill>
                <a:sysClr val="windowText" lastClr="000000"/>
              </a:solidFill>
              <a:latin typeface="Tahoma"/>
              <a:ea typeface="ＭＳ Ｐゴシック" charset="0"/>
              <a:cs typeface="ＭＳ Ｐゴシック" charset="0"/>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fontAlgn="base">
              <a:spcBef>
                <a:spcPct val="0"/>
              </a:spcBef>
              <a:spcAft>
                <a:spcPct val="0"/>
              </a:spcAft>
              <a:defRPr/>
            </a:pPr>
            <a:r>
              <a:rPr lang="en-US" sz="1800" kern="0" smtClean="0">
                <a:solidFill>
                  <a:srgbClr val="FFFF00"/>
                </a:solidFill>
              </a:rPr>
              <a:t>3x-nm</a:t>
            </a:r>
          </a:p>
          <a:p>
            <a:pPr algn="ctr" fontAlgn="base">
              <a:spcBef>
                <a:spcPct val="0"/>
              </a:spcBef>
              <a:spcAft>
                <a:spcPct val="0"/>
              </a:spcAft>
              <a:defRPr/>
            </a:pPr>
            <a:r>
              <a:rPr lang="en-US" sz="1800" kern="0" smtClean="0">
                <a:solidFill>
                  <a:srgbClr val="FFFF00"/>
                </a:solidFill>
              </a:rPr>
              <a:t>NAND Flash</a:t>
            </a:r>
          </a:p>
        </p:txBody>
      </p:sp>
      <p:sp>
        <p:nvSpPr>
          <p:cNvPr id="284688" name="Rectangle 60"/>
          <p:cNvSpPr>
            <a:spLocks noChangeArrowheads="1"/>
          </p:cNvSpPr>
          <p:nvPr/>
        </p:nvSpPr>
        <p:spPr bwMode="auto">
          <a:xfrm>
            <a:off x="107950" y="5805488"/>
            <a:ext cx="5903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600" smtClean="0">
                <a:solidFill>
                  <a:srgbClr val="006633"/>
                </a:solidFill>
                <a:latin typeface="Tahoma" charset="0"/>
                <a:ea typeface="ＭＳ Ｐゴシック" charset="0"/>
                <a:cs typeface="ＭＳ Ｐゴシック" charset="0"/>
              </a:rPr>
              <a:t>[Cai+, DATE 2012, ICCD 2012, DATE 2013, ITJ 2013, ICCD 2013, SIGMETRICS 2014, HPCA 2015, DSN 2015, MSST 2015]</a:t>
            </a:r>
            <a:endParaRPr lang="en-US" sz="1600" smtClean="0">
              <a:solidFill>
                <a:srgbClr val="000000"/>
              </a:solidFill>
              <a:latin typeface="Tahoma" charset="0"/>
              <a:ea typeface="ＭＳ Ｐゴシック" charset="0"/>
              <a:cs typeface="ＭＳ Ｐゴシック" charset="0"/>
            </a:endParaRPr>
          </a:p>
        </p:txBody>
      </p:sp>
      <p:pic>
        <p:nvPicPr>
          <p:cNvPr id="284689"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487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itle 99"/>
          <p:cNvSpPr>
            <a:spLocks noGrp="1"/>
          </p:cNvSpPr>
          <p:nvPr>
            <p:ph type="title"/>
          </p:nvPr>
        </p:nvSpPr>
        <p:spPr/>
        <p:txBody>
          <a:bodyPr/>
          <a:lstStyle/>
          <a:p>
            <a:pPr eaLnBrk="1" hangingPunct="1"/>
            <a:r>
              <a:rPr lang="en-US">
                <a:latin typeface="Calibri" charset="0"/>
              </a:rPr>
              <a:t>Read Disturb Effect on V</a:t>
            </a:r>
            <a:r>
              <a:rPr lang="en-US" baseline="-25000">
                <a:latin typeface="Calibri" charset="0"/>
              </a:rPr>
              <a:t>th</a:t>
            </a:r>
            <a:r>
              <a:rPr lang="en-US">
                <a:latin typeface="Calibri" charset="0"/>
              </a:rPr>
              <a:t> Distribution</a:t>
            </a:r>
          </a:p>
        </p:txBody>
      </p:sp>
      <p:grpSp>
        <p:nvGrpSpPr>
          <p:cNvPr id="8" name="Group 7"/>
          <p:cNvGrpSpPr>
            <a:grpSpLocks/>
          </p:cNvGrpSpPr>
          <p:nvPr/>
        </p:nvGrpSpPr>
        <p:grpSpPr bwMode="auto">
          <a:xfrm>
            <a:off x="157163" y="1524000"/>
            <a:ext cx="8829675" cy="3733800"/>
            <a:chOff x="156573" y="1524000"/>
            <a:chExt cx="8830854" cy="3733800"/>
          </a:xfrm>
        </p:grpSpPr>
        <p:grpSp>
          <p:nvGrpSpPr>
            <p:cNvPr id="285700" name="Group 1"/>
            <p:cNvGrpSpPr>
              <a:grpSpLocks/>
            </p:cNvGrpSpPr>
            <p:nvPr/>
          </p:nvGrpSpPr>
          <p:grpSpPr bwMode="auto">
            <a:xfrm>
              <a:off x="156573" y="1524000"/>
              <a:ext cx="8830854" cy="3733800"/>
              <a:chOff x="156573" y="1524000"/>
              <a:chExt cx="8830854" cy="3733800"/>
            </a:xfrm>
          </p:grpSpPr>
          <p:grpSp>
            <p:nvGrpSpPr>
              <p:cNvPr id="285703" name="Group 98"/>
              <p:cNvGrpSpPr>
                <a:grpSpLocks/>
              </p:cNvGrpSpPr>
              <p:nvPr/>
            </p:nvGrpSpPr>
            <p:grpSpPr bwMode="auto">
              <a:xfrm>
                <a:off x="156573" y="1524000"/>
                <a:ext cx="8830854" cy="3733800"/>
                <a:chOff x="194841" y="2438923"/>
                <a:chExt cx="8830854" cy="3733800"/>
              </a:xfrm>
            </p:grpSpPr>
            <p:pic>
              <p:nvPicPr>
                <p:cNvPr id="285708" name="Picture 51"/>
                <p:cNvPicPr>
                  <a:picLocks noChangeAspect="1"/>
                </p:cNvPicPr>
                <p:nvPr/>
              </p:nvPicPr>
              <p:blipFill>
                <a:blip r:embed="rId4">
                  <a:extLst>
                    <a:ext uri="{28A0092B-C50C-407E-A947-70E740481C1C}">
                      <a14:useLocalDpi xmlns:a14="http://schemas.microsoft.com/office/drawing/2010/main" val="0"/>
                    </a:ext>
                  </a:extLst>
                </a:blip>
                <a:srcRect l="10709"/>
                <a:stretch>
                  <a:fillRect/>
                </a:stretch>
              </p:blipFill>
              <p:spPr bwMode="auto">
                <a:xfrm>
                  <a:off x="278136" y="2438923"/>
                  <a:ext cx="8747559" cy="358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p:cNvSpPr/>
                <p:nvPr/>
              </p:nvSpPr>
              <p:spPr>
                <a:xfrm>
                  <a:off x="2196945" y="5688536"/>
                  <a:ext cx="4923495" cy="484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solidFill>
                        <a:prstClr val="black"/>
                      </a:solidFill>
                      <a:latin typeface="Calibri"/>
                    </a:rPr>
                    <a:t>Normalized Threshold Voltage</a:t>
                  </a:r>
                </a:p>
              </p:txBody>
            </p:sp>
            <p:sp>
              <p:nvSpPr>
                <p:cNvPr id="55" name="Rectangle 54"/>
                <p:cNvSpPr/>
                <p:nvPr/>
              </p:nvSpPr>
              <p:spPr>
                <a:xfrm>
                  <a:off x="737838" y="2588148"/>
                  <a:ext cx="797031"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defRPr/>
                  </a:pPr>
                  <a:r>
                    <a:rPr lang="en-US" sz="2000" dirty="0">
                      <a:solidFill>
                        <a:prstClr val="black"/>
                      </a:solidFill>
                      <a:latin typeface="Calibri"/>
                    </a:rPr>
                    <a:t>× 10</a:t>
                  </a:r>
                  <a:r>
                    <a:rPr lang="en-US" sz="2000" baseline="30000" dirty="0">
                      <a:solidFill>
                        <a:prstClr val="black"/>
                      </a:solidFill>
                      <a:latin typeface="Calibri"/>
                    </a:rPr>
                    <a:t>-3</a:t>
                  </a:r>
                  <a:endParaRPr lang="en-US" sz="2000" dirty="0">
                    <a:solidFill>
                      <a:prstClr val="black"/>
                    </a:solidFill>
                    <a:latin typeface="Calibri"/>
                  </a:endParaRPr>
                </a:p>
              </p:txBody>
            </p:sp>
            <p:sp>
              <p:nvSpPr>
                <p:cNvPr id="56" name="Rectangle 55"/>
                <p:cNvSpPr/>
                <p:nvPr/>
              </p:nvSpPr>
              <p:spPr>
                <a:xfrm>
                  <a:off x="401244" y="2800873"/>
                  <a:ext cx="317542"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6</a:t>
                  </a:r>
                </a:p>
              </p:txBody>
            </p:sp>
            <p:sp>
              <p:nvSpPr>
                <p:cNvPr id="57" name="Rectangle 56"/>
                <p:cNvSpPr/>
                <p:nvPr/>
              </p:nvSpPr>
              <p:spPr>
                <a:xfrm>
                  <a:off x="401244" y="3215211"/>
                  <a:ext cx="317542"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5</a:t>
                  </a:r>
                </a:p>
              </p:txBody>
            </p:sp>
            <p:sp>
              <p:nvSpPr>
                <p:cNvPr id="58" name="Rectangle 57"/>
                <p:cNvSpPr/>
                <p:nvPr/>
              </p:nvSpPr>
              <p:spPr>
                <a:xfrm>
                  <a:off x="401244" y="3627961"/>
                  <a:ext cx="317542"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4</a:t>
                  </a:r>
                </a:p>
              </p:txBody>
            </p:sp>
            <p:sp>
              <p:nvSpPr>
                <p:cNvPr id="59" name="Rectangle 58"/>
                <p:cNvSpPr/>
                <p:nvPr/>
              </p:nvSpPr>
              <p:spPr>
                <a:xfrm>
                  <a:off x="401244" y="4040711"/>
                  <a:ext cx="317542"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3</a:t>
                  </a:r>
                </a:p>
              </p:txBody>
            </p:sp>
            <p:sp>
              <p:nvSpPr>
                <p:cNvPr id="60" name="Rectangle 59"/>
                <p:cNvSpPr/>
                <p:nvPr/>
              </p:nvSpPr>
              <p:spPr>
                <a:xfrm>
                  <a:off x="401244" y="4453461"/>
                  <a:ext cx="317542"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2</a:t>
                  </a:r>
                </a:p>
              </p:txBody>
            </p:sp>
            <p:sp>
              <p:nvSpPr>
                <p:cNvPr id="61" name="Rectangle 60"/>
                <p:cNvSpPr/>
                <p:nvPr/>
              </p:nvSpPr>
              <p:spPr>
                <a:xfrm>
                  <a:off x="401244" y="4866211"/>
                  <a:ext cx="317542"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1</a:t>
                  </a:r>
                </a:p>
              </p:txBody>
            </p:sp>
            <p:sp>
              <p:nvSpPr>
                <p:cNvPr id="62" name="Rectangle 61"/>
                <p:cNvSpPr/>
                <p:nvPr/>
              </p:nvSpPr>
              <p:spPr>
                <a:xfrm>
                  <a:off x="401244" y="5280548"/>
                  <a:ext cx="317542" cy="338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0</a:t>
                  </a:r>
                </a:p>
              </p:txBody>
            </p:sp>
            <p:sp>
              <p:nvSpPr>
                <p:cNvPr id="63" name="Rectangle 13"/>
                <p:cNvSpPr/>
                <p:nvPr/>
              </p:nvSpPr>
              <p:spPr>
                <a:xfrm>
                  <a:off x="596532" y="5493273"/>
                  <a:ext cx="315955" cy="339725"/>
                </a:xfrm>
                <a:custGeom>
                  <a:avLst/>
                  <a:gdLst>
                    <a:gd name="connsiteX0" fmla="*/ 0 w 219075"/>
                    <a:gd name="connsiteY0" fmla="*/ 0 h 234950"/>
                    <a:gd name="connsiteX1" fmla="*/ 219075 w 219075"/>
                    <a:gd name="connsiteY1" fmla="*/ 0 h 234950"/>
                    <a:gd name="connsiteX2" fmla="*/ 219075 w 219075"/>
                    <a:gd name="connsiteY2" fmla="*/ 234950 h 234950"/>
                    <a:gd name="connsiteX3" fmla="*/ 0 w 219075"/>
                    <a:gd name="connsiteY3" fmla="*/ 234950 h 234950"/>
                    <a:gd name="connsiteX4" fmla="*/ 0 w 219075"/>
                    <a:gd name="connsiteY4" fmla="*/ 0 h 234950"/>
                    <a:gd name="connsiteX0" fmla="*/ 38100 w 219075"/>
                    <a:gd name="connsiteY0" fmla="*/ 25400 h 234950"/>
                    <a:gd name="connsiteX1" fmla="*/ 219075 w 219075"/>
                    <a:gd name="connsiteY1" fmla="*/ 0 h 234950"/>
                    <a:gd name="connsiteX2" fmla="*/ 219075 w 219075"/>
                    <a:gd name="connsiteY2" fmla="*/ 234950 h 234950"/>
                    <a:gd name="connsiteX3" fmla="*/ 0 w 219075"/>
                    <a:gd name="connsiteY3" fmla="*/ 234950 h 234950"/>
                    <a:gd name="connsiteX4" fmla="*/ 38100 w 219075"/>
                    <a:gd name="connsiteY4" fmla="*/ 25400 h 234950"/>
                    <a:gd name="connsiteX0" fmla="*/ 53340 w 219075"/>
                    <a:gd name="connsiteY0" fmla="*/ 44450 h 234950"/>
                    <a:gd name="connsiteX1" fmla="*/ 219075 w 219075"/>
                    <a:gd name="connsiteY1" fmla="*/ 0 h 234950"/>
                    <a:gd name="connsiteX2" fmla="*/ 219075 w 219075"/>
                    <a:gd name="connsiteY2" fmla="*/ 234950 h 234950"/>
                    <a:gd name="connsiteX3" fmla="*/ 0 w 219075"/>
                    <a:gd name="connsiteY3" fmla="*/ 234950 h 234950"/>
                    <a:gd name="connsiteX4" fmla="*/ 53340 w 219075"/>
                    <a:gd name="connsiteY4" fmla="*/ 44450 h 234950"/>
                    <a:gd name="connsiteX0" fmla="*/ 76200 w 219075"/>
                    <a:gd name="connsiteY0" fmla="*/ 48260 h 234950"/>
                    <a:gd name="connsiteX1" fmla="*/ 219075 w 219075"/>
                    <a:gd name="connsiteY1" fmla="*/ 0 h 234950"/>
                    <a:gd name="connsiteX2" fmla="*/ 219075 w 219075"/>
                    <a:gd name="connsiteY2" fmla="*/ 234950 h 234950"/>
                    <a:gd name="connsiteX3" fmla="*/ 0 w 219075"/>
                    <a:gd name="connsiteY3" fmla="*/ 234950 h 234950"/>
                    <a:gd name="connsiteX4" fmla="*/ 76200 w 219075"/>
                    <a:gd name="connsiteY4" fmla="*/ 48260 h 23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234950">
                      <a:moveTo>
                        <a:pt x="76200" y="48260"/>
                      </a:moveTo>
                      <a:lnTo>
                        <a:pt x="219075" y="0"/>
                      </a:lnTo>
                      <a:lnTo>
                        <a:pt x="219075" y="234950"/>
                      </a:lnTo>
                      <a:lnTo>
                        <a:pt x="0" y="234950"/>
                      </a:lnTo>
                      <a:lnTo>
                        <a:pt x="76200" y="4826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0</a:t>
                  </a:r>
                </a:p>
              </p:txBody>
            </p:sp>
            <p:sp>
              <p:nvSpPr>
                <p:cNvPr id="64" name="Rectangle 63"/>
                <p:cNvSpPr/>
                <p:nvPr/>
              </p:nvSpPr>
              <p:spPr>
                <a:xfrm>
                  <a:off x="1306239" y="5493273"/>
                  <a:ext cx="458848"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50</a:t>
                  </a:r>
                </a:p>
              </p:txBody>
            </p:sp>
            <p:sp>
              <p:nvSpPr>
                <p:cNvPr id="65" name="Rectangle 64"/>
                <p:cNvSpPr/>
                <p:nvPr/>
              </p:nvSpPr>
              <p:spPr>
                <a:xfrm>
                  <a:off x="2008008" y="5493273"/>
                  <a:ext cx="589041"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100</a:t>
                  </a:r>
                </a:p>
              </p:txBody>
            </p:sp>
            <p:sp>
              <p:nvSpPr>
                <p:cNvPr id="66" name="Rectangle 65"/>
                <p:cNvSpPr/>
                <p:nvPr/>
              </p:nvSpPr>
              <p:spPr>
                <a:xfrm>
                  <a:off x="2793925" y="5493273"/>
                  <a:ext cx="589042"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150</a:t>
                  </a:r>
                </a:p>
              </p:txBody>
            </p:sp>
            <p:sp>
              <p:nvSpPr>
                <p:cNvPr id="67" name="Rectangle 66"/>
                <p:cNvSpPr/>
                <p:nvPr/>
              </p:nvSpPr>
              <p:spPr>
                <a:xfrm>
                  <a:off x="3579843" y="5493273"/>
                  <a:ext cx="587453"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200</a:t>
                  </a:r>
                </a:p>
              </p:txBody>
            </p:sp>
            <p:sp>
              <p:nvSpPr>
                <p:cNvPr id="68" name="Rectangle 67"/>
                <p:cNvSpPr/>
                <p:nvPr/>
              </p:nvSpPr>
              <p:spPr>
                <a:xfrm>
                  <a:off x="4364173" y="5493273"/>
                  <a:ext cx="589041"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250</a:t>
                  </a:r>
                </a:p>
              </p:txBody>
            </p:sp>
            <p:sp>
              <p:nvSpPr>
                <p:cNvPr id="69" name="Rectangle 68"/>
                <p:cNvSpPr/>
                <p:nvPr/>
              </p:nvSpPr>
              <p:spPr>
                <a:xfrm>
                  <a:off x="5150090" y="5493273"/>
                  <a:ext cx="589042"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300</a:t>
                  </a:r>
                </a:p>
              </p:txBody>
            </p:sp>
            <p:sp>
              <p:nvSpPr>
                <p:cNvPr id="70" name="Rectangle 69"/>
                <p:cNvSpPr/>
                <p:nvPr/>
              </p:nvSpPr>
              <p:spPr>
                <a:xfrm>
                  <a:off x="5934419" y="5493273"/>
                  <a:ext cx="589042"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350</a:t>
                  </a:r>
                </a:p>
              </p:txBody>
            </p:sp>
            <p:sp>
              <p:nvSpPr>
                <p:cNvPr id="71" name="Rectangle 70"/>
                <p:cNvSpPr/>
                <p:nvPr/>
              </p:nvSpPr>
              <p:spPr>
                <a:xfrm>
                  <a:off x="6720337" y="5493273"/>
                  <a:ext cx="589041"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400</a:t>
                  </a:r>
                </a:p>
              </p:txBody>
            </p:sp>
            <p:sp>
              <p:nvSpPr>
                <p:cNvPr id="72" name="Rectangle 71"/>
                <p:cNvSpPr/>
                <p:nvPr/>
              </p:nvSpPr>
              <p:spPr>
                <a:xfrm>
                  <a:off x="7506254" y="5493273"/>
                  <a:ext cx="589042"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450</a:t>
                  </a:r>
                </a:p>
              </p:txBody>
            </p:sp>
            <p:sp>
              <p:nvSpPr>
                <p:cNvPr id="73" name="Rectangle 72"/>
                <p:cNvSpPr/>
                <p:nvPr/>
              </p:nvSpPr>
              <p:spPr>
                <a:xfrm>
                  <a:off x="8290584" y="5493273"/>
                  <a:ext cx="589042" cy="339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500</a:t>
                  </a:r>
                </a:p>
              </p:txBody>
            </p:sp>
            <p:sp>
              <p:nvSpPr>
                <p:cNvPr id="74" name="Rectangle 73"/>
                <p:cNvSpPr/>
                <p:nvPr/>
              </p:nvSpPr>
              <p:spPr>
                <a:xfrm>
                  <a:off x="194841" y="3829543"/>
                  <a:ext cx="316676" cy="715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anchor="ctr"/>
                <a:lstStyle/>
                <a:p>
                  <a:pPr algn="ctr">
                    <a:defRPr/>
                  </a:pPr>
                  <a:r>
                    <a:rPr lang="en-US" sz="2000" b="1" dirty="0">
                      <a:solidFill>
                        <a:prstClr val="black"/>
                      </a:solidFill>
                      <a:latin typeface="Calibri"/>
                    </a:rPr>
                    <a:t>PDF</a:t>
                  </a:r>
                </a:p>
              </p:txBody>
            </p:sp>
            <p:sp>
              <p:nvSpPr>
                <p:cNvPr id="89" name="Rectangle 88"/>
                <p:cNvSpPr/>
                <p:nvPr/>
              </p:nvSpPr>
              <p:spPr>
                <a:xfrm>
                  <a:off x="907723" y="3135836"/>
                  <a:ext cx="1152679" cy="981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2000" dirty="0">
                    <a:solidFill>
                      <a:prstClr val="black"/>
                    </a:solidFill>
                    <a:latin typeface="Calibri"/>
                  </a:endParaRPr>
                </a:p>
              </p:txBody>
            </p:sp>
            <p:cxnSp>
              <p:nvCxnSpPr>
                <p:cNvPr id="90" name="Straight Connector 89"/>
                <p:cNvCxnSpPr/>
                <p:nvPr/>
              </p:nvCxnSpPr>
              <p:spPr>
                <a:xfrm>
                  <a:off x="964881" y="3264423"/>
                  <a:ext cx="2556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1306239" y="3075511"/>
                  <a:ext cx="2246612" cy="339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r>
                    <a:rPr lang="en-US" dirty="0">
                      <a:solidFill>
                        <a:prstClr val="black"/>
                      </a:solidFill>
                      <a:latin typeface="Calibri"/>
                    </a:rPr>
                    <a:t>0 (No Read Disturbs)</a:t>
                  </a:r>
                </a:p>
              </p:txBody>
            </p:sp>
            <p:sp>
              <p:nvSpPr>
                <p:cNvPr id="92" name="Rectangle 91"/>
                <p:cNvSpPr/>
                <p:nvPr/>
              </p:nvSpPr>
              <p:spPr>
                <a:xfrm>
                  <a:off x="1306239" y="3415236"/>
                  <a:ext cx="2246612" cy="339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r>
                    <a:rPr lang="en-US" dirty="0">
                      <a:solidFill>
                        <a:prstClr val="black"/>
                      </a:solidFill>
                      <a:latin typeface="Calibri"/>
                    </a:rPr>
                    <a:t>0.25M Read Disturbs</a:t>
                  </a:r>
                </a:p>
              </p:txBody>
            </p:sp>
            <p:cxnSp>
              <p:nvCxnSpPr>
                <p:cNvPr id="93" name="Straight Connector 92"/>
                <p:cNvCxnSpPr/>
                <p:nvPr/>
              </p:nvCxnSpPr>
              <p:spPr>
                <a:xfrm>
                  <a:off x="964881" y="3597798"/>
                  <a:ext cx="25562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1306239" y="3756548"/>
                  <a:ext cx="2246612" cy="338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r>
                    <a:rPr lang="en-US" dirty="0">
                      <a:solidFill>
                        <a:prstClr val="black"/>
                      </a:solidFill>
                      <a:latin typeface="Calibri"/>
                    </a:rPr>
                    <a:t>0.5M Read Disturbs</a:t>
                  </a:r>
                </a:p>
              </p:txBody>
            </p:sp>
            <p:cxnSp>
              <p:nvCxnSpPr>
                <p:cNvPr id="95" name="Straight Connector 94"/>
                <p:cNvCxnSpPr/>
                <p:nvPr/>
              </p:nvCxnSpPr>
              <p:spPr>
                <a:xfrm>
                  <a:off x="964881" y="3932761"/>
                  <a:ext cx="255622" cy="0"/>
                </a:xfrm>
                <a:prstGeom prst="line">
                  <a:avLst/>
                </a:prstGeom>
                <a:ln w="12700">
                  <a:solidFill>
                    <a:srgbClr val="0B02FF"/>
                  </a:solidFill>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1306239" y="4096273"/>
                  <a:ext cx="2246612" cy="339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r>
                    <a:rPr lang="en-US" dirty="0">
                      <a:solidFill>
                        <a:prstClr val="black"/>
                      </a:solidFill>
                      <a:latin typeface="Calibri"/>
                    </a:rPr>
                    <a:t>1M Read Disturbs</a:t>
                  </a:r>
                </a:p>
              </p:txBody>
            </p:sp>
            <p:cxnSp>
              <p:nvCxnSpPr>
                <p:cNvPr id="97" name="Straight Connector 96"/>
                <p:cNvCxnSpPr/>
                <p:nvPr/>
              </p:nvCxnSpPr>
              <p:spPr>
                <a:xfrm>
                  <a:off x="964881" y="4266136"/>
                  <a:ext cx="255622" cy="0"/>
                </a:xfrm>
                <a:prstGeom prst="line">
                  <a:avLst/>
                </a:prstGeom>
                <a:ln w="12700">
                  <a:solidFill>
                    <a:srgbClr val="058205"/>
                  </a:solidFill>
                </a:ln>
              </p:spPr>
              <p:style>
                <a:lnRef idx="1">
                  <a:schemeClr val="accent1"/>
                </a:lnRef>
                <a:fillRef idx="0">
                  <a:schemeClr val="accent1"/>
                </a:fillRef>
                <a:effectRef idx="0">
                  <a:schemeClr val="accent1"/>
                </a:effectRef>
                <a:fontRef idx="minor">
                  <a:schemeClr val="tx1"/>
                </a:fontRef>
              </p:style>
            </p:cxnSp>
          </p:grpSp>
          <p:sp>
            <p:nvSpPr>
              <p:cNvPr id="101" name="TextBox 100"/>
              <p:cNvSpPr txBox="1"/>
              <p:nvPr/>
            </p:nvSpPr>
            <p:spPr>
              <a:xfrm>
                <a:off x="731325" y="4041775"/>
                <a:ext cx="1209837" cy="461963"/>
              </a:xfrm>
              <a:prstGeom prst="rect">
                <a:avLst/>
              </a:prstGeom>
              <a:noFill/>
            </p:spPr>
            <p:txBody>
              <a:bodyPr wrap="none">
                <a:spAutoFit/>
              </a:bodyPr>
              <a:lstStyle/>
              <a:p>
                <a:pPr>
                  <a:defRPr/>
                </a:pPr>
                <a:r>
                  <a:rPr lang="en-US" sz="2400" b="1" dirty="0">
                    <a:solidFill>
                      <a:srgbClr val="0000FF"/>
                    </a:solidFill>
                    <a:latin typeface="Calibri"/>
                    <a:ea typeface="ＭＳ Ｐゴシック" charset="0"/>
                    <a:cs typeface="ＭＳ Ｐゴシック" charset="0"/>
                  </a:rPr>
                  <a:t>ER state</a:t>
                </a:r>
              </a:p>
            </p:txBody>
          </p:sp>
          <p:sp>
            <p:nvSpPr>
              <p:cNvPr id="102" name="TextBox 101"/>
              <p:cNvSpPr txBox="1"/>
              <p:nvPr/>
            </p:nvSpPr>
            <p:spPr>
              <a:xfrm>
                <a:off x="3204980" y="3381375"/>
                <a:ext cx="898645" cy="831850"/>
              </a:xfrm>
              <a:prstGeom prst="rect">
                <a:avLst/>
              </a:prstGeom>
              <a:noFill/>
            </p:spPr>
            <p:txBody>
              <a:bodyPr>
                <a:spAutoFit/>
              </a:bodyPr>
              <a:lstStyle/>
              <a:p>
                <a:pPr algn="ctr">
                  <a:defRPr/>
                </a:pPr>
                <a:r>
                  <a:rPr lang="en-US" sz="2400" b="1" dirty="0">
                    <a:solidFill>
                      <a:srgbClr val="0000FF"/>
                    </a:solidFill>
                    <a:latin typeface="Calibri"/>
                    <a:ea typeface="ＭＳ Ｐゴシック" charset="0"/>
                    <a:cs typeface="ＭＳ Ｐゴシック" charset="0"/>
                  </a:rPr>
                  <a:t>P1 state</a:t>
                </a:r>
              </a:p>
            </p:txBody>
          </p:sp>
          <p:sp>
            <p:nvSpPr>
              <p:cNvPr id="103" name="TextBox 102"/>
              <p:cNvSpPr txBox="1"/>
              <p:nvPr/>
            </p:nvSpPr>
            <p:spPr>
              <a:xfrm>
                <a:off x="5280119" y="3381375"/>
                <a:ext cx="900233" cy="831850"/>
              </a:xfrm>
              <a:prstGeom prst="rect">
                <a:avLst/>
              </a:prstGeom>
              <a:noFill/>
            </p:spPr>
            <p:txBody>
              <a:bodyPr>
                <a:spAutoFit/>
              </a:bodyPr>
              <a:lstStyle/>
              <a:p>
                <a:pPr algn="ctr">
                  <a:defRPr/>
                </a:pPr>
                <a:r>
                  <a:rPr lang="en-US" sz="2400" b="1" dirty="0">
                    <a:solidFill>
                      <a:srgbClr val="0000FF"/>
                    </a:solidFill>
                    <a:latin typeface="Calibri"/>
                    <a:ea typeface="ＭＳ Ｐゴシック" charset="0"/>
                    <a:cs typeface="ＭＳ Ｐゴシック" charset="0"/>
                  </a:rPr>
                  <a:t>P2 state</a:t>
                </a:r>
              </a:p>
            </p:txBody>
          </p:sp>
          <p:sp>
            <p:nvSpPr>
              <p:cNvPr id="104" name="TextBox 103"/>
              <p:cNvSpPr txBox="1"/>
              <p:nvPr/>
            </p:nvSpPr>
            <p:spPr>
              <a:xfrm>
                <a:off x="7259996" y="3381375"/>
                <a:ext cx="900232" cy="831850"/>
              </a:xfrm>
              <a:prstGeom prst="rect">
                <a:avLst/>
              </a:prstGeom>
              <a:noFill/>
            </p:spPr>
            <p:txBody>
              <a:bodyPr>
                <a:spAutoFit/>
              </a:bodyPr>
              <a:lstStyle/>
              <a:p>
                <a:pPr algn="ctr">
                  <a:defRPr/>
                </a:pPr>
                <a:r>
                  <a:rPr lang="en-US" sz="2400" b="1" dirty="0">
                    <a:solidFill>
                      <a:srgbClr val="0000FF"/>
                    </a:solidFill>
                    <a:latin typeface="Calibri"/>
                    <a:ea typeface="ＭＳ Ｐゴシック" charset="0"/>
                    <a:cs typeface="ＭＳ Ｐゴシック" charset="0"/>
                  </a:rPr>
                  <a:t>P3 state</a:t>
                </a:r>
              </a:p>
            </p:txBody>
          </p:sp>
        </p:grpSp>
        <p:cxnSp>
          <p:nvCxnSpPr>
            <p:cNvPr id="4" name="Straight Arrow Connector 3"/>
            <p:cNvCxnSpPr/>
            <p:nvPr/>
          </p:nvCxnSpPr>
          <p:spPr>
            <a:xfrm>
              <a:off x="3557452" y="2149475"/>
              <a:ext cx="269911" cy="1238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98810" y="2116138"/>
              <a:ext cx="1663922" cy="1200150"/>
            </a:xfrm>
            <a:prstGeom prst="rect">
              <a:avLst/>
            </a:prstGeom>
            <a:noFill/>
          </p:spPr>
          <p:txBody>
            <a:bodyPr>
              <a:spAutoFit/>
            </a:bodyPr>
            <a:lstStyle/>
            <a:p>
              <a:pPr algn="ctr">
                <a:defRPr/>
              </a:pPr>
              <a:r>
                <a:rPr lang="en-US" i="1" dirty="0">
                  <a:solidFill>
                    <a:srgbClr val="0000FF"/>
                  </a:solidFill>
                  <a:latin typeface="Calibri"/>
                  <a:ea typeface="ＭＳ Ｐゴシック" charset="0"/>
                  <a:cs typeface="ＭＳ Ｐゴシック" charset="0"/>
                </a:rPr>
                <a:t>V</a:t>
              </a:r>
              <a:r>
                <a:rPr lang="en-US" i="1" baseline="-25000" dirty="0">
                  <a:solidFill>
                    <a:srgbClr val="0000FF"/>
                  </a:solidFill>
                  <a:latin typeface="Calibri"/>
                  <a:ea typeface="ＭＳ Ｐゴシック" charset="0"/>
                  <a:cs typeface="ＭＳ Ｐゴシック" charset="0"/>
                </a:rPr>
                <a:t>th</a:t>
              </a:r>
              <a:r>
                <a:rPr lang="en-US" i="1" dirty="0">
                  <a:solidFill>
                    <a:srgbClr val="0000FF"/>
                  </a:solidFill>
                  <a:latin typeface="Calibri"/>
                  <a:ea typeface="ＭＳ Ｐゴシック" charset="0"/>
                  <a:cs typeface="ＭＳ Ｐゴシック" charset="0"/>
                </a:rPr>
                <a:t> gradually increases with read disturb count</a:t>
              </a:r>
            </a:p>
          </p:txBody>
        </p:sp>
      </p:grpSp>
      <p:sp>
        <p:nvSpPr>
          <p:cNvPr id="285699"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E60F00-CF82-6942-B597-6FE15356D97C}" type="slidenum">
              <a:rPr lang="en-US" sz="1200">
                <a:solidFill>
                  <a:srgbClr val="898989"/>
                </a:solidFill>
                <a:latin typeface="Calibri" charset="0"/>
              </a:rPr>
              <a:pPr eaLnBrk="1" hangingPunct="1"/>
              <a:t>79</a:t>
            </a:fld>
            <a:endParaRPr lang="en-US" sz="1200">
              <a:solidFill>
                <a:srgbClr val="898989"/>
              </a:solidFill>
              <a:latin typeface="Calibri" charset="0"/>
            </a:endParaRPr>
          </a:p>
        </p:txBody>
      </p:sp>
    </p:spTree>
    <p:custDataLst>
      <p:tags r:id="rId1"/>
    </p:custDataLst>
    <p:extLst>
      <p:ext uri="{BB962C8B-B14F-4D97-AF65-F5344CB8AC3E}">
        <p14:creationId xmlns:p14="http://schemas.microsoft.com/office/powerpoint/2010/main" val="417859484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0 -4.44444E-6 L 0.225 0.04237 " pathEditMode="relative" rAng="0" ptsTypes="AA">
                                      <p:cBhvr>
                                        <p:cTn id="6" dur="2000" fill="hold"/>
                                        <p:tgtEl>
                                          <p:spTgt spid="8"/>
                                        </p:tgtEl>
                                        <p:attrNameLst>
                                          <p:attrName>ppt_x</p:attrName>
                                          <p:attrName>ppt_y</p:attrName>
                                        </p:attrNameLst>
                                      </p:cBhvr>
                                      <p:rCtr x="11250" y="2106"/>
                                    </p:animMotion>
                                  </p:childTnLst>
                                </p:cTn>
                              </p:par>
                              <p:par>
                                <p:cTn id="7" presetID="6" presetClass="emph" presetSubtype="0" fill="hold" nodeType="withEffect">
                                  <p:stCondLst>
                                    <p:cond delay="0"/>
                                  </p:stCondLst>
                                  <p:childTnLst>
                                    <p:animScale>
                                      <p:cBhvr>
                                        <p:cTn id="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algn="ctr"/>
            <a:r>
              <a:rPr lang="en-US" sz="5000" b="1" dirty="0" smtClean="0">
                <a:solidFill>
                  <a:prstClr val="black">
                    <a:lumMod val="65000"/>
                    <a:lumOff val="35000"/>
                  </a:prstClr>
                </a:solidFill>
                <a:latin typeface="Calibri Light"/>
              </a:rPr>
              <a:t>CPU</a:t>
            </a:r>
            <a:endParaRPr lang="en-US" sz="5000" b="1" dirty="0">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Error"/>
          <p:cNvSpPr/>
          <p:nvPr/>
        </p:nvSpPr>
        <p:spPr>
          <a:xfrm>
            <a:off x="6981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Error"/>
          <p:cNvSpPr/>
          <p:nvPr/>
        </p:nvSpPr>
        <p:spPr>
          <a:xfrm>
            <a:off x="6600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Error"/>
          <p:cNvSpPr/>
          <p:nvPr/>
        </p:nvSpPr>
        <p:spPr>
          <a:xfrm>
            <a:off x="7362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Error"/>
          <p:cNvSpPr/>
          <p:nvPr/>
        </p:nvSpPr>
        <p:spPr>
          <a:xfrm>
            <a:off x="7743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Error"/>
          <p:cNvSpPr/>
          <p:nvPr/>
        </p:nvSpPr>
        <p:spPr>
          <a:xfrm>
            <a:off x="7743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Error"/>
          <p:cNvSpPr/>
          <p:nvPr/>
        </p:nvSpPr>
        <p:spPr>
          <a:xfrm>
            <a:off x="7362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Error"/>
          <p:cNvSpPr/>
          <p:nvPr/>
        </p:nvSpPr>
        <p:spPr>
          <a:xfrm>
            <a:off x="6981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Error"/>
          <p:cNvSpPr/>
          <p:nvPr/>
        </p:nvSpPr>
        <p:spPr>
          <a:xfrm>
            <a:off x="6981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Error"/>
          <p:cNvSpPr/>
          <p:nvPr/>
        </p:nvSpPr>
        <p:spPr>
          <a:xfrm>
            <a:off x="6219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Error"/>
          <p:cNvSpPr/>
          <p:nvPr/>
        </p:nvSpPr>
        <p:spPr>
          <a:xfrm>
            <a:off x="6219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Error"/>
          <p:cNvSpPr/>
          <p:nvPr/>
        </p:nvSpPr>
        <p:spPr>
          <a:xfrm>
            <a:off x="6219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Error"/>
          <p:cNvSpPr/>
          <p:nvPr/>
        </p:nvSpPr>
        <p:spPr>
          <a:xfrm>
            <a:off x="7362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7056784" cy="369332"/>
          </a:xfrm>
          <a:prstGeom prst="rect">
            <a:avLst/>
          </a:prstGeom>
        </p:spPr>
        <p:txBody>
          <a:bodyPr wrap="square">
            <a:spAutoFit/>
          </a:bodyPr>
          <a:lstStyle/>
          <a:p>
            <a:pPr lvl="1"/>
            <a:r>
              <a:rPr lang="en-US" dirty="0" smtClean="0">
                <a:solidFill>
                  <a:prstClr val="black"/>
                </a:solidFill>
                <a:latin typeface="Calibri"/>
              </a:rPr>
              <a:t>Download from: </a:t>
            </a:r>
            <a:r>
              <a:rPr lang="en-US" dirty="0" smtClean="0">
                <a:solidFill>
                  <a:prstClr val="black"/>
                </a:solidFill>
                <a:latin typeface="Calibri"/>
                <a:hlinkClick r:id="rId6"/>
              </a:rPr>
              <a:t>https</a:t>
            </a:r>
            <a:r>
              <a:rPr lang="en-US" dirty="0">
                <a:solidFill>
                  <a:prstClr val="black"/>
                </a:solidFill>
                <a:latin typeface="Calibri"/>
                <a:hlinkClick r:id="rId6"/>
              </a:rPr>
              <a:t>://github.com/CMU-SAFARI/rowhammer</a:t>
            </a:r>
            <a:r>
              <a:rPr lang="en-US" dirty="0">
                <a:solidFill>
                  <a:prstClr val="black"/>
                </a:solidFill>
                <a:latin typeface="Calibri"/>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algn="ctr"/>
            <a:r>
              <a:rPr lang="en-US" sz="4400" b="1" dirty="0" smtClean="0">
                <a:solidFill>
                  <a:prstClr val="white"/>
                </a:solidFill>
                <a:latin typeface="Calibri Light"/>
              </a:rPr>
              <a:t>DRAM Module</a:t>
            </a:r>
            <a:endParaRPr lang="en-US" sz="4400" b="1" dirty="0">
              <a:solidFill>
                <a:prstClr val="white"/>
              </a:solidFill>
              <a:latin typeface="Calibri Light"/>
            </a:endParaRPr>
          </a:p>
        </p:txBody>
      </p:sp>
      <p:sp>
        <p:nvSpPr>
          <p:cNvPr id="56" name="Title 1"/>
          <p:cNvSpPr>
            <a:spLocks noGrp="1"/>
          </p:cNvSpPr>
          <p:nvPr>
            <p:ph type="title"/>
          </p:nvPr>
        </p:nvSpPr>
        <p:spPr>
          <a:xfrm>
            <a:off x="228600" y="44624"/>
            <a:ext cx="8915400" cy="1066800"/>
          </a:xfrm>
        </p:spPr>
        <p:txBody>
          <a:bodyPr/>
          <a:lstStyle/>
          <a:p>
            <a:r>
              <a:rPr lang="en-US" sz="4000" b="0" dirty="0" smtClean="0">
                <a:solidFill>
                  <a:srgbClr val="1A5712"/>
                </a:solidFill>
                <a:latin typeface="Garamond"/>
                <a:cs typeface="Garamond"/>
              </a:rPr>
              <a:t>A Simple Program Can Induce Many Errors</a:t>
            </a:r>
            <a:endParaRPr lang="en-US" sz="4000" b="0" dirty="0">
              <a:solidFill>
                <a:srgbClr val="1A5712"/>
              </a:solidFill>
              <a:latin typeface="Garamond"/>
              <a:cs typeface="Garamond"/>
            </a:endParaRPr>
          </a:p>
        </p:txBody>
      </p:sp>
    </p:spTree>
    <p:extLst>
      <p:ext uri="{BB962C8B-B14F-4D97-AF65-F5344CB8AC3E}">
        <p14:creationId xmlns:p14="http://schemas.microsoft.com/office/powerpoint/2010/main" val="264801593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Title 1"/>
          <p:cNvSpPr>
            <a:spLocks noGrp="1"/>
          </p:cNvSpPr>
          <p:nvPr>
            <p:ph type="title"/>
          </p:nvPr>
        </p:nvSpPr>
        <p:spPr/>
        <p:txBody>
          <a:bodyPr/>
          <a:lstStyle/>
          <a:p>
            <a:pPr eaLnBrk="1" hangingPunct="1"/>
            <a:r>
              <a:rPr lang="en-US">
                <a:latin typeface="Calibri" charset="0"/>
              </a:rPr>
              <a:t>Other Experimental Observations</a:t>
            </a:r>
          </a:p>
        </p:txBody>
      </p:sp>
      <p:sp>
        <p:nvSpPr>
          <p:cNvPr id="5" name="Content Placeholder 4"/>
          <p:cNvSpPr>
            <a:spLocks noGrp="1"/>
          </p:cNvSpPr>
          <p:nvPr>
            <p:ph idx="1"/>
          </p:nvPr>
        </p:nvSpPr>
        <p:spPr/>
        <p:txBody>
          <a:bodyPr/>
          <a:lstStyle/>
          <a:p>
            <a:pPr eaLnBrk="1" hangingPunct="1"/>
            <a:r>
              <a:rPr lang="en-US">
                <a:latin typeface="Calibri" charset="0"/>
              </a:rPr>
              <a:t>Lower threshold voltage states are affected more by read disturb</a:t>
            </a:r>
          </a:p>
          <a:p>
            <a:pPr eaLnBrk="1" hangingPunct="1"/>
            <a:r>
              <a:rPr lang="en-US">
                <a:latin typeface="Calibri" charset="0"/>
              </a:rPr>
              <a:t>Wear-out increases read disturb effect</a:t>
            </a:r>
          </a:p>
          <a:p>
            <a:pPr eaLnBrk="1" hangingPunct="1"/>
            <a:endParaRPr lang="en-US">
              <a:latin typeface="Calibri" charset="0"/>
            </a:endParaRPr>
          </a:p>
        </p:txBody>
      </p:sp>
      <p:sp>
        <p:nvSpPr>
          <p:cNvPr id="28774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90D2C6-6478-1142-A857-FC573FA64871}" type="slidenum">
              <a:rPr lang="en-US" sz="1200">
                <a:solidFill>
                  <a:srgbClr val="898989"/>
                </a:solidFill>
                <a:latin typeface="Calibri" charset="0"/>
              </a:rPr>
              <a:pPr eaLnBrk="1" hangingPunct="1"/>
              <a:t>80</a:t>
            </a:fld>
            <a:endParaRPr lang="en-US" sz="1200">
              <a:solidFill>
                <a:srgbClr val="898989"/>
              </a:solidFill>
              <a:latin typeface="Calibri" charset="0"/>
            </a:endParaRPr>
          </a:p>
        </p:txBody>
      </p:sp>
    </p:spTree>
    <p:extLst>
      <p:ext uri="{BB962C8B-B14F-4D97-AF65-F5344CB8AC3E}">
        <p14:creationId xmlns:p14="http://schemas.microsoft.com/office/powerpoint/2010/main" val="383942269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Title 1"/>
          <p:cNvSpPr>
            <a:spLocks noGrp="1"/>
          </p:cNvSpPr>
          <p:nvPr>
            <p:ph type="title"/>
          </p:nvPr>
        </p:nvSpPr>
        <p:spPr/>
        <p:txBody>
          <a:bodyPr/>
          <a:lstStyle/>
          <a:p>
            <a:pPr eaLnBrk="1" hangingPunct="1"/>
            <a:r>
              <a:rPr lang="en-US">
                <a:latin typeface="Calibri" charset="0"/>
              </a:rPr>
              <a:t>Reducing The Pass-Through Voltage</a:t>
            </a:r>
          </a:p>
        </p:txBody>
      </p:sp>
      <p:sp>
        <p:nvSpPr>
          <p:cNvPr id="289794" name="Slide Number Placeholder 6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51481E-5B49-A74A-885C-67D6E60D3B45}" type="slidenum">
              <a:rPr lang="en-US" sz="1200">
                <a:solidFill>
                  <a:srgbClr val="898989"/>
                </a:solidFill>
                <a:latin typeface="Calibri" charset="0"/>
              </a:rPr>
              <a:pPr eaLnBrk="1" hangingPunct="1"/>
              <a:t>81</a:t>
            </a:fld>
            <a:endParaRPr lang="en-US" sz="1200">
              <a:solidFill>
                <a:srgbClr val="898989"/>
              </a:solidFill>
              <a:latin typeface="Calibri" charset="0"/>
            </a:endParaRPr>
          </a:p>
        </p:txBody>
      </p:sp>
      <p:graphicFrame>
        <p:nvGraphicFramePr>
          <p:cNvPr id="312323" name="Chart 68"/>
          <p:cNvGraphicFramePr>
            <a:graphicFrameLocks/>
          </p:cNvGraphicFramePr>
          <p:nvPr/>
        </p:nvGraphicFramePr>
        <p:xfrm>
          <a:off x="-50800" y="1244600"/>
          <a:ext cx="9245600" cy="5588000"/>
        </p:xfrm>
        <a:graphic>
          <a:graphicData uri="http://schemas.openxmlformats.org/presentationml/2006/ole">
            <mc:AlternateContent xmlns:mc="http://schemas.openxmlformats.org/markup-compatibility/2006">
              <mc:Choice xmlns:v="urn:schemas-microsoft-com:vml" Requires="v">
                <p:oleObj spid="_x0000_s21532" name="Worksheet" r:id="rId4" imgW="9240772" imgH="5589570" progId="Excel.Sheet.8">
                  <p:embed/>
                </p:oleObj>
              </mc:Choice>
              <mc:Fallback>
                <p:oleObj name="Worksheet" r:id="rId4" imgW="9240772" imgH="5589570"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1244600"/>
                        <a:ext cx="92456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p:cNvSpPr/>
          <p:nvPr/>
        </p:nvSpPr>
        <p:spPr>
          <a:xfrm>
            <a:off x="0" y="0"/>
            <a:ext cx="9144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lvl="1">
              <a:buClr>
                <a:prstClr val="black"/>
              </a:buClr>
              <a:defRPr/>
            </a:pPr>
            <a:r>
              <a:rPr lang="en-US" sz="3600" dirty="0">
                <a:solidFill>
                  <a:prstClr val="white"/>
                </a:solidFill>
                <a:latin typeface="Calibri"/>
              </a:rPr>
              <a:t>Key Observation 1: Slightly lowering </a:t>
            </a:r>
            <a:r>
              <a:rPr lang="en-US" sz="3600" dirty="0" err="1">
                <a:solidFill>
                  <a:prstClr val="white"/>
                </a:solidFill>
                <a:latin typeface="Calibri"/>
              </a:rPr>
              <a:t>V</a:t>
            </a:r>
            <a:r>
              <a:rPr lang="en-US" sz="3600" baseline="-25000" dirty="0" err="1">
                <a:solidFill>
                  <a:prstClr val="white"/>
                </a:solidFill>
                <a:latin typeface="Calibri"/>
              </a:rPr>
              <a:t>pass</a:t>
            </a:r>
            <a:r>
              <a:rPr lang="en-US" sz="3600" dirty="0">
                <a:solidFill>
                  <a:prstClr val="white"/>
                </a:solidFill>
                <a:latin typeface="Calibri"/>
              </a:rPr>
              <a:t> greatly reduces read disturb errors</a:t>
            </a:r>
            <a:endParaRPr lang="en-US" sz="3200" dirty="0">
              <a:solidFill>
                <a:prstClr val="white"/>
              </a:solidFill>
              <a:latin typeface="Calibri"/>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778000"/>
            <a:ext cx="88646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58443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123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12323" grpId="0"/>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itle 1"/>
          <p:cNvSpPr>
            <a:spLocks noGrp="1"/>
          </p:cNvSpPr>
          <p:nvPr>
            <p:ph type="title"/>
          </p:nvPr>
        </p:nvSpPr>
        <p:spPr/>
        <p:txBody>
          <a:bodyPr/>
          <a:lstStyle/>
          <a:p>
            <a:pPr eaLnBrk="1" hangingPunct="1"/>
            <a:r>
              <a:rPr lang="en-US">
                <a:latin typeface="Calibri" charset="0"/>
              </a:rPr>
              <a:t>Outline</a:t>
            </a:r>
          </a:p>
        </p:txBody>
      </p:sp>
      <p:sp>
        <p:nvSpPr>
          <p:cNvPr id="3" name="Content Placeholder 2"/>
          <p:cNvSpPr>
            <a:spLocks noGrp="1"/>
          </p:cNvSpPr>
          <p:nvPr>
            <p:ph idx="1"/>
          </p:nvPr>
        </p:nvSpPr>
        <p:spPr/>
        <p:txBody>
          <a:bodyPr rtlCol="0">
            <a:normAutofit/>
          </a:bodyPr>
          <a:lstStyle/>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Background (Problem and Goal)</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Key Experimental Observations</a:t>
            </a:r>
          </a:p>
          <a:p>
            <a:pPr marL="182880" indent="-182880" eaLnBrk="1" fontAlgn="auto" hangingPunct="1">
              <a:spcAft>
                <a:spcPts val="0"/>
              </a:spcAft>
              <a:buFont typeface="Arial" pitchFamily="34" charset="0"/>
              <a:buChar char="•"/>
              <a:defRPr/>
            </a:pPr>
            <a:r>
              <a:rPr lang="en-US" dirty="0">
                <a:ea typeface="+mn-ea"/>
                <a:cs typeface="+mn-cs"/>
              </a:rPr>
              <a:t>Mitigation: </a:t>
            </a:r>
            <a:r>
              <a:rPr lang="en-US" dirty="0" err="1">
                <a:ea typeface="+mn-ea"/>
                <a:cs typeface="+mn-cs"/>
              </a:rPr>
              <a:t>V</a:t>
            </a:r>
            <a:r>
              <a:rPr lang="en-US" baseline="-25000" dirty="0" err="1">
                <a:ea typeface="+mn-ea"/>
                <a:cs typeface="+mn-cs"/>
              </a:rPr>
              <a:t>pass</a:t>
            </a:r>
            <a:r>
              <a:rPr lang="en-US" dirty="0">
                <a:ea typeface="+mn-ea"/>
                <a:cs typeface="+mn-cs"/>
              </a:rPr>
              <a:t> Tuning</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Recovery: Read Disturb Oriented Error Recovery</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Conclusion</a:t>
            </a:r>
          </a:p>
        </p:txBody>
      </p:sp>
      <p:sp>
        <p:nvSpPr>
          <p:cNvPr id="2918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D5AAF7-2E0E-3D4C-9676-78D0F6B625D8}" type="slidenum">
              <a:rPr lang="en-US" sz="1200">
                <a:solidFill>
                  <a:srgbClr val="898989"/>
                </a:solidFill>
                <a:latin typeface="Calibri" charset="0"/>
              </a:rPr>
              <a:pPr eaLnBrk="1" hangingPunct="1"/>
              <a:t>82</a:t>
            </a:fld>
            <a:endParaRPr lang="en-US" sz="1200">
              <a:solidFill>
                <a:srgbClr val="898989"/>
              </a:solidFill>
              <a:latin typeface="Calibri" charset="0"/>
            </a:endParaRPr>
          </a:p>
        </p:txBody>
      </p:sp>
      <p:pic>
        <p:nvPicPr>
          <p:cNvPr id="291844"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90673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Title 3"/>
          <p:cNvSpPr>
            <a:spLocks noGrp="1"/>
          </p:cNvSpPr>
          <p:nvPr>
            <p:ph type="title"/>
          </p:nvPr>
        </p:nvSpPr>
        <p:spPr/>
        <p:txBody>
          <a:bodyPr/>
          <a:lstStyle/>
          <a:p>
            <a:pPr eaLnBrk="1" hangingPunct="1"/>
            <a:r>
              <a:rPr lang="en-US">
                <a:latin typeface="Calibri" charset="0"/>
              </a:rPr>
              <a:t>Read Disturb Mitigation: V</a:t>
            </a:r>
            <a:r>
              <a:rPr lang="en-US" baseline="-25000">
                <a:latin typeface="Calibri" charset="0"/>
              </a:rPr>
              <a:t>pass</a:t>
            </a:r>
            <a:r>
              <a:rPr lang="en-US">
                <a:latin typeface="Calibri" charset="0"/>
              </a:rPr>
              <a:t> Tuning</a:t>
            </a:r>
          </a:p>
        </p:txBody>
      </p:sp>
      <p:sp>
        <p:nvSpPr>
          <p:cNvPr id="5" name="Content Placeholder 4"/>
          <p:cNvSpPr>
            <a:spLocks noGrp="1"/>
          </p:cNvSpPr>
          <p:nvPr>
            <p:ph idx="1"/>
          </p:nvPr>
        </p:nvSpPr>
        <p:spPr/>
        <p:txBody>
          <a:bodyPr/>
          <a:lstStyle/>
          <a:p>
            <a:pPr eaLnBrk="1" hangingPunct="1"/>
            <a:r>
              <a:rPr lang="en-US">
                <a:latin typeface="Calibri" charset="0"/>
              </a:rPr>
              <a:t>Key Idea: Dynamically find and apply a lowered V</a:t>
            </a:r>
            <a:r>
              <a:rPr lang="en-US" baseline="-25000">
                <a:latin typeface="Calibri" charset="0"/>
              </a:rPr>
              <a:t>pass</a:t>
            </a:r>
          </a:p>
          <a:p>
            <a:pPr eaLnBrk="1" hangingPunct="1"/>
            <a:endParaRPr lang="en-US">
              <a:latin typeface="Calibri" charset="0"/>
            </a:endParaRPr>
          </a:p>
          <a:p>
            <a:pPr eaLnBrk="1" hangingPunct="1"/>
            <a:r>
              <a:rPr lang="en-US">
                <a:latin typeface="Calibri" charset="0"/>
              </a:rPr>
              <a:t>Trade-off for lowering V</a:t>
            </a:r>
            <a:r>
              <a:rPr lang="en-US" baseline="-25000">
                <a:latin typeface="Calibri" charset="0"/>
              </a:rPr>
              <a:t>pass</a:t>
            </a:r>
            <a:endParaRPr lang="en-US">
              <a:latin typeface="Calibri" charset="0"/>
            </a:endParaRPr>
          </a:p>
          <a:p>
            <a:pPr lvl="1" eaLnBrk="1" hangingPunct="1">
              <a:buFont typeface="Arial" charset="0"/>
              <a:buChar char="+"/>
            </a:pPr>
            <a:r>
              <a:rPr lang="en-US">
                <a:solidFill>
                  <a:schemeClr val="tx2"/>
                </a:solidFill>
                <a:latin typeface="Calibri" charset="0"/>
              </a:rPr>
              <a:t>Allows more read disturbs</a:t>
            </a:r>
          </a:p>
          <a:p>
            <a:pPr lvl="1" eaLnBrk="1" hangingPunct="1"/>
            <a:r>
              <a:rPr lang="en-US">
                <a:solidFill>
                  <a:schemeClr val="accent2"/>
                </a:solidFill>
                <a:latin typeface="Calibri" charset="0"/>
              </a:rPr>
              <a:t>Induces more read errors</a:t>
            </a:r>
          </a:p>
        </p:txBody>
      </p:sp>
      <p:sp>
        <p:nvSpPr>
          <p:cNvPr id="29389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B408F84-9EB1-7E40-9081-66932AE39478}" type="slidenum">
              <a:rPr lang="en-US" sz="1200">
                <a:solidFill>
                  <a:srgbClr val="898989"/>
                </a:solidFill>
                <a:latin typeface="Calibri" charset="0"/>
              </a:rPr>
              <a:pPr eaLnBrk="1" hangingPunct="1"/>
              <a:t>83</a:t>
            </a:fld>
            <a:endParaRPr lang="en-US" sz="1200">
              <a:solidFill>
                <a:srgbClr val="898989"/>
              </a:solidFill>
              <a:latin typeface="Calibri" charset="0"/>
            </a:endParaRPr>
          </a:p>
        </p:txBody>
      </p:sp>
    </p:spTree>
    <p:extLst>
      <p:ext uri="{BB962C8B-B14F-4D97-AF65-F5344CB8AC3E}">
        <p14:creationId xmlns:p14="http://schemas.microsoft.com/office/powerpoint/2010/main" val="342786663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Title 1"/>
          <p:cNvSpPr>
            <a:spLocks noGrp="1"/>
          </p:cNvSpPr>
          <p:nvPr>
            <p:ph type="title"/>
          </p:nvPr>
        </p:nvSpPr>
        <p:spPr/>
        <p:txBody>
          <a:bodyPr/>
          <a:lstStyle/>
          <a:p>
            <a:pPr eaLnBrk="1" hangingPunct="1"/>
            <a:r>
              <a:rPr lang="en-US">
                <a:latin typeface="Calibri" charset="0"/>
              </a:rPr>
              <a:t>Read Errors Induced by V</a:t>
            </a:r>
            <a:r>
              <a:rPr lang="en-US" baseline="-25000">
                <a:latin typeface="Calibri" charset="0"/>
              </a:rPr>
              <a:t>pass</a:t>
            </a:r>
            <a:r>
              <a:rPr lang="en-US">
                <a:latin typeface="Calibri" charset="0"/>
              </a:rPr>
              <a:t> Reduction</a:t>
            </a:r>
          </a:p>
        </p:txBody>
      </p:sp>
      <p:sp>
        <p:nvSpPr>
          <p:cNvPr id="2959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87B30F-9489-4941-A9A7-C620A9BD29F1}" type="slidenum">
              <a:rPr lang="en-US" sz="1200">
                <a:solidFill>
                  <a:srgbClr val="898989"/>
                </a:solidFill>
                <a:latin typeface="Calibri" charset="0"/>
              </a:rPr>
              <a:pPr eaLnBrk="1" hangingPunct="1"/>
              <a:t>84</a:t>
            </a:fld>
            <a:endParaRPr lang="en-US" sz="1200">
              <a:solidFill>
                <a:srgbClr val="898989"/>
              </a:solidFill>
              <a:latin typeface="Calibri" charset="0"/>
            </a:endParaRPr>
          </a:p>
        </p:txBody>
      </p:sp>
      <p:grpSp>
        <p:nvGrpSpPr>
          <p:cNvPr id="295939" name="Group 4"/>
          <p:cNvGrpSpPr>
            <a:grpSpLocks/>
          </p:cNvGrpSpPr>
          <p:nvPr/>
        </p:nvGrpSpPr>
        <p:grpSpPr bwMode="auto">
          <a:xfrm>
            <a:off x="2135188" y="1173163"/>
            <a:ext cx="4852987" cy="4964112"/>
            <a:chOff x="2135597" y="1172654"/>
            <a:chExt cx="4853090" cy="4964723"/>
          </a:xfrm>
        </p:grpSpPr>
        <p:grpSp>
          <p:nvGrpSpPr>
            <p:cNvPr id="296011" name="Group 5"/>
            <p:cNvGrpSpPr>
              <a:grpSpLocks/>
            </p:cNvGrpSpPr>
            <p:nvPr/>
          </p:nvGrpSpPr>
          <p:grpSpPr bwMode="auto">
            <a:xfrm>
              <a:off x="2135599" y="1182643"/>
              <a:ext cx="970237" cy="1602133"/>
              <a:chOff x="3079798" y="1981201"/>
              <a:chExt cx="1631998" cy="2694885"/>
            </a:xfrm>
          </p:grpSpPr>
          <p:cxnSp>
            <p:nvCxnSpPr>
              <p:cNvPr id="142" name="Straight Connector 141"/>
              <p:cNvCxnSpPr/>
              <p:nvPr/>
            </p:nvCxnSpPr>
            <p:spPr>
              <a:xfrm>
                <a:off x="4711365"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333" y="287774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333"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333" y="377239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365"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2992"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321"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558" y="302599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012" name="Group 6"/>
            <p:cNvGrpSpPr>
              <a:grpSpLocks/>
            </p:cNvGrpSpPr>
            <p:nvPr/>
          </p:nvGrpSpPr>
          <p:grpSpPr bwMode="auto">
            <a:xfrm>
              <a:off x="3429647" y="1172654"/>
              <a:ext cx="970237" cy="1602133"/>
              <a:chOff x="3079798" y="1981201"/>
              <a:chExt cx="1631998" cy="2694885"/>
            </a:xfrm>
          </p:grpSpPr>
          <p:cxnSp>
            <p:nvCxnSpPr>
              <p:cNvPr id="134" name="Straight Connector 133"/>
              <p:cNvCxnSpPr/>
              <p:nvPr/>
            </p:nvCxnSpPr>
            <p:spPr>
              <a:xfrm>
                <a:off x="471101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0982" y="28785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098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0982" y="37731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01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264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6971"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208" y="302677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013" name="Group 7"/>
            <p:cNvGrpSpPr>
              <a:grpSpLocks/>
            </p:cNvGrpSpPr>
            <p:nvPr/>
          </p:nvGrpSpPr>
          <p:grpSpPr bwMode="auto">
            <a:xfrm>
              <a:off x="4724401" y="1182643"/>
              <a:ext cx="970237" cy="1602133"/>
              <a:chOff x="3079798" y="1981201"/>
              <a:chExt cx="1631998" cy="2694885"/>
            </a:xfrm>
          </p:grpSpPr>
          <p:cxnSp>
            <p:nvCxnSpPr>
              <p:cNvPr id="126" name="Straight Connector 125"/>
              <p:cNvCxnSpPr/>
              <p:nvPr/>
            </p:nvCxnSpPr>
            <p:spPr>
              <a:xfrm>
                <a:off x="4712149"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4202115" y="287774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20211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4202115" y="377239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712149"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953776"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370810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16200000">
                <a:off x="3394342" y="3025992"/>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014" name="Group 8"/>
            <p:cNvGrpSpPr>
              <a:grpSpLocks/>
            </p:cNvGrpSpPr>
            <p:nvPr/>
          </p:nvGrpSpPr>
          <p:grpSpPr bwMode="auto">
            <a:xfrm>
              <a:off x="6018450" y="1172654"/>
              <a:ext cx="970237" cy="1602133"/>
              <a:chOff x="3079798" y="1981201"/>
              <a:chExt cx="1631998" cy="2694885"/>
            </a:xfrm>
          </p:grpSpPr>
          <p:cxnSp>
            <p:nvCxnSpPr>
              <p:cNvPr id="118" name="Straight Connector 117"/>
              <p:cNvCxnSpPr/>
              <p:nvPr/>
            </p:nvCxnSpPr>
            <p:spPr>
              <a:xfrm>
                <a:off x="471179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764" y="28785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201764"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4201764" y="37731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71179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395342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70775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16200000">
                <a:off x="3393989" y="302677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015" name="Group 9"/>
            <p:cNvGrpSpPr>
              <a:grpSpLocks/>
            </p:cNvGrpSpPr>
            <p:nvPr/>
          </p:nvGrpSpPr>
          <p:grpSpPr bwMode="auto">
            <a:xfrm>
              <a:off x="2135599" y="2301726"/>
              <a:ext cx="970237" cy="1602133"/>
              <a:chOff x="3079798" y="1981201"/>
              <a:chExt cx="1631998" cy="2694885"/>
            </a:xfrm>
          </p:grpSpPr>
          <p:cxnSp>
            <p:nvCxnSpPr>
              <p:cNvPr id="110" name="Straight Connector 109"/>
              <p:cNvCxnSpPr/>
              <p:nvPr/>
            </p:nvCxnSpPr>
            <p:spPr>
              <a:xfrm>
                <a:off x="4711365"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4201333" y="287815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201333"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333" y="377280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711365"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3952992"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3707321"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6200000">
                <a:off x="3393558" y="302640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016" name="Group 10"/>
            <p:cNvGrpSpPr>
              <a:grpSpLocks/>
            </p:cNvGrpSpPr>
            <p:nvPr/>
          </p:nvGrpSpPr>
          <p:grpSpPr bwMode="auto">
            <a:xfrm>
              <a:off x="3429647" y="2291737"/>
              <a:ext cx="970237" cy="1602133"/>
              <a:chOff x="3079798" y="1981201"/>
              <a:chExt cx="1631998" cy="2694885"/>
            </a:xfrm>
          </p:grpSpPr>
          <p:cxnSp>
            <p:nvCxnSpPr>
              <p:cNvPr id="102" name="Straight Connector 101"/>
              <p:cNvCxnSpPr/>
              <p:nvPr/>
            </p:nvCxnSpPr>
            <p:spPr>
              <a:xfrm>
                <a:off x="471101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0982" y="287893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098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0982" y="377358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01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264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6971"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208" y="3027179"/>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017" name="Group 11"/>
            <p:cNvGrpSpPr>
              <a:grpSpLocks/>
            </p:cNvGrpSpPr>
            <p:nvPr/>
          </p:nvGrpSpPr>
          <p:grpSpPr bwMode="auto">
            <a:xfrm>
              <a:off x="4724401" y="2301726"/>
              <a:ext cx="970237" cy="1602133"/>
              <a:chOff x="3079798" y="1981201"/>
              <a:chExt cx="1631998" cy="2694885"/>
            </a:xfrm>
          </p:grpSpPr>
          <p:cxnSp>
            <p:nvCxnSpPr>
              <p:cNvPr id="94" name="Straight Connector 93"/>
              <p:cNvCxnSpPr/>
              <p:nvPr/>
            </p:nvCxnSpPr>
            <p:spPr>
              <a:xfrm>
                <a:off x="4712149"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115" y="287815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20211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4202115" y="377280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712149"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953776"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0810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6200000">
                <a:off x="3394342" y="302640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018" name="Group 12"/>
            <p:cNvGrpSpPr>
              <a:grpSpLocks/>
            </p:cNvGrpSpPr>
            <p:nvPr/>
          </p:nvGrpSpPr>
          <p:grpSpPr bwMode="auto">
            <a:xfrm>
              <a:off x="6018450" y="2291737"/>
              <a:ext cx="970237" cy="1602133"/>
              <a:chOff x="3079798" y="1981201"/>
              <a:chExt cx="1631998" cy="2694885"/>
            </a:xfrm>
          </p:grpSpPr>
          <p:cxnSp>
            <p:nvCxnSpPr>
              <p:cNvPr id="86" name="Straight Connector 85"/>
              <p:cNvCxnSpPr/>
              <p:nvPr/>
            </p:nvCxnSpPr>
            <p:spPr>
              <a:xfrm>
                <a:off x="471179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4201764" y="287893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201764"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201764" y="377358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71179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95342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70775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a:off x="3393989" y="3027181"/>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019" name="Group 13"/>
            <p:cNvGrpSpPr>
              <a:grpSpLocks/>
            </p:cNvGrpSpPr>
            <p:nvPr/>
          </p:nvGrpSpPr>
          <p:grpSpPr bwMode="auto">
            <a:xfrm>
              <a:off x="2135598" y="3413921"/>
              <a:ext cx="970237" cy="1602133"/>
              <a:chOff x="3079798" y="1981201"/>
              <a:chExt cx="1631998" cy="2694885"/>
            </a:xfrm>
          </p:grpSpPr>
          <p:cxnSp>
            <p:nvCxnSpPr>
              <p:cNvPr id="78" name="Straight Connector 77"/>
              <p:cNvCxnSpPr/>
              <p:nvPr/>
            </p:nvCxnSpPr>
            <p:spPr>
              <a:xfrm>
                <a:off x="4711367"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4201335" y="287946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0133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335" y="377411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711367"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95299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70732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a:off x="3393560" y="302771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020" name="Group 14"/>
            <p:cNvGrpSpPr>
              <a:grpSpLocks/>
            </p:cNvGrpSpPr>
            <p:nvPr/>
          </p:nvGrpSpPr>
          <p:grpSpPr bwMode="auto">
            <a:xfrm>
              <a:off x="3429646" y="3403932"/>
              <a:ext cx="970237" cy="1602133"/>
              <a:chOff x="3079798" y="1981201"/>
              <a:chExt cx="1631998" cy="2694885"/>
            </a:xfrm>
          </p:grpSpPr>
          <p:cxnSp>
            <p:nvCxnSpPr>
              <p:cNvPr id="70" name="Straight Connector 69"/>
              <p:cNvCxnSpPr/>
              <p:nvPr/>
            </p:nvCxnSpPr>
            <p:spPr>
              <a:xfrm>
                <a:off x="4711017"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4200983" y="287757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20098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0983" y="3772222"/>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711017"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95264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70697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a:off x="3393210" y="302582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021" name="Group 15"/>
            <p:cNvGrpSpPr>
              <a:grpSpLocks/>
            </p:cNvGrpSpPr>
            <p:nvPr/>
          </p:nvGrpSpPr>
          <p:grpSpPr bwMode="auto">
            <a:xfrm>
              <a:off x="4724401" y="3413921"/>
              <a:ext cx="970237" cy="1602133"/>
              <a:chOff x="3079798" y="1981201"/>
              <a:chExt cx="1631998" cy="2694885"/>
            </a:xfrm>
          </p:grpSpPr>
          <p:cxnSp>
            <p:nvCxnSpPr>
              <p:cNvPr id="62" name="Straight Connector 61"/>
              <p:cNvCxnSpPr/>
              <p:nvPr/>
            </p:nvCxnSpPr>
            <p:spPr>
              <a:xfrm>
                <a:off x="4712149"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2115" y="287946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211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2115" y="377411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2149"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776"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810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4342" y="302771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022" name="Group 16"/>
            <p:cNvGrpSpPr>
              <a:grpSpLocks/>
            </p:cNvGrpSpPr>
            <p:nvPr/>
          </p:nvGrpSpPr>
          <p:grpSpPr bwMode="auto">
            <a:xfrm>
              <a:off x="6018449" y="3403932"/>
              <a:ext cx="970237" cy="1602133"/>
              <a:chOff x="3079798" y="1981201"/>
              <a:chExt cx="1631998" cy="2694885"/>
            </a:xfrm>
          </p:grpSpPr>
          <p:cxnSp>
            <p:nvCxnSpPr>
              <p:cNvPr id="54" name="Straight Connector 53"/>
              <p:cNvCxnSpPr/>
              <p:nvPr/>
            </p:nvCxnSpPr>
            <p:spPr>
              <a:xfrm>
                <a:off x="4711798"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1766" y="287757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201766"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4201766" y="3772222"/>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711798"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95342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70775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a:off x="3393990" y="302582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023" name="Group 17"/>
            <p:cNvGrpSpPr>
              <a:grpSpLocks/>
            </p:cNvGrpSpPr>
            <p:nvPr/>
          </p:nvGrpSpPr>
          <p:grpSpPr bwMode="auto">
            <a:xfrm>
              <a:off x="2135597" y="4535244"/>
              <a:ext cx="970237" cy="1602133"/>
              <a:chOff x="3079798" y="1981201"/>
              <a:chExt cx="1631998" cy="2694885"/>
            </a:xfrm>
          </p:grpSpPr>
          <p:cxnSp>
            <p:nvCxnSpPr>
              <p:cNvPr id="46" name="Straight Connector 45"/>
              <p:cNvCxnSpPr/>
              <p:nvPr/>
            </p:nvCxnSpPr>
            <p:spPr>
              <a:xfrm>
                <a:off x="4711369"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337" y="28787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20133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201337" y="37734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711369"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95299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70732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a:off x="3393561" y="302702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024" name="Group 18"/>
            <p:cNvGrpSpPr>
              <a:grpSpLocks/>
            </p:cNvGrpSpPr>
            <p:nvPr/>
          </p:nvGrpSpPr>
          <p:grpSpPr bwMode="auto">
            <a:xfrm>
              <a:off x="3429645" y="4525256"/>
              <a:ext cx="970237" cy="1602133"/>
              <a:chOff x="3079798" y="1981201"/>
              <a:chExt cx="1631998" cy="2694885"/>
            </a:xfrm>
          </p:grpSpPr>
          <p:cxnSp>
            <p:nvCxnSpPr>
              <p:cNvPr id="38" name="Straight Connector 37"/>
              <p:cNvCxnSpPr/>
              <p:nvPr/>
            </p:nvCxnSpPr>
            <p:spPr>
              <a:xfrm>
                <a:off x="471101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200985" y="287955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20098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200985" y="377420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71101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95264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70697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a:off x="3393211" y="3027798"/>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025" name="Group 19"/>
            <p:cNvGrpSpPr>
              <a:grpSpLocks/>
            </p:cNvGrpSpPr>
            <p:nvPr/>
          </p:nvGrpSpPr>
          <p:grpSpPr bwMode="auto">
            <a:xfrm>
              <a:off x="4724400" y="4535244"/>
              <a:ext cx="970237" cy="1602133"/>
              <a:chOff x="3079798" y="1981201"/>
              <a:chExt cx="1631998" cy="2694885"/>
            </a:xfrm>
          </p:grpSpPr>
          <p:cxnSp>
            <p:nvCxnSpPr>
              <p:cNvPr id="30" name="Straight Connector 29"/>
              <p:cNvCxnSpPr/>
              <p:nvPr/>
            </p:nvCxnSpPr>
            <p:spPr>
              <a:xfrm>
                <a:off x="4712151"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17" y="28787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1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17" y="37734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2151"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377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810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4344" y="302702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6026" name="Group 20"/>
            <p:cNvGrpSpPr>
              <a:grpSpLocks/>
            </p:cNvGrpSpPr>
            <p:nvPr/>
          </p:nvGrpSpPr>
          <p:grpSpPr bwMode="auto">
            <a:xfrm>
              <a:off x="6018448" y="4525256"/>
              <a:ext cx="970237" cy="1602133"/>
              <a:chOff x="3079798" y="1981201"/>
              <a:chExt cx="1631998" cy="2694885"/>
            </a:xfrm>
          </p:grpSpPr>
          <p:cxnSp>
            <p:nvCxnSpPr>
              <p:cNvPr id="22" name="Straight Connector 21"/>
              <p:cNvCxnSpPr/>
              <p:nvPr/>
            </p:nvCxnSpPr>
            <p:spPr>
              <a:xfrm>
                <a:off x="471179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201767" y="287955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01767"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01767" y="377420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71179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953426"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70775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a:off x="3393992" y="3027800"/>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0" name="Straight Connector 149"/>
          <p:cNvCxnSpPr/>
          <p:nvPr/>
        </p:nvCxnSpPr>
        <p:spPr>
          <a:xfrm>
            <a:off x="1676400" y="198755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1676400" y="3109913"/>
            <a:ext cx="609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676400" y="4217988"/>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676400" y="534035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95944" name="Group 153"/>
          <p:cNvGrpSpPr>
            <a:grpSpLocks/>
          </p:cNvGrpSpPr>
          <p:nvPr/>
        </p:nvGrpSpPr>
        <p:grpSpPr bwMode="auto">
          <a:xfrm>
            <a:off x="2781300" y="1643063"/>
            <a:ext cx="4535488" cy="4016375"/>
            <a:chOff x="3851647" y="1427070"/>
            <a:chExt cx="4535195" cy="4014933"/>
          </a:xfrm>
        </p:grpSpPr>
        <p:sp>
          <p:nvSpPr>
            <p:cNvPr id="155" name="Oval 154"/>
            <p:cNvSpPr/>
            <p:nvPr/>
          </p:nvSpPr>
          <p:spPr>
            <a:xfrm>
              <a:off x="3851647" y="1436592"/>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0">
                <a:defRPr/>
              </a:pPr>
              <a:endParaRPr lang="en-US" sz="2000" spc="-150" dirty="0">
                <a:solidFill>
                  <a:prstClr val="white"/>
                </a:solidFill>
                <a:latin typeface="Calibri"/>
              </a:endParaRPr>
            </a:p>
          </p:txBody>
        </p:sp>
        <p:sp>
          <p:nvSpPr>
            <p:cNvPr id="156" name="Oval 155"/>
            <p:cNvSpPr/>
            <p:nvPr/>
          </p:nvSpPr>
          <p:spPr>
            <a:xfrm>
              <a:off x="5145376" y="1427070"/>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7" name="Oval 156"/>
            <p:cNvSpPr/>
            <p:nvPr/>
          </p:nvSpPr>
          <p:spPr>
            <a:xfrm>
              <a:off x="6440693" y="1436592"/>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8" name="Oval 157"/>
            <p:cNvSpPr/>
            <p:nvPr/>
          </p:nvSpPr>
          <p:spPr>
            <a:xfrm>
              <a:off x="7734421" y="1427070"/>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9" name="Oval 158"/>
            <p:cNvSpPr/>
            <p:nvPr/>
          </p:nvSpPr>
          <p:spPr>
            <a:xfrm>
              <a:off x="3851647" y="2555377"/>
              <a:ext cx="652421"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0" name="Oval 159"/>
            <p:cNvSpPr/>
            <p:nvPr/>
          </p:nvSpPr>
          <p:spPr>
            <a:xfrm>
              <a:off x="5145376" y="2545855"/>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1" name="Oval 160"/>
            <p:cNvSpPr/>
            <p:nvPr/>
          </p:nvSpPr>
          <p:spPr>
            <a:xfrm>
              <a:off x="6440693" y="2555377"/>
              <a:ext cx="652420"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2" name="Oval 161"/>
            <p:cNvSpPr/>
            <p:nvPr/>
          </p:nvSpPr>
          <p:spPr>
            <a:xfrm>
              <a:off x="7734421" y="2545855"/>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3" name="Oval 162"/>
            <p:cNvSpPr/>
            <p:nvPr/>
          </p:nvSpPr>
          <p:spPr>
            <a:xfrm>
              <a:off x="3851647" y="3667815"/>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4" name="Oval 163"/>
            <p:cNvSpPr/>
            <p:nvPr/>
          </p:nvSpPr>
          <p:spPr>
            <a:xfrm>
              <a:off x="5145376" y="3658294"/>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5" name="Oval 164"/>
            <p:cNvSpPr/>
            <p:nvPr/>
          </p:nvSpPr>
          <p:spPr>
            <a:xfrm>
              <a:off x="6440693" y="3667815"/>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6" name="Oval 165"/>
            <p:cNvSpPr/>
            <p:nvPr/>
          </p:nvSpPr>
          <p:spPr>
            <a:xfrm>
              <a:off x="7734421" y="3658294"/>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7" name="Oval 166"/>
            <p:cNvSpPr/>
            <p:nvPr/>
          </p:nvSpPr>
          <p:spPr>
            <a:xfrm>
              <a:off x="3851647" y="4789774"/>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8" name="Oval 167"/>
            <p:cNvSpPr/>
            <p:nvPr/>
          </p:nvSpPr>
          <p:spPr>
            <a:xfrm>
              <a:off x="5145376" y="4780253"/>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9" name="Oval 168"/>
            <p:cNvSpPr/>
            <p:nvPr/>
          </p:nvSpPr>
          <p:spPr>
            <a:xfrm>
              <a:off x="6440693" y="4789774"/>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70" name="Oval 169"/>
            <p:cNvSpPr/>
            <p:nvPr/>
          </p:nvSpPr>
          <p:spPr>
            <a:xfrm>
              <a:off x="7734421" y="4780253"/>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grpSp>
      <p:cxnSp>
        <p:nvCxnSpPr>
          <p:cNvPr id="171" name="Straight Arrow Connector 170"/>
          <p:cNvCxnSpPr>
            <a:endCxn id="213" idx="0"/>
          </p:cNvCxnSpPr>
          <p:nvPr/>
        </p:nvCxnSpPr>
        <p:spPr>
          <a:xfrm>
            <a:off x="6973888" y="1165225"/>
            <a:ext cx="17462"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a:off x="5694363" y="1173163"/>
            <a:ext cx="0"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nvGrpSpPr>
          <p:cNvPr id="175" name="Group 174"/>
          <p:cNvGrpSpPr>
            <a:grpSpLocks/>
          </p:cNvGrpSpPr>
          <p:nvPr/>
        </p:nvGrpSpPr>
        <p:grpSpPr bwMode="auto">
          <a:xfrm>
            <a:off x="2781300" y="1644650"/>
            <a:ext cx="4535488" cy="4014788"/>
            <a:chOff x="3851647" y="1427070"/>
            <a:chExt cx="4535195" cy="4014933"/>
          </a:xfrm>
        </p:grpSpPr>
        <p:sp>
          <p:nvSpPr>
            <p:cNvPr id="176" name="Oval 175"/>
            <p:cNvSpPr/>
            <p:nvPr/>
          </p:nvSpPr>
          <p:spPr>
            <a:xfrm>
              <a:off x="3851647"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0">
                <a:defRPr/>
              </a:pPr>
              <a:endParaRPr lang="en-US" sz="2000" spc="-150" dirty="0">
                <a:solidFill>
                  <a:prstClr val="white"/>
                </a:solidFill>
                <a:latin typeface="Calibri"/>
              </a:endParaRPr>
            </a:p>
          </p:txBody>
        </p:sp>
        <p:sp>
          <p:nvSpPr>
            <p:cNvPr id="177" name="Oval 176"/>
            <p:cNvSpPr/>
            <p:nvPr/>
          </p:nvSpPr>
          <p:spPr>
            <a:xfrm>
              <a:off x="5145376"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78" name="Oval 177"/>
            <p:cNvSpPr/>
            <p:nvPr/>
          </p:nvSpPr>
          <p:spPr>
            <a:xfrm>
              <a:off x="6440693"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79" name="Oval 178"/>
            <p:cNvSpPr/>
            <p:nvPr/>
          </p:nvSpPr>
          <p:spPr>
            <a:xfrm>
              <a:off x="7734421" y="1427070"/>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0" name="Oval 179"/>
            <p:cNvSpPr/>
            <p:nvPr/>
          </p:nvSpPr>
          <p:spPr>
            <a:xfrm>
              <a:off x="3851647"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1" name="Oval 180"/>
            <p:cNvSpPr/>
            <p:nvPr/>
          </p:nvSpPr>
          <p:spPr>
            <a:xfrm>
              <a:off x="5145376" y="2546298"/>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2" name="Oval 181"/>
            <p:cNvSpPr/>
            <p:nvPr/>
          </p:nvSpPr>
          <p:spPr>
            <a:xfrm>
              <a:off x="6440693" y="2555824"/>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3" name="Oval 182"/>
            <p:cNvSpPr/>
            <p:nvPr/>
          </p:nvSpPr>
          <p:spPr>
            <a:xfrm>
              <a:off x="7734421" y="2546298"/>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4" name="Oval 183"/>
            <p:cNvSpPr/>
            <p:nvPr/>
          </p:nvSpPr>
          <p:spPr>
            <a:xfrm>
              <a:off x="3851647"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5" name="Oval 184"/>
            <p:cNvSpPr/>
            <p:nvPr/>
          </p:nvSpPr>
          <p:spPr>
            <a:xfrm>
              <a:off x="5145376"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6" name="Oval 185"/>
            <p:cNvSpPr/>
            <p:nvPr/>
          </p:nvSpPr>
          <p:spPr>
            <a:xfrm>
              <a:off x="6440693"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7" name="Oval 186"/>
            <p:cNvSpPr/>
            <p:nvPr/>
          </p:nvSpPr>
          <p:spPr>
            <a:xfrm>
              <a:off x="7734421"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8" name="Oval 187"/>
            <p:cNvSpPr/>
            <p:nvPr/>
          </p:nvSpPr>
          <p:spPr>
            <a:xfrm>
              <a:off x="3851647"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9" name="Oval 188"/>
            <p:cNvSpPr/>
            <p:nvPr/>
          </p:nvSpPr>
          <p:spPr>
            <a:xfrm>
              <a:off x="5145376"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0" name="Oval 189"/>
            <p:cNvSpPr/>
            <p:nvPr/>
          </p:nvSpPr>
          <p:spPr>
            <a:xfrm>
              <a:off x="6440693"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1" name="Oval 190"/>
            <p:cNvSpPr/>
            <p:nvPr/>
          </p:nvSpPr>
          <p:spPr>
            <a:xfrm>
              <a:off x="7734421"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grpSp>
      <p:sp>
        <p:nvSpPr>
          <p:cNvPr id="192" name="TextBox 191"/>
          <p:cNvSpPr txBox="1"/>
          <p:nvPr/>
        </p:nvSpPr>
        <p:spPr>
          <a:xfrm>
            <a:off x="27320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3.0V</a:t>
            </a:r>
          </a:p>
        </p:txBody>
      </p:sp>
      <p:sp>
        <p:nvSpPr>
          <p:cNvPr id="193" name="TextBox 192"/>
          <p:cNvSpPr txBox="1"/>
          <p:nvPr/>
        </p:nvSpPr>
        <p:spPr>
          <a:xfrm>
            <a:off x="4035425"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3.8V</a:t>
            </a:r>
          </a:p>
        </p:txBody>
      </p:sp>
      <p:sp>
        <p:nvSpPr>
          <p:cNvPr id="194" name="TextBox 193"/>
          <p:cNvSpPr txBox="1"/>
          <p:nvPr/>
        </p:nvSpPr>
        <p:spPr>
          <a:xfrm>
            <a:off x="53228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3.9V</a:t>
            </a:r>
          </a:p>
        </p:txBody>
      </p:sp>
      <p:sp>
        <p:nvSpPr>
          <p:cNvPr id="195" name="TextBox 194"/>
          <p:cNvSpPr txBox="1"/>
          <p:nvPr/>
        </p:nvSpPr>
        <p:spPr>
          <a:xfrm>
            <a:off x="6610350"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4.8V</a:t>
            </a:r>
          </a:p>
        </p:txBody>
      </p:sp>
      <p:sp>
        <p:nvSpPr>
          <p:cNvPr id="196" name="TextBox 195"/>
          <p:cNvSpPr txBox="1"/>
          <p:nvPr/>
        </p:nvSpPr>
        <p:spPr>
          <a:xfrm>
            <a:off x="2732088" y="286385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197" name="TextBox 196"/>
          <p:cNvSpPr txBox="1"/>
          <p:nvPr/>
        </p:nvSpPr>
        <p:spPr>
          <a:xfrm>
            <a:off x="4035425"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2.9V</a:t>
            </a:r>
          </a:p>
        </p:txBody>
      </p:sp>
      <p:sp>
        <p:nvSpPr>
          <p:cNvPr id="198" name="TextBox 197"/>
          <p:cNvSpPr txBox="1"/>
          <p:nvPr/>
        </p:nvSpPr>
        <p:spPr>
          <a:xfrm>
            <a:off x="5322888" y="286385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2.4V</a:t>
            </a:r>
          </a:p>
        </p:txBody>
      </p:sp>
      <p:sp>
        <p:nvSpPr>
          <p:cNvPr id="199" name="TextBox 198"/>
          <p:cNvSpPr txBox="1"/>
          <p:nvPr/>
        </p:nvSpPr>
        <p:spPr>
          <a:xfrm>
            <a:off x="6610350"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2.1V</a:t>
            </a:r>
          </a:p>
        </p:txBody>
      </p:sp>
      <p:sp>
        <p:nvSpPr>
          <p:cNvPr id="200" name="TextBox 199"/>
          <p:cNvSpPr txBox="1"/>
          <p:nvPr/>
        </p:nvSpPr>
        <p:spPr>
          <a:xfrm>
            <a:off x="27336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2.2V</a:t>
            </a:r>
          </a:p>
        </p:txBody>
      </p:sp>
      <p:sp>
        <p:nvSpPr>
          <p:cNvPr id="201" name="TextBox 200"/>
          <p:cNvSpPr txBox="1"/>
          <p:nvPr/>
        </p:nvSpPr>
        <p:spPr>
          <a:xfrm>
            <a:off x="4037013"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202" name="TextBox 201"/>
          <p:cNvSpPr txBox="1"/>
          <p:nvPr/>
        </p:nvSpPr>
        <p:spPr>
          <a:xfrm>
            <a:off x="53244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4.6V</a:t>
            </a:r>
          </a:p>
        </p:txBody>
      </p:sp>
      <p:sp>
        <p:nvSpPr>
          <p:cNvPr id="203" name="TextBox 202"/>
          <p:cNvSpPr txBox="1"/>
          <p:nvPr/>
        </p:nvSpPr>
        <p:spPr>
          <a:xfrm>
            <a:off x="6611938"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1.8V</a:t>
            </a:r>
          </a:p>
        </p:txBody>
      </p:sp>
      <p:sp>
        <p:nvSpPr>
          <p:cNvPr id="204" name="TextBox 203"/>
          <p:cNvSpPr txBox="1"/>
          <p:nvPr/>
        </p:nvSpPr>
        <p:spPr>
          <a:xfrm>
            <a:off x="27320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205" name="TextBox 204"/>
          <p:cNvSpPr txBox="1"/>
          <p:nvPr/>
        </p:nvSpPr>
        <p:spPr>
          <a:xfrm>
            <a:off x="4035425"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2.3V</a:t>
            </a:r>
          </a:p>
        </p:txBody>
      </p:sp>
      <p:sp>
        <p:nvSpPr>
          <p:cNvPr id="206" name="TextBox 205"/>
          <p:cNvSpPr txBox="1"/>
          <p:nvPr/>
        </p:nvSpPr>
        <p:spPr>
          <a:xfrm>
            <a:off x="53228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1.9V</a:t>
            </a:r>
          </a:p>
        </p:txBody>
      </p:sp>
      <p:sp>
        <p:nvSpPr>
          <p:cNvPr id="207" name="TextBox 206"/>
          <p:cNvSpPr txBox="1"/>
          <p:nvPr/>
        </p:nvSpPr>
        <p:spPr>
          <a:xfrm>
            <a:off x="6610350"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208" name="TextBox 207"/>
          <p:cNvSpPr txBox="1"/>
          <p:nvPr/>
        </p:nvSpPr>
        <p:spPr>
          <a:xfrm>
            <a:off x="254000" y="2657475"/>
            <a:ext cx="1835150" cy="460375"/>
          </a:xfrm>
          <a:prstGeom prst="rect">
            <a:avLst/>
          </a:prstGeom>
          <a:noFill/>
        </p:spPr>
        <p:txBody>
          <a:bodyPr>
            <a:spAutoFit/>
          </a:bodyPr>
          <a:lstStyle/>
          <a:p>
            <a:pPr algn="ctr">
              <a:defRPr/>
            </a:pP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read</a:t>
            </a:r>
            <a:r>
              <a:rPr lang="en-US" sz="2400" dirty="0">
                <a:solidFill>
                  <a:srgbClr val="0000FF"/>
                </a:solidFill>
                <a:latin typeface="Calibri"/>
                <a:ea typeface="ＭＳ Ｐゴシック" charset="0"/>
                <a:cs typeface="ＭＳ Ｐゴシック" charset="0"/>
              </a:rPr>
              <a:t> = 2.5 V</a:t>
            </a:r>
          </a:p>
        </p:txBody>
      </p:sp>
      <p:sp>
        <p:nvSpPr>
          <p:cNvPr id="209" name="TextBox 208"/>
          <p:cNvSpPr txBox="1"/>
          <p:nvPr/>
        </p:nvSpPr>
        <p:spPr>
          <a:xfrm>
            <a:off x="254000" y="1530350"/>
            <a:ext cx="1835150" cy="460375"/>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4.9 V</a:t>
            </a:r>
          </a:p>
        </p:txBody>
      </p:sp>
      <p:sp>
        <p:nvSpPr>
          <p:cNvPr id="210" name="TextBox 209"/>
          <p:cNvSpPr txBox="1"/>
          <p:nvPr/>
        </p:nvSpPr>
        <p:spPr>
          <a:xfrm>
            <a:off x="254000" y="3751263"/>
            <a:ext cx="1835150" cy="461962"/>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4.9 V</a:t>
            </a:r>
          </a:p>
        </p:txBody>
      </p:sp>
      <p:sp>
        <p:nvSpPr>
          <p:cNvPr id="211" name="TextBox 210"/>
          <p:cNvSpPr txBox="1"/>
          <p:nvPr/>
        </p:nvSpPr>
        <p:spPr>
          <a:xfrm>
            <a:off x="254000" y="4862513"/>
            <a:ext cx="1835150" cy="460375"/>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4.9 V</a:t>
            </a:r>
          </a:p>
        </p:txBody>
      </p:sp>
      <p:sp>
        <p:nvSpPr>
          <p:cNvPr id="212" name="TextBox 211"/>
          <p:cNvSpPr txBox="1"/>
          <p:nvPr/>
        </p:nvSpPr>
        <p:spPr>
          <a:xfrm>
            <a:off x="5272088" y="6127750"/>
            <a:ext cx="844550" cy="584200"/>
          </a:xfrm>
          <a:prstGeom prst="rect">
            <a:avLst/>
          </a:prstGeom>
          <a:noFill/>
        </p:spPr>
        <p:txBody>
          <a:bodyPr>
            <a:spAutoFit/>
          </a:bodyPr>
          <a:lstStyle/>
          <a:p>
            <a:pPr algn="ctr">
              <a:defRPr/>
            </a:pPr>
            <a:r>
              <a:rPr lang="en-US" sz="3200" dirty="0">
                <a:solidFill>
                  <a:srgbClr val="00B050"/>
                </a:solidFill>
                <a:latin typeface="Calibri"/>
                <a:ea typeface="ＭＳ Ｐゴシック" charset="0"/>
                <a:cs typeface="ＭＳ Ｐゴシック" charset="0"/>
              </a:rPr>
              <a:t>1</a:t>
            </a:r>
          </a:p>
        </p:txBody>
      </p:sp>
      <p:sp>
        <p:nvSpPr>
          <p:cNvPr id="213" name="TextBox 212"/>
          <p:cNvSpPr txBox="1"/>
          <p:nvPr/>
        </p:nvSpPr>
        <p:spPr>
          <a:xfrm>
            <a:off x="6569075" y="6127750"/>
            <a:ext cx="844550" cy="584200"/>
          </a:xfrm>
          <a:prstGeom prst="rect">
            <a:avLst/>
          </a:prstGeom>
          <a:noFill/>
        </p:spPr>
        <p:txBody>
          <a:bodyPr>
            <a:spAutoFit/>
          </a:bodyPr>
          <a:lstStyle/>
          <a:p>
            <a:pPr algn="ctr">
              <a:defRPr/>
            </a:pPr>
            <a:r>
              <a:rPr lang="en-US" sz="3200" dirty="0">
                <a:solidFill>
                  <a:srgbClr val="00B050"/>
                </a:solidFill>
                <a:latin typeface="Calibri"/>
                <a:ea typeface="ＭＳ Ｐゴシック" charset="0"/>
                <a:cs typeface="ＭＳ Ｐゴシック" charset="0"/>
              </a:rPr>
              <a:t>1</a:t>
            </a:r>
          </a:p>
        </p:txBody>
      </p:sp>
      <p:sp>
        <p:nvSpPr>
          <p:cNvPr id="214" name="TextBox 213"/>
          <p:cNvSpPr txBox="1"/>
          <p:nvPr/>
        </p:nvSpPr>
        <p:spPr>
          <a:xfrm>
            <a:off x="3978275" y="6127750"/>
            <a:ext cx="844550" cy="584200"/>
          </a:xfrm>
          <a:prstGeom prst="rect">
            <a:avLst/>
          </a:prstGeom>
          <a:noFill/>
        </p:spPr>
        <p:txBody>
          <a:bodyPr>
            <a:spAutoFit/>
          </a:bodyPr>
          <a:lstStyle/>
          <a:p>
            <a:pPr algn="ctr">
              <a:defRPr/>
            </a:pPr>
            <a:r>
              <a:rPr lang="en-US" sz="3200" dirty="0">
                <a:solidFill>
                  <a:srgbClr val="FF0000"/>
                </a:solidFill>
                <a:latin typeface="Calibri"/>
                <a:ea typeface="ＭＳ Ｐゴシック" charset="0"/>
                <a:cs typeface="ＭＳ Ｐゴシック" charset="0"/>
              </a:rPr>
              <a:t>0</a:t>
            </a:r>
          </a:p>
        </p:txBody>
      </p:sp>
      <p:sp>
        <p:nvSpPr>
          <p:cNvPr id="215" name="TextBox 214"/>
          <p:cNvSpPr txBox="1"/>
          <p:nvPr/>
        </p:nvSpPr>
        <p:spPr>
          <a:xfrm>
            <a:off x="2668588" y="6127750"/>
            <a:ext cx="844550" cy="584200"/>
          </a:xfrm>
          <a:prstGeom prst="rect">
            <a:avLst/>
          </a:prstGeom>
          <a:noFill/>
        </p:spPr>
        <p:txBody>
          <a:bodyPr>
            <a:spAutoFit/>
          </a:bodyPr>
          <a:lstStyle/>
          <a:p>
            <a:pPr algn="ctr">
              <a:defRPr/>
            </a:pPr>
            <a:r>
              <a:rPr lang="en-US" sz="3200" dirty="0">
                <a:solidFill>
                  <a:srgbClr val="FF0000"/>
                </a:solidFill>
                <a:latin typeface="Calibri"/>
                <a:ea typeface="ＭＳ Ｐゴシック" charset="0"/>
                <a:cs typeface="ＭＳ Ｐゴシック" charset="0"/>
              </a:rPr>
              <a:t>0</a:t>
            </a:r>
          </a:p>
        </p:txBody>
      </p:sp>
      <p:sp>
        <p:nvSpPr>
          <p:cNvPr id="221" name="TextBox 220"/>
          <p:cNvSpPr txBox="1"/>
          <p:nvPr/>
        </p:nvSpPr>
        <p:spPr>
          <a:xfrm>
            <a:off x="66675" y="817563"/>
            <a:ext cx="2895600" cy="461962"/>
          </a:xfrm>
          <a:prstGeom prst="rect">
            <a:avLst/>
          </a:prstGeom>
          <a:noFill/>
        </p:spPr>
        <p:txBody>
          <a:bodyPr>
            <a:spAutoFit/>
          </a:bodyPr>
          <a:lstStyle/>
          <a:p>
            <a:pPr>
              <a:defRPr/>
            </a:pPr>
            <a:r>
              <a:rPr lang="en-US" sz="2400" dirty="0">
                <a:solidFill>
                  <a:srgbClr val="0000FF"/>
                </a:solidFill>
                <a:latin typeface="Calibri"/>
                <a:ea typeface="ＭＳ Ｐゴシック" charset="0"/>
                <a:cs typeface="ＭＳ Ｐゴシック" charset="0"/>
              </a:rPr>
              <a:t>Reducing </a:t>
            </a: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pass</a:t>
            </a:r>
            <a:r>
              <a:rPr lang="en-US" sz="2400" dirty="0">
                <a:solidFill>
                  <a:srgbClr val="0000FF"/>
                </a:solidFill>
                <a:latin typeface="Calibri"/>
                <a:ea typeface="ＭＳ Ｐゴシック" charset="0"/>
                <a:cs typeface="ＭＳ Ｐゴシック" charset="0"/>
              </a:rPr>
              <a:t> to 4.9V</a:t>
            </a:r>
          </a:p>
        </p:txBody>
      </p:sp>
      <p:sp>
        <p:nvSpPr>
          <p:cNvPr id="220" name="TextBox 219"/>
          <p:cNvSpPr txBox="1"/>
          <p:nvPr/>
        </p:nvSpPr>
        <p:spPr>
          <a:xfrm>
            <a:off x="7772400" y="17621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1</a:t>
            </a:r>
          </a:p>
        </p:txBody>
      </p:sp>
      <p:sp>
        <p:nvSpPr>
          <p:cNvPr id="222" name="TextBox 221"/>
          <p:cNvSpPr txBox="1"/>
          <p:nvPr/>
        </p:nvSpPr>
        <p:spPr>
          <a:xfrm>
            <a:off x="7772400" y="287337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2</a:t>
            </a:r>
          </a:p>
        </p:txBody>
      </p:sp>
      <p:sp>
        <p:nvSpPr>
          <p:cNvPr id="223" name="TextBox 222"/>
          <p:cNvSpPr txBox="1"/>
          <p:nvPr/>
        </p:nvSpPr>
        <p:spPr>
          <a:xfrm>
            <a:off x="7772400" y="40100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3</a:t>
            </a:r>
          </a:p>
        </p:txBody>
      </p:sp>
      <p:sp>
        <p:nvSpPr>
          <p:cNvPr id="224" name="TextBox 223"/>
          <p:cNvSpPr txBox="1"/>
          <p:nvPr/>
        </p:nvSpPr>
        <p:spPr>
          <a:xfrm>
            <a:off x="7772400" y="5100638"/>
            <a:ext cx="1004888" cy="461962"/>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4</a:t>
            </a:r>
          </a:p>
        </p:txBody>
      </p:sp>
    </p:spTree>
    <p:extLst>
      <p:ext uri="{BB962C8B-B14F-4D97-AF65-F5344CB8AC3E}">
        <p14:creationId xmlns:p14="http://schemas.microsoft.com/office/powerpoint/2010/main" val="415373783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9"/>
                                        </p:tgtEl>
                                        <p:attrNameLst>
                                          <p:attrName>style.visibility</p:attrName>
                                        </p:attrNameLst>
                                      </p:cBhvr>
                                      <p:to>
                                        <p:strVal val="visible"/>
                                      </p:to>
                                    </p:set>
                                    <p:animEffect transition="in" filter="fade">
                                      <p:cBhvr>
                                        <p:cTn id="12" dur="500"/>
                                        <p:tgtEl>
                                          <p:spTgt spid="20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8"/>
                                        </p:tgtEl>
                                        <p:attrNameLst>
                                          <p:attrName>style.visibility</p:attrName>
                                        </p:attrNameLst>
                                      </p:cBhvr>
                                      <p:to>
                                        <p:strVal val="visible"/>
                                      </p:to>
                                    </p:set>
                                    <p:animEffect transition="in" filter="fade">
                                      <p:cBhvr>
                                        <p:cTn id="15" dur="500"/>
                                        <p:tgtEl>
                                          <p:spTgt spid="20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0"/>
                                        </p:tgtEl>
                                        <p:attrNameLst>
                                          <p:attrName>style.visibility</p:attrName>
                                        </p:attrNameLst>
                                      </p:cBhvr>
                                      <p:to>
                                        <p:strVal val="visible"/>
                                      </p:to>
                                    </p:set>
                                    <p:animEffect transition="in" filter="fade">
                                      <p:cBhvr>
                                        <p:cTn id="18" dur="500"/>
                                        <p:tgtEl>
                                          <p:spTgt spid="2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1"/>
                                        </p:tgtEl>
                                        <p:attrNameLst>
                                          <p:attrName>style.visibility</p:attrName>
                                        </p:attrNameLst>
                                      </p:cBhvr>
                                      <p:to>
                                        <p:strVal val="visible"/>
                                      </p:to>
                                    </p:set>
                                    <p:animEffect transition="in" filter="fade">
                                      <p:cBhvr>
                                        <p:cTn id="21" dur="500"/>
                                        <p:tgtEl>
                                          <p:spTgt spid="2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75"/>
                                        </p:tgtEl>
                                        <p:attrNameLst>
                                          <p:attrName>style.visibility</p:attrName>
                                        </p:attrNameLst>
                                      </p:cBhvr>
                                      <p:to>
                                        <p:strVal val="visible"/>
                                      </p:to>
                                    </p:set>
                                    <p:animEffect transition="in" filter="fade">
                                      <p:cBhvr>
                                        <p:cTn id="26" dur="500"/>
                                        <p:tgtEl>
                                          <p:spTgt spid="1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73"/>
                                        </p:tgtEl>
                                        <p:attrNameLst>
                                          <p:attrName>style.visibility</p:attrName>
                                        </p:attrNameLst>
                                      </p:cBhvr>
                                      <p:to>
                                        <p:strVal val="visible"/>
                                      </p:to>
                                    </p:set>
                                    <p:animEffect transition="in" filter="wipe(up)">
                                      <p:cBhvr>
                                        <p:cTn id="31" dur="500"/>
                                        <p:tgtEl>
                                          <p:spTgt spid="173"/>
                                        </p:tgtEl>
                                      </p:cBhvr>
                                    </p:animEffect>
                                  </p:childTnLst>
                                </p:cTn>
                              </p:par>
                              <p:par>
                                <p:cTn id="32" presetID="22" presetClass="entr" presetSubtype="1" fill="hold" nodeType="with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wipe(up)">
                                      <p:cBhvr>
                                        <p:cTn id="34" dur="500"/>
                                        <p:tgtEl>
                                          <p:spTgt spid="172"/>
                                        </p:tgtEl>
                                      </p:cBhvr>
                                    </p:animEffect>
                                  </p:childTnLst>
                                </p:cTn>
                              </p:par>
                              <p:par>
                                <p:cTn id="35" presetID="22" presetClass="entr" presetSubtype="1" fill="hold" nodeType="withEffect">
                                  <p:stCondLst>
                                    <p:cond delay="0"/>
                                  </p:stCondLst>
                                  <p:childTnLst>
                                    <p:set>
                                      <p:cBhvr>
                                        <p:cTn id="36" dur="1" fill="hold">
                                          <p:stCondLst>
                                            <p:cond delay="0"/>
                                          </p:stCondLst>
                                        </p:cTn>
                                        <p:tgtEl>
                                          <p:spTgt spid="174"/>
                                        </p:tgtEl>
                                        <p:attrNameLst>
                                          <p:attrName>style.visibility</p:attrName>
                                        </p:attrNameLst>
                                      </p:cBhvr>
                                      <p:to>
                                        <p:strVal val="visible"/>
                                      </p:to>
                                    </p:set>
                                    <p:animEffect transition="in" filter="wipe(up)">
                                      <p:cBhvr>
                                        <p:cTn id="37" dur="500"/>
                                        <p:tgtEl>
                                          <p:spTgt spid="174"/>
                                        </p:tgtEl>
                                      </p:cBhvr>
                                    </p:animEffect>
                                  </p:childTnLst>
                                </p:cTn>
                              </p:par>
                              <p:par>
                                <p:cTn id="38" presetID="22" presetClass="entr" presetSubtype="1" fill="hold" nodeType="withEffect">
                                  <p:stCondLst>
                                    <p:cond delay="0"/>
                                  </p:stCondLst>
                                  <p:childTnLst>
                                    <p:set>
                                      <p:cBhvr>
                                        <p:cTn id="39" dur="1" fill="hold">
                                          <p:stCondLst>
                                            <p:cond delay="0"/>
                                          </p:stCondLst>
                                        </p:cTn>
                                        <p:tgtEl>
                                          <p:spTgt spid="171"/>
                                        </p:tgtEl>
                                        <p:attrNameLst>
                                          <p:attrName>style.visibility</p:attrName>
                                        </p:attrNameLst>
                                      </p:cBhvr>
                                      <p:to>
                                        <p:strVal val="visible"/>
                                      </p:to>
                                    </p:set>
                                    <p:animEffect transition="in" filter="wipe(up)">
                                      <p:cBhvr>
                                        <p:cTn id="40" dur="500"/>
                                        <p:tgtEl>
                                          <p:spTgt spid="171"/>
                                        </p:tgtEl>
                                      </p:cBhvr>
                                    </p:animEffect>
                                  </p:childTnLst>
                                </p:cTn>
                              </p:par>
                            </p:childTnLst>
                          </p:cTn>
                        </p:par>
                        <p:par>
                          <p:cTn id="41" fill="hold" nodeType="afterGroup">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213"/>
                                        </p:tgtEl>
                                        <p:attrNameLst>
                                          <p:attrName>style.visibility</p:attrName>
                                        </p:attrNameLst>
                                      </p:cBhvr>
                                      <p:to>
                                        <p:strVal val="visible"/>
                                      </p:to>
                                    </p:set>
                                    <p:animEffect transition="in" filter="wipe(up)">
                                      <p:cBhvr>
                                        <p:cTn id="44" dur="500"/>
                                        <p:tgtEl>
                                          <p:spTgt spid="213"/>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12"/>
                                        </p:tgtEl>
                                        <p:attrNameLst>
                                          <p:attrName>style.visibility</p:attrName>
                                        </p:attrNameLst>
                                      </p:cBhvr>
                                      <p:to>
                                        <p:strVal val="visible"/>
                                      </p:to>
                                    </p:set>
                                    <p:animEffect transition="in" filter="wipe(up)">
                                      <p:cBhvr>
                                        <p:cTn id="47" dur="500"/>
                                        <p:tgtEl>
                                          <p:spTgt spid="212"/>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14"/>
                                        </p:tgtEl>
                                        <p:attrNameLst>
                                          <p:attrName>style.visibility</p:attrName>
                                        </p:attrNameLst>
                                      </p:cBhvr>
                                      <p:to>
                                        <p:strVal val="visible"/>
                                      </p:to>
                                    </p:set>
                                    <p:animEffect transition="in" filter="wipe(up)">
                                      <p:cBhvr>
                                        <p:cTn id="50" dur="500"/>
                                        <p:tgtEl>
                                          <p:spTgt spid="21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15"/>
                                        </p:tgtEl>
                                        <p:attrNameLst>
                                          <p:attrName>style.visibility</p:attrName>
                                        </p:attrNameLst>
                                      </p:cBhvr>
                                      <p:to>
                                        <p:strVal val="visible"/>
                                      </p:to>
                                    </p:set>
                                    <p:animEffect transition="in" filter="wipe(up)">
                                      <p:cBhvr>
                                        <p:cTn id="53"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P spid="209" grpId="0"/>
      <p:bldP spid="210" grpId="0"/>
      <p:bldP spid="211" grpId="0"/>
      <p:bldP spid="212" grpId="0"/>
      <p:bldP spid="213" grpId="0"/>
      <p:bldP spid="214" grpId="0"/>
      <p:bldP spid="215" grpId="0"/>
      <p:bldP spid="22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Title 1"/>
          <p:cNvSpPr>
            <a:spLocks noGrp="1"/>
          </p:cNvSpPr>
          <p:nvPr>
            <p:ph type="title"/>
          </p:nvPr>
        </p:nvSpPr>
        <p:spPr/>
        <p:txBody>
          <a:bodyPr/>
          <a:lstStyle/>
          <a:p>
            <a:pPr eaLnBrk="1" hangingPunct="1"/>
            <a:r>
              <a:rPr lang="en-US">
                <a:latin typeface="Calibri" charset="0"/>
              </a:rPr>
              <a:t>Read Errors Induced by V</a:t>
            </a:r>
            <a:r>
              <a:rPr lang="en-US" baseline="-25000">
                <a:latin typeface="Calibri" charset="0"/>
              </a:rPr>
              <a:t>pass</a:t>
            </a:r>
            <a:r>
              <a:rPr lang="en-US">
                <a:latin typeface="Calibri" charset="0"/>
              </a:rPr>
              <a:t> Reduction</a:t>
            </a:r>
          </a:p>
        </p:txBody>
      </p:sp>
      <p:sp>
        <p:nvSpPr>
          <p:cNvPr id="2979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958931-1CF2-E949-97CC-477F1523B31A}" type="slidenum">
              <a:rPr lang="en-US" sz="1200">
                <a:solidFill>
                  <a:srgbClr val="898989"/>
                </a:solidFill>
                <a:latin typeface="Calibri" charset="0"/>
              </a:rPr>
              <a:pPr eaLnBrk="1" hangingPunct="1"/>
              <a:t>85</a:t>
            </a:fld>
            <a:endParaRPr lang="en-US" sz="1200">
              <a:solidFill>
                <a:srgbClr val="898989"/>
              </a:solidFill>
              <a:latin typeface="Calibri" charset="0"/>
            </a:endParaRPr>
          </a:p>
        </p:txBody>
      </p:sp>
      <p:grpSp>
        <p:nvGrpSpPr>
          <p:cNvPr id="297987" name="Group 4"/>
          <p:cNvGrpSpPr>
            <a:grpSpLocks/>
          </p:cNvGrpSpPr>
          <p:nvPr/>
        </p:nvGrpSpPr>
        <p:grpSpPr bwMode="auto">
          <a:xfrm>
            <a:off x="2135188" y="1173163"/>
            <a:ext cx="4852987" cy="4964112"/>
            <a:chOff x="2135597" y="1172654"/>
            <a:chExt cx="4853090" cy="4964723"/>
          </a:xfrm>
        </p:grpSpPr>
        <p:grpSp>
          <p:nvGrpSpPr>
            <p:cNvPr id="298061" name="Group 5"/>
            <p:cNvGrpSpPr>
              <a:grpSpLocks/>
            </p:cNvGrpSpPr>
            <p:nvPr/>
          </p:nvGrpSpPr>
          <p:grpSpPr bwMode="auto">
            <a:xfrm>
              <a:off x="2135599" y="1182643"/>
              <a:ext cx="970237" cy="1602133"/>
              <a:chOff x="3079798" y="1981201"/>
              <a:chExt cx="1631998" cy="2694885"/>
            </a:xfrm>
          </p:grpSpPr>
          <p:cxnSp>
            <p:nvCxnSpPr>
              <p:cNvPr id="142" name="Straight Connector 141"/>
              <p:cNvCxnSpPr/>
              <p:nvPr/>
            </p:nvCxnSpPr>
            <p:spPr>
              <a:xfrm>
                <a:off x="4711365"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4201333" y="287774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201333"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4201333" y="3772394"/>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711365"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3952992"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707321"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16200000">
                <a:off x="3393558" y="302599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062" name="Group 6"/>
            <p:cNvGrpSpPr>
              <a:grpSpLocks/>
            </p:cNvGrpSpPr>
            <p:nvPr/>
          </p:nvGrpSpPr>
          <p:grpSpPr bwMode="auto">
            <a:xfrm>
              <a:off x="3429647" y="1172654"/>
              <a:ext cx="970237" cy="1602133"/>
              <a:chOff x="3079798" y="1981201"/>
              <a:chExt cx="1631998" cy="2694885"/>
            </a:xfrm>
          </p:grpSpPr>
          <p:cxnSp>
            <p:nvCxnSpPr>
              <p:cNvPr id="134" name="Straight Connector 133"/>
              <p:cNvCxnSpPr/>
              <p:nvPr/>
            </p:nvCxnSpPr>
            <p:spPr>
              <a:xfrm>
                <a:off x="471101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4200982" y="28785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20098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4200982" y="37731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71101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395264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706971"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16200000">
                <a:off x="3393208" y="302677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063" name="Group 7"/>
            <p:cNvGrpSpPr>
              <a:grpSpLocks/>
            </p:cNvGrpSpPr>
            <p:nvPr/>
          </p:nvGrpSpPr>
          <p:grpSpPr bwMode="auto">
            <a:xfrm>
              <a:off x="4724401" y="1182643"/>
              <a:ext cx="970237" cy="1602133"/>
              <a:chOff x="3079798" y="1981201"/>
              <a:chExt cx="1631998" cy="2694885"/>
            </a:xfrm>
          </p:grpSpPr>
          <p:cxnSp>
            <p:nvCxnSpPr>
              <p:cNvPr id="126" name="Straight Connector 125"/>
              <p:cNvCxnSpPr/>
              <p:nvPr/>
            </p:nvCxnSpPr>
            <p:spPr>
              <a:xfrm>
                <a:off x="4712149" y="198042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4202115" y="287774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20211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4202115" y="3772394"/>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712149" y="3777735"/>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953776"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3708105" y="2877744"/>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16200000">
                <a:off x="3394342" y="3025992"/>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064" name="Group 8"/>
            <p:cNvGrpSpPr>
              <a:grpSpLocks/>
            </p:cNvGrpSpPr>
            <p:nvPr/>
          </p:nvGrpSpPr>
          <p:grpSpPr bwMode="auto">
            <a:xfrm>
              <a:off x="6018450" y="1172654"/>
              <a:ext cx="970237" cy="1602133"/>
              <a:chOff x="3079798" y="1981201"/>
              <a:chExt cx="1631998" cy="2694885"/>
            </a:xfrm>
          </p:grpSpPr>
          <p:cxnSp>
            <p:nvCxnSpPr>
              <p:cNvPr id="118" name="Straight Connector 117"/>
              <p:cNvCxnSpPr/>
              <p:nvPr/>
            </p:nvCxnSpPr>
            <p:spPr>
              <a:xfrm>
                <a:off x="4711796" y="198120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4201764" y="28785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201764"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4201764" y="37731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711796" y="377851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395342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707752" y="287852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16200000">
                <a:off x="3393989" y="302677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065" name="Group 9"/>
            <p:cNvGrpSpPr>
              <a:grpSpLocks/>
            </p:cNvGrpSpPr>
            <p:nvPr/>
          </p:nvGrpSpPr>
          <p:grpSpPr bwMode="auto">
            <a:xfrm>
              <a:off x="2135599" y="2301726"/>
              <a:ext cx="970237" cy="1602133"/>
              <a:chOff x="3079798" y="1981201"/>
              <a:chExt cx="1631998" cy="2694885"/>
            </a:xfrm>
          </p:grpSpPr>
          <p:cxnSp>
            <p:nvCxnSpPr>
              <p:cNvPr id="110" name="Straight Connector 109"/>
              <p:cNvCxnSpPr/>
              <p:nvPr/>
            </p:nvCxnSpPr>
            <p:spPr>
              <a:xfrm>
                <a:off x="4711365"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4201333" y="287815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201333"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201333" y="377280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711365"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3952992"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3707321"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6200000">
                <a:off x="3393558" y="302640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066" name="Group 10"/>
            <p:cNvGrpSpPr>
              <a:grpSpLocks/>
            </p:cNvGrpSpPr>
            <p:nvPr/>
          </p:nvGrpSpPr>
          <p:grpSpPr bwMode="auto">
            <a:xfrm>
              <a:off x="3429647" y="2291737"/>
              <a:ext cx="970237" cy="1602133"/>
              <a:chOff x="3079798" y="1981201"/>
              <a:chExt cx="1631998" cy="2694885"/>
            </a:xfrm>
          </p:grpSpPr>
          <p:cxnSp>
            <p:nvCxnSpPr>
              <p:cNvPr id="102" name="Straight Connector 101"/>
              <p:cNvCxnSpPr/>
              <p:nvPr/>
            </p:nvCxnSpPr>
            <p:spPr>
              <a:xfrm>
                <a:off x="471101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200982" y="287893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0098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200982" y="377358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71101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95264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706971"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16200000">
                <a:off x="3393208" y="3027179"/>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067" name="Group 11"/>
            <p:cNvGrpSpPr>
              <a:grpSpLocks/>
            </p:cNvGrpSpPr>
            <p:nvPr/>
          </p:nvGrpSpPr>
          <p:grpSpPr bwMode="auto">
            <a:xfrm>
              <a:off x="4724401" y="2301726"/>
              <a:ext cx="970237" cy="1602133"/>
              <a:chOff x="3079798" y="1981201"/>
              <a:chExt cx="1631998" cy="2694885"/>
            </a:xfrm>
          </p:grpSpPr>
          <p:cxnSp>
            <p:nvCxnSpPr>
              <p:cNvPr id="94" name="Straight Connector 93"/>
              <p:cNvCxnSpPr/>
              <p:nvPr/>
            </p:nvCxnSpPr>
            <p:spPr>
              <a:xfrm>
                <a:off x="4712149" y="19808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202115" y="2878151"/>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20211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4202115" y="377280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712149" y="377814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953776"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08105" y="2878151"/>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6200000">
                <a:off x="3394342" y="302640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068" name="Group 12"/>
            <p:cNvGrpSpPr>
              <a:grpSpLocks/>
            </p:cNvGrpSpPr>
            <p:nvPr/>
          </p:nvGrpSpPr>
          <p:grpSpPr bwMode="auto">
            <a:xfrm>
              <a:off x="6018450" y="2291737"/>
              <a:ext cx="970237" cy="1602133"/>
              <a:chOff x="3079798" y="1981201"/>
              <a:chExt cx="1631998" cy="2694885"/>
            </a:xfrm>
          </p:grpSpPr>
          <p:cxnSp>
            <p:nvCxnSpPr>
              <p:cNvPr id="86" name="Straight Connector 85"/>
              <p:cNvCxnSpPr/>
              <p:nvPr/>
            </p:nvCxnSpPr>
            <p:spPr>
              <a:xfrm>
                <a:off x="4711796" y="1981608"/>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4201764" y="287893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201764"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201764" y="3773581"/>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711796" y="377892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95342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707752" y="287893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a:off x="3393989" y="3027181"/>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069" name="Group 13"/>
            <p:cNvGrpSpPr>
              <a:grpSpLocks/>
            </p:cNvGrpSpPr>
            <p:nvPr/>
          </p:nvGrpSpPr>
          <p:grpSpPr bwMode="auto">
            <a:xfrm>
              <a:off x="2135598" y="3413921"/>
              <a:ext cx="970237" cy="1602133"/>
              <a:chOff x="3079798" y="1981201"/>
              <a:chExt cx="1631998" cy="2694885"/>
            </a:xfrm>
          </p:grpSpPr>
          <p:cxnSp>
            <p:nvCxnSpPr>
              <p:cNvPr id="78" name="Straight Connector 77"/>
              <p:cNvCxnSpPr/>
              <p:nvPr/>
            </p:nvCxnSpPr>
            <p:spPr>
              <a:xfrm>
                <a:off x="4711367"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4201335" y="287946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0133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4201335" y="377411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711367"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95299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707323"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a:off x="3393560" y="302771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070" name="Group 14"/>
            <p:cNvGrpSpPr>
              <a:grpSpLocks/>
            </p:cNvGrpSpPr>
            <p:nvPr/>
          </p:nvGrpSpPr>
          <p:grpSpPr bwMode="auto">
            <a:xfrm>
              <a:off x="3429646" y="3403932"/>
              <a:ext cx="970237" cy="1602133"/>
              <a:chOff x="3079798" y="1981201"/>
              <a:chExt cx="1631998" cy="2694885"/>
            </a:xfrm>
          </p:grpSpPr>
          <p:cxnSp>
            <p:nvCxnSpPr>
              <p:cNvPr id="70" name="Straight Connector 69"/>
              <p:cNvCxnSpPr/>
              <p:nvPr/>
            </p:nvCxnSpPr>
            <p:spPr>
              <a:xfrm>
                <a:off x="4711017"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4200983" y="287757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20098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200983" y="3772222"/>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711017"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95264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706973"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6200000">
                <a:off x="3393210" y="3025820"/>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071" name="Group 15"/>
            <p:cNvGrpSpPr>
              <a:grpSpLocks/>
            </p:cNvGrpSpPr>
            <p:nvPr/>
          </p:nvGrpSpPr>
          <p:grpSpPr bwMode="auto">
            <a:xfrm>
              <a:off x="4724401" y="3413921"/>
              <a:ext cx="970237" cy="1602133"/>
              <a:chOff x="3079798" y="1981201"/>
              <a:chExt cx="1631998" cy="2694885"/>
            </a:xfrm>
          </p:grpSpPr>
          <p:cxnSp>
            <p:nvCxnSpPr>
              <p:cNvPr id="62" name="Straight Connector 61"/>
              <p:cNvCxnSpPr/>
              <p:nvPr/>
            </p:nvCxnSpPr>
            <p:spPr>
              <a:xfrm>
                <a:off x="4712149" y="1982141"/>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4202115" y="287946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20211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4202115" y="377411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2149" y="377945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53776"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708105" y="287946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3394342" y="302771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072" name="Group 16"/>
            <p:cNvGrpSpPr>
              <a:grpSpLocks/>
            </p:cNvGrpSpPr>
            <p:nvPr/>
          </p:nvGrpSpPr>
          <p:grpSpPr bwMode="auto">
            <a:xfrm>
              <a:off x="6018449" y="3403932"/>
              <a:ext cx="970237" cy="1602133"/>
              <a:chOff x="3079798" y="1981201"/>
              <a:chExt cx="1631998" cy="2694885"/>
            </a:xfrm>
          </p:grpSpPr>
          <p:cxnSp>
            <p:nvCxnSpPr>
              <p:cNvPr id="54" name="Straight Connector 53"/>
              <p:cNvCxnSpPr/>
              <p:nvPr/>
            </p:nvCxnSpPr>
            <p:spPr>
              <a:xfrm>
                <a:off x="4711798" y="198024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4201766" y="287757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201766"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4201766" y="3772222"/>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711798" y="3777563"/>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95342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707754" y="2877570"/>
                <a:ext cx="0" cy="8946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a:off x="3393990" y="3025822"/>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073" name="Group 17"/>
            <p:cNvGrpSpPr>
              <a:grpSpLocks/>
            </p:cNvGrpSpPr>
            <p:nvPr/>
          </p:nvGrpSpPr>
          <p:grpSpPr bwMode="auto">
            <a:xfrm>
              <a:off x="2135597" y="4535244"/>
              <a:ext cx="970237" cy="1602133"/>
              <a:chOff x="3079798" y="1981201"/>
              <a:chExt cx="1631998" cy="2694885"/>
            </a:xfrm>
          </p:grpSpPr>
          <p:cxnSp>
            <p:nvCxnSpPr>
              <p:cNvPr id="46" name="Straight Connector 45"/>
              <p:cNvCxnSpPr/>
              <p:nvPr/>
            </p:nvCxnSpPr>
            <p:spPr>
              <a:xfrm>
                <a:off x="4711369"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201337" y="287877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20133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201337" y="3773423"/>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711369"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95299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707325"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a:off x="3393561" y="3027023"/>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074" name="Group 18"/>
            <p:cNvGrpSpPr>
              <a:grpSpLocks/>
            </p:cNvGrpSpPr>
            <p:nvPr/>
          </p:nvGrpSpPr>
          <p:grpSpPr bwMode="auto">
            <a:xfrm>
              <a:off x="3429645" y="4525256"/>
              <a:ext cx="970237" cy="1602133"/>
              <a:chOff x="3079798" y="1981201"/>
              <a:chExt cx="1631998" cy="2694885"/>
            </a:xfrm>
          </p:grpSpPr>
          <p:cxnSp>
            <p:nvCxnSpPr>
              <p:cNvPr id="38" name="Straight Connector 37"/>
              <p:cNvCxnSpPr/>
              <p:nvPr/>
            </p:nvCxnSpPr>
            <p:spPr>
              <a:xfrm>
                <a:off x="471101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200985" y="287955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20098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200985" y="3774200"/>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71101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95264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70697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6200000">
                <a:off x="3393211" y="3027798"/>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075" name="Group 19"/>
            <p:cNvGrpSpPr>
              <a:grpSpLocks/>
            </p:cNvGrpSpPr>
            <p:nvPr/>
          </p:nvGrpSpPr>
          <p:grpSpPr bwMode="auto">
            <a:xfrm>
              <a:off x="4724400" y="4535244"/>
              <a:ext cx="970237" cy="1602133"/>
              <a:chOff x="3079798" y="1981201"/>
              <a:chExt cx="1631998" cy="2694885"/>
            </a:xfrm>
          </p:grpSpPr>
          <p:cxnSp>
            <p:nvCxnSpPr>
              <p:cNvPr id="30" name="Straight Connector 29"/>
              <p:cNvCxnSpPr/>
              <p:nvPr/>
            </p:nvCxnSpPr>
            <p:spPr>
              <a:xfrm>
                <a:off x="4712151" y="198145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202117" y="287877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211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202117" y="3773423"/>
                <a:ext cx="5100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12151" y="3778764"/>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5377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708107" y="2878773"/>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a:off x="3394344" y="3027021"/>
                <a:ext cx="0" cy="6275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8076" name="Group 20"/>
            <p:cNvGrpSpPr>
              <a:grpSpLocks/>
            </p:cNvGrpSpPr>
            <p:nvPr/>
          </p:nvGrpSpPr>
          <p:grpSpPr bwMode="auto">
            <a:xfrm>
              <a:off x="6018448" y="4525256"/>
              <a:ext cx="970237" cy="1602133"/>
              <a:chOff x="3079798" y="1981201"/>
              <a:chExt cx="1631998" cy="2694885"/>
            </a:xfrm>
          </p:grpSpPr>
          <p:cxnSp>
            <p:nvCxnSpPr>
              <p:cNvPr id="22" name="Straight Connector 21"/>
              <p:cNvCxnSpPr/>
              <p:nvPr/>
            </p:nvCxnSpPr>
            <p:spPr>
              <a:xfrm>
                <a:off x="4711799" y="1982229"/>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201767" y="287955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01767"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01767" y="3774200"/>
                <a:ext cx="510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711799" y="3779542"/>
                <a:ext cx="0" cy="8973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953426"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707755" y="2879550"/>
                <a:ext cx="0" cy="894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a:off x="3393992" y="3027800"/>
                <a:ext cx="0" cy="6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0" name="Straight Connector 149"/>
          <p:cNvCxnSpPr/>
          <p:nvPr/>
        </p:nvCxnSpPr>
        <p:spPr>
          <a:xfrm>
            <a:off x="1676400" y="198755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1676400" y="3109913"/>
            <a:ext cx="6096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676400" y="4217988"/>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676400" y="5340350"/>
            <a:ext cx="6096000" cy="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97992" name="Group 153"/>
          <p:cNvGrpSpPr>
            <a:grpSpLocks/>
          </p:cNvGrpSpPr>
          <p:nvPr/>
        </p:nvGrpSpPr>
        <p:grpSpPr bwMode="auto">
          <a:xfrm>
            <a:off x="2781300" y="1643063"/>
            <a:ext cx="4535488" cy="4016375"/>
            <a:chOff x="3851647" y="1427070"/>
            <a:chExt cx="4535195" cy="4014933"/>
          </a:xfrm>
        </p:grpSpPr>
        <p:sp>
          <p:nvSpPr>
            <p:cNvPr id="155" name="Oval 154"/>
            <p:cNvSpPr/>
            <p:nvPr/>
          </p:nvSpPr>
          <p:spPr>
            <a:xfrm>
              <a:off x="3851647" y="1436592"/>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0">
                <a:defRPr/>
              </a:pPr>
              <a:endParaRPr lang="en-US" sz="2000" spc="-150" dirty="0">
                <a:solidFill>
                  <a:prstClr val="white"/>
                </a:solidFill>
                <a:latin typeface="Calibri"/>
              </a:endParaRPr>
            </a:p>
          </p:txBody>
        </p:sp>
        <p:sp>
          <p:nvSpPr>
            <p:cNvPr id="156" name="Oval 155"/>
            <p:cNvSpPr/>
            <p:nvPr/>
          </p:nvSpPr>
          <p:spPr>
            <a:xfrm>
              <a:off x="5145376" y="1427070"/>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7" name="Oval 156"/>
            <p:cNvSpPr/>
            <p:nvPr/>
          </p:nvSpPr>
          <p:spPr>
            <a:xfrm>
              <a:off x="6440693" y="1436592"/>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8" name="Oval 157"/>
            <p:cNvSpPr/>
            <p:nvPr/>
          </p:nvSpPr>
          <p:spPr>
            <a:xfrm>
              <a:off x="7734421" y="1427070"/>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59" name="Oval 158"/>
            <p:cNvSpPr/>
            <p:nvPr/>
          </p:nvSpPr>
          <p:spPr>
            <a:xfrm>
              <a:off x="3851647" y="2555377"/>
              <a:ext cx="652421"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0" name="Oval 159"/>
            <p:cNvSpPr/>
            <p:nvPr/>
          </p:nvSpPr>
          <p:spPr>
            <a:xfrm>
              <a:off x="5145376" y="2545855"/>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1" name="Oval 160"/>
            <p:cNvSpPr/>
            <p:nvPr/>
          </p:nvSpPr>
          <p:spPr>
            <a:xfrm>
              <a:off x="6440693" y="2555377"/>
              <a:ext cx="652420" cy="653815"/>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2" name="Oval 161"/>
            <p:cNvSpPr/>
            <p:nvPr/>
          </p:nvSpPr>
          <p:spPr>
            <a:xfrm>
              <a:off x="7734421" y="2545855"/>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3" name="Oval 162"/>
            <p:cNvSpPr/>
            <p:nvPr/>
          </p:nvSpPr>
          <p:spPr>
            <a:xfrm>
              <a:off x="3851647" y="3667815"/>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4" name="Oval 163"/>
            <p:cNvSpPr/>
            <p:nvPr/>
          </p:nvSpPr>
          <p:spPr>
            <a:xfrm>
              <a:off x="5145376" y="3658294"/>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5" name="Oval 164"/>
            <p:cNvSpPr/>
            <p:nvPr/>
          </p:nvSpPr>
          <p:spPr>
            <a:xfrm>
              <a:off x="6440693" y="3667815"/>
              <a:ext cx="652420"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6" name="Oval 165"/>
            <p:cNvSpPr/>
            <p:nvPr/>
          </p:nvSpPr>
          <p:spPr>
            <a:xfrm>
              <a:off x="7734421" y="3658294"/>
              <a:ext cx="652421" cy="652228"/>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7" name="Oval 166"/>
            <p:cNvSpPr/>
            <p:nvPr/>
          </p:nvSpPr>
          <p:spPr>
            <a:xfrm>
              <a:off x="3851647" y="4789774"/>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8" name="Oval 167"/>
            <p:cNvSpPr/>
            <p:nvPr/>
          </p:nvSpPr>
          <p:spPr>
            <a:xfrm>
              <a:off x="5145376" y="4780253"/>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69" name="Oval 168"/>
            <p:cNvSpPr/>
            <p:nvPr/>
          </p:nvSpPr>
          <p:spPr>
            <a:xfrm>
              <a:off x="6440693" y="4789774"/>
              <a:ext cx="652420"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70" name="Oval 169"/>
            <p:cNvSpPr/>
            <p:nvPr/>
          </p:nvSpPr>
          <p:spPr>
            <a:xfrm>
              <a:off x="7734421" y="4780253"/>
              <a:ext cx="652421" cy="652229"/>
            </a:xfrm>
            <a:prstGeom prst="ellipse">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grpSp>
      <p:cxnSp>
        <p:nvCxnSpPr>
          <p:cNvPr id="171" name="Straight Arrow Connector 170"/>
          <p:cNvCxnSpPr>
            <a:endCxn id="195" idx="0"/>
          </p:cNvCxnSpPr>
          <p:nvPr/>
        </p:nvCxnSpPr>
        <p:spPr>
          <a:xfrm>
            <a:off x="6973888" y="1165225"/>
            <a:ext cx="9525" cy="561975"/>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a:off x="4384675" y="1165225"/>
            <a:ext cx="4763" cy="1644650"/>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a:xfrm>
            <a:off x="3094038" y="1152525"/>
            <a:ext cx="4762" cy="1646238"/>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a:off x="5694363" y="1173163"/>
            <a:ext cx="0" cy="5029200"/>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nvGrpSpPr>
          <p:cNvPr id="175" name="Group 174"/>
          <p:cNvGrpSpPr>
            <a:grpSpLocks/>
          </p:cNvGrpSpPr>
          <p:nvPr/>
        </p:nvGrpSpPr>
        <p:grpSpPr bwMode="auto">
          <a:xfrm>
            <a:off x="2781300" y="1644650"/>
            <a:ext cx="4535488" cy="4014788"/>
            <a:chOff x="3851647" y="1427070"/>
            <a:chExt cx="4535195" cy="4014933"/>
          </a:xfrm>
        </p:grpSpPr>
        <p:sp>
          <p:nvSpPr>
            <p:cNvPr id="176" name="Oval 175"/>
            <p:cNvSpPr/>
            <p:nvPr/>
          </p:nvSpPr>
          <p:spPr>
            <a:xfrm>
              <a:off x="3851647" y="1436595"/>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0">
                <a:defRPr/>
              </a:pPr>
              <a:endParaRPr lang="en-US" sz="2000" spc="-150" dirty="0">
                <a:solidFill>
                  <a:prstClr val="white"/>
                </a:solidFill>
                <a:latin typeface="Calibri"/>
              </a:endParaRPr>
            </a:p>
          </p:txBody>
        </p:sp>
        <p:sp>
          <p:nvSpPr>
            <p:cNvPr id="177" name="Oval 176"/>
            <p:cNvSpPr/>
            <p:nvPr/>
          </p:nvSpPr>
          <p:spPr>
            <a:xfrm>
              <a:off x="5145376" y="1427070"/>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78" name="Oval 177"/>
            <p:cNvSpPr/>
            <p:nvPr/>
          </p:nvSpPr>
          <p:spPr>
            <a:xfrm>
              <a:off x="6440693" y="1436595"/>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79" name="Oval 178"/>
            <p:cNvSpPr/>
            <p:nvPr/>
          </p:nvSpPr>
          <p:spPr>
            <a:xfrm>
              <a:off x="7734421" y="1427070"/>
              <a:ext cx="652421" cy="652487"/>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0" name="Oval 179"/>
            <p:cNvSpPr/>
            <p:nvPr/>
          </p:nvSpPr>
          <p:spPr>
            <a:xfrm>
              <a:off x="3851647" y="2555824"/>
              <a:ext cx="652421"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1" name="Oval 180"/>
            <p:cNvSpPr/>
            <p:nvPr/>
          </p:nvSpPr>
          <p:spPr>
            <a:xfrm>
              <a:off x="5145376" y="2546298"/>
              <a:ext cx="652420" cy="652486"/>
            </a:xfrm>
            <a:prstGeom prst="ellipse">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2" name="Oval 181"/>
            <p:cNvSpPr/>
            <p:nvPr/>
          </p:nvSpPr>
          <p:spPr>
            <a:xfrm>
              <a:off x="6440693" y="2555824"/>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3" name="Oval 182"/>
            <p:cNvSpPr/>
            <p:nvPr/>
          </p:nvSpPr>
          <p:spPr>
            <a:xfrm>
              <a:off x="7734421" y="2546298"/>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4" name="Oval 183"/>
            <p:cNvSpPr/>
            <p:nvPr/>
          </p:nvSpPr>
          <p:spPr>
            <a:xfrm>
              <a:off x="3851647" y="366870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5" name="Oval 184"/>
            <p:cNvSpPr/>
            <p:nvPr/>
          </p:nvSpPr>
          <p:spPr>
            <a:xfrm>
              <a:off x="5145376" y="3657589"/>
              <a:ext cx="652420"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6" name="Oval 185"/>
            <p:cNvSpPr/>
            <p:nvPr/>
          </p:nvSpPr>
          <p:spPr>
            <a:xfrm>
              <a:off x="6440693" y="366870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7" name="Oval 186"/>
            <p:cNvSpPr/>
            <p:nvPr/>
          </p:nvSpPr>
          <p:spPr>
            <a:xfrm>
              <a:off x="7734421" y="3657589"/>
              <a:ext cx="652421" cy="652486"/>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8" name="Oval 187"/>
            <p:cNvSpPr/>
            <p:nvPr/>
          </p:nvSpPr>
          <p:spPr>
            <a:xfrm>
              <a:off x="3851647" y="4789516"/>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89" name="Oval 188"/>
            <p:cNvSpPr/>
            <p:nvPr/>
          </p:nvSpPr>
          <p:spPr>
            <a:xfrm>
              <a:off x="5145376" y="4779991"/>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0" name="Oval 189"/>
            <p:cNvSpPr/>
            <p:nvPr/>
          </p:nvSpPr>
          <p:spPr>
            <a:xfrm>
              <a:off x="6440693" y="4789516"/>
              <a:ext cx="652420"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sp>
          <p:nvSpPr>
            <p:cNvPr id="191" name="Oval 190"/>
            <p:cNvSpPr/>
            <p:nvPr/>
          </p:nvSpPr>
          <p:spPr>
            <a:xfrm>
              <a:off x="7734421" y="4779991"/>
              <a:ext cx="652421" cy="652487"/>
            </a:xfrm>
            <a:prstGeom prst="ellipse">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spc="-150" dirty="0">
                <a:solidFill>
                  <a:prstClr val="white"/>
                </a:solidFill>
                <a:latin typeface="Calibri"/>
              </a:endParaRPr>
            </a:p>
          </p:txBody>
        </p:sp>
      </p:grpSp>
      <p:sp>
        <p:nvSpPr>
          <p:cNvPr id="192" name="TextBox 191"/>
          <p:cNvSpPr txBox="1"/>
          <p:nvPr/>
        </p:nvSpPr>
        <p:spPr>
          <a:xfrm>
            <a:off x="27320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3.0V</a:t>
            </a:r>
          </a:p>
        </p:txBody>
      </p:sp>
      <p:sp>
        <p:nvSpPr>
          <p:cNvPr id="193" name="TextBox 192"/>
          <p:cNvSpPr txBox="1"/>
          <p:nvPr/>
        </p:nvSpPr>
        <p:spPr>
          <a:xfrm>
            <a:off x="4035425"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3.8V</a:t>
            </a:r>
          </a:p>
        </p:txBody>
      </p:sp>
      <p:sp>
        <p:nvSpPr>
          <p:cNvPr id="194" name="TextBox 193"/>
          <p:cNvSpPr txBox="1"/>
          <p:nvPr/>
        </p:nvSpPr>
        <p:spPr>
          <a:xfrm>
            <a:off x="5322888" y="172720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3.9V</a:t>
            </a:r>
          </a:p>
        </p:txBody>
      </p:sp>
      <p:sp>
        <p:nvSpPr>
          <p:cNvPr id="195" name="TextBox 194"/>
          <p:cNvSpPr txBox="1"/>
          <p:nvPr/>
        </p:nvSpPr>
        <p:spPr>
          <a:xfrm>
            <a:off x="6610350" y="172720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4.8V</a:t>
            </a:r>
          </a:p>
        </p:txBody>
      </p:sp>
      <p:sp>
        <p:nvSpPr>
          <p:cNvPr id="196" name="TextBox 195"/>
          <p:cNvSpPr txBox="1"/>
          <p:nvPr/>
        </p:nvSpPr>
        <p:spPr>
          <a:xfrm>
            <a:off x="2732088" y="286385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197" name="TextBox 196"/>
          <p:cNvSpPr txBox="1"/>
          <p:nvPr/>
        </p:nvSpPr>
        <p:spPr>
          <a:xfrm>
            <a:off x="4035425"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2.9V</a:t>
            </a:r>
          </a:p>
        </p:txBody>
      </p:sp>
      <p:sp>
        <p:nvSpPr>
          <p:cNvPr id="198" name="TextBox 197"/>
          <p:cNvSpPr txBox="1"/>
          <p:nvPr/>
        </p:nvSpPr>
        <p:spPr>
          <a:xfrm>
            <a:off x="5322888" y="2863850"/>
            <a:ext cx="747712"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2.4V</a:t>
            </a:r>
          </a:p>
        </p:txBody>
      </p:sp>
      <p:sp>
        <p:nvSpPr>
          <p:cNvPr id="199" name="TextBox 198"/>
          <p:cNvSpPr txBox="1"/>
          <p:nvPr/>
        </p:nvSpPr>
        <p:spPr>
          <a:xfrm>
            <a:off x="6610350" y="2863850"/>
            <a:ext cx="747713" cy="461963"/>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2.1V</a:t>
            </a:r>
          </a:p>
        </p:txBody>
      </p:sp>
      <p:sp>
        <p:nvSpPr>
          <p:cNvPr id="200" name="TextBox 199"/>
          <p:cNvSpPr txBox="1"/>
          <p:nvPr/>
        </p:nvSpPr>
        <p:spPr>
          <a:xfrm>
            <a:off x="27336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2.2V</a:t>
            </a:r>
          </a:p>
        </p:txBody>
      </p:sp>
      <p:sp>
        <p:nvSpPr>
          <p:cNvPr id="201" name="TextBox 200"/>
          <p:cNvSpPr txBox="1"/>
          <p:nvPr/>
        </p:nvSpPr>
        <p:spPr>
          <a:xfrm>
            <a:off x="4037013"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202" name="TextBox 201"/>
          <p:cNvSpPr txBox="1"/>
          <p:nvPr/>
        </p:nvSpPr>
        <p:spPr>
          <a:xfrm>
            <a:off x="5324475" y="3976688"/>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4.6V</a:t>
            </a:r>
          </a:p>
        </p:txBody>
      </p:sp>
      <p:sp>
        <p:nvSpPr>
          <p:cNvPr id="203" name="TextBox 202"/>
          <p:cNvSpPr txBox="1"/>
          <p:nvPr/>
        </p:nvSpPr>
        <p:spPr>
          <a:xfrm>
            <a:off x="6611938" y="3976688"/>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1.8V</a:t>
            </a:r>
          </a:p>
        </p:txBody>
      </p:sp>
      <p:sp>
        <p:nvSpPr>
          <p:cNvPr id="204" name="TextBox 203"/>
          <p:cNvSpPr txBox="1"/>
          <p:nvPr/>
        </p:nvSpPr>
        <p:spPr>
          <a:xfrm>
            <a:off x="27320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3.5V</a:t>
            </a:r>
          </a:p>
        </p:txBody>
      </p:sp>
      <p:sp>
        <p:nvSpPr>
          <p:cNvPr id="205" name="TextBox 204"/>
          <p:cNvSpPr txBox="1"/>
          <p:nvPr/>
        </p:nvSpPr>
        <p:spPr>
          <a:xfrm>
            <a:off x="4035425"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2.3V</a:t>
            </a:r>
          </a:p>
        </p:txBody>
      </p:sp>
      <p:sp>
        <p:nvSpPr>
          <p:cNvPr id="206" name="TextBox 205"/>
          <p:cNvSpPr txBox="1"/>
          <p:nvPr/>
        </p:nvSpPr>
        <p:spPr>
          <a:xfrm>
            <a:off x="5322888" y="5097463"/>
            <a:ext cx="747712"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1.9V</a:t>
            </a:r>
          </a:p>
        </p:txBody>
      </p:sp>
      <p:sp>
        <p:nvSpPr>
          <p:cNvPr id="207" name="TextBox 206"/>
          <p:cNvSpPr txBox="1"/>
          <p:nvPr/>
        </p:nvSpPr>
        <p:spPr>
          <a:xfrm>
            <a:off x="6610350" y="5097463"/>
            <a:ext cx="747713" cy="461962"/>
          </a:xfrm>
          <a:prstGeom prst="rect">
            <a:avLst/>
          </a:prstGeom>
          <a:noFill/>
        </p:spPr>
        <p:txBody>
          <a:bodyPr wrap="none">
            <a:spAutoFit/>
          </a:bodyPr>
          <a:lstStyle/>
          <a:p>
            <a:pPr>
              <a:defRPr/>
            </a:pPr>
            <a:r>
              <a:rPr lang="en-US" sz="2400" dirty="0">
                <a:solidFill>
                  <a:prstClr val="white"/>
                </a:solidFill>
                <a:latin typeface="Calibri"/>
                <a:ea typeface="ＭＳ Ｐゴシック" charset="0"/>
                <a:cs typeface="ＭＳ Ｐゴシック" charset="0"/>
              </a:rPr>
              <a:t>4.3V</a:t>
            </a:r>
          </a:p>
        </p:txBody>
      </p:sp>
      <p:sp>
        <p:nvSpPr>
          <p:cNvPr id="208" name="TextBox 207"/>
          <p:cNvSpPr txBox="1"/>
          <p:nvPr/>
        </p:nvSpPr>
        <p:spPr>
          <a:xfrm>
            <a:off x="254000" y="2657475"/>
            <a:ext cx="1835150" cy="460375"/>
          </a:xfrm>
          <a:prstGeom prst="rect">
            <a:avLst/>
          </a:prstGeom>
          <a:noFill/>
        </p:spPr>
        <p:txBody>
          <a:bodyPr>
            <a:spAutoFit/>
          </a:bodyPr>
          <a:lstStyle/>
          <a:p>
            <a:pPr algn="ctr">
              <a:defRPr/>
            </a:pP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read</a:t>
            </a:r>
            <a:r>
              <a:rPr lang="en-US" sz="2400" dirty="0">
                <a:solidFill>
                  <a:srgbClr val="0000FF"/>
                </a:solidFill>
                <a:latin typeface="Calibri"/>
                <a:ea typeface="ＭＳ Ｐゴシック" charset="0"/>
                <a:cs typeface="ＭＳ Ｐゴシック" charset="0"/>
              </a:rPr>
              <a:t> = 2.5 V</a:t>
            </a:r>
          </a:p>
        </p:txBody>
      </p:sp>
      <p:sp>
        <p:nvSpPr>
          <p:cNvPr id="209" name="TextBox 208"/>
          <p:cNvSpPr txBox="1"/>
          <p:nvPr/>
        </p:nvSpPr>
        <p:spPr>
          <a:xfrm>
            <a:off x="254000" y="1530350"/>
            <a:ext cx="1835150" cy="460375"/>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4.7 V</a:t>
            </a:r>
          </a:p>
        </p:txBody>
      </p:sp>
      <p:sp>
        <p:nvSpPr>
          <p:cNvPr id="210" name="TextBox 209"/>
          <p:cNvSpPr txBox="1"/>
          <p:nvPr/>
        </p:nvSpPr>
        <p:spPr>
          <a:xfrm>
            <a:off x="254000" y="3751263"/>
            <a:ext cx="1835150" cy="461962"/>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4.7 V</a:t>
            </a:r>
          </a:p>
        </p:txBody>
      </p:sp>
      <p:sp>
        <p:nvSpPr>
          <p:cNvPr id="211" name="TextBox 210"/>
          <p:cNvSpPr txBox="1"/>
          <p:nvPr/>
        </p:nvSpPr>
        <p:spPr>
          <a:xfrm>
            <a:off x="254000" y="4862513"/>
            <a:ext cx="1835150" cy="460375"/>
          </a:xfrm>
          <a:prstGeom prst="rect">
            <a:avLst/>
          </a:prstGeom>
          <a:noFill/>
        </p:spPr>
        <p:txBody>
          <a:bodyPr>
            <a:spAutoFit/>
          </a:bodyPr>
          <a:lstStyle/>
          <a:p>
            <a:pPr algn="ctr">
              <a:defRPr/>
            </a:pPr>
            <a:r>
              <a:rPr lang="en-US" sz="2400" dirty="0" err="1">
                <a:solidFill>
                  <a:srgbClr val="00B050">
                    <a:lumMod val="75000"/>
                  </a:srgbClr>
                </a:solidFill>
                <a:latin typeface="Calibri"/>
                <a:ea typeface="ＭＳ Ｐゴシック" charset="0"/>
                <a:cs typeface="ＭＳ Ｐゴシック" charset="0"/>
              </a:rPr>
              <a:t>V</a:t>
            </a:r>
            <a:r>
              <a:rPr lang="en-US" sz="2400" baseline="-25000" dirty="0" err="1">
                <a:solidFill>
                  <a:srgbClr val="00B050">
                    <a:lumMod val="75000"/>
                  </a:srgbClr>
                </a:solidFill>
                <a:latin typeface="Calibri"/>
                <a:ea typeface="ＭＳ Ｐゴシック" charset="0"/>
                <a:cs typeface="ＭＳ Ｐゴシック" charset="0"/>
              </a:rPr>
              <a:t>pass</a:t>
            </a:r>
            <a:r>
              <a:rPr lang="en-US" sz="2400" dirty="0">
                <a:solidFill>
                  <a:srgbClr val="00B050">
                    <a:lumMod val="75000"/>
                  </a:srgbClr>
                </a:solidFill>
                <a:latin typeface="Calibri"/>
                <a:ea typeface="ＭＳ Ｐゴシック" charset="0"/>
                <a:cs typeface="ＭＳ Ｐゴシック" charset="0"/>
              </a:rPr>
              <a:t> = 4.7 V</a:t>
            </a:r>
          </a:p>
        </p:txBody>
      </p:sp>
      <p:sp>
        <p:nvSpPr>
          <p:cNvPr id="212" name="TextBox 211"/>
          <p:cNvSpPr txBox="1"/>
          <p:nvPr/>
        </p:nvSpPr>
        <p:spPr>
          <a:xfrm>
            <a:off x="5272088" y="6127750"/>
            <a:ext cx="844550" cy="584200"/>
          </a:xfrm>
          <a:prstGeom prst="rect">
            <a:avLst/>
          </a:prstGeom>
          <a:noFill/>
        </p:spPr>
        <p:txBody>
          <a:bodyPr>
            <a:spAutoFit/>
          </a:bodyPr>
          <a:lstStyle/>
          <a:p>
            <a:pPr algn="ctr">
              <a:defRPr/>
            </a:pPr>
            <a:r>
              <a:rPr lang="en-US" sz="3200" dirty="0">
                <a:solidFill>
                  <a:srgbClr val="00B050"/>
                </a:solidFill>
                <a:latin typeface="Calibri"/>
                <a:ea typeface="ＭＳ Ｐゴシック" charset="0"/>
                <a:cs typeface="ＭＳ Ｐゴシック" charset="0"/>
              </a:rPr>
              <a:t>1</a:t>
            </a:r>
          </a:p>
        </p:txBody>
      </p:sp>
      <p:sp>
        <p:nvSpPr>
          <p:cNvPr id="213" name="TextBox 212"/>
          <p:cNvSpPr txBox="1"/>
          <p:nvPr/>
        </p:nvSpPr>
        <p:spPr>
          <a:xfrm>
            <a:off x="6569075" y="6127750"/>
            <a:ext cx="844550" cy="584200"/>
          </a:xfrm>
          <a:prstGeom prst="rect">
            <a:avLst/>
          </a:prstGeom>
          <a:noFill/>
        </p:spPr>
        <p:txBody>
          <a:bodyPr>
            <a:spAutoFit/>
          </a:bodyPr>
          <a:lstStyle/>
          <a:p>
            <a:pPr algn="ctr">
              <a:defRPr/>
            </a:pPr>
            <a:r>
              <a:rPr lang="en-US" sz="3200" dirty="0">
                <a:solidFill>
                  <a:srgbClr val="FF0000">
                    <a:lumMod val="75000"/>
                  </a:srgbClr>
                </a:solidFill>
                <a:latin typeface="Calibri"/>
                <a:ea typeface="ＭＳ Ｐゴシック" charset="0"/>
                <a:cs typeface="ＭＳ Ｐゴシック" charset="0"/>
              </a:rPr>
              <a:t>0</a:t>
            </a:r>
          </a:p>
        </p:txBody>
      </p:sp>
      <p:sp>
        <p:nvSpPr>
          <p:cNvPr id="214" name="TextBox 213"/>
          <p:cNvSpPr txBox="1"/>
          <p:nvPr/>
        </p:nvSpPr>
        <p:spPr>
          <a:xfrm>
            <a:off x="3978275" y="6127750"/>
            <a:ext cx="844550" cy="584200"/>
          </a:xfrm>
          <a:prstGeom prst="rect">
            <a:avLst/>
          </a:prstGeom>
          <a:noFill/>
        </p:spPr>
        <p:txBody>
          <a:bodyPr>
            <a:spAutoFit/>
          </a:bodyPr>
          <a:lstStyle/>
          <a:p>
            <a:pPr algn="ctr">
              <a:defRPr/>
            </a:pPr>
            <a:r>
              <a:rPr lang="en-US" sz="3200" dirty="0">
                <a:solidFill>
                  <a:srgbClr val="FF0000"/>
                </a:solidFill>
                <a:latin typeface="Calibri"/>
                <a:ea typeface="ＭＳ Ｐゴシック" charset="0"/>
                <a:cs typeface="ＭＳ Ｐゴシック" charset="0"/>
              </a:rPr>
              <a:t>0</a:t>
            </a:r>
          </a:p>
        </p:txBody>
      </p:sp>
      <p:sp>
        <p:nvSpPr>
          <p:cNvPr id="215" name="TextBox 214"/>
          <p:cNvSpPr txBox="1"/>
          <p:nvPr/>
        </p:nvSpPr>
        <p:spPr>
          <a:xfrm>
            <a:off x="2668588" y="6127750"/>
            <a:ext cx="844550" cy="584200"/>
          </a:xfrm>
          <a:prstGeom prst="rect">
            <a:avLst/>
          </a:prstGeom>
          <a:noFill/>
        </p:spPr>
        <p:txBody>
          <a:bodyPr>
            <a:spAutoFit/>
          </a:bodyPr>
          <a:lstStyle/>
          <a:p>
            <a:pPr algn="ctr">
              <a:defRPr/>
            </a:pPr>
            <a:r>
              <a:rPr lang="en-US" sz="3200" dirty="0">
                <a:solidFill>
                  <a:srgbClr val="FF0000"/>
                </a:solidFill>
                <a:latin typeface="Calibri"/>
                <a:ea typeface="ＭＳ Ｐゴシック" charset="0"/>
                <a:cs typeface="ＭＳ Ｐゴシック" charset="0"/>
              </a:rPr>
              <a:t>0</a:t>
            </a:r>
          </a:p>
        </p:txBody>
      </p:sp>
      <p:sp>
        <p:nvSpPr>
          <p:cNvPr id="221" name="TextBox 220"/>
          <p:cNvSpPr txBox="1"/>
          <p:nvPr/>
        </p:nvSpPr>
        <p:spPr>
          <a:xfrm>
            <a:off x="66675" y="817563"/>
            <a:ext cx="2895600" cy="461962"/>
          </a:xfrm>
          <a:prstGeom prst="rect">
            <a:avLst/>
          </a:prstGeom>
          <a:noFill/>
        </p:spPr>
        <p:txBody>
          <a:bodyPr>
            <a:spAutoFit/>
          </a:bodyPr>
          <a:lstStyle/>
          <a:p>
            <a:pPr>
              <a:defRPr/>
            </a:pPr>
            <a:r>
              <a:rPr lang="en-US" sz="2400" dirty="0">
                <a:solidFill>
                  <a:srgbClr val="0000FF"/>
                </a:solidFill>
                <a:latin typeface="Calibri"/>
                <a:ea typeface="ＭＳ Ｐゴシック" charset="0"/>
                <a:cs typeface="ＭＳ Ｐゴシック" charset="0"/>
              </a:rPr>
              <a:t>Reducing </a:t>
            </a:r>
            <a:r>
              <a:rPr lang="en-US" sz="2400" dirty="0" err="1">
                <a:solidFill>
                  <a:srgbClr val="0000FF"/>
                </a:solidFill>
                <a:latin typeface="Calibri"/>
                <a:ea typeface="ＭＳ Ｐゴシック" charset="0"/>
                <a:cs typeface="ＭＳ Ｐゴシック" charset="0"/>
              </a:rPr>
              <a:t>V</a:t>
            </a:r>
            <a:r>
              <a:rPr lang="en-US" sz="2400" baseline="-25000" dirty="0" err="1">
                <a:solidFill>
                  <a:srgbClr val="0000FF"/>
                </a:solidFill>
                <a:latin typeface="Calibri"/>
                <a:ea typeface="ＭＳ Ｐゴシック" charset="0"/>
                <a:cs typeface="ＭＳ Ｐゴシック" charset="0"/>
              </a:rPr>
              <a:t>pass</a:t>
            </a:r>
            <a:r>
              <a:rPr lang="en-US" sz="2400" dirty="0">
                <a:solidFill>
                  <a:srgbClr val="0000FF"/>
                </a:solidFill>
                <a:latin typeface="Calibri"/>
                <a:ea typeface="ＭＳ Ｐゴシック" charset="0"/>
                <a:cs typeface="ＭＳ Ｐゴシック" charset="0"/>
              </a:rPr>
              <a:t> to 4.7V</a:t>
            </a:r>
          </a:p>
        </p:txBody>
      </p:sp>
      <p:sp>
        <p:nvSpPr>
          <p:cNvPr id="217" name="TextBox 216"/>
          <p:cNvSpPr txBox="1"/>
          <p:nvPr/>
        </p:nvSpPr>
        <p:spPr>
          <a:xfrm>
            <a:off x="492125" y="5756275"/>
            <a:ext cx="2409825" cy="831850"/>
          </a:xfrm>
          <a:prstGeom prst="rect">
            <a:avLst/>
          </a:prstGeom>
          <a:noFill/>
        </p:spPr>
        <p:txBody>
          <a:bodyPr>
            <a:spAutoFit/>
          </a:bodyPr>
          <a:lstStyle/>
          <a:p>
            <a:pPr algn="ctr">
              <a:defRPr/>
            </a:pPr>
            <a:r>
              <a:rPr lang="en-US" sz="2400" dirty="0">
                <a:solidFill>
                  <a:srgbClr val="FF0000"/>
                </a:solidFill>
                <a:latin typeface="Calibri"/>
                <a:ea typeface="ＭＳ Ｐゴシック" charset="0"/>
                <a:cs typeface="ＭＳ Ｐゴシック" charset="0"/>
              </a:rPr>
              <a:t>Incorrect values from page 2: </a:t>
            </a:r>
          </a:p>
        </p:txBody>
      </p:sp>
      <p:sp>
        <p:nvSpPr>
          <p:cNvPr id="223" name="TextBox 222"/>
          <p:cNvSpPr txBox="1"/>
          <p:nvPr/>
        </p:nvSpPr>
        <p:spPr>
          <a:xfrm>
            <a:off x="7772400" y="17621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1</a:t>
            </a:r>
          </a:p>
        </p:txBody>
      </p:sp>
      <p:sp>
        <p:nvSpPr>
          <p:cNvPr id="224" name="TextBox 223"/>
          <p:cNvSpPr txBox="1"/>
          <p:nvPr/>
        </p:nvSpPr>
        <p:spPr>
          <a:xfrm>
            <a:off x="7772400" y="287337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2</a:t>
            </a:r>
          </a:p>
        </p:txBody>
      </p:sp>
      <p:sp>
        <p:nvSpPr>
          <p:cNvPr id="225" name="TextBox 224"/>
          <p:cNvSpPr txBox="1"/>
          <p:nvPr/>
        </p:nvSpPr>
        <p:spPr>
          <a:xfrm>
            <a:off x="7772400" y="4010025"/>
            <a:ext cx="1004888" cy="461963"/>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3</a:t>
            </a:r>
          </a:p>
        </p:txBody>
      </p:sp>
      <p:sp>
        <p:nvSpPr>
          <p:cNvPr id="226" name="TextBox 225"/>
          <p:cNvSpPr txBox="1"/>
          <p:nvPr/>
        </p:nvSpPr>
        <p:spPr>
          <a:xfrm>
            <a:off x="7772400" y="5100638"/>
            <a:ext cx="1004888" cy="461962"/>
          </a:xfrm>
          <a:prstGeom prst="rect">
            <a:avLst/>
          </a:prstGeom>
          <a:noFill/>
        </p:spPr>
        <p:txBody>
          <a:bodyPr wrap="none">
            <a:spAutoFit/>
          </a:bodyPr>
          <a:lstStyle/>
          <a:p>
            <a:pPr>
              <a:defRPr/>
            </a:pPr>
            <a:r>
              <a:rPr lang="en-US" sz="2400" dirty="0">
                <a:solidFill>
                  <a:prstClr val="black"/>
                </a:solidFill>
                <a:latin typeface="Calibri"/>
                <a:ea typeface="ＭＳ Ｐゴシック" charset="0"/>
                <a:cs typeface="ＭＳ Ｐゴシック" charset="0"/>
              </a:rPr>
              <a:t>Page 4</a:t>
            </a:r>
          </a:p>
        </p:txBody>
      </p:sp>
      <p:sp>
        <p:nvSpPr>
          <p:cNvPr id="222" name="AutoShape 25"/>
          <p:cNvSpPr>
            <a:spLocks noChangeArrowheads="1"/>
          </p:cNvSpPr>
          <p:nvPr/>
        </p:nvSpPr>
        <p:spPr bwMode="auto">
          <a:xfrm>
            <a:off x="6543675" y="6157913"/>
            <a:ext cx="860425" cy="598487"/>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fontAlgn="base">
              <a:spcBef>
                <a:spcPct val="0"/>
              </a:spcBef>
              <a:spcAft>
                <a:spcPct val="0"/>
              </a:spcAft>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51414648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73"/>
                                        </p:tgtEl>
                                        <p:attrNameLst>
                                          <p:attrName>style.visibility</p:attrName>
                                        </p:attrNameLst>
                                      </p:cBhvr>
                                      <p:to>
                                        <p:strVal val="visible"/>
                                      </p:to>
                                    </p:set>
                                    <p:animEffect transition="in" filter="wipe(up)">
                                      <p:cBhvr>
                                        <p:cTn id="11" dur="500"/>
                                        <p:tgtEl>
                                          <p:spTgt spid="173"/>
                                        </p:tgtEl>
                                      </p:cBhvr>
                                    </p:animEffect>
                                  </p:childTnLst>
                                </p:cTn>
                              </p:par>
                              <p:par>
                                <p:cTn id="12" presetID="22" presetClass="entr" presetSubtype="1" fill="hold" nodeType="withEffect">
                                  <p:stCondLst>
                                    <p:cond delay="0"/>
                                  </p:stCondLst>
                                  <p:childTnLst>
                                    <p:set>
                                      <p:cBhvr>
                                        <p:cTn id="13" dur="1" fill="hold">
                                          <p:stCondLst>
                                            <p:cond delay="0"/>
                                          </p:stCondLst>
                                        </p:cTn>
                                        <p:tgtEl>
                                          <p:spTgt spid="172"/>
                                        </p:tgtEl>
                                        <p:attrNameLst>
                                          <p:attrName>style.visibility</p:attrName>
                                        </p:attrNameLst>
                                      </p:cBhvr>
                                      <p:to>
                                        <p:strVal val="visible"/>
                                      </p:to>
                                    </p:set>
                                    <p:animEffect transition="in" filter="wipe(up)">
                                      <p:cBhvr>
                                        <p:cTn id="14" dur="500"/>
                                        <p:tgtEl>
                                          <p:spTgt spid="172"/>
                                        </p:tgtEl>
                                      </p:cBhvr>
                                    </p:animEffect>
                                  </p:childTnLst>
                                </p:cTn>
                              </p:par>
                              <p:par>
                                <p:cTn id="15" presetID="22" presetClass="entr" presetSubtype="1" fill="hold" nodeType="withEffect">
                                  <p:stCondLst>
                                    <p:cond delay="0"/>
                                  </p:stCondLst>
                                  <p:childTnLst>
                                    <p:set>
                                      <p:cBhvr>
                                        <p:cTn id="16" dur="1" fill="hold">
                                          <p:stCondLst>
                                            <p:cond delay="0"/>
                                          </p:stCondLst>
                                        </p:cTn>
                                        <p:tgtEl>
                                          <p:spTgt spid="174"/>
                                        </p:tgtEl>
                                        <p:attrNameLst>
                                          <p:attrName>style.visibility</p:attrName>
                                        </p:attrNameLst>
                                      </p:cBhvr>
                                      <p:to>
                                        <p:strVal val="visible"/>
                                      </p:to>
                                    </p:set>
                                    <p:animEffect transition="in" filter="wipe(up)">
                                      <p:cBhvr>
                                        <p:cTn id="17" dur="500"/>
                                        <p:tgtEl>
                                          <p:spTgt spid="174"/>
                                        </p:tgtEl>
                                      </p:cBhvr>
                                    </p:animEffect>
                                  </p:childTnLst>
                                </p:cTn>
                              </p:par>
                              <p:par>
                                <p:cTn id="18" presetID="22" presetClass="entr" presetSubtype="1" fill="hold" nodeType="withEffect">
                                  <p:stCondLst>
                                    <p:cond delay="0"/>
                                  </p:stCondLst>
                                  <p:childTnLst>
                                    <p:set>
                                      <p:cBhvr>
                                        <p:cTn id="19" dur="1" fill="hold">
                                          <p:stCondLst>
                                            <p:cond delay="0"/>
                                          </p:stCondLst>
                                        </p:cTn>
                                        <p:tgtEl>
                                          <p:spTgt spid="171"/>
                                        </p:tgtEl>
                                        <p:attrNameLst>
                                          <p:attrName>style.visibility</p:attrName>
                                        </p:attrNameLst>
                                      </p:cBhvr>
                                      <p:to>
                                        <p:strVal val="visible"/>
                                      </p:to>
                                    </p:set>
                                    <p:animEffect transition="in" filter="wipe(up)">
                                      <p:cBhvr>
                                        <p:cTn id="20" dur="500"/>
                                        <p:tgtEl>
                                          <p:spTgt spid="171"/>
                                        </p:tgtEl>
                                      </p:cBhvr>
                                    </p:animEffect>
                                  </p:childTnLst>
                                </p:cTn>
                              </p:par>
                            </p:childTnLst>
                          </p:cTn>
                        </p:par>
                        <p:par>
                          <p:cTn id="21" fill="hold" nodeType="afterGroup">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213"/>
                                        </p:tgtEl>
                                        <p:attrNameLst>
                                          <p:attrName>style.visibility</p:attrName>
                                        </p:attrNameLst>
                                      </p:cBhvr>
                                      <p:to>
                                        <p:strVal val="visible"/>
                                      </p:to>
                                    </p:set>
                                    <p:animEffect transition="in" filter="wipe(up)">
                                      <p:cBhvr>
                                        <p:cTn id="24" dur="500"/>
                                        <p:tgtEl>
                                          <p:spTgt spid="21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12"/>
                                        </p:tgtEl>
                                        <p:attrNameLst>
                                          <p:attrName>style.visibility</p:attrName>
                                        </p:attrNameLst>
                                      </p:cBhvr>
                                      <p:to>
                                        <p:strVal val="visible"/>
                                      </p:to>
                                    </p:set>
                                    <p:animEffect transition="in" filter="wipe(up)">
                                      <p:cBhvr>
                                        <p:cTn id="27" dur="500"/>
                                        <p:tgtEl>
                                          <p:spTgt spid="2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14"/>
                                        </p:tgtEl>
                                        <p:attrNameLst>
                                          <p:attrName>style.visibility</p:attrName>
                                        </p:attrNameLst>
                                      </p:cBhvr>
                                      <p:to>
                                        <p:strVal val="visible"/>
                                      </p:to>
                                    </p:set>
                                    <p:animEffect transition="in" filter="wipe(up)">
                                      <p:cBhvr>
                                        <p:cTn id="30" dur="500"/>
                                        <p:tgtEl>
                                          <p:spTgt spid="214"/>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15"/>
                                        </p:tgtEl>
                                        <p:attrNameLst>
                                          <p:attrName>style.visibility</p:attrName>
                                        </p:attrNameLst>
                                      </p:cBhvr>
                                      <p:to>
                                        <p:strVal val="visible"/>
                                      </p:to>
                                    </p:set>
                                    <p:animEffect transition="in" filter="wipe(up)">
                                      <p:cBhvr>
                                        <p:cTn id="33" dur="500"/>
                                        <p:tgtEl>
                                          <p:spTgt spid="2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7"/>
                                        </p:tgtEl>
                                        <p:attrNameLst>
                                          <p:attrName>style.visibility</p:attrName>
                                        </p:attrNameLst>
                                      </p:cBhvr>
                                      <p:to>
                                        <p:strVal val="visible"/>
                                      </p:to>
                                    </p:set>
                                    <p:animEffect transition="in" filter="fade">
                                      <p:cBhvr>
                                        <p:cTn id="36" dur="500"/>
                                        <p:tgtEl>
                                          <p:spTgt spid="21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p:bldP spid="213" grpId="0"/>
      <p:bldP spid="214" grpId="0"/>
      <p:bldP spid="215" grpId="0"/>
      <p:bldP spid="217" grpId="0"/>
      <p:bldP spid="22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Title 1"/>
          <p:cNvSpPr>
            <a:spLocks noGrp="1"/>
          </p:cNvSpPr>
          <p:nvPr>
            <p:ph type="title"/>
          </p:nvPr>
        </p:nvSpPr>
        <p:spPr/>
        <p:txBody>
          <a:bodyPr/>
          <a:lstStyle/>
          <a:p>
            <a:pPr eaLnBrk="1" hangingPunct="1"/>
            <a:r>
              <a:rPr lang="en-US">
                <a:latin typeface="Calibri" charset="0"/>
              </a:rPr>
              <a:t>Utilizing the Unused ECC Capability</a:t>
            </a:r>
          </a:p>
        </p:txBody>
      </p:sp>
      <p:sp>
        <p:nvSpPr>
          <p:cNvPr id="30003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50DC8F-1B58-6B47-8772-C2D1B970FEA7}" type="slidenum">
              <a:rPr lang="en-US" sz="1200">
                <a:solidFill>
                  <a:srgbClr val="898989"/>
                </a:solidFill>
                <a:latin typeface="Calibri" charset="0"/>
              </a:rPr>
              <a:pPr eaLnBrk="1" hangingPunct="1"/>
              <a:t>86</a:t>
            </a:fld>
            <a:endParaRPr lang="en-US" sz="1200">
              <a:solidFill>
                <a:srgbClr val="898989"/>
              </a:solidFill>
              <a:latin typeface="Calibri" charset="0"/>
            </a:endParaRPr>
          </a:p>
        </p:txBody>
      </p:sp>
      <p:grpSp>
        <p:nvGrpSpPr>
          <p:cNvPr id="34" name="Group 33"/>
          <p:cNvGrpSpPr>
            <a:grpSpLocks/>
          </p:cNvGrpSpPr>
          <p:nvPr/>
        </p:nvGrpSpPr>
        <p:grpSpPr bwMode="auto">
          <a:xfrm>
            <a:off x="228600" y="1098550"/>
            <a:ext cx="8610600" cy="3127375"/>
            <a:chOff x="228600" y="1190741"/>
            <a:chExt cx="8610599" cy="3127375"/>
          </a:xfrm>
        </p:grpSpPr>
        <p:pic>
          <p:nvPicPr>
            <p:cNvPr id="300045" name="Picture 2"/>
            <p:cNvPicPr>
              <a:picLocks noChangeAspect="1" noChangeArrowheads="1"/>
            </p:cNvPicPr>
            <p:nvPr/>
          </p:nvPicPr>
          <p:blipFill>
            <a:blip r:embed="rId3">
              <a:extLst>
                <a:ext uri="{28A0092B-C50C-407E-A947-70E740481C1C}">
                  <a14:useLocalDpi xmlns:a14="http://schemas.microsoft.com/office/drawing/2010/main" val="0"/>
                </a:ext>
              </a:extLst>
            </a:blip>
            <a:srcRect l="13441" t="3947" r="3928" b="31085"/>
            <a:stretch>
              <a:fillRect/>
            </a:stretch>
          </p:blipFill>
          <p:spPr bwMode="auto">
            <a:xfrm>
              <a:off x="1020479" y="1359566"/>
              <a:ext cx="7818720" cy="247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9"/>
            <p:cNvSpPr txBox="1"/>
            <p:nvPr/>
          </p:nvSpPr>
          <p:spPr>
            <a:xfrm>
              <a:off x="1019175" y="3652954"/>
              <a:ext cx="7720012" cy="38258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just">
                <a:defRPr/>
              </a:pPr>
              <a:r>
                <a:rPr lang="en-US"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01 02 03 04 05 06 07 08 09 10 11 12 13 14 15 16 17 18 19 20 21</a:t>
              </a:r>
              <a:br>
                <a:rPr lang="en-US" sz="20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br>
              <a:endParaRPr lang="en-US" sz="4800" dirty="0">
                <a:solidFill>
                  <a:prstClr val="black"/>
                </a:solidFill>
                <a:latin typeface="Calibri"/>
                <a:ea typeface="Times New Roman" panose="02020603050405020304" pitchFamily="18" charset="0"/>
                <a:cs typeface="Times New Roman" panose="02020603050405020304" pitchFamily="18" charset="0"/>
              </a:endParaRPr>
            </a:p>
          </p:txBody>
        </p:sp>
        <p:sp>
          <p:nvSpPr>
            <p:cNvPr id="300047" name="Rectangle 6"/>
            <p:cNvSpPr>
              <a:spLocks noChangeArrowheads="1"/>
            </p:cNvSpPr>
            <p:nvPr/>
          </p:nvSpPr>
          <p:spPr bwMode="auto">
            <a:xfrm>
              <a:off x="3775379" y="3918006"/>
              <a:ext cx="19162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fontAlgn="base">
                <a:spcBef>
                  <a:spcPct val="0"/>
                </a:spcBef>
                <a:spcAft>
                  <a:spcPct val="0"/>
                </a:spcAft>
              </a:pPr>
              <a:r>
                <a:rPr lang="en-US" sz="2000" b="1" i="1" smtClean="0">
                  <a:solidFill>
                    <a:srgbClr val="000000"/>
                  </a:solidFill>
                  <a:latin typeface="Calibri" charset="0"/>
                  <a:ea typeface="ＭＳ Ｐゴシック" charset="0"/>
                  <a:cs typeface="Times New Roman" charset="0"/>
                </a:rPr>
                <a:t>N</a:t>
              </a:r>
              <a:r>
                <a:rPr lang="en-US" sz="2000" b="1" smtClean="0">
                  <a:solidFill>
                    <a:srgbClr val="000000"/>
                  </a:solidFill>
                  <a:latin typeface="Calibri" charset="0"/>
                  <a:ea typeface="ＭＳ Ｐゴシック" charset="0"/>
                  <a:cs typeface="Times New Roman" charset="0"/>
                </a:rPr>
                <a:t>-day Retention</a:t>
              </a:r>
              <a:endParaRPr lang="en-US" sz="4800" smtClean="0">
                <a:solidFill>
                  <a:srgbClr val="000000"/>
                </a:solidFill>
                <a:latin typeface="Calibri" charset="0"/>
                <a:ea typeface="ＭＳ Ｐゴシック" charset="0"/>
                <a:cs typeface="Times New Roman" charset="0"/>
              </a:endParaRPr>
            </a:p>
          </p:txBody>
        </p:sp>
        <p:sp>
          <p:nvSpPr>
            <p:cNvPr id="8" name="Rectangle 7"/>
            <p:cNvSpPr/>
            <p:nvPr/>
          </p:nvSpPr>
          <p:spPr>
            <a:xfrm>
              <a:off x="354013" y="1412991"/>
              <a:ext cx="638175" cy="239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1.0</a:t>
              </a:r>
            </a:p>
          </p:txBody>
        </p:sp>
        <p:sp>
          <p:nvSpPr>
            <p:cNvPr id="9" name="Rectangle 8"/>
            <p:cNvSpPr/>
            <p:nvPr/>
          </p:nvSpPr>
          <p:spPr>
            <a:xfrm>
              <a:off x="354013" y="1860666"/>
              <a:ext cx="638175" cy="239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0.8</a:t>
              </a:r>
            </a:p>
          </p:txBody>
        </p:sp>
        <p:sp>
          <p:nvSpPr>
            <p:cNvPr id="10" name="Rectangle 9"/>
            <p:cNvSpPr/>
            <p:nvPr/>
          </p:nvSpPr>
          <p:spPr>
            <a:xfrm>
              <a:off x="354013" y="2295641"/>
              <a:ext cx="638175" cy="239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0.6</a:t>
              </a:r>
            </a:p>
          </p:txBody>
        </p:sp>
        <p:sp>
          <p:nvSpPr>
            <p:cNvPr id="11" name="Rectangle 10"/>
            <p:cNvSpPr/>
            <p:nvPr/>
          </p:nvSpPr>
          <p:spPr>
            <a:xfrm>
              <a:off x="354013" y="2730616"/>
              <a:ext cx="638175" cy="239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0.4</a:t>
              </a:r>
            </a:p>
          </p:txBody>
        </p:sp>
        <p:sp>
          <p:nvSpPr>
            <p:cNvPr id="12" name="Rectangle 11"/>
            <p:cNvSpPr/>
            <p:nvPr/>
          </p:nvSpPr>
          <p:spPr>
            <a:xfrm>
              <a:off x="354013" y="3121141"/>
              <a:ext cx="638175" cy="239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0.2</a:t>
              </a:r>
            </a:p>
          </p:txBody>
        </p:sp>
        <p:sp>
          <p:nvSpPr>
            <p:cNvPr id="13" name="Rectangle 12"/>
            <p:cNvSpPr/>
            <p:nvPr/>
          </p:nvSpPr>
          <p:spPr>
            <a:xfrm>
              <a:off x="354013" y="3579929"/>
              <a:ext cx="638175" cy="239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0</a:t>
              </a:r>
            </a:p>
          </p:txBody>
        </p:sp>
        <p:sp>
          <p:nvSpPr>
            <p:cNvPr id="14" name="Rectangle 13"/>
            <p:cNvSpPr/>
            <p:nvPr/>
          </p:nvSpPr>
          <p:spPr>
            <a:xfrm>
              <a:off x="228600" y="1855786"/>
              <a:ext cx="349398" cy="1277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a:lstStyle/>
            <a:p>
              <a:pPr algn="ctr">
                <a:defRPr/>
              </a:pPr>
              <a:r>
                <a:rPr lang="en-US" sz="2000" b="1" dirty="0">
                  <a:solidFill>
                    <a:prstClr val="black"/>
                  </a:solidFill>
                  <a:latin typeface="Calibri"/>
                </a:rPr>
                <a:t>RBER</a:t>
              </a:r>
            </a:p>
          </p:txBody>
        </p:sp>
        <p:sp>
          <p:nvSpPr>
            <p:cNvPr id="15" name="Rectangle 14"/>
            <p:cNvSpPr/>
            <p:nvPr/>
          </p:nvSpPr>
          <p:spPr>
            <a:xfrm>
              <a:off x="1062038" y="1190741"/>
              <a:ext cx="682625" cy="24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 10</a:t>
              </a:r>
              <a:r>
                <a:rPr lang="en-US" sz="2000" baseline="30000" dirty="0">
                  <a:solidFill>
                    <a:prstClr val="black"/>
                  </a:solidFill>
                  <a:latin typeface="Calibri"/>
                </a:rPr>
                <a:t>-3</a:t>
              </a:r>
              <a:endParaRPr lang="en-US" sz="2000" dirty="0">
                <a:solidFill>
                  <a:prstClr val="black"/>
                </a:solidFill>
                <a:latin typeface="Calibri"/>
              </a:endParaRPr>
            </a:p>
          </p:txBody>
        </p:sp>
      </p:grpSp>
      <p:cxnSp>
        <p:nvCxnSpPr>
          <p:cNvPr id="21" name="Straight Connector 20"/>
          <p:cNvCxnSpPr/>
          <p:nvPr/>
        </p:nvCxnSpPr>
        <p:spPr>
          <a:xfrm flipH="1">
            <a:off x="1227138" y="1374775"/>
            <a:ext cx="752951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484813" y="990600"/>
            <a:ext cx="3400425" cy="35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400" dirty="0">
                <a:solidFill>
                  <a:srgbClr val="FF0000"/>
                </a:solidFill>
                <a:latin typeface="Calibri"/>
              </a:rPr>
              <a:t>ECC Correction Capability</a:t>
            </a:r>
          </a:p>
        </p:txBody>
      </p:sp>
      <p:sp>
        <p:nvSpPr>
          <p:cNvPr id="30" name="Left Brace 29"/>
          <p:cNvSpPr/>
          <p:nvPr/>
        </p:nvSpPr>
        <p:spPr>
          <a:xfrm flipH="1">
            <a:off x="1435100" y="1374775"/>
            <a:ext cx="217488" cy="1276350"/>
          </a:xfrm>
          <a:prstGeom prst="leftBrace">
            <a:avLst>
              <a:gd name="adj1" fmla="val 8333"/>
              <a:gd name="adj2" fmla="val 19666"/>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a:endParaRPr>
          </a:p>
        </p:txBody>
      </p:sp>
      <p:sp>
        <p:nvSpPr>
          <p:cNvPr id="31" name="TextBox 30"/>
          <p:cNvSpPr txBox="1"/>
          <p:nvPr/>
        </p:nvSpPr>
        <p:spPr>
          <a:xfrm>
            <a:off x="1771650" y="1409700"/>
            <a:ext cx="2952750" cy="461963"/>
          </a:xfrm>
          <a:prstGeom prst="rect">
            <a:avLst/>
          </a:prstGeom>
          <a:noFill/>
        </p:spPr>
        <p:txBody>
          <a:bodyPr wrap="none">
            <a:spAutoFit/>
          </a:bodyPr>
          <a:lstStyle/>
          <a:p>
            <a:pPr>
              <a:defRPr/>
            </a:pPr>
            <a:r>
              <a:rPr lang="en-US" sz="2400" dirty="0">
                <a:solidFill>
                  <a:srgbClr val="0000FF"/>
                </a:solidFill>
                <a:latin typeface="Calibri"/>
                <a:ea typeface="ＭＳ Ｐゴシック" charset="0"/>
                <a:cs typeface="ＭＳ Ｐゴシック" charset="0"/>
              </a:rPr>
              <a:t>Unused ECC capability</a:t>
            </a:r>
          </a:p>
        </p:txBody>
      </p:sp>
      <p:sp>
        <p:nvSpPr>
          <p:cNvPr id="32" name="Left Brace 31"/>
          <p:cNvSpPr/>
          <p:nvPr/>
        </p:nvSpPr>
        <p:spPr>
          <a:xfrm>
            <a:off x="4759325" y="1374775"/>
            <a:ext cx="219075" cy="742950"/>
          </a:xfrm>
          <a:prstGeom prst="leftBrace">
            <a:avLst>
              <a:gd name="adj1" fmla="val 8333"/>
              <a:gd name="adj2" fmla="val 29216"/>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a:endParaRPr>
          </a:p>
        </p:txBody>
      </p:sp>
      <p:sp>
        <p:nvSpPr>
          <p:cNvPr id="4" name="TextBox 3"/>
          <p:cNvSpPr txBox="1"/>
          <p:nvPr/>
        </p:nvSpPr>
        <p:spPr>
          <a:xfrm>
            <a:off x="577850" y="4229100"/>
            <a:ext cx="8161338" cy="523875"/>
          </a:xfrm>
          <a:prstGeom prst="rect">
            <a:avLst/>
          </a:prstGeom>
          <a:noFill/>
        </p:spPr>
        <p:txBody>
          <a:bodyPr>
            <a:spAutoFit/>
          </a:bodyPr>
          <a:lstStyle/>
          <a:p>
            <a:pPr marL="342900" indent="-342900">
              <a:buFontTx/>
              <a:buAutoNum type="arabicPeriod"/>
              <a:defRPr/>
            </a:pPr>
            <a:r>
              <a:rPr lang="en-US" sz="2800" dirty="0">
                <a:solidFill>
                  <a:srgbClr val="0000FF"/>
                </a:solidFill>
                <a:latin typeface="Calibri"/>
                <a:ea typeface="ＭＳ Ｐゴシック" charset="0"/>
                <a:cs typeface="ＭＳ Ｐゴシック" charset="0"/>
              </a:rPr>
              <a:t>ECC provisioned for high retention “age”</a:t>
            </a:r>
          </a:p>
        </p:txBody>
      </p:sp>
      <p:sp>
        <p:nvSpPr>
          <p:cNvPr id="33" name="Rectangle 32"/>
          <p:cNvSpPr/>
          <p:nvPr/>
        </p:nvSpPr>
        <p:spPr>
          <a:xfrm>
            <a:off x="577850" y="5311775"/>
            <a:ext cx="8451850" cy="523875"/>
          </a:xfrm>
          <a:prstGeom prst="rect">
            <a:avLst/>
          </a:prstGeom>
        </p:spPr>
        <p:txBody>
          <a:bodyPr>
            <a:spAutoFit/>
          </a:bodyPr>
          <a:lstStyle/>
          <a:p>
            <a:pPr>
              <a:defRPr/>
            </a:pPr>
            <a:r>
              <a:rPr lang="en-US" sz="2800" dirty="0">
                <a:solidFill>
                  <a:srgbClr val="0000FF"/>
                </a:solidFill>
                <a:latin typeface="Calibri"/>
                <a:ea typeface="ＭＳ Ｐゴシック" charset="0"/>
                <a:cs typeface="ＭＳ Ｐゴシック" charset="0"/>
              </a:rPr>
              <a:t>3. Unused ECC capability decreases over retention age</a:t>
            </a:r>
          </a:p>
        </p:txBody>
      </p:sp>
      <p:sp>
        <p:nvSpPr>
          <p:cNvPr id="38" name="Rectangle 37"/>
          <p:cNvSpPr/>
          <p:nvPr/>
        </p:nvSpPr>
        <p:spPr>
          <a:xfrm>
            <a:off x="577850" y="5707063"/>
            <a:ext cx="8161338" cy="954087"/>
          </a:xfrm>
          <a:prstGeom prst="rect">
            <a:avLst/>
          </a:prstGeom>
        </p:spPr>
        <p:txBody>
          <a:bodyPr>
            <a:spAutoFit/>
          </a:bodyPr>
          <a:lstStyle/>
          <a:p>
            <a:pPr>
              <a:defRPr/>
            </a:pPr>
            <a:r>
              <a:rPr lang="en-US" sz="2800" dirty="0">
                <a:solidFill>
                  <a:srgbClr val="00B050"/>
                </a:solidFill>
                <a:latin typeface="Calibri"/>
                <a:ea typeface="ＭＳ Ｐゴシック" charset="0"/>
                <a:cs typeface="ＭＳ Ｐゴシック" charset="0"/>
              </a:rPr>
              <a:t>Dynamically adjust </a:t>
            </a:r>
            <a:r>
              <a:rPr lang="en-US" sz="2800" dirty="0" err="1">
                <a:solidFill>
                  <a:srgbClr val="00B050"/>
                </a:solidFill>
                <a:latin typeface="Calibri"/>
                <a:ea typeface="ＭＳ Ｐゴシック" charset="0"/>
                <a:cs typeface="ＭＳ Ｐゴシック" charset="0"/>
              </a:rPr>
              <a:t>V</a:t>
            </a:r>
            <a:r>
              <a:rPr lang="en-US" sz="2800" baseline="-25000" dirty="0" err="1">
                <a:solidFill>
                  <a:srgbClr val="00B050"/>
                </a:solidFill>
                <a:latin typeface="Calibri"/>
                <a:ea typeface="ＭＳ Ｐゴシック" charset="0"/>
                <a:cs typeface="ＭＳ Ｐゴシック" charset="0"/>
              </a:rPr>
              <a:t>pass</a:t>
            </a:r>
            <a:r>
              <a:rPr lang="en-US" sz="2800" dirty="0">
                <a:solidFill>
                  <a:srgbClr val="00B050"/>
                </a:solidFill>
                <a:latin typeface="Calibri"/>
                <a:ea typeface="ＭＳ Ｐゴシック" charset="0"/>
                <a:cs typeface="ＭＳ Ｐゴシック" charset="0"/>
              </a:rPr>
              <a:t> so that read errors fully utilize the unused ECC capability</a:t>
            </a:r>
          </a:p>
        </p:txBody>
      </p:sp>
      <p:sp>
        <p:nvSpPr>
          <p:cNvPr id="24" name="TextBox 23"/>
          <p:cNvSpPr txBox="1"/>
          <p:nvPr/>
        </p:nvSpPr>
        <p:spPr>
          <a:xfrm>
            <a:off x="577850" y="4775200"/>
            <a:ext cx="8161338" cy="523875"/>
          </a:xfrm>
          <a:prstGeom prst="rect">
            <a:avLst/>
          </a:prstGeom>
          <a:noFill/>
        </p:spPr>
        <p:txBody>
          <a:bodyPr>
            <a:spAutoFit/>
          </a:bodyPr>
          <a:lstStyle/>
          <a:p>
            <a:pPr>
              <a:defRPr/>
            </a:pPr>
            <a:r>
              <a:rPr lang="en-US" sz="2800" dirty="0">
                <a:solidFill>
                  <a:srgbClr val="0000FF"/>
                </a:solidFill>
                <a:latin typeface="Calibri"/>
                <a:ea typeface="ＭＳ Ｐゴシック" charset="0"/>
                <a:cs typeface="ＭＳ Ｐゴシック" charset="0"/>
              </a:rPr>
              <a:t>2. Unused ECC capability can be used to fix read errors</a:t>
            </a:r>
          </a:p>
        </p:txBody>
      </p:sp>
    </p:spTree>
    <p:extLst>
      <p:ext uri="{BB962C8B-B14F-4D97-AF65-F5344CB8AC3E}">
        <p14:creationId xmlns:p14="http://schemas.microsoft.com/office/powerpoint/2010/main" val="425684542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nodeType="afterGroup">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par>
                          <p:cTn id="33" fill="hold" nodeType="afterGroup">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31" grpId="0"/>
      <p:bldP spid="32" grpId="0" animBg="1"/>
      <p:bldP spid="4" grpId="0"/>
      <p:bldP spid="33" grpId="0"/>
      <p:bldP spid="38" grpId="0"/>
      <p:bldP spid="2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itle 1"/>
          <p:cNvSpPr>
            <a:spLocks noGrp="1"/>
          </p:cNvSpPr>
          <p:nvPr>
            <p:ph type="title"/>
          </p:nvPr>
        </p:nvSpPr>
        <p:spPr/>
        <p:txBody>
          <a:bodyPr/>
          <a:lstStyle/>
          <a:p>
            <a:pPr eaLnBrk="1" hangingPunct="1"/>
            <a:r>
              <a:rPr lang="en-US">
                <a:latin typeface="Calibri" charset="0"/>
              </a:rPr>
              <a:t>V</a:t>
            </a:r>
            <a:r>
              <a:rPr lang="en-US" baseline="-25000">
                <a:latin typeface="Calibri" charset="0"/>
              </a:rPr>
              <a:t>pass</a:t>
            </a:r>
            <a:r>
              <a:rPr lang="en-US">
                <a:latin typeface="Calibri" charset="0"/>
              </a:rPr>
              <a:t> Reduction Trade-Off Summary</a:t>
            </a:r>
          </a:p>
        </p:txBody>
      </p:sp>
      <p:sp>
        <p:nvSpPr>
          <p:cNvPr id="4" name="Content Placeholder 3"/>
          <p:cNvSpPr>
            <a:spLocks noGrp="1"/>
          </p:cNvSpPr>
          <p:nvPr>
            <p:ph idx="1"/>
          </p:nvPr>
        </p:nvSpPr>
        <p:spPr/>
        <p:txBody>
          <a:bodyPr/>
          <a:lstStyle/>
          <a:p>
            <a:pPr eaLnBrk="1" hangingPunct="1"/>
            <a:r>
              <a:rPr lang="en-US">
                <a:latin typeface="Calibri" charset="0"/>
              </a:rPr>
              <a:t> Today: Conservatively set V</a:t>
            </a:r>
            <a:r>
              <a:rPr lang="en-US" baseline="-25000">
                <a:latin typeface="Calibri" charset="0"/>
              </a:rPr>
              <a:t>pass</a:t>
            </a:r>
            <a:r>
              <a:rPr lang="en-US">
                <a:latin typeface="Calibri" charset="0"/>
              </a:rPr>
              <a:t> to a high voltage</a:t>
            </a:r>
          </a:p>
          <a:p>
            <a:pPr lvl="1" eaLnBrk="1" hangingPunct="1"/>
            <a:r>
              <a:rPr lang="en-US">
                <a:solidFill>
                  <a:schemeClr val="accent2"/>
                </a:solidFill>
                <a:latin typeface="Calibri" charset="0"/>
              </a:rPr>
              <a:t>Accumulates more read disturb errors at the end of each refresh interval</a:t>
            </a:r>
          </a:p>
          <a:p>
            <a:pPr lvl="1" eaLnBrk="1" hangingPunct="1">
              <a:buFont typeface="Arial" charset="0"/>
              <a:buChar char="+"/>
            </a:pPr>
            <a:r>
              <a:rPr lang="en-US">
                <a:solidFill>
                  <a:schemeClr val="tx2"/>
                </a:solidFill>
                <a:latin typeface="Calibri" charset="0"/>
              </a:rPr>
              <a:t>No read errors</a:t>
            </a:r>
          </a:p>
          <a:p>
            <a:pPr lvl="1" eaLnBrk="1" hangingPunct="1">
              <a:buFont typeface="Arial" charset="0"/>
              <a:buChar char="+"/>
            </a:pPr>
            <a:endParaRPr lang="en-US">
              <a:solidFill>
                <a:schemeClr val="tx2"/>
              </a:solidFill>
              <a:latin typeface="Calibri" charset="0"/>
            </a:endParaRPr>
          </a:p>
          <a:p>
            <a:pPr eaLnBrk="1" hangingPunct="1"/>
            <a:r>
              <a:rPr lang="en-US">
                <a:latin typeface="Calibri" charset="0"/>
              </a:rPr>
              <a:t> Idea: </a:t>
            </a:r>
            <a:r>
              <a:rPr lang="en-US">
                <a:solidFill>
                  <a:srgbClr val="0000FF"/>
                </a:solidFill>
                <a:latin typeface="Calibri" charset="0"/>
              </a:rPr>
              <a:t>Dynamically adjust V</a:t>
            </a:r>
            <a:r>
              <a:rPr lang="en-US" baseline="-25000">
                <a:solidFill>
                  <a:srgbClr val="0000FF"/>
                </a:solidFill>
                <a:latin typeface="Calibri" charset="0"/>
              </a:rPr>
              <a:t>pass</a:t>
            </a:r>
            <a:r>
              <a:rPr lang="en-US">
                <a:solidFill>
                  <a:srgbClr val="0000FF"/>
                </a:solidFill>
                <a:latin typeface="Calibri" charset="0"/>
              </a:rPr>
              <a:t> to unused ECC capability</a:t>
            </a:r>
          </a:p>
          <a:p>
            <a:pPr lvl="1" eaLnBrk="1" hangingPunct="1">
              <a:buFont typeface="Calibri" charset="0"/>
              <a:buChar char="+"/>
            </a:pPr>
            <a:r>
              <a:rPr lang="en-US">
                <a:solidFill>
                  <a:schemeClr val="tx2"/>
                </a:solidFill>
                <a:latin typeface="Calibri" charset="0"/>
              </a:rPr>
              <a:t>Minimize read disturb errors</a:t>
            </a:r>
            <a:endParaRPr lang="en-US">
              <a:latin typeface="Calibri" charset="0"/>
            </a:endParaRPr>
          </a:p>
          <a:p>
            <a:pPr lvl="1" eaLnBrk="1" hangingPunct="1">
              <a:buFont typeface="Courier New" charset="0"/>
              <a:buChar char="o"/>
            </a:pPr>
            <a:r>
              <a:rPr lang="en-US">
                <a:latin typeface="Calibri" charset="0"/>
              </a:rPr>
              <a:t>Control read errors to be tolerable by ECC</a:t>
            </a:r>
          </a:p>
          <a:p>
            <a:pPr lvl="1" eaLnBrk="1" hangingPunct="1">
              <a:buFont typeface="Courier New" charset="0"/>
              <a:buChar char="o"/>
            </a:pPr>
            <a:r>
              <a:rPr lang="en-US">
                <a:latin typeface="Calibri" charset="0"/>
              </a:rPr>
              <a:t>If read errors exceed ECC capability, read again with a higher V</a:t>
            </a:r>
            <a:r>
              <a:rPr lang="en-US" baseline="-25000">
                <a:latin typeface="Calibri" charset="0"/>
              </a:rPr>
              <a:t>pass</a:t>
            </a:r>
            <a:r>
              <a:rPr lang="en-US">
                <a:latin typeface="Calibri" charset="0"/>
              </a:rPr>
              <a:t> to correct read errors</a:t>
            </a:r>
          </a:p>
        </p:txBody>
      </p:sp>
      <p:sp>
        <p:nvSpPr>
          <p:cNvPr id="30208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FBAEEA-DB67-E14F-AB24-129364962B0F}" type="slidenum">
              <a:rPr lang="en-US" sz="1200">
                <a:solidFill>
                  <a:srgbClr val="898989"/>
                </a:solidFill>
                <a:latin typeface="Calibri" charset="0"/>
              </a:rPr>
              <a:pPr eaLnBrk="1" hangingPunct="1"/>
              <a:t>87</a:t>
            </a:fld>
            <a:endParaRPr lang="en-US" sz="1200">
              <a:solidFill>
                <a:srgbClr val="898989"/>
              </a:solidFill>
              <a:latin typeface="Calibri" charset="0"/>
            </a:endParaRPr>
          </a:p>
        </p:txBody>
      </p:sp>
    </p:spTree>
    <p:extLst>
      <p:ext uri="{BB962C8B-B14F-4D97-AF65-F5344CB8AC3E}">
        <p14:creationId xmlns:p14="http://schemas.microsoft.com/office/powerpoint/2010/main" val="416821631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fade">
                                      <p:cBhvr>
                                        <p:cTn id="13" dur="500"/>
                                        <p:tgtEl>
                                          <p:spTgt spid="4">
                                            <p:txEl>
                                              <p:pRg st="6" end="6"/>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7" end="7"/>
                                            </p:txEl>
                                          </p:spTgt>
                                        </p:tgtEl>
                                        <p:attrNameLst>
                                          <p:attrName>style.visibility</p:attrName>
                                        </p:attrNameLst>
                                      </p:cBhvr>
                                      <p:to>
                                        <p:strVal val="visible"/>
                                      </p:to>
                                    </p:set>
                                    <p:animEffect transition="in" filter="fade">
                                      <p:cBhvr>
                                        <p:cTn id="1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Title 3"/>
          <p:cNvSpPr>
            <a:spLocks noGrp="1"/>
          </p:cNvSpPr>
          <p:nvPr>
            <p:ph type="title"/>
          </p:nvPr>
        </p:nvSpPr>
        <p:spPr/>
        <p:txBody>
          <a:bodyPr/>
          <a:lstStyle/>
          <a:p>
            <a:pPr eaLnBrk="1" hangingPunct="1"/>
            <a:r>
              <a:rPr lang="en-US">
                <a:latin typeface="Calibri" charset="0"/>
              </a:rPr>
              <a:t>V</a:t>
            </a:r>
            <a:r>
              <a:rPr lang="en-US" baseline="-25000">
                <a:latin typeface="Calibri" charset="0"/>
              </a:rPr>
              <a:t>pass</a:t>
            </a:r>
            <a:r>
              <a:rPr lang="en-US">
                <a:latin typeface="Calibri" charset="0"/>
              </a:rPr>
              <a:t> Tuning Steps</a:t>
            </a:r>
          </a:p>
        </p:txBody>
      </p:sp>
      <p:sp>
        <p:nvSpPr>
          <p:cNvPr id="5" name="Content Placeholder 4"/>
          <p:cNvSpPr>
            <a:spLocks noGrp="1"/>
          </p:cNvSpPr>
          <p:nvPr>
            <p:ph idx="1"/>
          </p:nvPr>
        </p:nvSpPr>
        <p:spPr>
          <a:xfrm>
            <a:off x="228600" y="914400"/>
            <a:ext cx="8915400" cy="5522913"/>
          </a:xfrm>
        </p:spPr>
        <p:txBody>
          <a:bodyPr/>
          <a:lstStyle/>
          <a:p>
            <a:pPr eaLnBrk="1" hangingPunct="1"/>
            <a:r>
              <a:rPr lang="en-US" dirty="0">
                <a:latin typeface="Calibri" charset="0"/>
              </a:rPr>
              <a:t>Perform once for each block every day:</a:t>
            </a:r>
          </a:p>
          <a:p>
            <a:pPr marL="650875" lvl="1" indent="-514350" eaLnBrk="1" hangingPunct="1">
              <a:buFont typeface="Calibri" charset="0"/>
              <a:buAutoNum type="arabicPeriod"/>
            </a:pPr>
            <a:r>
              <a:rPr lang="en-US" dirty="0">
                <a:solidFill>
                  <a:schemeClr val="accent1"/>
                </a:solidFill>
                <a:latin typeface="Calibri" charset="0"/>
              </a:rPr>
              <a:t>Estimate</a:t>
            </a:r>
            <a:r>
              <a:rPr lang="en-US" dirty="0">
                <a:latin typeface="Calibri" charset="0"/>
              </a:rPr>
              <a:t> </a:t>
            </a:r>
            <a:r>
              <a:rPr lang="en-US" i="1" dirty="0">
                <a:latin typeface="Calibri" charset="0"/>
              </a:rPr>
              <a:t>unused ECC capability (using retention age)</a:t>
            </a:r>
          </a:p>
          <a:p>
            <a:pPr marL="650875" lvl="1" indent="-514350" eaLnBrk="1" hangingPunct="1">
              <a:buFont typeface="Calibri" charset="0"/>
              <a:buAutoNum type="arabicPeriod"/>
            </a:pPr>
            <a:r>
              <a:rPr lang="en-US" dirty="0">
                <a:solidFill>
                  <a:schemeClr val="accent1"/>
                </a:solidFill>
                <a:latin typeface="Calibri" charset="0"/>
              </a:rPr>
              <a:t>Aggressively reduce </a:t>
            </a:r>
            <a:r>
              <a:rPr lang="en-US" dirty="0" err="1">
                <a:solidFill>
                  <a:schemeClr val="accent1"/>
                </a:solidFill>
                <a:latin typeface="Calibri" charset="0"/>
              </a:rPr>
              <a:t>V</a:t>
            </a:r>
            <a:r>
              <a:rPr lang="en-US" baseline="-25000" dirty="0" err="1">
                <a:solidFill>
                  <a:schemeClr val="accent1"/>
                </a:solidFill>
                <a:latin typeface="Calibri" charset="0"/>
              </a:rPr>
              <a:t>pass</a:t>
            </a:r>
            <a:r>
              <a:rPr lang="en-US" dirty="0">
                <a:latin typeface="Calibri" charset="0"/>
              </a:rPr>
              <a:t> until </a:t>
            </a:r>
            <a:r>
              <a:rPr lang="en-US" i="1" dirty="0">
                <a:latin typeface="Calibri" charset="0"/>
              </a:rPr>
              <a:t>read errors </a:t>
            </a:r>
            <a:r>
              <a:rPr lang="en-US" i="1" dirty="0" smtClean="0">
                <a:latin typeface="Calibri" charset="0"/>
              </a:rPr>
              <a:t>exceed </a:t>
            </a:r>
            <a:r>
              <a:rPr lang="en-US" i="1" dirty="0">
                <a:latin typeface="Calibri" charset="0"/>
              </a:rPr>
              <a:t>ECC capability</a:t>
            </a:r>
            <a:endParaRPr lang="en-US" dirty="0">
              <a:latin typeface="Calibri" charset="0"/>
            </a:endParaRPr>
          </a:p>
          <a:p>
            <a:pPr marL="650875" lvl="1" indent="-514350" eaLnBrk="1" hangingPunct="1">
              <a:buFont typeface="Calibri" charset="0"/>
              <a:buAutoNum type="arabicPeriod"/>
            </a:pPr>
            <a:r>
              <a:rPr lang="en-US" dirty="0">
                <a:solidFill>
                  <a:schemeClr val="accent1"/>
                </a:solidFill>
                <a:latin typeface="Calibri" charset="0"/>
              </a:rPr>
              <a:t>Gradually increase </a:t>
            </a:r>
            <a:r>
              <a:rPr lang="en-US" dirty="0" err="1">
                <a:solidFill>
                  <a:schemeClr val="accent1"/>
                </a:solidFill>
                <a:latin typeface="Calibri" charset="0"/>
              </a:rPr>
              <a:t>V</a:t>
            </a:r>
            <a:r>
              <a:rPr lang="en-US" baseline="-25000" dirty="0" err="1">
                <a:solidFill>
                  <a:schemeClr val="accent1"/>
                </a:solidFill>
                <a:latin typeface="Calibri" charset="0"/>
              </a:rPr>
              <a:t>pass</a:t>
            </a:r>
            <a:r>
              <a:rPr lang="en-US" dirty="0">
                <a:solidFill>
                  <a:schemeClr val="accent1"/>
                </a:solidFill>
                <a:latin typeface="Calibri" charset="0"/>
              </a:rPr>
              <a:t> </a:t>
            </a:r>
            <a:r>
              <a:rPr lang="en-US" dirty="0">
                <a:latin typeface="Calibri" charset="0"/>
              </a:rPr>
              <a:t>until read </a:t>
            </a:r>
            <a:r>
              <a:rPr lang="en-US" dirty="0" smtClean="0">
                <a:latin typeface="Calibri" charset="0"/>
              </a:rPr>
              <a:t>errors become </a:t>
            </a:r>
            <a:r>
              <a:rPr lang="en-US" dirty="0">
                <a:latin typeface="Calibri" charset="0"/>
              </a:rPr>
              <a:t>just less than ECC capability</a:t>
            </a:r>
          </a:p>
        </p:txBody>
      </p:sp>
      <p:sp>
        <p:nvSpPr>
          <p:cNvPr id="30413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467FC2-9496-EF4B-AE58-0F4B30981C5E}" type="slidenum">
              <a:rPr lang="en-US" sz="1200">
                <a:solidFill>
                  <a:srgbClr val="898989"/>
                </a:solidFill>
                <a:latin typeface="Calibri" charset="0"/>
              </a:rPr>
              <a:pPr eaLnBrk="1" hangingPunct="1"/>
              <a:t>88</a:t>
            </a:fld>
            <a:endParaRPr lang="en-US" sz="1200">
              <a:solidFill>
                <a:srgbClr val="898989"/>
              </a:solidFill>
              <a:latin typeface="Calibri" charset="0"/>
            </a:endParaRPr>
          </a:p>
        </p:txBody>
      </p:sp>
      <p:pic>
        <p:nvPicPr>
          <p:cNvPr id="304132"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32403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itle 1"/>
          <p:cNvSpPr>
            <a:spLocks noGrp="1"/>
          </p:cNvSpPr>
          <p:nvPr>
            <p:ph type="title"/>
          </p:nvPr>
        </p:nvSpPr>
        <p:spPr/>
        <p:txBody>
          <a:bodyPr/>
          <a:lstStyle/>
          <a:p>
            <a:pPr eaLnBrk="1" hangingPunct="1"/>
            <a:r>
              <a:rPr lang="en-US">
                <a:latin typeface="Calibri" charset="0"/>
              </a:rPr>
              <a:t>Evaluation of V</a:t>
            </a:r>
            <a:r>
              <a:rPr lang="en-US" baseline="-25000">
                <a:latin typeface="Calibri" charset="0"/>
              </a:rPr>
              <a:t>pass</a:t>
            </a:r>
            <a:r>
              <a:rPr lang="en-US">
                <a:latin typeface="Calibri" charset="0"/>
              </a:rPr>
              <a:t> Tuning</a:t>
            </a:r>
          </a:p>
        </p:txBody>
      </p:sp>
      <p:sp>
        <p:nvSpPr>
          <p:cNvPr id="4" name="Content Placeholder 3"/>
          <p:cNvSpPr>
            <a:spLocks noGrp="1"/>
          </p:cNvSpPr>
          <p:nvPr>
            <p:ph idx="1"/>
          </p:nvPr>
        </p:nvSpPr>
        <p:spPr/>
        <p:txBody>
          <a:bodyPr/>
          <a:lstStyle/>
          <a:p>
            <a:pPr eaLnBrk="1" hangingPunct="1"/>
            <a:r>
              <a:rPr lang="en-US">
                <a:solidFill>
                  <a:srgbClr val="0000FF"/>
                </a:solidFill>
                <a:latin typeface="Calibri" charset="0"/>
              </a:rPr>
              <a:t>19 real workload I/O traces</a:t>
            </a:r>
          </a:p>
          <a:p>
            <a:pPr eaLnBrk="1" hangingPunct="1"/>
            <a:r>
              <a:rPr lang="en-US">
                <a:latin typeface="Calibri" charset="0"/>
              </a:rPr>
              <a:t>Assume 7-day refresh period</a:t>
            </a:r>
          </a:p>
          <a:p>
            <a:pPr eaLnBrk="1" hangingPunct="1"/>
            <a:r>
              <a:rPr lang="en-US">
                <a:latin typeface="Calibri" charset="0"/>
              </a:rPr>
              <a:t>Similar methodology as before to determine acceptable V</a:t>
            </a:r>
            <a:r>
              <a:rPr lang="en-US" baseline="-25000">
                <a:latin typeface="Calibri" charset="0"/>
              </a:rPr>
              <a:t>pass</a:t>
            </a:r>
            <a:r>
              <a:rPr lang="en-US">
                <a:latin typeface="Calibri" charset="0"/>
              </a:rPr>
              <a:t> reduction</a:t>
            </a:r>
          </a:p>
          <a:p>
            <a:pPr eaLnBrk="1" hangingPunct="1"/>
            <a:endParaRPr lang="en-US">
              <a:latin typeface="Calibri" charset="0"/>
            </a:endParaRPr>
          </a:p>
          <a:p>
            <a:pPr eaLnBrk="1" hangingPunct="1"/>
            <a:r>
              <a:rPr lang="en-US">
                <a:solidFill>
                  <a:srgbClr val="0000FF"/>
                </a:solidFill>
                <a:latin typeface="Calibri" charset="0"/>
              </a:rPr>
              <a:t>Overhead</a:t>
            </a:r>
            <a:r>
              <a:rPr lang="en-US">
                <a:latin typeface="Calibri" charset="0"/>
              </a:rPr>
              <a:t> for a 512 GB flash drive:</a:t>
            </a:r>
          </a:p>
          <a:p>
            <a:pPr lvl="1" eaLnBrk="1" hangingPunct="1"/>
            <a:r>
              <a:rPr lang="en-US">
                <a:latin typeface="Calibri" charset="0"/>
              </a:rPr>
              <a:t>128 KB storage overhead for per-block V</a:t>
            </a:r>
            <a:r>
              <a:rPr lang="en-US" baseline="-25000">
                <a:latin typeface="Calibri" charset="0"/>
              </a:rPr>
              <a:t>pass</a:t>
            </a:r>
            <a:r>
              <a:rPr lang="en-US">
                <a:latin typeface="Calibri" charset="0"/>
              </a:rPr>
              <a:t> setting and worst-case page</a:t>
            </a:r>
          </a:p>
          <a:p>
            <a:pPr lvl="1" eaLnBrk="1" hangingPunct="1"/>
            <a:r>
              <a:rPr lang="en-US">
                <a:latin typeface="Calibri" charset="0"/>
              </a:rPr>
              <a:t>24.34 sec/day average V</a:t>
            </a:r>
            <a:r>
              <a:rPr lang="en-US" baseline="-25000">
                <a:latin typeface="Calibri" charset="0"/>
              </a:rPr>
              <a:t>pass</a:t>
            </a:r>
            <a:r>
              <a:rPr lang="en-US">
                <a:latin typeface="Calibri" charset="0"/>
              </a:rPr>
              <a:t> Tuning overhead</a:t>
            </a:r>
          </a:p>
        </p:txBody>
      </p:sp>
      <p:sp>
        <p:nvSpPr>
          <p:cNvPr id="30617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8925D3-2576-5D41-A220-B6B97BAEFFB9}" type="slidenum">
              <a:rPr lang="en-US" sz="1200">
                <a:solidFill>
                  <a:srgbClr val="898989"/>
                </a:solidFill>
                <a:latin typeface="Calibri" charset="0"/>
              </a:rPr>
              <a:pPr eaLnBrk="1" hangingPunct="1"/>
              <a:t>89</a:t>
            </a:fld>
            <a:endParaRPr lang="en-US" sz="1200">
              <a:solidFill>
                <a:srgbClr val="898989"/>
              </a:solidFill>
              <a:latin typeface="Calibri" charset="0"/>
            </a:endParaRPr>
          </a:p>
        </p:txBody>
      </p:sp>
      <p:pic>
        <p:nvPicPr>
          <p:cNvPr id="306180"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87868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fade">
                                      <p:cBhvr>
                                        <p:cTn id="1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endParaRPr lang="en-US" sz="2400" i="1" dirty="0" smtClean="0">
              <a:solidFill>
                <a:srgbClr val="FF0000"/>
              </a:solidFill>
            </a:endParaRPr>
          </a:p>
          <a:p>
            <a:r>
              <a:rPr lang="en-US" sz="3200" i="1" dirty="0">
                <a:solidFill>
                  <a:srgbClr val="FF0000"/>
                </a:solidFill>
              </a:rPr>
              <a:t>A real reliability &amp; security issue </a:t>
            </a:r>
          </a:p>
          <a:p>
            <a:r>
              <a:rPr lang="en-US" sz="3200" i="1" dirty="0" smtClean="0"/>
              <a:t>In a more controlled environment, we can induce as many as </a:t>
            </a:r>
            <a:r>
              <a:rPr lang="en-US" sz="3200" i="1" dirty="0" smtClean="0">
                <a:solidFill>
                  <a:srgbClr val="FF0000"/>
                </a:solidFill>
              </a:rPr>
              <a:t>ten million</a:t>
            </a:r>
            <a:r>
              <a:rPr lang="en-US" sz="3200" i="1" dirty="0" smtClean="0"/>
              <a:t> disturbance errors</a:t>
            </a:r>
          </a:p>
        </p:txBody>
      </p:sp>
      <p:graphicFrame>
        <p:nvGraphicFramePr>
          <p:cNvPr id="4" name="Content Placeholder 4"/>
          <p:cNvGraphicFramePr>
            <a:graphicFrameLocks/>
          </p:cNvGraphicFramePr>
          <p:nvPr>
            <p:extLst>
              <p:ext uri="{D42A27DB-BD31-4B8C-83A1-F6EECF244321}">
                <p14:modId xmlns:p14="http://schemas.microsoft.com/office/powerpoint/2010/main" val="2313701591"/>
              </p:ext>
            </p:extLst>
          </p:nvPr>
        </p:nvGraphicFramePr>
        <p:xfrm>
          <a:off x="761999" y="1143000"/>
          <a:ext cx="7620002" cy="3200400"/>
        </p:xfrm>
        <a:graphic>
          <a:graphicData uri="http://schemas.openxmlformats.org/drawingml/2006/table">
            <a:tbl>
              <a:tblPr>
                <a:tableStyleId>{9D7B26C5-4107-4FEC-AEDC-1716B250A1EF}</a:tableStyleId>
              </a:tblPr>
              <a:tblGrid>
                <a:gridCol w="3736732"/>
                <a:gridCol w="1597269"/>
                <a:gridCol w="2286001"/>
              </a:tblGrid>
              <a:tr h="640080">
                <a:tc>
                  <a:txBody>
                    <a:bodyPr/>
                    <a:lstStyle/>
                    <a:p>
                      <a:pPr algn="ctr"/>
                      <a:r>
                        <a:rPr lang="en-US" sz="3200" b="1" dirty="0" smtClean="0">
                          <a:solidFill>
                            <a:schemeClr val="bg1"/>
                          </a:solidFill>
                          <a:latin typeface="+mj-lt"/>
                        </a:rPr>
                        <a:t>CPU Architecture</a:t>
                      </a:r>
                      <a:endParaRPr lang="en-US" sz="3200" b="1" dirty="0">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smtClean="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smtClean="0">
                          <a:solidFill>
                            <a:schemeClr val="bg1"/>
                          </a:solidFill>
                          <a:latin typeface="+mj-lt"/>
                        </a:rPr>
                        <a:t>Access-Rate</a:t>
                      </a:r>
                      <a:endParaRPr lang="en-US" sz="3200" b="1">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r>
              <a:tr h="640080">
                <a:tc>
                  <a:txBody>
                    <a:bodyPr/>
                    <a:lstStyle/>
                    <a:p>
                      <a:r>
                        <a:rPr lang="en-US" sz="2800" b="0" smtClean="0">
                          <a:solidFill>
                            <a:schemeClr val="tx1"/>
                          </a:solidFill>
                          <a:latin typeface="+mj-lt"/>
                        </a:rPr>
                        <a:t>Intel Haswell (2013)</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12.3M/sec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Ivy</a:t>
                      </a:r>
                      <a:r>
                        <a:rPr lang="en-US" sz="2800" b="0" baseline="0" smtClean="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11.7M/sec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Sandy Bridge (2011)</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11.6M/sec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AMD</a:t>
                      </a:r>
                      <a:r>
                        <a:rPr lang="en-US" sz="2800" b="0" baseline="0" smtClean="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Cambria" panose="02040503050406030204" pitchFamily="18" charset="0"/>
                        </a:rPr>
                        <a:t>6.1M/sec</a:t>
                      </a:r>
                      <a:endParaRPr lang="en-US" sz="2800" dirty="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9</a:t>
            </a:fld>
            <a:endParaRPr lang="en-US">
              <a:solidFill>
                <a:prstClr val="black">
                  <a:tint val="75000"/>
                </a:prstClr>
              </a:solidFill>
            </a:endParaRPr>
          </a:p>
        </p:txBody>
      </p:sp>
      <p:sp>
        <p:nvSpPr>
          <p:cNvPr id="7" name="Rectangle 6"/>
          <p:cNvSpPr/>
          <p:nvPr/>
        </p:nvSpPr>
        <p:spPr>
          <a:xfrm>
            <a:off x="107504" y="6239053"/>
            <a:ext cx="8242270" cy="646331"/>
          </a:xfrm>
          <a:prstGeom prst="rect">
            <a:avLst/>
          </a:prstGeom>
        </p:spPr>
        <p:txBody>
          <a:bodyPr wrap="square">
            <a:spAutoFit/>
          </a:bodyPr>
          <a:lstStyle/>
          <a:p>
            <a:r>
              <a:rPr lang="en-US" dirty="0">
                <a:solidFill>
                  <a:prstClr val="black"/>
                </a:solidFill>
                <a:latin typeface="Tahoma" charset="0"/>
                <a:ea typeface="ＭＳ Ｐゴシック" charset="0"/>
                <a:cs typeface="ＭＳ Ｐゴシック" charset="0"/>
              </a:rPr>
              <a:t>Kim+, “</a:t>
            </a:r>
            <a:r>
              <a:rPr lang="en-US" dirty="0">
                <a:solidFill>
                  <a:srgbClr val="0000FF"/>
                </a:solidFill>
                <a:latin typeface="Calibri"/>
              </a:rPr>
              <a:t>Flipping Bits in Memory Without Accessing Them: An Experimental Study of DRAM Disturbance Errors</a:t>
            </a:r>
            <a:r>
              <a:rPr lang="en-US" dirty="0">
                <a:solidFill>
                  <a:prstClr val="black"/>
                </a:solidFill>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Observed Errors in Real Systems</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4086927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4"/>
          <p:cNvSpPr>
            <a:spLocks noGrp="1"/>
          </p:cNvSpPr>
          <p:nvPr>
            <p:ph type="title"/>
          </p:nvPr>
        </p:nvSpPr>
        <p:spPr/>
        <p:txBody>
          <a:bodyPr/>
          <a:lstStyle/>
          <a:p>
            <a:pPr eaLnBrk="1" hangingPunct="1"/>
            <a:r>
              <a:rPr lang="en-US">
                <a:latin typeface="Calibri" charset="0"/>
              </a:rPr>
              <a:t>V</a:t>
            </a:r>
            <a:r>
              <a:rPr lang="en-US" baseline="-25000">
                <a:latin typeface="Calibri" charset="0"/>
              </a:rPr>
              <a:t>pass</a:t>
            </a:r>
            <a:r>
              <a:rPr lang="en-US">
                <a:latin typeface="Calibri" charset="0"/>
              </a:rPr>
              <a:t> Tuning Lifetime Improvements</a:t>
            </a:r>
          </a:p>
        </p:txBody>
      </p:sp>
      <p:sp>
        <p:nvSpPr>
          <p:cNvPr id="3082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FCFBF4-BDD0-7C4E-BD6F-7B58D4465D1B}" type="slidenum">
              <a:rPr lang="en-US" sz="1200">
                <a:solidFill>
                  <a:srgbClr val="898989"/>
                </a:solidFill>
                <a:latin typeface="Calibri" charset="0"/>
              </a:rPr>
              <a:pPr eaLnBrk="1" hangingPunct="1"/>
              <a:t>90</a:t>
            </a:fld>
            <a:endParaRPr lang="en-US" sz="1200">
              <a:solidFill>
                <a:srgbClr val="898989"/>
              </a:solidFill>
              <a:latin typeface="Calibri" charset="0"/>
            </a:endParaRPr>
          </a:p>
        </p:txBody>
      </p:sp>
      <p:grpSp>
        <p:nvGrpSpPr>
          <p:cNvPr id="308227" name="Group 8"/>
          <p:cNvGrpSpPr>
            <a:grpSpLocks/>
          </p:cNvGrpSpPr>
          <p:nvPr/>
        </p:nvGrpSpPr>
        <p:grpSpPr bwMode="auto">
          <a:xfrm>
            <a:off x="152400" y="1730375"/>
            <a:ext cx="8534400" cy="3690938"/>
            <a:chOff x="152400" y="1353275"/>
            <a:chExt cx="8534400" cy="3691358"/>
          </a:xfrm>
        </p:grpSpPr>
        <p:graphicFrame>
          <p:nvGraphicFramePr>
            <p:cNvPr id="308229" name="Chart 5"/>
            <p:cNvGraphicFramePr>
              <a:graphicFrameLocks/>
            </p:cNvGraphicFramePr>
            <p:nvPr/>
          </p:nvGraphicFramePr>
          <p:xfrm>
            <a:off x="101600" y="1320800"/>
            <a:ext cx="8636000" cy="3774633"/>
          </p:xfrm>
          <a:graphic>
            <a:graphicData uri="http://schemas.openxmlformats.org/presentationml/2006/ole">
              <mc:AlternateContent xmlns:mc="http://schemas.openxmlformats.org/markup-compatibility/2006">
                <mc:Choice xmlns:v="urn:schemas-microsoft-com:vml" Requires="v">
                  <p:oleObj spid="_x0000_s22556" name="Worksheet" r:id="rId4" imgW="8631222" imgH="3779208" progId="Excel.Sheet.8">
                    <p:embed/>
                  </p:oleObj>
                </mc:Choice>
                <mc:Fallback>
                  <p:oleObj name="Worksheet" r:id="rId4" imgW="8631222" imgH="3779208"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320800"/>
                          <a:ext cx="8636000" cy="377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p:nvSpPr>
          <p:spPr>
            <a:xfrm>
              <a:off x="5573713" y="1353275"/>
              <a:ext cx="1712912" cy="35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anchor="ctr"/>
            <a:lstStyle/>
            <a:p>
              <a:pPr>
                <a:defRPr/>
              </a:pPr>
              <a:r>
                <a:rPr lang="en-US" sz="2400" dirty="0" err="1">
                  <a:solidFill>
                    <a:prstClr val="black"/>
                  </a:solidFill>
                  <a:latin typeface="Calibri"/>
                </a:rPr>
                <a:t>V</a:t>
              </a:r>
              <a:r>
                <a:rPr lang="en-US" sz="2400" baseline="-25000" dirty="0" err="1">
                  <a:solidFill>
                    <a:prstClr val="black"/>
                  </a:solidFill>
                  <a:latin typeface="Calibri"/>
                </a:rPr>
                <a:t>pass</a:t>
              </a:r>
              <a:r>
                <a:rPr lang="en-US" sz="2400" dirty="0">
                  <a:solidFill>
                    <a:prstClr val="black"/>
                  </a:solidFill>
                  <a:latin typeface="Calibri"/>
                </a:rPr>
                <a:t> Tuning</a:t>
              </a:r>
            </a:p>
          </p:txBody>
        </p:sp>
      </p:grpSp>
      <p:sp>
        <p:nvSpPr>
          <p:cNvPr id="8" name="TextBox 7"/>
          <p:cNvSpPr txBox="1"/>
          <p:nvPr/>
        </p:nvSpPr>
        <p:spPr>
          <a:xfrm>
            <a:off x="304800" y="5176838"/>
            <a:ext cx="5670550" cy="523875"/>
          </a:xfrm>
          <a:prstGeom prst="rect">
            <a:avLst/>
          </a:prstGeom>
          <a:noFill/>
        </p:spPr>
        <p:txBody>
          <a:bodyPr wrap="none">
            <a:spAutoFit/>
          </a:bodyPr>
          <a:lstStyle/>
          <a:p>
            <a:pPr>
              <a:defRPr/>
            </a:pPr>
            <a:r>
              <a:rPr lang="en-US" sz="2800" dirty="0">
                <a:solidFill>
                  <a:srgbClr val="0000FF"/>
                </a:solidFill>
                <a:latin typeface="Calibri"/>
                <a:ea typeface="ＭＳ Ｐゴシック" charset="0"/>
                <a:cs typeface="ＭＳ Ｐゴシック" charset="0"/>
              </a:rPr>
              <a:t>Average lifetime improvement: 21.0%</a:t>
            </a:r>
          </a:p>
        </p:txBody>
      </p:sp>
    </p:spTree>
    <p:extLst>
      <p:ext uri="{BB962C8B-B14F-4D97-AF65-F5344CB8AC3E}">
        <p14:creationId xmlns:p14="http://schemas.microsoft.com/office/powerpoint/2010/main" val="420003985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1"/>
          <p:cNvSpPr>
            <a:spLocks noGrp="1"/>
          </p:cNvSpPr>
          <p:nvPr>
            <p:ph type="title"/>
          </p:nvPr>
        </p:nvSpPr>
        <p:spPr/>
        <p:txBody>
          <a:bodyPr/>
          <a:lstStyle/>
          <a:p>
            <a:pPr eaLnBrk="1" hangingPunct="1"/>
            <a:r>
              <a:rPr lang="en-US">
                <a:latin typeface="Calibri" charset="0"/>
              </a:rPr>
              <a:t>Outline</a:t>
            </a:r>
          </a:p>
        </p:txBody>
      </p:sp>
      <p:sp>
        <p:nvSpPr>
          <p:cNvPr id="3" name="Content Placeholder 2"/>
          <p:cNvSpPr>
            <a:spLocks noGrp="1"/>
          </p:cNvSpPr>
          <p:nvPr>
            <p:ph idx="1"/>
          </p:nvPr>
        </p:nvSpPr>
        <p:spPr/>
        <p:txBody>
          <a:bodyPr rtlCol="0">
            <a:normAutofit/>
          </a:bodyPr>
          <a:lstStyle/>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Background (Problem and Goal)</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Key Experimental Observations</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Mitigation: </a:t>
            </a:r>
            <a:r>
              <a:rPr lang="en-US" dirty="0" err="1">
                <a:solidFill>
                  <a:schemeClr val="bg1">
                    <a:lumMod val="75000"/>
                  </a:schemeClr>
                </a:solidFill>
                <a:ea typeface="+mn-ea"/>
                <a:cs typeface="+mn-cs"/>
              </a:rPr>
              <a:t>V</a:t>
            </a:r>
            <a:r>
              <a:rPr lang="en-US" baseline="-25000" dirty="0" err="1">
                <a:solidFill>
                  <a:schemeClr val="bg1">
                    <a:lumMod val="75000"/>
                  </a:schemeClr>
                </a:solidFill>
                <a:ea typeface="+mn-ea"/>
                <a:cs typeface="+mn-cs"/>
              </a:rPr>
              <a:t>pass</a:t>
            </a:r>
            <a:r>
              <a:rPr lang="en-US" dirty="0">
                <a:solidFill>
                  <a:schemeClr val="bg1">
                    <a:lumMod val="75000"/>
                  </a:schemeClr>
                </a:solidFill>
                <a:ea typeface="+mn-ea"/>
                <a:cs typeface="+mn-cs"/>
              </a:rPr>
              <a:t> Tuning</a:t>
            </a:r>
          </a:p>
          <a:p>
            <a:pPr marL="182880" indent="-182880" eaLnBrk="1" fontAlgn="auto" hangingPunct="1">
              <a:spcAft>
                <a:spcPts val="0"/>
              </a:spcAft>
              <a:buFont typeface="Arial" pitchFamily="34" charset="0"/>
              <a:buChar char="•"/>
              <a:defRPr/>
            </a:pPr>
            <a:r>
              <a:rPr lang="en-US" dirty="0">
                <a:ea typeface="+mn-ea"/>
                <a:cs typeface="+mn-cs"/>
              </a:rPr>
              <a:t>Recovery: Read Disturb Oriented Error Recovery</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Conclusion</a:t>
            </a:r>
          </a:p>
        </p:txBody>
      </p:sp>
      <p:sp>
        <p:nvSpPr>
          <p:cNvPr id="3102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38D9B2-9BBD-AE4B-AF7E-66778026DFFA}" type="slidenum">
              <a:rPr lang="en-US" sz="1200">
                <a:solidFill>
                  <a:srgbClr val="898989"/>
                </a:solidFill>
                <a:latin typeface="Calibri" charset="0"/>
              </a:rPr>
              <a:pPr eaLnBrk="1" hangingPunct="1"/>
              <a:t>91</a:t>
            </a:fld>
            <a:endParaRPr lang="en-US" sz="1200">
              <a:solidFill>
                <a:srgbClr val="898989"/>
              </a:solidFill>
              <a:latin typeface="Calibri" charset="0"/>
            </a:endParaRPr>
          </a:p>
        </p:txBody>
      </p:sp>
      <p:pic>
        <p:nvPicPr>
          <p:cNvPr id="310276"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26695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4"/>
          <p:cNvSpPr>
            <a:spLocks noGrp="1"/>
          </p:cNvSpPr>
          <p:nvPr>
            <p:ph type="title"/>
          </p:nvPr>
        </p:nvSpPr>
        <p:spPr/>
        <p:txBody>
          <a:bodyPr/>
          <a:lstStyle/>
          <a:p>
            <a:pPr eaLnBrk="1" hangingPunct="1"/>
            <a:r>
              <a:rPr lang="en-US">
                <a:latin typeface="Calibri" charset="0"/>
              </a:rPr>
              <a:t>Read Disturb Resistance</a:t>
            </a:r>
          </a:p>
        </p:txBody>
      </p:sp>
      <p:sp>
        <p:nvSpPr>
          <p:cNvPr id="3123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EA7008-0356-904E-A218-C63C9E27ED4B}" type="slidenum">
              <a:rPr lang="en-US" sz="1200">
                <a:solidFill>
                  <a:srgbClr val="898989"/>
                </a:solidFill>
                <a:latin typeface="Calibri" charset="0"/>
              </a:rPr>
              <a:pPr eaLnBrk="1" hangingPunct="1"/>
              <a:t>92</a:t>
            </a:fld>
            <a:endParaRPr lang="en-US" sz="1200">
              <a:solidFill>
                <a:srgbClr val="898989"/>
              </a:solidFill>
              <a:latin typeface="Calibri" charset="0"/>
            </a:endParaRPr>
          </a:p>
        </p:txBody>
      </p:sp>
      <p:sp>
        <p:nvSpPr>
          <p:cNvPr id="10" name="Rounded Rectangle 9"/>
          <p:cNvSpPr/>
          <p:nvPr/>
        </p:nvSpPr>
        <p:spPr>
          <a:xfrm>
            <a:off x="3663950" y="2616200"/>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white">
                    <a:lumMod val="75000"/>
                  </a:prstClr>
                </a:solidFill>
                <a:latin typeface="Calibri"/>
              </a:rPr>
              <a:t>R</a:t>
            </a:r>
          </a:p>
        </p:txBody>
      </p:sp>
      <p:sp>
        <p:nvSpPr>
          <p:cNvPr id="11" name="Rounded Rectangle 10"/>
          <p:cNvSpPr/>
          <p:nvPr/>
        </p:nvSpPr>
        <p:spPr>
          <a:xfrm>
            <a:off x="3663950" y="3938588"/>
            <a:ext cx="457200" cy="457200"/>
          </a:xfrm>
          <a:prstGeom prst="roundRect">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white">
                    <a:lumMod val="75000"/>
                  </a:prstClr>
                </a:solidFill>
                <a:latin typeface="Calibri"/>
              </a:rPr>
              <a:t>P</a:t>
            </a:r>
          </a:p>
        </p:txBody>
      </p:sp>
      <p:sp>
        <p:nvSpPr>
          <p:cNvPr id="12" name="Rectangle 11"/>
          <p:cNvSpPr/>
          <p:nvPr/>
        </p:nvSpPr>
        <p:spPr>
          <a:xfrm>
            <a:off x="468313" y="2513013"/>
            <a:ext cx="3227387" cy="585787"/>
          </a:xfrm>
          <a:prstGeom prst="rect">
            <a:avLst/>
          </a:prstGeom>
        </p:spPr>
        <p:txBody>
          <a:bodyPr>
            <a:spAutoFit/>
          </a:bodyPr>
          <a:lstStyle/>
          <a:p>
            <a:pPr>
              <a:defRPr/>
            </a:pPr>
            <a:r>
              <a:rPr lang="en-US" altLang="ko-KR" sz="3200" dirty="0">
                <a:solidFill>
                  <a:prstClr val="black"/>
                </a:solidFill>
                <a:latin typeface="Calibri"/>
                <a:ea typeface="Dotum" pitchFamily="34" charset="-127"/>
                <a:cs typeface="ＭＳ Ｐゴシック" charset="0"/>
              </a:rPr>
              <a:t>Disturb-</a:t>
            </a:r>
            <a:r>
              <a:rPr lang="en-US" altLang="ko-KR" sz="3200" dirty="0">
                <a:solidFill>
                  <a:srgbClr val="00B050"/>
                </a:solidFill>
                <a:latin typeface="Calibri"/>
                <a:ea typeface="Dotum" pitchFamily="34" charset="-127"/>
                <a:cs typeface="ＭＳ Ｐゴシック" charset="0"/>
              </a:rPr>
              <a:t>R</a:t>
            </a:r>
            <a:r>
              <a:rPr lang="en-US" altLang="ko-KR" sz="3200" dirty="0">
                <a:solidFill>
                  <a:prstClr val="black"/>
                </a:solidFill>
                <a:latin typeface="Calibri"/>
                <a:ea typeface="Dotum" pitchFamily="34" charset="-127"/>
                <a:cs typeface="ＭＳ Ｐゴシック" charset="0"/>
              </a:rPr>
              <a:t>esistant</a:t>
            </a:r>
            <a:endParaRPr lang="ko-KR" altLang="ko-KR" sz="3200" dirty="0">
              <a:solidFill>
                <a:prstClr val="black"/>
              </a:solidFill>
              <a:latin typeface="Calibri"/>
              <a:ea typeface="Dotum" pitchFamily="34" charset="-127"/>
              <a:cs typeface="ＭＳ Ｐゴシック" charset="0"/>
            </a:endParaRPr>
          </a:p>
        </p:txBody>
      </p:sp>
      <p:sp>
        <p:nvSpPr>
          <p:cNvPr id="13" name="Rectangle 12"/>
          <p:cNvSpPr/>
          <p:nvPr/>
        </p:nvSpPr>
        <p:spPr>
          <a:xfrm>
            <a:off x="468313" y="3829050"/>
            <a:ext cx="2751137" cy="584200"/>
          </a:xfrm>
          <a:prstGeom prst="rect">
            <a:avLst/>
          </a:prstGeom>
        </p:spPr>
        <p:txBody>
          <a:bodyPr>
            <a:spAutoFit/>
          </a:bodyPr>
          <a:lstStyle/>
          <a:p>
            <a:pPr>
              <a:defRPr/>
            </a:pPr>
            <a:r>
              <a:rPr lang="en-US" altLang="ko-KR" sz="3200" dirty="0">
                <a:solidFill>
                  <a:prstClr val="black"/>
                </a:solidFill>
                <a:latin typeface="Calibri"/>
                <a:ea typeface="Dotum" pitchFamily="34" charset="-127"/>
                <a:cs typeface="ＭＳ Ｐゴシック" charset="0"/>
              </a:rPr>
              <a:t>Disturb-</a:t>
            </a:r>
            <a:r>
              <a:rPr lang="en-US" altLang="ko-KR" sz="3200" dirty="0">
                <a:solidFill>
                  <a:srgbClr val="FF0000"/>
                </a:solidFill>
                <a:latin typeface="Calibri"/>
                <a:ea typeface="Dotum" pitchFamily="34" charset="-127"/>
                <a:cs typeface="ＭＳ Ｐゴシック" charset="0"/>
              </a:rPr>
              <a:t>P</a:t>
            </a:r>
            <a:r>
              <a:rPr lang="en-US" altLang="ko-KR" sz="3200" dirty="0">
                <a:solidFill>
                  <a:prstClr val="black"/>
                </a:solidFill>
                <a:latin typeface="Calibri"/>
                <a:ea typeface="Dotum" pitchFamily="34" charset="-127"/>
                <a:cs typeface="ＭＳ Ｐゴシック" charset="0"/>
              </a:rPr>
              <a:t>rone</a:t>
            </a:r>
          </a:p>
        </p:txBody>
      </p:sp>
      <p:cxnSp>
        <p:nvCxnSpPr>
          <p:cNvPr id="15" name="Straight Arrow Connector 14"/>
          <p:cNvCxnSpPr/>
          <p:nvPr/>
        </p:nvCxnSpPr>
        <p:spPr>
          <a:xfrm>
            <a:off x="4121150" y="2846388"/>
            <a:ext cx="1284288"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121150" y="4179888"/>
            <a:ext cx="3556000" cy="3175"/>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967413" y="6269038"/>
            <a:ext cx="3048000" cy="584200"/>
          </a:xfrm>
          <a:prstGeom prst="rect">
            <a:avLst/>
          </a:prstGeom>
        </p:spPr>
        <p:txBody>
          <a:bodyPr>
            <a:spAutoFit/>
          </a:bodyPr>
          <a:lstStyle/>
          <a:p>
            <a:pPr algn="ctr">
              <a:defRPr/>
            </a:pPr>
            <a:r>
              <a:rPr lang="en-US" altLang="ko-KR" sz="3200" dirty="0">
                <a:solidFill>
                  <a:prstClr val="black"/>
                </a:solidFill>
                <a:latin typeface="Calibri"/>
                <a:ea typeface="Dotum" pitchFamily="34" charset="-127"/>
                <a:cs typeface="ＭＳ Ｐゴシック" charset="0"/>
              </a:rPr>
              <a:t>Normalized V</a:t>
            </a:r>
            <a:r>
              <a:rPr lang="en-US" altLang="ko-KR" sz="3200" baseline="-25000" dirty="0">
                <a:solidFill>
                  <a:prstClr val="black"/>
                </a:solidFill>
                <a:latin typeface="Calibri"/>
                <a:ea typeface="Dotum" pitchFamily="34" charset="-127"/>
                <a:cs typeface="ＭＳ Ｐゴシック" charset="0"/>
              </a:rPr>
              <a:t>th</a:t>
            </a:r>
            <a:endParaRPr lang="ko-KR" altLang="ko-KR" sz="3200" dirty="0">
              <a:solidFill>
                <a:prstClr val="black"/>
              </a:solidFill>
              <a:latin typeface="Calibri"/>
              <a:ea typeface="Dotum" pitchFamily="34" charset="-127"/>
              <a:cs typeface="ＭＳ Ｐゴシック" charset="0"/>
            </a:endParaRPr>
          </a:p>
        </p:txBody>
      </p:sp>
      <p:sp>
        <p:nvSpPr>
          <p:cNvPr id="21" name="Rectangle 20"/>
          <p:cNvSpPr/>
          <p:nvPr/>
        </p:nvSpPr>
        <p:spPr>
          <a:xfrm>
            <a:off x="-130175" y="1447800"/>
            <a:ext cx="900113" cy="584200"/>
          </a:xfrm>
          <a:prstGeom prst="rect">
            <a:avLst/>
          </a:prstGeom>
        </p:spPr>
        <p:txBody>
          <a:bodyPr>
            <a:spAutoFit/>
          </a:bodyPr>
          <a:lstStyle/>
          <a:p>
            <a:pPr algn="ctr">
              <a:defRPr/>
            </a:pPr>
            <a:r>
              <a:rPr lang="en-US" altLang="ko-KR" sz="3200" dirty="0">
                <a:solidFill>
                  <a:prstClr val="black"/>
                </a:solidFill>
                <a:latin typeface="Calibri"/>
                <a:ea typeface="Dotum" pitchFamily="34" charset="-127"/>
                <a:cs typeface="ＭＳ Ｐゴシック" charset="0"/>
              </a:rPr>
              <a:t>PDF</a:t>
            </a:r>
            <a:endParaRPr lang="ko-KR" altLang="ko-KR" sz="3200" dirty="0">
              <a:solidFill>
                <a:prstClr val="black"/>
              </a:solidFill>
              <a:latin typeface="Calibri"/>
              <a:ea typeface="Dotum" pitchFamily="34" charset="-127"/>
              <a:cs typeface="ＭＳ Ｐゴシック" charset="0"/>
            </a:endParaRPr>
          </a:p>
        </p:txBody>
      </p:sp>
      <p:cxnSp>
        <p:nvCxnSpPr>
          <p:cNvPr id="22" name="Straight Arrow Connector 21"/>
          <p:cNvCxnSpPr/>
          <p:nvPr/>
        </p:nvCxnSpPr>
        <p:spPr>
          <a:xfrm flipV="1">
            <a:off x="87313" y="1912938"/>
            <a:ext cx="0" cy="435451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3975" y="6267450"/>
            <a:ext cx="909002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892550" y="1974850"/>
            <a:ext cx="1609725" cy="831850"/>
          </a:xfrm>
          <a:prstGeom prst="rect">
            <a:avLst/>
          </a:prstGeom>
        </p:spPr>
        <p:txBody>
          <a:bodyPr>
            <a:spAutoFit/>
          </a:bodyPr>
          <a:lstStyle/>
          <a:p>
            <a:pPr algn="ctr">
              <a:defRPr/>
            </a:pPr>
            <a:r>
              <a:rPr lang="en-US" altLang="ko-KR" sz="2400" dirty="0">
                <a:solidFill>
                  <a:prstClr val="black"/>
                </a:solidFill>
                <a:latin typeface="Calibri"/>
                <a:ea typeface="Dotum" pitchFamily="34" charset="-127"/>
                <a:cs typeface="ＭＳ Ｐゴシック" charset="0"/>
              </a:rPr>
              <a:t>N read disturbs</a:t>
            </a:r>
            <a:endParaRPr lang="ko-KR" altLang="ko-KR" sz="2400" dirty="0">
              <a:solidFill>
                <a:prstClr val="black"/>
              </a:solidFill>
              <a:latin typeface="Calibri"/>
              <a:ea typeface="Dotum" pitchFamily="34" charset="-127"/>
              <a:cs typeface="ＭＳ Ｐゴシック" charset="0"/>
            </a:endParaRPr>
          </a:p>
        </p:txBody>
      </p:sp>
      <p:sp>
        <p:nvSpPr>
          <p:cNvPr id="27" name="Rectangle 26"/>
          <p:cNvSpPr/>
          <p:nvPr/>
        </p:nvSpPr>
        <p:spPr>
          <a:xfrm>
            <a:off x="4735513" y="3597275"/>
            <a:ext cx="2143125" cy="461963"/>
          </a:xfrm>
          <a:prstGeom prst="rect">
            <a:avLst/>
          </a:prstGeom>
        </p:spPr>
        <p:txBody>
          <a:bodyPr>
            <a:spAutoFit/>
          </a:bodyPr>
          <a:lstStyle/>
          <a:p>
            <a:pPr algn="ctr">
              <a:defRPr/>
            </a:pPr>
            <a:r>
              <a:rPr lang="en-US" altLang="ko-KR" sz="2400" dirty="0">
                <a:solidFill>
                  <a:prstClr val="black"/>
                </a:solidFill>
                <a:latin typeface="Calibri"/>
                <a:ea typeface="Dotum" pitchFamily="34" charset="-127"/>
                <a:cs typeface="ＭＳ Ｐゴシック" charset="0"/>
              </a:rPr>
              <a:t>N read disturbs</a:t>
            </a:r>
            <a:endParaRPr lang="ko-KR" altLang="ko-KR" sz="2400" dirty="0">
              <a:solidFill>
                <a:prstClr val="black"/>
              </a:solidFill>
              <a:latin typeface="Calibri"/>
              <a:ea typeface="Dotum" pitchFamily="34" charset="-127"/>
              <a:cs typeface="ＭＳ Ｐゴシック" charset="0"/>
            </a:endParaRPr>
          </a:p>
        </p:txBody>
      </p:sp>
      <p:sp>
        <p:nvSpPr>
          <p:cNvPr id="25" name="Rounded Rectangle 24"/>
          <p:cNvSpPr/>
          <p:nvPr/>
        </p:nvSpPr>
        <p:spPr>
          <a:xfrm>
            <a:off x="3663950" y="2613025"/>
            <a:ext cx="457200" cy="457200"/>
          </a:xfrm>
          <a:prstGeom prst="roundRect">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B050"/>
                </a:solidFill>
                <a:latin typeface="Calibri"/>
              </a:rPr>
              <a:t>R</a:t>
            </a:r>
          </a:p>
        </p:txBody>
      </p:sp>
      <p:sp>
        <p:nvSpPr>
          <p:cNvPr id="31" name="Rounded Rectangle 30"/>
          <p:cNvSpPr/>
          <p:nvPr/>
        </p:nvSpPr>
        <p:spPr>
          <a:xfrm>
            <a:off x="3663950" y="3938588"/>
            <a:ext cx="457200" cy="457200"/>
          </a:xfrm>
          <a:prstGeom prst="roundRect">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FF0000"/>
                </a:solidFill>
                <a:latin typeface="Calibri"/>
              </a:rPr>
              <a:t>P</a:t>
            </a:r>
          </a:p>
        </p:txBody>
      </p:sp>
      <p:pic>
        <p:nvPicPr>
          <p:cNvPr id="312337"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0089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withEffect">
                                  <p:stCondLst>
                                    <p:cond delay="0"/>
                                  </p:stCondLst>
                                  <p:childTnLst>
                                    <p:animMotion origin="layout" path="M -4.44444E-6 -1.85185E-6 L 0.19098 0.00162 " pathEditMode="relative" rAng="0" ptsTypes="AA">
                                      <p:cBhvr>
                                        <p:cTn id="6" dur="2000" fill="hold"/>
                                        <p:tgtEl>
                                          <p:spTgt spid="25"/>
                                        </p:tgtEl>
                                        <p:attrNameLst>
                                          <p:attrName>ppt_x</p:attrName>
                                          <p:attrName>ppt_y</p:attrName>
                                        </p:attrNameLst>
                                      </p:cBhvr>
                                      <p:rCtr x="9549" y="69"/>
                                    </p:animMotion>
                                  </p:childTnLst>
                                </p:cTn>
                              </p:par>
                              <p:par>
                                <p:cTn id="7" presetID="42" presetClass="path" presetSubtype="0" accel="50000" decel="50000" fill="hold" grpId="0" nodeType="withEffect">
                                  <p:stCondLst>
                                    <p:cond delay="0"/>
                                  </p:stCondLst>
                                  <p:childTnLst>
                                    <p:animMotion origin="layout" path="M -4.44444E-6 1.11111E-6 L 0.44098 1.11111E-6 " pathEditMode="relative" rAng="0" ptsTypes="AA">
                                      <p:cBhvr>
                                        <p:cTn id="8" dur="2000" fill="hold"/>
                                        <p:tgtEl>
                                          <p:spTgt spid="31"/>
                                        </p:tgtEl>
                                        <p:attrNameLst>
                                          <p:attrName>ppt_x</p:attrName>
                                          <p:attrName>ppt_y</p:attrName>
                                        </p:attrNameLst>
                                      </p:cBhvr>
                                      <p:rCtr x="22049" y="0"/>
                                    </p:animMotion>
                                  </p:childTnLst>
                                </p:cTn>
                              </p:par>
                            </p:childTnLst>
                          </p:cTn>
                        </p:par>
                        <p:par>
                          <p:cTn id="9" fill="hold" nodeType="afterGroup">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6" grpId="0"/>
      <p:bldP spid="27" grpId="0"/>
      <p:bldP spid="25" grpId="0" animBg="1"/>
      <p:bldP spid="3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79525"/>
          </a:xfrm>
        </p:spPr>
        <p:txBody>
          <a:bodyPr rtlCol="0">
            <a:normAutofit fontScale="90000"/>
          </a:bodyPr>
          <a:lstStyle/>
          <a:p>
            <a:pPr eaLnBrk="1" fontAlgn="auto" hangingPunct="1">
              <a:spcAft>
                <a:spcPts val="0"/>
              </a:spcAft>
              <a:defRPr/>
            </a:pPr>
            <a:r>
              <a:rPr lang="en-US" dirty="0">
                <a:ea typeface="+mj-ea"/>
                <a:cs typeface="+mj-cs"/>
              </a:rPr>
              <a:t>Observation 2</a:t>
            </a:r>
            <a:r>
              <a:rPr lang="en-US" dirty="0" smtClean="0">
                <a:ea typeface="+mj-ea"/>
                <a:cs typeface="+mj-cs"/>
              </a:rPr>
              <a:t>: Some Flash Cells Are</a:t>
            </a:r>
            <a:r>
              <a:rPr lang="en-US" dirty="0">
                <a:ea typeface="+mj-ea"/>
                <a:cs typeface="+mj-cs"/>
              </a:rPr>
              <a:t/>
            </a:r>
            <a:br>
              <a:rPr lang="en-US" dirty="0">
                <a:ea typeface="+mj-ea"/>
                <a:cs typeface="+mj-cs"/>
              </a:rPr>
            </a:br>
            <a:r>
              <a:rPr lang="en-US" dirty="0">
                <a:ea typeface="+mj-ea"/>
                <a:cs typeface="+mj-cs"/>
              </a:rPr>
              <a:t>More Prone to Read Disturb</a:t>
            </a:r>
          </a:p>
        </p:txBody>
      </p:sp>
      <p:sp>
        <p:nvSpPr>
          <p:cNvPr id="31437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CB14D9-A30B-AA42-9E07-C0AEBB168858}" type="slidenum">
              <a:rPr lang="en-US" sz="1200">
                <a:solidFill>
                  <a:srgbClr val="898989"/>
                </a:solidFill>
                <a:latin typeface="Calibri" charset="0"/>
              </a:rPr>
              <a:pPr eaLnBrk="1" hangingPunct="1"/>
              <a:t>93</a:t>
            </a:fld>
            <a:endParaRPr lang="en-US" sz="1200">
              <a:solidFill>
                <a:srgbClr val="898989"/>
              </a:solidFill>
              <a:latin typeface="Calibri" charset="0"/>
            </a:endParaRPr>
          </a:p>
        </p:txBody>
      </p:sp>
      <p:grpSp>
        <p:nvGrpSpPr>
          <p:cNvPr id="314371" name="Group 10"/>
          <p:cNvGrpSpPr>
            <a:grpSpLocks/>
          </p:cNvGrpSpPr>
          <p:nvPr/>
        </p:nvGrpSpPr>
        <p:grpSpPr bwMode="auto">
          <a:xfrm>
            <a:off x="6923088" y="2579688"/>
            <a:ext cx="1366837" cy="584200"/>
            <a:chOff x="1959274" y="1776987"/>
            <a:chExt cx="1366754" cy="584775"/>
          </a:xfrm>
        </p:grpSpPr>
        <p:sp>
          <p:nvSpPr>
            <p:cNvPr id="13" name="Rectangle 12"/>
            <p:cNvSpPr/>
            <p:nvPr/>
          </p:nvSpPr>
          <p:spPr>
            <a:xfrm>
              <a:off x="1959274" y="1840550"/>
              <a:ext cx="457172" cy="457650"/>
            </a:xfrm>
            <a:prstGeom prst="rect">
              <a:avLst/>
            </a:prstGeom>
            <a:solidFill>
              <a:schemeClr val="tx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prstClr val="black"/>
                </a:solidFill>
                <a:latin typeface="Calibri"/>
              </a:endParaRPr>
            </a:p>
          </p:txBody>
        </p:sp>
        <p:sp>
          <p:nvSpPr>
            <p:cNvPr id="14" name="Rectangle 13"/>
            <p:cNvSpPr/>
            <p:nvPr/>
          </p:nvSpPr>
          <p:spPr>
            <a:xfrm>
              <a:off x="2368824" y="1776987"/>
              <a:ext cx="957204" cy="584775"/>
            </a:xfrm>
            <a:prstGeom prst="rect">
              <a:avLst/>
            </a:prstGeom>
          </p:spPr>
          <p:txBody>
            <a:bodyPr>
              <a:spAutoFit/>
            </a:bodyPr>
            <a:lstStyle/>
            <a:p>
              <a:pPr algn="ctr">
                <a:defRPr/>
              </a:pPr>
              <a:r>
                <a:rPr lang="en-US" altLang="ko-KR" sz="3200" dirty="0">
                  <a:solidFill>
                    <a:prstClr val="black"/>
                  </a:solidFill>
                  <a:latin typeface="Calibri"/>
                  <a:ea typeface="Dotum" pitchFamily="34" charset="-127"/>
                  <a:cs typeface="ＭＳ Ｐゴシック" charset="0"/>
                </a:rPr>
                <a:t>P1</a:t>
              </a:r>
              <a:endParaRPr lang="ko-KR" altLang="ko-KR" sz="3200" dirty="0">
                <a:solidFill>
                  <a:prstClr val="black"/>
                </a:solidFill>
                <a:latin typeface="Calibri"/>
                <a:ea typeface="Dotum" pitchFamily="34" charset="-127"/>
                <a:cs typeface="ＭＳ Ｐゴシック" charset="0"/>
              </a:endParaRPr>
            </a:p>
          </p:txBody>
        </p:sp>
      </p:grpSp>
      <p:grpSp>
        <p:nvGrpSpPr>
          <p:cNvPr id="314372" name="Group 14"/>
          <p:cNvGrpSpPr>
            <a:grpSpLocks/>
          </p:cNvGrpSpPr>
          <p:nvPr/>
        </p:nvGrpSpPr>
        <p:grpSpPr bwMode="auto">
          <a:xfrm>
            <a:off x="2763838" y="2579688"/>
            <a:ext cx="1365250" cy="584200"/>
            <a:chOff x="1959274" y="1776987"/>
            <a:chExt cx="1366754" cy="584775"/>
          </a:xfrm>
        </p:grpSpPr>
        <p:sp>
          <p:nvSpPr>
            <p:cNvPr id="16" name="Oval 15"/>
            <p:cNvSpPr/>
            <p:nvPr/>
          </p:nvSpPr>
          <p:spPr>
            <a:xfrm>
              <a:off x="1959274" y="1840550"/>
              <a:ext cx="457704" cy="457650"/>
            </a:xfrm>
            <a:prstGeom prst="ellipse">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prstClr val="black"/>
                </a:solidFill>
                <a:latin typeface="Calibri"/>
              </a:endParaRPr>
            </a:p>
          </p:txBody>
        </p:sp>
        <p:sp>
          <p:nvSpPr>
            <p:cNvPr id="17" name="Rectangle 16"/>
            <p:cNvSpPr/>
            <p:nvPr/>
          </p:nvSpPr>
          <p:spPr>
            <a:xfrm>
              <a:off x="2367710" y="1776987"/>
              <a:ext cx="958318" cy="584775"/>
            </a:xfrm>
            <a:prstGeom prst="rect">
              <a:avLst/>
            </a:prstGeom>
          </p:spPr>
          <p:txBody>
            <a:bodyPr>
              <a:spAutoFit/>
            </a:bodyPr>
            <a:lstStyle/>
            <a:p>
              <a:pPr algn="ctr">
                <a:defRPr/>
              </a:pPr>
              <a:r>
                <a:rPr lang="en-US" altLang="ko-KR" sz="3200" dirty="0">
                  <a:solidFill>
                    <a:prstClr val="black"/>
                  </a:solidFill>
                  <a:latin typeface="Calibri"/>
                  <a:ea typeface="Dotum" pitchFamily="34" charset="-127"/>
                  <a:cs typeface="ＭＳ Ｐゴシック" charset="0"/>
                </a:rPr>
                <a:t>ER</a:t>
              </a:r>
              <a:endParaRPr lang="ko-KR" altLang="ko-KR" sz="3200" dirty="0">
                <a:solidFill>
                  <a:prstClr val="black"/>
                </a:solidFill>
                <a:latin typeface="Calibri"/>
                <a:ea typeface="Dotum" pitchFamily="34" charset="-127"/>
                <a:cs typeface="ＭＳ Ｐゴシック" charset="0"/>
              </a:endParaRPr>
            </a:p>
          </p:txBody>
        </p:sp>
      </p:grpSp>
      <p:sp>
        <p:nvSpPr>
          <p:cNvPr id="26" name="Rectangle 25"/>
          <p:cNvSpPr/>
          <p:nvPr/>
        </p:nvSpPr>
        <p:spPr>
          <a:xfrm>
            <a:off x="5967413" y="6269038"/>
            <a:ext cx="3048000" cy="584200"/>
          </a:xfrm>
          <a:prstGeom prst="rect">
            <a:avLst/>
          </a:prstGeom>
        </p:spPr>
        <p:txBody>
          <a:bodyPr>
            <a:spAutoFit/>
          </a:bodyPr>
          <a:lstStyle/>
          <a:p>
            <a:pPr algn="ctr">
              <a:defRPr/>
            </a:pPr>
            <a:r>
              <a:rPr lang="en-US" altLang="ko-KR" sz="3200" dirty="0">
                <a:solidFill>
                  <a:prstClr val="black"/>
                </a:solidFill>
                <a:latin typeface="Calibri"/>
                <a:ea typeface="Dotum" pitchFamily="34" charset="-127"/>
                <a:cs typeface="ＭＳ Ｐゴシック" charset="0"/>
              </a:rPr>
              <a:t>Normalized V</a:t>
            </a:r>
            <a:r>
              <a:rPr lang="en-US" altLang="ko-KR" sz="3200" baseline="-25000" dirty="0">
                <a:solidFill>
                  <a:prstClr val="black"/>
                </a:solidFill>
                <a:latin typeface="Calibri"/>
                <a:ea typeface="Dotum" pitchFamily="34" charset="-127"/>
                <a:cs typeface="ＭＳ Ｐゴシック" charset="0"/>
              </a:rPr>
              <a:t>th</a:t>
            </a:r>
            <a:endParaRPr lang="ko-KR" altLang="ko-KR" sz="3200" dirty="0">
              <a:solidFill>
                <a:prstClr val="black"/>
              </a:solidFill>
              <a:latin typeface="Calibri"/>
              <a:ea typeface="Dotum" pitchFamily="34" charset="-127"/>
              <a:cs typeface="ＭＳ Ｐゴシック" charset="0"/>
            </a:endParaRPr>
          </a:p>
        </p:txBody>
      </p:sp>
      <p:sp>
        <p:nvSpPr>
          <p:cNvPr id="27" name="Rectangle 26"/>
          <p:cNvSpPr/>
          <p:nvPr/>
        </p:nvSpPr>
        <p:spPr>
          <a:xfrm>
            <a:off x="-130175" y="1447800"/>
            <a:ext cx="900113" cy="584200"/>
          </a:xfrm>
          <a:prstGeom prst="rect">
            <a:avLst/>
          </a:prstGeom>
        </p:spPr>
        <p:txBody>
          <a:bodyPr>
            <a:spAutoFit/>
          </a:bodyPr>
          <a:lstStyle/>
          <a:p>
            <a:pPr algn="ctr">
              <a:defRPr/>
            </a:pPr>
            <a:r>
              <a:rPr lang="en-US" altLang="ko-KR" sz="3200" dirty="0">
                <a:solidFill>
                  <a:prstClr val="black"/>
                </a:solidFill>
                <a:latin typeface="Calibri"/>
                <a:ea typeface="Dotum" pitchFamily="34" charset="-127"/>
                <a:cs typeface="ＭＳ Ｐゴシック" charset="0"/>
              </a:rPr>
              <a:t>PDF</a:t>
            </a:r>
            <a:endParaRPr lang="ko-KR" altLang="ko-KR" sz="3200" dirty="0">
              <a:solidFill>
                <a:prstClr val="black"/>
              </a:solidFill>
              <a:latin typeface="Calibri"/>
              <a:ea typeface="Dotum" pitchFamily="34" charset="-127"/>
              <a:cs typeface="ＭＳ Ｐゴシック" charset="0"/>
            </a:endParaRPr>
          </a:p>
        </p:txBody>
      </p:sp>
      <p:cxnSp>
        <p:nvCxnSpPr>
          <p:cNvPr id="18" name="Straight Arrow Connector 17"/>
          <p:cNvCxnSpPr/>
          <p:nvPr/>
        </p:nvCxnSpPr>
        <p:spPr>
          <a:xfrm>
            <a:off x="1663700" y="4854575"/>
            <a:ext cx="228441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714625" y="5702300"/>
            <a:ext cx="2924175"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854700" y="4851400"/>
            <a:ext cx="1744663"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923088" y="5688013"/>
            <a:ext cx="1135062" cy="0"/>
          </a:xfrm>
          <a:prstGeom prst="straightConnector1">
            <a:avLst/>
          </a:prstGeom>
          <a:ln w="63500">
            <a:solidFill>
              <a:schemeClr val="bg1">
                <a:lumMod val="75000"/>
              </a:schemeClr>
            </a:solidFill>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flipH="1">
            <a:off x="5367338" y="4622800"/>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white"/>
                </a:solidFill>
                <a:latin typeface="Calibri"/>
              </a:rPr>
              <a:t>P</a:t>
            </a:r>
          </a:p>
        </p:txBody>
      </p:sp>
      <p:sp>
        <p:nvSpPr>
          <p:cNvPr id="23" name="Rectangle 22"/>
          <p:cNvSpPr/>
          <p:nvPr/>
        </p:nvSpPr>
        <p:spPr>
          <a:xfrm flipH="1">
            <a:off x="6443663" y="5451475"/>
            <a:ext cx="457200" cy="457200"/>
          </a:xfrm>
          <a:prstGeom prst="rect">
            <a:avLst/>
          </a:prstGeom>
          <a:solidFill>
            <a:schemeClr val="bg1">
              <a:lumMod val="75000"/>
            </a:schemeClr>
          </a:solidFill>
          <a:ln w="635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white"/>
                </a:solidFill>
                <a:latin typeface="Calibri"/>
              </a:rPr>
              <a:t>P</a:t>
            </a:r>
          </a:p>
        </p:txBody>
      </p:sp>
      <p:sp>
        <p:nvSpPr>
          <p:cNvPr id="24" name="Oval 23"/>
          <p:cNvSpPr/>
          <p:nvPr/>
        </p:nvSpPr>
        <p:spPr>
          <a:xfrm flipH="1">
            <a:off x="1173163" y="4622800"/>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white">
                    <a:lumMod val="75000"/>
                  </a:prstClr>
                </a:solidFill>
                <a:latin typeface="Calibri"/>
              </a:rPr>
              <a:t>P</a:t>
            </a:r>
          </a:p>
        </p:txBody>
      </p:sp>
      <p:sp>
        <p:nvSpPr>
          <p:cNvPr id="25" name="Oval 24"/>
          <p:cNvSpPr/>
          <p:nvPr/>
        </p:nvSpPr>
        <p:spPr>
          <a:xfrm flipH="1">
            <a:off x="2249488" y="5451475"/>
            <a:ext cx="457200" cy="457200"/>
          </a:xfrm>
          <a:prstGeom prst="ellipse">
            <a:avLst/>
          </a:prstGeom>
          <a:solidFill>
            <a:schemeClr val="bg1"/>
          </a:solid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white">
                    <a:lumMod val="75000"/>
                  </a:prstClr>
                </a:solidFill>
                <a:latin typeface="Calibri"/>
              </a:rPr>
              <a:t>P</a:t>
            </a:r>
          </a:p>
        </p:txBody>
      </p:sp>
      <p:sp>
        <p:nvSpPr>
          <p:cNvPr id="29" name="Freeform 28"/>
          <p:cNvSpPr/>
          <p:nvPr/>
        </p:nvSpPr>
        <p:spPr>
          <a:xfrm flipH="1">
            <a:off x="119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latin typeface="Calibri"/>
            </a:endParaRPr>
          </a:p>
        </p:txBody>
      </p:sp>
      <p:sp>
        <p:nvSpPr>
          <p:cNvPr id="30" name="Freeform 29"/>
          <p:cNvSpPr/>
          <p:nvPr/>
        </p:nvSpPr>
        <p:spPr>
          <a:xfrm flipH="1">
            <a:off x="4310063" y="2867025"/>
            <a:ext cx="3748087" cy="3400425"/>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latin typeface="Calibri"/>
            </a:endParaRPr>
          </a:p>
        </p:txBody>
      </p:sp>
      <p:sp>
        <p:nvSpPr>
          <p:cNvPr id="32" name="Freeform 31"/>
          <p:cNvSpPr/>
          <p:nvPr/>
        </p:nvSpPr>
        <p:spPr>
          <a:xfrm flipH="1">
            <a:off x="373063" y="3441700"/>
            <a:ext cx="6223000" cy="2825750"/>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latin typeface="Calibri"/>
            </a:endParaRPr>
          </a:p>
        </p:txBody>
      </p:sp>
      <p:sp>
        <p:nvSpPr>
          <p:cNvPr id="33" name="Freeform 32"/>
          <p:cNvSpPr/>
          <p:nvPr/>
        </p:nvSpPr>
        <p:spPr>
          <a:xfrm flipH="1">
            <a:off x="4654550" y="3284538"/>
            <a:ext cx="4822825" cy="2982912"/>
          </a:xfrm>
          <a:custGeom>
            <a:avLst/>
            <a:gdLst>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70 h 1965313"/>
              <a:gd name="connsiteX1" fmla="*/ 1992573 w 3807725"/>
              <a:gd name="connsiteY1" fmla="*/ 35 h 1965313"/>
              <a:gd name="connsiteX2" fmla="*/ 3807725 w 3807725"/>
              <a:gd name="connsiteY2" fmla="*/ 1965313 h 1965313"/>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2 h 1965305"/>
              <a:gd name="connsiteX1" fmla="*/ 1992573 w 3807725"/>
              <a:gd name="connsiteY1" fmla="*/ 27 h 1965305"/>
              <a:gd name="connsiteX2" fmla="*/ 3807725 w 3807725"/>
              <a:gd name="connsiteY2" fmla="*/ 1965305 h 1965305"/>
              <a:gd name="connsiteX0" fmla="*/ 0 w 3807725"/>
              <a:gd name="connsiteY0" fmla="*/ 1924361 h 1965304"/>
              <a:gd name="connsiteX1" fmla="*/ 1992573 w 3807725"/>
              <a:gd name="connsiteY1" fmla="*/ 26 h 1965304"/>
              <a:gd name="connsiteX2" fmla="*/ 3807725 w 3807725"/>
              <a:gd name="connsiteY2" fmla="*/ 1965304 h 1965304"/>
              <a:gd name="connsiteX0" fmla="*/ 0 w 3807725"/>
              <a:gd name="connsiteY0" fmla="*/ 1924358 h 1965301"/>
              <a:gd name="connsiteX1" fmla="*/ 1992573 w 3807725"/>
              <a:gd name="connsiteY1" fmla="*/ 23 h 1965301"/>
              <a:gd name="connsiteX2" fmla="*/ 3807725 w 3807725"/>
              <a:gd name="connsiteY2" fmla="*/ 1965301 h 1965301"/>
              <a:gd name="connsiteX0" fmla="*/ 0 w 3807725"/>
              <a:gd name="connsiteY0" fmla="*/ 1924360 h 1965303"/>
              <a:gd name="connsiteX1" fmla="*/ 1992573 w 3807725"/>
              <a:gd name="connsiteY1" fmla="*/ 25 h 1965303"/>
              <a:gd name="connsiteX2" fmla="*/ 3807725 w 3807725"/>
              <a:gd name="connsiteY2" fmla="*/ 1965303 h 1965303"/>
              <a:gd name="connsiteX0" fmla="*/ 0 w 3784113"/>
              <a:gd name="connsiteY0" fmla="*/ 1951633 h 1965281"/>
              <a:gd name="connsiteX1" fmla="*/ 1968961 w 3784113"/>
              <a:gd name="connsiteY1" fmla="*/ 3 h 1965281"/>
              <a:gd name="connsiteX2" fmla="*/ 3784113 w 3784113"/>
              <a:gd name="connsiteY2" fmla="*/ 1965281 h 1965281"/>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 name="connsiteX0" fmla="*/ 0 w 3784113"/>
              <a:gd name="connsiteY0" fmla="*/ 1965277 h 1965278"/>
              <a:gd name="connsiteX1" fmla="*/ 1968961 w 3784113"/>
              <a:gd name="connsiteY1" fmla="*/ 0 h 1965278"/>
              <a:gd name="connsiteX2" fmla="*/ 3784113 w 3784113"/>
              <a:gd name="connsiteY2" fmla="*/ 1965278 h 1965278"/>
            </a:gdLst>
            <a:ahLst/>
            <a:cxnLst>
              <a:cxn ang="0">
                <a:pos x="connsiteX0" y="connsiteY0"/>
              </a:cxn>
              <a:cxn ang="0">
                <a:pos x="connsiteX1" y="connsiteY1"/>
              </a:cxn>
              <a:cxn ang="0">
                <a:pos x="connsiteX2" y="connsiteY2"/>
              </a:cxn>
            </a:cxnLst>
            <a:rect l="l" t="t" r="r" b="b"/>
            <a:pathLst>
              <a:path w="3784113" h="1965278">
                <a:moveTo>
                  <a:pt x="0" y="1965277"/>
                </a:moveTo>
                <a:cubicBezTo>
                  <a:pt x="234630" y="1392071"/>
                  <a:pt x="724317" y="0"/>
                  <a:pt x="1968961" y="0"/>
                </a:cubicBezTo>
                <a:cubicBezTo>
                  <a:pt x="3213605" y="0"/>
                  <a:pt x="3584157" y="1405720"/>
                  <a:pt x="3784113" y="1965278"/>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latin typeface="Calibri"/>
            </a:endParaRPr>
          </a:p>
        </p:txBody>
      </p:sp>
      <p:sp>
        <p:nvSpPr>
          <p:cNvPr id="34" name="Rectangle 33"/>
          <p:cNvSpPr/>
          <p:nvPr/>
        </p:nvSpPr>
        <p:spPr>
          <a:xfrm flipH="1">
            <a:off x="6215063" y="408146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white"/>
                </a:solidFill>
                <a:latin typeface="Calibri"/>
              </a:rPr>
              <a:t>R</a:t>
            </a:r>
          </a:p>
        </p:txBody>
      </p:sp>
      <p:sp>
        <p:nvSpPr>
          <p:cNvPr id="35" name="Rectangle 34"/>
          <p:cNvSpPr/>
          <p:nvPr/>
        </p:nvSpPr>
        <p:spPr>
          <a:xfrm flipH="1">
            <a:off x="5367338" y="4618038"/>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white"/>
                </a:solidFill>
                <a:latin typeface="Calibri"/>
              </a:rPr>
              <a:t>P</a:t>
            </a:r>
          </a:p>
        </p:txBody>
      </p:sp>
      <p:sp>
        <p:nvSpPr>
          <p:cNvPr id="36" name="Rectangle 35"/>
          <p:cNvSpPr/>
          <p:nvPr/>
        </p:nvSpPr>
        <p:spPr>
          <a:xfrm flipH="1">
            <a:off x="4760913" y="5751513"/>
            <a:ext cx="457200" cy="457200"/>
          </a:xfrm>
          <a:prstGeom prst="rect">
            <a:avLst/>
          </a:prstGeom>
          <a:solidFill>
            <a:schemeClr val="tx2"/>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white"/>
                </a:solidFill>
                <a:latin typeface="Calibri"/>
              </a:rPr>
              <a:t>R</a:t>
            </a:r>
          </a:p>
        </p:txBody>
      </p:sp>
      <p:sp>
        <p:nvSpPr>
          <p:cNvPr id="37" name="Rectangle 36"/>
          <p:cNvSpPr/>
          <p:nvPr/>
        </p:nvSpPr>
        <p:spPr>
          <a:xfrm flipH="1">
            <a:off x="6443663" y="5451475"/>
            <a:ext cx="457200" cy="457200"/>
          </a:xfrm>
          <a:prstGeom prst="rect">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white"/>
                </a:solidFill>
                <a:latin typeface="Calibri"/>
              </a:rPr>
              <a:t>P</a:t>
            </a:r>
          </a:p>
        </p:txBody>
      </p:sp>
      <p:sp>
        <p:nvSpPr>
          <p:cNvPr id="38" name="Oval 37"/>
          <p:cNvSpPr/>
          <p:nvPr/>
        </p:nvSpPr>
        <p:spPr>
          <a:xfrm flipH="1">
            <a:off x="2020888" y="408146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B050"/>
                </a:solidFill>
                <a:latin typeface="Calibri"/>
              </a:rPr>
              <a:t>R</a:t>
            </a:r>
          </a:p>
        </p:txBody>
      </p:sp>
      <p:sp>
        <p:nvSpPr>
          <p:cNvPr id="39" name="Oval 38"/>
          <p:cNvSpPr/>
          <p:nvPr/>
        </p:nvSpPr>
        <p:spPr>
          <a:xfrm flipH="1">
            <a:off x="1171575" y="4622800"/>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FF0000"/>
                </a:solidFill>
                <a:latin typeface="Calibri"/>
              </a:rPr>
              <a:t>P</a:t>
            </a:r>
          </a:p>
        </p:txBody>
      </p:sp>
      <p:sp>
        <p:nvSpPr>
          <p:cNvPr id="40" name="Oval 39"/>
          <p:cNvSpPr/>
          <p:nvPr/>
        </p:nvSpPr>
        <p:spPr>
          <a:xfrm flipH="1">
            <a:off x="566738" y="5751513"/>
            <a:ext cx="457200" cy="457200"/>
          </a:xfrm>
          <a:prstGeom prst="ellipse">
            <a:avLst/>
          </a:prstGeom>
          <a:solidFill>
            <a:schemeClr val="bg1"/>
          </a:solidFill>
          <a:ln w="635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B050"/>
                </a:solidFill>
                <a:latin typeface="Calibri"/>
              </a:rPr>
              <a:t>R</a:t>
            </a:r>
          </a:p>
        </p:txBody>
      </p:sp>
      <p:sp>
        <p:nvSpPr>
          <p:cNvPr id="41" name="Oval 40"/>
          <p:cNvSpPr/>
          <p:nvPr/>
        </p:nvSpPr>
        <p:spPr>
          <a:xfrm flipH="1">
            <a:off x="2246313" y="5451475"/>
            <a:ext cx="457200" cy="457200"/>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FF0000"/>
                </a:solidFill>
                <a:latin typeface="Calibri"/>
              </a:rPr>
              <a:t>P</a:t>
            </a:r>
          </a:p>
        </p:txBody>
      </p:sp>
      <p:cxnSp>
        <p:nvCxnSpPr>
          <p:cNvPr id="28" name="Straight Arrow Connector 27"/>
          <p:cNvCxnSpPr/>
          <p:nvPr/>
        </p:nvCxnSpPr>
        <p:spPr>
          <a:xfrm flipV="1">
            <a:off x="87313" y="1912938"/>
            <a:ext cx="0" cy="4354512"/>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3975" y="6267450"/>
            <a:ext cx="9090025" cy="0"/>
          </a:xfrm>
          <a:prstGeom prst="straightConnector1">
            <a:avLst/>
          </a:prstGeom>
          <a:ln w="635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27075" y="1628775"/>
            <a:ext cx="7854950" cy="74612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Disturb-prone cells have higher threshold voltages</a:t>
            </a:r>
          </a:p>
        </p:txBody>
      </p:sp>
      <p:sp>
        <p:nvSpPr>
          <p:cNvPr id="44" name="Rounded Rectangle 43"/>
          <p:cNvSpPr/>
          <p:nvPr/>
        </p:nvSpPr>
        <p:spPr>
          <a:xfrm>
            <a:off x="727075" y="2460625"/>
            <a:ext cx="7854950" cy="7461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a:rPr>
              <a:t>Disturb-resistant cells have lower threshold voltages</a:t>
            </a:r>
          </a:p>
        </p:txBody>
      </p:sp>
      <p:sp>
        <p:nvSpPr>
          <p:cNvPr id="46" name="Rectangle 45"/>
          <p:cNvSpPr/>
          <p:nvPr/>
        </p:nvSpPr>
        <p:spPr>
          <a:xfrm>
            <a:off x="763588" y="1114425"/>
            <a:ext cx="3732212" cy="522288"/>
          </a:xfrm>
          <a:prstGeom prst="rect">
            <a:avLst/>
          </a:prstGeom>
        </p:spPr>
        <p:txBody>
          <a:bodyPr>
            <a:spAutoFit/>
          </a:bodyPr>
          <a:lstStyle/>
          <a:p>
            <a:pPr>
              <a:defRPr/>
            </a:pPr>
            <a:r>
              <a:rPr lang="en-US" altLang="ko-KR" sz="2800" dirty="0">
                <a:solidFill>
                  <a:srgbClr val="0000FF"/>
                </a:solidFill>
                <a:latin typeface="Calibri"/>
                <a:ea typeface="Dotum" pitchFamily="34" charset="-127"/>
                <a:cs typeface="ＭＳ Ｐゴシック" charset="0"/>
              </a:rPr>
              <a:t>After 250K read disturb:</a:t>
            </a:r>
            <a:endParaRPr lang="ko-KR" altLang="ko-KR" sz="2800" dirty="0">
              <a:solidFill>
                <a:srgbClr val="0000FF"/>
              </a:solidFill>
              <a:latin typeface="Calibri"/>
              <a:ea typeface="Dotum" pitchFamily="34" charset="-127"/>
              <a:cs typeface="ＭＳ Ｐゴシック" charset="0"/>
            </a:endParaRPr>
          </a:p>
        </p:txBody>
      </p:sp>
      <p:sp>
        <p:nvSpPr>
          <p:cNvPr id="5" name="Freeform 4"/>
          <p:cNvSpPr/>
          <p:nvPr/>
        </p:nvSpPr>
        <p:spPr>
          <a:xfrm>
            <a:off x="3667125" y="4518025"/>
            <a:ext cx="2532063" cy="1685925"/>
          </a:xfrm>
          <a:custGeom>
            <a:avLst/>
            <a:gdLst>
              <a:gd name="connsiteX0" fmla="*/ 843708 w 2531414"/>
              <a:gd name="connsiteY0" fmla="*/ 69135 h 1685549"/>
              <a:gd name="connsiteX1" fmla="*/ 20748 w 2531414"/>
              <a:gd name="connsiteY1" fmla="*/ 114855 h 1685549"/>
              <a:gd name="connsiteX2" fmla="*/ 340788 w 2531414"/>
              <a:gd name="connsiteY2" fmla="*/ 770175 h 1685549"/>
              <a:gd name="connsiteX3" fmla="*/ 1346628 w 2531414"/>
              <a:gd name="connsiteY3" fmla="*/ 876855 h 1685549"/>
              <a:gd name="connsiteX4" fmla="*/ 2001948 w 2531414"/>
              <a:gd name="connsiteY4" fmla="*/ 1593135 h 1685549"/>
              <a:gd name="connsiteX5" fmla="*/ 2474388 w 2531414"/>
              <a:gd name="connsiteY5" fmla="*/ 1593135 h 1685549"/>
              <a:gd name="connsiteX6" fmla="*/ 2337228 w 2531414"/>
              <a:gd name="connsiteY6" fmla="*/ 831135 h 1685549"/>
              <a:gd name="connsiteX7" fmla="*/ 843708 w 2531414"/>
              <a:gd name="connsiteY7" fmla="*/ 69135 h 168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1414" h="1685549">
                <a:moveTo>
                  <a:pt x="843708" y="69135"/>
                </a:moveTo>
                <a:cubicBezTo>
                  <a:pt x="457628" y="-50245"/>
                  <a:pt x="104568" y="-1985"/>
                  <a:pt x="20748" y="114855"/>
                </a:cubicBezTo>
                <a:cubicBezTo>
                  <a:pt x="-63072" y="231695"/>
                  <a:pt x="119808" y="643175"/>
                  <a:pt x="340788" y="770175"/>
                </a:cubicBezTo>
                <a:cubicBezTo>
                  <a:pt x="561768" y="897175"/>
                  <a:pt x="1069768" y="739695"/>
                  <a:pt x="1346628" y="876855"/>
                </a:cubicBezTo>
                <a:cubicBezTo>
                  <a:pt x="1623488" y="1014015"/>
                  <a:pt x="1813988" y="1473755"/>
                  <a:pt x="2001948" y="1593135"/>
                </a:cubicBezTo>
                <a:cubicBezTo>
                  <a:pt x="2189908" y="1712515"/>
                  <a:pt x="2418508" y="1720135"/>
                  <a:pt x="2474388" y="1593135"/>
                </a:cubicBezTo>
                <a:cubicBezTo>
                  <a:pt x="2530268" y="1466135"/>
                  <a:pt x="2614088" y="1080055"/>
                  <a:pt x="2337228" y="831135"/>
                </a:cubicBezTo>
                <a:cubicBezTo>
                  <a:pt x="2060368" y="582215"/>
                  <a:pt x="1229788" y="188515"/>
                  <a:pt x="843708" y="69135"/>
                </a:cubicBez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6" name="TextBox 5"/>
          <p:cNvSpPr txBox="1"/>
          <p:nvPr/>
        </p:nvSpPr>
        <p:spPr>
          <a:xfrm>
            <a:off x="2236788" y="5195888"/>
            <a:ext cx="2362200" cy="954087"/>
          </a:xfrm>
          <a:prstGeom prst="rect">
            <a:avLst/>
          </a:prstGeom>
          <a:noFill/>
        </p:spPr>
        <p:txBody>
          <a:bodyPr>
            <a:spAutoFit/>
          </a:bodyPr>
          <a:lstStyle/>
          <a:p>
            <a:pPr algn="ctr">
              <a:defRPr/>
            </a:pPr>
            <a:r>
              <a:rPr lang="en-US" sz="2800" dirty="0">
                <a:solidFill>
                  <a:srgbClr val="FF0000"/>
                </a:solidFill>
                <a:latin typeface="Calibri"/>
                <a:ea typeface="ＭＳ Ｐゴシック" charset="0"/>
                <a:cs typeface="ＭＳ Ｐゴシック" charset="0"/>
              </a:rPr>
              <a:t>Disturb-prone</a:t>
            </a:r>
            <a:br>
              <a:rPr lang="en-US" sz="2800" dirty="0">
                <a:solidFill>
                  <a:srgbClr val="FF0000"/>
                </a:solidFill>
                <a:latin typeface="Calibri"/>
                <a:ea typeface="ＭＳ Ｐゴシック" charset="0"/>
                <a:cs typeface="ＭＳ Ｐゴシック" charset="0"/>
              </a:rPr>
            </a:br>
            <a:r>
              <a:rPr lang="en-US" sz="2800" dirty="0">
                <a:solidFill>
                  <a:srgbClr val="FF0000"/>
                </a:solidFill>
                <a:latin typeface="Calibri"/>
                <a:ea typeface="ＭＳ Ｐゴシック" charset="0"/>
                <a:cs typeface="ＭＳ Ｐゴシック" charset="0"/>
                <a:sym typeface="Wingdings" panose="05000000000000000000" pitchFamily="2" charset="2"/>
              </a:rPr>
              <a:t>ER state</a:t>
            </a:r>
            <a:endParaRPr lang="en-US" sz="2800" dirty="0">
              <a:solidFill>
                <a:srgbClr val="FF0000"/>
              </a:solidFill>
              <a:latin typeface="Calibri"/>
              <a:ea typeface="ＭＳ Ｐゴシック" charset="0"/>
              <a:cs typeface="ＭＳ Ｐゴシック" charset="0"/>
            </a:endParaRPr>
          </a:p>
        </p:txBody>
      </p:sp>
      <p:sp>
        <p:nvSpPr>
          <p:cNvPr id="7" name="Freeform 6"/>
          <p:cNvSpPr/>
          <p:nvPr/>
        </p:nvSpPr>
        <p:spPr>
          <a:xfrm>
            <a:off x="4443413" y="3775075"/>
            <a:ext cx="2495550" cy="2778125"/>
          </a:xfrm>
          <a:custGeom>
            <a:avLst/>
            <a:gdLst>
              <a:gd name="connsiteX0" fmla="*/ 327003 w 2496268"/>
              <a:gd name="connsiteY0" fmla="*/ 2640887 h 2778119"/>
              <a:gd name="connsiteX1" fmla="*/ 67923 w 2496268"/>
              <a:gd name="connsiteY1" fmla="*/ 1741727 h 2778119"/>
              <a:gd name="connsiteX2" fmla="*/ 1546203 w 2496268"/>
              <a:gd name="connsiteY2" fmla="*/ 202487 h 2778119"/>
              <a:gd name="connsiteX3" fmla="*/ 2460603 w 2496268"/>
              <a:gd name="connsiteY3" fmla="*/ 126287 h 2778119"/>
              <a:gd name="connsiteX4" fmla="*/ 2216763 w 2496268"/>
              <a:gd name="connsiteY4" fmla="*/ 1208327 h 2778119"/>
              <a:gd name="connsiteX5" fmla="*/ 1348083 w 2496268"/>
              <a:gd name="connsiteY5" fmla="*/ 1360727 h 2778119"/>
              <a:gd name="connsiteX6" fmla="*/ 1028043 w 2496268"/>
              <a:gd name="connsiteY6" fmla="*/ 2640887 h 2778119"/>
              <a:gd name="connsiteX7" fmla="*/ 327003 w 2496268"/>
              <a:gd name="connsiteY7" fmla="*/ 2640887 h 277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6268" h="2778119">
                <a:moveTo>
                  <a:pt x="327003" y="2640887"/>
                </a:moveTo>
                <a:cubicBezTo>
                  <a:pt x="166983" y="2491027"/>
                  <a:pt x="-135277" y="2148127"/>
                  <a:pt x="67923" y="1741727"/>
                </a:cubicBezTo>
                <a:cubicBezTo>
                  <a:pt x="271123" y="1335327"/>
                  <a:pt x="1147423" y="471727"/>
                  <a:pt x="1546203" y="202487"/>
                </a:cubicBezTo>
                <a:cubicBezTo>
                  <a:pt x="1944983" y="-66753"/>
                  <a:pt x="2348843" y="-41353"/>
                  <a:pt x="2460603" y="126287"/>
                </a:cubicBezTo>
                <a:cubicBezTo>
                  <a:pt x="2572363" y="293927"/>
                  <a:pt x="2402183" y="1002587"/>
                  <a:pt x="2216763" y="1208327"/>
                </a:cubicBezTo>
                <a:cubicBezTo>
                  <a:pt x="2031343" y="1414067"/>
                  <a:pt x="1546203" y="1121967"/>
                  <a:pt x="1348083" y="1360727"/>
                </a:cubicBezTo>
                <a:cubicBezTo>
                  <a:pt x="1149963" y="1599487"/>
                  <a:pt x="1200763" y="2427527"/>
                  <a:pt x="1028043" y="2640887"/>
                </a:cubicBezTo>
                <a:cubicBezTo>
                  <a:pt x="855323" y="2854247"/>
                  <a:pt x="487023" y="2790747"/>
                  <a:pt x="327003" y="2640887"/>
                </a:cubicBezTo>
                <a:close/>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2" name="TextBox 41"/>
          <p:cNvSpPr txBox="1"/>
          <p:nvPr/>
        </p:nvSpPr>
        <p:spPr>
          <a:xfrm>
            <a:off x="6107113" y="5008563"/>
            <a:ext cx="2660650" cy="954087"/>
          </a:xfrm>
          <a:prstGeom prst="rect">
            <a:avLst/>
          </a:prstGeom>
          <a:noFill/>
        </p:spPr>
        <p:txBody>
          <a:bodyPr>
            <a:spAutoFit/>
          </a:bodyPr>
          <a:lstStyle/>
          <a:p>
            <a:pPr algn="ctr">
              <a:defRPr/>
            </a:pPr>
            <a:r>
              <a:rPr lang="en-US" sz="2800" dirty="0">
                <a:solidFill>
                  <a:srgbClr val="00B050"/>
                </a:solidFill>
                <a:latin typeface="Calibri"/>
                <a:ea typeface="ＭＳ Ｐゴシック" charset="0"/>
                <a:cs typeface="ＭＳ Ｐゴシック" charset="0"/>
              </a:rPr>
              <a:t>Disturb-resistant</a:t>
            </a:r>
            <a:br>
              <a:rPr lang="en-US" sz="2800" dirty="0">
                <a:solidFill>
                  <a:srgbClr val="00B050"/>
                </a:solidFill>
                <a:latin typeface="Calibri"/>
                <a:ea typeface="ＭＳ Ｐゴシック" charset="0"/>
                <a:cs typeface="ＭＳ Ｐゴシック" charset="0"/>
              </a:rPr>
            </a:br>
            <a:r>
              <a:rPr lang="en-US" sz="2800" dirty="0">
                <a:solidFill>
                  <a:srgbClr val="00B050"/>
                </a:solidFill>
                <a:latin typeface="Calibri"/>
                <a:ea typeface="ＭＳ Ｐゴシック" charset="0"/>
                <a:cs typeface="ＭＳ Ｐゴシック" charset="0"/>
                <a:sym typeface="Wingdings" panose="05000000000000000000" pitchFamily="2" charset="2"/>
              </a:rPr>
              <a:t>P1 state</a:t>
            </a:r>
            <a:endParaRPr lang="en-US" sz="2800" dirty="0">
              <a:solidFill>
                <a:srgbClr val="00B050"/>
              </a:solidFill>
              <a:latin typeface="Calibri"/>
              <a:ea typeface="ＭＳ Ｐゴシック" charset="0"/>
              <a:cs typeface="ＭＳ Ｐゴシック" charset="0"/>
            </a:endParaRPr>
          </a:p>
        </p:txBody>
      </p:sp>
      <p:cxnSp>
        <p:nvCxnSpPr>
          <p:cNvPr id="10" name="Straight Connector 9"/>
          <p:cNvCxnSpPr/>
          <p:nvPr/>
        </p:nvCxnSpPr>
        <p:spPr>
          <a:xfrm>
            <a:off x="5383213" y="3284538"/>
            <a:ext cx="0" cy="298291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90590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nodeType="afterGroup">
                            <p:stCondLst>
                              <p:cond delay="500"/>
                            </p:stCondLst>
                            <p:childTnLst>
                              <p:par>
                                <p:cTn id="9" presetID="42" presetClass="path" presetSubtype="0" accel="50000" decel="50000" fill="hold" grpId="0" nodeType="afterEffect">
                                  <p:stCondLst>
                                    <p:cond delay="0"/>
                                  </p:stCondLst>
                                  <p:childTnLst>
                                    <p:animMotion origin="layout" path="M 3.05556E-6 -2.22222E-6 L 0.025 -0.00764 " pathEditMode="relative" rAng="0" ptsTypes="AA">
                                      <p:cBhvr>
                                        <p:cTn id="10" dur="2000" fill="hold"/>
                                        <p:tgtEl>
                                          <p:spTgt spid="38"/>
                                        </p:tgtEl>
                                        <p:attrNameLst>
                                          <p:attrName>ppt_x</p:attrName>
                                          <p:attrName>ppt_y</p:attrName>
                                        </p:attrNameLst>
                                      </p:cBhvr>
                                      <p:rCtr x="1250" y="-394"/>
                                    </p:animMotion>
                                  </p:childTnLst>
                                </p:cTn>
                              </p:par>
                              <p:par>
                                <p:cTn id="11" presetID="42" presetClass="path" presetSubtype="0" accel="50000" decel="50000" fill="hold" grpId="0" nodeType="withEffect">
                                  <p:stCondLst>
                                    <p:cond delay="0"/>
                                  </p:stCondLst>
                                  <p:childTnLst>
                                    <p:animMotion origin="layout" path="M 5E-6 2.59259E-6 L 0.30556 0.00023 " pathEditMode="relative" rAng="0" ptsTypes="AA">
                                      <p:cBhvr>
                                        <p:cTn id="12" dur="2000" fill="hold"/>
                                        <p:tgtEl>
                                          <p:spTgt spid="39"/>
                                        </p:tgtEl>
                                        <p:attrNameLst>
                                          <p:attrName>ppt_x</p:attrName>
                                          <p:attrName>ppt_y</p:attrName>
                                        </p:attrNameLst>
                                      </p:cBhvr>
                                      <p:rCtr x="15278" y="0"/>
                                    </p:animMotion>
                                  </p:childTnLst>
                                </p:cTn>
                              </p:par>
                              <p:par>
                                <p:cTn id="13" presetID="42" presetClass="path" presetSubtype="0" accel="50000" decel="50000" fill="hold" grpId="0" nodeType="withEffect">
                                  <p:stCondLst>
                                    <p:cond delay="0"/>
                                  </p:stCondLst>
                                  <p:childTnLst>
                                    <p:animMotion origin="layout" path="M 8.33333E-7 -7.40741E-7 L 0.04132 -0.00949 " pathEditMode="relative" rAng="0" ptsTypes="AA">
                                      <p:cBhvr>
                                        <p:cTn id="14" dur="2000" fill="hold"/>
                                        <p:tgtEl>
                                          <p:spTgt spid="40"/>
                                        </p:tgtEl>
                                        <p:attrNameLst>
                                          <p:attrName>ppt_x</p:attrName>
                                          <p:attrName>ppt_y</p:attrName>
                                        </p:attrNameLst>
                                      </p:cBhvr>
                                      <p:rCtr x="2066" y="-486"/>
                                    </p:animMotion>
                                  </p:childTnLst>
                                </p:cTn>
                              </p:par>
                              <p:par>
                                <p:cTn id="15" presetID="42" presetClass="path" presetSubtype="0" accel="50000" decel="50000" fill="hold" grpId="0" nodeType="withEffect">
                                  <p:stCondLst>
                                    <p:cond delay="0"/>
                                  </p:stCondLst>
                                  <p:childTnLst>
                                    <p:animMotion origin="layout" path="M 2.77778E-7 -7.40741E-7 L 0.3684 -7.40741E-7 " pathEditMode="relative" rAng="0" ptsTypes="AA">
                                      <p:cBhvr>
                                        <p:cTn id="16" dur="2000" fill="hold"/>
                                        <p:tgtEl>
                                          <p:spTgt spid="41"/>
                                        </p:tgtEl>
                                        <p:attrNameLst>
                                          <p:attrName>ppt_x</p:attrName>
                                          <p:attrName>ppt_y</p:attrName>
                                        </p:attrNameLst>
                                      </p:cBhvr>
                                      <p:rCtr x="18420" y="0"/>
                                    </p:animMotion>
                                  </p:childTnLst>
                                </p:cTn>
                              </p:par>
                              <p:par>
                                <p:cTn id="17" presetID="42" presetClass="path" presetSubtype="0" accel="50000" decel="50000" fill="hold" grpId="0" nodeType="withEffect">
                                  <p:stCondLst>
                                    <p:cond delay="0"/>
                                  </p:stCondLst>
                                  <p:childTnLst>
                                    <p:animMotion origin="layout" path="M 2.5E-6 -2.22222E-6 L 0.01666 -0.00694 " pathEditMode="relative" rAng="0" ptsTypes="AA">
                                      <p:cBhvr>
                                        <p:cTn id="18" dur="2000" fill="hold"/>
                                        <p:tgtEl>
                                          <p:spTgt spid="34"/>
                                        </p:tgtEl>
                                        <p:attrNameLst>
                                          <p:attrName>ppt_x</p:attrName>
                                          <p:attrName>ppt_y</p:attrName>
                                        </p:attrNameLst>
                                      </p:cBhvr>
                                      <p:rCtr x="833" y="-347"/>
                                    </p:animMotion>
                                  </p:childTnLst>
                                </p:cTn>
                              </p:par>
                              <p:par>
                                <p:cTn id="19" presetID="42" presetClass="path" presetSubtype="0" accel="50000" decel="50000" fill="hold" grpId="0" nodeType="withEffect">
                                  <p:stCondLst>
                                    <p:cond delay="0"/>
                                  </p:stCondLst>
                                  <p:childTnLst>
                                    <p:animMotion origin="layout" path="M 8.33333E-7 -2.96296E-6 L 0.24635 0.00023 " pathEditMode="relative" rAng="0" ptsTypes="AA">
                                      <p:cBhvr>
                                        <p:cTn id="20" dur="2000" fill="hold"/>
                                        <p:tgtEl>
                                          <p:spTgt spid="35"/>
                                        </p:tgtEl>
                                        <p:attrNameLst>
                                          <p:attrName>ppt_x</p:attrName>
                                          <p:attrName>ppt_y</p:attrName>
                                        </p:attrNameLst>
                                      </p:cBhvr>
                                      <p:rCtr x="12309" y="0"/>
                                    </p:animMotion>
                                  </p:childTnLst>
                                </p:cTn>
                              </p:par>
                              <p:par>
                                <p:cTn id="21" presetID="42" presetClass="path" presetSubtype="0" accel="50000" decel="50000" fill="hold" grpId="0" nodeType="withEffect">
                                  <p:stCondLst>
                                    <p:cond delay="0"/>
                                  </p:stCondLst>
                                  <p:childTnLst>
                                    <p:animMotion origin="layout" path="M 2.5E-6 -7.40741E-7 L 0.17778 -7.40741E-7 " pathEditMode="relative" rAng="0" ptsTypes="AA">
                                      <p:cBhvr>
                                        <p:cTn id="22" dur="2000" fill="hold"/>
                                        <p:tgtEl>
                                          <p:spTgt spid="37"/>
                                        </p:tgtEl>
                                        <p:attrNameLst>
                                          <p:attrName>ppt_x</p:attrName>
                                          <p:attrName>ppt_y</p:attrName>
                                        </p:attrNameLst>
                                      </p:cBhvr>
                                      <p:rCtr x="8889" y="0"/>
                                    </p:animMotion>
                                  </p:childTnLst>
                                </p:cTn>
                              </p:par>
                              <p:par>
                                <p:cTn id="23" presetID="42" presetClass="path" presetSubtype="0" accel="50000" decel="50000" fill="hold" grpId="0" nodeType="withEffect">
                                  <p:stCondLst>
                                    <p:cond delay="0"/>
                                  </p:stCondLst>
                                  <p:childTnLst>
                                    <p:animMotion origin="layout" path="M 2.77778E-7 -7.40741E-7 L 0.025 -0.00347 " pathEditMode="relative" rAng="0" ptsTypes="AA">
                                      <p:cBhvr>
                                        <p:cTn id="24" dur="2000" fill="hold"/>
                                        <p:tgtEl>
                                          <p:spTgt spid="36"/>
                                        </p:tgtEl>
                                        <p:attrNameLst>
                                          <p:attrName>ppt_x</p:attrName>
                                          <p:attrName>ppt_y</p:attrName>
                                        </p:attrNameLst>
                                      </p:cBhvr>
                                      <p:rCtr x="1250" y="-185"/>
                                    </p:animMotion>
                                  </p:childTnLst>
                                </p:cTn>
                              </p:par>
                            </p:childTnLst>
                          </p:cTn>
                        </p:par>
                        <p:par>
                          <p:cTn id="25" fill="hold" nodeType="afterGroup">
                            <p:stCondLst>
                              <p:cond delay="25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grpId="1" nodeType="clickEffect">
                                  <p:stCondLst>
                                    <p:cond delay="0"/>
                                  </p:stCondLst>
                                  <p:childTnLst>
                                    <p:animEffect transition="out" filter="fade">
                                      <p:cBhvr>
                                        <p:cTn id="59" dur="500"/>
                                        <p:tgtEl>
                                          <p:spTgt spid="38"/>
                                        </p:tgtEl>
                                      </p:cBhvr>
                                    </p:animEffect>
                                    <p:set>
                                      <p:cBhvr>
                                        <p:cTn id="60" dur="1" fill="hold">
                                          <p:stCondLst>
                                            <p:cond delay="499"/>
                                          </p:stCondLst>
                                        </p:cTn>
                                        <p:tgtEl>
                                          <p:spTgt spid="3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6"/>
                                        </p:tgtEl>
                                      </p:cBhvr>
                                    </p:animEffect>
                                    <p:set>
                                      <p:cBhvr>
                                        <p:cTn id="69" dur="1" fill="hold">
                                          <p:stCondLst>
                                            <p:cond delay="499"/>
                                          </p:stCondLst>
                                        </p:cTn>
                                        <p:tgtEl>
                                          <p:spTgt spid="3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4"/>
                                        </p:tgtEl>
                                      </p:cBhvr>
                                    </p:animEffect>
                                    <p:set>
                                      <p:cBhvr>
                                        <p:cTn id="84" dur="1" fill="hold">
                                          <p:stCondLst>
                                            <p:cond delay="499"/>
                                          </p:stCondLst>
                                        </p:cTn>
                                        <p:tgtEl>
                                          <p:spTgt spid="2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5"/>
                                        </p:tgtEl>
                                      </p:cBhvr>
                                    </p:animEffect>
                                    <p:set>
                                      <p:cBhvr>
                                        <p:cTn id="87" dur="1" fill="hold">
                                          <p:stCondLst>
                                            <p:cond delay="499"/>
                                          </p:stCondLst>
                                        </p:cTn>
                                        <p:tgtEl>
                                          <p:spTgt spid="2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500"/>
                                        <p:tgtEl>
                                          <p:spTgt spid="8"/>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grpId="2" nodeType="click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500"/>
                                        <p:tgtEl>
                                          <p:spTgt spid="38"/>
                                        </p:tgtEl>
                                      </p:cBhvr>
                                    </p:animEffect>
                                  </p:childTnLst>
                                </p:cTn>
                              </p:par>
                              <p:par>
                                <p:cTn id="102" presetID="10" presetClass="entr" presetSubtype="0" fill="hold" grpId="2"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fade">
                                      <p:cBhvr>
                                        <p:cTn id="104" dur="500"/>
                                        <p:tgtEl>
                                          <p:spTgt spid="40"/>
                                        </p:tgtEl>
                                      </p:cBhvr>
                                    </p:animEffect>
                                  </p:childTnLst>
                                </p:cTn>
                              </p:par>
                              <p:par>
                                <p:cTn id="105" presetID="10" presetClass="entr" presetSubtype="0" fill="hold" grpId="2"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par>
                                <p:cTn id="108" presetID="10" presetClass="entr" presetSubtype="0" fill="hold" grpId="2"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par>
                                <p:cTn id="111" presetID="10" presetClass="exit" presetSubtype="0" fill="hold" grpId="1" nodeType="withEffect">
                                  <p:stCondLst>
                                    <p:cond delay="0"/>
                                  </p:stCondLst>
                                  <p:childTnLst>
                                    <p:animEffect transition="out" filter="fade">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1"/>
                                        </p:tgtEl>
                                      </p:cBhvr>
                                    </p:animEffect>
                                    <p:set>
                                      <p:cBhvr>
                                        <p:cTn id="116" dur="1" fill="hold">
                                          <p:stCondLst>
                                            <p:cond delay="499"/>
                                          </p:stCondLst>
                                        </p:cTn>
                                        <p:tgtEl>
                                          <p:spTgt spid="4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5"/>
                                        </p:tgtEl>
                                      </p:cBhvr>
                                    </p:animEffect>
                                    <p:set>
                                      <p:cBhvr>
                                        <p:cTn id="119" dur="1" fill="hold">
                                          <p:stCondLst>
                                            <p:cond delay="499"/>
                                          </p:stCondLst>
                                        </p:cTn>
                                        <p:tgtEl>
                                          <p:spTgt spid="3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37"/>
                                        </p:tgtEl>
                                      </p:cBhvr>
                                    </p:animEffect>
                                    <p:set>
                                      <p:cBhvr>
                                        <p:cTn id="122" dur="1" fill="hold">
                                          <p:stCondLst>
                                            <p:cond delay="499"/>
                                          </p:stCondLst>
                                        </p:cTn>
                                        <p:tgtEl>
                                          <p:spTgt spid="37"/>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500"/>
                                        <p:tgtEl>
                                          <p:spTgt spid="44"/>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xit" presetSubtype="0" fill="hold" grpId="3" nodeType="clickEffect">
                                  <p:stCondLst>
                                    <p:cond delay="0"/>
                                  </p:stCondLst>
                                  <p:childTnLst>
                                    <p:animEffect transition="out" filter="fade">
                                      <p:cBhvr>
                                        <p:cTn id="129" dur="500"/>
                                        <p:tgtEl>
                                          <p:spTgt spid="38"/>
                                        </p:tgtEl>
                                      </p:cBhvr>
                                    </p:animEffect>
                                    <p:set>
                                      <p:cBhvr>
                                        <p:cTn id="130" dur="1" fill="hold">
                                          <p:stCondLst>
                                            <p:cond delay="499"/>
                                          </p:stCondLst>
                                        </p:cTn>
                                        <p:tgtEl>
                                          <p:spTgt spid="38"/>
                                        </p:tgtEl>
                                        <p:attrNameLst>
                                          <p:attrName>style.visibility</p:attrName>
                                        </p:attrNameLst>
                                      </p:cBhvr>
                                      <p:to>
                                        <p:strVal val="hidden"/>
                                      </p:to>
                                    </p:set>
                                  </p:childTnLst>
                                </p:cTn>
                              </p:par>
                              <p:par>
                                <p:cTn id="131" presetID="10" presetClass="exit" presetSubtype="0" fill="hold" grpId="3" nodeType="withEffect">
                                  <p:stCondLst>
                                    <p:cond delay="0"/>
                                  </p:stCondLst>
                                  <p:childTnLst>
                                    <p:animEffect transition="out" filter="fade">
                                      <p:cBhvr>
                                        <p:cTn id="132" dur="500"/>
                                        <p:tgtEl>
                                          <p:spTgt spid="40"/>
                                        </p:tgtEl>
                                      </p:cBhvr>
                                    </p:animEffect>
                                    <p:set>
                                      <p:cBhvr>
                                        <p:cTn id="133" dur="1" fill="hold">
                                          <p:stCondLst>
                                            <p:cond delay="499"/>
                                          </p:stCondLst>
                                        </p:cTn>
                                        <p:tgtEl>
                                          <p:spTgt spid="40"/>
                                        </p:tgtEl>
                                        <p:attrNameLst>
                                          <p:attrName>style.visibility</p:attrName>
                                        </p:attrNameLst>
                                      </p:cBhvr>
                                      <p:to>
                                        <p:strVal val="hidden"/>
                                      </p:to>
                                    </p:set>
                                  </p:childTnLst>
                                </p:cTn>
                              </p:par>
                              <p:par>
                                <p:cTn id="134" presetID="10" presetClass="entr" presetSubtype="0" fill="hold" grpId="2"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fade">
                                      <p:cBhvr>
                                        <p:cTn id="136" dur="500"/>
                                        <p:tgtEl>
                                          <p:spTgt spid="39"/>
                                        </p:tgtEl>
                                      </p:cBhvr>
                                    </p:animEffect>
                                  </p:childTnLst>
                                </p:cTn>
                              </p:par>
                              <p:par>
                                <p:cTn id="137" presetID="10" presetClass="entr" presetSubtype="0" fill="hold" grpId="2" nodeType="withEffect">
                                  <p:stCondLst>
                                    <p:cond delay="0"/>
                                  </p:stCondLst>
                                  <p:childTnLst>
                                    <p:set>
                                      <p:cBhvr>
                                        <p:cTn id="138" dur="1" fill="hold">
                                          <p:stCondLst>
                                            <p:cond delay="0"/>
                                          </p:stCondLst>
                                        </p:cTn>
                                        <p:tgtEl>
                                          <p:spTgt spid="41"/>
                                        </p:tgtEl>
                                        <p:attrNameLst>
                                          <p:attrName>style.visibility</p:attrName>
                                        </p:attrNameLst>
                                      </p:cBhvr>
                                      <p:to>
                                        <p:strVal val="visible"/>
                                      </p:to>
                                    </p:set>
                                    <p:animEffect transition="in" filter="fade">
                                      <p:cBhvr>
                                        <p:cTn id="139" dur="500"/>
                                        <p:tgtEl>
                                          <p:spTgt spid="4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
                                        </p:tgtEl>
                                        <p:attrNameLst>
                                          <p:attrName>style.visibility</p:attrName>
                                        </p:attrNameLst>
                                      </p:cBhvr>
                                      <p:to>
                                        <p:strVal val="visible"/>
                                      </p:to>
                                    </p:set>
                                    <p:animEffect transition="in" filter="fade">
                                      <p:cBhvr>
                                        <p:cTn id="142" dur="500"/>
                                        <p:tgtEl>
                                          <p:spTgt spid="6"/>
                                        </p:tgtEl>
                                      </p:cBhvr>
                                    </p:animEffect>
                                  </p:childTnLst>
                                </p:cTn>
                              </p:par>
                              <p:par>
                                <p:cTn id="143" presetID="10" presetClass="entr" presetSubtype="0" fill="hold" nodeType="withEffect">
                                  <p:stCondLst>
                                    <p:cond delay="0"/>
                                  </p:stCondLst>
                                  <p:childTnLst>
                                    <p:set>
                                      <p:cBhvr>
                                        <p:cTn id="144" dur="1" fill="hold">
                                          <p:stCondLst>
                                            <p:cond delay="0"/>
                                          </p:stCondLst>
                                        </p:cTn>
                                        <p:tgtEl>
                                          <p:spTgt spid="5"/>
                                        </p:tgtEl>
                                        <p:attrNameLst>
                                          <p:attrName>style.visibility</p:attrName>
                                        </p:attrNameLst>
                                      </p:cBhvr>
                                      <p:to>
                                        <p:strVal val="visible"/>
                                      </p:to>
                                    </p:set>
                                    <p:animEffect transition="in" filter="fade">
                                      <p:cBhvr>
                                        <p:cTn id="145" dur="500"/>
                                        <p:tgtEl>
                                          <p:spTgt spid="5"/>
                                        </p:tgtEl>
                                      </p:cBhvr>
                                    </p:animEffect>
                                  </p:childTnLst>
                                </p:cTn>
                              </p:par>
                              <p:par>
                                <p:cTn id="146" presetID="10" presetClass="entr" presetSubtype="0" fill="hold" nodeType="with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500"/>
                                        <p:tgtEl>
                                          <p:spTgt spid="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2"/>
                                        </p:tgtEl>
                                        <p:attrNameLst>
                                          <p:attrName>style.visibility</p:attrName>
                                        </p:attrNameLst>
                                      </p:cBhvr>
                                      <p:to>
                                        <p:strVal val="visible"/>
                                      </p:to>
                                    </p:set>
                                    <p:animEffect transition="in" filter="fade">
                                      <p:cBhvr>
                                        <p:cTn id="151" dur="500"/>
                                        <p:tgtEl>
                                          <p:spTgt spid="42"/>
                                        </p:tgtEl>
                                      </p:cBhvr>
                                    </p:animEffect>
                                  </p:childTnLst>
                                </p:cTn>
                              </p:par>
                              <p:par>
                                <p:cTn id="152" presetID="10" presetClass="entr" presetSubtype="0" fill="hold" nodeType="withEffect">
                                  <p:stCondLst>
                                    <p:cond delay="0"/>
                                  </p:stCondLst>
                                  <p:childTnLst>
                                    <p:set>
                                      <p:cBhvr>
                                        <p:cTn id="153" dur="1" fill="hold">
                                          <p:stCondLst>
                                            <p:cond delay="0"/>
                                          </p:stCondLst>
                                        </p:cTn>
                                        <p:tgtEl>
                                          <p:spTgt spid="10"/>
                                        </p:tgtEl>
                                        <p:attrNameLst>
                                          <p:attrName>style.visibility</p:attrName>
                                        </p:attrNameLst>
                                      </p:cBhvr>
                                      <p:to>
                                        <p:strVal val="visible"/>
                                      </p:to>
                                    </p:set>
                                    <p:animEffect transition="in" filter="fade">
                                      <p:cBhvr>
                                        <p:cTn id="1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34" grpId="0" animBg="1"/>
      <p:bldP spid="34" grpId="1" animBg="1"/>
      <p:bldP spid="34" grpId="2" animBg="1"/>
      <p:bldP spid="35" grpId="0" animBg="1"/>
      <p:bldP spid="35" grpId="1" animBg="1"/>
      <p:bldP spid="36" grpId="0" animBg="1"/>
      <p:bldP spid="36" grpId="1" animBg="1"/>
      <p:bldP spid="36" grpId="2" animBg="1"/>
      <p:bldP spid="37" grpId="0" animBg="1"/>
      <p:bldP spid="37" grpId="1" animBg="1"/>
      <p:bldP spid="38" grpId="0" animBg="1"/>
      <p:bldP spid="38" grpId="1" animBg="1"/>
      <p:bldP spid="38" grpId="2" animBg="1"/>
      <p:bldP spid="38" grpId="3" animBg="1"/>
      <p:bldP spid="39" grpId="0" animBg="1"/>
      <p:bldP spid="39" grpId="1" animBg="1"/>
      <p:bldP spid="39" grpId="2" animBg="1"/>
      <p:bldP spid="40" grpId="0" animBg="1"/>
      <p:bldP spid="40" grpId="1" animBg="1"/>
      <p:bldP spid="40" grpId="2" animBg="1"/>
      <p:bldP spid="40" grpId="3" animBg="1"/>
      <p:bldP spid="41" grpId="0" animBg="1"/>
      <p:bldP spid="41" grpId="1" animBg="1"/>
      <p:bldP spid="41" grpId="2" animBg="1"/>
      <p:bldP spid="8" grpId="0" animBg="1"/>
      <p:bldP spid="44" grpId="0" animBg="1"/>
      <p:bldP spid="46" grpId="0"/>
      <p:bldP spid="6" grpId="0"/>
      <p:bldP spid="4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mj-cs"/>
              </a:rPr>
              <a:t>Read Disturb Oriented Error Recovery (RDR)</a:t>
            </a:r>
            <a:endParaRPr lang="en-US" dirty="0">
              <a:ea typeface="+mj-ea"/>
              <a:cs typeface="+mj-cs"/>
            </a:endParaRPr>
          </a:p>
        </p:txBody>
      </p:sp>
      <p:sp>
        <p:nvSpPr>
          <p:cNvPr id="4" name="Content Placeholder 3"/>
          <p:cNvSpPr>
            <a:spLocks noGrp="1"/>
          </p:cNvSpPr>
          <p:nvPr>
            <p:ph idx="1"/>
          </p:nvPr>
        </p:nvSpPr>
        <p:spPr/>
        <p:txBody>
          <a:bodyPr/>
          <a:lstStyle/>
          <a:p>
            <a:pPr eaLnBrk="1" hangingPunct="1"/>
            <a:r>
              <a:rPr lang="en-US" dirty="0">
                <a:latin typeface="Calibri" charset="0"/>
              </a:rPr>
              <a:t>Triggered by an uncorrectable flash error</a:t>
            </a:r>
          </a:p>
          <a:p>
            <a:pPr lvl="1" eaLnBrk="1" hangingPunct="1"/>
            <a:r>
              <a:rPr lang="en-US" dirty="0">
                <a:solidFill>
                  <a:schemeClr val="accent1"/>
                </a:solidFill>
                <a:latin typeface="Calibri" charset="0"/>
              </a:rPr>
              <a:t>Back up </a:t>
            </a:r>
            <a:r>
              <a:rPr lang="en-US" dirty="0">
                <a:latin typeface="Calibri" charset="0"/>
              </a:rPr>
              <a:t>all valid data in the faulty block</a:t>
            </a:r>
          </a:p>
          <a:p>
            <a:pPr lvl="1" eaLnBrk="1" hangingPunct="1"/>
            <a:r>
              <a:rPr lang="en-US" dirty="0">
                <a:solidFill>
                  <a:schemeClr val="accent1"/>
                </a:solidFill>
                <a:latin typeface="Calibri" charset="0"/>
              </a:rPr>
              <a:t>Disturb </a:t>
            </a:r>
            <a:r>
              <a:rPr lang="en-US" dirty="0">
                <a:latin typeface="Calibri" charset="0"/>
              </a:rPr>
              <a:t>the faulty page </a:t>
            </a:r>
            <a:r>
              <a:rPr lang="en-US" dirty="0">
                <a:solidFill>
                  <a:schemeClr val="accent1"/>
                </a:solidFill>
                <a:latin typeface="Calibri" charset="0"/>
              </a:rPr>
              <a:t>100K</a:t>
            </a:r>
            <a:r>
              <a:rPr lang="en-US" dirty="0">
                <a:latin typeface="Calibri" charset="0"/>
              </a:rPr>
              <a:t> times (more)</a:t>
            </a:r>
          </a:p>
          <a:p>
            <a:pPr lvl="1" eaLnBrk="1" hangingPunct="1"/>
            <a:r>
              <a:rPr lang="en-US" dirty="0">
                <a:solidFill>
                  <a:schemeClr val="accent1"/>
                </a:solidFill>
                <a:latin typeface="Calibri" charset="0"/>
              </a:rPr>
              <a:t>Compare</a:t>
            </a:r>
            <a:r>
              <a:rPr lang="en-US" dirty="0">
                <a:latin typeface="Calibri" charset="0"/>
              </a:rPr>
              <a:t> </a:t>
            </a:r>
            <a:r>
              <a:rPr lang="en-US" dirty="0" err="1">
                <a:latin typeface="Calibri" charset="0"/>
              </a:rPr>
              <a:t>V</a:t>
            </a:r>
            <a:r>
              <a:rPr lang="en-US" baseline="-25000" dirty="0" err="1">
                <a:latin typeface="Calibri" charset="0"/>
              </a:rPr>
              <a:t>th</a:t>
            </a:r>
            <a:r>
              <a:rPr lang="en-US" dirty="0" err="1">
                <a:latin typeface="Calibri" charset="0"/>
              </a:rPr>
              <a:t>’s</a:t>
            </a:r>
            <a:r>
              <a:rPr lang="en-US" dirty="0">
                <a:latin typeface="Calibri" charset="0"/>
              </a:rPr>
              <a:t> before and after read disturb</a:t>
            </a:r>
          </a:p>
          <a:p>
            <a:pPr lvl="1" eaLnBrk="1" hangingPunct="1"/>
            <a:r>
              <a:rPr lang="en-US" dirty="0">
                <a:solidFill>
                  <a:schemeClr val="accent1"/>
                </a:solidFill>
                <a:latin typeface="Calibri" charset="0"/>
              </a:rPr>
              <a:t>Select</a:t>
            </a:r>
            <a:r>
              <a:rPr lang="en-US" dirty="0">
                <a:latin typeface="Calibri" charset="0"/>
              </a:rPr>
              <a:t> cells susceptible to flash errors (</a:t>
            </a:r>
            <a:r>
              <a:rPr lang="en-US" dirty="0" err="1">
                <a:latin typeface="Calibri" charset="0"/>
              </a:rPr>
              <a:t>V</a:t>
            </a:r>
            <a:r>
              <a:rPr lang="en-US" baseline="-25000" dirty="0" err="1">
                <a:latin typeface="Calibri" charset="0"/>
              </a:rPr>
              <a:t>ref</a:t>
            </a:r>
            <a:r>
              <a:rPr lang="en-US" dirty="0">
                <a:latin typeface="Calibri" charset="0"/>
              </a:rPr>
              <a:t>−</a:t>
            </a:r>
            <a:r>
              <a:rPr lang="el-GR" dirty="0">
                <a:latin typeface="Calibri" charset="0"/>
              </a:rPr>
              <a:t>σ</a:t>
            </a:r>
            <a:r>
              <a:rPr lang="en-US" dirty="0">
                <a:latin typeface="Calibri" charset="0"/>
              </a:rPr>
              <a:t>&lt;</a:t>
            </a:r>
            <a:r>
              <a:rPr lang="en-US" dirty="0" err="1">
                <a:latin typeface="Calibri" charset="0"/>
              </a:rPr>
              <a:t>V</a:t>
            </a:r>
            <a:r>
              <a:rPr lang="en-US" baseline="-25000" dirty="0" err="1">
                <a:latin typeface="Calibri" charset="0"/>
              </a:rPr>
              <a:t>th</a:t>
            </a:r>
            <a:r>
              <a:rPr lang="en-US" dirty="0">
                <a:latin typeface="Calibri" charset="0"/>
              </a:rPr>
              <a:t>&lt;</a:t>
            </a:r>
            <a:r>
              <a:rPr lang="en-US" dirty="0" err="1">
                <a:latin typeface="Calibri" charset="0"/>
              </a:rPr>
              <a:t>V</a:t>
            </a:r>
            <a:r>
              <a:rPr lang="en-US" baseline="-25000" dirty="0" err="1">
                <a:latin typeface="Calibri" charset="0"/>
              </a:rPr>
              <a:t>ref</a:t>
            </a:r>
            <a:r>
              <a:rPr lang="en-US" dirty="0">
                <a:latin typeface="Calibri" charset="0"/>
              </a:rPr>
              <a:t>−</a:t>
            </a:r>
            <a:r>
              <a:rPr lang="el-GR" dirty="0">
                <a:latin typeface="Calibri" charset="0"/>
              </a:rPr>
              <a:t>σ</a:t>
            </a:r>
            <a:r>
              <a:rPr lang="en-US" dirty="0">
                <a:latin typeface="Calibri" charset="0"/>
              </a:rPr>
              <a:t>)</a:t>
            </a:r>
          </a:p>
          <a:p>
            <a:pPr lvl="1" eaLnBrk="1" hangingPunct="1"/>
            <a:r>
              <a:rPr lang="en-US" dirty="0">
                <a:solidFill>
                  <a:schemeClr val="accent1"/>
                </a:solidFill>
                <a:latin typeface="Calibri" charset="0"/>
              </a:rPr>
              <a:t>Predict</a:t>
            </a:r>
            <a:r>
              <a:rPr lang="en-US" dirty="0">
                <a:latin typeface="Calibri" charset="0"/>
              </a:rPr>
              <a:t> among these susceptible cells</a:t>
            </a:r>
          </a:p>
          <a:p>
            <a:pPr lvl="2" eaLnBrk="1" hangingPunct="1"/>
            <a:r>
              <a:rPr lang="en-US" dirty="0">
                <a:latin typeface="Calibri" charset="0"/>
              </a:rPr>
              <a:t>Cells with more </a:t>
            </a:r>
            <a:r>
              <a:rPr lang="en-US" dirty="0" err="1">
                <a:latin typeface="Calibri" charset="0"/>
              </a:rPr>
              <a:t>V</a:t>
            </a:r>
            <a:r>
              <a:rPr lang="en-US" baseline="-25000" dirty="0" err="1">
                <a:latin typeface="Calibri" charset="0"/>
              </a:rPr>
              <a:t>th</a:t>
            </a:r>
            <a:r>
              <a:rPr lang="en-US" dirty="0">
                <a:latin typeface="Calibri" charset="0"/>
              </a:rPr>
              <a:t> shifts are </a:t>
            </a:r>
            <a:r>
              <a:rPr lang="en-US" dirty="0">
                <a:solidFill>
                  <a:schemeClr val="accent1"/>
                </a:solidFill>
                <a:latin typeface="Calibri" charset="0"/>
              </a:rPr>
              <a:t>disturb-prone </a:t>
            </a:r>
            <a:r>
              <a:rPr lang="en-US" dirty="0">
                <a:solidFill>
                  <a:schemeClr val="accent1"/>
                </a:solidFill>
                <a:latin typeface="Calibri" charset="0"/>
                <a:sym typeface="Wingdings" charset="0"/>
              </a:rPr>
              <a:t> </a:t>
            </a:r>
            <a:r>
              <a:rPr lang="en-US" dirty="0" smtClean="0">
                <a:solidFill>
                  <a:schemeClr val="accent1"/>
                </a:solidFill>
                <a:latin typeface="Calibri" charset="0"/>
                <a:sym typeface="Wingdings" charset="0"/>
              </a:rPr>
              <a:t>Lower </a:t>
            </a:r>
            <a:r>
              <a:rPr lang="en-US" dirty="0" err="1" smtClean="0">
                <a:solidFill>
                  <a:schemeClr val="accent1"/>
                </a:solidFill>
                <a:latin typeface="Calibri" charset="0"/>
                <a:sym typeface="Wingdings" charset="0"/>
              </a:rPr>
              <a:t>V</a:t>
            </a:r>
            <a:r>
              <a:rPr lang="en-US" baseline="-25000" dirty="0" err="1" smtClean="0">
                <a:solidFill>
                  <a:schemeClr val="accent1"/>
                </a:solidFill>
                <a:latin typeface="Calibri" charset="0"/>
                <a:sym typeface="Wingdings" charset="0"/>
              </a:rPr>
              <a:t>th</a:t>
            </a:r>
            <a:r>
              <a:rPr lang="en-US" dirty="0" smtClean="0">
                <a:solidFill>
                  <a:schemeClr val="accent1"/>
                </a:solidFill>
                <a:latin typeface="Calibri" charset="0"/>
                <a:sym typeface="Wingdings" charset="0"/>
              </a:rPr>
              <a:t> </a:t>
            </a:r>
            <a:r>
              <a:rPr lang="en-US" dirty="0">
                <a:solidFill>
                  <a:schemeClr val="accent1"/>
                </a:solidFill>
                <a:latin typeface="Calibri" charset="0"/>
                <a:sym typeface="Wingdings" charset="0"/>
              </a:rPr>
              <a:t>state</a:t>
            </a:r>
            <a:endParaRPr lang="en-US" dirty="0">
              <a:solidFill>
                <a:schemeClr val="accent1"/>
              </a:solidFill>
              <a:latin typeface="Calibri" charset="0"/>
            </a:endParaRPr>
          </a:p>
          <a:p>
            <a:pPr lvl="2" eaLnBrk="1" hangingPunct="1"/>
            <a:r>
              <a:rPr lang="en-US" dirty="0">
                <a:latin typeface="Calibri" charset="0"/>
              </a:rPr>
              <a:t>Cells with less </a:t>
            </a:r>
            <a:r>
              <a:rPr lang="en-US" dirty="0" err="1">
                <a:latin typeface="Calibri" charset="0"/>
              </a:rPr>
              <a:t>V</a:t>
            </a:r>
            <a:r>
              <a:rPr lang="en-US" baseline="-25000" dirty="0" err="1">
                <a:latin typeface="Calibri" charset="0"/>
              </a:rPr>
              <a:t>th</a:t>
            </a:r>
            <a:r>
              <a:rPr lang="en-US" dirty="0">
                <a:latin typeface="Calibri" charset="0"/>
              </a:rPr>
              <a:t> shifts are </a:t>
            </a:r>
            <a:r>
              <a:rPr lang="en-US" dirty="0">
                <a:solidFill>
                  <a:schemeClr val="accent1"/>
                </a:solidFill>
                <a:latin typeface="Calibri" charset="0"/>
              </a:rPr>
              <a:t>disturb-resistant </a:t>
            </a:r>
            <a:r>
              <a:rPr lang="en-US" dirty="0">
                <a:solidFill>
                  <a:schemeClr val="accent1"/>
                </a:solidFill>
                <a:latin typeface="Calibri" charset="0"/>
                <a:sym typeface="Wingdings" charset="0"/>
              </a:rPr>
              <a:t> </a:t>
            </a:r>
            <a:r>
              <a:rPr lang="en-US" dirty="0" smtClean="0">
                <a:solidFill>
                  <a:schemeClr val="accent1"/>
                </a:solidFill>
                <a:latin typeface="Calibri" charset="0"/>
                <a:sym typeface="Wingdings" charset="0"/>
              </a:rPr>
              <a:t>Higher </a:t>
            </a:r>
            <a:r>
              <a:rPr lang="en-US" dirty="0" err="1">
                <a:solidFill>
                  <a:schemeClr val="accent1"/>
                </a:solidFill>
                <a:latin typeface="Calibri" charset="0"/>
                <a:sym typeface="Wingdings" charset="0"/>
              </a:rPr>
              <a:t>V</a:t>
            </a:r>
            <a:r>
              <a:rPr lang="en-US" baseline="-25000" dirty="0" err="1">
                <a:solidFill>
                  <a:schemeClr val="accent1"/>
                </a:solidFill>
                <a:latin typeface="Calibri" charset="0"/>
                <a:sym typeface="Wingdings" charset="0"/>
              </a:rPr>
              <a:t>th</a:t>
            </a:r>
            <a:r>
              <a:rPr lang="en-US" dirty="0">
                <a:solidFill>
                  <a:schemeClr val="accent1"/>
                </a:solidFill>
                <a:latin typeface="Calibri" charset="0"/>
                <a:sym typeface="Wingdings" charset="0"/>
              </a:rPr>
              <a:t> state</a:t>
            </a:r>
            <a:endParaRPr lang="en-US" dirty="0">
              <a:solidFill>
                <a:schemeClr val="accent1"/>
              </a:solidFill>
              <a:latin typeface="Calibri" charset="0"/>
            </a:endParaRPr>
          </a:p>
        </p:txBody>
      </p:sp>
      <p:sp>
        <p:nvSpPr>
          <p:cNvPr id="31641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5F799E-A633-F042-A341-DB10740F2887}" type="slidenum">
              <a:rPr lang="en-US" sz="1200">
                <a:solidFill>
                  <a:srgbClr val="898989"/>
                </a:solidFill>
                <a:latin typeface="Calibri" charset="0"/>
              </a:rPr>
              <a:pPr eaLnBrk="1" hangingPunct="1"/>
              <a:t>94</a:t>
            </a:fld>
            <a:endParaRPr lang="en-US" sz="1200">
              <a:solidFill>
                <a:srgbClr val="898989"/>
              </a:solidFill>
              <a:latin typeface="Calibri" charset="0"/>
            </a:endParaRPr>
          </a:p>
        </p:txBody>
      </p:sp>
    </p:spTree>
    <p:extLst>
      <p:ext uri="{BB962C8B-B14F-4D97-AF65-F5344CB8AC3E}">
        <p14:creationId xmlns:p14="http://schemas.microsoft.com/office/powerpoint/2010/main" val="390612865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Title 1"/>
          <p:cNvSpPr>
            <a:spLocks noGrp="1"/>
          </p:cNvSpPr>
          <p:nvPr>
            <p:ph type="title"/>
          </p:nvPr>
        </p:nvSpPr>
        <p:spPr/>
        <p:txBody>
          <a:bodyPr/>
          <a:lstStyle/>
          <a:p>
            <a:pPr eaLnBrk="1" hangingPunct="1"/>
            <a:r>
              <a:rPr lang="en-US">
                <a:latin typeface="Calibri" charset="0"/>
              </a:rPr>
              <a:t>RDR Evaluation</a:t>
            </a:r>
          </a:p>
        </p:txBody>
      </p:sp>
      <p:sp>
        <p:nvSpPr>
          <p:cNvPr id="31846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F82B52-130C-0E46-B1DA-100FAE03804A}" type="slidenum">
              <a:rPr lang="en-US" sz="1200">
                <a:solidFill>
                  <a:srgbClr val="898989"/>
                </a:solidFill>
                <a:latin typeface="Calibri" charset="0"/>
              </a:rPr>
              <a:pPr eaLnBrk="1" hangingPunct="1"/>
              <a:t>95</a:t>
            </a:fld>
            <a:endParaRPr lang="en-US" sz="1200">
              <a:solidFill>
                <a:srgbClr val="898989"/>
              </a:solidFill>
              <a:latin typeface="Calibri" charset="0"/>
            </a:endParaRPr>
          </a:p>
        </p:txBody>
      </p:sp>
      <p:grpSp>
        <p:nvGrpSpPr>
          <p:cNvPr id="318467" name="Group 4"/>
          <p:cNvGrpSpPr>
            <a:grpSpLocks/>
          </p:cNvGrpSpPr>
          <p:nvPr/>
        </p:nvGrpSpPr>
        <p:grpSpPr bwMode="auto">
          <a:xfrm>
            <a:off x="76200" y="1600200"/>
            <a:ext cx="8969375" cy="3581400"/>
            <a:chOff x="-66674" y="0"/>
            <a:chExt cx="6225987" cy="2486070"/>
          </a:xfrm>
        </p:grpSpPr>
        <p:grpSp>
          <p:nvGrpSpPr>
            <p:cNvPr id="318470" name="Group 5"/>
            <p:cNvGrpSpPr>
              <a:grpSpLocks/>
            </p:cNvGrpSpPr>
            <p:nvPr/>
          </p:nvGrpSpPr>
          <p:grpSpPr bwMode="auto">
            <a:xfrm>
              <a:off x="-66674" y="0"/>
              <a:ext cx="6225987" cy="2486070"/>
              <a:chOff x="123826" y="0"/>
              <a:chExt cx="6225987" cy="2486070"/>
            </a:xfrm>
          </p:grpSpPr>
          <p:pic>
            <p:nvPicPr>
              <p:cNvPr id="318472" name="Picture 1"/>
              <p:cNvPicPr>
                <a:picLocks noChangeAspect="1" noChangeArrowheads="1"/>
              </p:cNvPicPr>
              <p:nvPr/>
            </p:nvPicPr>
            <p:blipFill>
              <a:blip r:embed="rId3">
                <a:extLst>
                  <a:ext uri="{28A0092B-C50C-407E-A947-70E740481C1C}">
                    <a14:useLocalDpi xmlns:a14="http://schemas.microsoft.com/office/drawing/2010/main" val="0"/>
                  </a:ext>
                </a:extLst>
              </a:blip>
              <a:srcRect l="3197" t="15305" r="1683" b="6216"/>
              <a:stretch>
                <a:fillRect/>
              </a:stretch>
            </p:blipFill>
            <p:spPr bwMode="auto">
              <a:xfrm>
                <a:off x="123826" y="161925"/>
                <a:ext cx="6225987" cy="222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73" name="Picture 1"/>
              <p:cNvPicPr>
                <a:picLocks noChangeAspect="1" noChangeArrowheads="1"/>
              </p:cNvPicPr>
              <p:nvPr/>
            </p:nvPicPr>
            <p:blipFill>
              <a:blip r:embed="rId3">
                <a:extLst>
                  <a:ext uri="{28A0092B-C50C-407E-A947-70E740481C1C}">
                    <a14:useLocalDpi xmlns:a14="http://schemas.microsoft.com/office/drawing/2010/main" val="0"/>
                  </a:ext>
                </a:extLst>
              </a:blip>
              <a:srcRect l="28372" t="4893" r="27534" b="88725"/>
              <a:stretch>
                <a:fillRect/>
              </a:stretch>
            </p:blipFill>
            <p:spPr bwMode="auto">
              <a:xfrm>
                <a:off x="1088364" y="277463"/>
                <a:ext cx="3606083" cy="22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04828" y="0"/>
                <a:ext cx="490366" cy="228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defRPr/>
                </a:pPr>
                <a:r>
                  <a:rPr lang="en-US" sz="2000" dirty="0">
                    <a:solidFill>
                      <a:prstClr val="black"/>
                    </a:solidFill>
                    <a:latin typeface="Calibri"/>
                  </a:rPr>
                  <a:t>× 10</a:t>
                </a:r>
                <a:r>
                  <a:rPr lang="en-US" sz="2000" baseline="30000" dirty="0">
                    <a:solidFill>
                      <a:prstClr val="black"/>
                    </a:solidFill>
                    <a:latin typeface="Calibri"/>
                  </a:rPr>
                  <a:t>-3</a:t>
                </a:r>
                <a:endParaRPr lang="en-US" sz="2000" dirty="0">
                  <a:solidFill>
                    <a:prstClr val="black"/>
                  </a:solidFill>
                  <a:latin typeface="Calibri"/>
                </a:endParaRPr>
              </a:p>
            </p:txBody>
          </p:sp>
          <p:sp>
            <p:nvSpPr>
              <p:cNvPr id="11" name="Rectangle 10"/>
              <p:cNvSpPr/>
              <p:nvPr/>
            </p:nvSpPr>
            <p:spPr>
              <a:xfrm>
                <a:off x="238428" y="180725"/>
                <a:ext cx="451797" cy="1686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12</a:t>
                </a:r>
              </a:p>
            </p:txBody>
          </p:sp>
          <p:sp>
            <p:nvSpPr>
              <p:cNvPr id="12" name="Rectangle 11"/>
              <p:cNvSpPr/>
              <p:nvPr/>
            </p:nvSpPr>
            <p:spPr>
              <a:xfrm>
                <a:off x="238428" y="444099"/>
                <a:ext cx="451797" cy="1686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10</a:t>
                </a:r>
              </a:p>
            </p:txBody>
          </p:sp>
          <p:sp>
            <p:nvSpPr>
              <p:cNvPr id="13" name="Rectangle 12"/>
              <p:cNvSpPr/>
              <p:nvPr/>
            </p:nvSpPr>
            <p:spPr>
              <a:xfrm>
                <a:off x="238428" y="707472"/>
                <a:ext cx="451797" cy="169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8</a:t>
                </a:r>
              </a:p>
            </p:txBody>
          </p:sp>
          <p:sp>
            <p:nvSpPr>
              <p:cNvPr id="14" name="Rectangle 13"/>
              <p:cNvSpPr/>
              <p:nvPr/>
            </p:nvSpPr>
            <p:spPr>
              <a:xfrm>
                <a:off x="238428" y="970846"/>
                <a:ext cx="451797" cy="169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6</a:t>
                </a:r>
              </a:p>
            </p:txBody>
          </p:sp>
          <p:sp>
            <p:nvSpPr>
              <p:cNvPr id="15" name="Rectangle 14"/>
              <p:cNvSpPr/>
              <p:nvPr/>
            </p:nvSpPr>
            <p:spPr>
              <a:xfrm>
                <a:off x="238428" y="1234219"/>
                <a:ext cx="451797" cy="169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4</a:t>
                </a:r>
              </a:p>
            </p:txBody>
          </p:sp>
          <p:sp>
            <p:nvSpPr>
              <p:cNvPr id="16" name="Rectangle 15"/>
              <p:cNvSpPr/>
              <p:nvPr/>
            </p:nvSpPr>
            <p:spPr>
              <a:xfrm>
                <a:off x="238428" y="1498695"/>
                <a:ext cx="451797" cy="1686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2</a:t>
                </a:r>
              </a:p>
            </p:txBody>
          </p:sp>
          <p:sp>
            <p:nvSpPr>
              <p:cNvPr id="17" name="Rectangle 16"/>
              <p:cNvSpPr/>
              <p:nvPr/>
            </p:nvSpPr>
            <p:spPr>
              <a:xfrm>
                <a:off x="238428" y="1762069"/>
                <a:ext cx="451797" cy="1686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r">
                  <a:defRPr/>
                </a:pPr>
                <a:r>
                  <a:rPr lang="en-US" sz="2000" dirty="0">
                    <a:solidFill>
                      <a:prstClr val="black"/>
                    </a:solidFill>
                    <a:latin typeface="Calibri"/>
                  </a:rPr>
                  <a:t>0</a:t>
                </a:r>
              </a:p>
            </p:txBody>
          </p:sp>
          <p:sp>
            <p:nvSpPr>
              <p:cNvPr id="18" name="Rectangle 17"/>
              <p:cNvSpPr/>
              <p:nvPr/>
            </p:nvSpPr>
            <p:spPr>
              <a:xfrm>
                <a:off x="149226" y="744081"/>
                <a:ext cx="352199" cy="659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anchor="b"/>
              <a:lstStyle/>
              <a:p>
                <a:pPr algn="ctr">
                  <a:defRPr/>
                </a:pPr>
                <a:r>
                  <a:rPr lang="en-US" sz="2400" b="1" dirty="0">
                    <a:solidFill>
                      <a:prstClr val="black"/>
                    </a:solidFill>
                    <a:latin typeface="Calibri"/>
                  </a:rPr>
                  <a:t>RBER</a:t>
                </a:r>
              </a:p>
            </p:txBody>
          </p:sp>
          <p:sp>
            <p:nvSpPr>
              <p:cNvPr id="19" name="Rectangle 18"/>
              <p:cNvSpPr/>
              <p:nvPr/>
            </p:nvSpPr>
            <p:spPr>
              <a:xfrm>
                <a:off x="1875918" y="2023238"/>
                <a:ext cx="3133930" cy="462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400" b="1" dirty="0">
                    <a:solidFill>
                      <a:prstClr val="black"/>
                    </a:solidFill>
                    <a:latin typeface="Calibri"/>
                  </a:rPr>
                  <a:t>Read Disturb Count</a:t>
                </a:r>
              </a:p>
            </p:txBody>
          </p:sp>
          <p:sp>
            <p:nvSpPr>
              <p:cNvPr id="20" name="Rectangle 19"/>
              <p:cNvSpPr/>
              <p:nvPr/>
            </p:nvSpPr>
            <p:spPr>
              <a:xfrm>
                <a:off x="602070" y="1942794"/>
                <a:ext cx="450696" cy="169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0</a:t>
                </a:r>
              </a:p>
            </p:txBody>
          </p:sp>
          <p:sp>
            <p:nvSpPr>
              <p:cNvPr id="21" name="Rectangle 20"/>
              <p:cNvSpPr/>
              <p:nvPr/>
            </p:nvSpPr>
            <p:spPr>
              <a:xfrm>
                <a:off x="1547538" y="1942794"/>
                <a:ext cx="554278" cy="169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0.2M</a:t>
                </a:r>
              </a:p>
            </p:txBody>
          </p:sp>
          <p:sp>
            <p:nvSpPr>
              <p:cNvPr id="22" name="Rectangle 21"/>
              <p:cNvSpPr/>
              <p:nvPr/>
            </p:nvSpPr>
            <p:spPr>
              <a:xfrm>
                <a:off x="2596590" y="1942794"/>
                <a:ext cx="554278" cy="169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0.4M</a:t>
                </a:r>
              </a:p>
            </p:txBody>
          </p:sp>
          <p:sp>
            <p:nvSpPr>
              <p:cNvPr id="23" name="Rectangle 22"/>
              <p:cNvSpPr/>
              <p:nvPr/>
            </p:nvSpPr>
            <p:spPr>
              <a:xfrm>
                <a:off x="3645641" y="1942794"/>
                <a:ext cx="554278" cy="169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0.6M</a:t>
                </a:r>
              </a:p>
            </p:txBody>
          </p:sp>
          <p:sp>
            <p:nvSpPr>
              <p:cNvPr id="24" name="Rectangle 23"/>
              <p:cNvSpPr/>
              <p:nvPr/>
            </p:nvSpPr>
            <p:spPr>
              <a:xfrm>
                <a:off x="4694692" y="1942794"/>
                <a:ext cx="554278" cy="169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0.8M</a:t>
                </a:r>
              </a:p>
            </p:txBody>
          </p:sp>
          <p:sp>
            <p:nvSpPr>
              <p:cNvPr id="25" name="Rectangle 24"/>
              <p:cNvSpPr/>
              <p:nvPr/>
            </p:nvSpPr>
            <p:spPr>
              <a:xfrm>
                <a:off x="5743743" y="1942794"/>
                <a:ext cx="554278" cy="169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dirty="0">
                    <a:solidFill>
                      <a:prstClr val="black"/>
                    </a:solidFill>
                    <a:latin typeface="Calibri"/>
                  </a:rPr>
                  <a:t>1M</a:t>
                </a:r>
              </a:p>
            </p:txBody>
          </p:sp>
          <p:sp>
            <p:nvSpPr>
              <p:cNvPr id="26" name="Rectangle 25"/>
              <p:cNvSpPr/>
              <p:nvPr/>
            </p:nvSpPr>
            <p:spPr>
              <a:xfrm>
                <a:off x="1679772" y="286515"/>
                <a:ext cx="1082110" cy="203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r>
                  <a:rPr lang="en-US" sz="2000" dirty="0">
                    <a:solidFill>
                      <a:prstClr val="black"/>
                    </a:solidFill>
                    <a:latin typeface="Calibri"/>
                  </a:rPr>
                  <a:t>No Recovery</a:t>
                </a:r>
              </a:p>
            </p:txBody>
          </p:sp>
        </p:grpSp>
        <p:sp>
          <p:nvSpPr>
            <p:cNvPr id="7" name="Rectangle 6"/>
            <p:cNvSpPr/>
            <p:nvPr/>
          </p:nvSpPr>
          <p:spPr>
            <a:xfrm>
              <a:off x="3317398" y="284311"/>
              <a:ext cx="1299192" cy="203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a:pPr>
              <a:r>
                <a:rPr lang="en-US" sz="2000" dirty="0">
                  <a:solidFill>
                    <a:prstClr val="black"/>
                  </a:solidFill>
                  <a:latin typeface="Calibri"/>
                </a:rPr>
                <a:t>RDR</a:t>
              </a:r>
            </a:p>
          </p:txBody>
        </p:sp>
      </p:grpSp>
      <p:sp>
        <p:nvSpPr>
          <p:cNvPr id="27" name="TextBox 26"/>
          <p:cNvSpPr txBox="1"/>
          <p:nvPr/>
        </p:nvSpPr>
        <p:spPr>
          <a:xfrm>
            <a:off x="231775" y="5416550"/>
            <a:ext cx="7683500" cy="830263"/>
          </a:xfrm>
          <a:prstGeom prst="rect">
            <a:avLst/>
          </a:prstGeom>
          <a:noFill/>
        </p:spPr>
        <p:txBody>
          <a:bodyPr wrap="none">
            <a:spAutoFit/>
          </a:bodyPr>
          <a:lstStyle/>
          <a:p>
            <a:pPr>
              <a:defRPr/>
            </a:pPr>
            <a:r>
              <a:rPr lang="en-US" sz="2400" dirty="0">
                <a:solidFill>
                  <a:srgbClr val="0000FF"/>
                </a:solidFill>
                <a:latin typeface="Calibri"/>
                <a:ea typeface="ＭＳ Ｐゴシック" charset="0"/>
                <a:cs typeface="ＭＳ Ｐゴシック" charset="0"/>
              </a:rPr>
              <a:t>Reduces total error counts by up to 36% @ 1M read disturbs</a:t>
            </a:r>
          </a:p>
          <a:p>
            <a:pPr>
              <a:defRPr/>
            </a:pPr>
            <a:r>
              <a:rPr lang="en-US" sz="2400" dirty="0">
                <a:solidFill>
                  <a:srgbClr val="0000FF"/>
                </a:solidFill>
                <a:latin typeface="Calibri"/>
                <a:ea typeface="ＭＳ Ｐゴシック" charset="0"/>
                <a:cs typeface="ＭＳ Ｐゴシック" charset="0"/>
              </a:rPr>
              <a:t>ECC can be used to correct the remaining errors</a:t>
            </a:r>
          </a:p>
        </p:txBody>
      </p:sp>
      <p:pic>
        <p:nvPicPr>
          <p:cNvPr id="318469"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68321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Title 1"/>
          <p:cNvSpPr>
            <a:spLocks noGrp="1"/>
          </p:cNvSpPr>
          <p:nvPr>
            <p:ph type="title"/>
          </p:nvPr>
        </p:nvSpPr>
        <p:spPr/>
        <p:txBody>
          <a:bodyPr/>
          <a:lstStyle/>
          <a:p>
            <a:pPr eaLnBrk="1" hangingPunct="1"/>
            <a:r>
              <a:rPr lang="en-US">
                <a:latin typeface="Calibri" charset="0"/>
              </a:rPr>
              <a:t>Outline</a:t>
            </a:r>
          </a:p>
        </p:txBody>
      </p:sp>
      <p:sp>
        <p:nvSpPr>
          <p:cNvPr id="3" name="Content Placeholder 2"/>
          <p:cNvSpPr>
            <a:spLocks noGrp="1"/>
          </p:cNvSpPr>
          <p:nvPr>
            <p:ph idx="1"/>
          </p:nvPr>
        </p:nvSpPr>
        <p:spPr/>
        <p:txBody>
          <a:bodyPr rtlCol="0">
            <a:normAutofit/>
          </a:bodyPr>
          <a:lstStyle/>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Background (Problem and Goal)</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Key Experimental Observations</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Mitigation: </a:t>
            </a:r>
            <a:r>
              <a:rPr lang="en-US" dirty="0" err="1">
                <a:solidFill>
                  <a:schemeClr val="bg1">
                    <a:lumMod val="75000"/>
                  </a:schemeClr>
                </a:solidFill>
                <a:ea typeface="+mn-ea"/>
                <a:cs typeface="+mn-cs"/>
              </a:rPr>
              <a:t>V</a:t>
            </a:r>
            <a:r>
              <a:rPr lang="en-US" baseline="-25000" dirty="0" err="1">
                <a:solidFill>
                  <a:schemeClr val="bg1">
                    <a:lumMod val="75000"/>
                  </a:schemeClr>
                </a:solidFill>
                <a:ea typeface="+mn-ea"/>
                <a:cs typeface="+mn-cs"/>
              </a:rPr>
              <a:t>pass</a:t>
            </a:r>
            <a:r>
              <a:rPr lang="en-US" dirty="0">
                <a:solidFill>
                  <a:schemeClr val="bg1">
                    <a:lumMod val="75000"/>
                  </a:schemeClr>
                </a:solidFill>
                <a:ea typeface="+mn-ea"/>
                <a:cs typeface="+mn-cs"/>
              </a:rPr>
              <a:t> Tuning</a:t>
            </a:r>
          </a:p>
          <a:p>
            <a:pPr marL="182880" indent="-182880" eaLnBrk="1" fontAlgn="auto" hangingPunct="1">
              <a:spcAft>
                <a:spcPts val="0"/>
              </a:spcAft>
              <a:buFont typeface="Arial" pitchFamily="34" charset="0"/>
              <a:buChar char="•"/>
              <a:defRPr/>
            </a:pPr>
            <a:r>
              <a:rPr lang="en-US" dirty="0">
                <a:solidFill>
                  <a:schemeClr val="bg1">
                    <a:lumMod val="75000"/>
                  </a:schemeClr>
                </a:solidFill>
                <a:ea typeface="+mn-ea"/>
                <a:cs typeface="+mn-cs"/>
              </a:rPr>
              <a:t>Recovery: Read Disturb Oriented Error Recovery</a:t>
            </a:r>
          </a:p>
          <a:p>
            <a:pPr marL="182880" indent="-182880" eaLnBrk="1" fontAlgn="auto" hangingPunct="1">
              <a:spcAft>
                <a:spcPts val="0"/>
              </a:spcAft>
              <a:buFont typeface="Arial" pitchFamily="34" charset="0"/>
              <a:buChar char="•"/>
              <a:defRPr/>
            </a:pPr>
            <a:r>
              <a:rPr lang="en-US" dirty="0">
                <a:ea typeface="+mn-ea"/>
                <a:cs typeface="+mn-cs"/>
              </a:rPr>
              <a:t>Conclusion</a:t>
            </a:r>
          </a:p>
        </p:txBody>
      </p:sp>
      <p:sp>
        <p:nvSpPr>
          <p:cNvPr id="3205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EB36CE-51DE-2A47-8E6A-D172710FB507}" type="slidenum">
              <a:rPr lang="en-US" sz="1200">
                <a:solidFill>
                  <a:srgbClr val="898989"/>
                </a:solidFill>
                <a:latin typeface="Calibri" charset="0"/>
              </a:rPr>
              <a:pPr eaLnBrk="1" hangingPunct="1"/>
              <a:t>96</a:t>
            </a:fld>
            <a:endParaRPr lang="en-US" sz="1200">
              <a:solidFill>
                <a:srgbClr val="898989"/>
              </a:solidFill>
              <a:latin typeface="Calibri" charset="0"/>
            </a:endParaRPr>
          </a:p>
        </p:txBody>
      </p:sp>
      <p:pic>
        <p:nvPicPr>
          <p:cNvPr id="320516" name="Picture 6" descr="FMS_logo_lightbluematte_3C5CA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84724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p:cNvSpPr>
            <a:spLocks noGrp="1"/>
          </p:cNvSpPr>
          <p:nvPr>
            <p:ph type="title"/>
          </p:nvPr>
        </p:nvSpPr>
        <p:spPr/>
        <p:txBody>
          <a:bodyPr/>
          <a:lstStyle/>
          <a:p>
            <a:pPr eaLnBrk="1" hangingPunct="1"/>
            <a:r>
              <a:rPr lang="en-US">
                <a:latin typeface="Calibri" charset="0"/>
              </a:rPr>
              <a:t>Executive Summary</a:t>
            </a:r>
          </a:p>
        </p:txBody>
      </p:sp>
      <p:sp>
        <p:nvSpPr>
          <p:cNvPr id="3" name="Content Placeholder 2"/>
          <p:cNvSpPr>
            <a:spLocks noGrp="1"/>
          </p:cNvSpPr>
          <p:nvPr>
            <p:ph idx="1"/>
          </p:nvPr>
        </p:nvSpPr>
        <p:spPr>
          <a:xfrm>
            <a:off x="228600" y="838200"/>
            <a:ext cx="8915400" cy="5876925"/>
          </a:xfrm>
        </p:spPr>
        <p:txBody>
          <a:bodyPr rtlCol="0">
            <a:normAutofit lnSpcReduction="10000"/>
          </a:bodyPr>
          <a:lstStyle/>
          <a:p>
            <a:pPr marL="182880" indent="-182880" eaLnBrk="1" fontAlgn="auto" hangingPunct="1">
              <a:spcAft>
                <a:spcPts val="0"/>
              </a:spcAft>
              <a:buClr>
                <a:prstClr val="black"/>
              </a:buClr>
              <a:buFont typeface="Arial" pitchFamily="34" charset="0"/>
              <a:buChar char="•"/>
              <a:defRPr/>
            </a:pPr>
            <a:r>
              <a:rPr lang="en-US" sz="2800" b="1" i="1" dirty="0">
                <a:solidFill>
                  <a:srgbClr val="FF0000"/>
                </a:solidFill>
                <a:ea typeface="+mn-ea"/>
                <a:cs typeface="+mn-cs"/>
              </a:rPr>
              <a:t>Read disturb errors</a:t>
            </a:r>
            <a:r>
              <a:rPr lang="en-US" sz="2800" b="1" dirty="0">
                <a:solidFill>
                  <a:srgbClr val="FF0000"/>
                </a:solidFill>
                <a:ea typeface="+mn-ea"/>
                <a:cs typeface="+mn-cs"/>
              </a:rPr>
              <a:t> </a:t>
            </a:r>
            <a:r>
              <a:rPr lang="en-US" sz="2800" dirty="0">
                <a:solidFill>
                  <a:srgbClr val="FF0000"/>
                </a:solidFill>
                <a:ea typeface="+mn-ea"/>
                <a:cs typeface="+mn-cs"/>
              </a:rPr>
              <a:t>limit flash memory lifetime today</a:t>
            </a:r>
          </a:p>
          <a:p>
            <a:pPr marL="365760" lvl="1" eaLnBrk="1" fontAlgn="auto" hangingPunct="1">
              <a:spcAft>
                <a:spcPts val="0"/>
              </a:spcAft>
              <a:buClr>
                <a:prstClr val="black"/>
              </a:buClr>
              <a:buFont typeface="Arial" pitchFamily="34" charset="0"/>
              <a:buChar char="–"/>
              <a:defRPr/>
            </a:pPr>
            <a:r>
              <a:rPr lang="en-US" sz="2400" spc="-150" dirty="0">
                <a:solidFill>
                  <a:prstClr val="black"/>
                </a:solidFill>
                <a:ea typeface="+mn-ea"/>
                <a:sym typeface="Wingdings" panose="05000000000000000000" pitchFamily="2" charset="2"/>
              </a:rPr>
              <a:t>A</a:t>
            </a:r>
            <a:r>
              <a:rPr lang="en-US" sz="2400" spc="-150" dirty="0" smtClean="0">
                <a:solidFill>
                  <a:prstClr val="black"/>
                </a:solidFill>
                <a:ea typeface="+mn-ea"/>
                <a:sym typeface="Wingdings" panose="05000000000000000000" pitchFamily="2" charset="2"/>
              </a:rPr>
              <a:t>pply </a:t>
            </a:r>
            <a:r>
              <a:rPr lang="en-US" sz="2400" spc="-150" dirty="0">
                <a:solidFill>
                  <a:prstClr val="black"/>
                </a:solidFill>
                <a:ea typeface="+mn-ea"/>
                <a:sym typeface="Wingdings" panose="05000000000000000000" pitchFamily="2" charset="2"/>
              </a:rPr>
              <a:t>a </a:t>
            </a:r>
            <a:r>
              <a:rPr lang="en-US" sz="2400" i="1" spc="-150" dirty="0">
                <a:solidFill>
                  <a:srgbClr val="FF0000"/>
                </a:solidFill>
                <a:ea typeface="+mn-ea"/>
                <a:sym typeface="Wingdings" panose="05000000000000000000" pitchFamily="2" charset="2"/>
              </a:rPr>
              <a:t>high pass-through voltage (</a:t>
            </a:r>
            <a:r>
              <a:rPr lang="en-US" sz="2400" i="1" spc="-150" dirty="0" err="1">
                <a:solidFill>
                  <a:srgbClr val="FF0000"/>
                </a:solidFill>
                <a:ea typeface="+mn-ea"/>
                <a:sym typeface="Wingdings" panose="05000000000000000000" pitchFamily="2" charset="2"/>
              </a:rPr>
              <a:t>V</a:t>
            </a:r>
            <a:r>
              <a:rPr lang="en-US" sz="2400" i="1" spc="-150" baseline="-25000" dirty="0" err="1">
                <a:solidFill>
                  <a:srgbClr val="FF0000"/>
                </a:solidFill>
                <a:ea typeface="+mn-ea"/>
                <a:sym typeface="Wingdings" panose="05000000000000000000" pitchFamily="2" charset="2"/>
              </a:rPr>
              <a:t>pass</a:t>
            </a:r>
            <a:r>
              <a:rPr lang="en-US" sz="2400" i="1" spc="-150" dirty="0">
                <a:solidFill>
                  <a:srgbClr val="FF0000"/>
                </a:solidFill>
                <a:ea typeface="+mn-ea"/>
                <a:sym typeface="Wingdings" panose="05000000000000000000" pitchFamily="2" charset="2"/>
              </a:rPr>
              <a:t>)</a:t>
            </a:r>
            <a:r>
              <a:rPr lang="en-US" sz="2400" spc="-150" dirty="0">
                <a:solidFill>
                  <a:prstClr val="black"/>
                </a:solidFill>
                <a:ea typeface="+mn-ea"/>
                <a:sym typeface="Wingdings" panose="05000000000000000000" pitchFamily="2" charset="2"/>
              </a:rPr>
              <a:t> to multiple pages on a </a:t>
            </a:r>
            <a:r>
              <a:rPr lang="en-US" sz="2400" spc="-150" dirty="0" smtClean="0">
                <a:solidFill>
                  <a:prstClr val="black"/>
                </a:solidFill>
                <a:ea typeface="+mn-ea"/>
                <a:sym typeface="Wingdings" panose="05000000000000000000" pitchFamily="2" charset="2"/>
              </a:rPr>
              <a:t>read</a:t>
            </a:r>
          </a:p>
          <a:p>
            <a:pPr marL="365760" lvl="1" eaLnBrk="1" fontAlgn="auto" hangingPunct="1">
              <a:spcAft>
                <a:spcPts val="0"/>
              </a:spcAft>
              <a:buClr>
                <a:prstClr val="black"/>
              </a:buClr>
              <a:buFont typeface="Arial" pitchFamily="34" charset="0"/>
              <a:buChar char="–"/>
              <a:defRPr/>
            </a:pPr>
            <a:r>
              <a:rPr lang="en-US" sz="2400" spc="-150" dirty="0" smtClean="0">
                <a:solidFill>
                  <a:prstClr val="black"/>
                </a:solidFill>
                <a:ea typeface="+mn-ea"/>
              </a:rPr>
              <a:t>Repeated application of </a:t>
            </a:r>
            <a:r>
              <a:rPr lang="en-US" sz="2400" i="1" spc="-150" dirty="0" err="1" smtClean="0">
                <a:solidFill>
                  <a:srgbClr val="FF0000"/>
                </a:solidFill>
                <a:sym typeface="Wingdings" panose="05000000000000000000" pitchFamily="2" charset="2"/>
              </a:rPr>
              <a:t>V</a:t>
            </a:r>
            <a:r>
              <a:rPr lang="en-US" sz="2400" i="1" spc="-150" baseline="-25000" dirty="0" err="1" smtClean="0">
                <a:solidFill>
                  <a:srgbClr val="FF0000"/>
                </a:solidFill>
                <a:sym typeface="Wingdings" panose="05000000000000000000" pitchFamily="2" charset="2"/>
              </a:rPr>
              <a:t>pass</a:t>
            </a:r>
            <a:r>
              <a:rPr lang="en-US" sz="2400" spc="-150" dirty="0">
                <a:solidFill>
                  <a:srgbClr val="FF0000"/>
                </a:solidFill>
                <a:ea typeface="+mn-ea"/>
                <a:sym typeface="Wingdings" panose="05000000000000000000" pitchFamily="2" charset="2"/>
              </a:rPr>
              <a:t> </a:t>
            </a:r>
            <a:r>
              <a:rPr lang="en-US" sz="2400" spc="-150" dirty="0" smtClean="0">
                <a:solidFill>
                  <a:srgbClr val="FF0000"/>
                </a:solidFill>
                <a:ea typeface="+mn-ea"/>
              </a:rPr>
              <a:t>can alter stored values in unread pages</a:t>
            </a:r>
            <a:endParaRPr lang="en-US" sz="2400" spc="-150" dirty="0">
              <a:solidFill>
                <a:srgbClr val="FF0000"/>
              </a:solidFill>
              <a:ea typeface="+mn-ea"/>
            </a:endParaRPr>
          </a:p>
          <a:p>
            <a:pPr marL="182880" indent="-182880" eaLnBrk="1" fontAlgn="auto" hangingPunct="1">
              <a:spcAft>
                <a:spcPts val="0"/>
              </a:spcAft>
              <a:buClr>
                <a:prstClr val="black"/>
              </a:buClr>
              <a:buFont typeface="Arial" pitchFamily="34" charset="0"/>
              <a:buChar char="•"/>
              <a:defRPr/>
            </a:pPr>
            <a:endParaRPr lang="en-US" sz="800" dirty="0" smtClean="0">
              <a:solidFill>
                <a:prstClr val="black"/>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dirty="0" smtClean="0">
                <a:solidFill>
                  <a:prstClr val="black"/>
                </a:solidFill>
                <a:ea typeface="+mn-ea"/>
                <a:cs typeface="+mn-cs"/>
              </a:rPr>
              <a:t>We </a:t>
            </a:r>
            <a:r>
              <a:rPr lang="en-US" sz="2800" b="1" dirty="0">
                <a:solidFill>
                  <a:srgbClr val="0000FF"/>
                </a:solidFill>
                <a:ea typeface="+mn-ea"/>
                <a:cs typeface="+mn-cs"/>
              </a:rPr>
              <a:t>characterize read disturb </a:t>
            </a:r>
            <a:r>
              <a:rPr lang="en-US" sz="2800" dirty="0">
                <a:solidFill>
                  <a:prstClr val="black"/>
                </a:solidFill>
                <a:ea typeface="+mn-ea"/>
                <a:cs typeface="+mn-cs"/>
              </a:rPr>
              <a:t>on real NAND flash chips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Slightly </a:t>
            </a:r>
            <a:r>
              <a:rPr lang="en-US" sz="2400" dirty="0">
                <a:solidFill>
                  <a:srgbClr val="0000FF"/>
                </a:solidFill>
                <a:ea typeface="+mn-ea"/>
              </a:rPr>
              <a:t>lowering </a:t>
            </a:r>
            <a:r>
              <a:rPr lang="en-US" sz="2400" dirty="0" err="1">
                <a:solidFill>
                  <a:srgbClr val="0000FF"/>
                </a:solidFill>
                <a:ea typeface="+mn-ea"/>
              </a:rPr>
              <a:t>V</a:t>
            </a:r>
            <a:r>
              <a:rPr lang="en-US" sz="2400" baseline="-25000" dirty="0" err="1">
                <a:solidFill>
                  <a:srgbClr val="0000FF"/>
                </a:solidFill>
                <a:ea typeface="+mn-ea"/>
              </a:rPr>
              <a:t>pass</a:t>
            </a:r>
            <a:r>
              <a:rPr lang="en-US" sz="2400" dirty="0">
                <a:solidFill>
                  <a:prstClr val="black"/>
                </a:solidFill>
                <a:ea typeface="+mn-ea"/>
              </a:rPr>
              <a:t> </a:t>
            </a:r>
            <a:r>
              <a:rPr lang="en-US" sz="2400" dirty="0">
                <a:solidFill>
                  <a:srgbClr val="0000FF"/>
                </a:solidFill>
                <a:ea typeface="+mn-ea"/>
              </a:rPr>
              <a:t>greatly reduces read disturb errors</a:t>
            </a: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Some flash cells are </a:t>
            </a:r>
            <a:r>
              <a:rPr lang="en-US" sz="2400" dirty="0">
                <a:solidFill>
                  <a:srgbClr val="0000FF"/>
                </a:solidFill>
                <a:ea typeface="+mn-ea"/>
              </a:rPr>
              <a:t>more </a:t>
            </a:r>
            <a:r>
              <a:rPr lang="en-US" sz="2400" dirty="0" smtClean="0">
                <a:solidFill>
                  <a:srgbClr val="0000FF"/>
                </a:solidFill>
                <a:ea typeface="+mn-ea"/>
              </a:rPr>
              <a:t>prone to </a:t>
            </a:r>
            <a:r>
              <a:rPr lang="en-US" sz="2400" dirty="0">
                <a:solidFill>
                  <a:srgbClr val="0000FF"/>
                </a:solidFill>
                <a:ea typeface="+mn-ea"/>
              </a:rPr>
              <a:t>read disturb</a:t>
            </a:r>
            <a:endParaRPr lang="en-US" sz="2400" dirty="0">
              <a:solidFill>
                <a:prstClr val="black"/>
              </a:solidFill>
              <a:ea typeface="+mn-ea"/>
            </a:endParaRPr>
          </a:p>
          <a:p>
            <a:pPr marL="182880" indent="-182880" eaLnBrk="1" fontAlgn="auto" hangingPunct="1">
              <a:spcAft>
                <a:spcPts val="0"/>
              </a:spcAft>
              <a:buClr>
                <a:prstClr val="black"/>
              </a:buClr>
              <a:buFont typeface="Arial" pitchFamily="34" charset="0"/>
              <a:buChar char="•"/>
              <a:defRPr/>
            </a:pPr>
            <a:endParaRPr lang="en-US" sz="800" b="1" dirty="0" smtClean="0">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smtClean="0">
                <a:ea typeface="+mn-ea"/>
                <a:cs typeface="+mn-cs"/>
              </a:rPr>
              <a:t>Technique </a:t>
            </a:r>
            <a:r>
              <a:rPr lang="en-US" sz="2800" b="1" dirty="0">
                <a:ea typeface="+mn-ea"/>
                <a:cs typeface="+mn-cs"/>
              </a:rPr>
              <a:t>1:</a:t>
            </a:r>
            <a:r>
              <a:rPr lang="en-US" sz="2800" dirty="0">
                <a:solidFill>
                  <a:srgbClr val="00B050"/>
                </a:solidFill>
                <a:ea typeface="+mn-ea"/>
                <a:cs typeface="+mn-cs"/>
              </a:rPr>
              <a:t> </a:t>
            </a:r>
            <a:r>
              <a:rPr lang="en-US" sz="2800" dirty="0">
                <a:solidFill>
                  <a:srgbClr val="0000FF"/>
                </a:solidFill>
                <a:ea typeface="+mn-ea"/>
                <a:cs typeface="+mn-cs"/>
              </a:rPr>
              <a:t>Mitigate</a:t>
            </a:r>
            <a:r>
              <a:rPr lang="en-US" sz="2800" dirty="0">
                <a:solidFill>
                  <a:prstClr val="black"/>
                </a:solidFill>
                <a:ea typeface="+mn-ea"/>
                <a:cs typeface="+mn-cs"/>
              </a:rPr>
              <a:t> read disturb errors online</a:t>
            </a:r>
          </a:p>
          <a:p>
            <a:pPr marL="365760" lvl="1" eaLnBrk="1" fontAlgn="auto" hangingPunct="1">
              <a:spcAft>
                <a:spcPts val="0"/>
              </a:spcAft>
              <a:buClr>
                <a:prstClr val="black"/>
              </a:buClr>
              <a:buFont typeface="Arial" pitchFamily="34" charset="0"/>
              <a:buChar char="–"/>
              <a:defRPr/>
            </a:pPr>
            <a:r>
              <a:rPr lang="en-US" sz="2400" b="1" i="1" dirty="0" err="1">
                <a:solidFill>
                  <a:srgbClr val="0000FF"/>
                </a:solidFill>
                <a:ea typeface="+mn-ea"/>
              </a:rPr>
              <a:t>V</a:t>
            </a:r>
            <a:r>
              <a:rPr lang="en-US" sz="2400" b="1" i="1" baseline="-25000" dirty="0" err="1">
                <a:solidFill>
                  <a:srgbClr val="0000FF"/>
                </a:solidFill>
                <a:ea typeface="+mn-ea"/>
              </a:rPr>
              <a:t>pass</a:t>
            </a:r>
            <a:r>
              <a:rPr lang="en-US" sz="2400" b="1" i="1" dirty="0">
                <a:solidFill>
                  <a:srgbClr val="0000FF"/>
                </a:solidFill>
                <a:ea typeface="+mn-ea"/>
              </a:rPr>
              <a:t> Tuning</a:t>
            </a:r>
            <a:r>
              <a:rPr lang="en-US" sz="2400" dirty="0">
                <a:solidFill>
                  <a:srgbClr val="0000FF"/>
                </a:solidFill>
                <a:ea typeface="+mn-ea"/>
              </a:rPr>
              <a:t> </a:t>
            </a:r>
            <a:r>
              <a:rPr lang="en-US" sz="2400" dirty="0">
                <a:solidFill>
                  <a:prstClr val="black"/>
                </a:solidFill>
                <a:ea typeface="+mn-ea"/>
              </a:rPr>
              <a:t>dynamically finds and applies a lowered </a:t>
            </a:r>
            <a:r>
              <a:rPr lang="en-US" sz="2400" dirty="0" err="1" smtClean="0">
                <a:solidFill>
                  <a:prstClr val="black"/>
                </a:solidFill>
                <a:ea typeface="+mn-ea"/>
              </a:rPr>
              <a:t>V</a:t>
            </a:r>
            <a:r>
              <a:rPr lang="en-US" sz="2400" baseline="-25000" dirty="0" err="1" smtClean="0">
                <a:solidFill>
                  <a:prstClr val="black"/>
                </a:solidFill>
                <a:ea typeface="+mn-ea"/>
              </a:rPr>
              <a:t>pass</a:t>
            </a:r>
            <a:r>
              <a:rPr lang="en-US" sz="2400" baseline="-25000" dirty="0" smtClean="0">
                <a:solidFill>
                  <a:prstClr val="black"/>
                </a:solidFill>
                <a:ea typeface="+mn-ea"/>
              </a:rPr>
              <a:t> </a:t>
            </a:r>
            <a:r>
              <a:rPr lang="en-US" sz="2400" dirty="0" smtClean="0">
                <a:solidFill>
                  <a:prstClr val="black"/>
                </a:solidFill>
                <a:ea typeface="+mn-ea"/>
              </a:rPr>
              <a:t>per block</a:t>
            </a:r>
            <a:endParaRPr lang="en-US" sz="2400" dirty="0">
              <a:solidFill>
                <a:prstClr val="black"/>
              </a:solidFill>
              <a:ea typeface="+mn-ea"/>
            </a:endParaRPr>
          </a:p>
          <a:p>
            <a:pPr marL="365760" lvl="1" eaLnBrk="1" fontAlgn="auto" hangingPunct="1">
              <a:spcAft>
                <a:spcPts val="0"/>
              </a:spcAft>
              <a:buClr>
                <a:prstClr val="black"/>
              </a:buClr>
              <a:buFont typeface="Arial" pitchFamily="34" charset="0"/>
              <a:buChar char="–"/>
              <a:defRPr/>
            </a:pPr>
            <a:r>
              <a:rPr lang="en-US" sz="2400" dirty="0">
                <a:solidFill>
                  <a:prstClr val="black"/>
                </a:solidFill>
                <a:ea typeface="+mn-ea"/>
              </a:rPr>
              <a:t>Flash memory </a:t>
            </a:r>
            <a:r>
              <a:rPr lang="en-US" sz="2400" dirty="0">
                <a:solidFill>
                  <a:srgbClr val="00B050"/>
                </a:solidFill>
                <a:ea typeface="+mn-ea"/>
              </a:rPr>
              <a:t>lifetime improves by 21%</a:t>
            </a:r>
          </a:p>
          <a:p>
            <a:pPr marL="182880" indent="-182880" eaLnBrk="1" fontAlgn="auto" hangingPunct="1">
              <a:spcAft>
                <a:spcPts val="0"/>
              </a:spcAft>
              <a:buClr>
                <a:prstClr val="black"/>
              </a:buClr>
              <a:buFont typeface="Arial" pitchFamily="34" charset="0"/>
              <a:buChar char="•"/>
              <a:defRPr/>
            </a:pPr>
            <a:endParaRPr lang="en-US" sz="800" b="1" dirty="0" smtClean="0">
              <a:solidFill>
                <a:srgbClr val="000000"/>
              </a:solidFill>
              <a:ea typeface="+mn-ea"/>
              <a:cs typeface="+mn-cs"/>
            </a:endParaRPr>
          </a:p>
          <a:p>
            <a:pPr marL="182880" indent="-182880" eaLnBrk="1" fontAlgn="auto" hangingPunct="1">
              <a:spcAft>
                <a:spcPts val="0"/>
              </a:spcAft>
              <a:buClr>
                <a:prstClr val="black"/>
              </a:buClr>
              <a:buFont typeface="Arial" pitchFamily="34" charset="0"/>
              <a:buChar char="•"/>
              <a:defRPr/>
            </a:pPr>
            <a:r>
              <a:rPr lang="en-US" sz="2800" b="1" dirty="0" smtClean="0">
                <a:solidFill>
                  <a:srgbClr val="000000"/>
                </a:solidFill>
                <a:ea typeface="+mn-ea"/>
                <a:cs typeface="+mn-cs"/>
              </a:rPr>
              <a:t>Technique </a:t>
            </a:r>
            <a:r>
              <a:rPr lang="en-US" sz="2800" b="1" dirty="0">
                <a:solidFill>
                  <a:srgbClr val="000000"/>
                </a:solidFill>
                <a:ea typeface="+mn-ea"/>
                <a:cs typeface="+mn-cs"/>
              </a:rPr>
              <a:t>2:</a:t>
            </a:r>
            <a:r>
              <a:rPr lang="en-US" sz="2800" dirty="0">
                <a:solidFill>
                  <a:srgbClr val="00B050"/>
                </a:solidFill>
                <a:ea typeface="+mn-ea"/>
                <a:cs typeface="+mn-cs"/>
              </a:rPr>
              <a:t> </a:t>
            </a:r>
            <a:r>
              <a:rPr lang="en-US" sz="2800" dirty="0">
                <a:solidFill>
                  <a:srgbClr val="0000FF"/>
                </a:solidFill>
                <a:ea typeface="+mn-ea"/>
                <a:cs typeface="+mn-cs"/>
              </a:rPr>
              <a:t>Recover</a:t>
            </a:r>
            <a:r>
              <a:rPr lang="en-US" sz="2800" dirty="0">
                <a:solidFill>
                  <a:srgbClr val="00B050"/>
                </a:solidFill>
                <a:ea typeface="+mn-ea"/>
                <a:cs typeface="+mn-cs"/>
              </a:rPr>
              <a:t> </a:t>
            </a:r>
            <a:r>
              <a:rPr lang="en-US" sz="2800" dirty="0">
                <a:solidFill>
                  <a:prstClr val="black"/>
                </a:solidFill>
                <a:ea typeface="+mn-ea"/>
                <a:cs typeface="+mn-cs"/>
              </a:rPr>
              <a:t>after failure to prevent data loss</a:t>
            </a:r>
          </a:p>
          <a:p>
            <a:pPr marL="365760" lvl="1" eaLnBrk="1" fontAlgn="auto" hangingPunct="1">
              <a:spcAft>
                <a:spcPts val="0"/>
              </a:spcAft>
              <a:buClr>
                <a:prstClr val="black"/>
              </a:buClr>
              <a:buFont typeface="Arial" pitchFamily="34" charset="0"/>
              <a:buChar char="–"/>
              <a:defRPr/>
            </a:pPr>
            <a:r>
              <a:rPr lang="en-US" sz="2400" b="1" i="1" dirty="0">
                <a:solidFill>
                  <a:srgbClr val="0000FF"/>
                </a:solidFill>
                <a:ea typeface="+mn-ea"/>
              </a:rPr>
              <a:t>Read Disturb Oriented Error Recovery</a:t>
            </a:r>
            <a:r>
              <a:rPr lang="en-US" sz="2400" dirty="0">
                <a:solidFill>
                  <a:srgbClr val="0000FF"/>
                </a:solidFill>
                <a:ea typeface="+mn-ea"/>
              </a:rPr>
              <a:t> </a:t>
            </a:r>
            <a:r>
              <a:rPr lang="en-US" sz="2400" dirty="0">
                <a:solidFill>
                  <a:prstClr val="black"/>
                </a:solidFill>
                <a:ea typeface="+mn-ea"/>
              </a:rPr>
              <a:t>(RDR) selectively corrects cells more susceptible to read disturb errors</a:t>
            </a:r>
          </a:p>
          <a:p>
            <a:pPr marL="365760" lvl="1" eaLnBrk="1" fontAlgn="auto" hangingPunct="1">
              <a:spcAft>
                <a:spcPts val="0"/>
              </a:spcAft>
              <a:buClr>
                <a:prstClr val="black"/>
              </a:buClr>
              <a:buFont typeface="Arial" pitchFamily="34" charset="0"/>
              <a:buChar char="–"/>
              <a:defRPr/>
            </a:pPr>
            <a:r>
              <a:rPr lang="en-US" sz="2400" dirty="0">
                <a:solidFill>
                  <a:srgbClr val="00B050"/>
                </a:solidFill>
                <a:ea typeface="+mn-ea"/>
              </a:rPr>
              <a:t>Reduces raw bit error rate</a:t>
            </a:r>
            <a:r>
              <a:rPr lang="en-US" sz="2400" b="1" dirty="0">
                <a:solidFill>
                  <a:srgbClr val="00B050"/>
                </a:solidFill>
                <a:ea typeface="+mn-ea"/>
              </a:rPr>
              <a:t> </a:t>
            </a:r>
            <a:r>
              <a:rPr lang="en-US" sz="2400" dirty="0">
                <a:solidFill>
                  <a:srgbClr val="00B050"/>
                </a:solidFill>
                <a:ea typeface="+mn-ea"/>
              </a:rPr>
              <a:t>(RBER) by up to 36%</a:t>
            </a:r>
          </a:p>
        </p:txBody>
      </p:sp>
      <p:sp>
        <p:nvSpPr>
          <p:cNvPr id="3225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0FE57C-562B-5744-B72F-0B347A81274E}" type="slidenum">
              <a:rPr lang="en-US" sz="1200">
                <a:solidFill>
                  <a:srgbClr val="898989"/>
                </a:solidFill>
                <a:latin typeface="Calibri" charset="0"/>
              </a:rPr>
              <a:pPr eaLnBrk="1" hangingPunct="1"/>
              <a:t>97</a:t>
            </a:fld>
            <a:endParaRPr lang="en-US" sz="1200">
              <a:solidFill>
                <a:srgbClr val="898989"/>
              </a:solidFill>
              <a:latin typeface="Calibri" charset="0"/>
            </a:endParaRPr>
          </a:p>
        </p:txBody>
      </p:sp>
      <p:pic>
        <p:nvPicPr>
          <p:cNvPr id="322564"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4893814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fade">
                                      <p:cBhvr>
                                        <p:cTn id="48" dur="500"/>
                                        <p:tgtEl>
                                          <p:spTgt spid="3">
                                            <p:txEl>
                                              <p:pRg st="12" end="12"/>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animEffect transition="in" filter="fade">
                                      <p:cBhvr>
                                        <p:cTn id="53" dur="500"/>
                                        <p:tgtEl>
                                          <p:spTgt spid="3">
                                            <p:txEl>
                                              <p:pRg st="13" end="13"/>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xEl>
                                              <p:pRg st="14" end="14"/>
                                            </p:txEl>
                                          </p:spTgt>
                                        </p:tgtEl>
                                        <p:attrNameLst>
                                          <p:attrName>style.visibility</p:attrName>
                                        </p:attrNameLst>
                                      </p:cBhvr>
                                      <p:to>
                                        <p:strVal val="visible"/>
                                      </p:to>
                                    </p:set>
                                    <p:animEffect transition="in" filter="fade">
                                      <p:cBhvr>
                                        <p:cTn id="58"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smtClean="0">
                <a:latin typeface="Garamond" charset="0"/>
              </a:rPr>
              <a:t>More on Flash Read Disturb Errors</a:t>
            </a:r>
            <a:endParaRPr lang="en-US" dirty="0">
              <a:latin typeface="Garamond" charset="0"/>
            </a:endParaRPr>
          </a:p>
        </p:txBody>
      </p:sp>
      <p:sp>
        <p:nvSpPr>
          <p:cNvPr id="256002" name="Content Placeholder 2"/>
          <p:cNvSpPr>
            <a:spLocks noGrp="1"/>
          </p:cNvSpPr>
          <p:nvPr>
            <p:ph idx="1"/>
          </p:nvPr>
        </p:nvSpPr>
        <p:spPr>
          <a:xfrm>
            <a:off x="228600" y="1055688"/>
            <a:ext cx="8610600" cy="5192712"/>
          </a:xfrm>
        </p:spPr>
        <p:txBody>
          <a:bodyPr/>
          <a:lstStyle/>
          <a:p>
            <a:r>
              <a:rPr lang="en-US" sz="2200" dirty="0" smtClean="0">
                <a:latin typeface="Tahoma" charset="0"/>
              </a:rPr>
              <a:t>Yu </a:t>
            </a:r>
            <a:r>
              <a:rPr lang="en-US" sz="2200" dirty="0" err="1">
                <a:latin typeface="Tahoma" charset="0"/>
              </a:rPr>
              <a:t>Cai</a:t>
            </a:r>
            <a:r>
              <a:rPr lang="en-US" sz="2200" dirty="0">
                <a:latin typeface="Tahoma" charset="0"/>
              </a:rPr>
              <a:t>, </a:t>
            </a:r>
            <a:r>
              <a:rPr lang="en-US" sz="2200" dirty="0" err="1">
                <a:latin typeface="Tahoma" charset="0"/>
              </a:rPr>
              <a:t>Yixin</a:t>
            </a:r>
            <a:r>
              <a:rPr lang="en-US" sz="2200" dirty="0">
                <a:latin typeface="Tahoma" charset="0"/>
              </a:rPr>
              <a:t> </a:t>
            </a:r>
            <a:r>
              <a:rPr lang="en-US" sz="2200" dirty="0" err="1">
                <a:latin typeface="Tahoma" charset="0"/>
              </a:rPr>
              <a:t>Luo</a:t>
            </a:r>
            <a:r>
              <a:rPr lang="en-US" sz="2200" dirty="0">
                <a:latin typeface="Tahoma" charset="0"/>
              </a:rPr>
              <a:t>, </a:t>
            </a:r>
            <a:r>
              <a:rPr lang="en-US" sz="2200" dirty="0" err="1">
                <a:latin typeface="Tahoma" charset="0"/>
              </a:rPr>
              <a:t>Saugata</a:t>
            </a:r>
            <a:r>
              <a:rPr lang="en-US" sz="2200" dirty="0">
                <a:latin typeface="Tahoma" charset="0"/>
              </a:rPr>
              <a:t> </a:t>
            </a:r>
            <a:r>
              <a:rPr lang="en-US" sz="2200" dirty="0" err="1">
                <a:latin typeface="Tahoma" charset="0"/>
              </a:rPr>
              <a:t>Ghose</a:t>
            </a:r>
            <a:r>
              <a:rPr lang="en-US" sz="2200" dirty="0">
                <a:latin typeface="Tahoma" charset="0"/>
              </a:rPr>
              <a:t>, Erich F. </a:t>
            </a:r>
            <a:r>
              <a:rPr lang="en-US" sz="2200" dirty="0" err="1">
                <a:latin typeface="Tahoma" charset="0"/>
              </a:rPr>
              <a:t>Haratsch</a:t>
            </a:r>
            <a:r>
              <a:rPr lang="en-US" sz="2200" dirty="0">
                <a:latin typeface="Tahoma" charset="0"/>
              </a:rPr>
              <a:t>, Ken Mai, and Onur Mutlu,</a:t>
            </a:r>
            <a:br>
              <a:rPr lang="en-US" sz="2200" dirty="0">
                <a:latin typeface="Tahoma" charset="0"/>
              </a:rPr>
            </a:br>
            <a:r>
              <a:rPr lang="en-US" sz="2200" b="1" dirty="0">
                <a:latin typeface="Tahoma" charset="0"/>
                <a:hlinkClick r:id="rId2"/>
              </a:rPr>
              <a:t>"Read Disturb Errors in MLC NAND Flash Memory: Characterization and Mitigation"</a:t>
            </a:r>
            <a:r>
              <a:rPr lang="en-US" sz="2200" dirty="0">
                <a:latin typeface="Tahoma" charset="0"/>
              </a:rPr>
              <a:t> </a:t>
            </a:r>
            <a:br>
              <a:rPr lang="en-US" sz="2200" dirty="0">
                <a:latin typeface="Tahoma" charset="0"/>
              </a:rPr>
            </a:br>
            <a:r>
              <a:rPr lang="en-US" sz="2200" i="1" dirty="0">
                <a:latin typeface="Tahoma" charset="0"/>
              </a:rPr>
              <a:t>Proceedings of the </a:t>
            </a:r>
            <a:r>
              <a:rPr lang="en-US" sz="2200" i="1" dirty="0">
                <a:latin typeface="Tahoma" charset="0"/>
                <a:hlinkClick r:id="rId3"/>
              </a:rPr>
              <a:t>45th Annual IEEE/IFIP International Conference on Dependable Systems and Networks</a:t>
            </a:r>
            <a:r>
              <a:rPr lang="en-US" sz="2200" i="1" dirty="0">
                <a:latin typeface="Tahoma" charset="0"/>
              </a:rPr>
              <a:t> (</a:t>
            </a:r>
            <a:r>
              <a:rPr lang="en-US" sz="2200" b="1" i="1" dirty="0">
                <a:latin typeface="Tahoma" charset="0"/>
              </a:rPr>
              <a:t>DSN</a:t>
            </a:r>
            <a:r>
              <a:rPr lang="en-US" sz="2200" i="1" dirty="0">
                <a:latin typeface="Tahoma" charset="0"/>
              </a:rPr>
              <a:t>)</a:t>
            </a:r>
            <a:r>
              <a:rPr lang="en-US" sz="2200" dirty="0">
                <a:latin typeface="Tahoma" charset="0"/>
              </a:rPr>
              <a:t>, Rio de Janeiro, Brazil, June 2015. </a:t>
            </a:r>
          </a:p>
          <a:p>
            <a:pPr lvl="1"/>
            <a:endParaRPr lang="en-US" dirty="0">
              <a:latin typeface="Tahoma" charset="0"/>
            </a:endParaRPr>
          </a:p>
          <a:p>
            <a:pPr lvl="1"/>
            <a:endParaRPr lang="en-US" dirty="0">
              <a:latin typeface="Tahoma" charset="0"/>
            </a:endParaRPr>
          </a:p>
          <a:p>
            <a:endParaRPr lang="en-US" dirty="0">
              <a:latin typeface="Tahoma" charset="0"/>
            </a:endParaRPr>
          </a:p>
          <a:p>
            <a:endParaRPr lang="en-US" dirty="0">
              <a:latin typeface="Tahoma" charset="0"/>
            </a:endParaRPr>
          </a:p>
        </p:txBody>
      </p:sp>
      <p:sp>
        <p:nvSpPr>
          <p:cNvPr id="2560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8D43E4-1AEE-4448-972F-6510E7266E37}" type="slidenum">
              <a:rPr lang="en-US" sz="1600">
                <a:solidFill>
                  <a:srgbClr val="000000"/>
                </a:solidFill>
                <a:latin typeface="Garamond" charset="0"/>
              </a:rPr>
              <a:pPr eaLnBrk="1" hangingPunct="1"/>
              <a:t>98</a:t>
            </a:fld>
            <a:endParaRPr lang="en-US" sz="1600">
              <a:solidFill>
                <a:srgbClr val="000000"/>
              </a:solidFill>
              <a:latin typeface="Garamond" charset="0"/>
            </a:endParaRPr>
          </a:p>
        </p:txBody>
      </p:sp>
      <p:pic>
        <p:nvPicPr>
          <p:cNvPr id="256004" name="Picture 6" descr="FMS_logo_lightbluematte_3C5CA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0" y="4213019"/>
            <a:ext cx="9144000" cy="1808269"/>
          </a:xfrm>
          <a:prstGeom prst="rect">
            <a:avLst/>
          </a:prstGeom>
        </p:spPr>
      </p:pic>
    </p:spTree>
    <p:extLst>
      <p:ext uri="{BB962C8B-B14F-4D97-AF65-F5344CB8AC3E}">
        <p14:creationId xmlns:p14="http://schemas.microsoft.com/office/powerpoint/2010/main" val="30894275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Large-Scale Flash SSD Error Analysis</a:t>
            </a:r>
            <a:endParaRPr lang="en-US" dirty="0"/>
          </a:p>
        </p:txBody>
      </p:sp>
      <p:sp>
        <p:nvSpPr>
          <p:cNvPr id="3" name="Content Placeholder 2"/>
          <p:cNvSpPr>
            <a:spLocks noGrp="1"/>
          </p:cNvSpPr>
          <p:nvPr>
            <p:ph idx="1"/>
          </p:nvPr>
        </p:nvSpPr>
        <p:spPr/>
        <p:txBody>
          <a:bodyPr/>
          <a:lstStyle/>
          <a:p>
            <a:r>
              <a:rPr lang="en-US" dirty="0" smtClean="0">
                <a:solidFill>
                  <a:srgbClr val="0000FF"/>
                </a:solidFill>
              </a:rPr>
              <a:t>First large-scale field study of flash memory errors</a:t>
            </a:r>
          </a:p>
          <a:p>
            <a:endParaRPr lang="en-US" sz="2200" dirty="0" smtClean="0">
              <a:solidFill>
                <a:srgbClr val="0000FF"/>
              </a:solidFill>
            </a:endParaRPr>
          </a:p>
          <a:p>
            <a:r>
              <a:rPr lang="en-US" sz="2000" dirty="0" smtClean="0"/>
              <a:t>Justin </a:t>
            </a:r>
            <a:r>
              <a:rPr lang="en-US" sz="2000" dirty="0"/>
              <a:t>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"A Large-Scale Study of Flash Memory Errors in the Field"</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Portland, OR,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Coverage at ZDNet</a:t>
            </a:r>
            <a:r>
              <a:rPr lang="en-US" sz="2000" dirty="0"/>
              <a:t>] [</a:t>
            </a:r>
            <a:r>
              <a:rPr lang="en-US" sz="2000" dirty="0">
                <a:hlinkClick r:id="rId7"/>
              </a:rPr>
              <a:t>Coverage on The Register</a:t>
            </a:r>
            <a:r>
              <a:rPr lang="en-US" sz="2000" dirty="0"/>
              <a:t>] [</a:t>
            </a:r>
            <a:r>
              <a:rPr lang="en-US" sz="2000" dirty="0">
                <a:hlinkClick r:id="rId8"/>
              </a:rPr>
              <a:t>Coverage on TechSpot</a:t>
            </a:r>
            <a:r>
              <a:rPr lang="en-US" sz="2000" dirty="0"/>
              <a:t>] [</a:t>
            </a:r>
            <a:r>
              <a:rPr lang="en-US" sz="2000" dirty="0">
                <a:hlinkClick r:id="rId9"/>
              </a:rPr>
              <a:t>Coverage on The Tech Report</a:t>
            </a:r>
            <a:r>
              <a:rPr lang="en-US" sz="2000" dirty="0"/>
              <a:t>] </a:t>
            </a:r>
            <a:endParaRPr lang="en-US" sz="2000" dirty="0" smtClean="0"/>
          </a:p>
          <a:p>
            <a:endParaRPr lang="en-US" sz="2200" dirty="0"/>
          </a:p>
          <a:p>
            <a:endParaRPr lang="en-US" sz="2200" dirty="0" smtClean="0"/>
          </a:p>
          <a:p>
            <a:endParaRPr lang="en-US" dirty="0"/>
          </a:p>
        </p:txBody>
      </p:sp>
      <p:sp>
        <p:nvSpPr>
          <p:cNvPr id="4" name="Slide Number Placeholder 3"/>
          <p:cNvSpPr>
            <a:spLocks noGrp="1"/>
          </p:cNvSpPr>
          <p:nvPr>
            <p:ph type="sldNum" sz="quarter" idx="11"/>
          </p:nvPr>
        </p:nvSpPr>
        <p:spPr/>
        <p:txBody>
          <a:bodyPr/>
          <a:lstStyle/>
          <a:p>
            <a:pPr>
              <a:defRPr/>
            </a:pPr>
            <a:fld id="{76BB4180-6920-9C42-9DA1-4829E0437063}" type="slidenum">
              <a:rPr lang="en-US" smtClean="0"/>
              <a:pPr>
                <a:defRPr/>
              </a:pPr>
              <a:t>99</a:t>
            </a:fld>
            <a:endParaRPr lang="en-US"/>
          </a:p>
        </p:txBody>
      </p:sp>
      <p:pic>
        <p:nvPicPr>
          <p:cNvPr id="5" name="Picture 4"/>
          <p:cNvPicPr>
            <a:picLocks noChangeAspect="1"/>
          </p:cNvPicPr>
          <p:nvPr/>
        </p:nvPicPr>
        <p:blipFill>
          <a:blip r:embed="rId10"/>
          <a:stretch>
            <a:fillRect/>
          </a:stretch>
        </p:blipFill>
        <p:spPr>
          <a:xfrm>
            <a:off x="0" y="4725144"/>
            <a:ext cx="9144000" cy="1313234"/>
          </a:xfrm>
          <a:prstGeom prst="rect">
            <a:avLst/>
          </a:prstGeom>
        </p:spPr>
      </p:pic>
    </p:spTree>
    <p:extLst>
      <p:ext uri="{BB962C8B-B14F-4D97-AF65-F5344CB8AC3E}">
        <p14:creationId xmlns:p14="http://schemas.microsoft.com/office/powerpoint/2010/main" val="1872723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8|50.9"/>
</p:tagLst>
</file>

<file path=ppt/tags/tag2.xml><?xml version="1.0" encoding="utf-8"?>
<p:tagLst xmlns:a="http://schemas.openxmlformats.org/drawingml/2006/main" xmlns:r="http://schemas.openxmlformats.org/officeDocument/2006/relationships" xmlns:p="http://schemas.openxmlformats.org/presentationml/2006/main">
  <p:tag name="TIMING" val="|15|8.3"/>
</p:tagLst>
</file>

<file path=ppt/tags/tag3.xml><?xml version="1.0" encoding="utf-8"?>
<p:tagLst xmlns:a="http://schemas.openxmlformats.org/drawingml/2006/main" xmlns:r="http://schemas.openxmlformats.org/officeDocument/2006/relationships" xmlns:p="http://schemas.openxmlformats.org/presentationml/2006/main">
  <p:tag name="TIMING" val="|24.9|0.8|1.5|1|1"/>
</p:tagLst>
</file>

<file path=ppt/tags/tag4.xml><?xml version="1.0" encoding="utf-8"?>
<p:tagLst xmlns:a="http://schemas.openxmlformats.org/drawingml/2006/main" xmlns:r="http://schemas.openxmlformats.org/officeDocument/2006/relationships" xmlns:p="http://schemas.openxmlformats.org/presentationml/2006/main">
  <p:tag name="TIMING" val="|37.7"/>
</p:tagLst>
</file>

<file path=ppt/tags/tag5.xml><?xml version="1.0" encoding="utf-8"?>
<p:tagLst xmlns:a="http://schemas.openxmlformats.org/drawingml/2006/main" xmlns:r="http://schemas.openxmlformats.org/officeDocument/2006/relationships" xmlns:p="http://schemas.openxmlformats.org/presentationml/2006/main">
  <p:tag name="TIMING" val="|14.4|20.5|11.3"/>
</p:tagLst>
</file>

<file path=ppt/tags/tag6.xml><?xml version="1.0" encoding="utf-8"?>
<p:tagLst xmlns:a="http://schemas.openxmlformats.org/drawingml/2006/main" xmlns:r="http://schemas.openxmlformats.org/officeDocument/2006/relationships" xmlns:p="http://schemas.openxmlformats.org/presentationml/2006/main">
  <p:tag name="TIMING" val="|12.8|11.1"/>
</p:tagLst>
</file>

<file path=ppt/tags/tag7.xml><?xml version="1.0" encoding="utf-8"?>
<p:tagLst xmlns:a="http://schemas.openxmlformats.org/drawingml/2006/main" xmlns:r="http://schemas.openxmlformats.org/officeDocument/2006/relationships" xmlns:p="http://schemas.openxmlformats.org/presentationml/2006/main">
  <p:tag name="TIMING" val="|3.7|3.2"/>
</p:tagLst>
</file>

<file path=ppt/tags/tag8.xml><?xml version="1.0" encoding="utf-8"?>
<p:tagLst xmlns:a="http://schemas.openxmlformats.org/drawingml/2006/main" xmlns:r="http://schemas.openxmlformats.org/officeDocument/2006/relationships" xmlns:p="http://schemas.openxmlformats.org/presentationml/2006/main">
  <p:tag name="TIMING" val="|85.6"/>
</p:tagLst>
</file>

<file path=ppt/tags/tag9.xml><?xml version="1.0" encoding="utf-8"?>
<p:tagLst xmlns:a="http://schemas.openxmlformats.org/drawingml/2006/main" xmlns:r="http://schemas.openxmlformats.org/officeDocument/2006/relationships" xmlns:p="http://schemas.openxmlformats.org/presentationml/2006/main">
  <p:tag name="TIMING" val="|14.8|50.9"/>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8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1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2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5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6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7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8_Edge">
  <a:themeElements>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2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2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2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2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2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2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Metropolitan_bul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5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6.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1.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4.xml><?xml version="1.0" encoding="utf-8"?>
<a:theme xmlns:a="http://schemas.openxmlformats.org/drawingml/2006/main" name="6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3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4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5_SAFARI_Templat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83.xml><?xml version="1.0" encoding="utf-8"?>
<a:theme xmlns:a="http://schemas.openxmlformats.org/drawingml/2006/main" name="Metropolitan_colorful_bulle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84.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85.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7.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3_Metropolitan_bulle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9.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0.xml><?xml version="1.0" encoding="utf-8"?>
<a:theme xmlns:a="http://schemas.openxmlformats.org/drawingml/2006/main" name="4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91.xml><?xml version="1.0" encoding="utf-8"?>
<a:theme xmlns:a="http://schemas.openxmlformats.org/drawingml/2006/main" name="care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ln w="25400">
          <a:noFill/>
        </a:ln>
      </a:spPr>
      <a:bodyPr wrap="square" rtlCol="0">
        <a:spAutoFit/>
      </a:bodyPr>
      <a:lstStyle>
        <a:defPPr>
          <a:defRPr dirty="0" smtClean="0">
            <a:solidFill>
              <a:srgbClr val="000000"/>
            </a:solidFill>
            <a:latin typeface="Arial"/>
            <a:cs typeface="Arial"/>
          </a:defRPr>
        </a:defPPr>
      </a:lstStyle>
    </a:txDef>
  </a:objectDefaults>
  <a:extraClrSchemeLst/>
</a:theme>
</file>

<file path=ppt/theme/theme92.xml><?xml version="1.0" encoding="utf-8"?>
<a:theme xmlns:a="http://schemas.openxmlformats.org/drawingml/2006/main" name="8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6_Office Theme">
  <a:themeElements>
    <a:clrScheme name="SAFARI">
      <a:dk1>
        <a:sysClr val="windowText" lastClr="000000"/>
      </a:dk1>
      <a:lt1>
        <a:sysClr val="window" lastClr="FFFFFF"/>
      </a:lt1>
      <a:dk2>
        <a:srgbClr val="00B050"/>
      </a:dk2>
      <a:lt2>
        <a:srgbClr val="EEECE1"/>
      </a:lt2>
      <a:accent1>
        <a:srgbClr val="0000FF"/>
      </a:accent1>
      <a:accent2>
        <a:srgbClr val="FF0000"/>
      </a:accent2>
      <a:accent3>
        <a:srgbClr val="00B050"/>
      </a:accent3>
      <a:accent4>
        <a:srgbClr val="7030A0"/>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4.xml><?xml version="1.0" encoding="utf-8"?>
<a:theme xmlns:a="http://schemas.openxmlformats.org/drawingml/2006/main" name="8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6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57721</TotalTime>
  <Words>14135</Words>
  <Application>Microsoft Macintosh PowerPoint</Application>
  <PresentationFormat>On-screen Show (4:3)</PresentationFormat>
  <Paragraphs>2545</Paragraphs>
  <Slides>219</Slides>
  <Notes>82</Notes>
  <HiddenSlides>0</HiddenSlides>
  <MMClips>0</MMClips>
  <ScaleCrop>false</ScaleCrop>
  <HeadingPairs>
    <vt:vector size="6" baseType="variant">
      <vt:variant>
        <vt:lpstr>Theme</vt:lpstr>
      </vt:variant>
      <vt:variant>
        <vt:i4>96</vt:i4>
      </vt:variant>
      <vt:variant>
        <vt:lpstr>Embedded OLE Servers</vt:lpstr>
      </vt:variant>
      <vt:variant>
        <vt:i4>3</vt:i4>
      </vt:variant>
      <vt:variant>
        <vt:lpstr>Slide Titles</vt:lpstr>
      </vt:variant>
      <vt:variant>
        <vt:i4>219</vt:i4>
      </vt:variant>
    </vt:vector>
  </HeadingPairs>
  <TitlesOfParts>
    <vt:vector size="318" baseType="lpstr">
      <vt:lpstr>Edge</vt:lpstr>
      <vt:lpstr>1_Edge</vt:lpstr>
      <vt:lpstr>3_Edge</vt:lpstr>
      <vt:lpstr>4_Edge</vt:lpstr>
      <vt:lpstr>5_Edge</vt:lpstr>
      <vt:lpstr>6_Edge</vt:lpstr>
      <vt:lpstr>7_Edge</vt:lpstr>
      <vt:lpstr>8_Edge</vt:lpstr>
      <vt:lpstr>2_Office Theme</vt:lpstr>
      <vt:lpstr>10_Edge</vt:lpstr>
      <vt:lpstr>9_Edge</vt:lpstr>
      <vt:lpstr>11_Edge</vt:lpstr>
      <vt:lpstr>12_Edge</vt:lpstr>
      <vt:lpstr>14_Edge</vt:lpstr>
      <vt:lpstr>15_Edge</vt:lpstr>
      <vt:lpstr>17_Edge</vt:lpstr>
      <vt:lpstr>13_Edge</vt:lpstr>
      <vt:lpstr>18_Edge</vt:lpstr>
      <vt:lpstr>19_Edge</vt:lpstr>
      <vt:lpstr>22_Edge</vt:lpstr>
      <vt:lpstr>23_Edge</vt:lpstr>
      <vt:lpstr>25_Edge</vt:lpstr>
      <vt:lpstr>21_Edge</vt:lpstr>
      <vt:lpstr>24_Edge</vt:lpstr>
      <vt:lpstr>26_Edge</vt:lpstr>
      <vt:lpstr>27_Edge</vt:lpstr>
      <vt:lpstr>28_Edge</vt:lpstr>
      <vt:lpstr>29_Edge</vt:lpstr>
      <vt:lpstr>30_Edge</vt:lpstr>
      <vt:lpstr>31_Edge</vt:lpstr>
      <vt:lpstr>32_Edge</vt:lpstr>
      <vt:lpstr>33_Edge</vt:lpstr>
      <vt:lpstr>35_Edge</vt:lpstr>
      <vt:lpstr>34_Edge</vt:lpstr>
      <vt:lpstr>36_Edge</vt:lpstr>
      <vt:lpstr>37_Edge</vt:lpstr>
      <vt:lpstr>39_Edge</vt:lpstr>
      <vt:lpstr>41_Edge</vt:lpstr>
      <vt:lpstr>45_Edge</vt:lpstr>
      <vt:lpstr>46_Edge</vt:lpstr>
      <vt:lpstr>47_Edge</vt:lpstr>
      <vt:lpstr>SAFARI_Template</vt:lpstr>
      <vt:lpstr>2_Edge</vt:lpstr>
      <vt:lpstr>48_Edge</vt:lpstr>
      <vt:lpstr>49_Edge</vt:lpstr>
      <vt:lpstr>50_Edge</vt:lpstr>
      <vt:lpstr>51_Edge</vt:lpstr>
      <vt:lpstr>52_Edge</vt:lpstr>
      <vt:lpstr>54_Edge</vt:lpstr>
      <vt:lpstr>55_Edge</vt:lpstr>
      <vt:lpstr>56_Edge</vt:lpstr>
      <vt:lpstr>57_Edge</vt:lpstr>
      <vt:lpstr>58_Edge</vt:lpstr>
      <vt:lpstr>20_Edge</vt:lpstr>
      <vt:lpstr>53_Edge</vt:lpstr>
      <vt:lpstr>60_Edge</vt:lpstr>
      <vt:lpstr>1_Metropolitan_bullet</vt:lpstr>
      <vt:lpstr>16_Edge</vt:lpstr>
      <vt:lpstr>40_Edge</vt:lpstr>
      <vt:lpstr>62_Edge</vt:lpstr>
      <vt:lpstr>12_Office Theme</vt:lpstr>
      <vt:lpstr>Office Theme</vt:lpstr>
      <vt:lpstr>13_Office Theme</vt:lpstr>
      <vt:lpstr>14_Office Theme</vt:lpstr>
      <vt:lpstr>5_Office Theme</vt:lpstr>
      <vt:lpstr>95_Edge</vt:lpstr>
      <vt:lpstr>63_Edge</vt:lpstr>
      <vt:lpstr>38_Edge</vt:lpstr>
      <vt:lpstr>3_Office Theme</vt:lpstr>
      <vt:lpstr>4_Office Theme</vt:lpstr>
      <vt:lpstr>44_Edge</vt:lpstr>
      <vt:lpstr>59_Edge</vt:lpstr>
      <vt:lpstr>7_Office Theme</vt:lpstr>
      <vt:lpstr>64_Edge</vt:lpstr>
      <vt:lpstr>66_Edge</vt:lpstr>
      <vt:lpstr>67_Edge</vt:lpstr>
      <vt:lpstr>1_SAFARI_Template</vt:lpstr>
      <vt:lpstr>2_SAFARI_Template</vt:lpstr>
      <vt:lpstr>3_SAFARI_Template</vt:lpstr>
      <vt:lpstr>4_SAFARI_Template</vt:lpstr>
      <vt:lpstr>5_SAFARI_Template</vt:lpstr>
      <vt:lpstr>2_Metropolitan_bullet</vt:lpstr>
      <vt:lpstr>Metropolitan_colorful_bullet</vt:lpstr>
      <vt:lpstr>Metropolitan_bullet</vt:lpstr>
      <vt:lpstr>16_Office Theme</vt:lpstr>
      <vt:lpstr>1_Office Theme</vt:lpstr>
      <vt:lpstr>43_Edge</vt:lpstr>
      <vt:lpstr>65_Edge</vt:lpstr>
      <vt:lpstr>3_Metropolitan_bullet</vt:lpstr>
      <vt:lpstr>4_Metropolitan_bullet</vt:lpstr>
      <vt:lpstr>caret_template</vt:lpstr>
      <vt:lpstr>81_Edge</vt:lpstr>
      <vt:lpstr>6_Office Theme</vt:lpstr>
      <vt:lpstr>82_Edge</vt:lpstr>
      <vt:lpstr>42_Edge</vt:lpstr>
      <vt:lpstr>61_Edge</vt:lpstr>
      <vt:lpstr>Worksheet</vt:lpstr>
      <vt:lpstr>Microsoft Equation</vt:lpstr>
      <vt:lpstr>Microsoft Equation 3.0</vt:lpstr>
      <vt:lpstr>Reliability (and Security) Issues of DRAM and NAND Flash Scaling</vt:lpstr>
      <vt:lpstr>Limits of Charge Memory</vt:lpstr>
      <vt:lpstr>Agenda</vt:lpstr>
      <vt:lpstr>The DRAM Scaling Problem</vt:lpstr>
      <vt:lpstr>An Example of the DRAM Scaling Problem</vt:lpstr>
      <vt:lpstr>Most DRAM Modules Are Vulnerable</vt:lpstr>
      <vt:lpstr>Recent DRAM Is More Vulnerable</vt:lpstr>
      <vt:lpstr>A Simple Program Can Induce Many Errors</vt:lpstr>
      <vt:lpstr>Observed Errors in Real Systems</vt:lpstr>
      <vt:lpstr>One Can Take Over an Otherwise-Secure System</vt:lpstr>
      <vt:lpstr>RowHammer Security Attack Example</vt:lpstr>
      <vt:lpstr>Security Implications</vt:lpstr>
      <vt:lpstr>Selected Readings on RowHammer</vt:lpstr>
      <vt:lpstr>Root Causes of Disturbance Errors</vt:lpstr>
      <vt:lpstr>Experimental DRAM Testing Infrastructure</vt:lpstr>
      <vt:lpstr>Experimental Infrastructure (DRAM)</vt:lpstr>
      <vt:lpstr>RowHammer Characterization Results</vt:lpstr>
      <vt:lpstr>❶ Access Interval (Aggressor)</vt:lpstr>
      <vt:lpstr>❷ Refresh Interval</vt:lpstr>
      <vt:lpstr>❸ Data Pattern</vt:lpstr>
      <vt:lpstr>Naive Solutions</vt:lpstr>
      <vt:lpstr>Apple’s Patch for RowHammer</vt:lpstr>
      <vt:lpstr>Our Solution</vt:lpstr>
      <vt:lpstr>Advantages of PARA</vt:lpstr>
      <vt:lpstr>More on RowHammer Analysis</vt:lpstr>
      <vt:lpstr>Future of Main Memory</vt:lpstr>
      <vt:lpstr>Analysis of Retention Failures [ISCA’13]</vt:lpstr>
      <vt:lpstr>Can We Exploit the DRAM Retention Time Profile?</vt:lpstr>
      <vt:lpstr>Two Challenges to Retention Time Profiling</vt:lpstr>
      <vt:lpstr>Two Challenges to Retention Time Profiling</vt:lpstr>
      <vt:lpstr>Mitigation of Retention Issues [SIGMETRICS’14]</vt:lpstr>
      <vt:lpstr>Online Profiling of DRAM In the Field</vt:lpstr>
      <vt:lpstr>Multi-Rate Refresh with Online Profiling &amp; ECC</vt:lpstr>
      <vt:lpstr>ARCHITECTURE MODEL FOR CELL UNDER VRT</vt:lpstr>
      <vt:lpstr>AVATAR</vt:lpstr>
      <vt:lpstr>AVATAR: TIME TO FAILURE</vt:lpstr>
      <vt:lpstr>ENERGY DELAY PRODUCT</vt:lpstr>
      <vt:lpstr>Large-Scale Failure Analysis of DRAM Chips</vt:lpstr>
      <vt:lpstr>PowerPoint Presentation</vt:lpstr>
      <vt:lpstr>Recap: The DRAM Scaling Problem</vt:lpstr>
      <vt:lpstr>How Do We Solve The Problem?</vt:lpstr>
      <vt:lpstr>Exploiting Memory Error Tolerance  with Hybrid Memory Systems</vt:lpstr>
      <vt:lpstr>Agenda</vt:lpstr>
      <vt:lpstr>Evolution of NAND Flash Memory</vt:lpstr>
      <vt:lpstr>Flash Challenges: Reliability and Endurance</vt:lpstr>
      <vt:lpstr>NAND Flash Memory is Increasingly Noisy</vt:lpstr>
      <vt:lpstr>Future NAND Flash-based Storage Architecture</vt:lpstr>
      <vt:lpstr>NAND Flash Error Model</vt:lpstr>
      <vt:lpstr>Our Goals and Approach</vt:lpstr>
      <vt:lpstr>Experimental Testing Platform</vt:lpstr>
      <vt:lpstr>NAND Flash Usage and Error Model</vt:lpstr>
      <vt:lpstr>Methodology: Error and ECC Analysis</vt:lpstr>
      <vt:lpstr>NAND Flash Error Types</vt:lpstr>
      <vt:lpstr>Observations: Flash Error Analysis</vt:lpstr>
      <vt:lpstr>More on Flash Error Analysis</vt:lpstr>
      <vt:lpstr>Flash Correct and Refresh</vt:lpstr>
      <vt:lpstr>Threshold Voltage Modeling</vt:lpstr>
      <vt:lpstr>Program Interference Modeling</vt:lpstr>
      <vt:lpstr>Neighbor-Assisted Error Correction</vt:lpstr>
      <vt:lpstr>Data Retention Analysis &amp; Recovery</vt:lpstr>
      <vt:lpstr>Agenda</vt:lpstr>
      <vt:lpstr>Read Disturb Errors in Flash Memory</vt:lpstr>
      <vt:lpstr>Paper</vt:lpstr>
      <vt:lpstr>Executive Summary</vt:lpstr>
      <vt:lpstr>Outline</vt:lpstr>
      <vt:lpstr>Outline</vt:lpstr>
      <vt:lpstr>NAND Flash Memory Background</vt:lpstr>
      <vt:lpstr>Flash Cell Array</vt:lpstr>
      <vt:lpstr>Flash Cell</vt:lpstr>
      <vt:lpstr>Flash Read</vt:lpstr>
      <vt:lpstr>Flash Pass-Through</vt:lpstr>
      <vt:lpstr>Read from Flash Cell Array</vt:lpstr>
      <vt:lpstr>Read Disturb Problem: “Weak Programming” Effect</vt:lpstr>
      <vt:lpstr>Read Disturb Problem: “Weak Programming” Effect</vt:lpstr>
      <vt:lpstr>Goal: Mitigate and Recover Read Disturb Errors</vt:lpstr>
      <vt:lpstr>Outline</vt:lpstr>
      <vt:lpstr>Methodology</vt:lpstr>
      <vt:lpstr>Experimental Infrastructure</vt:lpstr>
      <vt:lpstr>Read Disturb Effect on Vth Distribution</vt:lpstr>
      <vt:lpstr>Other Experimental Observations</vt:lpstr>
      <vt:lpstr>Reducing The Pass-Through Voltage</vt:lpstr>
      <vt:lpstr>Outline</vt:lpstr>
      <vt:lpstr>Read Disturb Mitigation: Vpass Tuning</vt:lpstr>
      <vt:lpstr>Read Errors Induced by Vpass Reduction</vt:lpstr>
      <vt:lpstr>Read Errors Induced by Vpass Reduction</vt:lpstr>
      <vt:lpstr>Utilizing the Unused ECC Capability</vt:lpstr>
      <vt:lpstr>Vpass Reduction Trade-Off Summary</vt:lpstr>
      <vt:lpstr>Vpass Tuning Steps</vt:lpstr>
      <vt:lpstr>Evaluation of Vpass Tuning</vt:lpstr>
      <vt:lpstr>Vpass Tuning Lifetime Improvements</vt:lpstr>
      <vt:lpstr>Outline</vt:lpstr>
      <vt:lpstr>Read Disturb Resistance</vt:lpstr>
      <vt:lpstr>Observation 2: Some Flash Cells Are More Prone to Read Disturb</vt:lpstr>
      <vt:lpstr>Read Disturb Oriented Error Recovery (RDR)</vt:lpstr>
      <vt:lpstr>RDR Evaluation</vt:lpstr>
      <vt:lpstr>Outline</vt:lpstr>
      <vt:lpstr>Executive Summary</vt:lpstr>
      <vt:lpstr>More on Flash Read Disturb Errors</vt:lpstr>
      <vt:lpstr>Large-Scale Flash SSD Error Analysis</vt:lpstr>
      <vt:lpstr>PowerPoint Presentation</vt:lpstr>
      <vt:lpstr>PowerPoint Presentation</vt:lpstr>
      <vt:lpstr>Agenda</vt:lpstr>
      <vt:lpstr>Summary</vt:lpstr>
      <vt:lpstr>Reliability (and Security) Issues of DRAM and NAND Flash Scaling</vt:lpstr>
      <vt:lpstr>Ramulator: A Fast and Extensible DRAM Simulator   [IEEE Comp Arch Letters’15]</vt:lpstr>
      <vt:lpstr>Ramulator Motivation</vt:lpstr>
      <vt:lpstr>Ramulator </vt:lpstr>
      <vt:lpstr>Case Study: Comparison of DRAM Standards</vt:lpstr>
      <vt:lpstr>Ramulator Paper and Source Code</vt:lpstr>
      <vt:lpstr>More Detail on DRAM Errors</vt:lpstr>
      <vt:lpstr>Memory Errors in Facebook Fleet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Large Scale Field Analysis of  Flash Memory Errors</vt:lpstr>
      <vt:lpstr>SSD Error Analysis of Facebook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on SSD Error Analysis in the Field</vt:lpstr>
      <vt:lpstr>NAND Flash Memory Readings</vt:lpstr>
      <vt:lpstr>Errors in Flash Memory (I)</vt:lpstr>
      <vt:lpstr>Errors in Flash Memory (II)</vt:lpstr>
      <vt:lpstr>Errors in Flash Memory (III)</vt:lpstr>
      <vt:lpstr>More Detail on Flash Error Analysis</vt:lpstr>
      <vt:lpstr>Error Analysis and Management  for MLC NAND Flash Memory</vt:lpstr>
      <vt:lpstr>Executive Summary</vt:lpstr>
      <vt:lpstr>Agenda</vt:lpstr>
      <vt:lpstr>Evolution of NAND Flash Memory</vt:lpstr>
      <vt:lpstr>Flash Challenges: Reliability and Endurance</vt:lpstr>
      <vt:lpstr>NAND Flash Memory is Increasingly Noisy</vt:lpstr>
      <vt:lpstr>Future NAND Flash-based Storage Architecture</vt:lpstr>
      <vt:lpstr>NAND Flash Error Model</vt:lpstr>
      <vt:lpstr>Our Goals and Approach</vt:lpstr>
      <vt:lpstr>Agenda</vt:lpstr>
      <vt:lpstr>Experimental Testing Platform</vt:lpstr>
      <vt:lpstr>NAND Flash Usage and Error Model</vt:lpstr>
      <vt:lpstr>Methodology: Error and ECC Analysis</vt:lpstr>
      <vt:lpstr>NAND Flash Error Types</vt:lpstr>
      <vt:lpstr>Agenda</vt:lpstr>
      <vt:lpstr>Observations: Flash Error Analysis</vt:lpstr>
      <vt:lpstr>Retention Error Mechanism</vt:lpstr>
      <vt:lpstr>Retention Error Value Dependency </vt:lpstr>
      <vt:lpstr>More on Flash Error Analysis</vt:lpstr>
      <vt:lpstr>Agenda</vt:lpstr>
      <vt:lpstr>Flash Correct-and-Refresh (FCR)</vt:lpstr>
      <vt:lpstr>FCR: Two Key Questions</vt:lpstr>
      <vt:lpstr>In-Place Reprogramming of Flash Cells</vt:lpstr>
      <vt:lpstr>Normalized Flash Memory Lifetime </vt:lpstr>
      <vt:lpstr>Energy Overhead</vt:lpstr>
      <vt:lpstr>More Detail and Analysis on FCR</vt:lpstr>
      <vt:lpstr>Agenda</vt:lpstr>
      <vt:lpstr>Key Questions</vt:lpstr>
      <vt:lpstr>Threshold Voltage Distribution Model</vt:lpstr>
      <vt:lpstr>Threshold Voltage Distribution Model</vt:lpstr>
      <vt:lpstr>More Detail on Threshold Voltage Model</vt:lpstr>
      <vt:lpstr>Program Interference Errors</vt:lpstr>
      <vt:lpstr>How Current Flash Cells are Programmed</vt:lpstr>
      <vt:lpstr>Basics of Program Interference</vt:lpstr>
      <vt:lpstr>Traditional Model for Vth Change</vt:lpstr>
      <vt:lpstr>Our Goal and Idea</vt:lpstr>
      <vt:lpstr>Developing a New Model via Empirical Measurement</vt:lpstr>
      <vt:lpstr>Effect of Neighbor Voltages on the Victim</vt:lpstr>
      <vt:lpstr>New Model for Program Interference</vt:lpstr>
      <vt:lpstr>Model Accuracy</vt:lpstr>
      <vt:lpstr>Many Other Results in the Paper</vt:lpstr>
      <vt:lpstr>Agenda</vt:lpstr>
      <vt:lpstr>Mitigation: Applying the Model</vt:lpstr>
      <vt:lpstr>Optimum Read Reference for Flash Memory</vt:lpstr>
      <vt:lpstr>Optimum Read Reference Voltage Prediction</vt:lpstr>
      <vt:lpstr>Effect of Read Reference Voltage Prediction</vt:lpstr>
      <vt:lpstr>More on Read Reference Voltage Prediction</vt:lpstr>
      <vt:lpstr>Agenda</vt:lpstr>
      <vt:lpstr>Goal </vt:lpstr>
      <vt:lpstr>Observations So Far</vt:lpstr>
      <vt:lpstr>New Observations [Cai+ SIGMETRICS’14]</vt:lpstr>
      <vt:lpstr>Secrets of Threshold Voltage Distributions</vt:lpstr>
      <vt:lpstr>If We Knew the Immediate Neighbor …</vt:lpstr>
      <vt:lpstr>Overall vs Conditional Reading</vt:lpstr>
      <vt:lpstr>Measurement Results</vt:lpstr>
      <vt:lpstr>Idea: Neighbor Assisted Correction (NAC)</vt:lpstr>
      <vt:lpstr>Neighbor Assisted Correction Flow</vt:lpstr>
      <vt:lpstr>Lifetime Extension with NAC</vt:lpstr>
      <vt:lpstr>Performance Analysis of NAC</vt:lpstr>
      <vt:lpstr>More on Neighbor-Assisted Correction</vt:lpstr>
      <vt:lpstr>Agenda</vt:lpstr>
      <vt:lpstr>Executive Summary</vt:lpstr>
      <vt:lpstr>Readings (I)</vt:lpstr>
      <vt:lpstr>Readings (II)</vt:lpstr>
      <vt:lpstr>Referenced Papers</vt:lpstr>
      <vt:lpstr>Related Videos and Course Materials</vt:lpstr>
      <vt:lpstr>Thank you.</vt:lpstr>
      <vt:lpstr>Error Analysis and Management  for MLC NAND Flash Memory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OM</cp:lastModifiedBy>
  <cp:revision>1862</cp:revision>
  <cp:lastPrinted>2010-05-26T16:43:32Z</cp:lastPrinted>
  <dcterms:created xsi:type="dcterms:W3CDTF">2010-10-08T20:41:54Z</dcterms:created>
  <dcterms:modified xsi:type="dcterms:W3CDTF">2016-03-14T16:38:57Z</dcterms:modified>
</cp:coreProperties>
</file>