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embeddings/oleObject4.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702" r:id="rId3"/>
    <p:sldMasterId id="2147483716" r:id="rId4"/>
    <p:sldMasterId id="2147483728" r:id="rId5"/>
    <p:sldMasterId id="2147483740" r:id="rId6"/>
    <p:sldMasterId id="2147483755" r:id="rId7"/>
    <p:sldMasterId id="2147483769" r:id="rId8"/>
  </p:sldMasterIdLst>
  <p:notesMasterIdLst>
    <p:notesMasterId r:id="rId55"/>
  </p:notesMasterIdLst>
  <p:handoutMasterIdLst>
    <p:handoutMasterId r:id="rId56"/>
  </p:handoutMasterIdLst>
  <p:sldIdLst>
    <p:sldId id="256" r:id="rId9"/>
    <p:sldId id="352" r:id="rId10"/>
    <p:sldId id="389" r:id="rId11"/>
    <p:sldId id="424" r:id="rId12"/>
    <p:sldId id="369" r:id="rId13"/>
    <p:sldId id="403" r:id="rId14"/>
    <p:sldId id="390" r:id="rId15"/>
    <p:sldId id="367" r:id="rId16"/>
    <p:sldId id="392" r:id="rId17"/>
    <p:sldId id="393" r:id="rId18"/>
    <p:sldId id="400" r:id="rId19"/>
    <p:sldId id="397" r:id="rId20"/>
    <p:sldId id="402" r:id="rId21"/>
    <p:sldId id="395" r:id="rId22"/>
    <p:sldId id="401" r:id="rId23"/>
    <p:sldId id="405" r:id="rId24"/>
    <p:sldId id="404" r:id="rId25"/>
    <p:sldId id="398" r:id="rId26"/>
    <p:sldId id="399" r:id="rId27"/>
    <p:sldId id="394" r:id="rId28"/>
    <p:sldId id="428" r:id="rId29"/>
    <p:sldId id="406" r:id="rId30"/>
    <p:sldId id="407" r:id="rId31"/>
    <p:sldId id="409" r:id="rId32"/>
    <p:sldId id="422" r:id="rId33"/>
    <p:sldId id="408" r:id="rId34"/>
    <p:sldId id="416" r:id="rId35"/>
    <p:sldId id="414" r:id="rId36"/>
    <p:sldId id="423" r:id="rId37"/>
    <p:sldId id="415" r:id="rId38"/>
    <p:sldId id="412" r:id="rId39"/>
    <p:sldId id="413" r:id="rId40"/>
    <p:sldId id="421" r:id="rId41"/>
    <p:sldId id="420" r:id="rId42"/>
    <p:sldId id="417" r:id="rId43"/>
    <p:sldId id="418" r:id="rId44"/>
    <p:sldId id="419" r:id="rId45"/>
    <p:sldId id="381" r:id="rId46"/>
    <p:sldId id="378" r:id="rId47"/>
    <p:sldId id="338" r:id="rId48"/>
    <p:sldId id="388" r:id="rId49"/>
    <p:sldId id="425" r:id="rId50"/>
    <p:sldId id="426" r:id="rId51"/>
    <p:sldId id="427" r:id="rId52"/>
    <p:sldId id="347" r:id="rId53"/>
    <p:sldId id="429"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0023"/>
    <a:srgbClr val="1300C5"/>
    <a:srgbClr val="1900A7"/>
    <a:srgbClr val="2D19AE"/>
    <a:srgbClr val="3B2DAD"/>
    <a:srgbClr val="1100AD"/>
    <a:srgbClr val="302E91"/>
    <a:srgbClr val="AF1D30"/>
    <a:srgbClr val="B02E38"/>
    <a:srgbClr val="B14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88748" autoAdjust="0"/>
  </p:normalViewPr>
  <p:slideViewPr>
    <p:cSldViewPr snapToObjects="1">
      <p:cViewPr varScale="1">
        <p:scale>
          <a:sx n="101" d="100"/>
          <a:sy n="101" d="100"/>
        </p:scale>
        <p:origin x="-1120" y="-112"/>
      </p:cViewPr>
      <p:guideLst>
        <p:guide orient="horz" pos="2160"/>
        <p:guide pos="2880"/>
      </p:guideLst>
    </p:cSldViewPr>
  </p:slideViewPr>
  <p:outlineViewPr>
    <p:cViewPr>
      <p:scale>
        <a:sx n="33" d="100"/>
        <a:sy n="33" d="100"/>
      </p:scale>
      <p:origin x="0" y="6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7" Type="http://schemas.openxmlformats.org/officeDocument/2006/relationships/image" Target="../media/image105.emf"/><Relationship Id="rId8" Type="http://schemas.openxmlformats.org/officeDocument/2006/relationships/image" Target="../media/image106.emf"/><Relationship Id="rId9" Type="http://schemas.openxmlformats.org/officeDocument/2006/relationships/image" Target="../media/image107.emf"/><Relationship Id="rId1" Type="http://schemas.openxmlformats.org/officeDocument/2006/relationships/image" Target="../media/image99.emf"/><Relationship Id="rId2"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1084C4-EB0B-D145-AD2F-7303D07B1E79}" type="datetimeFigureOut">
              <a:rPr lang="en-US" smtClean="0"/>
              <a:pPr/>
              <a:t>3/1/12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DEFFC9-8224-394C-92CC-0A43F3F829A3}" type="slidenum">
              <a:rPr lang="en-US" smtClean="0"/>
              <a:pPr/>
              <a:t>‹#›</a:t>
            </a:fld>
            <a:endParaRPr lang="en-US"/>
          </a:p>
        </p:txBody>
      </p:sp>
    </p:spTree>
    <p:extLst>
      <p:ext uri="{BB962C8B-B14F-4D97-AF65-F5344CB8AC3E}">
        <p14:creationId xmlns:p14="http://schemas.microsoft.com/office/powerpoint/2010/main" val="1290823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CE6B2-1F4C-6D46-9C55-26BDF88192AC}" type="datetimeFigureOut">
              <a:rPr lang="en-US" smtClean="0"/>
              <a:pPr/>
              <a:t>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010E1-101C-234C-B7C3-A557F0E7C908}" type="slidenum">
              <a:rPr lang="en-US" smtClean="0"/>
              <a:pPr/>
              <a:t>‹#›</a:t>
            </a:fld>
            <a:endParaRPr lang="en-US"/>
          </a:p>
        </p:txBody>
      </p:sp>
    </p:spTree>
    <p:extLst>
      <p:ext uri="{BB962C8B-B14F-4D97-AF65-F5344CB8AC3E}">
        <p14:creationId xmlns:p14="http://schemas.microsoft.com/office/powerpoint/2010/main" val="714171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27125" y="665163"/>
            <a:ext cx="4635500" cy="3476625"/>
          </a:xfrm>
          <a:ln/>
        </p:spPr>
      </p:sp>
      <p:sp>
        <p:nvSpPr>
          <p:cNvPr id="29698"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27125" y="665163"/>
            <a:ext cx="4635500" cy="3476625"/>
          </a:xfrm>
          <a:ln/>
        </p:spPr>
      </p:sp>
      <p:sp>
        <p:nvSpPr>
          <p:cNvPr id="31746"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dirty="0" smtClean="0"/>
              <a:t>Stats</a:t>
            </a:r>
            <a:r>
              <a:rPr lang="en-US" baseline="0" dirty="0" smtClean="0"/>
              <a:t> from ACM DL</a:t>
            </a:r>
            <a:endParaRPr lang="en-US" dirty="0" smtClean="0"/>
          </a:p>
          <a:p>
            <a:r>
              <a:rPr lang="en-US" dirty="0" smtClean="0"/>
              <a:t>Stanford (Jure </a:t>
            </a:r>
            <a:r>
              <a:rPr lang="en-US" dirty="0" err="1" smtClean="0"/>
              <a:t>Leskovec</a:t>
            </a:r>
            <a:r>
              <a:rPr lang="en-US" dirty="0" smtClean="0"/>
              <a:t>), Berkeley (Ion </a:t>
            </a:r>
            <a:r>
              <a:rPr lang="en-US" dirty="0" err="1" smtClean="0"/>
              <a:t>Stoica</a:t>
            </a:r>
            <a:r>
              <a:rPr lang="en-US" dirty="0" smtClean="0"/>
              <a:t>, Dawn Song), MIT (Stavros </a:t>
            </a:r>
            <a:r>
              <a:rPr lang="en-US" dirty="0" err="1" smtClean="0"/>
              <a:t>Harizopoulos</a:t>
            </a:r>
            <a:r>
              <a:rPr lang="en-US" dirty="0" smtClean="0"/>
              <a:t>)</a:t>
            </a:r>
          </a:p>
          <a:p>
            <a:r>
              <a:rPr lang="en-US" dirty="0" smtClean="0"/>
              <a:t>Toronto (Bianca Schroeder, Angela </a:t>
            </a:r>
            <a:r>
              <a:rPr lang="en-US" dirty="0" err="1" smtClean="0"/>
              <a:t>Demke</a:t>
            </a:r>
            <a:r>
              <a:rPr lang="en-US" baseline="0" dirty="0" smtClean="0"/>
              <a:t> Brown</a:t>
            </a:r>
            <a:r>
              <a:rPr lang="en-US" dirty="0" smtClean="0"/>
              <a:t>), Michigan (</a:t>
            </a:r>
            <a:r>
              <a:rPr lang="en-US" dirty="0" err="1" smtClean="0"/>
              <a:t>Shuheng</a:t>
            </a:r>
            <a:r>
              <a:rPr lang="en-US" dirty="0" smtClean="0"/>
              <a:t> Zhou), Tsinghua (</a:t>
            </a:r>
            <a:r>
              <a:rPr lang="en-US" dirty="0" err="1" smtClean="0"/>
              <a:t>Likun</a:t>
            </a:r>
            <a:r>
              <a:rPr lang="en-US" dirty="0" smtClean="0"/>
              <a:t> Liu), Northwestern (Nikos </a:t>
            </a:r>
            <a:r>
              <a:rPr lang="en-US" dirty="0" err="1" smtClean="0"/>
              <a:t>Hardavellas</a:t>
            </a:r>
            <a:r>
              <a:rPr lang="en-US" dirty="0" smtClean="0"/>
              <a:t>), Amherst (</a:t>
            </a:r>
            <a:r>
              <a:rPr lang="en-US" dirty="0" err="1" smtClean="0"/>
              <a:t>Kinman</a:t>
            </a:r>
            <a:r>
              <a:rPr lang="en-US" dirty="0" smtClean="0"/>
              <a:t> Au)</a:t>
            </a:r>
          </a:p>
          <a:p>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27125" y="665163"/>
            <a:ext cx="4635500" cy="3476625"/>
          </a:xfrm>
          <a:ln/>
        </p:spPr>
      </p:sp>
      <p:sp>
        <p:nvSpPr>
          <p:cNvPr id="27651"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 hardware architecture. Current projects are in many-core systems, memory systems, HW/SW interaction, fault tolerance, and hardware security.</a:t>
            </a:r>
          </a:p>
          <a:p>
            <a:endParaRPr lang="en-US" dirty="0"/>
          </a:p>
          <a:p>
            <a:r>
              <a:rPr lang="en-US" dirty="0"/>
              <a:t>The main theme of his research group is to devise scalable, efficient, high-performance hardware architectures that are 10-20 years out into the future.</a:t>
            </a:r>
          </a:p>
          <a:p>
            <a:endParaRPr lang="en-US" dirty="0"/>
          </a:p>
          <a:p>
            <a:r>
              <a:rPr lang="en-US" dirty="0"/>
              <a:t>Some big questions his research group is trying to answer are:</a:t>
            </a:r>
          </a:p>
          <a:p>
            <a:pPr>
              <a:buFontTx/>
              <a:buChar char="•"/>
            </a:pPr>
            <a:r>
              <a:rPr lang="en-US" sz="1200" b="1" i="1" dirty="0" smtClean="0">
                <a:solidFill>
                  <a:srgbClr val="FF0000"/>
                </a:solidFill>
                <a:latin typeface="Arial Narrow" charset="0"/>
                <a:ea typeface="ＭＳ Ｐゴシック" charset="0"/>
                <a:cs typeface="Arial" charset="0"/>
              </a:rPr>
              <a:t>How do we design very efficient 1000-core systems? </a:t>
            </a:r>
          </a:p>
          <a:p>
            <a:pPr>
              <a:buFontTx/>
              <a:buChar char="•"/>
            </a:pPr>
            <a:r>
              <a:rPr lang="en-US" sz="1200" b="1" i="1" dirty="0" smtClean="0">
                <a:solidFill>
                  <a:srgbClr val="FF0000"/>
                </a:solidFill>
                <a:latin typeface="Arial Narrow" charset="0"/>
                <a:ea typeface="ＭＳ Ｐゴシック" charset="0"/>
                <a:cs typeface="Arial" charset="0"/>
              </a:rPr>
              <a:t> Can we put the entire data center on a single chip?</a:t>
            </a:r>
          </a:p>
          <a:p>
            <a:pPr>
              <a:buFontTx/>
              <a:buChar char="•"/>
            </a:pPr>
            <a:r>
              <a:rPr lang="en-US" sz="1200" b="1" i="1" dirty="0" smtClean="0">
                <a:solidFill>
                  <a:srgbClr val="FF0000"/>
                </a:solidFill>
                <a:latin typeface="Arial Narrow" charset="0"/>
                <a:ea typeface="ＭＳ Ｐゴシック" charset="0"/>
                <a:cs typeface="Arial" charset="0"/>
              </a:rPr>
              <a:t> Can we find alternatives to multi-core? </a:t>
            </a:r>
          </a:p>
          <a:p>
            <a:pPr>
              <a:buFontTx/>
              <a:buChar char="•"/>
            </a:pPr>
            <a:r>
              <a:rPr lang="en-US" sz="1200" b="1" i="1" dirty="0" smtClean="0">
                <a:solidFill>
                  <a:srgbClr val="FF0000"/>
                </a:solidFill>
                <a:latin typeface="Arial Narrow" charset="0"/>
                <a:ea typeface="ＭＳ Ｐゴシック" charset="0"/>
                <a:cs typeface="Arial" charset="0"/>
              </a:rPr>
              <a:t> What is the HW/SW interface and chip of 2030 AD?</a:t>
            </a:r>
          </a:p>
          <a:p>
            <a:endParaRPr lang="en-US" dirty="0" smtClean="0"/>
          </a:p>
          <a:p>
            <a:r>
              <a:rPr lang="en-US" dirty="0" smtClean="0"/>
              <a:t>Mutlu is looking for bright students interested in the</a:t>
            </a:r>
            <a:r>
              <a:rPr lang="en-US" baseline="0" dirty="0" smtClean="0"/>
              <a:t> general area of computer architecture. Here is a sampling of some of the topic areas his group is currently investigating.</a:t>
            </a:r>
            <a:endParaRPr lang="en-US" dirty="0"/>
          </a:p>
          <a:p>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27125" y="665163"/>
            <a:ext cx="4635500" cy="3476625"/>
          </a:xfrm>
          <a:ln/>
        </p:spPr>
      </p:sp>
      <p:sp>
        <p:nvSpPr>
          <p:cNvPr id="31747"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solidFill>
                  <a:prstClr val="black"/>
                </a:solidFill>
                <a:latin typeface="Calibri"/>
              </a:rPr>
              <a:pPr>
                <a:defRPr/>
              </a:pPr>
              <a:t>28</a:t>
            </a:fld>
            <a:endParaRPr lang="en-US" dirty="0">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latin typeface="Arial" charset="0"/>
              </a:rPr>
              <a:t>Spiral is an example of high-level domain-specific code generation or code synthesis.  We input into Spiral algorithm knowledge and architecture knowledge as well as program transformations/optimizations.  Once Spiral “knows” these things, it behaves like a human expert programmer talking to an expert algorithm designer, who jointly produce highly optimized software for a given functionality and platform.</a:t>
            </a:r>
          </a:p>
          <a:p>
            <a:endParaRPr lang="en-US" sz="1100" dirty="0">
              <a:latin typeface="Arial" charset="0"/>
            </a:endParaRPr>
          </a:p>
          <a:p>
            <a:r>
              <a:rPr lang="en-US" sz="1100" dirty="0">
                <a:latin typeface="Arial" charset="0"/>
              </a:rPr>
              <a:t>One demonstration was to compare our tool against industry-written RADAR image formation code.</a:t>
            </a:r>
          </a:p>
          <a:p>
            <a:r>
              <a:rPr lang="en-US" sz="1100" dirty="0">
                <a:latin typeface="Arial" charset="0"/>
              </a:rPr>
              <a:t>A defense contractor implemented a polar formatting SAR image formation algorithm (taking a photo with RADAR)0 for the Cell processor. The work is documented in a paper that won the best paper award (Rudin:2007).  We then worked with them to formalize their algorithm in Spiral and had Spiral generate the SAR image formation algorithm instances according to the specification in their paper. </a:t>
            </a:r>
          </a:p>
          <a:p>
            <a:r>
              <a:rPr lang="en-US" sz="1100" dirty="0">
                <a:latin typeface="Arial" charset="0"/>
              </a:rPr>
              <a:t>A non-expert then was using our tool to generate a SAR implementation according to the paper specs that was outperforming the expert implementation on a much weaker machine (Intel </a:t>
            </a:r>
            <a:r>
              <a:rPr lang="en-US" sz="1100" dirty="0" err="1">
                <a:latin typeface="Arial" charset="0"/>
              </a:rPr>
              <a:t>Quadcore</a:t>
            </a:r>
            <a:r>
              <a:rPr lang="en-US" sz="1100" dirty="0">
                <a:latin typeface="Arial" charset="0"/>
              </a:rPr>
              <a:t> vs. Cell blade).</a:t>
            </a:r>
          </a:p>
          <a:p>
            <a:endParaRPr lang="en-US" sz="1100" dirty="0">
              <a:latin typeface="Arial" charset="0"/>
            </a:endParaRPr>
          </a:p>
          <a:p>
            <a:r>
              <a:rPr lang="en-US" sz="1100" dirty="0">
                <a:latin typeface="Arial" charset="0"/>
              </a:rPr>
              <a:t>This is an example of successfully converting a high-level algorithm description into extremely competitive code.  The Spiral produced scary 13MB code from the algorithm specification, pulling all the tricks no human programmer would dare to try (but dream to do if only possible).</a:t>
            </a:r>
            <a:endParaRPr lang="en-US" sz="1100">
              <a:latin typeface="Arial" charset="0"/>
            </a:endParaRPr>
          </a:p>
          <a:p>
            <a:endParaRPr lang="en-US" sz="1100" dirty="0">
              <a:latin typeface="Arial" charset="0"/>
            </a:endParaRPr>
          </a:p>
        </p:txBody>
      </p:sp>
      <p:sp>
        <p:nvSpPr>
          <p:cNvPr id="4" name="Slide Number Placeholder 3"/>
          <p:cNvSpPr>
            <a:spLocks noGrp="1"/>
          </p:cNvSpPr>
          <p:nvPr>
            <p:ph type="sldNum" sz="quarter" idx="10"/>
          </p:nvPr>
        </p:nvSpPr>
        <p:spPr/>
        <p:txBody>
          <a:bodyPr/>
          <a:lstStyle/>
          <a:p>
            <a:pPr>
              <a:defRPr/>
            </a:pPr>
            <a:fld id="{FCFAB802-B4B8-4986-A5E9-9AA15D400641}" type="slidenum">
              <a:rPr lang="en-US" smtClean="0"/>
              <a:pPr>
                <a:defRPr/>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FEDC36E-4F47-9640-81E5-73675750F5F7}" type="slidenum">
              <a:rPr lang="en-US" sz="1200"/>
              <a:pPr/>
              <a:t>30</a:t>
            </a:fld>
            <a:endParaRPr lang="en-US" sz="1200"/>
          </a:p>
        </p:txBody>
      </p:sp>
      <p:sp>
        <p:nvSpPr>
          <p:cNvPr id="4099" name="Rectangle 2"/>
          <p:cNvSpPr>
            <a:spLocks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atin typeface="Times" charset="0"/>
              </a:rPr>
              <a:t>Major focus of our work is in management of complex systems.  </a:t>
            </a:r>
          </a:p>
          <a:p>
            <a:pPr>
              <a:spcBef>
                <a:spcPct val="0"/>
              </a:spcBef>
            </a:pPr>
            <a:r>
              <a:rPr lang="en-US">
                <a:latin typeface="Times" charset="0"/>
              </a:rPr>
              <a:t>How to manage effectively and efficiently as the operational costs </a:t>
            </a:r>
          </a:p>
          <a:p>
            <a:pPr>
              <a:spcBef>
                <a:spcPct val="0"/>
              </a:spcBef>
            </a:pPr>
            <a:r>
              <a:rPr lang="en-US">
                <a:latin typeface="Times" charset="0"/>
              </a:rPr>
              <a:t>are becoming dominant compared to capital costs.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begin with a brief review of </a:t>
            </a:r>
            <a:r>
              <a:rPr lang="en-US" baseline="0" dirty="0" err="1" smtClean="0"/>
              <a:t>CoRAM</a:t>
            </a:r>
            <a:r>
              <a:rPr lang="en-US" baseline="0" dirty="0" smtClean="0"/>
              <a:t>.   With today’s practices, FPGAs are known to have a lot of pain points, one of the major ones is how an application interacts with memory and I/O.  </a:t>
            </a:r>
          </a:p>
          <a:p>
            <a:endParaRPr lang="en-US" baseline="0" dirty="0" smtClean="0"/>
          </a:p>
          <a:p>
            <a:r>
              <a:rPr lang="en-US" baseline="0" dirty="0" smtClean="0"/>
              <a:t>When an application needs to talk to memory, the user is often responsible for building a custom memory hierarchy from scratch.  The application must conform to rigid, platform- and device-specific interfaces and </a:t>
            </a:r>
            <a:r>
              <a:rPr lang="en-US" baseline="0" dirty="0" err="1" smtClean="0"/>
              <a:t>gateware</a:t>
            </a:r>
            <a:r>
              <a:rPr lang="en-US" baseline="0" dirty="0" smtClean="0"/>
              <a:t>, some of which even the user designs himself.  Furthermore, the user is responsible for efficiently distributing this data from the interfaces to the application, which often entails building an application-specific network-on-chip.</a:t>
            </a:r>
          </a:p>
          <a:p>
            <a:endParaRPr lang="en-US" dirty="0" smtClean="0"/>
          </a:p>
          <a:p>
            <a:r>
              <a:rPr lang="en-US" dirty="0" smtClean="0"/>
              <a:t>Last year, we presented a</a:t>
            </a:r>
            <a:r>
              <a:rPr lang="en-US" baseline="0" dirty="0" smtClean="0"/>
              <a:t> solution called the </a:t>
            </a:r>
            <a:r>
              <a:rPr lang="en-US" baseline="0" dirty="0" err="1" smtClean="0"/>
              <a:t>CoRAM</a:t>
            </a:r>
            <a:r>
              <a:rPr lang="en-US" baseline="0" dirty="0" smtClean="0"/>
              <a:t> memory architecture.  The idea behind </a:t>
            </a:r>
            <a:r>
              <a:rPr lang="en-US" baseline="0" dirty="0" err="1" smtClean="0"/>
              <a:t>CoRAM</a:t>
            </a:r>
            <a:r>
              <a:rPr lang="en-US" baseline="0" dirty="0" smtClean="0"/>
              <a:t> is to present an abstracted view of the FPGA’s memory resources, that in itself can be re-targeted automatically to different devices, and platforms.</a:t>
            </a:r>
          </a:p>
          <a:p>
            <a:endParaRPr lang="en-US" baseline="0" dirty="0" smtClean="0"/>
          </a:p>
          <a:p>
            <a:r>
              <a:rPr lang="en-US" baseline="0" dirty="0" smtClean="0"/>
              <a:t>The </a:t>
            </a:r>
            <a:r>
              <a:rPr lang="en-US" baseline="0" dirty="0" err="1" smtClean="0"/>
              <a:t>CoRAM</a:t>
            </a:r>
            <a:r>
              <a:rPr lang="en-US" baseline="0" dirty="0" smtClean="0"/>
              <a:t> memory architecture restricts all communication between the application and DRAM and I/O using the FPGA’s built-in SRAMs.  The distributed SRAMs are backed and interconnected by a built-in network-on-chip that automatically facilitates the on-chip data distribution required by the application.</a:t>
            </a:r>
          </a:p>
          <a:p>
            <a:endParaRPr lang="en-US" baseline="0" dirty="0" smtClean="0"/>
          </a:p>
          <a:p>
            <a:r>
              <a:rPr lang="en-US" baseline="0" dirty="0" smtClean="0"/>
              <a:t>Last but not least, a key feature of </a:t>
            </a:r>
            <a:r>
              <a:rPr lang="en-US" baseline="0" dirty="0" err="1" smtClean="0"/>
              <a:t>CoRAM</a:t>
            </a:r>
            <a:r>
              <a:rPr lang="en-US" baseline="0" dirty="0" smtClean="0"/>
              <a:t> is the idea of replacing the conventional, platform-specific control logic with a high-level, software control thread abstraction that can be made portable and easy-to-use for general-purpose applications.</a:t>
            </a:r>
          </a:p>
        </p:txBody>
      </p:sp>
      <p:sp>
        <p:nvSpPr>
          <p:cNvPr id="4" name="Slide Number Placeholder 3"/>
          <p:cNvSpPr>
            <a:spLocks noGrp="1"/>
          </p:cNvSpPr>
          <p:nvPr>
            <p:ph type="sldNum" sz="quarter" idx="10"/>
          </p:nvPr>
        </p:nvSpPr>
        <p:spPr/>
        <p:txBody>
          <a:bodyPr/>
          <a:lstStyle/>
          <a:p>
            <a:fld id="{A255D79C-EB53-413C-8656-32B7D5F2773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46474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Rot="1" noChangeArrowheads="1" noTextEdit="1"/>
          </p:cNvSpPr>
          <p:nvPr>
            <p:ph type="sldImg"/>
          </p:nvPr>
        </p:nvSpPr>
        <p:spPr>
          <a:xfrm>
            <a:off x="1127125" y="665163"/>
            <a:ext cx="4635500" cy="3476625"/>
          </a:xfrm>
          <a:ln/>
        </p:spPr>
      </p:sp>
      <p:sp>
        <p:nvSpPr>
          <p:cNvPr id="8195" name="Rectangle 3"/>
          <p:cNvSpPr>
            <a:spLocks noGrp="1" noChangeArrowheads="1"/>
          </p:cNvSpPr>
          <p:nvPr>
            <p:ph type="body" idx="1"/>
          </p:nvPr>
        </p:nvSpPr>
        <p:spPr>
          <a:xfrm>
            <a:off x="878472" y="4361515"/>
            <a:ext cx="5054329" cy="4067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t>In this project, we bring together machine learning and embedded systems design techniques, while taking into consideration both application characteristics and users behavior. More precisely, we envision a combination of an off-line design space exploration (DSE) and an on-line optimization technique that incorporate the user’s behavior over time into the design process. Towards this end, we first </a:t>
            </a:r>
            <a:r>
              <a:rPr lang="en-US" altLang="zh-TW" b="1"/>
              <a:t>cluster the user traces </a:t>
            </a:r>
            <a:r>
              <a:rPr lang="en-US" altLang="zh-TW"/>
              <a:t>into k distinct classes such that all users belonging to the same cluster have a similar behavior while interacting with the target system. (see the top part and the lower left hand side part of this of this figure). The parameter k is a given design parameter which can be determined by the market survey or from previous design experience. Then, we define two metrics, namely the inter-application similarity and the application usage similarity, and apply the k-mean clustering method for this process. </a:t>
            </a:r>
          </a:p>
          <a:p>
            <a:pPr eaLnBrk="1" hangingPunct="1"/>
            <a:endParaRPr lang="en-US" altLang="zh-TW"/>
          </a:p>
          <a:p>
            <a:pPr eaLnBrk="1" hangingPunct="1"/>
            <a:r>
              <a:rPr lang="en-US" altLang="zh-TW"/>
              <a:t>During the second step of this approach, for each cluster of traces, our goal is to generate a suitable multiprocessor platform where communication is based on network-on-chip (NoC), while meeting the design constraints (see the lower part of this figure). This automation process includes two critical steps: Step 1 is to select the computational resources, that is to decide </a:t>
            </a:r>
            <a:r>
              <a:rPr lang="en-US"/>
              <a:t>the</a:t>
            </a:r>
            <a:r>
              <a:rPr lang="en-US" altLang="zh-TW"/>
              <a:t> </a:t>
            </a:r>
            <a:r>
              <a:rPr lang="en-US"/>
              <a:t>number and the type of resources needed to build the platform</a:t>
            </a:r>
            <a:r>
              <a:rPr lang="en-US" altLang="zh-TW"/>
              <a:t>. The second step is to allocate the resource to </a:t>
            </a:r>
            <a:r>
              <a:rPr lang="en-US"/>
              <a:t>2-D NoC</a:t>
            </a:r>
            <a:r>
              <a:rPr lang="en-US" altLang="zh-TW"/>
              <a:t> tiles. Finally, we generate k platforms at design time and each platform is suitable for this class of users. Therefore, most likely users will be satisfied with the platform, and we can further apply </a:t>
            </a:r>
            <a:r>
              <a:rPr lang="en-US" altLang="zh-TW" b="1"/>
              <a:t>light-weight run-time strategies</a:t>
            </a:r>
            <a:r>
              <a:rPr lang="en-US" altLang="zh-TW"/>
              <a:t> to make the best use of the available resources.</a:t>
            </a:r>
          </a:p>
          <a:p>
            <a:pPr eaLnBrk="1" hangingPunct="1"/>
            <a:endParaRPr lang="en-US"/>
          </a:p>
          <a:p>
            <a:pPr eaLnBrk="1" hangingPunct="1"/>
            <a:r>
              <a:rPr lang="en-US"/>
              <a:t>Overall, this project is fits well ECE and CS type of backgrounds.</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solidFill>
                  <a:prstClr val="black"/>
                </a:solidFill>
                <a:latin typeface="Calibri"/>
              </a:rPr>
              <a:pPr>
                <a:defRPr/>
              </a:pPr>
              <a:t>34</a:t>
            </a:fld>
            <a:endParaRPr lang="en-US" dirty="0">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43C98-8686-2D4D-B664-4CAD73E57465}" type="slidenum">
              <a:rPr lang="en-US" sz="1200">
                <a:solidFill>
                  <a:prstClr val="black"/>
                </a:solidFill>
              </a:rPr>
              <a:pPr eaLnBrk="1" hangingPunct="1"/>
              <a:t>35</a:t>
            </a:fld>
            <a:endParaRPr lang="en-US" sz="1200">
              <a:solidFill>
                <a:prstClr val="black"/>
              </a:solidFill>
            </a:endParaRPr>
          </a:p>
        </p:txBody>
      </p:sp>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xfrm>
            <a:off x="685333" y="4344299"/>
            <a:ext cx="5487335" cy="41142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1408AC-CB8E-FC4D-9A93-ED2FD3925765}" type="slidenum">
              <a:rPr lang="en-US" sz="1200">
                <a:solidFill>
                  <a:prstClr val="black"/>
                </a:solidFill>
              </a:rPr>
              <a:pPr eaLnBrk="1" hangingPunct="1"/>
              <a:t>36</a:t>
            </a:fld>
            <a:endParaRPr lang="en-US" sz="1200">
              <a:solidFill>
                <a:prstClr val="black"/>
              </a:solidFill>
            </a:endParaRPr>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840" indent="-281092" eaLnBrk="0" hangingPunct="0">
              <a:defRPr sz="2400">
                <a:solidFill>
                  <a:schemeClr val="tx1"/>
                </a:solidFill>
                <a:latin typeface="Arial" charset="0"/>
                <a:ea typeface="ＭＳ Ｐゴシック" charset="0"/>
              </a:defRPr>
            </a:lvl2pPr>
            <a:lvl3pPr marL="1124369" indent="-224874" eaLnBrk="0" hangingPunct="0">
              <a:defRPr sz="2400">
                <a:solidFill>
                  <a:schemeClr val="tx1"/>
                </a:solidFill>
                <a:latin typeface="Arial" charset="0"/>
                <a:ea typeface="ＭＳ Ｐゴシック" charset="0"/>
              </a:defRPr>
            </a:lvl3pPr>
            <a:lvl4pPr marL="1574117" indent="-224874" eaLnBrk="0" hangingPunct="0">
              <a:defRPr sz="2400">
                <a:solidFill>
                  <a:schemeClr val="tx1"/>
                </a:solidFill>
                <a:latin typeface="Arial" charset="0"/>
                <a:ea typeface="ＭＳ Ｐゴシック" charset="0"/>
              </a:defRPr>
            </a:lvl4pPr>
            <a:lvl5pPr marL="2023864" indent="-224874" eaLnBrk="0" hangingPunct="0">
              <a:defRPr sz="2400">
                <a:solidFill>
                  <a:schemeClr val="tx1"/>
                </a:solidFill>
                <a:latin typeface="Arial" charset="0"/>
                <a:ea typeface="ＭＳ Ｐゴシック" charset="0"/>
              </a:defRPr>
            </a:lvl5pPr>
            <a:lvl6pPr marL="2473612" indent="-224874" eaLnBrk="0" fontAlgn="base" hangingPunct="0">
              <a:spcBef>
                <a:spcPct val="0"/>
              </a:spcBef>
              <a:spcAft>
                <a:spcPct val="0"/>
              </a:spcAft>
              <a:defRPr sz="2400">
                <a:solidFill>
                  <a:schemeClr val="tx1"/>
                </a:solidFill>
                <a:latin typeface="Arial" charset="0"/>
                <a:ea typeface="ＭＳ Ｐゴシック" charset="0"/>
              </a:defRPr>
            </a:lvl6pPr>
            <a:lvl7pPr marL="2923360" indent="-224874" eaLnBrk="0" fontAlgn="base" hangingPunct="0">
              <a:spcBef>
                <a:spcPct val="0"/>
              </a:spcBef>
              <a:spcAft>
                <a:spcPct val="0"/>
              </a:spcAft>
              <a:defRPr sz="2400">
                <a:solidFill>
                  <a:schemeClr val="tx1"/>
                </a:solidFill>
                <a:latin typeface="Arial" charset="0"/>
                <a:ea typeface="ＭＳ Ｐゴシック" charset="0"/>
              </a:defRPr>
            </a:lvl7pPr>
            <a:lvl8pPr marL="3373107" indent="-224874" eaLnBrk="0" fontAlgn="base" hangingPunct="0">
              <a:spcBef>
                <a:spcPct val="0"/>
              </a:spcBef>
              <a:spcAft>
                <a:spcPct val="0"/>
              </a:spcAft>
              <a:defRPr sz="2400">
                <a:solidFill>
                  <a:schemeClr val="tx1"/>
                </a:solidFill>
                <a:latin typeface="Arial" charset="0"/>
                <a:ea typeface="ＭＳ Ｐゴシック" charset="0"/>
              </a:defRPr>
            </a:lvl8pPr>
            <a:lvl9pPr marL="3822855" indent="-224874"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720628-F614-224F-9C6F-A2BAABF62F65}" type="slidenum">
              <a:rPr lang="en-US" sz="1200">
                <a:solidFill>
                  <a:prstClr val="black"/>
                </a:solidFill>
              </a:rPr>
              <a:pPr eaLnBrk="1" hangingPunct="1"/>
              <a:t>37</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40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solidFill>
                  <a:prstClr val="black"/>
                </a:solidFill>
                <a:latin typeface="Calibri"/>
              </a:rPr>
              <a:pPr>
                <a:defRPr/>
              </a:pPr>
              <a:t>44</a:t>
            </a:fld>
            <a:endParaRPr lang="en-US" dirty="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46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Impossible to cover all research in this talk. You should talk with the faculty members you are interested</a:t>
            </a:r>
            <a:r>
              <a:rPr lang="en-US" baseline="0" dirty="0" smtClean="0"/>
              <a:t> in!</a:t>
            </a:r>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5</a:t>
            </a:fld>
            <a:endParaRPr lang="en-US"/>
          </a:p>
        </p:txBody>
      </p:sp>
    </p:spTree>
    <p:extLst>
      <p:ext uri="{BB962C8B-B14F-4D97-AF65-F5344CB8AC3E}">
        <p14:creationId xmlns:p14="http://schemas.microsoft.com/office/powerpoint/2010/main" val="171885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67CAFC-2AA3-A84D-A759-81865A8610EF}" type="slidenum">
              <a:rPr lang="en-US" smtClean="0"/>
              <a:pPr>
                <a:defRPr/>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 typeface="Wingdings" charset="2"/>
              <a:buChar char="§"/>
            </a:pPr>
            <a:r>
              <a:rPr lang="en-US" dirty="0" smtClean="0"/>
              <a:t>Huge potential efficiency benefits</a:t>
            </a:r>
          </a:p>
          <a:p>
            <a:pPr lvl="1" eaLnBrk="1" hangingPunct="1">
              <a:lnSpc>
                <a:spcPct val="90000"/>
              </a:lnSpc>
              <a:buFont typeface="Wingdings" charset="2"/>
              <a:buChar char="§"/>
            </a:pPr>
            <a:r>
              <a:rPr lang="en-US" dirty="0" smtClean="0"/>
              <a:t>Consolidation</a:t>
            </a:r>
          </a:p>
          <a:p>
            <a:pPr lvl="2" eaLnBrk="1" hangingPunct="1">
              <a:lnSpc>
                <a:spcPct val="90000"/>
              </a:lnSpc>
              <a:buFont typeface="Wingdings" charset="2"/>
              <a:buChar char="§"/>
            </a:pPr>
            <a:r>
              <a:rPr lang="en-US" dirty="0" smtClean="0"/>
              <a:t>Higher server utilization (7-25% -&gt; 70+%)</a:t>
            </a:r>
          </a:p>
          <a:p>
            <a:pPr lvl="2" eaLnBrk="1" hangingPunct="1">
              <a:lnSpc>
                <a:spcPct val="90000"/>
              </a:lnSpc>
              <a:buFont typeface="Wingdings" charset="2"/>
              <a:buChar char="§"/>
            </a:pPr>
            <a:r>
              <a:rPr lang="en-US" dirty="0" smtClean="0"/>
              <a:t>Economies of scale</a:t>
            </a:r>
          </a:p>
          <a:p>
            <a:pPr lvl="2" eaLnBrk="1" hangingPunct="1">
              <a:lnSpc>
                <a:spcPct val="90000"/>
              </a:lnSpc>
              <a:buFont typeface="Wingdings" charset="2"/>
              <a:buChar char="§"/>
            </a:pPr>
            <a:r>
              <a:rPr lang="en-US" dirty="0" smtClean="0"/>
              <a:t>E.g., HP went from 80+ data centers to 6</a:t>
            </a:r>
          </a:p>
          <a:p>
            <a:pPr lvl="3" eaLnBrk="1" hangingPunct="1">
              <a:lnSpc>
                <a:spcPct val="90000"/>
              </a:lnSpc>
              <a:buFont typeface="Wingdings" charset="2"/>
              <a:buChar char="§"/>
            </a:pPr>
            <a:r>
              <a:rPr lang="en-US" dirty="0" smtClean="0"/>
              <a:t>and saved $1B/year… over 60% of total annual expense</a:t>
            </a:r>
          </a:p>
          <a:p>
            <a:pPr lvl="1" eaLnBrk="1" hangingPunct="1">
              <a:lnSpc>
                <a:spcPct val="90000"/>
              </a:lnSpc>
              <a:buFont typeface="Wingdings" charset="2"/>
              <a:buChar char="§"/>
            </a:pPr>
            <a:r>
              <a:rPr lang="en-US" dirty="0" smtClean="0"/>
              <a:t>Aggregation</a:t>
            </a:r>
          </a:p>
          <a:p>
            <a:pPr lvl="2" eaLnBrk="1" hangingPunct="1">
              <a:lnSpc>
                <a:spcPct val="90000"/>
              </a:lnSpc>
              <a:buFont typeface="Wingdings" charset="2"/>
              <a:buChar char="§"/>
            </a:pPr>
            <a:r>
              <a:rPr lang="en-US" dirty="0" smtClean="0"/>
              <a:t>One set of experts doing it for many</a:t>
            </a:r>
          </a:p>
          <a:p>
            <a:pPr lvl="3" eaLnBrk="1" hangingPunct="1">
              <a:lnSpc>
                <a:spcPct val="90000"/>
              </a:lnSpc>
              <a:buFont typeface="Wingdings" charset="2"/>
              <a:buChar char="§"/>
            </a:pPr>
            <a:r>
              <a:rPr lang="en-US" dirty="0" smtClean="0"/>
              <a:t>Instead of each for themselves</a:t>
            </a:r>
          </a:p>
          <a:p>
            <a:pPr eaLnBrk="1" hangingPunct="1">
              <a:lnSpc>
                <a:spcPct val="90000"/>
              </a:lnSpc>
              <a:buFont typeface="Wingdings" charset="2"/>
              <a:buChar char="§"/>
            </a:pPr>
            <a:r>
              <a:rPr lang="en-US" dirty="0" smtClean="0"/>
              <a:t>Huge productivity benefits (Rapid deployment)</a:t>
            </a:r>
          </a:p>
          <a:p>
            <a:pPr lvl="1" eaLnBrk="1" hangingPunct="1">
              <a:lnSpc>
                <a:spcPct val="90000"/>
              </a:lnSpc>
              <a:buFont typeface="Wingdings" charset="2"/>
              <a:buChar char="§"/>
            </a:pPr>
            <a:r>
              <a:rPr lang="en-US" dirty="0" smtClean="0"/>
              <a:t>Rent when ready and scale as need</a:t>
            </a:r>
          </a:p>
          <a:p>
            <a:pPr lvl="2" eaLnBrk="1" hangingPunct="1">
              <a:lnSpc>
                <a:spcPct val="90000"/>
              </a:lnSpc>
              <a:buFont typeface="Wingdings" charset="2"/>
              <a:buChar char="§"/>
            </a:pPr>
            <a:r>
              <a:rPr lang="en-US" dirty="0" smtClean="0"/>
              <a:t>Rather than specify, buy, deploy, setup, then start</a:t>
            </a:r>
          </a:p>
          <a:p>
            <a:endParaRPr lang="en-US" dirty="0"/>
          </a:p>
        </p:txBody>
      </p:sp>
      <p:sp>
        <p:nvSpPr>
          <p:cNvPr id="4" name="Slide Number Placeholder 3"/>
          <p:cNvSpPr>
            <a:spLocks noGrp="1"/>
          </p:cNvSpPr>
          <p:nvPr>
            <p:ph type="sldNum" sz="quarter" idx="10"/>
          </p:nvPr>
        </p:nvSpPr>
        <p:spPr/>
        <p:txBody>
          <a:bodyPr/>
          <a:lstStyle/>
          <a:p>
            <a:fld id="{DBA010E1-101C-234C-B7C3-A557F0E7C908}" type="slidenum">
              <a:rPr lang="en-US" smtClean="0"/>
              <a:pPr/>
              <a:t>11</a:t>
            </a:fld>
            <a:endParaRPr lang="en-US"/>
          </a:p>
        </p:txBody>
      </p:sp>
    </p:spTree>
    <p:extLst>
      <p:ext uri="{BB962C8B-B14F-4D97-AF65-F5344CB8AC3E}">
        <p14:creationId xmlns:p14="http://schemas.microsoft.com/office/powerpoint/2010/main" val="109084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438400"/>
          </a:xfrm>
        </p:spPr>
        <p:txBody>
          <a:bodyPr/>
          <a:lstStyle>
            <a:lvl1pPr>
              <a:defRPr>
                <a:solidFill>
                  <a:srgbClr val="AE002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3094DB5C-C17B-CB4A-94A0-C80D4442C6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706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owerpoint-title5.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Box 4"/>
          <p:cNvSpPr txBox="1">
            <a:spLocks noChangeArrowheads="1"/>
          </p:cNvSpPr>
          <p:nvPr/>
        </p:nvSpPr>
        <p:spPr bwMode="auto">
          <a:xfrm>
            <a:off x="3116263" y="4829175"/>
            <a:ext cx="184150" cy="519113"/>
          </a:xfrm>
          <a:prstGeom prst="rect">
            <a:avLst/>
          </a:prstGeom>
          <a:noFill/>
          <a:ln w="50800" cap="rnd" algn="ctr">
            <a:noFill/>
            <a:prstDash val="sysDot"/>
            <a:miter lim="800000"/>
            <a:headEnd/>
            <a:tailEnd/>
          </a:ln>
          <a:effectLst/>
        </p:spPr>
        <p:txBody>
          <a:bodyPr wrap="none">
            <a:spAutoFit/>
          </a:bodyPr>
          <a:lstStyle/>
          <a:p>
            <a:pPr algn="ctr" defTabSz="914400" eaLnBrk="0" fontAlgn="base" hangingPunct="0">
              <a:spcBef>
                <a:spcPct val="0"/>
              </a:spcBef>
              <a:spcAft>
                <a:spcPct val="0"/>
              </a:spcAft>
              <a:defRPr/>
            </a:pPr>
            <a:endParaRPr lang="en-US" sz="2800" b="1">
              <a:solidFill>
                <a:srgbClr val="000000"/>
              </a:solidFill>
              <a:latin typeface="Arial" charset="0"/>
            </a:endParaRPr>
          </a:p>
        </p:txBody>
      </p:sp>
      <p:sp>
        <p:nvSpPr>
          <p:cNvPr id="6" name="Rectangle 5"/>
          <p:cNvSpPr>
            <a:spLocks noChangeArrowheads="1"/>
          </p:cNvSpPr>
          <p:nvPr/>
        </p:nvSpPr>
        <p:spPr bwMode="auto">
          <a:xfrm>
            <a:off x="-15875" y="5856288"/>
            <a:ext cx="9144000" cy="220662"/>
          </a:xfrm>
          <a:prstGeom prst="rect">
            <a:avLst/>
          </a:prstGeom>
          <a:noFill/>
          <a:ln w="9525">
            <a:noFill/>
            <a:miter lim="800000"/>
            <a:headEnd/>
            <a:tailEnd/>
          </a:ln>
          <a:effectLst/>
        </p:spPr>
        <p:txBody>
          <a:bodyPr wrap="none" lIns="137160" tIns="155448" rIns="137160" bIns="155448" anchor="ctr"/>
          <a:lstStyle/>
          <a:p>
            <a:pPr algn="ctr" defTabSz="914400" eaLnBrk="0" fontAlgn="base" hangingPunct="0">
              <a:spcBef>
                <a:spcPct val="0"/>
              </a:spcBef>
              <a:spcAft>
                <a:spcPct val="0"/>
              </a:spcAft>
              <a:defRPr/>
            </a:pPr>
            <a:endParaRPr lang="en-US">
              <a:solidFill>
                <a:srgbClr val="000000"/>
              </a:solidFill>
              <a:latin typeface="Arial" charset="0"/>
            </a:endParaRPr>
          </a:p>
        </p:txBody>
      </p:sp>
      <p:sp>
        <p:nvSpPr>
          <p:cNvPr id="7" name="Text Box 7"/>
          <p:cNvSpPr txBox="1">
            <a:spLocks noChangeArrowheads="1"/>
          </p:cNvSpPr>
          <p:nvPr/>
        </p:nvSpPr>
        <p:spPr bwMode="auto">
          <a:xfrm>
            <a:off x="3111500" y="4810125"/>
            <a:ext cx="184150" cy="519113"/>
          </a:xfrm>
          <a:prstGeom prst="rect">
            <a:avLst/>
          </a:prstGeom>
          <a:noFill/>
          <a:ln w="50800" cap="rnd" algn="ctr">
            <a:noFill/>
            <a:prstDash val="sysDot"/>
            <a:miter lim="800000"/>
            <a:headEnd/>
            <a:tailEnd/>
          </a:ln>
          <a:effectLst/>
        </p:spPr>
        <p:txBody>
          <a:bodyPr wrap="none">
            <a:spAutoFit/>
          </a:bodyPr>
          <a:lstStyle/>
          <a:p>
            <a:pPr algn="ctr" defTabSz="914400" eaLnBrk="0" fontAlgn="base" hangingPunct="0">
              <a:spcBef>
                <a:spcPct val="0"/>
              </a:spcBef>
              <a:spcAft>
                <a:spcPct val="0"/>
              </a:spcAft>
              <a:defRPr/>
            </a:pPr>
            <a:endParaRPr lang="en-US" sz="2800" b="1">
              <a:solidFill>
                <a:srgbClr val="000000"/>
              </a:solidFill>
              <a:latin typeface="Arial" charset="0"/>
            </a:endParaRPr>
          </a:p>
        </p:txBody>
      </p:sp>
      <p:sp>
        <p:nvSpPr>
          <p:cNvPr id="8" name="Rectangle 8"/>
          <p:cNvSpPr>
            <a:spLocks noChangeArrowheads="1"/>
          </p:cNvSpPr>
          <p:nvPr/>
        </p:nvSpPr>
        <p:spPr bwMode="auto">
          <a:xfrm>
            <a:off x="-20638" y="5837238"/>
            <a:ext cx="9144001" cy="220662"/>
          </a:xfrm>
          <a:prstGeom prst="rect">
            <a:avLst/>
          </a:prstGeom>
          <a:noFill/>
          <a:ln w="9525">
            <a:noFill/>
            <a:miter lim="800000"/>
            <a:headEnd/>
            <a:tailEnd/>
          </a:ln>
          <a:effectLst/>
        </p:spPr>
        <p:txBody>
          <a:bodyPr wrap="none" lIns="137160" tIns="155448" rIns="137160" bIns="155448" anchor="ctr"/>
          <a:lstStyle/>
          <a:p>
            <a:pPr algn="ctr" defTabSz="914400" eaLnBrk="0" fontAlgn="base" hangingPunct="0">
              <a:spcBef>
                <a:spcPct val="0"/>
              </a:spcBef>
              <a:spcAft>
                <a:spcPct val="0"/>
              </a:spcAft>
              <a:defRPr/>
            </a:pPr>
            <a:endParaRPr lang="en-US">
              <a:solidFill>
                <a:srgbClr val="000000"/>
              </a:solidFill>
              <a:latin typeface="Arial" charset="0"/>
            </a:endParaRPr>
          </a:p>
        </p:txBody>
      </p:sp>
      <p:sp>
        <p:nvSpPr>
          <p:cNvPr id="9" name="Text Box 11"/>
          <p:cNvSpPr txBox="1">
            <a:spLocks noChangeArrowheads="1"/>
          </p:cNvSpPr>
          <p:nvPr userDrawn="1"/>
        </p:nvSpPr>
        <p:spPr bwMode="auto">
          <a:xfrm>
            <a:off x="0" y="6642100"/>
            <a:ext cx="2873375" cy="215900"/>
          </a:xfrm>
          <a:prstGeom prst="rect">
            <a:avLst/>
          </a:prstGeom>
          <a:noFill/>
          <a:ln w="50800" cap="rnd" algn="ctr">
            <a:noFill/>
            <a:prstDash val="sysDot"/>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r>
              <a:rPr lang="en-US" sz="800" dirty="0">
                <a:solidFill>
                  <a:srgbClr val="000000"/>
                </a:solidFill>
                <a:latin typeface="Arial" pitchFamily="32" charset="0"/>
              </a:rPr>
              <a:t>© </a:t>
            </a:r>
            <a:r>
              <a:rPr lang="en-US" sz="800" dirty="0" smtClean="0">
                <a:solidFill>
                  <a:srgbClr val="000000"/>
                </a:solidFill>
                <a:latin typeface="Arial" pitchFamily="32" charset="0"/>
              </a:rPr>
              <a:t>2010 </a:t>
            </a:r>
            <a:r>
              <a:rPr lang="en-US" sz="800" dirty="0">
                <a:solidFill>
                  <a:srgbClr val="000000"/>
                </a:solidFill>
                <a:latin typeface="Arial" pitchFamily="32" charset="0"/>
              </a:rPr>
              <a:t>Carnegie Mellon CyLab.  All rights reserved.</a:t>
            </a:r>
          </a:p>
        </p:txBody>
      </p:sp>
      <p:sp>
        <p:nvSpPr>
          <p:cNvPr id="10" name="Text Box 12"/>
          <p:cNvSpPr txBox="1">
            <a:spLocks noChangeArrowheads="1"/>
          </p:cNvSpPr>
          <p:nvPr userDrawn="1"/>
        </p:nvSpPr>
        <p:spPr bwMode="auto">
          <a:xfrm>
            <a:off x="4443413" y="6629400"/>
            <a:ext cx="323850" cy="228600"/>
          </a:xfrm>
          <a:prstGeom prst="rect">
            <a:avLst/>
          </a:prstGeom>
          <a:noFill/>
          <a:ln w="50800" cap="rnd" algn="ctr">
            <a:noFill/>
            <a:prstDash val="sysDot"/>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fld id="{9029E144-63EF-904E-B564-73F66E60A59E}" type="slidenum">
              <a:rPr lang="en-US" sz="900" b="1">
                <a:solidFill>
                  <a:srgbClr val="FFFFFF"/>
                </a:solidFill>
                <a:latin typeface="Arial" pitchFamily="32" charset="0"/>
              </a:rPr>
              <a:pPr defTabSz="914400" eaLnBrk="0" fontAlgn="base" hangingPunct="0">
                <a:spcBef>
                  <a:spcPct val="0"/>
                </a:spcBef>
                <a:spcAft>
                  <a:spcPct val="0"/>
                </a:spcAft>
                <a:defRPr/>
              </a:pPr>
              <a:t>‹#›</a:t>
            </a:fld>
            <a:endParaRPr lang="en-US" sz="900" b="1">
              <a:solidFill>
                <a:srgbClr val="FFFFFF"/>
              </a:solidFill>
              <a:latin typeface="Arial" pitchFamily="32" charset="0"/>
            </a:endParaRPr>
          </a:p>
        </p:txBody>
      </p:sp>
      <p:sp>
        <p:nvSpPr>
          <p:cNvPr id="11" name="Text Box 13"/>
          <p:cNvSpPr txBox="1">
            <a:spLocks noChangeArrowheads="1"/>
          </p:cNvSpPr>
          <p:nvPr userDrawn="1"/>
        </p:nvSpPr>
        <p:spPr bwMode="auto">
          <a:xfrm>
            <a:off x="6773863" y="6637338"/>
            <a:ext cx="2373312" cy="214312"/>
          </a:xfrm>
          <a:prstGeom prst="rect">
            <a:avLst/>
          </a:prstGeom>
          <a:noFill/>
          <a:ln w="50800" cap="rnd" algn="ctr">
            <a:noFill/>
            <a:prstDash val="sysDot"/>
            <a:miter lim="800000"/>
            <a:headEnd/>
            <a:tailEnd/>
          </a:ln>
          <a:effectLst/>
        </p:spPr>
        <p:txBody>
          <a:bodyPr>
            <a:spAutoFit/>
          </a:bodyPr>
          <a:lstStyle/>
          <a:p>
            <a:pPr algn="r" defTabSz="914400" eaLnBrk="0" fontAlgn="base" hangingPunct="0">
              <a:spcBef>
                <a:spcPct val="0"/>
              </a:spcBef>
              <a:spcAft>
                <a:spcPct val="0"/>
              </a:spcAft>
              <a:defRPr/>
            </a:pPr>
            <a:r>
              <a:rPr lang="en-US" sz="800" dirty="0">
                <a:solidFill>
                  <a:srgbClr val="000000"/>
                </a:solidFill>
                <a:latin typeface="Arial" charset="0"/>
              </a:rPr>
              <a:t>www.cylab.cmu.edu. </a:t>
            </a:r>
          </a:p>
        </p:txBody>
      </p:sp>
      <p:sp>
        <p:nvSpPr>
          <p:cNvPr id="983050" name="Rectangle 10"/>
          <p:cNvSpPr>
            <a:spLocks noGrp="1" noChangeArrowheads="1"/>
          </p:cNvSpPr>
          <p:nvPr>
            <p:ph type="subTitle" idx="1"/>
          </p:nvPr>
        </p:nvSpPr>
        <p:spPr>
          <a:xfrm>
            <a:off x="1093788" y="4962525"/>
            <a:ext cx="4868862" cy="1301750"/>
          </a:xfrm>
        </p:spPr>
        <p:txBody>
          <a:bodyPr/>
          <a:lstStyle>
            <a:lvl1pPr marL="0" indent="0">
              <a:spcBef>
                <a:spcPct val="0"/>
              </a:spcBef>
              <a:buFontTx/>
              <a:buNone/>
              <a:defRPr sz="2000"/>
            </a:lvl1pPr>
          </a:lstStyle>
          <a:p>
            <a:r>
              <a:rPr lang="en-US"/>
              <a:t>Click to edit Master subtitle style</a:t>
            </a:r>
          </a:p>
        </p:txBody>
      </p:sp>
      <p:sp>
        <p:nvSpPr>
          <p:cNvPr id="983049" name="Rectangle 9"/>
          <p:cNvSpPr>
            <a:spLocks noGrp="1" noChangeArrowheads="1"/>
          </p:cNvSpPr>
          <p:nvPr>
            <p:ph type="ctrTitle"/>
          </p:nvPr>
        </p:nvSpPr>
        <p:spPr bwMode="auto">
          <a:xfrm>
            <a:off x="1079274" y="4032250"/>
            <a:ext cx="7275512" cy="850900"/>
          </a:xfrm>
        </p:spPr>
        <p:txBody>
          <a:bodyPr anchor="t"/>
          <a:lstStyle>
            <a:lvl1pPr>
              <a:lnSpc>
                <a:spcPct val="90000"/>
              </a:lnSpc>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29580377"/>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964540"/>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9435881"/>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5763" y="1604963"/>
            <a:ext cx="4030662"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8825" y="1604963"/>
            <a:ext cx="4032250" cy="4735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0217285"/>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26"/>
            <a:ext cx="6683829" cy="886503"/>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48229"/>
            <a:ext cx="4040188" cy="9266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33714"/>
            <a:ext cx="4041775" cy="9411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2330631"/>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3637812"/>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990926"/>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971" y="72570"/>
            <a:ext cx="5878286" cy="91530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49829"/>
            <a:ext cx="5111750" cy="47763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349829"/>
            <a:ext cx="3008313" cy="47763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5563937"/>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1831" y="272143"/>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841829" y="1291770"/>
            <a:ext cx="7590971" cy="4180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77774" y="570116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6469920"/>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8915383"/>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207963"/>
            <a:ext cx="2055812" cy="6132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4650" y="207963"/>
            <a:ext cx="6018213" cy="6132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1400058"/>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4650" y="207963"/>
            <a:ext cx="6838950" cy="863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5763" y="1604963"/>
            <a:ext cx="8215312" cy="4735512"/>
          </a:xfrm>
        </p:spPr>
        <p:txBody>
          <a:bodyPr/>
          <a:lstStyle/>
          <a:p>
            <a:pPr lvl="0"/>
            <a:endParaRPr lang="en-US" noProof="0" smtClean="0"/>
          </a:p>
        </p:txBody>
      </p:sp>
    </p:spTree>
    <p:extLst>
      <p:ext uri="{BB962C8B-B14F-4D97-AF65-F5344CB8AC3E}">
        <p14:creationId xmlns:p14="http://schemas.microsoft.com/office/powerpoint/2010/main" val="1737060384"/>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0" y="207963"/>
            <a:ext cx="6838950" cy="863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5763" y="1604963"/>
            <a:ext cx="4030662" cy="4735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8825" y="1604963"/>
            <a:ext cx="4032250" cy="229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68825" y="4048125"/>
            <a:ext cx="4032250" cy="2292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6897936"/>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5314"/>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43279121"/>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1325" y="1409700"/>
            <a:ext cx="4041775" cy="434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409700"/>
            <a:ext cx="4043363" cy="434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77311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buClr>
                <a:schemeClr val="bg2"/>
              </a:buClr>
              <a:defRPr>
                <a:solidFill>
                  <a:srgbClr val="FFFFFF"/>
                </a:solidFill>
              </a:defRPr>
            </a:lvl4pPr>
            <a:lvl5pPr>
              <a:buClr>
                <a:schemeClr val="tx2"/>
              </a:buCl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630936"/>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351497"/>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252193"/>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3198009"/>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981259"/>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8072452"/>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269875"/>
            <a:ext cx="20891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9088" y="269875"/>
            <a:ext cx="611822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530770"/>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19088" y="269875"/>
            <a:ext cx="8237537" cy="889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1325" y="1409700"/>
            <a:ext cx="8237538" cy="209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325" y="3659188"/>
            <a:ext cx="8237538" cy="209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357632"/>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19088" y="269875"/>
            <a:ext cx="8237537" cy="889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1325" y="1409700"/>
            <a:ext cx="4041775" cy="434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5500" y="1409700"/>
            <a:ext cx="4043363" cy="209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5500" y="3659188"/>
            <a:ext cx="4043363" cy="2097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8728359"/>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088" y="269875"/>
            <a:ext cx="8237537" cy="889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1325" y="1409700"/>
            <a:ext cx="4041775" cy="434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500" y="1409700"/>
            <a:ext cx="4043363" cy="434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65421"/>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391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20087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5212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9022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4839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28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18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95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7553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5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defTabSz="914400" fontAlgn="base">
              <a:spcBef>
                <a:spcPct val="0"/>
              </a:spcBef>
              <a:spcAft>
                <a:spcPct val="0"/>
              </a:spcAft>
              <a:defRPr/>
            </a:pPr>
            <a:fld id="{AA7CC693-F265-F740-8856-7F919C2E09F8}"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61570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a:solidFill>
                  <a:srgbClr val="00156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3297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9144000" cy="1143000"/>
          </a:xfrm>
        </p:spPr>
        <p:txBody>
          <a:bodyPr/>
          <a:lstStyle>
            <a:lvl1pPr>
              <a:defRPr>
                <a:solidFill>
                  <a:srgbClr val="00156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pPr fontAlgn="base">
              <a:spcBef>
                <a:spcPct val="0"/>
              </a:spcBef>
              <a:spcAft>
                <a:spcPct val="0"/>
              </a:spcAft>
              <a:defRPr/>
            </a:pPr>
            <a:fld id="{57097386-90A2-40AE-AD23-DD1755509812}"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smtClean="0"/>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mtClean="0"/>
            </a:lvl1pPr>
          </a:lstStyle>
          <a:p>
            <a:pPr fontAlgn="base">
              <a:spcBef>
                <a:spcPct val="0"/>
              </a:spcBef>
              <a:spcAft>
                <a:spcPct val="0"/>
              </a:spcAft>
              <a:defRPr/>
            </a:pPr>
            <a:fld id="{994E460D-C73C-4562-B313-1D50F9E90DDC}"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58918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5218D06C-8B4C-440D-A9FE-8D31CA054DEA}"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3FDCD22D-A7B2-420E-8650-C6DDC135E715}"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19066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04BF3341-1334-4B54-9DCC-4751697D3E84}"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C0CCB33-648F-4147-800F-24F74F27819F}"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856119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7491B66-13B0-4C30-96D4-6A8D18D10BB7}"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513A07E2-9FED-409D-9343-15F625897A84}"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435699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CA475D6C-BB64-4DAE-B4C0-850CFF7AEE93}"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A7072AC-1E3A-4EF5-B855-859B61C6C83A}"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235435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AEE8AAC7-7DB9-4430-88B8-2A631A04820B}"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56AAFDC6-1B22-4CDC-BAB7-FBA6148B95D4}"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44340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5194D5C0-BA58-4626-9CFE-A94F505EC093}"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FCBD702E-34FE-4031-91A5-A3805EC4A905}"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182297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9B3555C5-C426-4EFF-A89E-3BD89C1DA607}"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8685C4E2-98FD-4860-BA5F-35F840755DE1}"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65691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C30302FB-0CC8-4613-BC4A-CD9B1A88255E}"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922DC6A-4147-4FED-B68C-81FCC770E058}"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3032666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C1EA9104-26FC-41F2-9968-FB32BACB5538}" type="datetime1">
              <a:rPr lang="en-US">
                <a:solidFill>
                  <a:prstClr val="black"/>
                </a:solidFill>
                <a:latin typeface="Arial" charset="0"/>
                <a:ea typeface="ＭＳ Ｐゴシック" pitchFamily="-65" charset="-128"/>
              </a:rPr>
              <a:pPr fontAlgn="base">
                <a:spcBef>
                  <a:spcPct val="0"/>
                </a:spcBef>
                <a:spcAft>
                  <a:spcPct val="0"/>
                </a:spcAft>
                <a:defRPr/>
              </a:pPr>
              <a:t>3/2/12</a:t>
            </a:fld>
            <a:endParaRPr lang="en-US">
              <a:solidFill>
                <a:prstClr val="black"/>
              </a:solidFill>
              <a:latin typeface="Arial" charset="0"/>
              <a:ea typeface="ＭＳ Ｐゴシック" pitchFamily="-65"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ea typeface="ＭＳ Ｐゴシック" pitchFamily="-65" charset="-128"/>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51E30E8-5E07-4D29-925F-2DCF367600E4}" type="slidenum">
              <a:rPr lang="en-US">
                <a:solidFill>
                  <a:prstClr val="black"/>
                </a:solidFill>
                <a:latin typeface="Arial" charset="0"/>
                <a:ea typeface="ＭＳ Ｐゴシック" pitchFamily="-65" charset="-128"/>
              </a:rPr>
              <a:pPr fontAlgn="base">
                <a:spcBef>
                  <a:spcPct val="0"/>
                </a:spcBef>
                <a:spcAft>
                  <a:spcPct val="0"/>
                </a:spcAft>
                <a:defRPr/>
              </a:pPr>
              <a:t>‹#›</a:t>
            </a:fld>
            <a:endParaRPr lang="en-US">
              <a:solidFill>
                <a:prstClr val="black"/>
              </a:solidFill>
              <a:latin typeface="Arial" charset="0"/>
              <a:ea typeface="ＭＳ Ｐゴシック" pitchFamily="-65" charset="-128"/>
            </a:endParaRPr>
          </a:p>
        </p:txBody>
      </p:sp>
    </p:spTree>
    <p:extLst>
      <p:ext uri="{BB962C8B-B14F-4D97-AF65-F5344CB8AC3E}">
        <p14:creationId xmlns:p14="http://schemas.microsoft.com/office/powerpoint/2010/main" val="193629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438400"/>
          </a:xfrm>
        </p:spPr>
        <p:txBody>
          <a:bodyPr/>
          <a:lstStyle>
            <a:lvl1pPr>
              <a:defRPr>
                <a:solidFill>
                  <a:srgbClr val="AE002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7246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6716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buClr>
                <a:schemeClr val="bg2"/>
              </a:buClr>
              <a:defRPr>
                <a:solidFill>
                  <a:srgbClr val="FFFFFF"/>
                </a:solidFill>
              </a:defRPr>
            </a:lvl4pPr>
            <a:lvl5pPr>
              <a:buClr>
                <a:schemeClr val="tx2"/>
              </a:buCl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7672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31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4623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09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1470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827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0604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350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2735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6838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7994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ln/>
        </p:spPr>
        <p:txBody>
          <a:bodyPr/>
          <a:lstStyle>
            <a:lvl1pPr>
              <a:defRPr/>
            </a:lvl1pPr>
          </a:lstStyle>
          <a:p>
            <a:fld id="{04FF28B4-9C0C-7943-A684-9C43B6960253}" type="slidenum">
              <a:rPr lang="en-US"/>
              <a:pPr/>
              <a:t>‹#›</a:t>
            </a:fld>
            <a:endParaRPr lang="en-US"/>
          </a:p>
        </p:txBody>
      </p:sp>
    </p:spTree>
    <p:extLst>
      <p:ext uri="{BB962C8B-B14F-4D97-AF65-F5344CB8AC3E}">
        <p14:creationId xmlns:p14="http://schemas.microsoft.com/office/powerpoint/2010/main" val="854637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438400"/>
          </a:xfrm>
        </p:spPr>
        <p:txBody>
          <a:bodyPr/>
          <a:lstStyle>
            <a:lvl1pPr>
              <a:defRPr>
                <a:solidFill>
                  <a:srgbClr val="AE0023"/>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211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907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buClr>
                <a:schemeClr val="bg2"/>
              </a:buClr>
              <a:defRPr>
                <a:solidFill>
                  <a:srgbClr val="FFFFFF"/>
                </a:solidFill>
              </a:defRPr>
            </a:lvl4pPr>
            <a:lvl5pPr>
              <a:buClr>
                <a:schemeClr val="tx2"/>
              </a:buCl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8856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53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134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7092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0023"/>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33444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6615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77480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958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2533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4995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128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90912FD4-A288-F844-8A56-AE4F225AF4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58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0C691353-0C25-3A4A-9908-3813AA8C31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2506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07271587-9C49-2241-A3BB-ACC966E0A1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567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C0140EE2-2B36-DC49-B9FE-8A2D5A1E8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918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655AD512-0CB9-EE46-862E-1B2635B732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649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81F0E28B-F4EF-2C4E-9043-36F649FB05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0397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09FB32EA-2A71-E54D-AB10-E92E5722FB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702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55CC3C99-806F-7141-9A95-1BA04D560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985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4B7A7B97-EF1A-5649-A27B-73314E4697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1241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21B4B9F0-5AA2-C648-9C05-85C0A67CEF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15560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747AB7C4-7663-2F49-982C-F31E3183D7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33316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image" Target="../media/image3.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4.png"/><Relationship Id="rId14" Type="http://schemas.openxmlformats.org/officeDocument/2006/relationships/image" Target="../media/image5.wmf"/><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slideLayout" Target="../slideLayouts/slideLayout75.xml"/><Relationship Id="rId15"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theme" Target="../theme/theme7.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8.xml"/><Relationship Id="rId14" Type="http://schemas.openxmlformats.org/officeDocument/2006/relationships/image" Target="../media/image7.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79216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66800"/>
            <a:ext cx="88392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7A05C-7D88-9E4B-B6AC-1CE35ACF5D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61" r:id="rId8"/>
    <p:sldLayoutId id="2147483655" r:id="rId9"/>
    <p:sldLayoutId id="2147483656" r:id="rId10"/>
    <p:sldLayoutId id="2147483657" r:id="rId11"/>
    <p:sldLayoutId id="2147483658" r:id="rId12"/>
    <p:sldLayoutId id="2147483659"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1" kern="1200">
          <a:solidFill>
            <a:srgbClr val="AE0023"/>
          </a:solidFill>
          <a:latin typeface="+mj-lt"/>
          <a:ea typeface="+mj-ea"/>
          <a:cs typeface="+mj-cs"/>
        </a:defRPr>
      </a:lvl1pPr>
    </p:titleStyle>
    <p:bodyStyle>
      <a:lvl1pPr marL="342900" indent="-342900" algn="l" defTabSz="457200" rtl="0" eaLnBrk="1" latinLnBrk="0" hangingPunct="1">
        <a:spcBef>
          <a:spcPct val="20000"/>
        </a:spcBef>
        <a:buClr>
          <a:srgbClr val="AE0023"/>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AE002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E002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DDDDD"/>
            </a:gs>
            <a:gs pos="100000">
              <a:srgbClr val="B2B2B2"/>
            </a:gs>
          </a:gsLst>
          <a:lin ang="5400000" scaled="1"/>
        </a:gradFill>
        <a:effectLst/>
      </p:bgPr>
    </p:bg>
    <p:spTree>
      <p:nvGrpSpPr>
        <p:cNvPr id="1" name=""/>
        <p:cNvGrpSpPr/>
        <p:nvPr/>
      </p:nvGrpSpPr>
      <p:grpSpPr>
        <a:xfrm>
          <a:off x="0" y="0"/>
          <a:ext cx="0" cy="0"/>
          <a:chOff x="0" y="0"/>
          <a:chExt cx="0" cy="0"/>
        </a:xfrm>
      </p:grpSpPr>
      <p:sp>
        <p:nvSpPr>
          <p:cNvPr id="982027" name="Rectangle 11"/>
          <p:cNvSpPr>
            <a:spLocks noChangeArrowheads="1"/>
          </p:cNvSpPr>
          <p:nvPr userDrawn="1"/>
        </p:nvSpPr>
        <p:spPr bwMode="black">
          <a:xfrm>
            <a:off x="0" y="0"/>
            <a:ext cx="9144000" cy="1139825"/>
          </a:xfrm>
          <a:prstGeom prst="rect">
            <a:avLst/>
          </a:prstGeom>
          <a:solidFill>
            <a:schemeClr val="tx1"/>
          </a:solidFill>
          <a:ln w="9525">
            <a:noFill/>
            <a:miter lim="800000"/>
            <a:headEnd/>
            <a:tailEnd/>
          </a:ln>
          <a:effectLst/>
        </p:spPr>
        <p:txBody>
          <a:bodyPr wrap="none" lIns="137160" tIns="155448" rIns="137160" bIns="155448" anchor="ctr"/>
          <a:lstStyle/>
          <a:p>
            <a:pPr defTabSz="914400" eaLnBrk="0" fontAlgn="base" hangingPunct="0">
              <a:spcBef>
                <a:spcPct val="0"/>
              </a:spcBef>
              <a:spcAft>
                <a:spcPct val="0"/>
              </a:spcAft>
              <a:defRPr/>
            </a:pPr>
            <a:endParaRPr lang="en-US" b="1">
              <a:solidFill>
                <a:srgbClr val="000000"/>
              </a:solidFill>
              <a:latin typeface="Arial" charset="0"/>
            </a:endParaRPr>
          </a:p>
        </p:txBody>
      </p:sp>
      <p:sp>
        <p:nvSpPr>
          <p:cNvPr id="1027" name="Rectangle 3"/>
          <p:cNvSpPr>
            <a:spLocks noGrp="1" noChangeArrowheads="1"/>
          </p:cNvSpPr>
          <p:nvPr>
            <p:ph type="title"/>
          </p:nvPr>
        </p:nvSpPr>
        <p:spPr bwMode="ltGray">
          <a:xfrm>
            <a:off x="374650" y="207963"/>
            <a:ext cx="683895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85763" y="1604963"/>
            <a:ext cx="8215312" cy="4735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2021" name="Text Box 5"/>
          <p:cNvSpPr txBox="1">
            <a:spLocks noChangeArrowheads="1"/>
          </p:cNvSpPr>
          <p:nvPr/>
        </p:nvSpPr>
        <p:spPr bwMode="auto">
          <a:xfrm>
            <a:off x="0" y="6637338"/>
            <a:ext cx="2555875" cy="214312"/>
          </a:xfrm>
          <a:prstGeom prst="rect">
            <a:avLst/>
          </a:prstGeom>
          <a:noFill/>
          <a:ln w="50800" cap="rnd" algn="ctr">
            <a:noFill/>
            <a:prstDash val="sysDot"/>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r>
              <a:rPr lang="en-US" sz="800" dirty="0">
                <a:solidFill>
                  <a:srgbClr val="000000"/>
                </a:solidFill>
                <a:latin typeface="Arial" pitchFamily="32" charset="0"/>
              </a:rPr>
              <a:t>© </a:t>
            </a:r>
            <a:r>
              <a:rPr lang="en-US" sz="800" dirty="0" smtClean="0">
                <a:solidFill>
                  <a:srgbClr val="000000"/>
                </a:solidFill>
                <a:latin typeface="Arial" pitchFamily="32" charset="0"/>
              </a:rPr>
              <a:t>2010 </a:t>
            </a:r>
            <a:r>
              <a:rPr lang="en-US" sz="800" dirty="0">
                <a:solidFill>
                  <a:srgbClr val="000000"/>
                </a:solidFill>
                <a:latin typeface="Arial" pitchFamily="32" charset="0"/>
              </a:rPr>
              <a:t>Carnegie Mellon CyLab  All rights reserved.</a:t>
            </a:r>
          </a:p>
        </p:txBody>
      </p:sp>
      <p:sp>
        <p:nvSpPr>
          <p:cNvPr id="982022" name="Text Box 6"/>
          <p:cNvSpPr txBox="1">
            <a:spLocks noChangeArrowheads="1"/>
          </p:cNvSpPr>
          <p:nvPr/>
        </p:nvSpPr>
        <p:spPr bwMode="auto">
          <a:xfrm>
            <a:off x="4443413" y="6629400"/>
            <a:ext cx="323850" cy="228600"/>
          </a:xfrm>
          <a:prstGeom prst="rect">
            <a:avLst/>
          </a:prstGeom>
          <a:noFill/>
          <a:ln w="50800" cap="rnd" algn="ctr">
            <a:noFill/>
            <a:prstDash val="sysDot"/>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fld id="{669D6E38-761F-3E45-BA01-172701E2A3D6}" type="slidenum">
              <a:rPr lang="en-US" sz="900" b="1">
                <a:solidFill>
                  <a:srgbClr val="000000"/>
                </a:solidFill>
                <a:latin typeface="Arial" pitchFamily="32" charset="0"/>
              </a:rPr>
              <a:pPr defTabSz="914400" eaLnBrk="0" fontAlgn="base" hangingPunct="0">
                <a:spcBef>
                  <a:spcPct val="0"/>
                </a:spcBef>
                <a:spcAft>
                  <a:spcPct val="0"/>
                </a:spcAft>
                <a:defRPr/>
              </a:pPr>
              <a:t>‹#›</a:t>
            </a:fld>
            <a:endParaRPr lang="en-US" sz="900" b="1">
              <a:solidFill>
                <a:srgbClr val="000000"/>
              </a:solidFill>
              <a:latin typeface="Arial" pitchFamily="32" charset="0"/>
            </a:endParaRPr>
          </a:p>
        </p:txBody>
      </p:sp>
      <p:sp>
        <p:nvSpPr>
          <p:cNvPr id="982023" name="Text Box 7"/>
          <p:cNvSpPr txBox="1">
            <a:spLocks noChangeArrowheads="1"/>
          </p:cNvSpPr>
          <p:nvPr/>
        </p:nvSpPr>
        <p:spPr bwMode="auto">
          <a:xfrm>
            <a:off x="6773863" y="6637338"/>
            <a:ext cx="2373312" cy="214312"/>
          </a:xfrm>
          <a:prstGeom prst="rect">
            <a:avLst/>
          </a:prstGeom>
          <a:noFill/>
          <a:ln w="50800" cap="rnd" algn="ctr">
            <a:noFill/>
            <a:prstDash val="sysDot"/>
            <a:miter lim="800000"/>
            <a:headEnd/>
            <a:tailEnd/>
          </a:ln>
          <a:effectLst/>
        </p:spPr>
        <p:txBody>
          <a:bodyPr>
            <a:spAutoFit/>
          </a:bodyPr>
          <a:lstStyle/>
          <a:p>
            <a:pPr algn="r" defTabSz="914400" eaLnBrk="0" fontAlgn="base" hangingPunct="0">
              <a:spcBef>
                <a:spcPct val="0"/>
              </a:spcBef>
              <a:spcAft>
                <a:spcPct val="0"/>
              </a:spcAft>
              <a:defRPr/>
            </a:pPr>
            <a:r>
              <a:rPr lang="en-US" sz="800" dirty="0">
                <a:solidFill>
                  <a:srgbClr val="000000"/>
                </a:solidFill>
                <a:latin typeface="Arial" charset="0"/>
              </a:rPr>
              <a:t>www.cylab.cmu.edu</a:t>
            </a:r>
          </a:p>
        </p:txBody>
      </p:sp>
      <p:pic>
        <p:nvPicPr>
          <p:cNvPr id="1032" name="Picture 12" descr="Cylablogo"/>
          <p:cNvPicPr>
            <a:picLocks noChangeAspect="1" noChangeArrowheads="1"/>
          </p:cNvPicPr>
          <p:nvPr userDrawn="1"/>
        </p:nvPicPr>
        <p:blipFill>
          <a:blip r:embed="rId15"/>
          <a:srcRect b="2098"/>
          <a:stretch>
            <a:fillRect/>
          </a:stretch>
        </p:blipFill>
        <p:spPr bwMode="auto">
          <a:xfrm>
            <a:off x="7162800" y="188913"/>
            <a:ext cx="1898650" cy="803275"/>
          </a:xfrm>
          <a:prstGeom prst="rect">
            <a:avLst/>
          </a:prstGeom>
          <a:noFill/>
          <a:ln w="9525">
            <a:noFill/>
            <a:miter lim="800000"/>
            <a:headEnd/>
            <a:tailEnd/>
          </a:ln>
        </p:spPr>
      </p:pic>
    </p:spTree>
    <p:extLst>
      <p:ext uri="{BB962C8B-B14F-4D97-AF65-F5344CB8AC3E}">
        <p14:creationId xmlns:p14="http://schemas.microsoft.com/office/powerpoint/2010/main" val="11124578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xmlns:p14="http://schemas.microsoft.com/office/powerpoint/2010/main" spd="med"/>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tabLst>
          <a:tab pos="400050" algn="l"/>
        </a:tabLst>
        <a:defRPr sz="24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tabLst>
          <a:tab pos="400050" algn="l"/>
        </a:tabLst>
        <a:defRPr sz="2400">
          <a:solidFill>
            <a:schemeClr val="bg1"/>
          </a:solidFill>
          <a:latin typeface="Arial Black" pitchFamily="34" charset="0"/>
          <a:ea typeface="ＭＳ Ｐゴシック" charset="-128"/>
          <a:cs typeface="ＭＳ Ｐゴシック" charset="-128"/>
        </a:defRPr>
      </a:lvl5pPr>
      <a:lvl6pPr marL="457200" algn="l" rtl="0" fontAlgn="base">
        <a:spcBef>
          <a:spcPct val="0"/>
        </a:spcBef>
        <a:spcAft>
          <a:spcPct val="0"/>
        </a:spcAft>
        <a:tabLst>
          <a:tab pos="400050" algn="l"/>
        </a:tabLst>
        <a:defRPr sz="2400">
          <a:solidFill>
            <a:schemeClr val="bg1"/>
          </a:solidFill>
          <a:latin typeface="Arial Black" pitchFamily="34" charset="0"/>
        </a:defRPr>
      </a:lvl6pPr>
      <a:lvl7pPr marL="914400" algn="l" rtl="0" fontAlgn="base">
        <a:spcBef>
          <a:spcPct val="0"/>
        </a:spcBef>
        <a:spcAft>
          <a:spcPct val="0"/>
        </a:spcAft>
        <a:tabLst>
          <a:tab pos="400050" algn="l"/>
        </a:tabLst>
        <a:defRPr sz="2400">
          <a:solidFill>
            <a:schemeClr val="bg1"/>
          </a:solidFill>
          <a:latin typeface="Arial Black" pitchFamily="34" charset="0"/>
        </a:defRPr>
      </a:lvl7pPr>
      <a:lvl8pPr marL="1371600" algn="l" rtl="0" fontAlgn="base">
        <a:spcBef>
          <a:spcPct val="0"/>
        </a:spcBef>
        <a:spcAft>
          <a:spcPct val="0"/>
        </a:spcAft>
        <a:tabLst>
          <a:tab pos="400050" algn="l"/>
        </a:tabLst>
        <a:defRPr sz="2400">
          <a:solidFill>
            <a:schemeClr val="bg1"/>
          </a:solidFill>
          <a:latin typeface="Arial Black" pitchFamily="34" charset="0"/>
        </a:defRPr>
      </a:lvl8pPr>
      <a:lvl9pPr marL="1828800" algn="l" rtl="0" fontAlgn="base">
        <a:spcBef>
          <a:spcPct val="0"/>
        </a:spcBef>
        <a:spcAft>
          <a:spcPct val="0"/>
        </a:spcAft>
        <a:tabLst>
          <a:tab pos="400050" algn="l"/>
        </a:tabLst>
        <a:defRPr sz="2400">
          <a:solidFill>
            <a:schemeClr val="bg1"/>
          </a:solidFill>
          <a:latin typeface="Arial Black" pitchFamily="34" charset="0"/>
        </a:defRPr>
      </a:lvl9pPr>
    </p:titleStyle>
    <p:bodyStyle>
      <a:lvl1pPr marL="227013" indent="-227013" algn="l" rtl="0" eaLnBrk="0" fontAlgn="base" hangingPunct="0">
        <a:spcBef>
          <a:spcPct val="20000"/>
        </a:spcBef>
        <a:spcAft>
          <a:spcPct val="0"/>
        </a:spcAft>
        <a:buClr>
          <a:srgbClr val="CC0000"/>
        </a:buClr>
        <a:buFont typeface="Arial" pitchFamily="-107" charset="0"/>
        <a:buChar char="•"/>
        <a:defRPr sz="2400" b="1">
          <a:solidFill>
            <a:schemeClr val="tx1"/>
          </a:solidFill>
          <a:latin typeface="+mn-lt"/>
          <a:ea typeface="ＭＳ Ｐゴシック" charset="-128"/>
          <a:cs typeface="ＭＳ Ｐゴシック" charset="-128"/>
        </a:defRPr>
      </a:lvl1pPr>
      <a:lvl2pPr marL="625475" indent="-284163" algn="l" rtl="0" eaLnBrk="0" fontAlgn="base" hangingPunct="0">
        <a:spcBef>
          <a:spcPct val="20000"/>
        </a:spcBef>
        <a:spcAft>
          <a:spcPct val="0"/>
        </a:spcAft>
        <a:buClr>
          <a:srgbClr val="CC0000"/>
        </a:buClr>
        <a:buFont typeface="Arial" pitchFamily="-107" charset="0"/>
        <a:buChar char="•"/>
        <a:defRPr sz="2400">
          <a:solidFill>
            <a:schemeClr val="tx1"/>
          </a:solidFill>
          <a:latin typeface="+mn-lt"/>
          <a:ea typeface="ＭＳ Ｐゴシック" pitchFamily="32" charset="-128"/>
        </a:defRPr>
      </a:lvl2pPr>
      <a:lvl3pPr marL="965200" indent="-225425" algn="l" rtl="0" eaLnBrk="0" fontAlgn="base" hangingPunct="0">
        <a:spcBef>
          <a:spcPct val="20000"/>
        </a:spcBef>
        <a:spcAft>
          <a:spcPct val="0"/>
        </a:spcAft>
        <a:buClr>
          <a:srgbClr val="CC0000"/>
        </a:buClr>
        <a:buFont typeface="Arial" pitchFamily="-107" charset="0"/>
        <a:buChar char="•"/>
        <a:defRPr sz="2000">
          <a:solidFill>
            <a:schemeClr val="tx1"/>
          </a:solidFill>
          <a:latin typeface="+mn-lt"/>
          <a:ea typeface="ＭＳ Ｐゴシック" pitchFamily="32" charset="-128"/>
        </a:defRPr>
      </a:lvl3pPr>
      <a:lvl4pPr marL="1312863" indent="-233363" algn="l" rtl="0" eaLnBrk="0" fontAlgn="base" hangingPunct="0">
        <a:spcBef>
          <a:spcPct val="20000"/>
        </a:spcBef>
        <a:spcAft>
          <a:spcPct val="0"/>
        </a:spcAft>
        <a:buClr>
          <a:srgbClr val="CC0000"/>
        </a:buClr>
        <a:buFont typeface="Arial" pitchFamily="-107" charset="0"/>
        <a:buChar char="•"/>
        <a:defRPr sz="2000">
          <a:solidFill>
            <a:schemeClr val="tx1"/>
          </a:solidFill>
          <a:latin typeface="+mn-lt"/>
          <a:ea typeface="ＭＳ Ｐゴシック" pitchFamily="32" charset="-128"/>
        </a:defRPr>
      </a:lvl4pPr>
      <a:lvl5pPr marL="1601788" indent="-174625" algn="l" rtl="0" eaLnBrk="0" fontAlgn="base" hangingPunct="0">
        <a:spcBef>
          <a:spcPct val="20000"/>
        </a:spcBef>
        <a:spcAft>
          <a:spcPct val="0"/>
        </a:spcAft>
        <a:buClr>
          <a:srgbClr val="CC0000"/>
        </a:buClr>
        <a:buFont typeface="Arial" pitchFamily="-107" charset="0"/>
        <a:buChar char="•"/>
        <a:defRPr>
          <a:solidFill>
            <a:schemeClr val="tx1"/>
          </a:solidFill>
          <a:latin typeface="+mn-lt"/>
          <a:ea typeface="ＭＳ Ｐゴシック" pitchFamily="32" charset="-128"/>
        </a:defRPr>
      </a:lvl5pPr>
      <a:lvl6pPr marL="2058988" indent="-174625" algn="l" rtl="0" fontAlgn="base">
        <a:spcBef>
          <a:spcPct val="20000"/>
        </a:spcBef>
        <a:spcAft>
          <a:spcPct val="0"/>
        </a:spcAft>
        <a:buClr>
          <a:srgbClr val="CC0000"/>
        </a:buClr>
        <a:buChar char="•"/>
        <a:defRPr>
          <a:solidFill>
            <a:schemeClr val="tx1"/>
          </a:solidFill>
          <a:latin typeface="+mn-lt"/>
        </a:defRPr>
      </a:lvl6pPr>
      <a:lvl7pPr marL="2516188" indent="-174625" algn="l" rtl="0" fontAlgn="base">
        <a:spcBef>
          <a:spcPct val="20000"/>
        </a:spcBef>
        <a:spcAft>
          <a:spcPct val="0"/>
        </a:spcAft>
        <a:buClr>
          <a:srgbClr val="CC0000"/>
        </a:buClr>
        <a:buChar char="•"/>
        <a:defRPr>
          <a:solidFill>
            <a:schemeClr val="tx1"/>
          </a:solidFill>
          <a:latin typeface="+mn-lt"/>
        </a:defRPr>
      </a:lvl7pPr>
      <a:lvl8pPr marL="2973388" indent="-174625" algn="l" rtl="0" fontAlgn="base">
        <a:spcBef>
          <a:spcPct val="20000"/>
        </a:spcBef>
        <a:spcAft>
          <a:spcPct val="0"/>
        </a:spcAft>
        <a:buClr>
          <a:srgbClr val="CC0000"/>
        </a:buClr>
        <a:buChar char="•"/>
        <a:defRPr>
          <a:solidFill>
            <a:schemeClr val="tx1"/>
          </a:solidFill>
          <a:latin typeface="+mn-lt"/>
        </a:defRPr>
      </a:lvl8pPr>
      <a:lvl9pPr marL="3430588" indent="-174625" algn="l" rtl="0" fontAlgn="base">
        <a:spcBef>
          <a:spcPct val="20000"/>
        </a:spcBef>
        <a:spcAft>
          <a:spcPct val="0"/>
        </a:spcAft>
        <a:buClr>
          <a:srgbClr val="CC00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cmu-intel-slideback.jpg"/>
          <p:cNvPicPr>
            <a:picLocks noChangeAspect="1"/>
          </p:cNvPicPr>
          <p:nvPr userDrawn="1"/>
        </p:nvPicPr>
        <p:blipFill>
          <a:blip r:embed="rId15"/>
          <a:srcRect/>
          <a:stretch>
            <a:fillRect/>
          </a:stretch>
        </p:blipFill>
        <p:spPr bwMode="auto">
          <a:xfrm>
            <a:off x="0" y="6386513"/>
            <a:ext cx="9144000" cy="471487"/>
          </a:xfrm>
          <a:prstGeom prst="rect">
            <a:avLst/>
          </a:prstGeom>
          <a:noFill/>
          <a:ln w="9525">
            <a:noFill/>
            <a:miter lim="800000"/>
            <a:headEnd/>
            <a:tailEnd/>
          </a:ln>
        </p:spPr>
      </p:pic>
      <p:sp>
        <p:nvSpPr>
          <p:cNvPr id="1027" name="Rectangle 2"/>
          <p:cNvSpPr>
            <a:spLocks noGrp="1" noChangeArrowheads="1"/>
          </p:cNvSpPr>
          <p:nvPr>
            <p:ph type="title"/>
          </p:nvPr>
        </p:nvSpPr>
        <p:spPr bwMode="auto">
          <a:xfrm>
            <a:off x="88900" y="193675"/>
            <a:ext cx="8963025" cy="6985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41325" y="1028700"/>
            <a:ext cx="8237538" cy="5387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91178" name="Rectangle 10"/>
          <p:cNvSpPr>
            <a:spLocks noChangeArrowheads="1"/>
          </p:cNvSpPr>
          <p:nvPr userDrawn="1"/>
        </p:nvSpPr>
        <p:spPr bwMode="auto">
          <a:xfrm>
            <a:off x="3497263" y="6489700"/>
            <a:ext cx="2133600" cy="273050"/>
          </a:xfrm>
          <a:prstGeom prst="rect">
            <a:avLst/>
          </a:prstGeom>
          <a:noFill/>
          <a:ln w="9525">
            <a:noFill/>
            <a:miter lim="800000"/>
            <a:headEnd/>
            <a:tailEnd/>
          </a:ln>
          <a:effectLst/>
        </p:spPr>
        <p:txBody>
          <a:bodyPr lIns="91412" tIns="45707" rIns="91412" bIns="45707" anchor="b" anchorCtr="1"/>
          <a:lstStyle/>
          <a:p>
            <a:pPr algn="ctr" defTabSz="914400" fontAlgn="base">
              <a:spcBef>
                <a:spcPct val="0"/>
              </a:spcBef>
              <a:spcAft>
                <a:spcPct val="0"/>
              </a:spcAft>
              <a:defRPr/>
            </a:pPr>
            <a:fld id="{29D4322B-7D67-4653-B42F-71ABDBD239EA}" type="slidenum">
              <a:rPr lang="en-US" sz="1000" b="1">
                <a:solidFill>
                  <a:srgbClr val="FFFFFF"/>
                </a:solidFill>
                <a:latin typeface="Arial" charset="0"/>
                <a:cs typeface="Arial" charset="0"/>
              </a:rPr>
              <a:pPr algn="ctr" defTabSz="914400" fontAlgn="base">
                <a:spcBef>
                  <a:spcPct val="0"/>
                </a:spcBef>
                <a:spcAft>
                  <a:spcPct val="0"/>
                </a:spcAft>
                <a:defRPr/>
              </a:pPr>
              <a:t>‹#›</a:t>
            </a:fld>
            <a:endParaRPr lang="en-US" sz="1000" b="1" dirty="0">
              <a:solidFill>
                <a:srgbClr val="FFFFFF"/>
              </a:solidFill>
              <a:latin typeface="Arial" charset="0"/>
              <a:cs typeface="Arial" charset="0"/>
            </a:endParaRPr>
          </a:p>
        </p:txBody>
      </p:sp>
    </p:spTree>
    <p:extLst>
      <p:ext uri="{BB962C8B-B14F-4D97-AF65-F5344CB8AC3E}">
        <p14:creationId xmlns:p14="http://schemas.microsoft.com/office/powerpoint/2010/main" val="20634659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600" b="1">
          <a:solidFill>
            <a:srgbClr val="990000"/>
          </a:solidFill>
          <a:latin typeface="+mj-lt"/>
          <a:ea typeface="+mj-ea"/>
          <a:cs typeface="+mj-cs"/>
        </a:defRPr>
      </a:lvl1pPr>
      <a:lvl2pPr algn="ctr" rtl="0" eaLnBrk="0" fontAlgn="base" hangingPunct="0">
        <a:spcBef>
          <a:spcPct val="0"/>
        </a:spcBef>
        <a:spcAft>
          <a:spcPct val="0"/>
        </a:spcAft>
        <a:defRPr sz="3600" b="1">
          <a:solidFill>
            <a:srgbClr val="990000"/>
          </a:solidFill>
          <a:latin typeface="Verdana" pitchFamily="34" charset="0"/>
        </a:defRPr>
      </a:lvl2pPr>
      <a:lvl3pPr algn="ctr" rtl="0" eaLnBrk="0" fontAlgn="base" hangingPunct="0">
        <a:spcBef>
          <a:spcPct val="0"/>
        </a:spcBef>
        <a:spcAft>
          <a:spcPct val="0"/>
        </a:spcAft>
        <a:defRPr sz="3600" b="1">
          <a:solidFill>
            <a:srgbClr val="990000"/>
          </a:solidFill>
          <a:latin typeface="Verdana" pitchFamily="34" charset="0"/>
        </a:defRPr>
      </a:lvl3pPr>
      <a:lvl4pPr algn="ctr" rtl="0" eaLnBrk="0" fontAlgn="base" hangingPunct="0">
        <a:spcBef>
          <a:spcPct val="0"/>
        </a:spcBef>
        <a:spcAft>
          <a:spcPct val="0"/>
        </a:spcAft>
        <a:defRPr sz="3600" b="1">
          <a:solidFill>
            <a:srgbClr val="990000"/>
          </a:solidFill>
          <a:latin typeface="Verdana" pitchFamily="34" charset="0"/>
        </a:defRPr>
      </a:lvl4pPr>
      <a:lvl5pPr algn="ctr" rtl="0" eaLnBrk="0" fontAlgn="base" hangingPunct="0">
        <a:spcBef>
          <a:spcPct val="0"/>
        </a:spcBef>
        <a:spcAft>
          <a:spcPct val="0"/>
        </a:spcAft>
        <a:defRPr sz="3600" b="1">
          <a:solidFill>
            <a:srgbClr val="990000"/>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76263" indent="-236538" algn="l" rtl="0" eaLnBrk="0" fontAlgn="base" hangingPunct="0">
        <a:spcBef>
          <a:spcPct val="20000"/>
        </a:spcBef>
        <a:spcAft>
          <a:spcPct val="0"/>
        </a:spcAft>
        <a:buFont typeface="Verdana" pitchFamily="34" charset="0"/>
        <a:buChar char="–"/>
        <a:defRPr sz="2000">
          <a:solidFill>
            <a:schemeClr val="tx1"/>
          </a:solidFill>
          <a:latin typeface="+mn-lt"/>
        </a:defRPr>
      </a:lvl2pPr>
      <a:lvl3pPr marL="914400" indent="-223838" algn="l" rtl="0" eaLnBrk="0" fontAlgn="base" hangingPunct="0">
        <a:spcBef>
          <a:spcPct val="20000"/>
        </a:spcBef>
        <a:spcAft>
          <a:spcPct val="0"/>
        </a:spcAft>
        <a:buFont typeface="Verdana" pitchFamily="34" charset="0"/>
        <a:buChar char="–"/>
        <a:defRPr sz="2000">
          <a:solidFill>
            <a:schemeClr val="tx1"/>
          </a:solidFill>
          <a:latin typeface="+mn-lt"/>
        </a:defRPr>
      </a:lvl3pPr>
      <a:lvl4pPr marL="1265238" indent="-236538" algn="l" rtl="0" eaLnBrk="0" fontAlgn="base" hangingPunct="0">
        <a:spcBef>
          <a:spcPct val="20000"/>
        </a:spcBef>
        <a:spcAft>
          <a:spcPct val="0"/>
        </a:spcAft>
        <a:buFont typeface="Verdana" pitchFamily="34" charset="0"/>
        <a:buChar char="–"/>
        <a:defRPr sz="1600">
          <a:solidFill>
            <a:schemeClr val="tx1"/>
          </a:solidFill>
          <a:latin typeface="+mn-lt"/>
        </a:defRPr>
      </a:lvl4pPr>
      <a:lvl5pPr marL="1660525" indent="-234950" algn="l" rtl="0" eaLnBrk="0" fontAlgn="base" hangingPunct="0">
        <a:spcBef>
          <a:spcPct val="20000"/>
        </a:spcBef>
        <a:spcAft>
          <a:spcPct val="0"/>
        </a:spcAft>
        <a:buFont typeface="Verdana" pitchFamily="34" charset="0"/>
        <a:buChar char="–"/>
        <a:defRPr sz="1400">
          <a:solidFill>
            <a:schemeClr val="tx1"/>
          </a:solidFill>
          <a:latin typeface="+mn-lt"/>
        </a:defRPr>
      </a:lvl5pPr>
      <a:lvl6pPr marL="2117725" indent="-234950" algn="l" rtl="0" fontAlgn="base">
        <a:spcBef>
          <a:spcPct val="20000"/>
        </a:spcBef>
        <a:spcAft>
          <a:spcPct val="0"/>
        </a:spcAft>
        <a:buFont typeface="Verdana" pitchFamily="34" charset="0"/>
        <a:buChar char="–"/>
        <a:defRPr sz="1400">
          <a:solidFill>
            <a:schemeClr val="tx1"/>
          </a:solidFill>
          <a:latin typeface="+mn-lt"/>
        </a:defRPr>
      </a:lvl6pPr>
      <a:lvl7pPr marL="2574925" indent="-234950" algn="l" rtl="0" fontAlgn="base">
        <a:spcBef>
          <a:spcPct val="20000"/>
        </a:spcBef>
        <a:spcAft>
          <a:spcPct val="0"/>
        </a:spcAft>
        <a:buFont typeface="Verdana" pitchFamily="34" charset="0"/>
        <a:buChar char="–"/>
        <a:defRPr sz="1400">
          <a:solidFill>
            <a:schemeClr val="tx1"/>
          </a:solidFill>
          <a:latin typeface="+mn-lt"/>
        </a:defRPr>
      </a:lvl7pPr>
      <a:lvl8pPr marL="3032125" indent="-234950" algn="l" rtl="0" fontAlgn="base">
        <a:spcBef>
          <a:spcPct val="20000"/>
        </a:spcBef>
        <a:spcAft>
          <a:spcPct val="0"/>
        </a:spcAft>
        <a:buFont typeface="Verdana" pitchFamily="34" charset="0"/>
        <a:buChar char="–"/>
        <a:defRPr sz="1400">
          <a:solidFill>
            <a:schemeClr val="tx1"/>
          </a:solidFill>
          <a:latin typeface="+mn-lt"/>
        </a:defRPr>
      </a:lvl8pPr>
      <a:lvl9pPr marL="3489325" indent="-234950" algn="l" rtl="0" fontAlgn="base">
        <a:spcBef>
          <a:spcPct val="20000"/>
        </a:spcBef>
        <a:spcAft>
          <a:spcPct val="0"/>
        </a:spcAft>
        <a:buFont typeface="Verdana"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0"/>
            <a:ext cx="9144000" cy="228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pic>
        <p:nvPicPr>
          <p:cNvPr id="1027" name="Picture 8" descr="ecelogo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97638"/>
            <a:ext cx="1600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8600" y="39688"/>
            <a:ext cx="12192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0"/>
          <p:cNvSpPr>
            <a:spLocks noGrp="1" noChangeArrowheads="1"/>
          </p:cNvSpPr>
          <p:nvPr>
            <p:ph type="title"/>
          </p:nvPr>
        </p:nvSpPr>
        <p:spPr bwMode="auto">
          <a:xfrm>
            <a:off x="1066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11"/>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00726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0" fontAlgn="base" hangingPunct="0">
        <a:spcBef>
          <a:spcPct val="0"/>
        </a:spcBef>
        <a:spcAft>
          <a:spcPct val="0"/>
        </a:spcAft>
        <a:defRPr sz="3200" b="1">
          <a:solidFill>
            <a:schemeClr val="tx2"/>
          </a:solidFill>
          <a:latin typeface="+mj-lt"/>
          <a:ea typeface="ＭＳ Ｐゴシック" charset="0"/>
          <a:cs typeface="+mj-cs"/>
        </a:defRPr>
      </a:lvl1pPr>
      <a:lvl2pPr algn="l" rtl="0" eaLnBrk="0" fontAlgn="base" hangingPunct="0">
        <a:spcBef>
          <a:spcPct val="0"/>
        </a:spcBef>
        <a:spcAft>
          <a:spcPct val="0"/>
        </a:spcAft>
        <a:defRPr sz="32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2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2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200" b="1">
          <a:solidFill>
            <a:schemeClr val="tx2"/>
          </a:solidFill>
          <a:latin typeface="Arial" charset="0"/>
          <a:ea typeface="ＭＳ Ｐゴシック" charset="0"/>
          <a:cs typeface="Arial" charset="0"/>
        </a:defRPr>
      </a:lvl5pPr>
      <a:lvl6pPr marL="457200" algn="l" rtl="0" fontAlgn="base">
        <a:spcBef>
          <a:spcPct val="0"/>
        </a:spcBef>
        <a:spcAft>
          <a:spcPct val="0"/>
        </a:spcAft>
        <a:defRPr sz="3200" b="1">
          <a:solidFill>
            <a:schemeClr val="tx2"/>
          </a:solidFill>
          <a:latin typeface="Arial" charset="0"/>
          <a:cs typeface="Arial" charset="0"/>
        </a:defRPr>
      </a:lvl6pPr>
      <a:lvl7pPr marL="914400" algn="l" rtl="0" fontAlgn="base">
        <a:spcBef>
          <a:spcPct val="0"/>
        </a:spcBef>
        <a:spcAft>
          <a:spcPct val="0"/>
        </a:spcAft>
        <a:defRPr sz="3200" b="1">
          <a:solidFill>
            <a:schemeClr val="tx2"/>
          </a:solidFill>
          <a:latin typeface="Arial" charset="0"/>
          <a:cs typeface="Arial" charset="0"/>
        </a:defRPr>
      </a:lvl7pPr>
      <a:lvl8pPr marL="1371600" algn="l" rtl="0" fontAlgn="base">
        <a:spcBef>
          <a:spcPct val="0"/>
        </a:spcBef>
        <a:spcAft>
          <a:spcPct val="0"/>
        </a:spcAft>
        <a:defRPr sz="3200" b="1">
          <a:solidFill>
            <a:schemeClr val="tx2"/>
          </a:solidFill>
          <a:latin typeface="Arial" charset="0"/>
          <a:cs typeface="Arial" charset="0"/>
        </a:defRPr>
      </a:lvl8pPr>
      <a:lvl9pPr marL="1828800" algn="l" rtl="0" fontAlgn="base">
        <a:spcBef>
          <a:spcPct val="0"/>
        </a:spcBef>
        <a:spcAft>
          <a:spcPct val="0"/>
        </a:spcAft>
        <a:defRPr sz="32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Rectangle 15"/>
          <p:cNvSpPr txBox="1">
            <a:spLocks noChangeArrowheads="1"/>
          </p:cNvSpPr>
          <p:nvPr/>
        </p:nvSpPr>
        <p:spPr>
          <a:xfrm>
            <a:off x="5181600" y="6590070"/>
            <a:ext cx="3984523" cy="539750"/>
          </a:xfrm>
          <a:prstGeom prst="rect">
            <a:avLst/>
          </a:prstGeom>
        </p:spPr>
        <p:txBody>
          <a:bodyPr vert="horz" wrap="square" lIns="91440" tIns="45720" rIns="91440" bIns="45720" numCol="1" anchor="ctr" anchorCtr="0" compatLnSpc="1">
            <a:prstTxWarp prst="textNoShape">
              <a:avLst/>
            </a:prstTxWarp>
          </a:bodyPr>
          <a:lstStyle>
            <a:lvl1pPr>
              <a:defRPr dirty="0" smtClean="0"/>
            </a:lvl1pPr>
          </a:lstStyle>
          <a:p>
            <a:pPr algn="r" fontAlgn="base">
              <a:spcBef>
                <a:spcPct val="0"/>
              </a:spcBef>
              <a:spcAft>
                <a:spcPct val="0"/>
              </a:spcAft>
              <a:defRPr/>
            </a:pPr>
            <a:r>
              <a:rPr lang="en-US" sz="1400">
                <a:solidFill>
                  <a:srgbClr val="898989"/>
                </a:solidFill>
                <a:latin typeface="Calibri"/>
                <a:ea typeface="ＭＳ Ｐゴシック" charset="0"/>
                <a:cs typeface="ＭＳ Ｐゴシック" charset="0"/>
              </a:rPr>
              <a:t>FPGA’12 / Eric S. Chung, Feb 2012, slide-</a:t>
            </a:r>
            <a:fld id="{E7AAE9C8-EA4E-4813-9977-B8D03AD2F13B}" type="slidenum">
              <a:rPr lang="en-US" sz="1400">
                <a:solidFill>
                  <a:srgbClr val="898989"/>
                </a:solidFill>
                <a:latin typeface="Calibri"/>
                <a:ea typeface="ＭＳ Ｐゴシック" charset="0"/>
                <a:cs typeface="ＭＳ Ｐゴシック" charset="0"/>
              </a:rPr>
              <a:pPr algn="r" fontAlgn="base">
                <a:spcBef>
                  <a:spcPct val="0"/>
                </a:spcBef>
                <a:spcAft>
                  <a:spcPct val="0"/>
                </a:spcAft>
                <a:defRPr/>
              </a:pPr>
              <a:t>‹#›</a:t>
            </a:fld>
            <a:endParaRPr lang="en-US" sz="1400">
              <a:solidFill>
                <a:srgbClr val="898989"/>
              </a:solidFill>
              <a:latin typeface="Calibri"/>
              <a:ea typeface="ＭＳ Ｐゴシック" charset="0"/>
              <a:cs typeface="ＭＳ Ｐゴシック" charset="0"/>
            </a:endParaRPr>
          </a:p>
          <a:p>
            <a:pPr algn="r" fontAlgn="base">
              <a:spcBef>
                <a:spcPct val="0"/>
              </a:spcBef>
              <a:spcAft>
                <a:spcPct val="0"/>
              </a:spcAft>
              <a:defRPr/>
            </a:pPr>
            <a:endParaRPr lang="en-US" sz="1400">
              <a:solidFill>
                <a:srgbClr val="898989"/>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042207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txStyles>
    <p:titleStyle>
      <a:lvl1pPr algn="ctr" defTabSz="457200" rtl="0" eaLnBrk="1" fontAlgn="base" hangingPunct="1">
        <a:spcBef>
          <a:spcPct val="0"/>
        </a:spcBef>
        <a:spcAft>
          <a:spcPct val="0"/>
        </a:spcAft>
        <a:defRPr sz="4000" b="1" kern="1200">
          <a:solidFill>
            <a:srgbClr val="001566"/>
          </a:solidFill>
          <a:latin typeface="Tahoma"/>
          <a:ea typeface="ＭＳ Ｐゴシック" charset="-128"/>
          <a:cs typeface="Tahoma"/>
        </a:defRPr>
      </a:lvl1pPr>
      <a:lvl2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2pPr>
      <a:lvl3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3pPr>
      <a:lvl4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4pPr>
      <a:lvl5pPr algn="ctr" defTabSz="457200" rtl="0" eaLnBrk="1" fontAlgn="base" hangingPunct="1">
        <a:spcBef>
          <a:spcPct val="0"/>
        </a:spcBef>
        <a:spcAft>
          <a:spcPct val="0"/>
        </a:spcAft>
        <a:defRPr sz="4000" b="1">
          <a:solidFill>
            <a:srgbClr val="001566"/>
          </a:solidFill>
          <a:latin typeface="Tahoma" charset="0"/>
          <a:ea typeface="ＭＳ Ｐゴシック" charset="-128"/>
          <a:cs typeface="Tahoma" pitchFamily="-65" charset="0"/>
        </a:defRPr>
      </a:lvl5pPr>
      <a:lvl6pPr marL="457200" algn="ctr" defTabSz="457200" rtl="0" eaLnBrk="1" fontAlgn="base" hangingPunct="1">
        <a:spcBef>
          <a:spcPct val="0"/>
        </a:spcBef>
        <a:spcAft>
          <a:spcPct val="0"/>
        </a:spcAft>
        <a:defRPr sz="4000" b="1">
          <a:solidFill>
            <a:srgbClr val="000000"/>
          </a:solidFill>
          <a:latin typeface="Tahoma" charset="0"/>
          <a:ea typeface="ＭＳ Ｐゴシック" charset="-128"/>
        </a:defRPr>
      </a:lvl6pPr>
      <a:lvl7pPr marL="914400" algn="ctr" defTabSz="457200" rtl="0" eaLnBrk="1" fontAlgn="base" hangingPunct="1">
        <a:spcBef>
          <a:spcPct val="0"/>
        </a:spcBef>
        <a:spcAft>
          <a:spcPct val="0"/>
        </a:spcAft>
        <a:defRPr sz="4000" b="1">
          <a:solidFill>
            <a:srgbClr val="000000"/>
          </a:solidFill>
          <a:latin typeface="Tahoma" charset="0"/>
          <a:ea typeface="ＭＳ Ｐゴシック" charset="-128"/>
        </a:defRPr>
      </a:lvl7pPr>
      <a:lvl8pPr marL="1371600" algn="ctr" defTabSz="457200" rtl="0" eaLnBrk="1" fontAlgn="base" hangingPunct="1">
        <a:spcBef>
          <a:spcPct val="0"/>
        </a:spcBef>
        <a:spcAft>
          <a:spcPct val="0"/>
        </a:spcAft>
        <a:defRPr sz="4000" b="1">
          <a:solidFill>
            <a:srgbClr val="000000"/>
          </a:solidFill>
          <a:latin typeface="Tahoma" charset="0"/>
          <a:ea typeface="ＭＳ Ｐゴシック" charset="-128"/>
        </a:defRPr>
      </a:lvl8pPr>
      <a:lvl9pPr marL="1828800" algn="ctr" defTabSz="457200" rtl="0" eaLnBrk="1" fontAlgn="base" hangingPunct="1">
        <a:spcBef>
          <a:spcPct val="0"/>
        </a:spcBef>
        <a:spcAft>
          <a:spcPct val="0"/>
        </a:spcAft>
        <a:defRPr sz="4000" b="1">
          <a:solidFill>
            <a:srgbClr val="000000"/>
          </a:solidFill>
          <a:latin typeface="Tahoma"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SzPct val="50000"/>
        <a:buFont typeface="Wingdings" pitchFamily="2" charset="2"/>
        <a:buChar char="q"/>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79216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66800"/>
            <a:ext cx="88392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5214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1" kern="1200">
          <a:solidFill>
            <a:srgbClr val="AE0023"/>
          </a:solidFill>
          <a:latin typeface="+mj-lt"/>
          <a:ea typeface="+mj-ea"/>
          <a:cs typeface="+mj-cs"/>
        </a:defRPr>
      </a:lvl1pPr>
    </p:titleStyle>
    <p:bodyStyle>
      <a:lvl1pPr marL="342900" indent="-342900" algn="l" defTabSz="457200" rtl="0" eaLnBrk="1" latinLnBrk="0" hangingPunct="1">
        <a:spcBef>
          <a:spcPct val="20000"/>
        </a:spcBef>
        <a:buClr>
          <a:srgbClr val="AE0023"/>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AE002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E002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79216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066800"/>
            <a:ext cx="8839200" cy="5562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7A05C-7D88-9E4B-B6AC-1CE35ACF5D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87591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b="1" kern="1200">
          <a:solidFill>
            <a:srgbClr val="AE0023"/>
          </a:solidFill>
          <a:latin typeface="+mj-lt"/>
          <a:ea typeface="+mj-ea"/>
          <a:cs typeface="+mj-cs"/>
        </a:defRPr>
      </a:lvl1pPr>
    </p:titleStyle>
    <p:bodyStyle>
      <a:lvl1pPr marL="342900" indent="-342900" algn="l" defTabSz="457200" rtl="0" eaLnBrk="1" latinLnBrk="0" hangingPunct="1">
        <a:spcBef>
          <a:spcPct val="20000"/>
        </a:spcBef>
        <a:buClr>
          <a:srgbClr val="AE0023"/>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AE002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AE0023"/>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AE0023"/>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defTabSz="914400" fontAlgn="base">
              <a:spcBef>
                <a:spcPct val="0"/>
              </a:spcBef>
              <a:spcAft>
                <a:spcPct val="0"/>
              </a:spcAft>
            </a:pPr>
            <a:fld id="{98DD4342-CB47-8944-AB15-14AEAB50D7B5}"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smtClean="0">
              <a:solidFill>
                <a:srgbClr val="000000"/>
              </a:solidFill>
              <a:ea typeface="ＭＳ Ｐゴシック" charset="0"/>
              <a:cs typeface="Arial" charset="0"/>
            </a:endParaRPr>
          </a:p>
        </p:txBody>
      </p:sp>
      <p:sp>
        <p:nvSpPr>
          <p:cNvPr id="121861" name="Rectangle 5"/>
          <p:cNvSpPr>
            <a:spLocks noChangeArrowheads="1"/>
          </p:cNvSpPr>
          <p:nvPr/>
        </p:nvSpPr>
        <p:spPr bwMode="auto">
          <a:xfrm>
            <a:off x="0" y="0"/>
            <a:ext cx="9144000" cy="228600"/>
          </a:xfrm>
          <a:prstGeom prst="rect">
            <a:avLst/>
          </a:prstGeom>
          <a:solidFill>
            <a:srgbClr val="990000"/>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Arial" charset="0"/>
              <a:cs typeface="Arial" charset="0"/>
            </a:endParaRPr>
          </a:p>
        </p:txBody>
      </p:sp>
      <p:pic>
        <p:nvPicPr>
          <p:cNvPr id="2054" name="Picture 7" descr="cmured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525" y="33338"/>
            <a:ext cx="9810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1431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43.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oleObject" Target="../embeddings/oleObject3.bin"/><Relationship Id="rId7" Type="http://schemas.openxmlformats.org/officeDocument/2006/relationships/image" Target="../media/image43.png"/><Relationship Id="rId1" Type="http://schemas.openxmlformats.org/officeDocument/2006/relationships/vmlDrawing" Target="../drawings/vmlDrawing3.vml"/><Relationship Id="rId2"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4.bin"/><Relationship Id="rId5" Type="http://schemas.openxmlformats.org/officeDocument/2006/relationships/image" Target="../media/image4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jpeg"/><Relationship Id="rId8" Type="http://schemas.openxmlformats.org/officeDocument/2006/relationships/image" Target="../media/image74.jpeg"/><Relationship Id="rId9" Type="http://schemas.openxmlformats.org/officeDocument/2006/relationships/image" Target="../media/image75.png"/><Relationship Id="rId10"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image" Target="../media/image84.gif"/><Relationship Id="rId8" Type="http://schemas.openxmlformats.org/officeDocument/2006/relationships/image" Target="../media/image31.jpeg"/><Relationship Id="rId1" Type="http://schemas.openxmlformats.org/officeDocument/2006/relationships/slideLayout" Target="../slideLayouts/slideLayout68.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jpeg"/><Relationship Id="rId1" Type="http://schemas.openxmlformats.org/officeDocument/2006/relationships/vmlDrawing" Target="../drawings/vmlDrawing5.vml"/><Relationship Id="rId2" Type="http://schemas.openxmlformats.org/officeDocument/2006/relationships/slideLayout" Target="../slideLayouts/slideLayout75.xml"/><Relationship Id="rId3" Type="http://schemas.openxmlformats.org/officeDocument/2006/relationships/notesSlide" Target="../notesSlides/notesSlide18.xml"/><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oleObject" Target="../embeddings/oleObject5.bin"/><Relationship Id="rId10" Type="http://schemas.openxmlformats.org/officeDocument/2006/relationships/image" Target="../media/image85.emf"/></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5" Type="http://schemas.microsoft.com/office/2007/relationships/hdphoto" Target="../media/hdphoto1.wdp"/><Relationship Id="rId6" Type="http://schemas.openxmlformats.org/officeDocument/2006/relationships/image" Target="../media/image14.jpeg"/><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microsoft.com/office/2007/relationships/hdphoto" Target="../media/hdphoto2.wdp"/><Relationship Id="rId7" Type="http://schemas.openxmlformats.org/officeDocument/2006/relationships/image" Target="../media/image98.gif"/><Relationship Id="rId1" Type="http://schemas.openxmlformats.org/officeDocument/2006/relationships/slideLayout" Target="../slideLayouts/slideLayout52.xml"/><Relationship Id="rId2" Type="http://schemas.openxmlformats.org/officeDocument/2006/relationships/hyperlink" Target="http://www.ece.cmu.edu/~coram" TargetMode="Externa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8.bin"/><Relationship Id="rId20" Type="http://schemas.openxmlformats.org/officeDocument/2006/relationships/image" Target="../media/image106.emf"/><Relationship Id="rId21" Type="http://schemas.openxmlformats.org/officeDocument/2006/relationships/oleObject" Target="../embeddings/oleObject14.bin"/><Relationship Id="rId22" Type="http://schemas.openxmlformats.org/officeDocument/2006/relationships/image" Target="../media/image107.emf"/><Relationship Id="rId10" Type="http://schemas.openxmlformats.org/officeDocument/2006/relationships/image" Target="../media/image101.emf"/><Relationship Id="rId11" Type="http://schemas.openxmlformats.org/officeDocument/2006/relationships/oleObject" Target="../embeddings/oleObject9.bin"/><Relationship Id="rId12" Type="http://schemas.openxmlformats.org/officeDocument/2006/relationships/image" Target="../media/image102.emf"/><Relationship Id="rId13" Type="http://schemas.openxmlformats.org/officeDocument/2006/relationships/oleObject" Target="../embeddings/oleObject10.bin"/><Relationship Id="rId14" Type="http://schemas.openxmlformats.org/officeDocument/2006/relationships/image" Target="../media/image103.emf"/><Relationship Id="rId15" Type="http://schemas.openxmlformats.org/officeDocument/2006/relationships/oleObject" Target="../embeddings/oleObject11.bin"/><Relationship Id="rId16" Type="http://schemas.openxmlformats.org/officeDocument/2006/relationships/image" Target="../media/image104.emf"/><Relationship Id="rId17" Type="http://schemas.openxmlformats.org/officeDocument/2006/relationships/oleObject" Target="../embeddings/oleObject12.bin"/><Relationship Id="rId18" Type="http://schemas.openxmlformats.org/officeDocument/2006/relationships/image" Target="../media/image105.emf"/><Relationship Id="rId19" Type="http://schemas.openxmlformats.org/officeDocument/2006/relationships/oleObject" Target="../embeddings/oleObject13.bin"/><Relationship Id="rId1" Type="http://schemas.openxmlformats.org/officeDocument/2006/relationships/vmlDrawing" Target="../drawings/vmlDrawing6.vml"/><Relationship Id="rId2" Type="http://schemas.openxmlformats.org/officeDocument/2006/relationships/slideLayout" Target="../slideLayouts/slideLayout90.xml"/><Relationship Id="rId3" Type="http://schemas.openxmlformats.org/officeDocument/2006/relationships/notesSlide" Target="../notesSlides/notesSlide20.xml"/><Relationship Id="rId4" Type="http://schemas.openxmlformats.org/officeDocument/2006/relationships/image" Target="../media/image108.jpeg"/><Relationship Id="rId5" Type="http://schemas.openxmlformats.org/officeDocument/2006/relationships/oleObject" Target="../embeddings/oleObject6.bin"/><Relationship Id="rId6" Type="http://schemas.openxmlformats.org/officeDocument/2006/relationships/image" Target="../media/image99.emf"/><Relationship Id="rId7" Type="http://schemas.openxmlformats.org/officeDocument/2006/relationships/oleObject" Target="../embeddings/oleObject7.bin"/><Relationship Id="rId8" Type="http://schemas.openxmlformats.org/officeDocument/2006/relationships/image" Target="../media/image10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09.png"/></Relationships>
</file>

<file path=ppt/slides/_rels/slide37.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111.jpeg"/><Relationship Id="rId13" Type="http://schemas.openxmlformats.org/officeDocument/2006/relationships/image" Target="../media/image112.png"/><Relationship Id="rId14" Type="http://schemas.openxmlformats.org/officeDocument/2006/relationships/image" Target="../media/image113.jpeg"/><Relationship Id="rId1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10.png"/><Relationship Id="rId8" Type="http://schemas.openxmlformats.org/officeDocument/2006/relationships/image" Target="../media/image36.png"/><Relationship Id="rId9" Type="http://schemas.openxmlformats.org/officeDocument/2006/relationships/image" Target="../media/image11.png"/><Relationship Id="rId10"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jpeg"/><Relationship Id="rId9" Type="http://schemas.openxmlformats.org/officeDocument/2006/relationships/image" Target="../media/image122.jpeg"/><Relationship Id="rId10" Type="http://schemas.openxmlformats.org/officeDocument/2006/relationships/image" Target="../media/image123.jpeg"/><Relationship Id="rId11" Type="http://schemas.openxmlformats.org/officeDocument/2006/relationships/image" Target="../media/image124.jp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 Id="rId3" Type="http://schemas.openxmlformats.org/officeDocument/2006/relationships/image" Target="../media/image7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jpeg"/><Relationship Id="rId27" Type="http://schemas.openxmlformats.org/officeDocument/2006/relationships/image" Target="../media/image32.jpeg"/><Relationship Id="rId28" Type="http://schemas.openxmlformats.org/officeDocument/2006/relationships/image" Target="../media/image33.png"/><Relationship Id="rId29" Type="http://schemas.openxmlformats.org/officeDocument/2006/relationships/image" Target="../media/image34.png"/><Relationship Id="rId30" Type="http://schemas.openxmlformats.org/officeDocument/2006/relationships/image" Target="../media/image35.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s>
</file>

<file path=ppt/slides/_rels/slide6.xml.rels><?xml version="1.0" encoding="UTF-8" standalone="yes"?>
<Relationships xmlns="http://schemas.openxmlformats.org/package/2006/relationships"><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15.png"/><Relationship Id="rId24" Type="http://schemas.openxmlformats.org/officeDocument/2006/relationships/image" Target="../media/image22.png"/><Relationship Id="rId25" Type="http://schemas.openxmlformats.org/officeDocument/2006/relationships/image" Target="../media/image16.png"/><Relationship Id="rId26" Type="http://schemas.openxmlformats.org/officeDocument/2006/relationships/image" Target="../media/image23.png"/><Relationship Id="rId27" Type="http://schemas.openxmlformats.org/officeDocument/2006/relationships/image" Target="../media/image20.png"/><Relationship Id="rId28" Type="http://schemas.openxmlformats.org/officeDocument/2006/relationships/image" Target="../media/image21.png"/><Relationship Id="rId29" Type="http://schemas.openxmlformats.org/officeDocument/2006/relationships/image" Target="../media/image8.png"/><Relationship Id="rId1" Type="http://schemas.openxmlformats.org/officeDocument/2006/relationships/slideLayout" Target="../slideLayouts/slideLayout4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30" Type="http://schemas.openxmlformats.org/officeDocument/2006/relationships/image" Target="../media/image31.jpeg"/><Relationship Id="rId31" Type="http://schemas.openxmlformats.org/officeDocument/2006/relationships/image" Target="../media/image27.png"/><Relationship Id="rId32" Type="http://schemas.openxmlformats.org/officeDocument/2006/relationships/image" Target="../media/image42.jpeg"/><Relationship Id="rId9" Type="http://schemas.openxmlformats.org/officeDocument/2006/relationships/image" Target="../media/image14.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13.jpeg"/><Relationship Id="rId33" Type="http://schemas.openxmlformats.org/officeDocument/2006/relationships/image" Target="../media/image18.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2.jpeg"/><Relationship Id="rId13" Type="http://schemas.openxmlformats.org/officeDocument/2006/relationships/image" Target="../media/image30.png"/><Relationship Id="rId14" Type="http://schemas.openxmlformats.org/officeDocument/2006/relationships/image" Target="../media/image19.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11.png"/><Relationship Id="rId18" Type="http://schemas.openxmlformats.org/officeDocument/2006/relationships/image" Target="../media/image12.jpeg"/><Relationship Id="rId19"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oleObject" Target="../embeddings/oleObject1.bin"/><Relationship Id="rId7" Type="http://schemas.openxmlformats.org/officeDocument/2006/relationships/image" Target="../media/image43.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jpe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9" Type="http://schemas.openxmlformats.org/officeDocument/2006/relationships/image" Target="../media/image29.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 Id="rId25" Type="http://schemas.openxmlformats.org/officeDocument/2006/relationships/image" Target="../media/image63.png"/><Relationship Id="rId10" Type="http://schemas.openxmlformats.org/officeDocument/2006/relationships/image" Target="../media/image24.png"/><Relationship Id="rId11" Type="http://schemas.openxmlformats.org/officeDocument/2006/relationships/image" Target="../media/image33.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7" Type="http://schemas.openxmlformats.org/officeDocument/2006/relationships/image" Target="../media/image55.png"/><Relationship Id="rId18" Type="http://schemas.openxmlformats.org/officeDocument/2006/relationships/image" Target="../media/image56.png"/><Relationship Id="rId19"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34.png"/><Relationship Id="rId7" Type="http://schemas.openxmlformats.org/officeDocument/2006/relationships/image" Target="../media/image28.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2438400"/>
          </a:xfrm>
        </p:spPr>
        <p:txBody>
          <a:bodyPr>
            <a:normAutofit/>
          </a:bodyPr>
          <a:lstStyle/>
          <a:p>
            <a:r>
              <a:rPr lang="en-US" dirty="0" smtClean="0"/>
              <a:t>Computer Systems </a:t>
            </a:r>
            <a:br>
              <a:rPr lang="en-US" dirty="0" smtClean="0"/>
            </a:br>
            <a:r>
              <a:rPr lang="en-US" dirty="0" smtClean="0"/>
              <a:t>in ECE @CMU</a:t>
            </a:r>
            <a:endParaRPr lang="en-US" dirty="0"/>
          </a:p>
        </p:txBody>
      </p:sp>
      <p:sp>
        <p:nvSpPr>
          <p:cNvPr id="3" name="Subtitle 2"/>
          <p:cNvSpPr>
            <a:spLocks noGrp="1"/>
          </p:cNvSpPr>
          <p:nvPr>
            <p:ph type="subTitle" idx="1"/>
          </p:nvPr>
        </p:nvSpPr>
        <p:spPr>
          <a:xfrm>
            <a:off x="1676400" y="3489624"/>
            <a:ext cx="5791200" cy="1920576"/>
          </a:xfrm>
        </p:spPr>
        <p:txBody>
          <a:bodyPr>
            <a:normAutofit/>
          </a:bodyPr>
          <a:lstStyle/>
          <a:p>
            <a:r>
              <a:rPr lang="en-US" i="1" dirty="0"/>
              <a:t>a</a:t>
            </a:r>
            <a:r>
              <a:rPr lang="en-US" i="1" dirty="0" smtClean="0"/>
              <a:t>s </a:t>
            </a:r>
            <a:r>
              <a:rPr lang="en-US" i="1" dirty="0"/>
              <a:t>t</a:t>
            </a:r>
            <a:r>
              <a:rPr lang="en-US" i="1" dirty="0" smtClean="0"/>
              <a:t>old </a:t>
            </a:r>
            <a:r>
              <a:rPr lang="en-US" i="1" dirty="0"/>
              <a:t>b</a:t>
            </a:r>
            <a:r>
              <a:rPr lang="en-US" i="1" dirty="0" smtClean="0"/>
              <a:t>y</a:t>
            </a:r>
            <a:r>
              <a:rPr lang="en-US" dirty="0" smtClean="0"/>
              <a:t> </a:t>
            </a:r>
          </a:p>
          <a:p>
            <a:r>
              <a:rPr lang="en-US" dirty="0" smtClean="0"/>
              <a:t>Onur Mutlu</a:t>
            </a:r>
          </a:p>
          <a:p>
            <a:r>
              <a:rPr lang="en-US" dirty="0" smtClean="0"/>
              <a:t>(on behalf of many)</a:t>
            </a:r>
            <a:endParaRPr lang="en-US" dirty="0" smtClean="0"/>
          </a:p>
          <a:p>
            <a:pPr algn="l"/>
            <a:endParaRPr lang="en-US" dirty="0" smtClean="0"/>
          </a:p>
        </p:txBody>
      </p:sp>
      <p:sp>
        <p:nvSpPr>
          <p:cNvPr id="4" name="Slide Number Placeholder 3"/>
          <p:cNvSpPr>
            <a:spLocks noGrp="1"/>
          </p:cNvSpPr>
          <p:nvPr>
            <p:ph type="sldNum" sz="quarter" idx="12"/>
          </p:nvPr>
        </p:nvSpPr>
        <p:spPr/>
        <p:txBody>
          <a:bodyPr/>
          <a:lstStyle/>
          <a:p>
            <a:fld id="{9D37A05C-7D88-9E4B-B6AC-1CE35ACF5DD7}" type="slidenum">
              <a:rPr lang="en-US" smtClean="0"/>
              <a:pPr/>
              <a:t>1</a:t>
            </a:fld>
            <a:endParaRPr lang="en-US" dirty="0"/>
          </a:p>
        </p:txBody>
      </p:sp>
      <p:sp>
        <p:nvSpPr>
          <p:cNvPr id="6" name="Subtitle 2"/>
          <p:cNvSpPr txBox="1">
            <a:spLocks/>
          </p:cNvSpPr>
          <p:nvPr/>
        </p:nvSpPr>
        <p:spPr>
          <a:xfrm>
            <a:off x="1752600" y="5877767"/>
            <a:ext cx="5791200" cy="609600"/>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AE0023"/>
              </a:buClr>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Clr>
                <a:srgbClr val="AE0023"/>
              </a:buClr>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AE0023"/>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t>ECE Open House 2012</a:t>
            </a:r>
            <a:endParaRPr lang="en-US" sz="2400" dirty="0" smtClean="0"/>
          </a:p>
          <a:p>
            <a:pPr algn="l"/>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fontScale="90000"/>
          </a:bodyPr>
          <a:lstStyle/>
          <a:p>
            <a:r>
              <a:rPr lang="en-US" sz="4800" i="1" dirty="0"/>
              <a:t>An Exciting and Collaborative Place to Fundamentally Change the Way Future Computers are Designed</a:t>
            </a:r>
            <a:endParaRPr lang="en-US" sz="4400" b="0" dirty="0"/>
          </a:p>
        </p:txBody>
      </p:sp>
      <p:sp>
        <p:nvSpPr>
          <p:cNvPr id="3" name="Title 1"/>
          <p:cNvSpPr txBox="1">
            <a:spLocks/>
          </p:cNvSpPr>
          <p:nvPr/>
        </p:nvSpPr>
        <p:spPr>
          <a:xfrm>
            <a:off x="533400" y="41148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Cloud Computing Research</a:t>
            </a:r>
            <a:endParaRPr lang="en-US" sz="3200" b="0" dirty="0"/>
          </a:p>
        </p:txBody>
      </p:sp>
      <p:sp>
        <p:nvSpPr>
          <p:cNvPr id="4" name="Title 1"/>
          <p:cNvSpPr txBox="1">
            <a:spLocks/>
          </p:cNvSpPr>
          <p:nvPr/>
        </p:nvSpPr>
        <p:spPr>
          <a:xfrm>
            <a:off x="533400" y="4800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Embedded Computing Research</a:t>
            </a:r>
            <a:endParaRPr lang="en-US" sz="3200" b="0" dirty="0"/>
          </a:p>
        </p:txBody>
      </p:sp>
    </p:spTree>
    <p:extLst>
      <p:ext uri="{BB962C8B-B14F-4D97-AF65-F5344CB8AC3E}">
        <p14:creationId xmlns:p14="http://schemas.microsoft.com/office/powerpoint/2010/main" val="2427420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sp>
        <p:nvSpPr>
          <p:cNvPr id="3" name="Content Placeholder 2"/>
          <p:cNvSpPr>
            <a:spLocks noGrp="1"/>
          </p:cNvSpPr>
          <p:nvPr>
            <p:ph idx="1"/>
          </p:nvPr>
        </p:nvSpPr>
        <p:spPr/>
        <p:txBody>
          <a:bodyPr>
            <a:normAutofit/>
          </a:bodyPr>
          <a:lstStyle/>
          <a:p>
            <a:pPr>
              <a:defRPr/>
            </a:pPr>
            <a:r>
              <a:rPr lang="en-US" altLang="ja-JP" sz="2800" dirty="0" smtClean="0">
                <a:ea typeface="ＭＳ Ｐゴシック" pitchFamily="34" charset="-128"/>
              </a:rPr>
              <a:t>Cloud computing: use someone else’s computers instead of buying/maintaining your own</a:t>
            </a:r>
          </a:p>
          <a:p>
            <a:pPr>
              <a:defRPr/>
            </a:pPr>
            <a:endParaRPr lang="en-US" altLang="ja-JP" sz="2800" dirty="0">
              <a:ea typeface="ＭＳ Ｐゴシック" pitchFamily="34" charset="-128"/>
            </a:endParaRPr>
          </a:p>
          <a:p>
            <a:pPr>
              <a:defRPr/>
            </a:pPr>
            <a:r>
              <a:rPr lang="en-US" altLang="ja-JP" sz="2800" dirty="0" smtClean="0">
                <a:ea typeface="ＭＳ Ｐゴシック" pitchFamily="34" charset="-128"/>
              </a:rPr>
              <a:t>Promises huge </a:t>
            </a:r>
            <a:r>
              <a:rPr lang="en-US" altLang="ja-JP" sz="2800" dirty="0">
                <a:ea typeface="ＭＳ Ｐゴシック" pitchFamily="34" charset="-128"/>
              </a:rPr>
              <a:t>benefits in…</a:t>
            </a:r>
          </a:p>
          <a:p>
            <a:pPr lvl="1">
              <a:defRPr/>
            </a:pPr>
            <a:r>
              <a:rPr lang="en-US" altLang="ja-JP" sz="2400" dirty="0">
                <a:ea typeface="ＭＳ Ｐゴシック" pitchFamily="34" charset="-128"/>
              </a:rPr>
              <a:t>resource </a:t>
            </a:r>
            <a:r>
              <a:rPr lang="en-US" altLang="ja-JP" sz="2400" dirty="0" smtClean="0">
                <a:solidFill>
                  <a:srgbClr val="0000FF"/>
                </a:solidFill>
                <a:ea typeface="ＭＳ Ｐゴシック" pitchFamily="34" charset="-128"/>
              </a:rPr>
              <a:t>efficiency</a:t>
            </a:r>
            <a:r>
              <a:rPr lang="en-US" altLang="ja-JP" sz="2400" dirty="0" smtClean="0">
                <a:ea typeface="ＭＳ Ｐゴシック" pitchFamily="34" charset="-128"/>
              </a:rPr>
              <a:t>: consolidation</a:t>
            </a:r>
            <a:endParaRPr lang="en-US" altLang="ja-JP" sz="2400" dirty="0">
              <a:ea typeface="ＭＳ Ｐゴシック" pitchFamily="34" charset="-128"/>
            </a:endParaRPr>
          </a:p>
          <a:p>
            <a:pPr lvl="1">
              <a:defRPr/>
            </a:pPr>
            <a:r>
              <a:rPr lang="en-US" altLang="ja-JP" sz="2400" dirty="0">
                <a:ea typeface="ＭＳ Ｐゴシック" pitchFamily="34" charset="-128"/>
              </a:rPr>
              <a:t>agility and </a:t>
            </a:r>
            <a:r>
              <a:rPr lang="en-US" altLang="ja-JP" sz="2400" dirty="0">
                <a:solidFill>
                  <a:srgbClr val="0000FF"/>
                </a:solidFill>
                <a:ea typeface="ＭＳ Ｐゴシック" pitchFamily="34" charset="-128"/>
              </a:rPr>
              <a:t>productivity</a:t>
            </a:r>
            <a:r>
              <a:rPr lang="en-US" altLang="ja-JP" sz="2400" dirty="0">
                <a:ea typeface="ＭＳ Ｐゴシック" pitchFamily="34" charset="-128"/>
              </a:rPr>
              <a:t> of application </a:t>
            </a:r>
            <a:r>
              <a:rPr lang="en-US" altLang="ja-JP" sz="2400" dirty="0" smtClean="0">
                <a:ea typeface="ＭＳ Ｐゴシック" pitchFamily="34" charset="-128"/>
              </a:rPr>
              <a:t>development</a:t>
            </a:r>
            <a:endParaRPr lang="en-US" altLang="ja-JP" sz="2400" dirty="0">
              <a:ea typeface="ＭＳ Ｐゴシック" pitchFamily="34" charset="-128"/>
            </a:endParaRPr>
          </a:p>
          <a:p>
            <a:pPr lvl="1">
              <a:defRPr/>
            </a:pPr>
            <a:r>
              <a:rPr lang="en-US" altLang="ja-JP" sz="2400" dirty="0">
                <a:ea typeface="ＭＳ Ｐゴシック" pitchFamily="34" charset="-128"/>
              </a:rPr>
              <a:t>system and service </a:t>
            </a:r>
            <a:r>
              <a:rPr lang="en-US" altLang="ja-JP" sz="2400" dirty="0">
                <a:solidFill>
                  <a:srgbClr val="0000FF"/>
                </a:solidFill>
                <a:ea typeface="ＭＳ Ｐゴシック" pitchFamily="34" charset="-128"/>
              </a:rPr>
              <a:t>robustness</a:t>
            </a:r>
          </a:p>
          <a:p>
            <a:pPr lvl="1">
              <a:defRPr/>
            </a:pPr>
            <a:r>
              <a:rPr lang="en-US" altLang="ja-JP" sz="2400" dirty="0">
                <a:ea typeface="ＭＳ Ｐゴシック" pitchFamily="34" charset="-128"/>
              </a:rPr>
              <a:t>data </a:t>
            </a:r>
            <a:r>
              <a:rPr lang="en-US" altLang="ja-JP" sz="2400" dirty="0">
                <a:solidFill>
                  <a:srgbClr val="0000FF"/>
                </a:solidFill>
                <a:ea typeface="ＭＳ Ｐゴシック" pitchFamily="34" charset="-128"/>
              </a:rPr>
              <a:t>sharing</a:t>
            </a:r>
            <a:r>
              <a:rPr lang="en-US" altLang="ja-JP" sz="2400" dirty="0">
                <a:ea typeface="ＭＳ Ｐゴシック" pitchFamily="34" charset="-128"/>
              </a:rPr>
              <a:t> and end user </a:t>
            </a:r>
            <a:r>
              <a:rPr lang="en-US" altLang="ja-JP" sz="2400" dirty="0">
                <a:solidFill>
                  <a:srgbClr val="0000FF"/>
                </a:solidFill>
                <a:ea typeface="ＭＳ Ｐゴシック" pitchFamily="34" charset="-128"/>
              </a:rPr>
              <a:t>access</a:t>
            </a:r>
          </a:p>
          <a:p>
            <a:pPr lvl="7">
              <a:buFont typeface="Verdana" pitchFamily="34" charset="0"/>
              <a:buNone/>
              <a:defRPr/>
            </a:pPr>
            <a:endParaRPr lang="en-US" altLang="ja-JP" sz="1600" dirty="0">
              <a:ea typeface="ＭＳ Ｐゴシック" pitchFamily="34" charset="-128"/>
            </a:endParaRPr>
          </a:p>
          <a:p>
            <a:pPr>
              <a:defRPr/>
            </a:pPr>
            <a:r>
              <a:rPr lang="en-US" altLang="ja-JP" sz="2800" dirty="0">
                <a:ea typeface="ＭＳ Ｐゴシック" pitchFamily="34" charset="-128"/>
              </a:rPr>
              <a:t> But, hype far ahead of capability &amp; knowledge</a:t>
            </a:r>
          </a:p>
          <a:p>
            <a:pPr lvl="1">
              <a:defRPr/>
            </a:pPr>
            <a:r>
              <a:rPr lang="en-US" altLang="ja-JP" sz="2400" dirty="0">
                <a:ea typeface="ＭＳ Ｐゴシック" pitchFamily="34" charset="-128"/>
              </a:rPr>
              <a:t>huge need for </a:t>
            </a:r>
            <a:r>
              <a:rPr lang="en-US" altLang="ja-JP" sz="2400" dirty="0" smtClean="0">
                <a:ea typeface="ＭＳ Ｐゴシック" pitchFamily="34" charset="-128"/>
              </a:rPr>
              <a:t>fundamental research and understanding at </a:t>
            </a:r>
            <a:r>
              <a:rPr lang="en-US" altLang="ja-JP" sz="2400" dirty="0">
                <a:ea typeface="ＭＳ Ｐゴシック" pitchFamily="34" charset="-128"/>
              </a:rPr>
              <a:t>many </a:t>
            </a:r>
            <a:r>
              <a:rPr lang="en-US" altLang="ja-JP" sz="2400" dirty="0" smtClean="0">
                <a:ea typeface="ＭＳ Ｐゴシック" pitchFamily="34" charset="-128"/>
              </a:rPr>
              <a:t>levels</a:t>
            </a:r>
          </a:p>
          <a:p>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11</a:t>
            </a:fld>
            <a:endParaRPr lang="en-US"/>
          </a:p>
        </p:txBody>
      </p:sp>
    </p:spTree>
    <p:extLst>
      <p:ext uri="{BB962C8B-B14F-4D97-AF65-F5344CB8AC3E}">
        <p14:creationId xmlns:p14="http://schemas.microsoft.com/office/powerpoint/2010/main" val="2881769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92162"/>
          </a:xfrm>
        </p:spPr>
        <p:txBody>
          <a:bodyPr>
            <a:normAutofit/>
          </a:bodyPr>
          <a:lstStyle/>
          <a:p>
            <a:r>
              <a:rPr lang="en-US" sz="3200" dirty="0"/>
              <a:t>T</a:t>
            </a:r>
            <a:r>
              <a:rPr lang="en-US" sz="3200" dirty="0" smtClean="0"/>
              <a:t>he Beginnings: PDL’s Data Center Observatory</a:t>
            </a:r>
            <a:endParaRPr lang="en-US" sz="3200" dirty="0"/>
          </a:p>
        </p:txBody>
      </p:sp>
      <p:pic>
        <p:nvPicPr>
          <p:cNvPr id="7" name="Content Placeholder 6"/>
          <p:cNvPicPr>
            <a:picLocks noGrp="1" noChangeAspect="1"/>
          </p:cNvPicPr>
          <p:nvPr>
            <p:ph idx="1"/>
          </p:nvPr>
        </p:nvPicPr>
        <p:blipFill>
          <a:blip r:embed="rId2"/>
          <a:srcRect t="8046" b="8046"/>
          <a:stretch>
            <a:fillRect/>
          </a:stretch>
        </p:blipFill>
        <p:spPr/>
      </p:pic>
      <p:sp>
        <p:nvSpPr>
          <p:cNvPr id="4" name="Slide Number Placeholder 3"/>
          <p:cNvSpPr>
            <a:spLocks noGrp="1"/>
          </p:cNvSpPr>
          <p:nvPr>
            <p:ph type="sldNum" sz="quarter" idx="12"/>
          </p:nvPr>
        </p:nvSpPr>
        <p:spPr/>
        <p:txBody>
          <a:bodyPr/>
          <a:lstStyle/>
          <a:p>
            <a:fld id="{9D37A05C-7D88-9E4B-B6AC-1CE35ACF5DD7}" type="slidenum">
              <a:rPr lang="en-US" smtClean="0"/>
              <a:pPr/>
              <a:t>12</a:t>
            </a:fld>
            <a:endParaRPr lang="en-US"/>
          </a:p>
        </p:txBody>
      </p:sp>
      <p:pic>
        <p:nvPicPr>
          <p:cNvPr id="5" name="Picture 3" descr="dsc_3050"/>
          <p:cNvPicPr>
            <a:picLocks noChangeAspect="1" noChangeArrowheads="1"/>
          </p:cNvPicPr>
          <p:nvPr/>
        </p:nvPicPr>
        <p:blipFill>
          <a:blip r:embed="rId3"/>
          <a:srcRect/>
          <a:stretch>
            <a:fillRect/>
          </a:stretch>
        </p:blipFill>
        <p:spPr bwMode="auto">
          <a:xfrm>
            <a:off x="-58738" y="795337"/>
            <a:ext cx="9263063" cy="6138863"/>
          </a:xfrm>
          <a:prstGeom prst="rect">
            <a:avLst/>
          </a:prstGeom>
          <a:noFill/>
          <a:ln w="9525">
            <a:noFill/>
            <a:miter lim="800000"/>
            <a:headEnd/>
            <a:tailEnd/>
          </a:ln>
        </p:spPr>
      </p:pic>
      <p:sp>
        <p:nvSpPr>
          <p:cNvPr id="6" name="Text Box 12"/>
          <p:cNvSpPr txBox="1">
            <a:spLocks noChangeArrowheads="1"/>
          </p:cNvSpPr>
          <p:nvPr/>
        </p:nvSpPr>
        <p:spPr bwMode="auto">
          <a:xfrm>
            <a:off x="152400" y="5380672"/>
            <a:ext cx="5133975" cy="1477328"/>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u="sng" dirty="0">
                <a:solidFill>
                  <a:srgbClr val="000000"/>
                </a:solidFill>
                <a:latin typeface="Arial" charset="0"/>
              </a:rPr>
              <a:t>PDL </a:t>
            </a:r>
            <a:r>
              <a:rPr lang="en-US" sz="1800" b="1" u="sng" dirty="0" smtClean="0">
                <a:solidFill>
                  <a:srgbClr val="000000"/>
                </a:solidFill>
                <a:latin typeface="Arial" charset="0"/>
              </a:rPr>
              <a:t>Consortium:</a:t>
            </a:r>
            <a:r>
              <a:rPr lang="en-US" sz="1800" b="1" dirty="0" smtClean="0">
                <a:solidFill>
                  <a:srgbClr val="000000"/>
                </a:solidFill>
                <a:latin typeface="Arial" charset="0"/>
              </a:rPr>
              <a:t> $7M over last decade</a:t>
            </a:r>
            <a:endParaRPr lang="en-US" sz="1800" b="1" dirty="0">
              <a:solidFill>
                <a:srgbClr val="000000"/>
              </a:solidFill>
              <a:latin typeface="Arial" charset="0"/>
            </a:endParaRPr>
          </a:p>
          <a:p>
            <a:r>
              <a:rPr lang="en-US" sz="1800" b="1" dirty="0">
                <a:solidFill>
                  <a:srgbClr val="000000"/>
                </a:solidFill>
                <a:latin typeface="Arial" charset="0"/>
              </a:rPr>
              <a:t>APC, EMC, Facebook, Google, HP, </a:t>
            </a:r>
            <a:r>
              <a:rPr lang="en-US" sz="1800" b="1" dirty="0" smtClean="0">
                <a:solidFill>
                  <a:srgbClr val="000000"/>
                </a:solidFill>
                <a:latin typeface="Arial" charset="0"/>
              </a:rPr>
              <a:t>Hitachi, Intel, </a:t>
            </a:r>
            <a:r>
              <a:rPr lang="en-US" sz="1800" b="1" dirty="0">
                <a:solidFill>
                  <a:srgbClr val="000000"/>
                </a:solidFill>
                <a:latin typeface="Arial" charset="0"/>
              </a:rPr>
              <a:t>Microsoft, NEC, </a:t>
            </a:r>
            <a:r>
              <a:rPr lang="en-US" sz="1800" b="1" dirty="0" err="1">
                <a:solidFill>
                  <a:srgbClr val="000000"/>
                </a:solidFill>
                <a:latin typeface="Arial" charset="0"/>
              </a:rPr>
              <a:t>NetApp</a:t>
            </a:r>
            <a:r>
              <a:rPr lang="en-US" sz="1800" b="1" dirty="0">
                <a:solidFill>
                  <a:srgbClr val="000000"/>
                </a:solidFill>
                <a:latin typeface="Arial" charset="0"/>
              </a:rPr>
              <a:t>, Oracle</a:t>
            </a:r>
            <a:r>
              <a:rPr lang="en-US" sz="1800" b="1" dirty="0" smtClean="0">
                <a:solidFill>
                  <a:srgbClr val="000000"/>
                </a:solidFill>
                <a:latin typeface="Arial" charset="0"/>
              </a:rPr>
              <a:t>, </a:t>
            </a:r>
            <a:r>
              <a:rPr lang="en-US" sz="1800" b="1" dirty="0" err="1" smtClean="0">
                <a:solidFill>
                  <a:srgbClr val="000000"/>
                </a:solidFill>
                <a:latin typeface="Arial" charset="0"/>
              </a:rPr>
              <a:t>Panasas</a:t>
            </a:r>
            <a:r>
              <a:rPr lang="en-US" sz="1800" b="1" dirty="0" smtClean="0">
                <a:solidFill>
                  <a:srgbClr val="000000"/>
                </a:solidFill>
                <a:latin typeface="Arial" charset="0"/>
              </a:rPr>
              <a:t>, Riverbed, Samsung, </a:t>
            </a:r>
            <a:r>
              <a:rPr lang="en-US" sz="1800" b="1" dirty="0">
                <a:solidFill>
                  <a:srgbClr val="000000"/>
                </a:solidFill>
                <a:latin typeface="Arial" charset="0"/>
              </a:rPr>
              <a:t>Seagate</a:t>
            </a:r>
            <a:r>
              <a:rPr lang="en-US" sz="1800" b="1" dirty="0" smtClean="0">
                <a:solidFill>
                  <a:srgbClr val="000000"/>
                </a:solidFill>
                <a:latin typeface="Arial" charset="0"/>
              </a:rPr>
              <a:t>, STEC, </a:t>
            </a:r>
            <a:r>
              <a:rPr lang="en-US" sz="1800" b="1" dirty="0">
                <a:solidFill>
                  <a:srgbClr val="000000"/>
                </a:solidFill>
                <a:latin typeface="Arial" charset="0"/>
              </a:rPr>
              <a:t>Symantec, </a:t>
            </a:r>
            <a:r>
              <a:rPr lang="en-US" sz="1800" b="1" dirty="0" smtClean="0">
                <a:solidFill>
                  <a:srgbClr val="000000"/>
                </a:solidFill>
                <a:latin typeface="Arial" charset="0"/>
              </a:rPr>
              <a:t>VMware</a:t>
            </a:r>
            <a:endParaRPr lang="en-US" sz="1800" b="1" baseline="-25000" dirty="0">
              <a:solidFill>
                <a:srgbClr val="000000"/>
              </a:solidFill>
              <a:latin typeface="Arial" charset="0"/>
            </a:endParaRPr>
          </a:p>
        </p:txBody>
      </p:sp>
      <p:pic>
        <p:nvPicPr>
          <p:cNvPr id="8" name="Picture 7"/>
          <p:cNvPicPr>
            <a:picLocks noChangeAspect="1"/>
          </p:cNvPicPr>
          <p:nvPr/>
        </p:nvPicPr>
        <p:blipFill>
          <a:blip r:embed="rId2"/>
          <a:stretch>
            <a:fillRect/>
          </a:stretch>
        </p:blipFill>
        <p:spPr>
          <a:xfrm>
            <a:off x="1905000" y="990600"/>
            <a:ext cx="5562600" cy="4171950"/>
          </a:xfrm>
          <a:prstGeom prst="rect">
            <a:avLst/>
          </a:prstGeom>
        </p:spPr>
      </p:pic>
    </p:spTree>
    <p:extLst>
      <p:ext uri="{BB962C8B-B14F-4D97-AF65-F5344CB8AC3E}">
        <p14:creationId xmlns:p14="http://schemas.microsoft.com/office/powerpoint/2010/main" val="215565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0" y="960438"/>
            <a:ext cx="4864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smtClean="0">
                <a:latin typeface="Arial Narrow" charset="0"/>
              </a:rPr>
              <a:t>Academia</a:t>
            </a:r>
            <a:r>
              <a:rPr lang="en-US" sz="2000" b="1" i="1" dirty="0" smtClean="0">
                <a:latin typeface="Arial Narrow" charset="0"/>
              </a:rPr>
              <a:t>’</a:t>
            </a:r>
            <a:r>
              <a:rPr lang="en-US" altLang="ja-JP" sz="2000" b="1" i="1" dirty="0" smtClean="0">
                <a:latin typeface="Arial Narrow" charset="0"/>
              </a:rPr>
              <a:t>s </a:t>
            </a:r>
            <a:r>
              <a:rPr lang="en-US" altLang="ja-JP" sz="2000" b="1" i="1" dirty="0">
                <a:latin typeface="Arial Narrow" charset="0"/>
              </a:rPr>
              <a:t>Premier Storage Systems Lab!</a:t>
            </a:r>
            <a:endParaRPr lang="en-US" sz="2200" b="1" i="1" dirty="0">
              <a:latin typeface="Arial Narrow" charset="0"/>
            </a:endParaRPr>
          </a:p>
        </p:txBody>
      </p:sp>
      <p:sp>
        <p:nvSpPr>
          <p:cNvPr id="28674"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hangingPunct="0"/>
            <a:r>
              <a:rPr lang="it-IT" sz="3200" b="1">
                <a:solidFill>
                  <a:schemeClr val="bg1"/>
                </a:solidFill>
                <a:latin typeface="Arial Narrow" charset="0"/>
              </a:rPr>
              <a:t>The Parallel Data Lab</a:t>
            </a:r>
            <a:endParaRPr lang="en-US" sz="3200" b="1">
              <a:solidFill>
                <a:schemeClr val="bg1"/>
              </a:solidFill>
              <a:latin typeface="Arial Narrow" charset="0"/>
            </a:endParaRPr>
          </a:p>
        </p:txBody>
      </p:sp>
      <p:sp>
        <p:nvSpPr>
          <p:cNvPr id="28675" name="Rectangle 25"/>
          <p:cNvSpPr>
            <a:spLocks noChangeArrowheads="1"/>
          </p:cNvSpPr>
          <p:nvPr/>
        </p:nvSpPr>
        <p:spPr bwMode="auto">
          <a:xfrm>
            <a:off x="0" y="6354763"/>
            <a:ext cx="64992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b="1" i="1" dirty="0">
                <a:latin typeface="Arial Narrow" charset="0"/>
              </a:rPr>
              <a:t>Check out </a:t>
            </a:r>
            <a:r>
              <a:rPr lang="en-US" sz="2200" b="1" u="sng" dirty="0" err="1">
                <a:solidFill>
                  <a:srgbClr val="0000FF"/>
                </a:solidFill>
              </a:rPr>
              <a:t>www.pdl.cmu.edu</a:t>
            </a:r>
            <a:r>
              <a:rPr lang="en-US" sz="2200" b="1" i="1" dirty="0">
                <a:latin typeface="Arial Narrow" charset="0"/>
              </a:rPr>
              <a:t> for the whole story!</a:t>
            </a:r>
            <a:endParaRPr lang="en-US" dirty="0"/>
          </a:p>
        </p:txBody>
      </p:sp>
      <p:sp>
        <p:nvSpPr>
          <p:cNvPr id="28676" name="Text Box 26"/>
          <p:cNvSpPr txBox="1">
            <a:spLocks noChangeArrowheads="1"/>
          </p:cNvSpPr>
          <p:nvPr/>
        </p:nvSpPr>
        <p:spPr bwMode="auto">
          <a:xfrm>
            <a:off x="977900" y="1944688"/>
            <a:ext cx="3016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cs typeface="Times New Roman" charset="0"/>
              </a:rPr>
              <a:t>Selected Research Topics</a:t>
            </a:r>
            <a:br>
              <a:rPr lang="en-US" sz="1800" b="1">
                <a:cs typeface="Times New Roman" charset="0"/>
              </a:rPr>
            </a:br>
            <a:r>
              <a:rPr lang="en-US" sz="1800" b="1" u="sng">
                <a:cs typeface="Times New Roman" charset="0"/>
              </a:rPr>
              <a:t>(Too many to list here!)</a:t>
            </a:r>
          </a:p>
        </p:txBody>
      </p:sp>
      <p:sp>
        <p:nvSpPr>
          <p:cNvPr id="28677" name="Text Box 27"/>
          <p:cNvSpPr txBox="1">
            <a:spLocks noChangeArrowheads="1"/>
          </p:cNvSpPr>
          <p:nvPr/>
        </p:nvSpPr>
        <p:spPr bwMode="auto">
          <a:xfrm>
            <a:off x="5705475" y="1914525"/>
            <a:ext cx="280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u="sng">
                <a:cs typeface="Times New Roman" charset="0"/>
              </a:rPr>
              <a:t>Very Successful History</a:t>
            </a:r>
          </a:p>
        </p:txBody>
      </p:sp>
      <p:sp>
        <p:nvSpPr>
          <p:cNvPr id="28679" name="Content Placeholder 1"/>
          <p:cNvSpPr>
            <a:spLocks noGrp="1"/>
          </p:cNvSpPr>
          <p:nvPr/>
        </p:nvSpPr>
        <p:spPr bwMode="auto">
          <a:xfrm>
            <a:off x="5067300" y="2333625"/>
            <a:ext cx="38877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b="1"/>
              <a:t>Founded in 1992</a:t>
            </a:r>
          </a:p>
          <a:p>
            <a:pPr marL="342900" indent="-342900" eaLnBrk="0" hangingPunct="0">
              <a:spcBef>
                <a:spcPct val="20000"/>
              </a:spcBef>
              <a:buClr>
                <a:srgbClr val="990000"/>
              </a:buClr>
              <a:buSzPct val="70000"/>
              <a:buFont typeface="Wingdings 2" charset="0"/>
              <a:buChar char="¢"/>
            </a:pPr>
            <a:r>
              <a:rPr lang="en-US" b="1"/>
              <a:t>Numerous best paper awards</a:t>
            </a:r>
          </a:p>
          <a:p>
            <a:pPr marL="342900" indent="-342900" eaLnBrk="0" hangingPunct="0">
              <a:spcBef>
                <a:spcPct val="20000"/>
              </a:spcBef>
              <a:buClr>
                <a:srgbClr val="990000"/>
              </a:buClr>
              <a:buSzPct val="70000"/>
              <a:buFont typeface="Wingdings 2" charset="0"/>
              <a:buChar char="¢"/>
            </a:pPr>
            <a:r>
              <a:rPr lang="en-US" b="1"/>
              <a:t>Excellent partnership with industry</a:t>
            </a:r>
          </a:p>
          <a:p>
            <a:pPr marL="342900" indent="-342900" eaLnBrk="0" hangingPunct="0">
              <a:spcBef>
                <a:spcPct val="20000"/>
              </a:spcBef>
              <a:buClr>
                <a:srgbClr val="990000"/>
              </a:buClr>
              <a:buSzPct val="70000"/>
              <a:buFont typeface="Wingdings 2" charset="0"/>
              <a:buChar char="¢"/>
            </a:pPr>
            <a:r>
              <a:rPr lang="en-US" b="1"/>
              <a:t>Successful public code deployments</a:t>
            </a:r>
          </a:p>
        </p:txBody>
      </p:sp>
      <p:sp>
        <p:nvSpPr>
          <p:cNvPr id="28680" name="Content Placeholder 1"/>
          <p:cNvSpPr>
            <a:spLocks noGrp="1"/>
          </p:cNvSpPr>
          <p:nvPr/>
        </p:nvSpPr>
        <p:spPr bwMode="auto">
          <a:xfrm>
            <a:off x="655638" y="2593975"/>
            <a:ext cx="388778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sz="2200" b="1" dirty="0"/>
              <a:t>New storage architectures</a:t>
            </a:r>
          </a:p>
          <a:p>
            <a:pPr marL="342900" indent="-342900" eaLnBrk="0" hangingPunct="0">
              <a:spcBef>
                <a:spcPct val="20000"/>
              </a:spcBef>
              <a:buClr>
                <a:srgbClr val="990000"/>
              </a:buClr>
              <a:buSzPct val="70000"/>
              <a:buFont typeface="Wingdings 2" charset="0"/>
              <a:buChar char="¢"/>
            </a:pPr>
            <a:r>
              <a:rPr lang="en-US" sz="2200" b="1" dirty="0"/>
              <a:t>Distributed storage systems</a:t>
            </a:r>
          </a:p>
          <a:p>
            <a:pPr marL="342900" indent="-342900" eaLnBrk="0" hangingPunct="0">
              <a:spcBef>
                <a:spcPct val="20000"/>
              </a:spcBef>
              <a:buClr>
                <a:srgbClr val="990000"/>
              </a:buClr>
              <a:buSzPct val="70000"/>
              <a:buFont typeface="Wingdings 2" charset="0"/>
              <a:buChar char="¢"/>
            </a:pPr>
            <a:r>
              <a:rPr lang="en-US" sz="2200" b="1" dirty="0"/>
              <a:t>File &amp; database systems</a:t>
            </a:r>
          </a:p>
          <a:p>
            <a:pPr marL="342900" indent="-342900" eaLnBrk="0" hangingPunct="0">
              <a:spcBef>
                <a:spcPct val="20000"/>
              </a:spcBef>
              <a:buClr>
                <a:srgbClr val="990000"/>
              </a:buClr>
              <a:buSzPct val="70000"/>
              <a:buFont typeface="Wingdings 2" charset="0"/>
              <a:buChar char="¢"/>
            </a:pPr>
            <a:r>
              <a:rPr lang="en-US" sz="2200" b="1" dirty="0"/>
              <a:t>Storage management</a:t>
            </a:r>
          </a:p>
          <a:p>
            <a:pPr marL="342900" indent="-342900" eaLnBrk="0" hangingPunct="0">
              <a:spcBef>
                <a:spcPct val="20000"/>
              </a:spcBef>
              <a:buClr>
                <a:srgbClr val="990000"/>
              </a:buClr>
              <a:buSzPct val="70000"/>
              <a:buFont typeface="Wingdings 2" charset="0"/>
              <a:buChar char="¢"/>
            </a:pPr>
            <a:r>
              <a:rPr lang="en-US" sz="2200" b="1" dirty="0"/>
              <a:t>Secure storage systems</a:t>
            </a:r>
          </a:p>
          <a:p>
            <a:pPr marL="342900" indent="-342900" eaLnBrk="0" hangingPunct="0">
              <a:spcBef>
                <a:spcPct val="20000"/>
              </a:spcBef>
              <a:buClr>
                <a:srgbClr val="990000"/>
              </a:buClr>
              <a:buSzPct val="70000"/>
              <a:buFont typeface="Wingdings 2" charset="0"/>
              <a:buChar char="¢"/>
            </a:pPr>
            <a:r>
              <a:rPr lang="en-US" sz="2200" b="1" dirty="0"/>
              <a:t>Home media systems</a:t>
            </a:r>
          </a:p>
          <a:p>
            <a:pPr marL="342900" indent="-342900" eaLnBrk="0" hangingPunct="0">
              <a:spcBef>
                <a:spcPct val="20000"/>
              </a:spcBef>
              <a:buClr>
                <a:srgbClr val="990000"/>
              </a:buClr>
              <a:buSzPct val="70000"/>
              <a:buFont typeface="Wingdings 2" charset="0"/>
              <a:buChar char="¢"/>
            </a:pPr>
            <a:r>
              <a:rPr lang="en-US" sz="2200" b="1" dirty="0"/>
              <a:t>Data organization &amp; search</a:t>
            </a:r>
          </a:p>
          <a:p>
            <a:pPr marL="342900" indent="-342900" eaLnBrk="0" hangingPunct="0">
              <a:spcBef>
                <a:spcPct val="20000"/>
              </a:spcBef>
              <a:buClr>
                <a:srgbClr val="990000"/>
              </a:buClr>
              <a:buSzPct val="70000"/>
              <a:buFont typeface="Wingdings 2" charset="0"/>
              <a:buChar char="¢"/>
            </a:pPr>
            <a:r>
              <a:rPr lang="en-US" sz="2200" b="1" dirty="0"/>
              <a:t>Virtual machines</a:t>
            </a:r>
          </a:p>
          <a:p>
            <a:pPr marL="342900" indent="-342900" eaLnBrk="0" hangingPunct="0">
              <a:spcBef>
                <a:spcPct val="20000"/>
              </a:spcBef>
              <a:buClr>
                <a:srgbClr val="990000"/>
              </a:buClr>
              <a:buSzPct val="70000"/>
              <a:buFont typeface="Wingdings 2" charset="0"/>
              <a:buChar char="¢"/>
            </a:pPr>
            <a:r>
              <a:rPr lang="en-US" sz="2200" b="1" dirty="0"/>
              <a:t>Applying new technologies</a:t>
            </a:r>
          </a:p>
        </p:txBody>
      </p:sp>
      <p:sp>
        <p:nvSpPr>
          <p:cNvPr id="28681" name="Text Box 26"/>
          <p:cNvSpPr txBox="1">
            <a:spLocks noChangeArrowheads="1"/>
          </p:cNvSpPr>
          <p:nvPr/>
        </p:nvSpPr>
        <p:spPr bwMode="auto">
          <a:xfrm>
            <a:off x="5197475" y="4395788"/>
            <a:ext cx="371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u="sng">
                <a:cs typeface="Times New Roman" charset="0"/>
              </a:rPr>
              <a:t>Significant Industry Involvement</a:t>
            </a:r>
          </a:p>
        </p:txBody>
      </p:sp>
      <p:sp>
        <p:nvSpPr>
          <p:cNvPr id="28682" name="Content Placeholder 1"/>
          <p:cNvSpPr>
            <a:spLocks noGrp="1"/>
          </p:cNvSpPr>
          <p:nvPr/>
        </p:nvSpPr>
        <p:spPr bwMode="auto">
          <a:xfrm>
            <a:off x="5138738" y="4830763"/>
            <a:ext cx="38877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b="1"/>
              <a:t>17 member companies!</a:t>
            </a:r>
          </a:p>
          <a:p>
            <a:pPr marL="342900" indent="-342900" eaLnBrk="0" hangingPunct="0">
              <a:spcBef>
                <a:spcPct val="20000"/>
              </a:spcBef>
              <a:buClr>
                <a:srgbClr val="990000"/>
              </a:buClr>
              <a:buSzPct val="70000"/>
              <a:buFont typeface="Wingdings 2" charset="0"/>
              <a:buChar char="¢"/>
            </a:pPr>
            <a:r>
              <a:rPr lang="en-US" b="1"/>
              <a:t>Two annual on-campus events</a:t>
            </a:r>
          </a:p>
          <a:p>
            <a:pPr marL="342900" indent="-342900" eaLnBrk="0" hangingPunct="0">
              <a:spcBef>
                <a:spcPct val="20000"/>
              </a:spcBef>
              <a:buClr>
                <a:srgbClr val="990000"/>
              </a:buClr>
              <a:buSzPct val="70000"/>
              <a:buFont typeface="Wingdings 2" charset="0"/>
              <a:buChar char="¢"/>
            </a:pPr>
            <a:r>
              <a:rPr lang="en-US" b="1"/>
              <a:t>Access to the industry leaders</a:t>
            </a:r>
          </a:p>
        </p:txBody>
      </p:sp>
      <p:graphicFrame>
        <p:nvGraphicFramePr>
          <p:cNvPr id="28683" name="Object 2"/>
          <p:cNvGraphicFramePr>
            <a:graphicFrameLocks noChangeAspect="1"/>
          </p:cNvGraphicFramePr>
          <p:nvPr>
            <p:extLst>
              <p:ext uri="{D42A27DB-BD31-4B8C-83A1-F6EECF244321}">
                <p14:modId xmlns:p14="http://schemas.microsoft.com/office/powerpoint/2010/main" val="884331855"/>
              </p:ext>
            </p:extLst>
          </p:nvPr>
        </p:nvGraphicFramePr>
        <p:xfrm>
          <a:off x="6499225" y="76200"/>
          <a:ext cx="2041308" cy="1447800"/>
        </p:xfrm>
        <a:graphic>
          <a:graphicData uri="http://schemas.openxmlformats.org/presentationml/2006/ole">
            <mc:AlternateContent xmlns:mc="http://schemas.openxmlformats.org/markup-compatibility/2006">
              <mc:Choice xmlns:v="urn:schemas-microsoft-com:vml" Requires="v">
                <p:oleObj spid="_x0000_s117794" name="Photo Editor Photo" r:id="rId4" imgW="1809524" imgH="1409897" progId="">
                  <p:embed/>
                </p:oleObj>
              </mc:Choice>
              <mc:Fallback>
                <p:oleObj name="Photo Editor Photo" r:id="rId4" imgW="1809524" imgH="14098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225" y="76200"/>
                        <a:ext cx="2041308" cy="14478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41577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eaLnBrk="0" hangingPunct="0"/>
            <a:r>
              <a:rPr lang="it-IT" sz="3200" b="1">
                <a:solidFill>
                  <a:schemeClr val="bg1"/>
                </a:solidFill>
                <a:latin typeface="Arial Narrow" charset="0"/>
              </a:rPr>
              <a:t>The Parallel Data Lab</a:t>
            </a:r>
            <a:endParaRPr lang="en-US" sz="3200" b="1">
              <a:solidFill>
                <a:schemeClr val="bg1"/>
              </a:solidFill>
              <a:latin typeface="Arial Narrow" charset="0"/>
            </a:endParaRPr>
          </a:p>
        </p:txBody>
      </p:sp>
      <p:sp>
        <p:nvSpPr>
          <p:cNvPr id="30723" name="Rectangle 25"/>
          <p:cNvSpPr>
            <a:spLocks noChangeArrowheads="1"/>
          </p:cNvSpPr>
          <p:nvPr/>
        </p:nvSpPr>
        <p:spPr bwMode="auto">
          <a:xfrm>
            <a:off x="76200" y="5454650"/>
            <a:ext cx="487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b="1" i="1" dirty="0">
                <a:latin typeface="Arial Narrow" charset="0"/>
              </a:rPr>
              <a:t>A</a:t>
            </a:r>
            <a:r>
              <a:rPr lang="en-US" sz="2200" b="1" i="1" dirty="0" smtClean="0">
                <a:latin typeface="Arial Narrow" charset="0"/>
              </a:rPr>
              <a:t> </a:t>
            </a:r>
            <a:r>
              <a:rPr lang="en-US" sz="2200" b="1" i="1" dirty="0">
                <a:latin typeface="Arial Narrow" charset="0"/>
              </a:rPr>
              <a:t>true systems research group</a:t>
            </a:r>
          </a:p>
          <a:p>
            <a:r>
              <a:rPr lang="en-US" sz="2200" b="1" i="1" dirty="0" smtClean="0">
                <a:latin typeface="Arial Narrow" charset="0"/>
              </a:rPr>
              <a:t>exploring </a:t>
            </a:r>
            <a:r>
              <a:rPr lang="en-US" sz="2200" b="1" i="1" dirty="0">
                <a:latin typeface="Arial Narrow" charset="0"/>
              </a:rPr>
              <a:t>a wide range of systems topics. </a:t>
            </a:r>
            <a:endParaRPr lang="en-US" dirty="0"/>
          </a:p>
        </p:txBody>
      </p:sp>
      <p:sp>
        <p:nvSpPr>
          <p:cNvPr id="30724" name="Text Box 27"/>
          <p:cNvSpPr txBox="1">
            <a:spLocks noChangeArrowheads="1"/>
          </p:cNvSpPr>
          <p:nvPr/>
        </p:nvSpPr>
        <p:spPr bwMode="auto">
          <a:xfrm>
            <a:off x="5673069" y="1357313"/>
            <a:ext cx="287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u="sng">
                <a:cs typeface="Times New Roman" charset="0"/>
              </a:rPr>
              <a:t>Data Center Observatory</a:t>
            </a:r>
          </a:p>
        </p:txBody>
      </p:sp>
      <p:sp>
        <p:nvSpPr>
          <p:cNvPr id="30726" name="Content Placeholder 1"/>
          <p:cNvSpPr>
            <a:spLocks noGrp="1"/>
          </p:cNvSpPr>
          <p:nvPr/>
        </p:nvSpPr>
        <p:spPr bwMode="auto">
          <a:xfrm>
            <a:off x="5126969" y="3225800"/>
            <a:ext cx="388778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rgbClr val="990000"/>
              </a:buClr>
              <a:buSzPct val="70000"/>
              <a:buFont typeface="Wingdings 2" charset="0"/>
              <a:buChar char="¢"/>
            </a:pPr>
            <a:r>
              <a:rPr lang="en-US" b="1" dirty="0"/>
              <a:t>Showcase lab and computing resource</a:t>
            </a:r>
          </a:p>
          <a:p>
            <a:pPr marL="342900" indent="-342900" eaLnBrk="0" hangingPunct="0">
              <a:spcBef>
                <a:spcPct val="20000"/>
              </a:spcBef>
              <a:buClr>
                <a:srgbClr val="990000"/>
              </a:buClr>
              <a:buSzPct val="70000"/>
              <a:buFont typeface="Wingdings 2" charset="0"/>
              <a:buChar char="¢"/>
            </a:pPr>
            <a:r>
              <a:rPr lang="en-US" b="1" dirty="0" err="1"/>
              <a:t>OpenCirrus</a:t>
            </a:r>
            <a:r>
              <a:rPr lang="en-US" b="1" dirty="0"/>
              <a:t> and </a:t>
            </a:r>
            <a:r>
              <a:rPr lang="en-US" b="1" dirty="0" err="1"/>
              <a:t>OpenCloud</a:t>
            </a:r>
            <a:r>
              <a:rPr lang="en-US" b="1" dirty="0"/>
              <a:t> clusters</a:t>
            </a:r>
          </a:p>
          <a:p>
            <a:pPr marL="342900" indent="-342900" eaLnBrk="0" hangingPunct="0">
              <a:spcBef>
                <a:spcPct val="20000"/>
              </a:spcBef>
              <a:buClr>
                <a:srgbClr val="990000"/>
              </a:buClr>
              <a:buSzPct val="70000"/>
              <a:buFont typeface="Wingdings 2" charset="0"/>
              <a:buChar char="¢"/>
            </a:pPr>
            <a:r>
              <a:rPr lang="en-US" b="1" dirty="0"/>
              <a:t>10 </a:t>
            </a:r>
            <a:r>
              <a:rPr lang="en-US" b="1" dirty="0" err="1"/>
              <a:t>gbit</a:t>
            </a:r>
            <a:r>
              <a:rPr lang="en-US" b="1" dirty="0"/>
              <a:t> network, PVFS storage, state of the art cooling, … </a:t>
            </a:r>
          </a:p>
          <a:p>
            <a:pPr marL="342900" indent="-342900" eaLnBrk="0" hangingPunct="0">
              <a:spcBef>
                <a:spcPct val="20000"/>
              </a:spcBef>
              <a:buClr>
                <a:srgbClr val="990000"/>
              </a:buClr>
              <a:buSzPct val="70000"/>
              <a:buFont typeface="Wingdings 2" charset="0"/>
              <a:buChar char="¢"/>
            </a:pPr>
            <a:r>
              <a:rPr lang="ja-JP" altLang="en-US" b="1" dirty="0"/>
              <a:t>“</a:t>
            </a:r>
            <a:r>
              <a:rPr lang="en-US" altLang="ja-JP" b="1" dirty="0"/>
              <a:t>Top 10 Cool University Lab</a:t>
            </a:r>
            <a:r>
              <a:rPr lang="ja-JP" altLang="en-US" b="1" dirty="0"/>
              <a:t>”</a:t>
            </a:r>
            <a:r>
              <a:rPr lang="en-US" altLang="ja-JP" b="1" dirty="0"/>
              <a:t> –</a:t>
            </a:r>
            <a:r>
              <a:rPr lang="en-US" altLang="ja-JP" b="1" dirty="0" err="1"/>
              <a:t>NetworkWorld</a:t>
            </a:r>
            <a:endParaRPr lang="en-US" b="1" dirty="0"/>
          </a:p>
        </p:txBody>
      </p:sp>
      <p:pic>
        <p:nvPicPr>
          <p:cNvPr id="30727" name="Picture 14" descr="cylab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694" y="1812925"/>
            <a:ext cx="23272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5" descr="img_cool-labs-Cmell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8" y="1614488"/>
            <a:ext cx="45720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76200" y="990600"/>
            <a:ext cx="4864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smtClean="0">
                <a:latin typeface="Arial Narrow" charset="0"/>
              </a:rPr>
              <a:t>Academia</a:t>
            </a:r>
            <a:r>
              <a:rPr lang="en-US" sz="2000" b="1" i="1" dirty="0" smtClean="0">
                <a:latin typeface="Arial Narrow" charset="0"/>
              </a:rPr>
              <a:t>’</a:t>
            </a:r>
            <a:r>
              <a:rPr lang="en-US" altLang="ja-JP" sz="2000" b="1" i="1" dirty="0" smtClean="0">
                <a:latin typeface="Arial Narrow" charset="0"/>
              </a:rPr>
              <a:t>s </a:t>
            </a:r>
            <a:r>
              <a:rPr lang="en-US" altLang="ja-JP" sz="2000" b="1" i="1" dirty="0">
                <a:latin typeface="Arial Narrow" charset="0"/>
              </a:rPr>
              <a:t>Premier Storage Systems Lab!</a:t>
            </a:r>
            <a:endParaRPr lang="en-US" sz="2200" b="1" i="1" dirty="0">
              <a:latin typeface="Arial Narrow"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1371235585"/>
              </p:ext>
            </p:extLst>
          </p:nvPr>
        </p:nvGraphicFramePr>
        <p:xfrm>
          <a:off x="6499225" y="76200"/>
          <a:ext cx="1806290" cy="1281113"/>
        </p:xfrm>
        <a:graphic>
          <a:graphicData uri="http://schemas.openxmlformats.org/presentationml/2006/ole">
            <mc:AlternateContent xmlns:mc="http://schemas.openxmlformats.org/markup-compatibility/2006">
              <mc:Choice xmlns:v="urn:schemas-microsoft-com:vml" Requires="v">
                <p:oleObj spid="_x0000_s1061" name="Photo Editor Photo" r:id="rId6" imgW="1809524" imgH="1409897" progId="">
                  <p:embed/>
                </p:oleObj>
              </mc:Choice>
              <mc:Fallback>
                <p:oleObj name="Photo Editor Photo" r:id="rId6" imgW="1809524" imgH="140989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9225" y="76200"/>
                        <a:ext cx="1806290" cy="1281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6301786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en-US" dirty="0" smtClean="0"/>
              <a:t>PDL Facts</a:t>
            </a:r>
          </a:p>
        </p:txBody>
      </p:sp>
      <p:sp>
        <p:nvSpPr>
          <p:cNvPr id="510979" name="Rectangle 3"/>
          <p:cNvSpPr>
            <a:spLocks noGrp="1" noChangeArrowheads="1"/>
          </p:cNvSpPr>
          <p:nvPr>
            <p:ph type="body" idx="1"/>
          </p:nvPr>
        </p:nvSpPr>
        <p:spPr>
          <a:xfrm>
            <a:off x="457199" y="946150"/>
            <a:ext cx="8572501" cy="5911850"/>
          </a:xfrm>
        </p:spPr>
        <p:txBody>
          <a:bodyPr>
            <a:normAutofit fontScale="92500" lnSpcReduction="10000"/>
          </a:bodyPr>
          <a:lstStyle/>
          <a:p>
            <a:pPr>
              <a:tabLst>
                <a:tab pos="4035425" algn="l"/>
              </a:tabLst>
            </a:pPr>
            <a:r>
              <a:rPr lang="en-US" sz="2400" dirty="0" smtClean="0"/>
              <a:t>Established:	</a:t>
            </a:r>
            <a:r>
              <a:rPr lang="en-US" sz="2400" dirty="0" smtClean="0"/>
              <a:t>1992</a:t>
            </a:r>
            <a:endParaRPr lang="en-US" sz="2400" dirty="0" smtClean="0"/>
          </a:p>
          <a:p>
            <a:pPr>
              <a:tabLst>
                <a:tab pos="4035425" algn="l"/>
              </a:tabLst>
            </a:pPr>
            <a:r>
              <a:rPr lang="en-US" sz="2400" dirty="0" smtClean="0"/>
              <a:t>Faculty involved:	25</a:t>
            </a:r>
          </a:p>
          <a:p>
            <a:pPr lvl="1">
              <a:tabLst>
                <a:tab pos="4035425" algn="l"/>
              </a:tabLst>
            </a:pPr>
            <a:r>
              <a:rPr lang="en-US" sz="2000" dirty="0" smtClean="0"/>
              <a:t>Career pubs &gt;1,800, citations ~30,000</a:t>
            </a:r>
          </a:p>
          <a:p>
            <a:pPr>
              <a:tabLst>
                <a:tab pos="4035425" algn="l"/>
              </a:tabLst>
            </a:pPr>
            <a:r>
              <a:rPr lang="en-US" sz="2400" dirty="0" err="1" smtClean="0"/>
              <a:t>PhD+MS</a:t>
            </a:r>
            <a:r>
              <a:rPr lang="en-US" sz="2400" dirty="0" smtClean="0"/>
              <a:t> graduated:	57+53</a:t>
            </a:r>
          </a:p>
          <a:p>
            <a:pPr lvl="1">
              <a:tabLst>
                <a:tab pos="4035425" algn="l"/>
              </a:tabLst>
            </a:pPr>
            <a:r>
              <a:rPr lang="en-US" sz="2000" dirty="0" smtClean="0"/>
              <a:t>Faculty at Berkeley</a:t>
            </a:r>
            <a:r>
              <a:rPr lang="en-US" sz="2000" dirty="0" smtClean="0"/>
              <a:t>, Stanford, MIT, Toronto, ..</a:t>
            </a:r>
            <a:r>
              <a:rPr lang="en-US" sz="2000" dirty="0" smtClean="0"/>
              <a:t>.</a:t>
            </a:r>
          </a:p>
          <a:p>
            <a:pPr lvl="1">
              <a:tabLst>
                <a:tab pos="4035425" algn="l"/>
              </a:tabLst>
            </a:pPr>
            <a:r>
              <a:rPr lang="en-US" sz="2000" dirty="0" smtClean="0"/>
              <a:t>Key technical leaders at EMC, Seagate, Intel, …</a:t>
            </a:r>
            <a:endParaRPr lang="en-US" sz="2000" dirty="0" smtClean="0"/>
          </a:p>
          <a:p>
            <a:pPr>
              <a:tabLst>
                <a:tab pos="4035425" algn="l"/>
              </a:tabLst>
            </a:pPr>
            <a:r>
              <a:rPr lang="en-US" sz="2400" dirty="0" smtClean="0"/>
              <a:t>Papers </a:t>
            </a:r>
            <a:r>
              <a:rPr lang="en-US" sz="2400" dirty="0" smtClean="0"/>
              <a:t>published:	&gt;200</a:t>
            </a:r>
          </a:p>
          <a:p>
            <a:pPr lvl="1">
              <a:tabLst>
                <a:tab pos="4035425" algn="l"/>
              </a:tabLst>
            </a:pPr>
            <a:r>
              <a:rPr lang="en-US" sz="1400" dirty="0" smtClean="0"/>
              <a:t>FAST 2011, 2010, 2009, 2008, 2007, 2005, 2004, 2003, 2002</a:t>
            </a:r>
          </a:p>
          <a:p>
            <a:pPr lvl="1">
              <a:tabLst>
                <a:tab pos="4035425" algn="l"/>
              </a:tabLst>
            </a:pPr>
            <a:r>
              <a:rPr lang="en-US" sz="1400" dirty="0"/>
              <a:t>SOSP 2011, 2009, 2007, </a:t>
            </a:r>
            <a:r>
              <a:rPr lang="en-US" sz="1400" dirty="0" smtClean="0"/>
              <a:t>2005; </a:t>
            </a:r>
            <a:r>
              <a:rPr lang="en-US" sz="1400" dirty="0" err="1" smtClean="0"/>
              <a:t>HotOS</a:t>
            </a:r>
            <a:r>
              <a:rPr lang="en-US" sz="1400" dirty="0" smtClean="0"/>
              <a:t> 2010, 2009, 2003</a:t>
            </a:r>
            <a:endParaRPr lang="en-US" sz="1400" dirty="0"/>
          </a:p>
          <a:p>
            <a:pPr lvl="1">
              <a:tabLst>
                <a:tab pos="4035425" algn="l"/>
              </a:tabLst>
            </a:pPr>
            <a:r>
              <a:rPr lang="en-US" sz="1400" dirty="0" smtClean="0"/>
              <a:t>NSDI </a:t>
            </a:r>
            <a:r>
              <a:rPr lang="en-US" sz="1400" dirty="0"/>
              <a:t>2011, 2007, 2006; SIGCOMM </a:t>
            </a:r>
            <a:r>
              <a:rPr lang="en-US" sz="1400" dirty="0" smtClean="0"/>
              <a:t>2009</a:t>
            </a:r>
          </a:p>
          <a:p>
            <a:pPr lvl="1">
              <a:tabLst>
                <a:tab pos="4035425" algn="l"/>
              </a:tabLst>
            </a:pPr>
            <a:r>
              <a:rPr lang="en-US" sz="1400" dirty="0"/>
              <a:t>ATC </a:t>
            </a:r>
            <a:r>
              <a:rPr lang="en-US" sz="1400" dirty="0" smtClean="0"/>
              <a:t>2010, 2007</a:t>
            </a:r>
            <a:r>
              <a:rPr lang="en-US" sz="1400" dirty="0"/>
              <a:t>, 2006, 2005, 2003, </a:t>
            </a:r>
            <a:r>
              <a:rPr lang="en-US" sz="1400" dirty="0" smtClean="0"/>
              <a:t>2002</a:t>
            </a:r>
          </a:p>
          <a:p>
            <a:pPr lvl="1">
              <a:tabLst>
                <a:tab pos="4035425" algn="l"/>
              </a:tabLst>
            </a:pPr>
            <a:r>
              <a:rPr lang="en-US" sz="1400" dirty="0"/>
              <a:t>SIGMETRICS 2008, 2007, 2006, 2004, </a:t>
            </a:r>
            <a:r>
              <a:rPr lang="en-US" sz="1400" dirty="0" smtClean="0"/>
              <a:t>2002</a:t>
            </a:r>
            <a:endParaRPr lang="en-US" sz="1400" dirty="0"/>
          </a:p>
          <a:p>
            <a:pPr lvl="1">
              <a:tabLst>
                <a:tab pos="4035425" algn="l"/>
              </a:tabLst>
            </a:pPr>
            <a:r>
              <a:rPr lang="en-US" sz="1400" dirty="0" smtClean="0"/>
              <a:t>ICDE </a:t>
            </a:r>
            <a:r>
              <a:rPr lang="en-US" sz="1400" dirty="0"/>
              <a:t>2007, 2004, </a:t>
            </a:r>
            <a:r>
              <a:rPr lang="en-US" sz="1400" dirty="0" smtClean="0"/>
              <a:t>2002; VLDB 2010, 2007</a:t>
            </a:r>
            <a:r>
              <a:rPr lang="en-US" sz="1400" dirty="0"/>
              <a:t>, 2004, </a:t>
            </a:r>
            <a:r>
              <a:rPr lang="en-US" sz="1400" dirty="0" smtClean="0"/>
              <a:t>2003, 2002; </a:t>
            </a:r>
            <a:r>
              <a:rPr lang="en-US" sz="1400" dirty="0"/>
              <a:t>SIGMOD </a:t>
            </a:r>
            <a:r>
              <a:rPr lang="en-US" sz="1400" dirty="0" smtClean="0"/>
              <a:t>2005, 2003</a:t>
            </a:r>
          </a:p>
          <a:p>
            <a:pPr lvl="1">
              <a:tabLst>
                <a:tab pos="4035425" algn="l"/>
              </a:tabLst>
            </a:pPr>
            <a:r>
              <a:rPr lang="en-US" sz="1400" dirty="0"/>
              <a:t>SC 2011, 2009, 2005, 2004; HPDC 2010; </a:t>
            </a:r>
            <a:r>
              <a:rPr lang="en-US" sz="1400" dirty="0" err="1"/>
              <a:t>SciDAC</a:t>
            </a:r>
            <a:r>
              <a:rPr lang="en-US" sz="1400" dirty="0"/>
              <a:t> 2007; PDSW 2009, 2008, 2007</a:t>
            </a:r>
          </a:p>
          <a:p>
            <a:pPr lvl="1">
              <a:tabLst>
                <a:tab pos="4035425" algn="l"/>
              </a:tabLst>
            </a:pPr>
            <a:r>
              <a:rPr lang="en-US" sz="1400" dirty="0" smtClean="0"/>
              <a:t>ISCA 2011; HPCA </a:t>
            </a:r>
            <a:r>
              <a:rPr lang="en-US" sz="1400" dirty="0" smtClean="0"/>
              <a:t>2010; MICRO 2010; ISCA 2009;  ASPLOS 2004; Computer 2010, </a:t>
            </a:r>
            <a:r>
              <a:rPr lang="en-US" sz="1400" dirty="0" smtClean="0"/>
              <a:t>2006, DSN </a:t>
            </a:r>
            <a:r>
              <a:rPr lang="en-US" sz="1400" dirty="0" smtClean="0"/>
              <a:t>2010, 2006, 2004; </a:t>
            </a:r>
            <a:r>
              <a:rPr lang="en-US" sz="1400" dirty="0" err="1" smtClean="0"/>
              <a:t>HotDep</a:t>
            </a:r>
            <a:r>
              <a:rPr lang="en-US" sz="1400" dirty="0" smtClean="0"/>
              <a:t> 2009, </a:t>
            </a:r>
            <a:r>
              <a:rPr lang="en-US" sz="1400" dirty="0" smtClean="0"/>
              <a:t>2006</a:t>
            </a:r>
          </a:p>
          <a:p>
            <a:r>
              <a:rPr lang="en-US" sz="2400" dirty="0"/>
              <a:t>Awards:  Last 5 years: 54;  Prior 5 years: 32</a:t>
            </a:r>
          </a:p>
          <a:p>
            <a:pPr lvl="1"/>
            <a:r>
              <a:rPr lang="en-US" sz="1400" dirty="0"/>
              <a:t>2011 SOSP Hall of Fame</a:t>
            </a:r>
          </a:p>
          <a:p>
            <a:pPr lvl="1"/>
            <a:r>
              <a:rPr lang="en-US" sz="1400" dirty="0"/>
              <a:t>2011 IEEE Young Computer Architect</a:t>
            </a:r>
          </a:p>
          <a:p>
            <a:pPr lvl="1"/>
            <a:r>
              <a:rPr lang="en-US" sz="1400" dirty="0"/>
              <a:t>2011 ACM Graduate Student Research</a:t>
            </a:r>
          </a:p>
          <a:p>
            <a:pPr lvl="1">
              <a:tabLst>
                <a:tab pos="4035425" algn="l"/>
              </a:tabLst>
            </a:pPr>
            <a:r>
              <a:rPr lang="en-US" sz="1400" dirty="0" smtClean="0"/>
              <a:t>…</a:t>
            </a:r>
          </a:p>
          <a:p>
            <a:pPr lvl="1">
              <a:tabLst>
                <a:tab pos="4035425" algn="l"/>
              </a:tabLst>
            </a:pPr>
            <a:endParaRPr lang="en-US" sz="1400" dirty="0" smtClean="0"/>
          </a:p>
        </p:txBody>
      </p:sp>
      <p:graphicFrame>
        <p:nvGraphicFramePr>
          <p:cNvPr id="5" name="Object 2"/>
          <p:cNvGraphicFramePr>
            <a:graphicFrameLocks noChangeAspect="1"/>
          </p:cNvGraphicFramePr>
          <p:nvPr>
            <p:extLst>
              <p:ext uri="{D42A27DB-BD31-4B8C-83A1-F6EECF244321}">
                <p14:modId xmlns:p14="http://schemas.microsoft.com/office/powerpoint/2010/main" val="2122074189"/>
              </p:ext>
            </p:extLst>
          </p:nvPr>
        </p:nvGraphicFramePr>
        <p:xfrm>
          <a:off x="6117101" y="946150"/>
          <a:ext cx="2912600" cy="2266950"/>
        </p:xfrm>
        <a:graphic>
          <a:graphicData uri="http://schemas.openxmlformats.org/presentationml/2006/ole">
            <mc:AlternateContent xmlns:mc="http://schemas.openxmlformats.org/markup-compatibility/2006">
              <mc:Choice xmlns:v="urn:schemas-microsoft-com:vml" Requires="v">
                <p:oleObj spid="_x0000_s116770" name="Photo Editor Photo" r:id="rId4" imgW="1809524" imgH="1409897" progId="">
                  <p:embed/>
                </p:oleObj>
              </mc:Choice>
              <mc:Fallback>
                <p:oleObj name="Photo Editor Photo" r:id="rId4" imgW="1809524" imgH="14098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101" y="946150"/>
                        <a:ext cx="2912600" cy="226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436946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Storage/Cloud </a:t>
            </a:r>
            <a:r>
              <a:rPr lang="en-US" dirty="0" smtClean="0"/>
              <a:t>Systems Themes</a:t>
            </a:r>
            <a:endParaRPr lang="en-US" dirty="0"/>
          </a:p>
        </p:txBody>
      </p:sp>
      <p:sp>
        <p:nvSpPr>
          <p:cNvPr id="9" name="Content Placeholder 8"/>
          <p:cNvSpPr>
            <a:spLocks noGrp="1"/>
          </p:cNvSpPr>
          <p:nvPr>
            <p:ph idx="1"/>
          </p:nvPr>
        </p:nvSpPr>
        <p:spPr>
          <a:xfrm>
            <a:off x="457200" y="1100137"/>
            <a:ext cx="8572500" cy="5453063"/>
          </a:xfrm>
        </p:spPr>
        <p:txBody>
          <a:bodyPr>
            <a:normAutofit fontScale="92500"/>
          </a:bodyPr>
          <a:lstStyle/>
          <a:p>
            <a:r>
              <a:rPr lang="en-US" dirty="0" smtClean="0">
                <a:solidFill>
                  <a:srgbClr val="0000FF"/>
                </a:solidFill>
              </a:rPr>
              <a:t>Scalability</a:t>
            </a:r>
          </a:p>
          <a:p>
            <a:pPr lvl="1"/>
            <a:r>
              <a:rPr lang="en-US" dirty="0" smtClean="0"/>
              <a:t>Performance demand drives ever more devices</a:t>
            </a:r>
          </a:p>
          <a:p>
            <a:r>
              <a:rPr lang="en-US" dirty="0" smtClean="0">
                <a:solidFill>
                  <a:srgbClr val="0000FF"/>
                </a:solidFill>
              </a:rPr>
              <a:t>Manageability</a:t>
            </a:r>
            <a:endParaRPr lang="en-US" dirty="0" smtClean="0">
              <a:solidFill>
                <a:srgbClr val="0000FF"/>
              </a:solidFill>
            </a:endParaRPr>
          </a:p>
          <a:p>
            <a:pPr lvl="1"/>
            <a:r>
              <a:rPr lang="en-US" dirty="0" smtClean="0"/>
              <a:t>Human costs cannot grow with scale</a:t>
            </a:r>
          </a:p>
          <a:p>
            <a:r>
              <a:rPr lang="en-US" dirty="0" smtClean="0">
                <a:solidFill>
                  <a:srgbClr val="0000FF"/>
                </a:solidFill>
              </a:rPr>
              <a:t>Models </a:t>
            </a:r>
            <a:r>
              <a:rPr lang="en-US" dirty="0" smtClean="0">
                <a:solidFill>
                  <a:srgbClr val="0000FF"/>
                </a:solidFill>
              </a:rPr>
              <a:t>of Computation: Data-Intensive Computing</a:t>
            </a:r>
          </a:p>
          <a:p>
            <a:pPr lvl="1"/>
            <a:r>
              <a:rPr lang="en-US" dirty="0" err="1" smtClean="0"/>
              <a:t>BigData</a:t>
            </a:r>
            <a:r>
              <a:rPr lang="en-US" dirty="0" smtClean="0"/>
              <a:t> needs simple tools for processing massive data</a:t>
            </a:r>
          </a:p>
          <a:p>
            <a:r>
              <a:rPr lang="en-US" dirty="0" smtClean="0">
                <a:solidFill>
                  <a:srgbClr val="0000FF"/>
                </a:solidFill>
              </a:rPr>
              <a:t>Anticipating </a:t>
            </a:r>
            <a:r>
              <a:rPr lang="en-US" dirty="0" smtClean="0">
                <a:solidFill>
                  <a:srgbClr val="0000FF"/>
                </a:solidFill>
              </a:rPr>
              <a:t>&amp; Exploiting New Technology</a:t>
            </a:r>
          </a:p>
          <a:p>
            <a:pPr lvl="1"/>
            <a:r>
              <a:rPr lang="en-US" dirty="0" smtClean="0"/>
              <a:t>Non-volatile memory devices &amp; non-overwrite </a:t>
            </a:r>
            <a:r>
              <a:rPr lang="en-US" dirty="0" smtClean="0"/>
              <a:t>disks</a:t>
            </a:r>
          </a:p>
          <a:p>
            <a:pPr lvl="1"/>
            <a:r>
              <a:rPr lang="en-US" dirty="0" smtClean="0"/>
              <a:t>New hardware/software stacks, new failure modes, new efficiencies</a:t>
            </a:r>
          </a:p>
          <a:p>
            <a:pPr marL="0" indent="0">
              <a:buNone/>
            </a:pPr>
            <a:endParaRPr lang="en-US" dirty="0"/>
          </a:p>
        </p:txBody>
      </p:sp>
    </p:spTree>
    <p:extLst>
      <p:ext uri="{BB962C8B-B14F-4D97-AF65-F5344CB8AC3E}">
        <p14:creationId xmlns:p14="http://schemas.microsoft.com/office/powerpoint/2010/main" val="35627898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PDL Retreat 2011</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17</a:t>
            </a:fld>
            <a:endParaRPr lang="en-US"/>
          </a:p>
        </p:txBody>
      </p:sp>
      <p:pic>
        <p:nvPicPr>
          <p:cNvPr id="6" name="Picture 5"/>
          <p:cNvPicPr>
            <a:picLocks noChangeAspect="1"/>
          </p:cNvPicPr>
          <p:nvPr/>
        </p:nvPicPr>
        <p:blipFill>
          <a:blip r:embed="rId2"/>
          <a:stretch>
            <a:fillRect/>
          </a:stretch>
        </p:blipFill>
        <p:spPr>
          <a:xfrm>
            <a:off x="0" y="1930400"/>
            <a:ext cx="9144000" cy="2984500"/>
          </a:xfrm>
          <a:prstGeom prst="rect">
            <a:avLst/>
          </a:prstGeom>
        </p:spPr>
      </p:pic>
      <p:sp>
        <p:nvSpPr>
          <p:cNvPr id="7" name="Title 1"/>
          <p:cNvSpPr txBox="1">
            <a:spLocks/>
          </p:cNvSpPr>
          <p:nvPr/>
        </p:nvSpPr>
        <p:spPr>
          <a:xfrm>
            <a:off x="152400" y="5410200"/>
            <a:ext cx="8915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Strong Industry Following, Collaboration, Feedback</a:t>
            </a:r>
          </a:p>
          <a:p>
            <a:endParaRPr lang="en-US" sz="3200" b="0" dirty="0"/>
          </a:p>
        </p:txBody>
      </p:sp>
    </p:spTree>
    <p:extLst>
      <p:ext uri="{BB962C8B-B14F-4D97-AF65-F5344CB8AC3E}">
        <p14:creationId xmlns:p14="http://schemas.microsoft.com/office/powerpoint/2010/main" val="77178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88900" y="92075"/>
            <a:ext cx="8963025" cy="698500"/>
          </a:xfrm>
        </p:spPr>
        <p:txBody>
          <a:bodyPr/>
          <a:lstStyle/>
          <a:p>
            <a:r>
              <a:rPr lang="en-US" dirty="0" smtClean="0"/>
              <a:t>Intel Science &amp; Technology Center for Cloud Computing (ISTC-CC)</a:t>
            </a:r>
          </a:p>
        </p:txBody>
      </p:sp>
      <p:sp>
        <p:nvSpPr>
          <p:cNvPr id="19458" name="Rectangle 3"/>
          <p:cNvSpPr>
            <a:spLocks noGrp="1" noChangeArrowheads="1"/>
          </p:cNvSpPr>
          <p:nvPr>
            <p:ph type="body" idx="1"/>
          </p:nvPr>
        </p:nvSpPr>
        <p:spPr>
          <a:xfrm>
            <a:off x="281516" y="1328738"/>
            <a:ext cx="8856133" cy="5387974"/>
          </a:xfrm>
        </p:spPr>
        <p:txBody>
          <a:bodyPr/>
          <a:lstStyle/>
          <a:p>
            <a:pPr>
              <a:defRPr/>
            </a:pPr>
            <a:r>
              <a:rPr lang="en-US" altLang="ja-JP" sz="2800" dirty="0" smtClean="0">
                <a:ea typeface="ＭＳ Ｐゴシック" pitchFamily="34" charset="-128"/>
              </a:rPr>
              <a:t> 5-institution community enabling the promise</a:t>
            </a:r>
          </a:p>
          <a:p>
            <a:pPr lvl="1">
              <a:defRPr/>
            </a:pPr>
            <a:r>
              <a:rPr lang="en-US" altLang="ja-JP" sz="2400" dirty="0" smtClean="0">
                <a:ea typeface="ＭＳ Ｐゴシック" pitchFamily="34" charset="-128"/>
              </a:rPr>
              <a:t>led by Carnegie Mellon and Intel</a:t>
            </a:r>
          </a:p>
          <a:p>
            <a:pPr lvl="1">
              <a:defRPr/>
            </a:pPr>
            <a:r>
              <a:rPr lang="en-US" altLang="ja-JP" sz="2400" dirty="0" smtClean="0">
                <a:ea typeface="ＭＳ Ｐゴシック" pitchFamily="34" charset="-128"/>
              </a:rPr>
              <a:t>including Georgia Tech, Princeton, and UC-Berkeley</a:t>
            </a:r>
          </a:p>
          <a:p>
            <a:pPr lvl="1">
              <a:defRPr/>
            </a:pPr>
            <a:r>
              <a:rPr lang="en-US" altLang="ja-JP" sz="2400" dirty="0" smtClean="0">
                <a:ea typeface="ＭＳ Ｐゴシック" pitchFamily="34" charset="-128"/>
              </a:rPr>
              <a:t>homed at Carnegie Mellon; 4 Intel researchers onsite</a:t>
            </a:r>
          </a:p>
          <a:p>
            <a:pPr lvl="7">
              <a:buFont typeface="Verdana" pitchFamily="34" charset="0"/>
              <a:buNone/>
              <a:defRPr/>
            </a:pPr>
            <a:endParaRPr lang="en-US" altLang="ja-JP" sz="1600" dirty="0" smtClean="0">
              <a:ea typeface="ＭＳ Ｐゴシック" pitchFamily="34" charset="-128"/>
            </a:endParaRPr>
          </a:p>
          <a:p>
            <a:pPr>
              <a:defRPr/>
            </a:pPr>
            <a:r>
              <a:rPr lang="en-US" altLang="ja-JP" sz="2800" dirty="0" smtClean="0">
                <a:ea typeface="ＭＳ Ｐゴシック" pitchFamily="34" charset="-128"/>
              </a:rPr>
              <a:t> Focus on critical enabling technologies</a:t>
            </a:r>
          </a:p>
          <a:p>
            <a:pPr lvl="1">
              <a:defRPr/>
            </a:pPr>
            <a:r>
              <a:rPr lang="en-US" altLang="ja-JP" sz="2400" dirty="0" smtClean="0">
                <a:ea typeface="ＭＳ Ｐゴシック" pitchFamily="34" charset="-128"/>
              </a:rPr>
              <a:t>foundations on which future clouds will be built</a:t>
            </a:r>
          </a:p>
          <a:p>
            <a:pPr lvl="2">
              <a:defRPr/>
            </a:pPr>
            <a:r>
              <a:rPr lang="en-US" altLang="ja-JP" sz="2200" dirty="0" smtClean="0">
                <a:ea typeface="ＭＳ Ｐゴシック" pitchFamily="34" charset="-128"/>
              </a:rPr>
              <a:t>complementing evolution of early cloud building blocks</a:t>
            </a:r>
          </a:p>
          <a:p>
            <a:pPr lvl="1">
              <a:defRPr/>
            </a:pPr>
            <a:r>
              <a:rPr lang="en-US" altLang="ja-JP" sz="2400" dirty="0" smtClean="0">
                <a:ea typeface="ＭＳ Ｐゴシック" pitchFamily="34" charset="-128"/>
              </a:rPr>
              <a:t>work with researchers exploring new cloud apps</a:t>
            </a:r>
          </a:p>
          <a:p>
            <a:pPr lvl="2">
              <a:defRPr/>
            </a:pPr>
            <a:r>
              <a:rPr lang="en-US" altLang="ja-JP" sz="2200" dirty="0" smtClean="0">
                <a:ea typeface="ＭＳ Ｐゴシック" pitchFamily="34" charset="-128"/>
              </a:rPr>
              <a:t>e.g., </a:t>
            </a:r>
            <a:r>
              <a:rPr lang="en-US" altLang="ja-JP" sz="2200" dirty="0" err="1" smtClean="0">
                <a:ea typeface="ＭＳ Ｐゴシック" pitchFamily="34" charset="-128"/>
              </a:rPr>
              <a:t>ISTCs</a:t>
            </a:r>
            <a:r>
              <a:rPr lang="en-US" altLang="ja-JP" sz="2200" dirty="0" smtClean="0">
                <a:ea typeface="ＭＳ Ｐゴシック" pitchFamily="34" charset="-128"/>
              </a:rPr>
              <a:t> on visual, pervasive, and embedded</a:t>
            </a:r>
          </a:p>
          <a:p>
            <a:pPr lvl="7">
              <a:buFont typeface="Verdana" pitchFamily="34" charset="0"/>
              <a:buNone/>
              <a:defRPr/>
            </a:pPr>
            <a:endParaRPr lang="en-US" altLang="ja-JP" sz="1600" dirty="0" smtClean="0">
              <a:ea typeface="ＭＳ Ｐゴシック" pitchFamily="34" charset="-128"/>
            </a:endParaRPr>
          </a:p>
          <a:p>
            <a:pPr>
              <a:defRPr/>
            </a:pPr>
            <a:r>
              <a:rPr lang="en-US" altLang="ja-JP" sz="2800" dirty="0" smtClean="0">
                <a:ea typeface="ＭＳ Ｐゴシック" pitchFamily="34" charset="-128"/>
              </a:rPr>
              <a:t> Broad, aggressive 5-year research agenda</a:t>
            </a:r>
            <a:endParaRPr lang="en-US" altLang="ja-JP" dirty="0" smtClean="0">
              <a:ea typeface="ＭＳ Ｐゴシック" pitchFamily="34" charset="-128"/>
            </a:endParaRPr>
          </a:p>
          <a:p>
            <a:pPr>
              <a:defRPr/>
            </a:pPr>
            <a:endParaRPr lang="en-US" altLang="ja-JP" dirty="0" smtClean="0">
              <a:ea typeface="ＭＳ Ｐゴシック" pitchFamily="34" charset="-128"/>
            </a:endParaRPr>
          </a:p>
        </p:txBody>
      </p:sp>
    </p:spTree>
    <p:extLst>
      <p:ext uri="{BB962C8B-B14F-4D97-AF65-F5344CB8AC3E}">
        <p14:creationId xmlns:p14="http://schemas.microsoft.com/office/powerpoint/2010/main" val="262479528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5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8">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5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pillars4-new.jpg"/>
          <p:cNvPicPr>
            <a:picLocks noChangeAspect="1"/>
          </p:cNvPicPr>
          <p:nvPr/>
        </p:nvPicPr>
        <p:blipFill>
          <a:blip r:embed="rId2"/>
          <a:srcRect/>
          <a:stretch>
            <a:fillRect/>
          </a:stretch>
        </p:blipFill>
        <p:spPr bwMode="auto">
          <a:xfrm>
            <a:off x="1473200" y="315913"/>
            <a:ext cx="6215063" cy="6176962"/>
          </a:xfrm>
          <a:prstGeom prst="rect">
            <a:avLst/>
          </a:prstGeom>
          <a:noFill/>
          <a:ln w="9525">
            <a:noFill/>
            <a:miter lim="800000"/>
            <a:headEnd/>
            <a:tailEnd/>
          </a:ln>
        </p:spPr>
      </p:pic>
      <p:sp>
        <p:nvSpPr>
          <p:cNvPr id="22530" name="Rectangle 2"/>
          <p:cNvSpPr>
            <a:spLocks noGrp="1" noChangeArrowheads="1"/>
          </p:cNvSpPr>
          <p:nvPr>
            <p:ph type="title" idx="4294967295"/>
          </p:nvPr>
        </p:nvSpPr>
        <p:spPr/>
        <p:txBody>
          <a:bodyPr/>
          <a:lstStyle/>
          <a:p>
            <a:r>
              <a:rPr lang="en-US" sz="2900" dirty="0" smtClean="0"/>
              <a:t>ISTC-CC </a:t>
            </a:r>
            <a:r>
              <a:rPr lang="en-US" sz="2900" dirty="0" smtClean="0"/>
              <a:t>Research Pillars </a:t>
            </a:r>
            <a:r>
              <a:rPr lang="en-US" sz="2900" dirty="0" smtClean="0"/>
              <a:t>Build Foundation</a:t>
            </a:r>
          </a:p>
        </p:txBody>
      </p:sp>
    </p:spTree>
    <p:extLst>
      <p:ext uri="{BB962C8B-B14F-4D97-AF65-F5344CB8AC3E}">
        <p14:creationId xmlns:p14="http://schemas.microsoft.com/office/powerpoint/2010/main" val="22050945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fontScale="90000"/>
          </a:bodyPr>
          <a:lstStyle/>
          <a:p>
            <a:r>
              <a:rPr lang="en-US" sz="4800" i="1" dirty="0" smtClean="0"/>
              <a:t>An Exciting and Collaborative Place to Fundamentally Change the Way Future Computers are Designed</a:t>
            </a:r>
            <a:endParaRPr lang="en-US" sz="4400" b="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20</a:t>
            </a:fld>
            <a:endParaRPr lang="en-US"/>
          </a:p>
        </p:txBody>
      </p:sp>
      <p:pic>
        <p:nvPicPr>
          <p:cNvPr id="6" name="Picture 5"/>
          <p:cNvPicPr>
            <a:picLocks noChangeAspect="1"/>
          </p:cNvPicPr>
          <p:nvPr/>
        </p:nvPicPr>
        <p:blipFill>
          <a:blip r:embed="rId2"/>
          <a:stretch>
            <a:fillRect/>
          </a:stretch>
        </p:blipFill>
        <p:spPr>
          <a:xfrm>
            <a:off x="88900" y="1371600"/>
            <a:ext cx="8966200" cy="5257800"/>
          </a:xfrm>
          <a:prstGeom prst="rect">
            <a:avLst/>
          </a:prstGeom>
        </p:spPr>
      </p:pic>
      <p:sp>
        <p:nvSpPr>
          <p:cNvPr id="8" name="Rectangle 2"/>
          <p:cNvSpPr txBox="1">
            <a:spLocks noChangeArrowheads="1"/>
          </p:cNvSpPr>
          <p:nvPr/>
        </p:nvSpPr>
        <p:spPr bwMode="auto">
          <a:xfrm>
            <a:off x="88900" y="92074"/>
            <a:ext cx="8963025" cy="1127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ctr" rtl="0" eaLnBrk="0" fontAlgn="base" hangingPunct="0">
              <a:spcBef>
                <a:spcPct val="0"/>
              </a:spcBef>
              <a:spcAft>
                <a:spcPct val="0"/>
              </a:spcAft>
              <a:defRPr sz="3600" b="1">
                <a:solidFill>
                  <a:srgbClr val="990000"/>
                </a:solidFill>
                <a:latin typeface="+mj-lt"/>
                <a:ea typeface="+mj-ea"/>
                <a:cs typeface="+mj-cs"/>
              </a:defRPr>
            </a:lvl1pPr>
            <a:lvl2pPr algn="ctr" rtl="0" eaLnBrk="0" fontAlgn="base" hangingPunct="0">
              <a:spcBef>
                <a:spcPct val="0"/>
              </a:spcBef>
              <a:spcAft>
                <a:spcPct val="0"/>
              </a:spcAft>
              <a:defRPr sz="3600" b="1">
                <a:solidFill>
                  <a:srgbClr val="990000"/>
                </a:solidFill>
                <a:latin typeface="Verdana" pitchFamily="34" charset="0"/>
              </a:defRPr>
            </a:lvl2pPr>
            <a:lvl3pPr algn="ctr" rtl="0" eaLnBrk="0" fontAlgn="base" hangingPunct="0">
              <a:spcBef>
                <a:spcPct val="0"/>
              </a:spcBef>
              <a:spcAft>
                <a:spcPct val="0"/>
              </a:spcAft>
              <a:defRPr sz="3600" b="1">
                <a:solidFill>
                  <a:srgbClr val="990000"/>
                </a:solidFill>
                <a:latin typeface="Verdana" pitchFamily="34" charset="0"/>
              </a:defRPr>
            </a:lvl3pPr>
            <a:lvl4pPr algn="ctr" rtl="0" eaLnBrk="0" fontAlgn="base" hangingPunct="0">
              <a:spcBef>
                <a:spcPct val="0"/>
              </a:spcBef>
              <a:spcAft>
                <a:spcPct val="0"/>
              </a:spcAft>
              <a:defRPr sz="3600" b="1">
                <a:solidFill>
                  <a:srgbClr val="990000"/>
                </a:solidFill>
                <a:latin typeface="Verdana" pitchFamily="34" charset="0"/>
              </a:defRPr>
            </a:lvl4pPr>
            <a:lvl5pPr algn="ctr" rtl="0" eaLnBrk="0" fontAlgn="base" hangingPunct="0">
              <a:spcBef>
                <a:spcPct val="0"/>
              </a:spcBef>
              <a:spcAft>
                <a:spcPct val="0"/>
              </a:spcAft>
              <a:defRPr sz="3600" b="1">
                <a:solidFill>
                  <a:srgbClr val="990000"/>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rgbClr val="990000"/>
                </a:solidFill>
                <a:effectLst/>
                <a:uLnTx/>
                <a:uFillTx/>
                <a:latin typeface="Verdana"/>
                <a:ea typeface="+mj-ea"/>
                <a:cs typeface="+mj-cs"/>
              </a:rPr>
              <a:t>Intel Science &amp; Technology Center for Embedded</a:t>
            </a:r>
            <a:r>
              <a:rPr kumimoji="0" lang="en-US" sz="3400" b="1" i="0" u="none" strike="noStrike" kern="0" cap="none" spc="0" normalizeH="0" noProof="0" dirty="0" smtClean="0">
                <a:ln>
                  <a:noFill/>
                </a:ln>
                <a:solidFill>
                  <a:srgbClr val="990000"/>
                </a:solidFill>
                <a:effectLst/>
                <a:uLnTx/>
                <a:uFillTx/>
                <a:latin typeface="Verdana"/>
                <a:ea typeface="+mj-ea"/>
                <a:cs typeface="+mj-cs"/>
              </a:rPr>
              <a:t> </a:t>
            </a:r>
            <a:r>
              <a:rPr kumimoji="0" lang="en-US" sz="3400" b="1" i="0" u="none" strike="noStrike" kern="0" cap="none" spc="0" normalizeH="0" baseline="0" noProof="0" dirty="0" smtClean="0">
                <a:ln>
                  <a:noFill/>
                </a:ln>
                <a:solidFill>
                  <a:srgbClr val="990000"/>
                </a:solidFill>
                <a:effectLst/>
                <a:uLnTx/>
                <a:uFillTx/>
                <a:latin typeface="Verdana"/>
                <a:ea typeface="+mj-ea"/>
                <a:cs typeface="+mj-cs"/>
              </a:rPr>
              <a:t>Computing (ISTC-EC)</a:t>
            </a:r>
          </a:p>
        </p:txBody>
      </p:sp>
    </p:spTree>
    <p:extLst>
      <p:ext uri="{BB962C8B-B14F-4D97-AF65-F5344CB8AC3E}">
        <p14:creationId xmlns:p14="http://schemas.microsoft.com/office/powerpoint/2010/main" val="27560634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Cross-cutting Centers and Research</a:t>
            </a:r>
            <a:endParaRPr lang="en-US" dirty="0"/>
          </a:p>
        </p:txBody>
      </p:sp>
      <p:sp>
        <p:nvSpPr>
          <p:cNvPr id="3" name="Content Placeholder 2"/>
          <p:cNvSpPr>
            <a:spLocks noGrp="1"/>
          </p:cNvSpPr>
          <p:nvPr>
            <p:ph idx="1"/>
          </p:nvPr>
        </p:nvSpPr>
        <p:spPr>
          <a:xfrm>
            <a:off x="4648200" y="1676400"/>
            <a:ext cx="4495800" cy="5562600"/>
          </a:xfrm>
        </p:spPr>
        <p:txBody>
          <a:bodyPr>
            <a:normAutofit/>
          </a:bodyPr>
          <a:lstStyle/>
          <a:p>
            <a:pPr marL="0" indent="0">
              <a:buNone/>
            </a:pPr>
            <a:r>
              <a:rPr lang="en-US" sz="3800" b="1" i="1" dirty="0" smtClean="0">
                <a:solidFill>
                  <a:srgbClr val="AE0023"/>
                </a:solidFill>
                <a:ea typeface="+mj-ea"/>
                <a:cs typeface="+mj-cs"/>
              </a:rPr>
              <a:t>CMU is a great place to do </a:t>
            </a:r>
            <a:r>
              <a:rPr lang="en-US" sz="3800" b="1" i="1" dirty="0" smtClean="0">
                <a:solidFill>
                  <a:srgbClr val="0000FF"/>
                </a:solidFill>
                <a:ea typeface="+mj-ea"/>
                <a:cs typeface="+mj-cs"/>
              </a:rPr>
              <a:t>cross-cutting, cross-layer research </a:t>
            </a:r>
            <a:r>
              <a:rPr lang="en-US" sz="3800" b="1" i="1" dirty="0" smtClean="0">
                <a:solidFill>
                  <a:srgbClr val="AE0023"/>
                </a:solidFill>
                <a:ea typeface="+mj-ea"/>
                <a:cs typeface="+mj-cs"/>
              </a:rPr>
              <a:t>across the computing stack</a:t>
            </a:r>
            <a:endParaRPr lang="en-US" sz="3800"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21</a:t>
            </a:fld>
            <a:endParaRPr lang="en-US"/>
          </a:p>
        </p:txBody>
      </p:sp>
      <p:sp>
        <p:nvSpPr>
          <p:cNvPr id="5" name="Text Box 17"/>
          <p:cNvSpPr txBox="1">
            <a:spLocks noChangeArrowheads="1"/>
          </p:cNvSpPr>
          <p:nvPr/>
        </p:nvSpPr>
        <p:spPr bwMode="auto">
          <a:xfrm>
            <a:off x="1501775" y="4103688"/>
            <a:ext cx="2041525" cy="366712"/>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Microarchitecture</a:t>
            </a:r>
          </a:p>
        </p:txBody>
      </p:sp>
      <p:sp>
        <p:nvSpPr>
          <p:cNvPr id="6" name="Text Box 18"/>
          <p:cNvSpPr txBox="1">
            <a:spLocks noChangeAspect="1" noChangeArrowheads="1"/>
          </p:cNvSpPr>
          <p:nvPr/>
        </p:nvSpPr>
        <p:spPr bwMode="auto">
          <a:xfrm>
            <a:off x="1501775" y="3730625"/>
            <a:ext cx="2041525" cy="368300"/>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ISA</a:t>
            </a:r>
          </a:p>
        </p:txBody>
      </p:sp>
      <p:sp>
        <p:nvSpPr>
          <p:cNvPr id="7" name="Text Box 19"/>
          <p:cNvSpPr txBox="1">
            <a:spLocks noChangeAspect="1" noChangeArrowheads="1"/>
          </p:cNvSpPr>
          <p:nvPr/>
        </p:nvSpPr>
        <p:spPr bwMode="auto">
          <a:xfrm>
            <a:off x="762000" y="214630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762000" y="177482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762000" y="140652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4"/>
          <p:cNvSpPr txBox="1">
            <a:spLocks noChangeAspect="1" noChangeArrowheads="1"/>
          </p:cNvSpPr>
          <p:nvPr/>
        </p:nvSpPr>
        <p:spPr bwMode="auto">
          <a:xfrm>
            <a:off x="1501775" y="3060700"/>
            <a:ext cx="2041525" cy="669925"/>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Runtime System</a:t>
            </a:r>
          </a:p>
          <a:p>
            <a:pPr eaLnBrk="1" hangingPunct="1"/>
            <a:r>
              <a:rPr lang="en-US" sz="1800">
                <a:solidFill>
                  <a:srgbClr val="000000"/>
                </a:solidFill>
                <a:latin typeface="Tahoma" charset="0"/>
              </a:rPr>
              <a:t>(VM, OS, MM)</a:t>
            </a:r>
          </a:p>
        </p:txBody>
      </p:sp>
      <p:sp>
        <p:nvSpPr>
          <p:cNvPr id="11" name="Text Box 25"/>
          <p:cNvSpPr txBox="1">
            <a:spLocks noChangeAspect="1" noChangeArrowheads="1"/>
          </p:cNvSpPr>
          <p:nvPr/>
        </p:nvSpPr>
        <p:spPr bwMode="auto">
          <a:xfrm>
            <a:off x="3240088" y="2135188"/>
            <a:ext cx="727075" cy="368300"/>
          </a:xfrm>
          <a:prstGeom prst="rect">
            <a:avLst/>
          </a:prstGeom>
          <a:solidFill>
            <a:srgbClr val="FF00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User</a:t>
            </a:r>
          </a:p>
        </p:txBody>
      </p:sp>
      <p:sp>
        <p:nvSpPr>
          <p:cNvPr id="12" name="Line 26"/>
          <p:cNvSpPr>
            <a:spLocks noChangeShapeType="1"/>
          </p:cNvSpPr>
          <p:nvPr/>
        </p:nvSpPr>
        <p:spPr bwMode="auto">
          <a:xfrm>
            <a:off x="1730375" y="25146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27"/>
          <p:cNvSpPr>
            <a:spLocks noChangeShapeType="1"/>
          </p:cNvSpPr>
          <p:nvPr/>
        </p:nvSpPr>
        <p:spPr bwMode="auto">
          <a:xfrm flipH="1">
            <a:off x="2817813" y="2312988"/>
            <a:ext cx="422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28"/>
          <p:cNvSpPr>
            <a:spLocks noChangeShapeType="1"/>
          </p:cNvSpPr>
          <p:nvPr/>
        </p:nvSpPr>
        <p:spPr bwMode="auto">
          <a:xfrm flipH="1">
            <a:off x="3059113" y="2514600"/>
            <a:ext cx="544512"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5" name="Straight Arrow Connector 25"/>
          <p:cNvCxnSpPr>
            <a:cxnSpLocks noChangeShapeType="1"/>
          </p:cNvCxnSpPr>
          <p:nvPr/>
        </p:nvCxnSpPr>
        <p:spPr bwMode="auto">
          <a:xfrm rot="16200000" flipV="1">
            <a:off x="2931318" y="1462882"/>
            <a:ext cx="544513" cy="800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 Box 22"/>
          <p:cNvSpPr txBox="1">
            <a:spLocks noChangeAspect="1" noChangeArrowheads="1"/>
          </p:cNvSpPr>
          <p:nvPr/>
        </p:nvSpPr>
        <p:spPr bwMode="auto">
          <a:xfrm>
            <a:off x="1501775" y="4468813"/>
            <a:ext cx="2039938" cy="373062"/>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7" name="Text Box 23"/>
          <p:cNvSpPr txBox="1">
            <a:spLocks noChangeAspect="1" noChangeArrowheads="1"/>
          </p:cNvSpPr>
          <p:nvPr/>
        </p:nvSpPr>
        <p:spPr bwMode="auto">
          <a:xfrm>
            <a:off x="1501775" y="4840288"/>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Circuits</a:t>
            </a:r>
          </a:p>
        </p:txBody>
      </p:sp>
      <p:sp>
        <p:nvSpPr>
          <p:cNvPr id="18" name="Text Box 23"/>
          <p:cNvSpPr txBox="1">
            <a:spLocks noChangeAspect="1" noChangeArrowheads="1"/>
          </p:cNvSpPr>
          <p:nvPr/>
        </p:nvSpPr>
        <p:spPr bwMode="auto">
          <a:xfrm>
            <a:off x="1503363" y="5195888"/>
            <a:ext cx="2043112" cy="366712"/>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9" name="Rounded Rectangle 18"/>
          <p:cNvSpPr>
            <a:spLocks noChangeArrowheads="1"/>
          </p:cNvSpPr>
          <p:nvPr/>
        </p:nvSpPr>
        <p:spPr bwMode="auto">
          <a:xfrm rot="5400000">
            <a:off x="1447799" y="2819402"/>
            <a:ext cx="2133601" cy="228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816506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fontScale="90000"/>
          </a:bodyPr>
          <a:lstStyle/>
          <a:p>
            <a:r>
              <a:rPr lang="en-US" sz="4800" i="1" dirty="0"/>
              <a:t>An Exciting and Collaborative Place to Fundamentally Change the Way Future Computers are Designed</a:t>
            </a:r>
            <a:endParaRPr lang="en-US" sz="4400" b="0" dirty="0"/>
          </a:p>
        </p:txBody>
      </p:sp>
      <p:sp>
        <p:nvSpPr>
          <p:cNvPr id="4" name="Title 1"/>
          <p:cNvSpPr txBox="1">
            <a:spLocks/>
          </p:cNvSpPr>
          <p:nvPr/>
        </p:nvSpPr>
        <p:spPr>
          <a:xfrm>
            <a:off x="533400" y="4419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Computer Architecture Research</a:t>
            </a:r>
            <a:endParaRPr lang="en-US" sz="3200" b="0" dirty="0"/>
          </a:p>
        </p:txBody>
      </p:sp>
    </p:spTree>
    <p:extLst>
      <p:ext uri="{BB962C8B-B14F-4D97-AF65-F5344CB8AC3E}">
        <p14:creationId xmlns:p14="http://schemas.microsoft.com/office/powerpoint/2010/main" val="669432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Computer Architecture Lab at Carnegie Mellon </a:t>
            </a:r>
            <a:endParaRPr lang="en-US" sz="3400" dirty="0"/>
          </a:p>
        </p:txBody>
      </p:sp>
      <p:sp>
        <p:nvSpPr>
          <p:cNvPr id="3" name="Content Placeholder 2"/>
          <p:cNvSpPr>
            <a:spLocks noGrp="1"/>
          </p:cNvSpPr>
          <p:nvPr>
            <p:ph idx="1"/>
          </p:nvPr>
        </p:nvSpPr>
        <p:spPr/>
        <p:txBody>
          <a:bodyPr/>
          <a:lstStyle/>
          <a:p>
            <a:r>
              <a:rPr lang="en-US" dirty="0" smtClean="0"/>
              <a:t>10-20 years from now</a:t>
            </a:r>
          </a:p>
          <a:p>
            <a:pPr lvl="1"/>
            <a:r>
              <a:rPr lang="en-US" dirty="0" smtClean="0"/>
              <a:t>What is the hardware like?</a:t>
            </a:r>
          </a:p>
          <a:p>
            <a:pPr lvl="1"/>
            <a:r>
              <a:rPr lang="en-US" dirty="0" smtClean="0"/>
              <a:t>What are the hardware/software interfaces?</a:t>
            </a:r>
          </a:p>
          <a:p>
            <a:pPr lvl="1"/>
            <a:r>
              <a:rPr lang="en-US" dirty="0" smtClean="0"/>
              <a:t>What is the software like?</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23</a:t>
            </a:fld>
            <a:endParaRPr lang="en-US"/>
          </a:p>
        </p:txBody>
      </p:sp>
      <p:pic>
        <p:nvPicPr>
          <p:cNvPr id="5" name="Picture 11"/>
          <p:cNvPicPr>
            <a:picLocks noChangeAspect="1" noChangeArrowheads="1"/>
          </p:cNvPicPr>
          <p:nvPr/>
        </p:nvPicPr>
        <p:blipFill>
          <a:blip r:embed="rId2"/>
          <a:srcRect/>
          <a:stretch>
            <a:fillRect/>
          </a:stretch>
        </p:blipFill>
        <p:spPr bwMode="auto">
          <a:xfrm>
            <a:off x="3200400" y="4031394"/>
            <a:ext cx="3200400" cy="2405062"/>
          </a:xfrm>
          <a:prstGeom prst="rect">
            <a:avLst/>
          </a:prstGeom>
          <a:noFill/>
          <a:ln w="9525">
            <a:noFill/>
            <a:miter lim="800000"/>
            <a:headEnd/>
            <a:tailEnd/>
          </a:ln>
          <a:effectLst>
            <a:outerShdw blurRad="127000" dist="76199" dir="2700000" algn="ctr" rotWithShape="0">
              <a:schemeClr val="bg2">
                <a:alpha val="75000"/>
              </a:schemeClr>
            </a:outerShdw>
          </a:effectLst>
        </p:spPr>
      </p:pic>
    </p:spTree>
    <p:extLst>
      <p:ext uri="{BB962C8B-B14F-4D97-AF65-F5344CB8AC3E}">
        <p14:creationId xmlns:p14="http://schemas.microsoft.com/office/powerpoint/2010/main" val="37257827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1065213"/>
            <a:ext cx="8229600"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2400" b="1" i="1" u="sng" dirty="0" smtClean="0">
                <a:solidFill>
                  <a:srgbClr val="000000"/>
                </a:solidFill>
                <a:latin typeface="Arial Narrow" charset="0"/>
                <a:ea typeface="ＭＳ Ｐゴシック" charset="0"/>
                <a:cs typeface="Arial" charset="0"/>
              </a:rPr>
              <a:t>Research Focus:</a:t>
            </a:r>
            <a:r>
              <a:rPr lang="en-US" sz="2400" b="1" i="1" dirty="0" smtClean="0">
                <a:solidFill>
                  <a:srgbClr val="000000"/>
                </a:solidFill>
                <a:latin typeface="Arial Narrow" charset="0"/>
                <a:ea typeface="ＭＳ Ｐゴシック" charset="0"/>
                <a:cs typeface="Arial" charset="0"/>
              </a:rPr>
              <a:t> Computer architecture, HW/</a:t>
            </a:r>
            <a:r>
              <a:rPr lang="en-US" sz="2400" b="1" i="1" dirty="0" smtClean="0">
                <a:solidFill>
                  <a:srgbClr val="000000"/>
                </a:solidFill>
                <a:latin typeface="Arial Narrow" charset="0"/>
                <a:ea typeface="ＭＳ Ｐゴシック" charset="0"/>
                <a:cs typeface="Arial" charset="0"/>
              </a:rPr>
              <a:t>SW, bioinformatics</a:t>
            </a:r>
            <a:endParaRPr lang="en-US" sz="2400" b="1" i="1" dirty="0" smtClean="0">
              <a:solidFill>
                <a:srgbClr val="000000"/>
              </a:solidFill>
              <a:latin typeface="Arial Narrow" charset="0"/>
              <a:ea typeface="ＭＳ Ｐゴシック" charset="0"/>
              <a:cs typeface="Arial" charset="0"/>
            </a:endParaRPr>
          </a:p>
          <a:p>
            <a:pPr defTabSz="914400"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many-core systems, scalable </a:t>
            </a:r>
            <a:r>
              <a:rPr lang="en-US" sz="2400" b="1" i="1" dirty="0" smtClean="0">
                <a:solidFill>
                  <a:srgbClr val="3333CC"/>
                </a:solidFill>
                <a:latin typeface="Arial Narrow" charset="0"/>
                <a:ea typeface="ＭＳ Ｐゴシック" charset="0"/>
                <a:cs typeface="Arial" charset="0"/>
              </a:rPr>
              <a:t>parallelism, bottleneck acceleration</a:t>
            </a:r>
            <a:endParaRPr lang="en-US" sz="2400" b="1" i="1" dirty="0" smtClean="0">
              <a:solidFill>
                <a:srgbClr val="3333CC"/>
              </a:solidFill>
              <a:latin typeface="Arial Narrow" charset="0"/>
              <a:ea typeface="ＭＳ Ｐゴシック" charset="0"/>
              <a:cs typeface="Arial" charset="0"/>
            </a:endParaRPr>
          </a:p>
          <a:p>
            <a:pPr defTabSz="914400"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memory systems, interconnects</a:t>
            </a:r>
          </a:p>
          <a:p>
            <a:pPr defTabSz="914400"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hardware/software interaction, alternative models</a:t>
            </a:r>
          </a:p>
          <a:p>
            <a:pPr defTabSz="914400"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a:solidFill>
                  <a:srgbClr val="3333CC"/>
                </a:solidFill>
                <a:latin typeface="Arial Narrow" charset="0"/>
                <a:ea typeface="ＭＳ Ｐゴシック" charset="0"/>
                <a:cs typeface="Arial" charset="0"/>
              </a:rPr>
              <a:t>energy </a:t>
            </a:r>
            <a:r>
              <a:rPr lang="en-US" sz="2400" b="1" i="1" dirty="0" smtClean="0">
                <a:solidFill>
                  <a:srgbClr val="3333CC"/>
                </a:solidFill>
                <a:latin typeface="Arial Narrow" charset="0"/>
                <a:ea typeface="ＭＳ Ｐゴシック" charset="0"/>
                <a:cs typeface="Arial" charset="0"/>
              </a:rPr>
              <a:t>efficiency, fault tolerance, hardware security </a:t>
            </a: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20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 typeface="Arial" charset="0"/>
              <a:buChar char="•"/>
            </a:pPr>
            <a:endParaRPr lang="en-US" sz="1100" b="1" i="1" dirty="0" smtClean="0">
              <a:solidFill>
                <a:srgbClr val="FF0000"/>
              </a:solidFill>
              <a:latin typeface="Arial Narrow" charset="0"/>
              <a:ea typeface="ＭＳ Ｐゴシック" charset="0"/>
              <a:cs typeface="Arial" charset="0"/>
            </a:endParaRPr>
          </a:p>
          <a:p>
            <a:pPr defTabSz="914400" fontAlgn="base">
              <a:spcBef>
                <a:spcPct val="0"/>
              </a:spcBef>
              <a:spcAft>
                <a:spcPct val="0"/>
              </a:spcAft>
            </a:pPr>
            <a:r>
              <a:rPr lang="en-US" sz="2400" b="1" i="1" u="sng" dirty="0" smtClean="0">
                <a:solidFill>
                  <a:srgbClr val="FF0000"/>
                </a:solidFill>
                <a:latin typeface="Arial Narrow" charset="0"/>
                <a:ea typeface="ＭＳ Ｐゴシック" charset="0"/>
                <a:cs typeface="Arial" charset="0"/>
              </a:rPr>
              <a:t>Some Big </a:t>
            </a:r>
            <a:r>
              <a:rPr lang="en-US" sz="2400" b="1" i="1" u="sng" dirty="0" smtClean="0">
                <a:solidFill>
                  <a:srgbClr val="FF0000"/>
                </a:solidFill>
                <a:latin typeface="Arial Narrow" charset="0"/>
                <a:ea typeface="ＭＳ Ｐゴシック" charset="0"/>
                <a:cs typeface="Arial" charset="0"/>
              </a:rPr>
              <a:t>Questions:</a:t>
            </a:r>
            <a:endParaRPr lang="en-US" sz="2400" b="1" i="1" u="sng" dirty="0" smtClean="0">
              <a:solidFill>
                <a:srgbClr val="FF0000"/>
              </a:solidFill>
              <a:latin typeface="Arial Narrow" charset="0"/>
              <a:ea typeface="ＭＳ Ｐゴシック" charset="0"/>
              <a:cs typeface="Arial" charset="0"/>
            </a:endParaRP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How do we design very efficient 1000-core systems? </a:t>
            </a: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a:t>
            </a:r>
            <a:r>
              <a:rPr lang="en-US" sz="2400" b="1" i="1" dirty="0">
                <a:solidFill>
                  <a:srgbClr val="FF0000"/>
                </a:solidFill>
                <a:latin typeface="Arial Narrow" charset="0"/>
                <a:ea typeface="ＭＳ Ｐゴシック" charset="0"/>
                <a:cs typeface="Arial" charset="0"/>
              </a:rPr>
              <a:t>C</a:t>
            </a:r>
            <a:r>
              <a:rPr lang="en-US" sz="2400" b="1" i="1" dirty="0" smtClean="0">
                <a:solidFill>
                  <a:srgbClr val="FF0000"/>
                </a:solidFill>
                <a:latin typeface="Arial Narrow" charset="0"/>
                <a:ea typeface="ＭＳ Ｐゴシック" charset="0"/>
                <a:cs typeface="Arial" charset="0"/>
              </a:rPr>
              <a:t>an we put the entire data center on a single chip?</a:t>
            </a: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Can we find alternatives to multi-core? </a:t>
            </a:r>
          </a:p>
          <a:p>
            <a:pPr defTabSz="914400" fontAlgn="base">
              <a:spcBef>
                <a:spcPct val="0"/>
              </a:spcBef>
              <a:spcAft>
                <a:spcPct val="0"/>
              </a:spcAft>
              <a:buFontTx/>
              <a:buChar char="•"/>
            </a:pPr>
            <a:r>
              <a:rPr lang="en-US" sz="2400" b="1" i="1" dirty="0" smtClean="0">
                <a:solidFill>
                  <a:srgbClr val="FF0000"/>
                </a:solidFill>
                <a:latin typeface="Arial Narrow" charset="0"/>
                <a:ea typeface="ＭＳ Ｐゴシック" charset="0"/>
                <a:cs typeface="Arial" charset="0"/>
              </a:rPr>
              <a:t> What is the HW/SW interface and chip of 2030 AD?</a:t>
            </a:r>
          </a:p>
        </p:txBody>
      </p:sp>
      <p:sp>
        <p:nvSpPr>
          <p:cNvPr id="26628" name="Text Box 147"/>
          <p:cNvSpPr txBox="1">
            <a:spLocks noChangeArrowheads="1"/>
          </p:cNvSpPr>
          <p:nvPr/>
        </p:nvSpPr>
        <p:spPr bwMode="auto">
          <a:xfrm>
            <a:off x="5302250" y="188912"/>
            <a:ext cx="2847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r>
              <a:rPr lang="en-US" sz="2000" b="1" i="1" dirty="0" err="1" smtClean="0">
                <a:solidFill>
                  <a:srgbClr val="000000"/>
                </a:solidFill>
                <a:latin typeface="Arial Narrow" charset="0"/>
              </a:rPr>
              <a:t>Onur</a:t>
            </a:r>
            <a:r>
              <a:rPr lang="en-US" sz="2000" b="1" i="1" dirty="0" smtClean="0">
                <a:solidFill>
                  <a:srgbClr val="000000"/>
                </a:solidFill>
                <a:latin typeface="Arial Narrow" charset="0"/>
              </a:rPr>
              <a:t> </a:t>
            </a:r>
            <a:r>
              <a:rPr lang="en-US" sz="2000" b="1" i="1" dirty="0" err="1" smtClean="0">
                <a:solidFill>
                  <a:srgbClr val="000000"/>
                </a:solidFill>
                <a:latin typeface="Arial Narrow" charset="0"/>
              </a:rPr>
              <a:t>Mutlu</a:t>
            </a:r>
            <a:endParaRPr lang="en-US" sz="2000" b="1" i="1" dirty="0" smtClean="0">
              <a:solidFill>
                <a:srgbClr val="000000"/>
              </a:solidFill>
              <a:latin typeface="Arial Narrow" charset="0"/>
            </a:endParaRPr>
          </a:p>
          <a:p>
            <a:pPr algn="r" defTabSz="914400" eaLnBrk="1" fontAlgn="base" hangingPunct="1">
              <a:spcBef>
                <a:spcPct val="0"/>
              </a:spcBef>
              <a:spcAft>
                <a:spcPct val="0"/>
              </a:spcAft>
            </a:pPr>
            <a:r>
              <a:rPr lang="en-US" sz="1700" b="1" i="1" dirty="0" smtClean="0">
                <a:solidFill>
                  <a:srgbClr val="3333CC"/>
                </a:solidFill>
                <a:latin typeface="Arial Narrow" charset="0"/>
              </a:rPr>
              <a:t>Computer Architecture </a:t>
            </a:r>
          </a:p>
          <a:p>
            <a:pPr algn="r" defTabSz="914400" eaLnBrk="1" fontAlgn="base" hangingPunct="1">
              <a:spcBef>
                <a:spcPct val="0"/>
              </a:spcBef>
              <a:spcAft>
                <a:spcPct val="0"/>
              </a:spcAft>
            </a:pPr>
            <a:r>
              <a:rPr lang="en-US" sz="1700" b="1" i="1" dirty="0" smtClean="0">
                <a:solidFill>
                  <a:srgbClr val="3333CC"/>
                </a:solidFill>
                <a:latin typeface="Arial Narrow" charset="0"/>
              </a:rPr>
              <a:t>and Systems</a:t>
            </a:r>
          </a:p>
        </p:txBody>
      </p:sp>
      <p:pic>
        <p:nvPicPr>
          <p:cNvPr id="26629" name="Picture 17" descr="Headshot of Tsuhan 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163" y="228600"/>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5924550"/>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endParaRPr lang="en-US" sz="2200" b="1" i="1" smtClean="0">
              <a:solidFill>
                <a:srgbClr val="3333CC"/>
              </a:solidFill>
              <a:latin typeface="Arial Narrow" charset="0"/>
            </a:endParaRPr>
          </a:p>
        </p:txBody>
      </p:sp>
      <p:grpSp>
        <p:nvGrpSpPr>
          <p:cNvPr id="26631" name="Group 38"/>
          <p:cNvGrpSpPr>
            <a:grpSpLocks/>
          </p:cNvGrpSpPr>
          <p:nvPr/>
        </p:nvGrpSpPr>
        <p:grpSpPr bwMode="auto">
          <a:xfrm>
            <a:off x="2649538" y="3149600"/>
            <a:ext cx="1538287" cy="1811338"/>
            <a:chOff x="241300" y="4189413"/>
            <a:chExt cx="1538944" cy="1811568"/>
          </a:xfrm>
        </p:grpSpPr>
        <p:pic>
          <p:nvPicPr>
            <p:cNvPr id="26646" name="Picture 2" descr="C:\franzf\talks\invited\dagstuhl-2010\material\6686259_img.jpg"/>
            <p:cNvPicPr>
              <a:picLocks noChangeAspect="1" noChangeArrowheads="1"/>
            </p:cNvPicPr>
            <p:nvPr/>
          </p:nvPicPr>
          <p:blipFill>
            <a:blip r:embed="rId4">
              <a:extLst>
                <a:ext uri="{28A0092B-C50C-407E-A947-70E740481C1C}">
                  <a14:useLocalDpi xmlns:a14="http://schemas.microsoft.com/office/drawing/2010/main" val="0"/>
                </a:ext>
              </a:extLst>
            </a:blip>
            <a:srcRect b="4739"/>
            <a:stretch>
              <a:fillRect/>
            </a:stretch>
          </p:blipFill>
          <p:spPr bwMode="auto">
            <a:xfrm>
              <a:off x="292100" y="4189413"/>
              <a:ext cx="1488144"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7" name="TextBox 8"/>
            <p:cNvSpPr txBox="1">
              <a:spLocks noChangeArrowheads="1"/>
            </p:cNvSpPr>
            <p:nvPr/>
          </p:nvSpPr>
          <p:spPr bwMode="auto">
            <a:xfrm>
              <a:off x="241300" y="5385428"/>
              <a:ext cx="14479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IBM POWER7</a:t>
              </a:r>
            </a:p>
            <a:p>
              <a:pPr defTabSz="914400" fontAlgn="base">
                <a:spcBef>
                  <a:spcPct val="0"/>
                </a:spcBef>
                <a:spcAft>
                  <a:spcPct val="0"/>
                </a:spcAft>
              </a:pPr>
              <a:r>
                <a:rPr lang="en-US" altLang="zh-CN" sz="1600" smtClean="0">
                  <a:solidFill>
                    <a:srgbClr val="000000"/>
                  </a:solidFill>
                  <a:latin typeface="Calibri" charset="0"/>
                </a:rPr>
                <a:t>8 cores</a:t>
              </a:r>
            </a:p>
          </p:txBody>
        </p:sp>
      </p:grpSp>
      <p:grpSp>
        <p:nvGrpSpPr>
          <p:cNvPr id="26632" name="Group 39"/>
          <p:cNvGrpSpPr>
            <a:grpSpLocks/>
          </p:cNvGrpSpPr>
          <p:nvPr/>
        </p:nvGrpSpPr>
        <p:grpSpPr bwMode="auto">
          <a:xfrm>
            <a:off x="176213" y="3146425"/>
            <a:ext cx="2325687" cy="1527175"/>
            <a:chOff x="2223822" y="1484985"/>
            <a:chExt cx="2206183" cy="1995173"/>
          </a:xfrm>
        </p:grpSpPr>
        <p:sp>
          <p:nvSpPr>
            <p:cNvPr id="26644" name="TextBox 36"/>
            <p:cNvSpPr txBox="1">
              <a:spLocks noChangeArrowheads="1"/>
            </p:cNvSpPr>
            <p:nvPr/>
          </p:nvSpPr>
          <p:spPr bwMode="auto">
            <a:xfrm>
              <a:off x="2223822" y="2675824"/>
              <a:ext cx="1315796" cy="80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Intel Core i7</a:t>
              </a:r>
              <a:br>
                <a:rPr lang="en-US" altLang="zh-CN" sz="1800" smtClean="0">
                  <a:solidFill>
                    <a:srgbClr val="000000"/>
                  </a:solidFill>
                  <a:latin typeface="Calibri" charset="0"/>
                </a:rPr>
              </a:br>
              <a:r>
                <a:rPr lang="en-US" altLang="zh-CN" sz="1600" smtClean="0">
                  <a:solidFill>
                    <a:srgbClr val="000000"/>
                  </a:solidFill>
                  <a:latin typeface="Calibri" charset="0"/>
                </a:rPr>
                <a:t>8 cores</a:t>
              </a:r>
              <a:endParaRPr lang="en-US" altLang="zh-CN" sz="1800" smtClean="0">
                <a:solidFill>
                  <a:srgbClr val="000000"/>
                </a:solidFill>
                <a:latin typeface="Calibri" charset="0"/>
              </a:endParaRPr>
            </a:p>
          </p:txBody>
        </p:sp>
        <p:pic>
          <p:nvPicPr>
            <p:cNvPr id="26645" name="Picture 30" descr="3177_01.png"/>
            <p:cNvPicPr>
              <a:picLocks noChangeAspect="1"/>
            </p:cNvPicPr>
            <p:nvPr/>
          </p:nvPicPr>
          <p:blipFill>
            <a:blip r:embed="rId5">
              <a:extLst>
                <a:ext uri="{28A0092B-C50C-407E-A947-70E740481C1C}">
                  <a14:useLocalDpi xmlns:a14="http://schemas.microsoft.com/office/drawing/2010/main" val="0"/>
                </a:ext>
              </a:extLst>
            </a:blip>
            <a:srcRect l="4478" t="22220" r="3780" b="12109"/>
            <a:stretch>
              <a:fillRect/>
            </a:stretch>
          </p:blipFill>
          <p:spPr bwMode="auto">
            <a:xfrm>
              <a:off x="2223822" y="1484985"/>
              <a:ext cx="220618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3" name="Group 47"/>
          <p:cNvGrpSpPr>
            <a:grpSpLocks/>
          </p:cNvGrpSpPr>
          <p:nvPr/>
        </p:nvGrpSpPr>
        <p:grpSpPr bwMode="auto">
          <a:xfrm>
            <a:off x="7780338" y="2999480"/>
            <a:ext cx="1363662" cy="1800225"/>
            <a:chOff x="5252245" y="4774407"/>
            <a:chExt cx="1363286" cy="1800456"/>
          </a:xfrm>
        </p:grpSpPr>
        <p:sp>
          <p:nvSpPr>
            <p:cNvPr id="26642" name="TextBox 8"/>
            <p:cNvSpPr txBox="1">
              <a:spLocks noChangeArrowheads="1"/>
            </p:cNvSpPr>
            <p:nvPr/>
          </p:nvSpPr>
          <p:spPr bwMode="auto">
            <a:xfrm>
              <a:off x="5252245" y="5959310"/>
              <a:ext cx="13632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Nvidia Fermi</a:t>
              </a:r>
            </a:p>
            <a:p>
              <a:pPr defTabSz="914400" fontAlgn="base">
                <a:spcBef>
                  <a:spcPct val="0"/>
                </a:spcBef>
                <a:spcAft>
                  <a:spcPct val="0"/>
                </a:spcAft>
              </a:pPr>
              <a:r>
                <a:rPr lang="en-US" altLang="zh-CN" sz="1600" smtClean="0">
                  <a:solidFill>
                    <a:srgbClr val="000000"/>
                  </a:solidFill>
                  <a:latin typeface="Calibri" charset="0"/>
                </a:rPr>
                <a:t>448 “cores”</a:t>
              </a:r>
            </a:p>
          </p:txBody>
        </p:sp>
        <p:pic>
          <p:nvPicPr>
            <p:cNvPr id="26643" name="Picture 6" descr="C:\Daten\talks\invited\ferc2010\material\Fermi_Die_FIN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4" name="Group 78"/>
          <p:cNvGrpSpPr>
            <a:grpSpLocks/>
          </p:cNvGrpSpPr>
          <p:nvPr/>
        </p:nvGrpSpPr>
        <p:grpSpPr bwMode="auto">
          <a:xfrm>
            <a:off x="4378325" y="3146425"/>
            <a:ext cx="1676400" cy="1936750"/>
            <a:chOff x="533400" y="1371600"/>
            <a:chExt cx="1676399" cy="2232019"/>
          </a:xfrm>
        </p:grpSpPr>
        <p:pic>
          <p:nvPicPr>
            <p:cNvPr id="26640" name="Content Placeholder 6" descr="barcelona-die-photo-colo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0"/>
              <a:ext cx="1600199" cy="156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8"/>
            <p:cNvSpPr txBox="1">
              <a:spLocks noChangeArrowheads="1"/>
            </p:cNvSpPr>
            <p:nvPr/>
          </p:nvSpPr>
          <p:spPr bwMode="auto">
            <a:xfrm>
              <a:off x="533400" y="2895600"/>
              <a:ext cx="1642021" cy="70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AMD Barcelona</a:t>
              </a:r>
            </a:p>
            <a:p>
              <a:pPr defTabSz="914400" fontAlgn="base">
                <a:spcBef>
                  <a:spcPct val="0"/>
                </a:spcBef>
                <a:spcAft>
                  <a:spcPct val="0"/>
                </a:spcAft>
              </a:pPr>
              <a:r>
                <a:rPr lang="en-US" altLang="zh-CN" sz="1600" smtClean="0">
                  <a:solidFill>
                    <a:srgbClr val="000000"/>
                  </a:solidFill>
                  <a:latin typeface="Calibri" charset="0"/>
                </a:rPr>
                <a:t>4 cores</a:t>
              </a:r>
            </a:p>
          </p:txBody>
        </p:sp>
      </p:grpSp>
      <p:grpSp>
        <p:nvGrpSpPr>
          <p:cNvPr id="26635" name="Group 38"/>
          <p:cNvGrpSpPr>
            <a:grpSpLocks/>
          </p:cNvGrpSpPr>
          <p:nvPr/>
        </p:nvGrpSpPr>
        <p:grpSpPr bwMode="auto">
          <a:xfrm>
            <a:off x="6254750" y="2992293"/>
            <a:ext cx="1441450" cy="1755775"/>
            <a:chOff x="6769103" y="859632"/>
            <a:chExt cx="1440883" cy="1755019"/>
          </a:xfrm>
        </p:grpSpPr>
        <p:pic>
          <p:nvPicPr>
            <p:cNvPr id="26638" name="Picture 2" descr="C:\Daten\talks\invited\ferc2010\material\Tilera_TILE-Gx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4259" y="859632"/>
              <a:ext cx="137946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Box 8"/>
            <p:cNvSpPr txBox="1">
              <a:spLocks noChangeArrowheads="1"/>
            </p:cNvSpPr>
            <p:nvPr/>
          </p:nvSpPr>
          <p:spPr bwMode="auto">
            <a:xfrm>
              <a:off x="6769103" y="1999294"/>
              <a:ext cx="1440883" cy="61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Tilera TILE Gx</a:t>
              </a:r>
            </a:p>
            <a:p>
              <a:pPr defTabSz="914400" fontAlgn="base">
                <a:spcBef>
                  <a:spcPct val="0"/>
                </a:spcBef>
                <a:spcAft>
                  <a:spcPct val="0"/>
                </a:spcAft>
              </a:pPr>
              <a:r>
                <a:rPr lang="en-US" altLang="zh-CN" sz="1600" smtClean="0">
                  <a:solidFill>
                    <a:srgbClr val="000000"/>
                  </a:solidFill>
                  <a:latin typeface="Calibri" charset="0"/>
                </a:rPr>
                <a:t>100 cores</a:t>
              </a:r>
            </a:p>
          </p:txBody>
        </p:sp>
      </p:grpSp>
      <p:pic>
        <p:nvPicPr>
          <p:cNvPr id="26636" name="Pictur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8513" y="4928292"/>
            <a:ext cx="1765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8"/>
          <p:cNvSpPr txBox="1">
            <a:spLocks noChangeArrowheads="1"/>
          </p:cNvSpPr>
          <p:nvPr/>
        </p:nvSpPr>
        <p:spPr bwMode="auto">
          <a:xfrm>
            <a:off x="7123113" y="6117243"/>
            <a:ext cx="16906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pPr>
            <a:r>
              <a:rPr lang="en-US" altLang="zh-CN" sz="1800" smtClean="0">
                <a:solidFill>
                  <a:srgbClr val="000000"/>
                </a:solidFill>
                <a:latin typeface="Calibri" charset="0"/>
              </a:rPr>
              <a:t>Sun Niagara II</a:t>
            </a:r>
          </a:p>
          <a:p>
            <a:pPr defTabSz="914400" fontAlgn="base">
              <a:spcBef>
                <a:spcPct val="0"/>
              </a:spcBef>
              <a:spcAft>
                <a:spcPct val="0"/>
              </a:spcAft>
            </a:pPr>
            <a:r>
              <a:rPr lang="en-US" altLang="zh-CN" sz="1600" smtClean="0">
                <a:solidFill>
                  <a:srgbClr val="000000"/>
                </a:solidFill>
                <a:latin typeface="Calibri" charset="0"/>
              </a:rPr>
              <a:t>8 cores</a:t>
            </a:r>
          </a:p>
        </p:txBody>
      </p:sp>
      <p:pic>
        <p:nvPicPr>
          <p:cNvPr id="24" name="Picture 23" descr="safari.png"/>
          <p:cNvPicPr>
            <a:picLocks noChangeAspect="1"/>
          </p:cNvPicPr>
          <p:nvPr/>
        </p:nvPicPr>
        <p:blipFill>
          <a:blip r:embed="rId10" cstate="print"/>
          <a:stretch>
            <a:fillRect/>
          </a:stretch>
        </p:blipFill>
        <p:spPr>
          <a:xfrm>
            <a:off x="224862" y="266790"/>
            <a:ext cx="2501587" cy="723810"/>
          </a:xfrm>
          <a:prstGeom prst="rect">
            <a:avLst/>
          </a:prstGeom>
        </p:spPr>
      </p:pic>
    </p:spTree>
    <p:extLst>
      <p:ext uri="{BB962C8B-B14F-4D97-AF65-F5344CB8AC3E}">
        <p14:creationId xmlns:p14="http://schemas.microsoft.com/office/powerpoint/2010/main" val="2674524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627">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27">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defTabSz="914400" eaLnBrk="0" fontAlgn="base" hangingPunct="0">
              <a:spcBef>
                <a:spcPct val="0"/>
              </a:spcBef>
              <a:spcAft>
                <a:spcPct val="0"/>
              </a:spcAft>
            </a:pPr>
            <a:r>
              <a:rPr lang="it-IT" sz="3200" b="1" dirty="0" err="1" smtClean="0">
                <a:solidFill>
                  <a:srgbClr val="FFFFFF"/>
                </a:solidFill>
                <a:latin typeface="Arial Narrow" charset="0"/>
                <a:ea typeface="ＭＳ Ｐゴシック" charset="0"/>
                <a:cs typeface="Arial" charset="0"/>
              </a:rPr>
              <a:t>Example</a:t>
            </a:r>
            <a:r>
              <a:rPr lang="it-IT" sz="3200" b="1" dirty="0" smtClean="0">
                <a:solidFill>
                  <a:srgbClr val="FFFFFF"/>
                </a:solidFill>
                <a:latin typeface="Arial Narrow" charset="0"/>
                <a:ea typeface="ＭＳ Ｐゴシック" charset="0"/>
                <a:cs typeface="Arial" charset="0"/>
              </a:rPr>
              <a:t>: </a:t>
            </a:r>
            <a:r>
              <a:rPr lang="en-US" sz="3200" b="1" dirty="0" smtClean="0">
                <a:solidFill>
                  <a:srgbClr val="FFFF00"/>
                </a:solidFill>
                <a:latin typeface="Arial Narrow" charset="0"/>
                <a:ea typeface="ＭＳ Ｐゴシック" charset="0"/>
                <a:cs typeface="Arial" charset="0"/>
              </a:rPr>
              <a:t>Cloud Computers on a Chip</a:t>
            </a:r>
          </a:p>
        </p:txBody>
      </p:sp>
      <p:sp>
        <p:nvSpPr>
          <p:cNvPr id="16" name="Rectangle 3"/>
          <p:cNvSpPr txBox="1">
            <a:spLocks noChangeArrowheads="1"/>
          </p:cNvSpPr>
          <p:nvPr/>
        </p:nvSpPr>
        <p:spPr bwMode="auto">
          <a:xfrm>
            <a:off x="0" y="1189038"/>
            <a:ext cx="9144000" cy="4646612"/>
          </a:xfrm>
          <a:prstGeom prst="rect">
            <a:avLst/>
          </a:prstGeom>
          <a:noFill/>
          <a:ln w="9525">
            <a:noFill/>
            <a:miter lim="800000"/>
            <a:headEnd/>
            <a:tailEnd/>
          </a:ln>
        </p:spPr>
        <p:txBody>
          <a:bodyPr lIns="92075" tIns="46038" rIns="92075" bIns="46038"/>
          <a:lstStyle>
            <a:lvl1pPr marL="342900" indent="-34290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fontAlgn="base">
              <a:spcBef>
                <a:spcPct val="20000"/>
              </a:spcBef>
              <a:spcAft>
                <a:spcPct val="0"/>
              </a:spcAft>
              <a:buClr>
                <a:srgbClr val="CC9900"/>
              </a:buClr>
              <a:buSzPct val="65000"/>
            </a:pPr>
            <a:r>
              <a:rPr lang="en-US" sz="2600" b="1" u="sng" dirty="0" smtClean="0">
                <a:solidFill>
                  <a:srgbClr val="008000"/>
                </a:solidFill>
                <a:latin typeface="Arial Narrow" charset="0"/>
              </a:rPr>
              <a:t>Can we put the entire cloud computer (data center) on a single chip?</a:t>
            </a:r>
          </a:p>
          <a:p>
            <a:pPr defTabSz="914400" fontAlgn="base">
              <a:spcBef>
                <a:spcPct val="20000"/>
              </a:spcBef>
              <a:spcAft>
                <a:spcPct val="0"/>
              </a:spcAft>
              <a:buClr>
                <a:srgbClr val="000090"/>
              </a:buClr>
              <a:buSzPct val="75000"/>
              <a:buFont typeface="Wingdings" charset="0"/>
              <a:buChar char="q"/>
            </a:pPr>
            <a:endParaRPr lang="en-US" sz="2200" b="1" dirty="0" smtClean="0">
              <a:solidFill>
                <a:srgbClr val="0000FF"/>
              </a:solidFill>
              <a:latin typeface="Arial Narrow" charset="0"/>
              <a:ea typeface="Arial Narrow" charset="0"/>
              <a:cs typeface="Arial Narrow" charset="0"/>
            </a:endParaRPr>
          </a:p>
          <a:p>
            <a:pPr defTabSz="914400" fontAlgn="base">
              <a:spcBef>
                <a:spcPct val="20000"/>
              </a:spcBef>
              <a:spcAft>
                <a:spcPct val="0"/>
              </a:spcAft>
              <a:buClr>
                <a:srgbClr val="000090"/>
              </a:buClr>
              <a:buSzPct val="75000"/>
              <a:buFont typeface="Wingdings" charset="0"/>
              <a:buChar char="q"/>
            </a:pPr>
            <a:r>
              <a:rPr lang="en-US" sz="2200" b="1" dirty="0" err="1" smtClean="0">
                <a:solidFill>
                  <a:srgbClr val="0000FF"/>
                </a:solidFill>
                <a:latin typeface="Arial Narrow" charset="0"/>
                <a:ea typeface="Arial Narrow" charset="0"/>
                <a:cs typeface="Arial Narrow" charset="0"/>
              </a:rPr>
              <a:t>QoS</a:t>
            </a:r>
            <a:r>
              <a:rPr lang="en-US" sz="2200" b="1" dirty="0">
                <a:solidFill>
                  <a:srgbClr val="0000FF"/>
                </a:solidFill>
                <a:latin typeface="Arial Narrow" charset="0"/>
                <a:ea typeface="Arial Narrow" charset="0"/>
                <a:cs typeface="Arial Narrow" charset="0"/>
              </a:rPr>
              <a:t> </a:t>
            </a:r>
            <a:r>
              <a:rPr lang="en-US" sz="2200" b="1" dirty="0" smtClean="0">
                <a:solidFill>
                  <a:srgbClr val="0000FF"/>
                </a:solidFill>
                <a:latin typeface="Arial Narrow" charset="0"/>
                <a:ea typeface="Arial Narrow" charset="0"/>
                <a:cs typeface="Arial Narrow" charset="0"/>
              </a:rPr>
              <a:t>and security: </a:t>
            </a:r>
            <a:r>
              <a:rPr lang="en-US" sz="2200" b="1" dirty="0" smtClean="0">
                <a:solidFill>
                  <a:srgbClr val="000000"/>
                </a:solidFill>
                <a:latin typeface="Arial Narrow" charset="0"/>
                <a:ea typeface="Arial Narrow" charset="0"/>
                <a:cs typeface="Arial Narrow" charset="0"/>
              </a:rPr>
              <a:t>How to ensure every app gets the performance it needs?</a:t>
            </a:r>
          </a:p>
          <a:p>
            <a:pPr defTabSz="914400" fontAlgn="base">
              <a:spcBef>
                <a:spcPct val="20000"/>
              </a:spcBef>
              <a:spcAft>
                <a:spcPct val="0"/>
              </a:spcAft>
              <a:buClr>
                <a:srgbClr val="000090"/>
              </a:buClr>
              <a:buSzPct val="75000"/>
              <a:buFont typeface="Wingdings" charset="0"/>
              <a:buChar char="q"/>
            </a:pPr>
            <a:r>
              <a:rPr lang="en-US" sz="2200" b="1" dirty="0" smtClean="0">
                <a:solidFill>
                  <a:srgbClr val="0000FF"/>
                </a:solidFill>
                <a:latin typeface="Arial Narrow" charset="0"/>
                <a:ea typeface="Arial Narrow" charset="0"/>
                <a:cs typeface="Arial Narrow" charset="0"/>
              </a:rPr>
              <a:t>Energy-efficiency: </a:t>
            </a:r>
            <a:r>
              <a:rPr lang="en-US" sz="2200" b="1" dirty="0" smtClean="0">
                <a:solidFill>
                  <a:srgbClr val="000000"/>
                </a:solidFill>
                <a:latin typeface="Arial Narrow" charset="0"/>
                <a:ea typeface="Arial Narrow" charset="0"/>
                <a:cs typeface="Arial Narrow" charset="0"/>
              </a:rPr>
              <a:t>How to </a:t>
            </a:r>
            <a:r>
              <a:rPr lang="en-US" sz="2200" b="1" dirty="0" smtClean="0">
                <a:solidFill>
                  <a:srgbClr val="FF0000"/>
                </a:solidFill>
                <a:latin typeface="Arial Narrow" charset="0"/>
                <a:ea typeface="Arial Narrow" charset="0"/>
                <a:cs typeface="Arial Narrow" charset="0"/>
              </a:rPr>
              <a:t>customize hardware to application on the fly</a:t>
            </a:r>
            <a:r>
              <a:rPr lang="en-US" sz="2200" b="1" dirty="0" smtClean="0">
                <a:solidFill>
                  <a:srgbClr val="000000"/>
                </a:solidFill>
                <a:latin typeface="Arial Narrow" charset="0"/>
                <a:ea typeface="Arial Narrow" charset="0"/>
                <a:cs typeface="Arial Narrow" charset="0"/>
              </a:rPr>
              <a:t>?</a:t>
            </a:r>
          </a:p>
          <a:p>
            <a:pPr defTabSz="914400" fontAlgn="base">
              <a:spcBef>
                <a:spcPct val="20000"/>
              </a:spcBef>
              <a:spcAft>
                <a:spcPct val="0"/>
              </a:spcAft>
              <a:buClr>
                <a:srgbClr val="000090"/>
              </a:buClr>
              <a:buSzPct val="75000"/>
              <a:buFont typeface="Wingdings" charset="0"/>
              <a:buChar char="q"/>
            </a:pPr>
            <a:r>
              <a:rPr lang="en-US" sz="2200" b="1" dirty="0" smtClean="0">
                <a:solidFill>
                  <a:srgbClr val="0000FF"/>
                </a:solidFill>
                <a:latin typeface="Arial Narrow" charset="0"/>
                <a:ea typeface="Arial Narrow" charset="0"/>
                <a:cs typeface="Arial Narrow" charset="0"/>
              </a:rPr>
              <a:t>Asymmetry: </a:t>
            </a:r>
            <a:r>
              <a:rPr lang="en-US" sz="2200" b="1" dirty="0" smtClean="0">
                <a:solidFill>
                  <a:srgbClr val="000000"/>
                </a:solidFill>
                <a:latin typeface="Arial Narrow" charset="0"/>
                <a:ea typeface="Arial Narrow" charset="0"/>
                <a:cs typeface="Arial Narrow" charset="0"/>
              </a:rPr>
              <a:t>How to design and exploit it in many-core systems?</a:t>
            </a:r>
          </a:p>
          <a:p>
            <a:pPr defTabSz="914400" fontAlgn="base">
              <a:spcBef>
                <a:spcPct val="20000"/>
              </a:spcBef>
              <a:spcAft>
                <a:spcPct val="0"/>
              </a:spcAft>
              <a:buClr>
                <a:srgbClr val="000090"/>
              </a:buClr>
              <a:buSzPct val="75000"/>
              <a:buFont typeface="Wingdings" charset="0"/>
              <a:buChar char="q"/>
            </a:pPr>
            <a:r>
              <a:rPr lang="en-US" sz="2200" b="1" dirty="0" smtClean="0">
                <a:solidFill>
                  <a:srgbClr val="0000FF"/>
                </a:solidFill>
                <a:latin typeface="Arial Narrow" charset="0"/>
                <a:ea typeface="Arial Narrow" charset="0"/>
                <a:cs typeface="Arial Narrow" charset="0"/>
              </a:rPr>
              <a:t>Interconnects: </a:t>
            </a:r>
            <a:r>
              <a:rPr lang="en-US" sz="2200" b="1" dirty="0" smtClean="0">
                <a:solidFill>
                  <a:srgbClr val="000000"/>
                </a:solidFill>
                <a:latin typeface="Arial Narrow" charset="0"/>
                <a:ea typeface="Arial Narrow" charset="0"/>
                <a:cs typeface="Arial Narrow" charset="0"/>
              </a:rPr>
              <a:t>What are </a:t>
            </a:r>
            <a:r>
              <a:rPr lang="en-US" sz="2200" b="1" dirty="0" smtClean="0">
                <a:solidFill>
                  <a:srgbClr val="FF0000"/>
                </a:solidFill>
                <a:latin typeface="Arial Narrow" charset="0"/>
                <a:ea typeface="Arial Narrow" charset="0"/>
                <a:cs typeface="Arial Narrow" charset="0"/>
              </a:rPr>
              <a:t>efficient communication algorithms</a:t>
            </a:r>
            <a:r>
              <a:rPr lang="en-US" sz="2200" b="1" dirty="0" smtClean="0">
                <a:solidFill>
                  <a:srgbClr val="000000"/>
                </a:solidFill>
                <a:latin typeface="Arial Narrow" charset="0"/>
                <a:ea typeface="Arial Narrow" charset="0"/>
                <a:cs typeface="Arial Narrow" charset="0"/>
              </a:rPr>
              <a:t>? </a:t>
            </a:r>
          </a:p>
          <a:p>
            <a:pPr defTabSz="914400" fontAlgn="base">
              <a:spcBef>
                <a:spcPct val="20000"/>
              </a:spcBef>
              <a:spcAft>
                <a:spcPct val="0"/>
              </a:spcAft>
              <a:buClr>
                <a:srgbClr val="000090"/>
              </a:buClr>
              <a:buSzPct val="75000"/>
              <a:buFont typeface="Wingdings" charset="0"/>
              <a:buChar char="q"/>
            </a:pPr>
            <a:endParaRPr lang="en-US" sz="2200" b="1" dirty="0" smtClean="0">
              <a:solidFill>
                <a:srgbClr val="0000FF"/>
              </a:solidFill>
              <a:latin typeface="Arial Narrow" charset="0"/>
              <a:ea typeface="Arial" charset="0"/>
            </a:endParaRPr>
          </a:p>
          <a:p>
            <a:pPr defTabSz="914400" fontAlgn="base">
              <a:spcBef>
                <a:spcPct val="20000"/>
              </a:spcBef>
              <a:spcAft>
                <a:spcPct val="0"/>
              </a:spcAft>
              <a:buClr>
                <a:srgbClr val="000090"/>
              </a:buClr>
              <a:buSzPct val="75000"/>
              <a:buFont typeface="Wingdings" charset="0"/>
              <a:buChar char="q"/>
            </a:pPr>
            <a:endParaRPr lang="en-US" sz="1800" b="1" dirty="0" smtClean="0">
              <a:solidFill>
                <a:srgbClr val="0000FF"/>
              </a:solidFill>
              <a:latin typeface="Arial Narrow" charset="0"/>
              <a:ea typeface="Arial" charset="0"/>
            </a:endParaRPr>
          </a:p>
        </p:txBody>
      </p:sp>
      <p:pic>
        <p:nvPicPr>
          <p:cNvPr id="30725" name="Picture 17" descr="Tilera_TILE-Gx1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3681413"/>
            <a:ext cx="316706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8" descr="datacente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400" y="3860800"/>
            <a:ext cx="3208338"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3810000" y="4391025"/>
            <a:ext cx="2000250" cy="139065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sp>
        <p:nvSpPr>
          <p:cNvPr id="30728" name="TextBox 20"/>
          <p:cNvSpPr txBox="1">
            <a:spLocks noChangeArrowheads="1"/>
          </p:cNvSpPr>
          <p:nvPr/>
        </p:nvSpPr>
        <p:spPr bwMode="auto">
          <a:xfrm>
            <a:off x="4148138" y="4768850"/>
            <a:ext cx="954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3600" smtClean="0">
                <a:solidFill>
                  <a:srgbClr val="FFFFFF"/>
                </a:solidFill>
              </a:rPr>
              <a:t>???</a:t>
            </a:r>
          </a:p>
        </p:txBody>
      </p:sp>
    </p:spTree>
    <p:extLst>
      <p:ext uri="{BB962C8B-B14F-4D97-AF65-F5344CB8AC3E}">
        <p14:creationId xmlns:p14="http://schemas.microsoft.com/office/powerpoint/2010/main" val="5043958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D37A05C-7D88-9E4B-B6AC-1CE35ACF5DD7}" type="slidenum">
              <a:rPr lang="en-US" smtClean="0"/>
              <a:pPr/>
              <a:t>26</a:t>
            </a:fld>
            <a:endParaRPr lang="en-US"/>
          </a:p>
        </p:txBody>
      </p:sp>
      <p:pic>
        <p:nvPicPr>
          <p:cNvPr id="5" name="Content Placeholder 4" descr="sep6-2011-abay-xy-dinner-with-onur-IMG_1456.JPG"/>
          <p:cNvPicPr>
            <a:picLocks noChangeAspect="1"/>
          </p:cNvPicPr>
          <p:nvPr/>
        </p:nvPicPr>
        <p:blipFill>
          <a:blip r:embed="rId2">
            <a:extLst>
              <a:ext uri="{28A0092B-C50C-407E-A947-70E740481C1C}">
                <a14:useLocalDpi xmlns:a14="http://schemas.microsoft.com/office/drawing/2010/main" val="0"/>
              </a:ext>
            </a:extLst>
          </a:blip>
          <a:srcRect t="9784" b="9784"/>
          <a:stretch>
            <a:fillRect/>
          </a:stretch>
        </p:blipFill>
        <p:spPr>
          <a:xfrm>
            <a:off x="228600" y="990600"/>
            <a:ext cx="8610600" cy="51943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286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104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p:txBody>
          <a:bodyPr/>
          <a:lstStyle/>
          <a:p>
            <a:r>
              <a:rPr lang="en-US" dirty="0" smtClean="0"/>
              <a:t>Intel, AMD, IBM and Oracle processor designs</a:t>
            </a:r>
          </a:p>
          <a:p>
            <a:pPr lvl="1"/>
            <a:r>
              <a:rPr lang="en-US" dirty="0" smtClean="0"/>
              <a:t>POWER6, Sun ROCK</a:t>
            </a:r>
          </a:p>
          <a:p>
            <a:pPr lvl="1"/>
            <a:endParaRPr lang="en-US" dirty="0" smtClean="0"/>
          </a:p>
          <a:p>
            <a:r>
              <a:rPr lang="en-US" dirty="0" smtClean="0"/>
              <a:t>Memory controller designs in multi-core chip companies</a:t>
            </a:r>
          </a:p>
          <a:p>
            <a:pPr lvl="1"/>
            <a:r>
              <a:rPr lang="en-US" dirty="0" smtClean="0"/>
              <a:t>New OS/hardware interfaces</a:t>
            </a:r>
          </a:p>
          <a:p>
            <a:endParaRPr lang="en-US" dirty="0"/>
          </a:p>
          <a:p>
            <a:r>
              <a:rPr lang="en-US" dirty="0" smtClean="0"/>
              <a:t>Novel (emerging) scalable memory designs now being investigated widely by industry</a:t>
            </a:r>
          </a:p>
          <a:p>
            <a:pPr lvl="1"/>
            <a:r>
              <a:rPr lang="en-US" dirty="0" smtClean="0"/>
              <a:t>New software/hardware interfaces; data management</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27</a:t>
            </a:fld>
            <a:endParaRPr lang="en-US"/>
          </a:p>
        </p:txBody>
      </p:sp>
      <p:pic>
        <p:nvPicPr>
          <p:cNvPr id="5" name="Picture 4" descr="safari.png"/>
          <p:cNvPicPr>
            <a:picLocks noChangeAspect="1"/>
          </p:cNvPicPr>
          <p:nvPr/>
        </p:nvPicPr>
        <p:blipFill>
          <a:blip r:embed="rId2" cstate="print"/>
          <a:stretch>
            <a:fillRect/>
          </a:stretch>
        </p:blipFill>
        <p:spPr>
          <a:xfrm>
            <a:off x="224862" y="266790"/>
            <a:ext cx="2501587" cy="723810"/>
          </a:xfrm>
          <a:prstGeom prst="rect">
            <a:avLst/>
          </a:prstGeom>
        </p:spPr>
      </p:pic>
    </p:spTree>
    <p:extLst>
      <p:ext uri="{BB962C8B-B14F-4D97-AF65-F5344CB8AC3E}">
        <p14:creationId xmlns:p14="http://schemas.microsoft.com/office/powerpoint/2010/main" val="8075932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33600"/>
            <a:ext cx="8763000" cy="1295400"/>
          </a:xfrm>
        </p:spPr>
        <p:txBody>
          <a:bodyPr>
            <a:normAutofit fontScale="90000"/>
          </a:bodyPr>
          <a:lstStyle/>
          <a:p>
            <a:r>
              <a:rPr lang="en-US" sz="4800" i="1" dirty="0" smtClean="0"/>
              <a:t>Many Faculty Members Have Multiple Research Interests</a:t>
            </a:r>
            <a:endParaRPr lang="en-US" sz="4400" b="0" dirty="0"/>
          </a:p>
        </p:txBody>
      </p:sp>
      <p:sp>
        <p:nvSpPr>
          <p:cNvPr id="3" name="Title 1"/>
          <p:cNvSpPr txBox="1">
            <a:spLocks/>
          </p:cNvSpPr>
          <p:nvPr/>
        </p:nvSpPr>
        <p:spPr>
          <a:xfrm>
            <a:off x="533400" y="4419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2800" i="1" dirty="0" smtClean="0">
                <a:latin typeface="Calibri"/>
              </a:rPr>
              <a:t>Talk with them to find out their style and future topics</a:t>
            </a:r>
            <a:endParaRPr lang="en-US" sz="2800" b="0" dirty="0">
              <a:latin typeface="Calibri"/>
            </a:endParaRPr>
          </a:p>
        </p:txBody>
      </p:sp>
    </p:spTree>
    <p:extLst>
      <p:ext uri="{BB962C8B-B14F-4D97-AF65-F5344CB8AC3E}">
        <p14:creationId xmlns:p14="http://schemas.microsoft.com/office/powerpoint/2010/main" val="7962431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1060" name="Picture 4" descr="http://www.pctipstricks.com/pictures/Dell-Branded-PC.jpg"/>
          <p:cNvPicPr>
            <a:picLocks noChangeAspect="1" noChangeArrowheads="1"/>
          </p:cNvPicPr>
          <p:nvPr/>
        </p:nvPicPr>
        <p:blipFill>
          <a:blip r:embed="rId3" cstate="print"/>
          <a:srcRect/>
          <a:stretch>
            <a:fillRect/>
          </a:stretch>
        </p:blipFill>
        <p:spPr bwMode="auto">
          <a:xfrm>
            <a:off x="6476999" y="1600518"/>
            <a:ext cx="2441575" cy="1672480"/>
          </a:xfrm>
          <a:prstGeom prst="rect">
            <a:avLst/>
          </a:prstGeom>
          <a:noFill/>
        </p:spPr>
      </p:pic>
      <p:pic>
        <p:nvPicPr>
          <p:cNvPr id="2221058" name="Picture 2" descr="http://www.advancedimagingpro.com/article/photos/1149263858384_ai5_06new8.jpg"/>
          <p:cNvPicPr>
            <a:picLocks noChangeAspect="1" noChangeArrowheads="1"/>
          </p:cNvPicPr>
          <p:nvPr/>
        </p:nvPicPr>
        <p:blipFill>
          <a:blip r:embed="rId4" cstate="print"/>
          <a:srcRect/>
          <a:stretch>
            <a:fillRect/>
          </a:stretch>
        </p:blipFill>
        <p:spPr bwMode="auto">
          <a:xfrm>
            <a:off x="358775" y="2268855"/>
            <a:ext cx="2857500" cy="1647825"/>
          </a:xfrm>
          <a:prstGeom prst="rect">
            <a:avLst/>
          </a:prstGeom>
          <a:noFill/>
        </p:spPr>
      </p:pic>
      <p:sp>
        <p:nvSpPr>
          <p:cNvPr id="29" name="Left-Right Arrow 28"/>
          <p:cNvSpPr/>
          <p:nvPr/>
        </p:nvSpPr>
        <p:spPr bwMode="auto">
          <a:xfrm>
            <a:off x="2599509" y="1996440"/>
            <a:ext cx="4428308" cy="746760"/>
          </a:xfrm>
          <a:prstGeom prst="leftRightArrow">
            <a:avLst/>
          </a:prstGeom>
          <a:solidFill>
            <a:schemeClr val="bg2">
              <a:lumMod val="40000"/>
              <a:lumOff val="60000"/>
            </a:schemeClr>
          </a:solidFill>
          <a:ln w="508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Narrow" pitchFamily="34" charset="0"/>
            </a:endParaRPr>
          </a:p>
        </p:txBody>
      </p:sp>
      <p:sp>
        <p:nvSpPr>
          <p:cNvPr id="2" name="Title 1"/>
          <p:cNvSpPr>
            <a:spLocks noGrp="1"/>
          </p:cNvSpPr>
          <p:nvPr>
            <p:ph type="title"/>
          </p:nvPr>
        </p:nvSpPr>
        <p:spPr/>
        <p:txBody>
          <a:bodyPr>
            <a:noAutofit/>
          </a:bodyPr>
          <a:lstStyle/>
          <a:p>
            <a:r>
              <a:rPr lang="en-US" sz="3600" dirty="0" smtClean="0"/>
              <a:t>Spiral: </a:t>
            </a:r>
            <a:r>
              <a:rPr lang="en-US" sz="3600" dirty="0" smtClean="0"/>
              <a:t>Computers Programming Computers</a:t>
            </a:r>
            <a:endParaRPr lang="en-US" sz="3600" dirty="0"/>
          </a:p>
        </p:txBody>
      </p:sp>
      <p:sp>
        <p:nvSpPr>
          <p:cNvPr id="15" name="TextBox 14"/>
          <p:cNvSpPr txBox="1"/>
          <p:nvPr/>
        </p:nvSpPr>
        <p:spPr>
          <a:xfrm>
            <a:off x="746760" y="2680425"/>
            <a:ext cx="2014526" cy="646331"/>
          </a:xfrm>
          <a:prstGeom prst="rect">
            <a:avLst/>
          </a:prstGeom>
          <a:noFill/>
        </p:spPr>
        <p:txBody>
          <a:bodyPr wrap="none" rtlCol="0">
            <a:spAutoFit/>
          </a:bodyPr>
          <a:lstStyle/>
          <a:p>
            <a:r>
              <a:rPr lang="en-US" dirty="0" smtClean="0">
                <a:solidFill>
                  <a:schemeClr val="bg1"/>
                </a:solidFill>
                <a:latin typeface="Calibri" pitchFamily="34" charset="0"/>
                <a:cs typeface="Calibri" pitchFamily="34" charset="0"/>
              </a:rPr>
              <a:t>Special hardware</a:t>
            </a:r>
          </a:p>
          <a:p>
            <a:r>
              <a:rPr lang="en-US" sz="1600" dirty="0" smtClean="0">
                <a:solidFill>
                  <a:schemeClr val="bg1"/>
                </a:solidFill>
                <a:latin typeface="Calibri" pitchFamily="34" charset="0"/>
                <a:cs typeface="Calibri" pitchFamily="34" charset="0"/>
              </a:rPr>
              <a:t>Cell blade</a:t>
            </a:r>
            <a:endParaRPr lang="en-US" sz="1600" dirty="0">
              <a:solidFill>
                <a:schemeClr val="bg1"/>
              </a:solidFill>
              <a:latin typeface="Calibri" pitchFamily="34" charset="0"/>
              <a:cs typeface="Calibri" pitchFamily="34" charset="0"/>
            </a:endParaRPr>
          </a:p>
        </p:txBody>
      </p:sp>
      <p:sp>
        <p:nvSpPr>
          <p:cNvPr id="16" name="TextBox 15"/>
          <p:cNvSpPr txBox="1"/>
          <p:nvPr/>
        </p:nvSpPr>
        <p:spPr>
          <a:xfrm>
            <a:off x="8138160" y="2179320"/>
            <a:ext cx="733727" cy="646331"/>
          </a:xfrm>
          <a:prstGeom prst="rect">
            <a:avLst/>
          </a:prstGeom>
          <a:noFill/>
        </p:spPr>
        <p:txBody>
          <a:bodyPr wrap="none" rtlCol="0">
            <a:spAutoFit/>
          </a:bodyPr>
          <a:lstStyle/>
          <a:p>
            <a:r>
              <a:rPr lang="en-US" dirty="0" smtClean="0">
                <a:solidFill>
                  <a:schemeClr val="bg1"/>
                </a:solidFill>
                <a:latin typeface="Calibri" pitchFamily="34" charset="0"/>
                <a:cs typeface="Calibri" pitchFamily="34" charset="0"/>
              </a:rPr>
              <a:t>COTS</a:t>
            </a:r>
            <a:br>
              <a:rPr lang="en-US" dirty="0" smtClean="0">
                <a:solidFill>
                  <a:schemeClr val="bg1"/>
                </a:solidFill>
                <a:latin typeface="Calibri" pitchFamily="34" charset="0"/>
                <a:cs typeface="Calibri" pitchFamily="34" charset="0"/>
              </a:rPr>
            </a:br>
            <a:r>
              <a:rPr lang="en-US" sz="1600" dirty="0" smtClean="0">
                <a:solidFill>
                  <a:schemeClr val="bg1"/>
                </a:solidFill>
                <a:latin typeface="Calibri" pitchFamily="34" charset="0"/>
                <a:cs typeface="Calibri" pitchFamily="34" charset="0"/>
              </a:rPr>
              <a:t>Intel</a:t>
            </a:r>
            <a:endParaRPr lang="en-US" sz="1600" dirty="0">
              <a:solidFill>
                <a:schemeClr val="bg1"/>
              </a:solidFill>
              <a:latin typeface="Calibri" pitchFamily="34" charset="0"/>
              <a:cs typeface="Calibri" pitchFamily="34" charset="0"/>
            </a:endParaRPr>
          </a:p>
        </p:txBody>
      </p:sp>
      <p:pic>
        <p:nvPicPr>
          <p:cNvPr id="25" name="Picture 5" descr="C:\Documents and Settings\Markus Pueschel\My Documents\projects\spiral\graphics\logo\2008-new.png"/>
          <p:cNvPicPr>
            <a:picLocks noChangeAspect="1" noChangeArrowheads="1"/>
          </p:cNvPicPr>
          <p:nvPr/>
        </p:nvPicPr>
        <p:blipFill>
          <a:blip r:embed="rId5" cstate="print"/>
          <a:srcRect/>
          <a:stretch>
            <a:fillRect/>
          </a:stretch>
        </p:blipFill>
        <p:spPr bwMode="auto">
          <a:xfrm>
            <a:off x="7175183" y="1211217"/>
            <a:ext cx="1100137" cy="381000"/>
          </a:xfrm>
          <a:prstGeom prst="rect">
            <a:avLst/>
          </a:prstGeom>
          <a:noFill/>
          <a:ln w="9525">
            <a:noFill/>
            <a:miter lim="800000"/>
            <a:headEnd/>
            <a:tailEnd/>
          </a:ln>
        </p:spPr>
      </p:pic>
      <p:sp>
        <p:nvSpPr>
          <p:cNvPr id="27" name="TextBox 26"/>
          <p:cNvSpPr txBox="1"/>
          <p:nvPr/>
        </p:nvSpPr>
        <p:spPr>
          <a:xfrm>
            <a:off x="5669014" y="2158032"/>
            <a:ext cx="1183722" cy="400110"/>
          </a:xfrm>
          <a:prstGeom prst="rect">
            <a:avLst/>
          </a:prstGeom>
          <a:noFill/>
        </p:spPr>
        <p:txBody>
          <a:bodyPr wrap="none" rtlCol="0">
            <a:spAutoFit/>
          </a:bodyPr>
          <a:lstStyle/>
          <a:p>
            <a:r>
              <a:rPr lang="en-US" dirty="0" smtClean="0">
                <a:solidFill>
                  <a:srgbClr val="C00000"/>
                </a:solidFill>
                <a:latin typeface="Calibri" pitchFamily="34" charset="0"/>
                <a:cs typeface="Calibri" pitchFamily="34" charset="0"/>
              </a:rPr>
              <a:t>Synthesis</a:t>
            </a:r>
            <a:endParaRPr lang="en-US" dirty="0">
              <a:solidFill>
                <a:srgbClr val="C00000"/>
              </a:solidFill>
              <a:latin typeface="Calibri" pitchFamily="34" charset="0"/>
              <a:cs typeface="Calibri" pitchFamily="34" charset="0"/>
            </a:endParaRPr>
          </a:p>
        </p:txBody>
      </p:sp>
      <p:sp>
        <p:nvSpPr>
          <p:cNvPr id="30" name="TextBox 29"/>
          <p:cNvSpPr txBox="1"/>
          <p:nvPr/>
        </p:nvSpPr>
        <p:spPr>
          <a:xfrm>
            <a:off x="2693128" y="2144173"/>
            <a:ext cx="1620187" cy="400110"/>
          </a:xfrm>
          <a:prstGeom prst="rect">
            <a:avLst/>
          </a:prstGeom>
          <a:noFill/>
        </p:spPr>
        <p:txBody>
          <a:bodyPr wrap="none" rtlCol="0">
            <a:spAutoFit/>
          </a:bodyPr>
          <a:lstStyle/>
          <a:p>
            <a:r>
              <a:rPr lang="en-US" dirty="0" smtClean="0">
                <a:solidFill>
                  <a:srgbClr val="C00000"/>
                </a:solidFill>
                <a:latin typeface="Calibri" pitchFamily="34" charset="0"/>
                <a:cs typeface="Calibri" pitchFamily="34" charset="0"/>
              </a:rPr>
              <a:t>Programming</a:t>
            </a:r>
            <a:endParaRPr lang="en-US" dirty="0">
              <a:solidFill>
                <a:srgbClr val="C00000"/>
              </a:solidFill>
              <a:latin typeface="Calibri" pitchFamily="34" charset="0"/>
              <a:cs typeface="Calibri" pitchFamily="34" charset="0"/>
            </a:endParaRPr>
          </a:p>
        </p:txBody>
      </p:sp>
      <p:pic>
        <p:nvPicPr>
          <p:cNvPr id="17" name="Picture 3" descr="C:\Documents and Settings\franzf\My Documents\Documents\talks\invited\darpa-gpu09\matrerial\image1.jpg"/>
          <p:cNvPicPr>
            <a:picLocks noChangeAspect="1" noChangeArrowheads="1"/>
          </p:cNvPicPr>
          <p:nvPr/>
        </p:nvPicPr>
        <p:blipFill>
          <a:blip r:embed="rId6" cstate="print"/>
          <a:srcRect/>
          <a:stretch>
            <a:fillRect/>
          </a:stretch>
        </p:blipFill>
        <p:spPr bwMode="auto">
          <a:xfrm>
            <a:off x="4238690" y="1310639"/>
            <a:ext cx="1398140" cy="2227741"/>
          </a:xfrm>
          <a:prstGeom prst="rect">
            <a:avLst/>
          </a:prstGeom>
          <a:noFill/>
        </p:spPr>
      </p:pic>
      <p:pic>
        <p:nvPicPr>
          <p:cNvPr id="2223106" name="Picture 2"/>
          <p:cNvPicPr>
            <a:picLocks noChangeAspect="1" noChangeArrowheads="1"/>
          </p:cNvPicPr>
          <p:nvPr/>
        </p:nvPicPr>
        <p:blipFill>
          <a:blip r:embed="rId7" cstate="print"/>
          <a:srcRect r="13801"/>
          <a:stretch>
            <a:fillRect/>
          </a:stretch>
        </p:blipFill>
        <p:spPr bwMode="auto">
          <a:xfrm>
            <a:off x="280035" y="1453515"/>
            <a:ext cx="2175782" cy="851332"/>
          </a:xfrm>
          <a:prstGeom prst="rect">
            <a:avLst/>
          </a:prstGeom>
          <a:noFill/>
          <a:ln w="9525">
            <a:noFill/>
            <a:miter lim="800000"/>
            <a:headEnd/>
            <a:tailEnd/>
          </a:ln>
          <a:effectLst/>
        </p:spPr>
      </p:pic>
      <p:sp>
        <p:nvSpPr>
          <p:cNvPr id="31" name="Rectangle 30"/>
          <p:cNvSpPr/>
          <p:nvPr/>
        </p:nvSpPr>
        <p:spPr>
          <a:xfrm>
            <a:off x="0" y="6309836"/>
            <a:ext cx="8686800" cy="523220"/>
          </a:xfrm>
          <a:prstGeom prst="rect">
            <a:avLst/>
          </a:prstGeom>
        </p:spPr>
        <p:txBody>
          <a:bodyPr wrap="square">
            <a:spAutoFit/>
          </a:bodyPr>
          <a:lstStyle/>
          <a:p>
            <a:r>
              <a:rPr lang="en-US" sz="1400" b="0" dirty="0" smtClean="0">
                <a:latin typeface="Calibri" pitchFamily="34" charset="0"/>
              </a:rPr>
              <a:t>D. McFarlin, F. Franchetti, M. </a:t>
            </a:r>
            <a:r>
              <a:rPr lang="en-US" sz="1400" b="0" dirty="0" err="1" smtClean="0">
                <a:latin typeface="Calibri" pitchFamily="34" charset="0"/>
              </a:rPr>
              <a:t>Püschel</a:t>
            </a:r>
            <a:r>
              <a:rPr lang="en-US" sz="1400" b="0" dirty="0" smtClean="0">
                <a:latin typeface="Calibri" pitchFamily="34" charset="0"/>
              </a:rPr>
              <a:t>, and J. M. F. Moura:</a:t>
            </a:r>
            <a:r>
              <a:rPr lang="en-US" sz="1400" dirty="0" smtClean="0">
                <a:latin typeface="Calibri" pitchFamily="34" charset="0"/>
              </a:rPr>
              <a:t> High Performance Synthetic Aperture Radar Image Formation On Commodity </a:t>
            </a:r>
            <a:r>
              <a:rPr lang="en-US" sz="1400" dirty="0" err="1" smtClean="0">
                <a:latin typeface="Calibri" pitchFamily="34" charset="0"/>
              </a:rPr>
              <a:t>Multicore</a:t>
            </a:r>
            <a:r>
              <a:rPr lang="en-US" sz="1400" dirty="0" smtClean="0">
                <a:latin typeface="Calibri" pitchFamily="34" charset="0"/>
              </a:rPr>
              <a:t> Architectures. </a:t>
            </a:r>
            <a:r>
              <a:rPr lang="en-US" sz="1400" b="0" dirty="0" smtClean="0">
                <a:latin typeface="Calibri" pitchFamily="34" charset="0"/>
              </a:rPr>
              <a:t>in Proceedings SPIE, 2009.</a:t>
            </a:r>
          </a:p>
        </p:txBody>
      </p:sp>
      <p:sp>
        <p:nvSpPr>
          <p:cNvPr id="33" name="TextBox 32"/>
          <p:cNvSpPr txBox="1"/>
          <p:nvPr/>
        </p:nvSpPr>
        <p:spPr>
          <a:xfrm>
            <a:off x="228600" y="4143851"/>
            <a:ext cx="7664727" cy="1723549"/>
          </a:xfrm>
          <a:prstGeom prst="rect">
            <a:avLst/>
          </a:prstGeom>
          <a:solidFill>
            <a:schemeClr val="bg2">
              <a:lumMod val="20000"/>
              <a:lumOff val="80000"/>
            </a:schemeClr>
          </a:solidFill>
          <a:ln>
            <a:solidFill>
              <a:schemeClr val="bg1">
                <a:lumMod val="95000"/>
              </a:schemeClr>
            </a:solidFill>
          </a:ln>
        </p:spPr>
        <p:txBody>
          <a:bodyPr wrap="none" rtlCol="0">
            <a:spAutoFit/>
          </a:bodyPr>
          <a:lstStyle/>
          <a:p>
            <a:r>
              <a:rPr lang="en-US" sz="2400" dirty="0" smtClean="0">
                <a:solidFill>
                  <a:srgbClr val="C00000"/>
                </a:solidFill>
                <a:latin typeface="Calibri" pitchFamily="34" charset="0"/>
                <a:cs typeface="Calibri" pitchFamily="34" charset="0"/>
              </a:rPr>
              <a:t>Result </a:t>
            </a:r>
            <a:r>
              <a:rPr lang="en-US" sz="2400" dirty="0" smtClean="0">
                <a:latin typeface="Calibri" pitchFamily="34" charset="0"/>
                <a:cs typeface="Calibri" pitchFamily="34" charset="0"/>
              </a:rPr>
              <a:t/>
            </a:r>
            <a:br>
              <a:rPr lang="en-US" sz="2400" dirty="0" smtClean="0">
                <a:latin typeface="Calibri" pitchFamily="34" charset="0"/>
                <a:cs typeface="Calibri" pitchFamily="34" charset="0"/>
              </a:rPr>
            </a:br>
            <a:r>
              <a:rPr lang="en-US" sz="2400" dirty="0" smtClean="0">
                <a:latin typeface="Calibri" pitchFamily="34" charset="0"/>
                <a:cs typeface="Calibri" pitchFamily="34" charset="0"/>
              </a:rPr>
              <a:t>Same performance, 1/10</a:t>
            </a:r>
            <a:r>
              <a:rPr lang="en-US" sz="2400" baseline="30000" dirty="0" smtClean="0">
                <a:latin typeface="Calibri" pitchFamily="34" charset="0"/>
                <a:cs typeface="Calibri" pitchFamily="34" charset="0"/>
              </a:rPr>
              <a:t>th</a:t>
            </a:r>
            <a:r>
              <a:rPr lang="en-US" sz="2400" dirty="0" smtClean="0">
                <a:latin typeface="Calibri" pitchFamily="34" charset="0"/>
                <a:cs typeface="Calibri" pitchFamily="34" charset="0"/>
              </a:rPr>
              <a:t> human effort, non-expert user</a:t>
            </a:r>
          </a:p>
          <a:p>
            <a:pPr>
              <a:spcBef>
                <a:spcPts val="1200"/>
              </a:spcBef>
            </a:pPr>
            <a:r>
              <a:rPr lang="en-US" sz="2400" dirty="0" smtClean="0">
                <a:solidFill>
                  <a:srgbClr val="C00000"/>
                </a:solidFill>
                <a:latin typeface="Calibri" pitchFamily="34" charset="0"/>
                <a:cs typeface="Calibri" pitchFamily="34" charset="0"/>
              </a:rPr>
              <a:t>Key ideas</a:t>
            </a:r>
            <a:r>
              <a:rPr lang="en-US" sz="2400" dirty="0" smtClean="0">
                <a:latin typeface="Calibri" pitchFamily="34" charset="0"/>
                <a:cs typeface="Calibri" pitchFamily="34" charset="0"/>
              </a:rPr>
              <a:t/>
            </a:r>
            <a:br>
              <a:rPr lang="en-US" sz="2400" dirty="0" smtClean="0">
                <a:latin typeface="Calibri" pitchFamily="34" charset="0"/>
                <a:cs typeface="Calibri" pitchFamily="34" charset="0"/>
              </a:rPr>
            </a:br>
            <a:r>
              <a:rPr lang="en-US" sz="2400" dirty="0" smtClean="0">
                <a:latin typeface="Calibri" pitchFamily="34" charset="0"/>
                <a:cs typeface="Calibri" pitchFamily="34" charset="0"/>
              </a:rPr>
              <a:t>restrict domain, use mathematics, performance portability</a:t>
            </a:r>
            <a:endParaRPr lang="en-US" sz="2400" dirty="0">
              <a:latin typeface="Calibri" pitchFamily="34" charset="0"/>
              <a:cs typeface="Calibri" pitchFamily="34" charset="0"/>
            </a:endParaRPr>
          </a:p>
        </p:txBody>
      </p:sp>
      <p:pic>
        <p:nvPicPr>
          <p:cNvPr id="18" name="Picture 16" descr="franzf.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4188532"/>
            <a:ext cx="101249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47"/>
          <p:cNvSpPr txBox="1">
            <a:spLocks noChangeArrowheads="1"/>
          </p:cNvSpPr>
          <p:nvPr/>
        </p:nvSpPr>
        <p:spPr bwMode="auto">
          <a:xfrm>
            <a:off x="6248400" y="5486400"/>
            <a:ext cx="2847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r>
              <a:rPr lang="en-US" sz="2000" b="1" i="1" dirty="0" smtClean="0">
                <a:solidFill>
                  <a:srgbClr val="000000"/>
                </a:solidFill>
                <a:latin typeface="Arial Narrow" charset="0"/>
              </a:rPr>
              <a:t>Franz</a:t>
            </a:r>
          </a:p>
          <a:p>
            <a:pPr algn="r" defTabSz="914400" eaLnBrk="1" fontAlgn="base" hangingPunct="1">
              <a:spcBef>
                <a:spcPct val="0"/>
              </a:spcBef>
              <a:spcAft>
                <a:spcPct val="0"/>
              </a:spcAft>
            </a:pPr>
            <a:r>
              <a:rPr lang="en-US" sz="2000" b="1" i="1" dirty="0" err="1" smtClean="0">
                <a:solidFill>
                  <a:srgbClr val="000000"/>
                </a:solidFill>
                <a:latin typeface="Arial Narrow" charset="0"/>
              </a:rPr>
              <a:t>Franchetti</a:t>
            </a:r>
            <a:endParaRPr lang="en-US" sz="2000" b="1" i="1" dirty="0" smtClean="0">
              <a:solidFill>
                <a:srgbClr val="000000"/>
              </a:solidFill>
              <a:latin typeface="Arial Narrow" charset="0"/>
            </a:endParaRPr>
          </a:p>
        </p:txBody>
      </p:sp>
    </p:spTree>
    <p:extLst>
      <p:ext uri="{BB962C8B-B14F-4D97-AF65-F5344CB8AC3E}">
        <p14:creationId xmlns:p14="http://schemas.microsoft.com/office/powerpoint/2010/main" val="28661121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33600"/>
            <a:ext cx="8763000" cy="1295400"/>
          </a:xfrm>
        </p:spPr>
        <p:txBody>
          <a:bodyPr>
            <a:normAutofit fontScale="90000"/>
          </a:bodyPr>
          <a:lstStyle/>
          <a:p>
            <a:r>
              <a:rPr lang="en-US" sz="4800" i="1" dirty="0" smtClean="0"/>
              <a:t>Tons of Great People</a:t>
            </a:r>
            <a:br>
              <a:rPr lang="en-US" sz="4800" i="1" dirty="0" smtClean="0"/>
            </a:br>
            <a:r>
              <a:rPr lang="en-US" sz="4800" i="1" dirty="0" smtClean="0"/>
              <a:t>Doing a </a:t>
            </a:r>
            <a:r>
              <a:rPr lang="en-US" sz="4800" i="1" dirty="0" smtClean="0"/>
              <a:t>Great Breadth </a:t>
            </a:r>
            <a:r>
              <a:rPr lang="en-US" sz="4800" i="1" dirty="0" smtClean="0"/>
              <a:t>of Great Work</a:t>
            </a:r>
            <a:endParaRPr lang="en-US" sz="4400" b="0" dirty="0"/>
          </a:p>
        </p:txBody>
      </p:sp>
    </p:spTree>
    <p:extLst>
      <p:ext uri="{BB962C8B-B14F-4D97-AF65-F5344CB8AC3E}">
        <p14:creationId xmlns:p14="http://schemas.microsoft.com/office/powerpoint/2010/main" val="14538039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57"/>
          <p:cNvSpPr>
            <a:spLocks noChangeArrowheads="1"/>
          </p:cNvSpPr>
          <p:nvPr/>
        </p:nvSpPr>
        <p:spPr bwMode="auto">
          <a:xfrm>
            <a:off x="4800600" y="304800"/>
            <a:ext cx="4191000" cy="457200"/>
          </a:xfrm>
          <a:prstGeom prst="rect">
            <a:avLst/>
          </a:prstGeom>
          <a:solidFill>
            <a:srgbClr val="FFFF99"/>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r>
              <a:rPr lang="en-US">
                <a:latin typeface="Calibri" charset="0"/>
                <a:cs typeface="Calibri" charset="0"/>
              </a:rPr>
              <a:t>Scalable Switching System</a:t>
            </a:r>
          </a:p>
        </p:txBody>
      </p:sp>
      <p:sp>
        <p:nvSpPr>
          <p:cNvPr id="2051" name="Rectangle 212"/>
          <p:cNvSpPr>
            <a:spLocks noChangeArrowheads="1"/>
          </p:cNvSpPr>
          <p:nvPr/>
        </p:nvSpPr>
        <p:spPr bwMode="auto">
          <a:xfrm>
            <a:off x="8001000" y="1066800"/>
            <a:ext cx="685800"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52" name="Rectangle 281"/>
          <p:cNvSpPr>
            <a:spLocks noChangeArrowheads="1"/>
          </p:cNvSpPr>
          <p:nvPr/>
        </p:nvSpPr>
        <p:spPr bwMode="auto">
          <a:xfrm>
            <a:off x="533400" y="4800600"/>
            <a:ext cx="472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endParaRPr lang="en-US"/>
          </a:p>
          <a:p>
            <a:pPr marL="342900" indent="-342900" algn="l">
              <a:spcBef>
                <a:spcPct val="20000"/>
              </a:spcBef>
            </a:pPr>
            <a:endParaRPr lang="en-US"/>
          </a:p>
        </p:txBody>
      </p:sp>
      <p:sp>
        <p:nvSpPr>
          <p:cNvPr id="2053" name="Text Box 282"/>
          <p:cNvSpPr txBox="1">
            <a:spLocks noChangeArrowheads="1"/>
          </p:cNvSpPr>
          <p:nvPr/>
        </p:nvSpPr>
        <p:spPr bwMode="auto">
          <a:xfrm>
            <a:off x="0" y="4876800"/>
            <a:ext cx="36687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Tx/>
              <a:buChar char="•"/>
            </a:pPr>
            <a:r>
              <a:rPr lang="en-US" sz="2000">
                <a:solidFill>
                  <a:srgbClr val="990000"/>
                </a:solidFill>
                <a:latin typeface="Arial Narrow" charset="0"/>
              </a:rPr>
              <a:t> Fault-tolerant control plane</a:t>
            </a:r>
          </a:p>
          <a:p>
            <a:pPr algn="l">
              <a:buFontTx/>
              <a:buChar char="•"/>
            </a:pPr>
            <a:r>
              <a:rPr lang="en-US" sz="2000">
                <a:solidFill>
                  <a:srgbClr val="990000"/>
                </a:solidFill>
                <a:latin typeface="Arial Narrow" charset="0"/>
              </a:rPr>
              <a:t> Self-healing network operation</a:t>
            </a:r>
          </a:p>
          <a:p>
            <a:pPr algn="l">
              <a:buFontTx/>
              <a:buChar char="•"/>
            </a:pPr>
            <a:r>
              <a:rPr lang="en-US" sz="2000">
                <a:solidFill>
                  <a:srgbClr val="990000"/>
                </a:solidFill>
                <a:latin typeface="Arial Narrow" charset="0"/>
              </a:rPr>
              <a:t> Wireless control &amp; management</a:t>
            </a:r>
          </a:p>
          <a:p>
            <a:pPr algn="l">
              <a:buFontTx/>
              <a:buChar char="•"/>
            </a:pPr>
            <a:r>
              <a:rPr lang="en-US" sz="2000">
                <a:solidFill>
                  <a:srgbClr val="990000"/>
                </a:solidFill>
                <a:latin typeface="Arial Narrow" charset="0"/>
              </a:rPr>
              <a:t>Scalable and dependable systems</a:t>
            </a:r>
          </a:p>
        </p:txBody>
      </p:sp>
      <p:pic>
        <p:nvPicPr>
          <p:cNvPr id="2054" name="Picture 299" descr="F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90600"/>
            <a:ext cx="36576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00" descr="FSC_Modifi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8288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157"/>
          <p:cNvSpPr>
            <a:spLocks noChangeArrowheads="1"/>
          </p:cNvSpPr>
          <p:nvPr/>
        </p:nvSpPr>
        <p:spPr bwMode="auto">
          <a:xfrm>
            <a:off x="0" y="2057400"/>
            <a:ext cx="5029200" cy="461963"/>
          </a:xfrm>
          <a:prstGeom prst="rect">
            <a:avLst/>
          </a:prstGeom>
          <a:solidFill>
            <a:srgbClr val="FFFF99"/>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r>
              <a:rPr lang="en-US">
                <a:latin typeface="Calibri" charset="0"/>
                <a:cs typeface="Calibri" charset="0"/>
              </a:rPr>
              <a:t>Network Control &amp; Management</a:t>
            </a:r>
          </a:p>
        </p:txBody>
      </p:sp>
      <p:pic>
        <p:nvPicPr>
          <p:cNvPr id="2057" name="Picture 294" descr="Linecard shelf with neat cab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2350" y="16002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
          <p:cNvPicPr>
            <a:picLocks noGrp="1" noChangeAspect="1" noChangeArrowheads="1"/>
          </p:cNvPicPr>
          <p:nvPr>
            <p:ph idx="4294967295"/>
          </p:nvPr>
        </p:nvPicPr>
        <p:blipFill>
          <a:blip r:embed="rId7">
            <a:extLst>
              <a:ext uri="{28A0092B-C50C-407E-A947-70E740481C1C}">
                <a14:useLocalDpi xmlns:a14="http://schemas.microsoft.com/office/drawing/2010/main" val="0"/>
              </a:ext>
            </a:extLst>
          </a:blip>
          <a:srcRect/>
          <a:stretch>
            <a:fillRect/>
          </a:stretch>
        </p:blipFill>
        <p:spPr>
          <a:xfrm>
            <a:off x="152400" y="2743200"/>
            <a:ext cx="3433763" cy="1905000"/>
          </a:xfrm>
        </p:spPr>
      </p:pic>
      <p:pic>
        <p:nvPicPr>
          <p:cNvPr id="205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962400"/>
            <a:ext cx="29765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60" name="Object 68"/>
          <p:cNvGraphicFramePr>
            <a:graphicFrameLocks noChangeAspect="1"/>
          </p:cNvGraphicFramePr>
          <p:nvPr/>
        </p:nvGraphicFramePr>
        <p:xfrm>
          <a:off x="3048000" y="2895600"/>
          <a:ext cx="1371600" cy="1511300"/>
        </p:xfrm>
        <a:graphic>
          <a:graphicData uri="http://schemas.openxmlformats.org/presentationml/2006/ole">
            <mc:AlternateContent xmlns:mc="http://schemas.openxmlformats.org/markup-compatibility/2006">
              <mc:Choice xmlns:v="urn:schemas-microsoft-com:vml" Requires="v">
                <p:oleObj spid="_x0000_s125973" name="Visio" r:id="rId9" imgW="4351630" imgH="4795418" progId="">
                  <p:embed/>
                </p:oleObj>
              </mc:Choice>
              <mc:Fallback>
                <p:oleObj name="Visio" r:id="rId9" imgW="4351630" imgH="4795418"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2895600"/>
                        <a:ext cx="1371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61" name="Picture 68" descr="traffic_image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5029200"/>
            <a:ext cx="22574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Rectangle 284"/>
          <p:cNvSpPr>
            <a:spLocks noChangeArrowheads="1"/>
          </p:cNvSpPr>
          <p:nvPr/>
        </p:nvSpPr>
        <p:spPr bwMode="auto">
          <a:xfrm>
            <a:off x="5638800" y="3505200"/>
            <a:ext cx="3429000" cy="830263"/>
          </a:xfrm>
          <a:prstGeom prst="rect">
            <a:avLst/>
          </a:prstGeom>
          <a:solidFill>
            <a:srgbClr val="FFFF99"/>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l"/>
            <a:r>
              <a:rPr lang="en-US">
                <a:latin typeface="Calibri" charset="0"/>
                <a:cs typeface="Calibri" charset="0"/>
              </a:rPr>
              <a:t>Cloud Computing Control &amp; Management</a:t>
            </a:r>
          </a:p>
        </p:txBody>
      </p:sp>
      <p:sp>
        <p:nvSpPr>
          <p:cNvPr id="2063" name="Text Box 286"/>
          <p:cNvSpPr txBox="1">
            <a:spLocks noChangeArrowheads="1"/>
          </p:cNvSpPr>
          <p:nvPr/>
        </p:nvSpPr>
        <p:spPr bwMode="auto">
          <a:xfrm>
            <a:off x="5943600" y="4648200"/>
            <a:ext cx="3124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Tx/>
              <a:buChar char="•"/>
            </a:pPr>
            <a:r>
              <a:rPr lang="en-US" sz="2000">
                <a:solidFill>
                  <a:srgbClr val="990000"/>
                </a:solidFill>
                <a:latin typeface="Arial Narrow" charset="0"/>
              </a:rPr>
              <a:t> Control theoretic approach to VM management</a:t>
            </a:r>
          </a:p>
          <a:p>
            <a:pPr algn="l">
              <a:buFontTx/>
              <a:buChar char="•"/>
            </a:pPr>
            <a:r>
              <a:rPr lang="en-US" sz="2000">
                <a:solidFill>
                  <a:srgbClr val="990000"/>
                </a:solidFill>
                <a:latin typeface="Arial Narrow" charset="0"/>
              </a:rPr>
              <a:t> Dynamic resource allocation of VM</a:t>
            </a:r>
          </a:p>
          <a:p>
            <a:pPr algn="l">
              <a:buFontTx/>
              <a:buChar char="•"/>
            </a:pPr>
            <a:r>
              <a:rPr lang="en-US" sz="2000">
                <a:solidFill>
                  <a:srgbClr val="990000"/>
                </a:solidFill>
                <a:latin typeface="Arial Narrow" charset="0"/>
              </a:rPr>
              <a:t>Analytical framework for VM</a:t>
            </a:r>
          </a:p>
        </p:txBody>
      </p:sp>
      <p:sp>
        <p:nvSpPr>
          <p:cNvPr id="2064" name="Rectangle 2"/>
          <p:cNvSpPr txBox="1">
            <a:spLocks noChangeArrowheads="1"/>
          </p:cNvSpPr>
          <p:nvPr/>
        </p:nvSpPr>
        <p:spPr bwMode="auto">
          <a:xfrm>
            <a:off x="1524000" y="381000"/>
            <a:ext cx="3124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20000"/>
              </a:spcBef>
            </a:pPr>
            <a:r>
              <a:rPr lang="en-US" sz="3200">
                <a:latin typeface="Arial" charset="0"/>
              </a:rPr>
              <a:t>Hyong S. Kim</a:t>
            </a:r>
            <a:br>
              <a:rPr lang="en-US" sz="3200">
                <a:latin typeface="Arial" charset="0"/>
              </a:rPr>
            </a:br>
            <a:r>
              <a:rPr lang="en-US" sz="1800">
                <a:solidFill>
                  <a:srgbClr val="990000"/>
                </a:solidFill>
                <a:latin typeface="Arial" charset="0"/>
              </a:rPr>
              <a:t>Drew D. Perkins Professor</a:t>
            </a:r>
            <a:br>
              <a:rPr lang="en-US" sz="1800">
                <a:solidFill>
                  <a:srgbClr val="990000"/>
                </a:solidFill>
                <a:latin typeface="Arial" charset="0"/>
              </a:rPr>
            </a:br>
            <a:r>
              <a:rPr lang="en-US" sz="1800">
                <a:solidFill>
                  <a:srgbClr val="990000"/>
                </a:solidFill>
                <a:latin typeface="Arial" charset="0"/>
              </a:rPr>
              <a:t>Department of ECE</a:t>
            </a:r>
            <a:br>
              <a:rPr lang="en-US" sz="1800">
                <a:solidFill>
                  <a:srgbClr val="990000"/>
                </a:solidFill>
                <a:latin typeface="Arial" charset="0"/>
              </a:rPr>
            </a:br>
            <a:r>
              <a:rPr lang="en-US" sz="1800">
                <a:solidFill>
                  <a:srgbClr val="990000"/>
                </a:solidFill>
                <a:latin typeface="Arial" charset="0"/>
              </a:rPr>
              <a:t>kim@ece.cmu.edu</a:t>
            </a:r>
            <a:r>
              <a:rPr lang="en-US" sz="3200">
                <a:solidFill>
                  <a:srgbClr val="990000"/>
                </a:solidFill>
                <a:latin typeface="Arial" charset="0"/>
              </a:rPr>
              <a:t/>
            </a:r>
            <a:br>
              <a:rPr lang="en-US" sz="3200">
                <a:solidFill>
                  <a:srgbClr val="990000"/>
                </a:solidFill>
                <a:latin typeface="Arial" charset="0"/>
              </a:rPr>
            </a:br>
            <a:endParaRPr lang="en-US" sz="3200">
              <a:latin typeface="Arial" charset="0"/>
            </a:endParaRPr>
          </a:p>
        </p:txBody>
      </p:sp>
      <p:pic>
        <p:nvPicPr>
          <p:cNvPr id="2065" name="Picture 5" descr="kim"/>
          <p:cNvPicPr>
            <a:picLocks noChangeAspect="1" noChangeArrowheads="1"/>
          </p:cNvPicPr>
          <p:nvPr>
            <p:ph sz="half" idx="4294967295"/>
          </p:nvPr>
        </p:nvPicPr>
        <p:blipFill>
          <a:blip r:embed="rId12">
            <a:extLst>
              <a:ext uri="{28A0092B-C50C-407E-A947-70E740481C1C}">
                <a14:useLocalDpi xmlns:a14="http://schemas.microsoft.com/office/drawing/2010/main" val="0"/>
              </a:ext>
            </a:extLst>
          </a:blip>
          <a:srcRect/>
          <a:stretch>
            <a:fillRect/>
          </a:stretch>
        </p:blipFill>
        <p:spPr>
          <a:xfrm>
            <a:off x="152400" y="457200"/>
            <a:ext cx="990600" cy="1295400"/>
          </a:xfrm>
          <a:noFill/>
        </p:spPr>
      </p:pic>
    </p:spTree>
    <p:extLst>
      <p:ext uri="{BB962C8B-B14F-4D97-AF65-F5344CB8AC3E}">
        <p14:creationId xmlns:p14="http://schemas.microsoft.com/office/powerpoint/2010/main" val="3354462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08084" y="1295400"/>
            <a:ext cx="4388316" cy="5064993"/>
            <a:chOff x="4908084" y="1295400"/>
            <a:chExt cx="4388316" cy="5064993"/>
          </a:xfrm>
        </p:grpSpPr>
        <p:grpSp>
          <p:nvGrpSpPr>
            <p:cNvPr id="2" name="Group 1"/>
            <p:cNvGrpSpPr/>
            <p:nvPr/>
          </p:nvGrpSpPr>
          <p:grpSpPr>
            <a:xfrm>
              <a:off x="4908084" y="1295400"/>
              <a:ext cx="4388316" cy="5064993"/>
              <a:chOff x="4908084" y="1295400"/>
              <a:chExt cx="4388316" cy="5064993"/>
            </a:xfrm>
          </p:grpSpPr>
          <p:pic>
            <p:nvPicPr>
              <p:cNvPr id="1026" name="Picture 2" descr="http://beecube.com/images/BEE3-S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084" y="3996778"/>
                <a:ext cx="1834242" cy="103106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11845" y="1295400"/>
                <a:ext cx="4284555" cy="5064993"/>
                <a:chOff x="5011845" y="1295400"/>
                <a:chExt cx="4284555" cy="5064993"/>
              </a:xfrm>
            </p:grpSpPr>
            <p:cxnSp>
              <p:nvCxnSpPr>
                <p:cNvPr id="10" name="Straight Connector 9"/>
                <p:cNvCxnSpPr/>
                <p:nvPr/>
              </p:nvCxnSpPr>
              <p:spPr>
                <a:xfrm>
                  <a:off x="5283677" y="3505200"/>
                  <a:ext cx="3480992" cy="0"/>
                </a:xfrm>
                <a:prstGeom prst="line">
                  <a:avLst/>
                </a:prstGeom>
                <a:ln w="381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44198" y="3124200"/>
                  <a:ext cx="1833002" cy="307777"/>
                </a:xfrm>
                <a:prstGeom prst="rect">
                  <a:avLst/>
                </a:prstGeom>
              </p:spPr>
              <p:txBody>
                <a:bodyPr wrap="none">
                  <a:spAutoFit/>
                </a:bodyPr>
                <a:lstStyle/>
                <a:p>
                  <a:pPr algn="ctr">
                    <a:defRPr/>
                  </a:pPr>
                  <a:r>
                    <a:rPr lang="en-US" sz="1400" dirty="0" smtClean="0">
                      <a:solidFill>
                        <a:prstClr val="white">
                          <a:lumMod val="50000"/>
                        </a:prstClr>
                      </a:solidFill>
                      <a:latin typeface="Calibri"/>
                      <a:ea typeface="ＭＳ Ｐゴシック" pitchFamily="-65" charset="-128"/>
                      <a:cs typeface="Arial"/>
                    </a:rPr>
                    <a:t>User-Level Abstraction</a:t>
                  </a:r>
                  <a:endParaRPr lang="en-US" sz="1400" dirty="0">
                    <a:solidFill>
                      <a:prstClr val="white">
                        <a:lumMod val="50000"/>
                      </a:prstClr>
                    </a:solidFill>
                    <a:latin typeface="Calibri"/>
                    <a:ea typeface="ＭＳ Ｐゴシック" pitchFamily="-65" charset="-128"/>
                    <a:cs typeface="Arial"/>
                  </a:endParaRPr>
                </a:p>
              </p:txBody>
            </p:sp>
            <p:grpSp>
              <p:nvGrpSpPr>
                <p:cNvPr id="261" name="Group 260"/>
                <p:cNvGrpSpPr/>
                <p:nvPr/>
              </p:nvGrpSpPr>
              <p:grpSpPr>
                <a:xfrm>
                  <a:off x="5011845" y="1295400"/>
                  <a:ext cx="4284555" cy="1714369"/>
                  <a:chOff x="391116" y="947821"/>
                  <a:chExt cx="5571085" cy="2374367"/>
                </a:xfrm>
              </p:grpSpPr>
              <p:grpSp>
                <p:nvGrpSpPr>
                  <p:cNvPr id="263" name="Group 262"/>
                  <p:cNvGrpSpPr/>
                  <p:nvPr/>
                </p:nvGrpSpPr>
                <p:grpSpPr>
                  <a:xfrm>
                    <a:off x="2952919" y="1657656"/>
                    <a:ext cx="695754" cy="845317"/>
                    <a:chOff x="1768559" y="3867540"/>
                    <a:chExt cx="304432" cy="663980"/>
                  </a:xfrm>
                </p:grpSpPr>
                <p:sp>
                  <p:nvSpPr>
                    <p:cNvPr id="475" name="Rectangle 474"/>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endParaRPr lang="en-US" sz="1200" dirty="0">
                        <a:solidFill>
                          <a:prstClr val="black"/>
                        </a:solidFill>
                        <a:latin typeface="Calibri"/>
                      </a:endParaRPr>
                    </a:p>
                  </p:txBody>
                </p:sp>
                <p:cxnSp>
                  <p:nvCxnSpPr>
                    <p:cNvPr id="476" name="Straight Connector 475"/>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1" name="Straight Connector 480"/>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2" name="Straight Connector 481"/>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7" name="Straight Connector 486"/>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2" name="Rectangle 491"/>
                    <p:cNvSpPr/>
                    <p:nvPr/>
                  </p:nvSpPr>
                  <p:spPr>
                    <a:xfrm flipH="1">
                      <a:off x="1768560" y="3867540"/>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93" name="Straight Connector 492"/>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9" name="Rectangle 508"/>
                    <p:cNvSpPr/>
                    <p:nvPr/>
                  </p:nvSpPr>
                  <p:spPr>
                    <a:xfrm flipH="1">
                      <a:off x="1768559" y="3904524"/>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4" name="Group 263"/>
                  <p:cNvGrpSpPr/>
                  <p:nvPr/>
                </p:nvGrpSpPr>
                <p:grpSpPr>
                  <a:xfrm>
                    <a:off x="2861392" y="1714813"/>
                    <a:ext cx="695754" cy="845317"/>
                    <a:chOff x="1768559" y="3867540"/>
                    <a:chExt cx="304432" cy="663980"/>
                  </a:xfrm>
                </p:grpSpPr>
                <p:sp>
                  <p:nvSpPr>
                    <p:cNvPr id="440" name="Rectangle 439"/>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endParaRPr lang="en-US" sz="1200" dirty="0">
                        <a:solidFill>
                          <a:prstClr val="black"/>
                        </a:solidFill>
                        <a:latin typeface="Calibri"/>
                      </a:endParaRPr>
                    </a:p>
                  </p:txBody>
                </p:sp>
                <p:cxnSp>
                  <p:nvCxnSpPr>
                    <p:cNvPr id="441" name="Straight Connector 440"/>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7" name="Rectangle 456"/>
                    <p:cNvSpPr/>
                    <p:nvPr/>
                  </p:nvSpPr>
                  <p:spPr>
                    <a:xfrm flipH="1">
                      <a:off x="1768560" y="3867540"/>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58" name="Straight Connector 457"/>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1" name="Straight Connector 470"/>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Rectangle 473"/>
                    <p:cNvSpPr/>
                    <p:nvPr/>
                  </p:nvSpPr>
                  <p:spPr>
                    <a:xfrm flipH="1">
                      <a:off x="1768559" y="3904524"/>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5" name="Group 264"/>
                  <p:cNvGrpSpPr/>
                  <p:nvPr/>
                </p:nvGrpSpPr>
                <p:grpSpPr>
                  <a:xfrm>
                    <a:off x="2781181" y="1780760"/>
                    <a:ext cx="695754" cy="845317"/>
                    <a:chOff x="1768559" y="3867540"/>
                    <a:chExt cx="304432" cy="663980"/>
                  </a:xfrm>
                </p:grpSpPr>
                <p:sp>
                  <p:nvSpPr>
                    <p:cNvPr id="405" name="Rectangle 404"/>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endParaRPr lang="en-US" sz="1200" dirty="0">
                        <a:solidFill>
                          <a:prstClr val="black"/>
                        </a:solidFill>
                        <a:latin typeface="Calibri"/>
                      </a:endParaRPr>
                    </a:p>
                  </p:txBody>
                </p:sp>
                <p:cxnSp>
                  <p:nvCxnSpPr>
                    <p:cNvPr id="406" name="Straight Connector 405"/>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Rectangle 421"/>
                    <p:cNvSpPr/>
                    <p:nvPr/>
                  </p:nvSpPr>
                  <p:spPr>
                    <a:xfrm flipH="1">
                      <a:off x="1768560" y="3867540"/>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423" name="Straight Connector 422"/>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7" name="Straight Connector 426"/>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Rectangle 438"/>
                    <p:cNvSpPr/>
                    <p:nvPr/>
                  </p:nvSpPr>
                  <p:spPr>
                    <a:xfrm flipH="1">
                      <a:off x="1768559" y="3904524"/>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nvGrpSpPr>
                  <p:cNvPr id="266" name="Group 265"/>
                  <p:cNvGrpSpPr/>
                  <p:nvPr/>
                </p:nvGrpSpPr>
                <p:grpSpPr>
                  <a:xfrm>
                    <a:off x="2675205" y="1840728"/>
                    <a:ext cx="695754" cy="845317"/>
                    <a:chOff x="1768559" y="3867540"/>
                    <a:chExt cx="304432" cy="663980"/>
                  </a:xfrm>
                </p:grpSpPr>
                <p:sp>
                  <p:nvSpPr>
                    <p:cNvPr id="370" name="Rectangle 369"/>
                    <p:cNvSpPr/>
                    <p:nvPr/>
                  </p:nvSpPr>
                  <p:spPr>
                    <a:xfrm flipH="1">
                      <a:off x="1801551" y="3886788"/>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endParaRPr lang="en-US" sz="1200" dirty="0">
                        <a:solidFill>
                          <a:prstClr val="black"/>
                        </a:solidFill>
                        <a:latin typeface="Calibri"/>
                      </a:endParaRPr>
                    </a:p>
                  </p:txBody>
                </p:sp>
                <p:cxnSp>
                  <p:nvCxnSpPr>
                    <p:cNvPr id="371" name="Straight Connector 370"/>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7" name="Rectangle 386"/>
                    <p:cNvSpPr/>
                    <p:nvPr/>
                  </p:nvSpPr>
                  <p:spPr>
                    <a:xfrm flipH="1">
                      <a:off x="1768560" y="3867540"/>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388" name="Straight Connector 387"/>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flipH="1">
                      <a:off x="1967963"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flipH="1">
                      <a:off x="1801552" y="449166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4" name="Rectangle 403"/>
                    <p:cNvSpPr/>
                    <p:nvPr/>
                  </p:nvSpPr>
                  <p:spPr>
                    <a:xfrm flipH="1">
                      <a:off x="1768559" y="3904524"/>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sp>
                <p:nvSpPr>
                  <p:cNvPr id="267" name="Cloud 266"/>
                  <p:cNvSpPr/>
                  <p:nvPr/>
                </p:nvSpPr>
                <p:spPr>
                  <a:xfrm>
                    <a:off x="763696" y="1783564"/>
                    <a:ext cx="1593769" cy="1198220"/>
                  </a:xfrm>
                  <a:prstGeom prst="cloud">
                    <a:avLst/>
                  </a:prstGeom>
                  <a:solidFill>
                    <a:schemeClr val="accent2">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prstClr val="black"/>
                      </a:solidFill>
                      <a:latin typeface="Calibri"/>
                      <a:cs typeface="Arial" pitchFamily="34" charset="0"/>
                    </a:endParaRPr>
                  </a:p>
                </p:txBody>
              </p:sp>
              <p:grpSp>
                <p:nvGrpSpPr>
                  <p:cNvPr id="268" name="Group 267"/>
                  <p:cNvGrpSpPr/>
                  <p:nvPr/>
                </p:nvGrpSpPr>
                <p:grpSpPr>
                  <a:xfrm>
                    <a:off x="1000818" y="2047707"/>
                    <a:ext cx="1063884" cy="668062"/>
                    <a:chOff x="1153201" y="4256187"/>
                    <a:chExt cx="1417374" cy="767266"/>
                  </a:xfrm>
                </p:grpSpPr>
                <p:grpSp>
                  <p:nvGrpSpPr>
                    <p:cNvPr id="336" name="Group 335"/>
                    <p:cNvGrpSpPr/>
                    <p:nvPr/>
                  </p:nvGrpSpPr>
                  <p:grpSpPr>
                    <a:xfrm>
                      <a:off x="1296589" y="4256187"/>
                      <a:ext cx="621384" cy="315702"/>
                      <a:chOff x="7040853" y="4573799"/>
                      <a:chExt cx="621384" cy="315702"/>
                    </a:xfrm>
                  </p:grpSpPr>
                  <p:sp>
                    <p:nvSpPr>
                      <p:cNvPr id="360" name="Freeform 359"/>
                      <p:cNvSpPr/>
                      <p:nvPr/>
                    </p:nvSpPr>
                    <p:spPr>
                      <a:xfrm>
                        <a:off x="7159625" y="4575176"/>
                        <a:ext cx="396875" cy="314325"/>
                      </a:xfrm>
                      <a:custGeom>
                        <a:avLst/>
                        <a:gdLst>
                          <a:gd name="connsiteX0" fmla="*/ 0 w 384175"/>
                          <a:gd name="connsiteY0" fmla="*/ 0 h 296197"/>
                          <a:gd name="connsiteX1" fmla="*/ 0 w 384175"/>
                          <a:gd name="connsiteY1" fmla="*/ 0 h 296197"/>
                          <a:gd name="connsiteX2" fmla="*/ 6350 w 384175"/>
                          <a:gd name="connsiteY2" fmla="*/ 234950 h 296197"/>
                          <a:gd name="connsiteX3" fmla="*/ 9525 w 384175"/>
                          <a:gd name="connsiteY3" fmla="*/ 254000 h 296197"/>
                          <a:gd name="connsiteX4" fmla="*/ 6350 w 384175"/>
                          <a:gd name="connsiteY4" fmla="*/ 292100 h 296197"/>
                          <a:gd name="connsiteX5" fmla="*/ 66675 w 384175"/>
                          <a:gd name="connsiteY5" fmla="*/ 288925 h 296197"/>
                          <a:gd name="connsiteX6" fmla="*/ 171450 w 384175"/>
                          <a:gd name="connsiteY6" fmla="*/ 285750 h 296197"/>
                          <a:gd name="connsiteX7" fmla="*/ 215900 w 384175"/>
                          <a:gd name="connsiteY7" fmla="*/ 279400 h 296197"/>
                          <a:gd name="connsiteX8" fmla="*/ 276225 w 384175"/>
                          <a:gd name="connsiteY8" fmla="*/ 282575 h 296197"/>
                          <a:gd name="connsiteX9" fmla="*/ 314325 w 384175"/>
                          <a:gd name="connsiteY9" fmla="*/ 276225 h 296197"/>
                          <a:gd name="connsiteX10" fmla="*/ 323850 w 384175"/>
                          <a:gd name="connsiteY10" fmla="*/ 269875 h 296197"/>
                          <a:gd name="connsiteX11" fmla="*/ 336550 w 384175"/>
                          <a:gd name="connsiteY11" fmla="*/ 250825 h 296197"/>
                          <a:gd name="connsiteX12" fmla="*/ 355600 w 384175"/>
                          <a:gd name="connsiteY12" fmla="*/ 238125 h 296197"/>
                          <a:gd name="connsiteX13" fmla="*/ 361950 w 384175"/>
                          <a:gd name="connsiteY13" fmla="*/ 228600 h 296197"/>
                          <a:gd name="connsiteX14" fmla="*/ 371475 w 384175"/>
                          <a:gd name="connsiteY14" fmla="*/ 200025 h 296197"/>
                          <a:gd name="connsiteX15" fmla="*/ 377825 w 384175"/>
                          <a:gd name="connsiteY15" fmla="*/ 180975 h 296197"/>
                          <a:gd name="connsiteX16" fmla="*/ 381000 w 384175"/>
                          <a:gd name="connsiteY16" fmla="*/ 171450 h 296197"/>
                          <a:gd name="connsiteX17" fmla="*/ 384175 w 384175"/>
                          <a:gd name="connsiteY17" fmla="*/ 158750 h 296197"/>
                          <a:gd name="connsiteX18" fmla="*/ 381000 w 384175"/>
                          <a:gd name="connsiteY18" fmla="*/ 133350 h 296197"/>
                          <a:gd name="connsiteX19" fmla="*/ 374650 w 384175"/>
                          <a:gd name="connsiteY19" fmla="*/ 123825 h 296197"/>
                          <a:gd name="connsiteX20" fmla="*/ 368300 w 384175"/>
                          <a:gd name="connsiteY20" fmla="*/ 101600 h 296197"/>
                          <a:gd name="connsiteX21" fmla="*/ 365125 w 384175"/>
                          <a:gd name="connsiteY21" fmla="*/ 92075 h 296197"/>
                          <a:gd name="connsiteX22" fmla="*/ 349250 w 384175"/>
                          <a:gd name="connsiteY22" fmla="*/ 53975 h 296197"/>
                          <a:gd name="connsiteX23" fmla="*/ 339725 w 384175"/>
                          <a:gd name="connsiteY23" fmla="*/ 44450 h 296197"/>
                          <a:gd name="connsiteX24" fmla="*/ 330200 w 384175"/>
                          <a:gd name="connsiteY24" fmla="*/ 41275 h 296197"/>
                          <a:gd name="connsiteX25" fmla="*/ 320675 w 384175"/>
                          <a:gd name="connsiteY25" fmla="*/ 34925 h 296197"/>
                          <a:gd name="connsiteX26" fmla="*/ 307975 w 384175"/>
                          <a:gd name="connsiteY26" fmla="*/ 28575 h 296197"/>
                          <a:gd name="connsiteX27" fmla="*/ 276225 w 384175"/>
                          <a:gd name="connsiteY27" fmla="*/ 12700 h 296197"/>
                          <a:gd name="connsiteX28" fmla="*/ 174625 w 384175"/>
                          <a:gd name="connsiteY28" fmla="*/ 9525 h 296197"/>
                          <a:gd name="connsiteX29" fmla="*/ 50800 w 384175"/>
                          <a:gd name="connsiteY29" fmla="*/ 9525 h 296197"/>
                          <a:gd name="connsiteX30" fmla="*/ 0 w 384175"/>
                          <a:gd name="connsiteY30" fmla="*/ 0 h 29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4175" h="296197">
                            <a:moveTo>
                              <a:pt x="0" y="0"/>
                            </a:moveTo>
                            <a:lnTo>
                              <a:pt x="0" y="0"/>
                            </a:lnTo>
                            <a:cubicBezTo>
                              <a:pt x="2117" y="78317"/>
                              <a:pt x="3414" y="156660"/>
                              <a:pt x="6350" y="234950"/>
                            </a:cubicBezTo>
                            <a:cubicBezTo>
                              <a:pt x="6591" y="241383"/>
                              <a:pt x="9525" y="247562"/>
                              <a:pt x="9525" y="254000"/>
                            </a:cubicBezTo>
                            <a:cubicBezTo>
                              <a:pt x="9525" y="266744"/>
                              <a:pt x="-4524" y="285455"/>
                              <a:pt x="6350" y="292100"/>
                            </a:cubicBezTo>
                            <a:cubicBezTo>
                              <a:pt x="23532" y="302600"/>
                              <a:pt x="46554" y="289699"/>
                              <a:pt x="66675" y="288925"/>
                            </a:cubicBezTo>
                            <a:lnTo>
                              <a:pt x="171450" y="285750"/>
                            </a:lnTo>
                            <a:cubicBezTo>
                              <a:pt x="180929" y="284170"/>
                              <a:pt x="207953" y="279400"/>
                              <a:pt x="215900" y="279400"/>
                            </a:cubicBezTo>
                            <a:cubicBezTo>
                              <a:pt x="236036" y="279400"/>
                              <a:pt x="256117" y="281517"/>
                              <a:pt x="276225" y="282575"/>
                            </a:cubicBezTo>
                            <a:cubicBezTo>
                              <a:pt x="279525" y="282104"/>
                              <a:pt x="308611" y="278368"/>
                              <a:pt x="314325" y="276225"/>
                            </a:cubicBezTo>
                            <a:cubicBezTo>
                              <a:pt x="317898" y="274885"/>
                              <a:pt x="320675" y="271992"/>
                              <a:pt x="323850" y="269875"/>
                            </a:cubicBezTo>
                            <a:cubicBezTo>
                              <a:pt x="327559" y="258749"/>
                              <a:pt x="325848" y="259149"/>
                              <a:pt x="336550" y="250825"/>
                            </a:cubicBezTo>
                            <a:cubicBezTo>
                              <a:pt x="342574" y="246140"/>
                              <a:pt x="355600" y="238125"/>
                              <a:pt x="355600" y="238125"/>
                            </a:cubicBezTo>
                            <a:cubicBezTo>
                              <a:pt x="357717" y="234950"/>
                              <a:pt x="360400" y="232087"/>
                              <a:pt x="361950" y="228600"/>
                            </a:cubicBezTo>
                            <a:lnTo>
                              <a:pt x="371475" y="200025"/>
                            </a:lnTo>
                            <a:lnTo>
                              <a:pt x="377825" y="180975"/>
                            </a:lnTo>
                            <a:cubicBezTo>
                              <a:pt x="378883" y="177800"/>
                              <a:pt x="380188" y="174697"/>
                              <a:pt x="381000" y="171450"/>
                            </a:cubicBezTo>
                            <a:lnTo>
                              <a:pt x="384175" y="158750"/>
                            </a:lnTo>
                            <a:cubicBezTo>
                              <a:pt x="383117" y="150283"/>
                              <a:pt x="383245" y="141582"/>
                              <a:pt x="381000" y="133350"/>
                            </a:cubicBezTo>
                            <a:cubicBezTo>
                              <a:pt x="379996" y="129669"/>
                              <a:pt x="376357" y="127238"/>
                              <a:pt x="374650" y="123825"/>
                            </a:cubicBezTo>
                            <a:cubicBezTo>
                              <a:pt x="372112" y="118750"/>
                              <a:pt x="369656" y="106347"/>
                              <a:pt x="368300" y="101600"/>
                            </a:cubicBezTo>
                            <a:cubicBezTo>
                              <a:pt x="367381" y="98382"/>
                              <a:pt x="365851" y="95342"/>
                              <a:pt x="365125" y="92075"/>
                            </a:cubicBezTo>
                            <a:cubicBezTo>
                              <a:pt x="360758" y="72422"/>
                              <a:pt x="365447" y="70172"/>
                              <a:pt x="349250" y="53975"/>
                            </a:cubicBezTo>
                            <a:cubicBezTo>
                              <a:pt x="346075" y="50800"/>
                              <a:pt x="343461" y="46941"/>
                              <a:pt x="339725" y="44450"/>
                            </a:cubicBezTo>
                            <a:cubicBezTo>
                              <a:pt x="336940" y="42594"/>
                              <a:pt x="333193" y="42772"/>
                              <a:pt x="330200" y="41275"/>
                            </a:cubicBezTo>
                            <a:cubicBezTo>
                              <a:pt x="326787" y="39568"/>
                              <a:pt x="323988" y="36818"/>
                              <a:pt x="320675" y="34925"/>
                            </a:cubicBezTo>
                            <a:cubicBezTo>
                              <a:pt x="316566" y="32577"/>
                              <a:pt x="312034" y="31010"/>
                              <a:pt x="307975" y="28575"/>
                            </a:cubicBezTo>
                            <a:cubicBezTo>
                              <a:pt x="295074" y="20835"/>
                              <a:pt x="290737" y="13506"/>
                              <a:pt x="276225" y="12700"/>
                            </a:cubicBezTo>
                            <a:cubicBezTo>
                              <a:pt x="242394" y="10820"/>
                              <a:pt x="208492" y="10583"/>
                              <a:pt x="174625" y="9525"/>
                            </a:cubicBezTo>
                            <a:cubicBezTo>
                              <a:pt x="122765" y="882"/>
                              <a:pt x="153023" y="4657"/>
                              <a:pt x="50800" y="9525"/>
                            </a:cubicBezTo>
                            <a:cubicBezTo>
                              <a:pt x="-23238" y="13051"/>
                              <a:pt x="8467" y="1587"/>
                              <a:pt x="0" y="0"/>
                            </a:cubicBez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dirty="0">
                          <a:solidFill>
                            <a:prstClr val="white"/>
                          </a:solidFill>
                          <a:latin typeface="Calibri"/>
                        </a:endParaRPr>
                      </a:p>
                    </p:txBody>
                  </p:sp>
                  <p:grpSp>
                    <p:nvGrpSpPr>
                      <p:cNvPr id="361" name="Group 360"/>
                      <p:cNvGrpSpPr/>
                      <p:nvPr/>
                    </p:nvGrpSpPr>
                    <p:grpSpPr>
                      <a:xfrm>
                        <a:off x="7040853" y="4573799"/>
                        <a:ext cx="621384" cy="303513"/>
                        <a:chOff x="6923314" y="4761807"/>
                        <a:chExt cx="621384" cy="303513"/>
                      </a:xfrm>
                    </p:grpSpPr>
                    <p:grpSp>
                      <p:nvGrpSpPr>
                        <p:cNvPr id="362" name="Group 361"/>
                        <p:cNvGrpSpPr/>
                        <p:nvPr/>
                      </p:nvGrpSpPr>
                      <p:grpSpPr>
                        <a:xfrm>
                          <a:off x="7040853" y="4761807"/>
                          <a:ext cx="400452" cy="303513"/>
                          <a:chOff x="7406609" y="4557914"/>
                          <a:chExt cx="400452" cy="425549"/>
                        </a:xfrm>
                      </p:grpSpPr>
                      <p:cxnSp>
                        <p:nvCxnSpPr>
                          <p:cNvPr id="366" name="Straight Connector 365"/>
                          <p:cNvCxnSpPr/>
                          <p:nvPr/>
                        </p:nvCxnSpPr>
                        <p:spPr>
                          <a:xfrm>
                            <a:off x="7406609" y="4558393"/>
                            <a:ext cx="0" cy="4250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7406610" y="4557914"/>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7406609" y="498346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9" name="Arc 368"/>
                          <p:cNvSpPr/>
                          <p:nvPr/>
                        </p:nvSpPr>
                        <p:spPr>
                          <a:xfrm>
                            <a:off x="7496460" y="4557914"/>
                            <a:ext cx="310601" cy="425549"/>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grpSp>
                    <p:cxnSp>
                      <p:nvCxnSpPr>
                        <p:cNvPr id="363" name="Straight Connector 362"/>
                        <p:cNvCxnSpPr/>
                        <p:nvPr/>
                      </p:nvCxnSpPr>
                      <p:spPr>
                        <a:xfrm>
                          <a:off x="6923314" y="4844128"/>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6923314" y="4974757"/>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7440947" y="4913563"/>
                          <a:ext cx="1037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37" name="Group 336"/>
                    <p:cNvGrpSpPr/>
                    <p:nvPr/>
                  </p:nvGrpSpPr>
                  <p:grpSpPr>
                    <a:xfrm>
                      <a:off x="1153201" y="4719297"/>
                      <a:ext cx="768749" cy="304156"/>
                      <a:chOff x="7040853" y="5257780"/>
                      <a:chExt cx="768749" cy="304156"/>
                    </a:xfrm>
                  </p:grpSpPr>
                  <p:sp>
                    <p:nvSpPr>
                      <p:cNvPr id="351" name="Freeform 350"/>
                      <p:cNvSpPr/>
                      <p:nvPr/>
                    </p:nvSpPr>
                    <p:spPr>
                      <a:xfrm>
                        <a:off x="7177879" y="5260975"/>
                        <a:ext cx="372271" cy="298450"/>
                      </a:xfrm>
                      <a:custGeom>
                        <a:avLst/>
                        <a:gdLst>
                          <a:gd name="connsiteX0" fmla="*/ 796 w 372271"/>
                          <a:gd name="connsiteY0" fmla="*/ 0 h 298450"/>
                          <a:gd name="connsiteX1" fmla="*/ 796 w 372271"/>
                          <a:gd name="connsiteY1" fmla="*/ 0 h 298450"/>
                          <a:gd name="connsiteX2" fmla="*/ 10321 w 372271"/>
                          <a:gd name="connsiteY2" fmla="*/ 28575 h 298450"/>
                          <a:gd name="connsiteX3" fmla="*/ 19846 w 372271"/>
                          <a:gd name="connsiteY3" fmla="*/ 38100 h 298450"/>
                          <a:gd name="connsiteX4" fmla="*/ 26196 w 372271"/>
                          <a:gd name="connsiteY4" fmla="*/ 57150 h 298450"/>
                          <a:gd name="connsiteX5" fmla="*/ 29371 w 372271"/>
                          <a:gd name="connsiteY5" fmla="*/ 66675 h 298450"/>
                          <a:gd name="connsiteX6" fmla="*/ 32546 w 372271"/>
                          <a:gd name="connsiteY6" fmla="*/ 76200 h 298450"/>
                          <a:gd name="connsiteX7" fmla="*/ 38896 w 372271"/>
                          <a:gd name="connsiteY7" fmla="*/ 104775 h 298450"/>
                          <a:gd name="connsiteX8" fmla="*/ 32546 w 372271"/>
                          <a:gd name="connsiteY8" fmla="*/ 196850 h 298450"/>
                          <a:gd name="connsiteX9" fmla="*/ 26196 w 372271"/>
                          <a:gd name="connsiteY9" fmla="*/ 238125 h 298450"/>
                          <a:gd name="connsiteX10" fmla="*/ 19846 w 372271"/>
                          <a:gd name="connsiteY10" fmla="*/ 257175 h 298450"/>
                          <a:gd name="connsiteX11" fmla="*/ 13496 w 372271"/>
                          <a:gd name="connsiteY11" fmla="*/ 282575 h 298450"/>
                          <a:gd name="connsiteX12" fmla="*/ 10321 w 372271"/>
                          <a:gd name="connsiteY12" fmla="*/ 292100 h 298450"/>
                          <a:gd name="connsiteX13" fmla="*/ 796 w 372271"/>
                          <a:gd name="connsiteY13" fmla="*/ 298450 h 298450"/>
                          <a:gd name="connsiteX14" fmla="*/ 111921 w 372271"/>
                          <a:gd name="connsiteY14" fmla="*/ 292100 h 298450"/>
                          <a:gd name="connsiteX15" fmla="*/ 261146 w 372271"/>
                          <a:gd name="connsiteY15" fmla="*/ 288925 h 298450"/>
                          <a:gd name="connsiteX16" fmla="*/ 296071 w 372271"/>
                          <a:gd name="connsiteY16" fmla="*/ 279400 h 298450"/>
                          <a:gd name="connsiteX17" fmla="*/ 315121 w 372271"/>
                          <a:gd name="connsiteY17" fmla="*/ 266700 h 298450"/>
                          <a:gd name="connsiteX18" fmla="*/ 337346 w 372271"/>
                          <a:gd name="connsiteY18" fmla="*/ 241300 h 298450"/>
                          <a:gd name="connsiteX19" fmla="*/ 359571 w 372271"/>
                          <a:gd name="connsiteY19" fmla="*/ 215900 h 298450"/>
                          <a:gd name="connsiteX20" fmla="*/ 362746 w 372271"/>
                          <a:gd name="connsiteY20" fmla="*/ 200025 h 298450"/>
                          <a:gd name="connsiteX21" fmla="*/ 369096 w 372271"/>
                          <a:gd name="connsiteY21" fmla="*/ 190500 h 298450"/>
                          <a:gd name="connsiteX22" fmla="*/ 372271 w 372271"/>
                          <a:gd name="connsiteY22" fmla="*/ 180975 h 298450"/>
                          <a:gd name="connsiteX23" fmla="*/ 369096 w 372271"/>
                          <a:gd name="connsiteY23" fmla="*/ 123825 h 298450"/>
                          <a:gd name="connsiteX24" fmla="*/ 362746 w 372271"/>
                          <a:gd name="connsiteY24" fmla="*/ 104775 h 298450"/>
                          <a:gd name="connsiteX25" fmla="*/ 359571 w 372271"/>
                          <a:gd name="connsiteY25" fmla="*/ 95250 h 298450"/>
                          <a:gd name="connsiteX26" fmla="*/ 356396 w 372271"/>
                          <a:gd name="connsiteY26" fmla="*/ 85725 h 298450"/>
                          <a:gd name="connsiteX27" fmla="*/ 343696 w 372271"/>
                          <a:gd name="connsiteY27" fmla="*/ 66675 h 298450"/>
                          <a:gd name="connsiteX28" fmla="*/ 337346 w 372271"/>
                          <a:gd name="connsiteY28" fmla="*/ 57150 h 298450"/>
                          <a:gd name="connsiteX29" fmla="*/ 327821 w 372271"/>
                          <a:gd name="connsiteY29" fmla="*/ 38100 h 298450"/>
                          <a:gd name="connsiteX30" fmla="*/ 308771 w 372271"/>
                          <a:gd name="connsiteY30" fmla="*/ 25400 h 298450"/>
                          <a:gd name="connsiteX31" fmla="*/ 299246 w 372271"/>
                          <a:gd name="connsiteY31" fmla="*/ 19050 h 298450"/>
                          <a:gd name="connsiteX32" fmla="*/ 280196 w 372271"/>
                          <a:gd name="connsiteY32" fmla="*/ 12700 h 298450"/>
                          <a:gd name="connsiteX33" fmla="*/ 270671 w 372271"/>
                          <a:gd name="connsiteY33" fmla="*/ 9525 h 298450"/>
                          <a:gd name="connsiteX34" fmla="*/ 245271 w 372271"/>
                          <a:gd name="connsiteY34" fmla="*/ 6350 h 298450"/>
                          <a:gd name="connsiteX35" fmla="*/ 143671 w 372271"/>
                          <a:gd name="connsiteY35" fmla="*/ 3175 h 298450"/>
                          <a:gd name="connsiteX36" fmla="*/ 796 w 372271"/>
                          <a:gd name="connsiteY36" fmla="*/ 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2271" h="298450">
                            <a:moveTo>
                              <a:pt x="796" y="0"/>
                            </a:moveTo>
                            <a:lnTo>
                              <a:pt x="796" y="0"/>
                            </a:lnTo>
                            <a:cubicBezTo>
                              <a:pt x="3971" y="9525"/>
                              <a:pt x="5831" y="19595"/>
                              <a:pt x="10321" y="28575"/>
                            </a:cubicBezTo>
                            <a:cubicBezTo>
                              <a:pt x="12329" y="32591"/>
                              <a:pt x="17665" y="34175"/>
                              <a:pt x="19846" y="38100"/>
                            </a:cubicBezTo>
                            <a:cubicBezTo>
                              <a:pt x="23097" y="43951"/>
                              <a:pt x="24079" y="50800"/>
                              <a:pt x="26196" y="57150"/>
                            </a:cubicBezTo>
                            <a:lnTo>
                              <a:pt x="29371" y="66675"/>
                            </a:lnTo>
                            <a:cubicBezTo>
                              <a:pt x="30429" y="69850"/>
                              <a:pt x="31890" y="72918"/>
                              <a:pt x="32546" y="76200"/>
                            </a:cubicBezTo>
                            <a:cubicBezTo>
                              <a:pt x="36577" y="96354"/>
                              <a:pt x="34412" y="86840"/>
                              <a:pt x="38896" y="104775"/>
                            </a:cubicBezTo>
                            <a:cubicBezTo>
                              <a:pt x="35888" y="167936"/>
                              <a:pt x="38261" y="153988"/>
                              <a:pt x="32546" y="196850"/>
                            </a:cubicBezTo>
                            <a:cubicBezTo>
                              <a:pt x="31971" y="201166"/>
                              <a:pt x="27582" y="232581"/>
                              <a:pt x="26196" y="238125"/>
                            </a:cubicBezTo>
                            <a:cubicBezTo>
                              <a:pt x="24573" y="244619"/>
                              <a:pt x="21469" y="250681"/>
                              <a:pt x="19846" y="257175"/>
                            </a:cubicBezTo>
                            <a:cubicBezTo>
                              <a:pt x="17729" y="265642"/>
                              <a:pt x="16256" y="274296"/>
                              <a:pt x="13496" y="282575"/>
                            </a:cubicBezTo>
                            <a:cubicBezTo>
                              <a:pt x="12438" y="285750"/>
                              <a:pt x="12412" y="289487"/>
                              <a:pt x="10321" y="292100"/>
                            </a:cubicBezTo>
                            <a:cubicBezTo>
                              <a:pt x="7937" y="295080"/>
                              <a:pt x="-3012" y="298212"/>
                              <a:pt x="796" y="298450"/>
                            </a:cubicBezTo>
                            <a:lnTo>
                              <a:pt x="111921" y="292100"/>
                            </a:lnTo>
                            <a:cubicBezTo>
                              <a:pt x="161649" y="290521"/>
                              <a:pt x="211404" y="289983"/>
                              <a:pt x="261146" y="288925"/>
                            </a:cubicBezTo>
                            <a:cubicBezTo>
                              <a:pt x="269666" y="287221"/>
                              <a:pt x="289165" y="284004"/>
                              <a:pt x="296071" y="279400"/>
                            </a:cubicBezTo>
                            <a:lnTo>
                              <a:pt x="315121" y="266700"/>
                            </a:lnTo>
                            <a:cubicBezTo>
                              <a:pt x="329938" y="244475"/>
                              <a:pt x="321471" y="251883"/>
                              <a:pt x="337346" y="241300"/>
                            </a:cubicBezTo>
                            <a:cubicBezTo>
                              <a:pt x="352163" y="219075"/>
                              <a:pt x="343696" y="226483"/>
                              <a:pt x="359571" y="215900"/>
                            </a:cubicBezTo>
                            <a:cubicBezTo>
                              <a:pt x="360629" y="210608"/>
                              <a:pt x="360851" y="205078"/>
                              <a:pt x="362746" y="200025"/>
                            </a:cubicBezTo>
                            <a:cubicBezTo>
                              <a:pt x="364086" y="196452"/>
                              <a:pt x="367389" y="193913"/>
                              <a:pt x="369096" y="190500"/>
                            </a:cubicBezTo>
                            <a:cubicBezTo>
                              <a:pt x="370593" y="187507"/>
                              <a:pt x="371213" y="184150"/>
                              <a:pt x="372271" y="180975"/>
                            </a:cubicBezTo>
                            <a:cubicBezTo>
                              <a:pt x="371213" y="161925"/>
                              <a:pt x="371463" y="142757"/>
                              <a:pt x="369096" y="123825"/>
                            </a:cubicBezTo>
                            <a:cubicBezTo>
                              <a:pt x="368266" y="117183"/>
                              <a:pt x="364863" y="111125"/>
                              <a:pt x="362746" y="104775"/>
                            </a:cubicBezTo>
                            <a:lnTo>
                              <a:pt x="359571" y="95250"/>
                            </a:lnTo>
                            <a:cubicBezTo>
                              <a:pt x="358513" y="92075"/>
                              <a:pt x="358252" y="88510"/>
                              <a:pt x="356396" y="85725"/>
                            </a:cubicBezTo>
                            <a:lnTo>
                              <a:pt x="343696" y="66675"/>
                            </a:lnTo>
                            <a:cubicBezTo>
                              <a:pt x="341579" y="63500"/>
                              <a:pt x="338553" y="60770"/>
                              <a:pt x="337346" y="57150"/>
                            </a:cubicBezTo>
                            <a:cubicBezTo>
                              <a:pt x="335081" y="50356"/>
                              <a:pt x="333614" y="43169"/>
                              <a:pt x="327821" y="38100"/>
                            </a:cubicBezTo>
                            <a:cubicBezTo>
                              <a:pt x="322078" y="33074"/>
                              <a:pt x="315121" y="29633"/>
                              <a:pt x="308771" y="25400"/>
                            </a:cubicBezTo>
                            <a:cubicBezTo>
                              <a:pt x="305596" y="23283"/>
                              <a:pt x="302866" y="20257"/>
                              <a:pt x="299246" y="19050"/>
                            </a:cubicBezTo>
                            <a:lnTo>
                              <a:pt x="280196" y="12700"/>
                            </a:lnTo>
                            <a:cubicBezTo>
                              <a:pt x="277021" y="11642"/>
                              <a:pt x="273992" y="9940"/>
                              <a:pt x="270671" y="9525"/>
                            </a:cubicBezTo>
                            <a:cubicBezTo>
                              <a:pt x="262204" y="8467"/>
                              <a:pt x="253793" y="6776"/>
                              <a:pt x="245271" y="6350"/>
                            </a:cubicBezTo>
                            <a:cubicBezTo>
                              <a:pt x="211430" y="4658"/>
                              <a:pt x="177551" y="3615"/>
                              <a:pt x="143671" y="3175"/>
                            </a:cubicBezTo>
                            <a:lnTo>
                              <a:pt x="796" y="0"/>
                            </a:ln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dirty="0">
                          <a:solidFill>
                            <a:prstClr val="white"/>
                          </a:solidFill>
                          <a:latin typeface="Calibri"/>
                        </a:endParaRPr>
                      </a:p>
                    </p:txBody>
                  </p:sp>
                  <p:grpSp>
                    <p:nvGrpSpPr>
                      <p:cNvPr id="352" name="Group 351"/>
                      <p:cNvGrpSpPr/>
                      <p:nvPr/>
                    </p:nvGrpSpPr>
                    <p:grpSpPr>
                      <a:xfrm>
                        <a:off x="7040853" y="5257780"/>
                        <a:ext cx="768749" cy="304156"/>
                        <a:chOff x="7040853" y="5257780"/>
                        <a:chExt cx="768749" cy="304156"/>
                      </a:xfrm>
                    </p:grpSpPr>
                    <p:cxnSp>
                      <p:nvCxnSpPr>
                        <p:cNvPr id="353" name="Straight Connector 352"/>
                        <p:cNvCxnSpPr/>
                        <p:nvPr/>
                      </p:nvCxnSpPr>
                      <p:spPr>
                        <a:xfrm>
                          <a:off x="7158393" y="5257780"/>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7158392" y="556129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5" name="Arc 354"/>
                        <p:cNvSpPr/>
                        <p:nvPr/>
                      </p:nvSpPr>
                      <p:spPr>
                        <a:xfrm>
                          <a:off x="7248243" y="5257780"/>
                          <a:ext cx="310601"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cxnSp>
                      <p:nvCxnSpPr>
                        <p:cNvPr id="356" name="Straight Connector 355"/>
                        <p:cNvCxnSpPr/>
                        <p:nvPr/>
                      </p:nvCxnSpPr>
                      <p:spPr>
                        <a:xfrm>
                          <a:off x="7040853" y="5340101"/>
                          <a:ext cx="1600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7040853" y="5470730"/>
                          <a:ext cx="16821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7558487" y="5409535"/>
                          <a:ext cx="25111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9" name="Arc 358"/>
                        <p:cNvSpPr/>
                        <p:nvPr/>
                      </p:nvSpPr>
                      <p:spPr>
                        <a:xfrm>
                          <a:off x="7099804" y="5258423"/>
                          <a:ext cx="110320"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grpSp>
                </p:grpSp>
                <p:grpSp>
                  <p:nvGrpSpPr>
                    <p:cNvPr id="338" name="Group 337"/>
                    <p:cNvGrpSpPr/>
                    <p:nvPr/>
                  </p:nvGrpSpPr>
                  <p:grpSpPr>
                    <a:xfrm>
                      <a:off x="1921949" y="4438951"/>
                      <a:ext cx="648626" cy="307221"/>
                      <a:chOff x="7756201" y="4930715"/>
                      <a:chExt cx="648626" cy="307221"/>
                    </a:xfrm>
                  </p:grpSpPr>
                  <p:sp>
                    <p:nvSpPr>
                      <p:cNvPr id="341" name="Freeform 340"/>
                      <p:cNvSpPr/>
                      <p:nvPr/>
                    </p:nvSpPr>
                    <p:spPr>
                      <a:xfrm>
                        <a:off x="7908925" y="4933602"/>
                        <a:ext cx="365519" cy="304334"/>
                      </a:xfrm>
                      <a:custGeom>
                        <a:avLst/>
                        <a:gdLst>
                          <a:gd name="connsiteX0" fmla="*/ 0 w 365519"/>
                          <a:gd name="connsiteY0" fmla="*/ 348 h 304334"/>
                          <a:gd name="connsiteX1" fmla="*/ 0 w 365519"/>
                          <a:gd name="connsiteY1" fmla="*/ 348 h 304334"/>
                          <a:gd name="connsiteX2" fmla="*/ 28575 w 365519"/>
                          <a:gd name="connsiteY2" fmla="*/ 41623 h 304334"/>
                          <a:gd name="connsiteX3" fmla="*/ 31750 w 365519"/>
                          <a:gd name="connsiteY3" fmla="*/ 51148 h 304334"/>
                          <a:gd name="connsiteX4" fmla="*/ 38100 w 365519"/>
                          <a:gd name="connsiteY4" fmla="*/ 73373 h 304334"/>
                          <a:gd name="connsiteX5" fmla="*/ 41275 w 365519"/>
                          <a:gd name="connsiteY5" fmla="*/ 95598 h 304334"/>
                          <a:gd name="connsiteX6" fmla="*/ 47625 w 365519"/>
                          <a:gd name="connsiteY6" fmla="*/ 140048 h 304334"/>
                          <a:gd name="connsiteX7" fmla="*/ 44450 w 365519"/>
                          <a:gd name="connsiteY7" fmla="*/ 200373 h 304334"/>
                          <a:gd name="connsiteX8" fmla="*/ 38100 w 365519"/>
                          <a:gd name="connsiteY8" fmla="*/ 209898 h 304334"/>
                          <a:gd name="connsiteX9" fmla="*/ 31750 w 365519"/>
                          <a:gd name="connsiteY9" fmla="*/ 228948 h 304334"/>
                          <a:gd name="connsiteX10" fmla="*/ 22225 w 365519"/>
                          <a:gd name="connsiteY10" fmla="*/ 257523 h 304334"/>
                          <a:gd name="connsiteX11" fmla="*/ 19050 w 365519"/>
                          <a:gd name="connsiteY11" fmla="*/ 267048 h 304334"/>
                          <a:gd name="connsiteX12" fmla="*/ 15875 w 365519"/>
                          <a:gd name="connsiteY12" fmla="*/ 276573 h 304334"/>
                          <a:gd name="connsiteX13" fmla="*/ 9525 w 365519"/>
                          <a:gd name="connsiteY13" fmla="*/ 286098 h 304334"/>
                          <a:gd name="connsiteX14" fmla="*/ 25400 w 365519"/>
                          <a:gd name="connsiteY14" fmla="*/ 292448 h 304334"/>
                          <a:gd name="connsiteX15" fmla="*/ 234950 w 365519"/>
                          <a:gd name="connsiteY15" fmla="*/ 295623 h 304334"/>
                          <a:gd name="connsiteX16" fmla="*/ 263525 w 365519"/>
                          <a:gd name="connsiteY16" fmla="*/ 286098 h 304334"/>
                          <a:gd name="connsiteX17" fmla="*/ 273050 w 365519"/>
                          <a:gd name="connsiteY17" fmla="*/ 282923 h 304334"/>
                          <a:gd name="connsiteX18" fmla="*/ 301625 w 365519"/>
                          <a:gd name="connsiteY18" fmla="*/ 263873 h 304334"/>
                          <a:gd name="connsiteX19" fmla="*/ 311150 w 365519"/>
                          <a:gd name="connsiteY19" fmla="*/ 257523 h 304334"/>
                          <a:gd name="connsiteX20" fmla="*/ 339725 w 365519"/>
                          <a:gd name="connsiteY20" fmla="*/ 244823 h 304334"/>
                          <a:gd name="connsiteX21" fmla="*/ 346075 w 365519"/>
                          <a:gd name="connsiteY21" fmla="*/ 235298 h 304334"/>
                          <a:gd name="connsiteX22" fmla="*/ 355600 w 365519"/>
                          <a:gd name="connsiteY22" fmla="*/ 225773 h 304334"/>
                          <a:gd name="connsiteX23" fmla="*/ 358775 w 365519"/>
                          <a:gd name="connsiteY23" fmla="*/ 213073 h 304334"/>
                          <a:gd name="connsiteX24" fmla="*/ 361950 w 365519"/>
                          <a:gd name="connsiteY24" fmla="*/ 203548 h 304334"/>
                          <a:gd name="connsiteX25" fmla="*/ 361950 w 365519"/>
                          <a:gd name="connsiteY25" fmla="*/ 111473 h 304334"/>
                          <a:gd name="connsiteX26" fmla="*/ 355600 w 365519"/>
                          <a:gd name="connsiteY26" fmla="*/ 86073 h 304334"/>
                          <a:gd name="connsiteX27" fmla="*/ 352425 w 365519"/>
                          <a:gd name="connsiteY27" fmla="*/ 76548 h 304334"/>
                          <a:gd name="connsiteX28" fmla="*/ 346075 w 365519"/>
                          <a:gd name="connsiteY28" fmla="*/ 67023 h 304334"/>
                          <a:gd name="connsiteX29" fmla="*/ 336550 w 365519"/>
                          <a:gd name="connsiteY29" fmla="*/ 57498 h 304334"/>
                          <a:gd name="connsiteX30" fmla="*/ 317500 w 365519"/>
                          <a:gd name="connsiteY30" fmla="*/ 25748 h 304334"/>
                          <a:gd name="connsiteX31" fmla="*/ 285750 w 365519"/>
                          <a:gd name="connsiteY31" fmla="*/ 16223 h 304334"/>
                          <a:gd name="connsiteX32" fmla="*/ 254000 w 365519"/>
                          <a:gd name="connsiteY32" fmla="*/ 6698 h 304334"/>
                          <a:gd name="connsiteX33" fmla="*/ 158750 w 365519"/>
                          <a:gd name="connsiteY33" fmla="*/ 348 h 304334"/>
                          <a:gd name="connsiteX34" fmla="*/ 0 w 365519"/>
                          <a:gd name="connsiteY34" fmla="*/ 348 h 30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5519" h="304334">
                            <a:moveTo>
                              <a:pt x="0" y="348"/>
                            </a:moveTo>
                            <a:lnTo>
                              <a:pt x="0" y="348"/>
                            </a:lnTo>
                            <a:cubicBezTo>
                              <a:pt x="9525" y="14106"/>
                              <a:pt x="23283" y="25748"/>
                              <a:pt x="28575" y="41623"/>
                            </a:cubicBezTo>
                            <a:cubicBezTo>
                              <a:pt x="29633" y="44798"/>
                              <a:pt x="30831" y="47930"/>
                              <a:pt x="31750" y="51148"/>
                            </a:cubicBezTo>
                            <a:cubicBezTo>
                              <a:pt x="39723" y="79055"/>
                              <a:pt x="30487" y="50535"/>
                              <a:pt x="38100" y="73373"/>
                            </a:cubicBezTo>
                            <a:cubicBezTo>
                              <a:pt x="39158" y="80781"/>
                              <a:pt x="40401" y="88166"/>
                              <a:pt x="41275" y="95598"/>
                            </a:cubicBezTo>
                            <a:cubicBezTo>
                              <a:pt x="46087" y="136502"/>
                              <a:pt x="41377" y="115055"/>
                              <a:pt x="47625" y="140048"/>
                            </a:cubicBezTo>
                            <a:cubicBezTo>
                              <a:pt x="46567" y="160156"/>
                              <a:pt x="47171" y="180421"/>
                              <a:pt x="44450" y="200373"/>
                            </a:cubicBezTo>
                            <a:cubicBezTo>
                              <a:pt x="43934" y="204154"/>
                              <a:pt x="39650" y="206411"/>
                              <a:pt x="38100" y="209898"/>
                            </a:cubicBezTo>
                            <a:cubicBezTo>
                              <a:pt x="35382" y="216015"/>
                              <a:pt x="33867" y="222598"/>
                              <a:pt x="31750" y="228948"/>
                            </a:cubicBezTo>
                            <a:lnTo>
                              <a:pt x="22225" y="257523"/>
                            </a:lnTo>
                            <a:lnTo>
                              <a:pt x="19050" y="267048"/>
                            </a:lnTo>
                            <a:cubicBezTo>
                              <a:pt x="17992" y="270223"/>
                              <a:pt x="17731" y="273788"/>
                              <a:pt x="15875" y="276573"/>
                            </a:cubicBezTo>
                            <a:lnTo>
                              <a:pt x="9525" y="286098"/>
                            </a:lnTo>
                            <a:cubicBezTo>
                              <a:pt x="14817" y="288215"/>
                              <a:pt x="19993" y="290646"/>
                              <a:pt x="25400" y="292448"/>
                            </a:cubicBezTo>
                            <a:cubicBezTo>
                              <a:pt x="96488" y="316144"/>
                              <a:pt x="130577" y="297392"/>
                              <a:pt x="234950" y="295623"/>
                            </a:cubicBezTo>
                            <a:lnTo>
                              <a:pt x="263525" y="286098"/>
                            </a:lnTo>
                            <a:cubicBezTo>
                              <a:pt x="266700" y="285040"/>
                              <a:pt x="270265" y="284779"/>
                              <a:pt x="273050" y="282923"/>
                            </a:cubicBezTo>
                            <a:lnTo>
                              <a:pt x="301625" y="263873"/>
                            </a:lnTo>
                            <a:cubicBezTo>
                              <a:pt x="304800" y="261756"/>
                              <a:pt x="307530" y="258730"/>
                              <a:pt x="311150" y="257523"/>
                            </a:cubicBezTo>
                            <a:cubicBezTo>
                              <a:pt x="333820" y="249966"/>
                              <a:pt x="324631" y="254886"/>
                              <a:pt x="339725" y="244823"/>
                            </a:cubicBezTo>
                            <a:cubicBezTo>
                              <a:pt x="341842" y="241648"/>
                              <a:pt x="343632" y="238229"/>
                              <a:pt x="346075" y="235298"/>
                            </a:cubicBezTo>
                            <a:cubicBezTo>
                              <a:pt x="348950" y="231849"/>
                              <a:pt x="353372" y="229672"/>
                              <a:pt x="355600" y="225773"/>
                            </a:cubicBezTo>
                            <a:cubicBezTo>
                              <a:pt x="357765" y="221984"/>
                              <a:pt x="357576" y="217269"/>
                              <a:pt x="358775" y="213073"/>
                            </a:cubicBezTo>
                            <a:cubicBezTo>
                              <a:pt x="359694" y="209855"/>
                              <a:pt x="360892" y="206723"/>
                              <a:pt x="361950" y="203548"/>
                            </a:cubicBezTo>
                            <a:cubicBezTo>
                              <a:pt x="365741" y="161851"/>
                              <a:pt x="367588" y="160335"/>
                              <a:pt x="361950" y="111473"/>
                            </a:cubicBezTo>
                            <a:cubicBezTo>
                              <a:pt x="360950" y="102803"/>
                              <a:pt x="358360" y="94352"/>
                              <a:pt x="355600" y="86073"/>
                            </a:cubicBezTo>
                            <a:cubicBezTo>
                              <a:pt x="354542" y="82898"/>
                              <a:pt x="353922" y="79541"/>
                              <a:pt x="352425" y="76548"/>
                            </a:cubicBezTo>
                            <a:cubicBezTo>
                              <a:pt x="350718" y="73135"/>
                              <a:pt x="348518" y="69954"/>
                              <a:pt x="346075" y="67023"/>
                            </a:cubicBezTo>
                            <a:cubicBezTo>
                              <a:pt x="343200" y="63574"/>
                              <a:pt x="339160" y="61152"/>
                              <a:pt x="336550" y="57498"/>
                            </a:cubicBezTo>
                            <a:cubicBezTo>
                              <a:pt x="331691" y="50695"/>
                              <a:pt x="324918" y="28221"/>
                              <a:pt x="317500" y="25748"/>
                            </a:cubicBezTo>
                            <a:cubicBezTo>
                              <a:pt x="250148" y="3297"/>
                              <a:pt x="333734" y="30618"/>
                              <a:pt x="285750" y="16223"/>
                            </a:cubicBezTo>
                            <a:cubicBezTo>
                              <a:pt x="280116" y="14533"/>
                              <a:pt x="261749" y="7559"/>
                              <a:pt x="254000" y="6698"/>
                            </a:cubicBezTo>
                            <a:cubicBezTo>
                              <a:pt x="246319" y="5845"/>
                              <a:pt x="163050" y="417"/>
                              <a:pt x="158750" y="348"/>
                            </a:cubicBezTo>
                            <a:cubicBezTo>
                              <a:pt x="110073" y="-437"/>
                              <a:pt x="26458" y="348"/>
                              <a:pt x="0" y="348"/>
                            </a:cubicBezTo>
                            <a:close/>
                          </a:path>
                        </a:pathLst>
                      </a:cu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dirty="0">
                          <a:solidFill>
                            <a:prstClr val="white"/>
                          </a:solidFill>
                          <a:latin typeface="Calibri"/>
                        </a:endParaRPr>
                      </a:p>
                    </p:txBody>
                  </p:sp>
                  <p:grpSp>
                    <p:nvGrpSpPr>
                      <p:cNvPr id="342" name="Group 341"/>
                      <p:cNvGrpSpPr/>
                      <p:nvPr/>
                    </p:nvGrpSpPr>
                    <p:grpSpPr>
                      <a:xfrm>
                        <a:off x="7756201" y="4930715"/>
                        <a:ext cx="648626" cy="303513"/>
                        <a:chOff x="7027399" y="5257780"/>
                        <a:chExt cx="648626" cy="303513"/>
                      </a:xfrm>
                    </p:grpSpPr>
                    <p:cxnSp>
                      <p:nvCxnSpPr>
                        <p:cNvPr id="344" name="Straight Connector 343"/>
                        <p:cNvCxnSpPr/>
                        <p:nvPr/>
                      </p:nvCxnSpPr>
                      <p:spPr>
                        <a:xfrm>
                          <a:off x="7158394" y="5257780"/>
                          <a:ext cx="25965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7158392" y="5561293"/>
                          <a:ext cx="24515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6" name="Arc 345"/>
                        <p:cNvSpPr/>
                        <p:nvPr/>
                      </p:nvSpPr>
                      <p:spPr>
                        <a:xfrm>
                          <a:off x="7248243" y="5257780"/>
                          <a:ext cx="310601"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cxnSp>
                      <p:nvCxnSpPr>
                        <p:cNvPr id="347" name="Straight Connector 346"/>
                        <p:cNvCxnSpPr/>
                        <p:nvPr/>
                      </p:nvCxnSpPr>
                      <p:spPr>
                        <a:xfrm>
                          <a:off x="7027400" y="5340100"/>
                          <a:ext cx="1735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7027399" y="5470730"/>
                          <a:ext cx="1816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7558486" y="5409536"/>
                          <a:ext cx="11753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0" name="Arc 349"/>
                        <p:cNvSpPr/>
                        <p:nvPr/>
                      </p:nvSpPr>
                      <p:spPr>
                        <a:xfrm>
                          <a:off x="7119691" y="5258425"/>
                          <a:ext cx="98615" cy="293127"/>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grpSp>
                  <p:sp>
                    <p:nvSpPr>
                      <p:cNvPr id="343" name="Arc 342"/>
                      <p:cNvSpPr/>
                      <p:nvPr/>
                    </p:nvSpPr>
                    <p:spPr>
                      <a:xfrm>
                        <a:off x="7799998" y="4931359"/>
                        <a:ext cx="110320" cy="303513"/>
                      </a:xfrm>
                      <a:prstGeom prst="arc">
                        <a:avLst>
                          <a:gd name="adj1" fmla="val 16125035"/>
                          <a:gd name="adj2" fmla="val 5573922"/>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600" dirty="0">
                          <a:solidFill>
                            <a:prstClr val="black"/>
                          </a:solidFill>
                          <a:latin typeface="Calibri"/>
                        </a:endParaRPr>
                      </a:p>
                    </p:txBody>
                  </p:sp>
                </p:grpSp>
                <p:cxnSp>
                  <p:nvCxnSpPr>
                    <p:cNvPr id="339" name="Straight Connector 338"/>
                    <p:cNvCxnSpPr/>
                    <p:nvPr/>
                  </p:nvCxnSpPr>
                  <p:spPr>
                    <a:xfrm>
                      <a:off x="1919811" y="4397066"/>
                      <a:ext cx="0" cy="1248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1920907" y="4653177"/>
                      <a:ext cx="0" cy="21874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9" name="Rounded Rectangle 268"/>
                  <p:cNvSpPr/>
                  <p:nvPr/>
                </p:nvSpPr>
                <p:spPr>
                  <a:xfrm>
                    <a:off x="2319836" y="3066742"/>
                    <a:ext cx="1633552" cy="255446"/>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1200" dirty="0" smtClean="0">
                        <a:solidFill>
                          <a:prstClr val="white"/>
                        </a:solidFill>
                        <a:latin typeface="Calibri"/>
                      </a:rPr>
                      <a:t>Memory</a:t>
                    </a:r>
                    <a:endParaRPr lang="en-US" sz="1200" dirty="0">
                      <a:solidFill>
                        <a:prstClr val="white"/>
                      </a:solidFill>
                      <a:latin typeface="Calibri"/>
                    </a:endParaRPr>
                  </a:p>
                </p:txBody>
              </p:sp>
              <p:sp>
                <p:nvSpPr>
                  <p:cNvPr id="270" name="Left-Right Arrow 269"/>
                  <p:cNvSpPr/>
                  <p:nvPr/>
                </p:nvSpPr>
                <p:spPr>
                  <a:xfrm rot="16200000">
                    <a:off x="2952287" y="2734640"/>
                    <a:ext cx="368653" cy="314464"/>
                  </a:xfrm>
                  <a:prstGeom prst="leftRightArrow">
                    <a:avLst>
                      <a:gd name="adj1" fmla="val 60201"/>
                      <a:gd name="adj2" fmla="val 46819"/>
                    </a:avLst>
                  </a:prstGeom>
                  <a:solidFill>
                    <a:schemeClr val="tx1"/>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1" name="Rectangle 270"/>
                  <p:cNvSpPr/>
                  <p:nvPr/>
                </p:nvSpPr>
                <p:spPr>
                  <a:xfrm>
                    <a:off x="4101610" y="1875858"/>
                    <a:ext cx="687512" cy="839911"/>
                  </a:xfrm>
                  <a:prstGeom prst="rect">
                    <a:avLst/>
                  </a:prstGeom>
                  <a:solidFill>
                    <a:schemeClr val="accent1">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100" dirty="0">
                      <a:solidFill>
                        <a:prstClr val="black"/>
                      </a:solidFill>
                      <a:latin typeface="Calibri"/>
                      <a:cs typeface="Arial" pitchFamily="34" charset="0"/>
                    </a:endParaRPr>
                  </a:p>
                </p:txBody>
              </p:sp>
              <p:sp>
                <p:nvSpPr>
                  <p:cNvPr id="272" name="Left-Right Arrow 271"/>
                  <p:cNvSpPr/>
                  <p:nvPr/>
                </p:nvSpPr>
                <p:spPr>
                  <a:xfrm>
                    <a:off x="2073719" y="2103923"/>
                    <a:ext cx="567492" cy="363141"/>
                  </a:xfrm>
                  <a:prstGeom prst="leftRightArrow">
                    <a:avLst>
                      <a:gd name="adj1" fmla="val 59524"/>
                      <a:gd name="adj2" fmla="val 59784"/>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3" name="Rectangle 272"/>
                  <p:cNvSpPr/>
                  <p:nvPr/>
                </p:nvSpPr>
                <p:spPr>
                  <a:xfrm>
                    <a:off x="4151445" y="1000503"/>
                    <a:ext cx="1810756" cy="639397"/>
                  </a:xfrm>
                  <a:prstGeom prst="rect">
                    <a:avLst/>
                  </a:prstGeom>
                </p:spPr>
                <p:txBody>
                  <a:bodyPr wrap="square">
                    <a:spAutoFit/>
                  </a:bodyPr>
                  <a:lstStyle/>
                  <a:p>
                    <a:pPr fontAlgn="base">
                      <a:spcBef>
                        <a:spcPct val="0"/>
                      </a:spcBef>
                      <a:spcAft>
                        <a:spcPct val="0"/>
                      </a:spcAft>
                    </a:pPr>
                    <a:r>
                      <a:rPr lang="en-US" sz="1200" i="1" dirty="0" smtClean="0">
                        <a:solidFill>
                          <a:prstClr val="black"/>
                        </a:solidFill>
                        <a:latin typeface="Calibri"/>
                        <a:ea typeface="ＭＳ Ｐゴシック" pitchFamily="-65" charset="-128"/>
                        <a:cs typeface="Arial" pitchFamily="34" charset="0"/>
                      </a:rPr>
                      <a:t>Software</a:t>
                    </a:r>
                    <a:br>
                      <a:rPr lang="en-US" sz="1200" i="1" dirty="0" smtClean="0">
                        <a:solidFill>
                          <a:prstClr val="black"/>
                        </a:solidFill>
                        <a:latin typeface="Calibri"/>
                        <a:ea typeface="ＭＳ Ｐゴシック" pitchFamily="-65" charset="-128"/>
                        <a:cs typeface="Arial" pitchFamily="34" charset="0"/>
                      </a:rPr>
                    </a:br>
                    <a:r>
                      <a:rPr lang="en-US" sz="1200" i="1" dirty="0" smtClean="0">
                        <a:solidFill>
                          <a:prstClr val="black"/>
                        </a:solidFill>
                        <a:latin typeface="Calibri"/>
                        <a:ea typeface="ＭＳ Ｐゴシック" pitchFamily="-65" charset="-128"/>
                        <a:cs typeface="Arial" pitchFamily="34" charset="0"/>
                      </a:rPr>
                      <a:t>Control Threads</a:t>
                    </a:r>
                    <a:endParaRPr lang="en-US" sz="1400" i="1" dirty="0">
                      <a:solidFill>
                        <a:prstClr val="black"/>
                      </a:solidFill>
                      <a:latin typeface="Calibri"/>
                      <a:ea typeface="ＭＳ Ｐゴシック" pitchFamily="-65" charset="-128"/>
                      <a:cs typeface="Arial" pitchFamily="34" charset="0"/>
                    </a:endParaRPr>
                  </a:p>
                </p:txBody>
              </p:sp>
              <p:grpSp>
                <p:nvGrpSpPr>
                  <p:cNvPr id="274" name="Group 273"/>
                  <p:cNvGrpSpPr/>
                  <p:nvPr/>
                </p:nvGrpSpPr>
                <p:grpSpPr>
                  <a:xfrm>
                    <a:off x="2839498" y="1118586"/>
                    <a:ext cx="491818" cy="435171"/>
                    <a:chOff x="2839498" y="931664"/>
                    <a:chExt cx="491818" cy="622093"/>
                  </a:xfrm>
                </p:grpSpPr>
                <p:sp>
                  <p:nvSpPr>
                    <p:cNvPr id="323" name="Rounded Rectangle 322"/>
                    <p:cNvSpPr/>
                    <p:nvPr/>
                  </p:nvSpPr>
                  <p:spPr>
                    <a:xfrm>
                      <a:off x="2839498" y="931664"/>
                      <a:ext cx="491818" cy="622093"/>
                    </a:xfrm>
                    <a:prstGeom prst="roundRect">
                      <a:avLst>
                        <a:gd name="adj" fmla="val 0"/>
                      </a:avLst>
                    </a:prstGeom>
                    <a:solidFill>
                      <a:schemeClr val="bg1">
                        <a:lumMod val="95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900" dirty="0">
                        <a:solidFill>
                          <a:prstClr val="black"/>
                        </a:solidFill>
                        <a:latin typeface="Calibri"/>
                      </a:endParaRPr>
                    </a:p>
                  </p:txBody>
                </p:sp>
                <p:grpSp>
                  <p:nvGrpSpPr>
                    <p:cNvPr id="324" name="Group 323"/>
                    <p:cNvGrpSpPr/>
                    <p:nvPr/>
                  </p:nvGrpSpPr>
                  <p:grpSpPr>
                    <a:xfrm flipH="1">
                      <a:off x="2910440" y="1028593"/>
                      <a:ext cx="350353" cy="191222"/>
                      <a:chOff x="4359438" y="3384549"/>
                      <a:chExt cx="488467" cy="533400"/>
                    </a:xfrm>
                  </p:grpSpPr>
                  <p:cxnSp>
                    <p:nvCxnSpPr>
                      <p:cNvPr id="331" name="Straight Connector 330"/>
                      <p:cNvCxnSpPr/>
                      <p:nvPr/>
                    </p:nvCxnSpPr>
                    <p:spPr>
                      <a:xfrm rot="5400000">
                        <a:off x="4425629"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rot="5400000">
                        <a:off x="4276405"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flipH="1">
                        <a:off x="4359438" y="3384549"/>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rot="5400000">
                        <a:off x="4580411"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flipH="1">
                        <a:off x="4359438" y="3913186"/>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5" name="Group 324"/>
                    <p:cNvGrpSpPr/>
                    <p:nvPr/>
                  </p:nvGrpSpPr>
                  <p:grpSpPr>
                    <a:xfrm rot="10800000" flipH="1">
                      <a:off x="2911009" y="1274253"/>
                      <a:ext cx="349784" cy="190911"/>
                      <a:chOff x="4359438" y="3384549"/>
                      <a:chExt cx="488467" cy="533400"/>
                    </a:xfrm>
                  </p:grpSpPr>
                  <p:cxnSp>
                    <p:nvCxnSpPr>
                      <p:cNvPr id="326" name="Straight Connector 325"/>
                      <p:cNvCxnSpPr/>
                      <p:nvPr/>
                    </p:nvCxnSpPr>
                    <p:spPr>
                      <a:xfrm rot="5400000">
                        <a:off x="4425629"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rot="5400000">
                        <a:off x="4276405"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flipH="1">
                        <a:off x="4359438" y="3384549"/>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rot="5400000">
                        <a:off x="4580411" y="3650455"/>
                        <a:ext cx="533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flipH="1">
                        <a:off x="4359438" y="3913186"/>
                        <a:ext cx="48767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75" name="Rectangle 274"/>
                  <p:cNvSpPr/>
                  <p:nvPr/>
                </p:nvSpPr>
                <p:spPr>
                  <a:xfrm>
                    <a:off x="391116" y="1362071"/>
                    <a:ext cx="1285364" cy="383638"/>
                  </a:xfrm>
                  <a:prstGeom prst="rect">
                    <a:avLst/>
                  </a:prstGeom>
                </p:spPr>
                <p:txBody>
                  <a:bodyPr wrap="square">
                    <a:spAutoFit/>
                  </a:bodyPr>
                  <a:lstStyle/>
                  <a:p>
                    <a:pPr algn="r" fontAlgn="base">
                      <a:spcBef>
                        <a:spcPct val="0"/>
                      </a:spcBef>
                      <a:spcAft>
                        <a:spcPct val="0"/>
                      </a:spcAft>
                    </a:pPr>
                    <a:r>
                      <a:rPr lang="en-US" sz="1200" i="1" dirty="0" smtClean="0">
                        <a:solidFill>
                          <a:prstClr val="black"/>
                        </a:solidFill>
                        <a:latin typeface="Calibri"/>
                        <a:ea typeface="ＭＳ Ｐゴシック" pitchFamily="-65" charset="-128"/>
                        <a:cs typeface="Arial" pitchFamily="34" charset="0"/>
                      </a:rPr>
                      <a:t>Core Logic</a:t>
                    </a:r>
                    <a:endParaRPr lang="en-US" sz="1400" i="1" dirty="0">
                      <a:solidFill>
                        <a:prstClr val="black"/>
                      </a:solidFill>
                      <a:latin typeface="Calibri"/>
                      <a:ea typeface="ＭＳ Ｐゴシック" pitchFamily="-65" charset="-128"/>
                      <a:cs typeface="Arial" pitchFamily="34" charset="0"/>
                    </a:endParaRPr>
                  </a:p>
                </p:txBody>
              </p:sp>
              <p:sp>
                <p:nvSpPr>
                  <p:cNvPr id="276" name="Left-Right Arrow 275"/>
                  <p:cNvSpPr/>
                  <p:nvPr/>
                </p:nvSpPr>
                <p:spPr>
                  <a:xfrm>
                    <a:off x="3492010" y="2110277"/>
                    <a:ext cx="639018" cy="363141"/>
                  </a:xfrm>
                  <a:prstGeom prst="leftRightArrow">
                    <a:avLst>
                      <a:gd name="adj1" fmla="val 59524"/>
                      <a:gd name="adj2" fmla="val 59784"/>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00" dirty="0">
                      <a:solidFill>
                        <a:prstClr val="white"/>
                      </a:solidFill>
                      <a:latin typeface="Arial" pitchFamily="34" charset="0"/>
                      <a:cs typeface="Arial" pitchFamily="34" charset="0"/>
                    </a:endParaRPr>
                  </a:p>
                </p:txBody>
              </p:sp>
              <p:sp>
                <p:nvSpPr>
                  <p:cNvPr id="277" name="Freeform 276"/>
                  <p:cNvSpPr/>
                  <p:nvPr/>
                </p:nvSpPr>
                <p:spPr>
                  <a:xfrm>
                    <a:off x="3331317" y="1313895"/>
                    <a:ext cx="917842" cy="563740"/>
                  </a:xfrm>
                  <a:custGeom>
                    <a:avLst/>
                    <a:gdLst>
                      <a:gd name="connsiteX0" fmla="*/ 906780 w 906780"/>
                      <a:gd name="connsiteY0" fmla="*/ 933781 h 933781"/>
                      <a:gd name="connsiteX1" fmla="*/ 655320 w 906780"/>
                      <a:gd name="connsiteY1" fmla="*/ 141301 h 933781"/>
                      <a:gd name="connsiteX2" fmla="*/ 0 w 906780"/>
                      <a:gd name="connsiteY2" fmla="*/ 4141 h 933781"/>
                    </a:gdLst>
                    <a:ahLst/>
                    <a:cxnLst>
                      <a:cxn ang="0">
                        <a:pos x="connsiteX0" y="connsiteY0"/>
                      </a:cxn>
                      <a:cxn ang="0">
                        <a:pos x="connsiteX1" y="connsiteY1"/>
                      </a:cxn>
                      <a:cxn ang="0">
                        <a:pos x="connsiteX2" y="connsiteY2"/>
                      </a:cxn>
                    </a:cxnLst>
                    <a:rect l="l" t="t" r="r" b="b"/>
                    <a:pathLst>
                      <a:path w="906780" h="933781">
                        <a:moveTo>
                          <a:pt x="906780" y="933781"/>
                        </a:moveTo>
                        <a:cubicBezTo>
                          <a:pt x="856615" y="615011"/>
                          <a:pt x="806450" y="296241"/>
                          <a:pt x="655320" y="141301"/>
                        </a:cubicBezTo>
                        <a:cubicBezTo>
                          <a:pt x="504190" y="-13639"/>
                          <a:pt x="252095" y="-4749"/>
                          <a:pt x="0" y="4141"/>
                        </a:cubicBezTo>
                      </a:path>
                    </a:pathLst>
                  </a:custGeom>
                  <a:ln>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200">
                      <a:solidFill>
                        <a:prstClr val="black"/>
                      </a:solidFill>
                      <a:latin typeface="Calibri"/>
                    </a:endParaRPr>
                  </a:p>
                </p:txBody>
              </p:sp>
              <p:sp>
                <p:nvSpPr>
                  <p:cNvPr id="278" name="Freeform 277"/>
                  <p:cNvSpPr/>
                  <p:nvPr/>
                </p:nvSpPr>
                <p:spPr>
                  <a:xfrm flipH="1">
                    <a:off x="1765842" y="1322773"/>
                    <a:ext cx="1068493" cy="460790"/>
                  </a:xfrm>
                  <a:custGeom>
                    <a:avLst/>
                    <a:gdLst>
                      <a:gd name="connsiteX0" fmla="*/ 906780 w 906780"/>
                      <a:gd name="connsiteY0" fmla="*/ 933781 h 933781"/>
                      <a:gd name="connsiteX1" fmla="*/ 655320 w 906780"/>
                      <a:gd name="connsiteY1" fmla="*/ 141301 h 933781"/>
                      <a:gd name="connsiteX2" fmla="*/ 0 w 906780"/>
                      <a:gd name="connsiteY2" fmla="*/ 4141 h 933781"/>
                    </a:gdLst>
                    <a:ahLst/>
                    <a:cxnLst>
                      <a:cxn ang="0">
                        <a:pos x="connsiteX0" y="connsiteY0"/>
                      </a:cxn>
                      <a:cxn ang="0">
                        <a:pos x="connsiteX1" y="connsiteY1"/>
                      </a:cxn>
                      <a:cxn ang="0">
                        <a:pos x="connsiteX2" y="connsiteY2"/>
                      </a:cxn>
                    </a:cxnLst>
                    <a:rect l="l" t="t" r="r" b="b"/>
                    <a:pathLst>
                      <a:path w="906780" h="933781">
                        <a:moveTo>
                          <a:pt x="906780" y="933781"/>
                        </a:moveTo>
                        <a:cubicBezTo>
                          <a:pt x="856615" y="615011"/>
                          <a:pt x="806450" y="296241"/>
                          <a:pt x="655320" y="141301"/>
                        </a:cubicBezTo>
                        <a:cubicBezTo>
                          <a:pt x="504190" y="-13639"/>
                          <a:pt x="252095" y="-4749"/>
                          <a:pt x="0" y="4141"/>
                        </a:cubicBezTo>
                      </a:path>
                    </a:pathLst>
                  </a:custGeom>
                  <a:ln>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1200">
                      <a:solidFill>
                        <a:prstClr val="black"/>
                      </a:solidFill>
                      <a:latin typeface="Calibri"/>
                    </a:endParaRPr>
                  </a:p>
                </p:txBody>
              </p:sp>
              <p:sp>
                <p:nvSpPr>
                  <p:cNvPr id="279" name="Rectangle 278"/>
                  <p:cNvSpPr/>
                  <p:nvPr/>
                </p:nvSpPr>
                <p:spPr>
                  <a:xfrm>
                    <a:off x="1691953" y="947821"/>
                    <a:ext cx="1360576" cy="383638"/>
                  </a:xfrm>
                  <a:prstGeom prst="rect">
                    <a:avLst/>
                  </a:prstGeom>
                </p:spPr>
                <p:txBody>
                  <a:bodyPr wrap="square">
                    <a:spAutoFit/>
                  </a:bodyPr>
                  <a:lstStyle/>
                  <a:p>
                    <a:pPr algn="ctr" fontAlgn="base">
                      <a:spcBef>
                        <a:spcPct val="0"/>
                      </a:spcBef>
                      <a:spcAft>
                        <a:spcPct val="0"/>
                      </a:spcAft>
                    </a:pPr>
                    <a:r>
                      <a:rPr lang="en-US" sz="1200" i="1" dirty="0" smtClean="0">
                        <a:solidFill>
                          <a:prstClr val="black"/>
                        </a:solidFill>
                        <a:latin typeface="Calibri"/>
                        <a:ea typeface="ＭＳ Ｐゴシック" pitchFamily="-65" charset="-128"/>
                        <a:cs typeface="Arial" pitchFamily="34" charset="0"/>
                      </a:rPr>
                      <a:t>Channels</a:t>
                    </a:r>
                    <a:endParaRPr lang="en-US" sz="1400" i="1" dirty="0">
                      <a:solidFill>
                        <a:prstClr val="black"/>
                      </a:solidFill>
                      <a:latin typeface="Calibri"/>
                      <a:ea typeface="ＭＳ Ｐゴシック" pitchFamily="-65" charset="-128"/>
                      <a:cs typeface="Arial" pitchFamily="34" charset="0"/>
                    </a:endParaRPr>
                  </a:p>
                </p:txBody>
              </p:sp>
              <p:grpSp>
                <p:nvGrpSpPr>
                  <p:cNvPr id="280" name="Group 279"/>
                  <p:cNvGrpSpPr/>
                  <p:nvPr/>
                </p:nvGrpSpPr>
                <p:grpSpPr>
                  <a:xfrm>
                    <a:off x="4033255" y="1560777"/>
                    <a:ext cx="518951" cy="1099000"/>
                    <a:chOff x="6328520" y="1517443"/>
                    <a:chExt cx="1117308" cy="3156157"/>
                  </a:xfrm>
                </p:grpSpPr>
                <p:sp>
                  <p:nvSpPr>
                    <p:cNvPr id="321" name="Freeform 320"/>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900" dirty="0">
                        <a:solidFill>
                          <a:prstClr val="black"/>
                        </a:solidFill>
                        <a:latin typeface="Calibri"/>
                        <a:cs typeface="Arial" pitchFamily="34" charset="0"/>
                      </a:endParaRPr>
                    </a:p>
                  </p:txBody>
                </p:sp>
                <p:sp>
                  <p:nvSpPr>
                    <p:cNvPr id="322" name="Rectangle 321"/>
                    <p:cNvSpPr/>
                    <p:nvPr/>
                  </p:nvSpPr>
                  <p:spPr>
                    <a:xfrm>
                      <a:off x="6328520" y="1517443"/>
                      <a:ext cx="1117308" cy="1346581"/>
                    </a:xfrm>
                    <a:prstGeom prst="rect">
                      <a:avLst/>
                    </a:prstGeom>
                  </p:spPr>
                  <p:txBody>
                    <a:bodyPr wrap="square">
                      <a:spAutoFit/>
                    </a:bodyPr>
                    <a:lstStyle/>
                    <a:p>
                      <a:pPr algn="ctr"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1" name="Group 280"/>
                  <p:cNvGrpSpPr/>
                  <p:nvPr/>
                </p:nvGrpSpPr>
                <p:grpSpPr>
                  <a:xfrm>
                    <a:off x="4185655" y="1563295"/>
                    <a:ext cx="518951" cy="1099000"/>
                    <a:chOff x="6328520" y="1517443"/>
                    <a:chExt cx="1117308" cy="3156157"/>
                  </a:xfrm>
                </p:grpSpPr>
                <p:sp>
                  <p:nvSpPr>
                    <p:cNvPr id="319" name="Freeform 318"/>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900" dirty="0">
                        <a:solidFill>
                          <a:prstClr val="black"/>
                        </a:solidFill>
                        <a:latin typeface="Calibri"/>
                        <a:cs typeface="Arial" pitchFamily="34" charset="0"/>
                      </a:endParaRPr>
                    </a:p>
                  </p:txBody>
                </p:sp>
                <p:sp>
                  <p:nvSpPr>
                    <p:cNvPr id="320" name="Rectangle 319"/>
                    <p:cNvSpPr/>
                    <p:nvPr/>
                  </p:nvSpPr>
                  <p:spPr>
                    <a:xfrm>
                      <a:off x="6328520" y="1517443"/>
                      <a:ext cx="1117308" cy="1346581"/>
                    </a:xfrm>
                    <a:prstGeom prst="rect">
                      <a:avLst/>
                    </a:prstGeom>
                  </p:spPr>
                  <p:txBody>
                    <a:bodyPr wrap="square">
                      <a:spAutoFit/>
                    </a:bodyPr>
                    <a:lstStyle/>
                    <a:p>
                      <a:pPr algn="ctr"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2" name="Group 281"/>
                  <p:cNvGrpSpPr/>
                  <p:nvPr/>
                </p:nvGrpSpPr>
                <p:grpSpPr>
                  <a:xfrm>
                    <a:off x="4352569" y="1563295"/>
                    <a:ext cx="518951" cy="1099000"/>
                    <a:chOff x="6328520" y="1517443"/>
                    <a:chExt cx="1117308" cy="3156157"/>
                  </a:xfrm>
                </p:grpSpPr>
                <p:sp>
                  <p:nvSpPr>
                    <p:cNvPr id="317" name="Freeform 316"/>
                    <p:cNvSpPr/>
                    <p:nvPr/>
                  </p:nvSpPr>
                  <p:spPr>
                    <a:xfrm flipH="1">
                      <a:off x="6629400" y="2438400"/>
                      <a:ext cx="464974" cy="2235200"/>
                    </a:xfrm>
                    <a:custGeom>
                      <a:avLst/>
                      <a:gdLst>
                        <a:gd name="connsiteX0" fmla="*/ 116809 w 288010"/>
                        <a:gd name="connsiteY0" fmla="*/ 0 h 656948"/>
                        <a:gd name="connsiteX1" fmla="*/ 285485 w 288010"/>
                        <a:gd name="connsiteY1" fmla="*/ 168676 h 656948"/>
                        <a:gd name="connsiteX2" fmla="*/ 1399 w 288010"/>
                        <a:gd name="connsiteY2" fmla="*/ 426129 h 656948"/>
                        <a:gd name="connsiteX3" fmla="*/ 196708 w 288010"/>
                        <a:gd name="connsiteY3" fmla="*/ 656948 h 656948"/>
                      </a:gdLst>
                      <a:ahLst/>
                      <a:cxnLst>
                        <a:cxn ang="0">
                          <a:pos x="connsiteX0" y="connsiteY0"/>
                        </a:cxn>
                        <a:cxn ang="0">
                          <a:pos x="connsiteX1" y="connsiteY1"/>
                        </a:cxn>
                        <a:cxn ang="0">
                          <a:pos x="connsiteX2" y="connsiteY2"/>
                        </a:cxn>
                        <a:cxn ang="0">
                          <a:pos x="connsiteX3" y="connsiteY3"/>
                        </a:cxn>
                      </a:cxnLst>
                      <a:rect l="l" t="t" r="r" b="b"/>
                      <a:pathLst>
                        <a:path w="288010" h="656948">
                          <a:moveTo>
                            <a:pt x="116809" y="0"/>
                          </a:moveTo>
                          <a:cubicBezTo>
                            <a:pt x="210764" y="48827"/>
                            <a:pt x="304720" y="97655"/>
                            <a:pt x="285485" y="168676"/>
                          </a:cubicBezTo>
                          <a:cubicBezTo>
                            <a:pt x="266250" y="239697"/>
                            <a:pt x="16195" y="344750"/>
                            <a:pt x="1399" y="426129"/>
                          </a:cubicBezTo>
                          <a:cubicBezTo>
                            <a:pt x="-13397" y="507508"/>
                            <a:pt x="91655" y="582228"/>
                            <a:pt x="196708" y="656948"/>
                          </a:cubicBezTo>
                        </a:path>
                      </a:pathLst>
                    </a:custGeom>
                    <a:ln w="57150">
                      <a:solidFill>
                        <a:schemeClr val="accent1">
                          <a:lumMod val="50000"/>
                        </a:schemeClr>
                      </a:solidFill>
                      <a:headEnd type="none" w="med" len="med"/>
                      <a:tailEnd type="none" w="med" len="med"/>
                    </a:ln>
                    <a:scene3d>
                      <a:camera prst="isometricRight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900" dirty="0">
                        <a:solidFill>
                          <a:prstClr val="black"/>
                        </a:solidFill>
                        <a:latin typeface="Calibri"/>
                        <a:cs typeface="Arial" pitchFamily="34" charset="0"/>
                      </a:endParaRPr>
                    </a:p>
                  </p:txBody>
                </p:sp>
                <p:sp>
                  <p:nvSpPr>
                    <p:cNvPr id="318" name="Rectangle 317"/>
                    <p:cNvSpPr/>
                    <p:nvPr/>
                  </p:nvSpPr>
                  <p:spPr>
                    <a:xfrm>
                      <a:off x="6328520" y="1517443"/>
                      <a:ext cx="1117308" cy="1346581"/>
                    </a:xfrm>
                    <a:prstGeom prst="rect">
                      <a:avLst/>
                    </a:prstGeom>
                  </p:spPr>
                  <p:txBody>
                    <a:bodyPr wrap="square">
                      <a:spAutoFit/>
                    </a:bodyPr>
                    <a:lstStyle/>
                    <a:p>
                      <a:pPr algn="ctr" fontAlgn="base">
                        <a:spcBef>
                          <a:spcPct val="0"/>
                        </a:spcBef>
                        <a:spcAft>
                          <a:spcPct val="0"/>
                        </a:spcAft>
                      </a:pPr>
                      <a:endParaRPr lang="en-US" sz="1600" dirty="0">
                        <a:solidFill>
                          <a:prstClr val="black"/>
                        </a:solidFill>
                        <a:latin typeface="Calibri"/>
                        <a:ea typeface="ＭＳ Ｐゴシック" pitchFamily="-65" charset="-128"/>
                      </a:endParaRPr>
                    </a:p>
                  </p:txBody>
                </p:sp>
              </p:grpSp>
              <p:grpSp>
                <p:nvGrpSpPr>
                  <p:cNvPr id="283" name="Group 282"/>
                  <p:cNvGrpSpPr/>
                  <p:nvPr/>
                </p:nvGrpSpPr>
                <p:grpSpPr>
                  <a:xfrm>
                    <a:off x="2550722" y="1930584"/>
                    <a:ext cx="695754" cy="820812"/>
                    <a:chOff x="1768559" y="3856291"/>
                    <a:chExt cx="304432" cy="644732"/>
                  </a:xfrm>
                </p:grpSpPr>
                <p:sp>
                  <p:nvSpPr>
                    <p:cNvPr id="284" name="Rectangle 283"/>
                    <p:cNvSpPr/>
                    <p:nvPr/>
                  </p:nvSpPr>
                  <p:spPr>
                    <a:xfrm flipH="1">
                      <a:off x="1801551" y="3856291"/>
                      <a:ext cx="192883" cy="644732"/>
                    </a:xfrm>
                    <a:prstGeom prst="rect">
                      <a:avLst/>
                    </a:prstGeom>
                    <a:solidFill>
                      <a:schemeClr val="accent3">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r>
                        <a:rPr lang="en-US" sz="1200" dirty="0" err="1" smtClean="0">
                          <a:solidFill>
                            <a:prstClr val="black"/>
                          </a:solidFill>
                          <a:latin typeface="Calibri"/>
                        </a:rPr>
                        <a:t>CoRAM</a:t>
                      </a:r>
                      <a:endParaRPr lang="en-US" sz="1200" dirty="0">
                        <a:solidFill>
                          <a:prstClr val="black"/>
                        </a:solidFill>
                        <a:latin typeface="Calibri"/>
                      </a:endParaRPr>
                    </a:p>
                  </p:txBody>
                </p:sp>
                <p:cxnSp>
                  <p:nvCxnSpPr>
                    <p:cNvPr id="285" name="Straight Connector 284"/>
                    <p:cNvCxnSpPr/>
                    <p:nvPr/>
                  </p:nvCxnSpPr>
                  <p:spPr>
                    <a:xfrm flipH="1">
                      <a:off x="1967964"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flipH="1">
                      <a:off x="1967964"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H="1">
                      <a:off x="1967964"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flipH="1">
                      <a:off x="1967964"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flipH="1">
                      <a:off x="1967964"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flipH="1">
                      <a:off x="1967964"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1967964"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flipH="1">
                      <a:off x="1967964"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flipH="1">
                      <a:off x="1801553" y="392348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a:off x="1801553" y="400163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flipH="1">
                      <a:off x="1801553" y="4071540"/>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a:off x="1801553" y="4149691"/>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flipH="1">
                      <a:off x="1801553" y="422846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flipH="1">
                      <a:off x="1801553" y="430661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flipH="1">
                      <a:off x="1801553" y="437652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1801553" y="4454676"/>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1" name="Rectangle 300"/>
                    <p:cNvSpPr/>
                    <p:nvPr/>
                  </p:nvSpPr>
                  <p:spPr>
                    <a:xfrm flipH="1">
                      <a:off x="1768560" y="3867540"/>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cxnSp>
                  <p:nvCxnSpPr>
                    <p:cNvPr id="302" name="Straight Connector 301"/>
                    <p:cNvCxnSpPr/>
                    <p:nvPr/>
                  </p:nvCxnSpPr>
                  <p:spPr>
                    <a:xfrm flipH="1">
                      <a:off x="1967963"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flipH="1">
                      <a:off x="1967963"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H="1">
                      <a:off x="1967963"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flipH="1">
                      <a:off x="1967963"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a:off x="1967963"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flipH="1">
                      <a:off x="1967963"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a:off x="1967963"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H="1">
                      <a:off x="1801552" y="3960467"/>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flipH="1">
                      <a:off x="1801552" y="4038618"/>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H="1">
                      <a:off x="1801552" y="4108524"/>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H="1">
                      <a:off x="1801552" y="4186675"/>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flipH="1">
                      <a:off x="1801552" y="4265452"/>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flipH="1">
                      <a:off x="1801552" y="4343603"/>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flipH="1">
                      <a:off x="1801552" y="4413509"/>
                      <a:ext cx="2647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6" name="Rectangle 315"/>
                    <p:cNvSpPr/>
                    <p:nvPr/>
                  </p:nvSpPr>
                  <p:spPr>
                    <a:xfrm flipH="1">
                      <a:off x="1768559" y="3904524"/>
                      <a:ext cx="304431" cy="200893"/>
                    </a:xfrm>
                    <a:prstGeom prst="rect">
                      <a:avLst/>
                    </a:prstGeom>
                  </p:spPr>
                  <p:txBody>
                    <a:bodyPr wrap="square">
                      <a:spAutoFit/>
                    </a:bodyPr>
                    <a:lstStyle/>
                    <a:p>
                      <a:pPr algn="ctr" fontAlgn="base">
                        <a:spcBef>
                          <a:spcPct val="0"/>
                        </a:spcBef>
                        <a:spcAft>
                          <a:spcPct val="0"/>
                        </a:spcAft>
                      </a:pPr>
                      <a:endParaRPr lang="en-US" sz="600" dirty="0">
                        <a:solidFill>
                          <a:prstClr val="black"/>
                        </a:solidFill>
                        <a:latin typeface="Calibri"/>
                        <a:ea typeface="ＭＳ Ｐゴシック" pitchFamily="-65" charset="-128"/>
                        <a:cs typeface="Arial"/>
                      </a:endParaRPr>
                    </a:p>
                  </p:txBody>
                </p:sp>
              </p:grpSp>
            </p:grpSp>
            <p:pic>
              <p:nvPicPr>
                <p:cNvPr id="796" name="Picture 6" descr="Virtex-6与Spartan-6 FPGA连接目标参考设计支持PCI Express 兼容性设"/>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89500" l="1667" r="98000"/>
                          </a14:imgEffect>
                        </a14:imgLayer>
                      </a14:imgProps>
                    </a:ext>
                    <a:ext uri="{28A0092B-C50C-407E-A947-70E740481C1C}">
                      <a14:useLocalDpi xmlns:a14="http://schemas.microsoft.com/office/drawing/2010/main" val="0"/>
                    </a:ext>
                  </a:extLst>
                </a:blip>
                <a:srcRect/>
                <a:stretch>
                  <a:fillRect/>
                </a:stretch>
              </p:blipFill>
              <p:spPr bwMode="auto">
                <a:xfrm>
                  <a:off x="6093516" y="5105400"/>
                  <a:ext cx="1882490" cy="1254993"/>
                </a:xfrm>
                <a:prstGeom prst="rect">
                  <a:avLst/>
                </a:prstGeom>
                <a:noFill/>
                <a:extLst>
                  <a:ext uri="{909E8E84-426E-40dd-AFC4-6F175D3DCCD1}">
                    <a14:hiddenFill xmlns:a14="http://schemas.microsoft.com/office/drawing/2010/main">
                      <a:solidFill>
                        <a:srgbClr val="FFFFFF"/>
                      </a:solidFill>
                    </a14:hiddenFill>
                  </a:ext>
                </a:extLst>
              </p:spPr>
            </p:pic>
            <p:sp>
              <p:nvSpPr>
                <p:cNvPr id="799" name="Rectangle 798"/>
                <p:cNvSpPr/>
                <p:nvPr/>
              </p:nvSpPr>
              <p:spPr>
                <a:xfrm>
                  <a:off x="6118582" y="3578423"/>
                  <a:ext cx="2039020" cy="307777"/>
                </a:xfrm>
                <a:prstGeom prst="rect">
                  <a:avLst/>
                </a:prstGeom>
              </p:spPr>
              <p:txBody>
                <a:bodyPr wrap="none">
                  <a:spAutoFit/>
                </a:bodyPr>
                <a:lstStyle/>
                <a:p>
                  <a:pPr algn="ctr">
                    <a:defRPr/>
                  </a:pPr>
                  <a:r>
                    <a:rPr lang="en-US" sz="1400" dirty="0" smtClean="0">
                      <a:solidFill>
                        <a:prstClr val="white">
                          <a:lumMod val="50000"/>
                        </a:prstClr>
                      </a:solidFill>
                      <a:latin typeface="Calibri"/>
                      <a:ea typeface="ＭＳ Ｐゴシック" pitchFamily="-65" charset="-128"/>
                      <a:cs typeface="Arial"/>
                    </a:rPr>
                    <a:t>Multiple Target Platforms</a:t>
                  </a:r>
                  <a:endParaRPr lang="en-US" sz="1400" dirty="0">
                    <a:solidFill>
                      <a:prstClr val="white">
                        <a:lumMod val="50000"/>
                      </a:prstClr>
                    </a:solidFill>
                    <a:latin typeface="Calibri"/>
                    <a:ea typeface="ＭＳ Ｐゴシック" pitchFamily="-65" charset="-128"/>
                    <a:cs typeface="Arial"/>
                  </a:endParaRPr>
                </a:p>
              </p:txBody>
            </p:sp>
          </p:grpSp>
        </p:grpSp>
        <p:sp>
          <p:nvSpPr>
            <p:cNvPr id="510" name="Rounded Rectangle 509"/>
            <p:cNvSpPr/>
            <p:nvPr/>
          </p:nvSpPr>
          <p:spPr>
            <a:xfrm>
              <a:off x="7618708" y="3996778"/>
              <a:ext cx="1421027" cy="990472"/>
            </a:xfrm>
            <a:prstGeom prst="roundRect">
              <a:avLst>
                <a:gd name="adj" fmla="val 2985"/>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solidFill>
                  <a:latin typeface="Calibri"/>
                  <a:cs typeface="Arial"/>
                </a:rPr>
                <a:t>FPGA</a:t>
              </a:r>
              <a:br>
                <a:rPr lang="en-US" dirty="0" smtClean="0">
                  <a:solidFill>
                    <a:prstClr val="black"/>
                  </a:solidFill>
                  <a:latin typeface="Calibri"/>
                  <a:cs typeface="Arial"/>
                </a:rPr>
              </a:br>
              <a:r>
                <a:rPr lang="en-US" dirty="0" smtClean="0">
                  <a:solidFill>
                    <a:prstClr val="black"/>
                  </a:solidFill>
                  <a:latin typeface="Calibri"/>
                  <a:cs typeface="Arial"/>
                </a:rPr>
                <a:t>Platform</a:t>
              </a:r>
              <a:br>
                <a:rPr lang="en-US" dirty="0" smtClean="0">
                  <a:solidFill>
                    <a:prstClr val="black"/>
                  </a:solidFill>
                  <a:latin typeface="Calibri"/>
                  <a:cs typeface="Arial"/>
                </a:rPr>
              </a:br>
              <a:r>
                <a:rPr lang="en-US" dirty="0" smtClean="0">
                  <a:solidFill>
                    <a:prstClr val="black"/>
                  </a:solidFill>
                  <a:latin typeface="Calibri"/>
                  <a:cs typeface="Arial"/>
                </a:rPr>
                <a:t>(e.g., Altera)</a:t>
              </a:r>
              <a:endParaRPr lang="en-US" dirty="0">
                <a:solidFill>
                  <a:prstClr val="black"/>
                </a:solidFill>
                <a:latin typeface="Calibri"/>
                <a:cs typeface="Arial"/>
              </a:endParaRPr>
            </a:p>
          </p:txBody>
        </p:sp>
      </p:grpSp>
      <p:sp>
        <p:nvSpPr>
          <p:cNvPr id="258" name="Footer Placeholder 257"/>
          <p:cNvSpPr>
            <a:spLocks noGrp="1"/>
          </p:cNvSpPr>
          <p:nvPr>
            <p:ph type="ftr" sz="quarter" idx="11"/>
          </p:nvPr>
        </p:nvSpPr>
        <p:spPr/>
        <p:txBody>
          <a:bodyPr/>
          <a:lstStyle/>
          <a:p>
            <a:endParaRPr lang="en-US" dirty="0">
              <a:solidFill>
                <a:prstClr val="black"/>
              </a:solidFill>
            </a:endParaRPr>
          </a:p>
        </p:txBody>
      </p:sp>
      <p:sp>
        <p:nvSpPr>
          <p:cNvPr id="262" name="Content Placeholder 2"/>
          <p:cNvSpPr>
            <a:spLocks noGrp="1"/>
          </p:cNvSpPr>
          <p:nvPr>
            <p:ph idx="1"/>
          </p:nvPr>
        </p:nvSpPr>
        <p:spPr>
          <a:xfrm>
            <a:off x="12820" y="1348921"/>
            <a:ext cx="5092579" cy="5051879"/>
          </a:xfrm>
        </p:spPr>
        <p:txBody>
          <a:bodyPr/>
          <a:lstStyle/>
          <a:p>
            <a:pPr marL="0" indent="0">
              <a:lnSpc>
                <a:spcPct val="110000"/>
              </a:lnSpc>
              <a:buNone/>
            </a:pPr>
            <a:r>
              <a:rPr lang="en-US" sz="2400" b="1" dirty="0">
                <a:solidFill>
                  <a:srgbClr val="0000FF"/>
                </a:solidFill>
              </a:rPr>
              <a:t>	</a:t>
            </a:r>
            <a:r>
              <a:rPr lang="en-US" sz="2400" b="1" dirty="0" smtClean="0">
                <a:solidFill>
                  <a:srgbClr val="0000FF"/>
                </a:solidFill>
              </a:rPr>
              <a:t>Can we make reconfigurable fabric a first-class computing device?</a:t>
            </a:r>
          </a:p>
          <a:p>
            <a:pPr marL="0" indent="0">
              <a:lnSpc>
                <a:spcPct val="110000"/>
              </a:lnSpc>
              <a:buNone/>
            </a:pPr>
            <a:endParaRPr lang="en-US" sz="1000" b="1" dirty="0" smtClean="0"/>
          </a:p>
          <a:p>
            <a:pPr marL="0" indent="0">
              <a:lnSpc>
                <a:spcPct val="110000"/>
              </a:lnSpc>
              <a:buNone/>
            </a:pPr>
            <a:r>
              <a:rPr lang="en-US" sz="2400" b="1" dirty="0"/>
              <a:t> </a:t>
            </a:r>
            <a:r>
              <a:rPr lang="en-US" sz="2400" b="1" dirty="0" smtClean="0"/>
              <a:t>     </a:t>
            </a:r>
            <a:r>
              <a:rPr lang="en-US" sz="2400" b="1" dirty="0" smtClean="0"/>
              <a:t>Memory </a:t>
            </a:r>
            <a:r>
              <a:rPr lang="en-US" sz="2400" b="1" dirty="0" smtClean="0"/>
              <a:t>and I/O is Hard on </a:t>
            </a:r>
            <a:r>
              <a:rPr lang="en-US" sz="2400" b="1" dirty="0" smtClean="0"/>
              <a:t>FPGA</a:t>
            </a:r>
            <a:r>
              <a:rPr lang="en-US" sz="2400" b="1" dirty="0" smtClean="0"/>
              <a:t/>
            </a:r>
            <a:br>
              <a:rPr lang="en-US" sz="2400" b="1" dirty="0" smtClean="0"/>
            </a:br>
            <a:r>
              <a:rPr lang="en-US" sz="2400" b="1" dirty="0" smtClean="0"/>
              <a:t>      Proposed </a:t>
            </a:r>
            <a:r>
              <a:rPr lang="en-US" sz="2400" b="1" dirty="0" smtClean="0"/>
              <a:t>Solution </a:t>
            </a:r>
            <a:r>
              <a:rPr lang="en-US" sz="1600" i="1" dirty="0" smtClean="0"/>
              <a:t>[Chung, FPGA’11]</a:t>
            </a:r>
            <a:endParaRPr lang="en-US" sz="1400" i="1" dirty="0" smtClean="0"/>
          </a:p>
          <a:p>
            <a:pPr lvl="1">
              <a:lnSpc>
                <a:spcPct val="110000"/>
              </a:lnSpc>
            </a:pPr>
            <a:r>
              <a:rPr lang="en-US" sz="2000" dirty="0" smtClean="0"/>
              <a:t>extend capability of FPGA SRAMs to act as universal portals to memory and I/O</a:t>
            </a:r>
          </a:p>
          <a:p>
            <a:pPr lvl="1">
              <a:lnSpc>
                <a:spcPct val="110000"/>
              </a:lnSpc>
            </a:pPr>
            <a:r>
              <a:rPr lang="en-US" sz="2000" dirty="0" smtClean="0"/>
              <a:t>built-in </a:t>
            </a:r>
            <a:r>
              <a:rPr lang="en-US" sz="2000" dirty="0" err="1" smtClean="0"/>
              <a:t>NoC</a:t>
            </a:r>
            <a:r>
              <a:rPr lang="en-US" sz="2000" dirty="0" smtClean="0"/>
              <a:t> provides data transport</a:t>
            </a:r>
            <a:endParaRPr lang="en-US" sz="2000" dirty="0"/>
          </a:p>
          <a:p>
            <a:pPr lvl="1">
              <a:lnSpc>
                <a:spcPct val="110000"/>
              </a:lnSpc>
            </a:pPr>
            <a:r>
              <a:rPr lang="en-US" sz="2000" dirty="0" smtClean="0"/>
              <a:t>replace rigid platform interfaces with </a:t>
            </a:r>
            <a:br>
              <a:rPr lang="en-US" sz="2000" dirty="0" smtClean="0"/>
            </a:br>
            <a:r>
              <a:rPr lang="en-US" sz="2000" b="1" dirty="0" smtClean="0">
                <a:solidFill>
                  <a:srgbClr val="FF0000"/>
                </a:solidFill>
              </a:rPr>
              <a:t>portable software control threads</a:t>
            </a:r>
          </a:p>
        </p:txBody>
      </p:sp>
      <p:sp>
        <p:nvSpPr>
          <p:cNvPr id="49" name="Bent Arrow 48"/>
          <p:cNvSpPr/>
          <p:nvPr/>
        </p:nvSpPr>
        <p:spPr>
          <a:xfrm rot="5400000">
            <a:off x="7446365" y="3209372"/>
            <a:ext cx="865194" cy="1310404"/>
          </a:xfrm>
          <a:prstGeom prst="bent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latin typeface="Calibri"/>
            </a:endParaRPr>
          </a:p>
        </p:txBody>
      </p:sp>
      <p:sp>
        <p:nvSpPr>
          <p:cNvPr id="800" name="Bent Arrow 799"/>
          <p:cNvSpPr/>
          <p:nvPr/>
        </p:nvSpPr>
        <p:spPr>
          <a:xfrm rot="5400000" flipV="1">
            <a:off x="5864255" y="3133246"/>
            <a:ext cx="865193" cy="1462657"/>
          </a:xfrm>
          <a:prstGeom prst="bent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latin typeface="Calibri"/>
            </a:endParaRPr>
          </a:p>
        </p:txBody>
      </p:sp>
      <p:sp>
        <p:nvSpPr>
          <p:cNvPr id="199" name="Down Arrow 198"/>
          <p:cNvSpPr/>
          <p:nvPr/>
        </p:nvSpPr>
        <p:spPr>
          <a:xfrm>
            <a:off x="6893361" y="3431540"/>
            <a:ext cx="444340" cy="2161540"/>
          </a:xfrm>
          <a:prstGeom prst="downArrow">
            <a:avLst/>
          </a:prstGeom>
          <a:solidFill>
            <a:srgbClr val="FFC000"/>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lstStyle/>
          <a:p>
            <a:r>
              <a:rPr lang="en-US" sz="4400" dirty="0" err="1" smtClean="0"/>
              <a:t>CoRAM</a:t>
            </a:r>
            <a:r>
              <a:rPr lang="en-US" sz="4400" dirty="0" smtClean="0"/>
              <a:t> Memory Architecture</a:t>
            </a:r>
            <a:endParaRPr lang="en-US" sz="4400" dirty="0"/>
          </a:p>
        </p:txBody>
      </p:sp>
      <p:pic>
        <p:nvPicPr>
          <p:cNvPr id="511" name="Picture 22" descr="James_Hoe.jpg"/>
          <p:cNvPicPr>
            <a:picLocks noChangeAspect="1"/>
          </p:cNvPicPr>
          <p:nvPr/>
        </p:nvPicPr>
        <p:blipFill>
          <a:blip r:embed="rId6"/>
          <a:srcRect/>
          <a:stretch>
            <a:fillRect/>
          </a:stretch>
        </p:blipFill>
        <p:spPr bwMode="auto">
          <a:xfrm>
            <a:off x="51952" y="5412611"/>
            <a:ext cx="962896" cy="1445389"/>
          </a:xfrm>
          <a:prstGeom prst="rect">
            <a:avLst/>
          </a:prstGeom>
          <a:noFill/>
          <a:ln w="9525">
            <a:noFill/>
            <a:miter lim="800000"/>
            <a:headEnd/>
            <a:tailEnd/>
          </a:ln>
        </p:spPr>
      </p:pic>
      <p:sp>
        <p:nvSpPr>
          <p:cNvPr id="513" name="Text Box 147"/>
          <p:cNvSpPr txBox="1">
            <a:spLocks noChangeArrowheads="1"/>
          </p:cNvSpPr>
          <p:nvPr/>
        </p:nvSpPr>
        <p:spPr bwMode="auto">
          <a:xfrm>
            <a:off x="-609600" y="5584251"/>
            <a:ext cx="2847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914400" eaLnBrk="1" fontAlgn="base" hangingPunct="1">
              <a:spcBef>
                <a:spcPct val="0"/>
              </a:spcBef>
              <a:spcAft>
                <a:spcPct val="0"/>
              </a:spcAft>
            </a:pPr>
            <a:r>
              <a:rPr lang="en-US" sz="2000" b="1" i="1" dirty="0" smtClean="0">
                <a:solidFill>
                  <a:srgbClr val="000000"/>
                </a:solidFill>
                <a:latin typeface="Arial Narrow" charset="0"/>
              </a:rPr>
              <a:t>James Hoe</a:t>
            </a:r>
            <a:endParaRPr lang="en-US" sz="2000" b="1" i="1" dirty="0" smtClean="0">
              <a:solidFill>
                <a:srgbClr val="000000"/>
              </a:solidFill>
              <a:latin typeface="Arial Narrow" charset="0"/>
            </a:endParaRPr>
          </a:p>
        </p:txBody>
      </p:sp>
    </p:spTree>
    <p:extLst>
      <p:ext uri="{BB962C8B-B14F-4D97-AF65-F5344CB8AC3E}">
        <p14:creationId xmlns:p14="http://schemas.microsoft.com/office/powerpoint/2010/main" val="6982060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2">
                                            <p:txEl>
                                              <p:pRg st="3" end="3"/>
                                            </p:txEl>
                                          </p:spTgt>
                                        </p:tgtEl>
                                        <p:attrNameLst>
                                          <p:attrName>style.visibility</p:attrName>
                                        </p:attrNameLst>
                                      </p:cBhvr>
                                      <p:to>
                                        <p:strVal val="visible"/>
                                      </p:to>
                                    </p:set>
                                    <p:animEffect transition="in" filter="fade">
                                      <p:cBhvr>
                                        <p:cTn id="11" dur="500"/>
                                        <p:tgtEl>
                                          <p:spTgt spid="262">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2">
                                            <p:txEl>
                                              <p:pRg st="4" end="4"/>
                                            </p:txEl>
                                          </p:spTgt>
                                        </p:tgtEl>
                                        <p:attrNameLst>
                                          <p:attrName>style.visibility</p:attrName>
                                        </p:attrNameLst>
                                      </p:cBhvr>
                                      <p:to>
                                        <p:strVal val="visible"/>
                                      </p:to>
                                    </p:set>
                                    <p:animEffect transition="in" filter="fade">
                                      <p:cBhvr>
                                        <p:cTn id="14" dur="500"/>
                                        <p:tgtEl>
                                          <p:spTgt spid="26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62">
                                            <p:txEl>
                                              <p:pRg st="5" end="5"/>
                                            </p:txEl>
                                          </p:spTgt>
                                        </p:tgtEl>
                                        <p:attrNameLst>
                                          <p:attrName>style.visibility</p:attrName>
                                        </p:attrNameLst>
                                      </p:cBhvr>
                                      <p:to>
                                        <p:strVal val="visible"/>
                                      </p:to>
                                    </p:set>
                                    <p:animEffect transition="in" filter="fade">
                                      <p:cBhvr>
                                        <p:cTn id="17" dur="500"/>
                                        <p:tgtEl>
                                          <p:spTgt spid="26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00"/>
                                        </p:tgtEl>
                                        <p:attrNameLst>
                                          <p:attrName>style.visibility</p:attrName>
                                        </p:attrNameLst>
                                      </p:cBhvr>
                                      <p:to>
                                        <p:strVal val="visible"/>
                                      </p:to>
                                    </p:set>
                                    <p:animEffect transition="in" filter="wipe(up)">
                                      <p:cBhvr>
                                        <p:cTn id="25" dur="500"/>
                                        <p:tgtEl>
                                          <p:spTgt spid="80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9"/>
                                        </p:tgtEl>
                                        <p:attrNameLst>
                                          <p:attrName>style.visibility</p:attrName>
                                        </p:attrNameLst>
                                      </p:cBhvr>
                                      <p:to>
                                        <p:strVal val="visible"/>
                                      </p:to>
                                    </p:set>
                                    <p:animEffect transition="in" filter="wipe(up)">
                                      <p:cBhvr>
                                        <p:cTn id="28" dur="500"/>
                                        <p:tgtEl>
                                          <p:spTgt spid="19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00" grpId="0" animBg="1"/>
      <p:bldP spid="19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Release</a:t>
            </a:r>
            <a:endParaRPr lang="en-US" dirty="0"/>
          </a:p>
        </p:txBody>
      </p:sp>
      <p:sp>
        <p:nvSpPr>
          <p:cNvPr id="3" name="Content Placeholder 2"/>
          <p:cNvSpPr>
            <a:spLocks noGrp="1"/>
          </p:cNvSpPr>
          <p:nvPr>
            <p:ph idx="1"/>
          </p:nvPr>
        </p:nvSpPr>
        <p:spPr>
          <a:xfrm>
            <a:off x="4336691" y="1295400"/>
            <a:ext cx="4502509" cy="4708525"/>
          </a:xfrm>
        </p:spPr>
        <p:txBody>
          <a:bodyPr>
            <a:noAutofit/>
          </a:bodyPr>
          <a:lstStyle/>
          <a:p>
            <a:pPr marL="0" indent="0">
              <a:buNone/>
            </a:pPr>
            <a:r>
              <a:rPr lang="en-US" sz="2400" b="1" dirty="0" smtClean="0"/>
              <a:t>	Online Tool Live Now</a:t>
            </a:r>
          </a:p>
          <a:p>
            <a:pPr lvl="1"/>
            <a:r>
              <a:rPr lang="en-US" sz="2000" dirty="0" smtClean="0"/>
              <a:t>users can generate “soft” </a:t>
            </a:r>
            <a:r>
              <a:rPr lang="en-US" sz="2000" dirty="0" err="1" smtClean="0"/>
              <a:t>CoRAM</a:t>
            </a:r>
            <a:r>
              <a:rPr lang="en-US" sz="2000" dirty="0" smtClean="0"/>
              <a:t> designs automatically</a:t>
            </a:r>
          </a:p>
          <a:p>
            <a:pPr lvl="1"/>
            <a:r>
              <a:rPr lang="en-US" sz="2000" dirty="0" smtClean="0"/>
              <a:t>ML605 target, more coming</a:t>
            </a:r>
          </a:p>
          <a:p>
            <a:pPr lvl="1"/>
            <a:r>
              <a:rPr lang="en-US" sz="2000" dirty="0" smtClean="0"/>
              <a:t>video tutorials</a:t>
            </a:r>
          </a:p>
          <a:p>
            <a:pPr lvl="1"/>
            <a:r>
              <a:rPr lang="en-US" sz="2000" dirty="0" smtClean="0">
                <a:hlinkClick r:id="rId2"/>
              </a:rPr>
              <a:t>www.ece.cmu.edu/~coram</a:t>
            </a:r>
            <a:endParaRPr lang="en-US" sz="2400" dirty="0" smtClean="0"/>
          </a:p>
          <a:p>
            <a:pPr marL="0" indent="0">
              <a:buNone/>
            </a:pPr>
            <a:r>
              <a:rPr lang="en-US" sz="2400" dirty="0" smtClean="0"/>
              <a:t/>
            </a:r>
            <a:br>
              <a:rPr lang="en-US" sz="2400" dirty="0" smtClean="0"/>
            </a:br>
            <a:r>
              <a:rPr lang="en-US" sz="2400" dirty="0" smtClean="0"/>
              <a:t>	</a:t>
            </a:r>
            <a:r>
              <a:rPr lang="en-US" sz="2400" b="1" dirty="0" smtClean="0"/>
              <a:t>Source Release (Limited)</a:t>
            </a:r>
          </a:p>
          <a:p>
            <a:pPr lvl="1"/>
            <a:r>
              <a:rPr lang="en-US" sz="2000" dirty="0" smtClean="0"/>
              <a:t>Compiler, soft macro blocks</a:t>
            </a:r>
          </a:p>
          <a:p>
            <a:pPr lvl="1"/>
            <a:r>
              <a:rPr lang="en-US" sz="2000" dirty="0" smtClean="0"/>
              <a:t>Verilog design examples, tutorials</a:t>
            </a:r>
          </a:p>
        </p:txBody>
      </p:sp>
      <p:pic>
        <p:nvPicPr>
          <p:cNvPr id="15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3687" b="4150"/>
          <a:stretch/>
        </p:blipFill>
        <p:spPr bwMode="auto">
          <a:xfrm>
            <a:off x="526691" y="1351548"/>
            <a:ext cx="3962400" cy="512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123197" y="5122805"/>
            <a:ext cx="1520574" cy="1374247"/>
            <a:chOff x="6195317" y="3072172"/>
            <a:chExt cx="2414735" cy="2182365"/>
          </a:xfrm>
        </p:grpSpPr>
        <p:pic>
          <p:nvPicPr>
            <p:cNvPr id="9" name="Picture 8"/>
            <p:cNvPicPr>
              <a:picLocks noChangeAspect="1"/>
            </p:cNvPicPr>
            <p:nvPr/>
          </p:nvPicPr>
          <p:blipFill>
            <a:blip r:embed="rId4"/>
            <a:srcRect l="6955" r="10745"/>
            <a:stretch>
              <a:fillRect/>
            </a:stretch>
          </p:blipFill>
          <p:spPr>
            <a:xfrm>
              <a:off x="6195317" y="3520783"/>
              <a:ext cx="2414735" cy="173375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9329" l="0" r="100000"/>
                      </a14:imgEffect>
                    </a14:imgLayer>
                  </a14:imgProps>
                </a:ext>
              </a:extLst>
            </a:blip>
            <a:stretch>
              <a:fillRect/>
            </a:stretch>
          </p:blipFill>
          <p:spPr>
            <a:xfrm>
              <a:off x="6920011" y="3080109"/>
              <a:ext cx="1002874" cy="1009650"/>
            </a:xfrm>
            <a:prstGeom prst="rect">
              <a:avLst/>
            </a:prstGeom>
          </p:spPr>
        </p:pic>
        <p:grpSp>
          <p:nvGrpSpPr>
            <p:cNvPr id="10" name="Group 39"/>
            <p:cNvGrpSpPr>
              <a:grpSpLocks/>
            </p:cNvGrpSpPr>
            <p:nvPr/>
          </p:nvGrpSpPr>
          <p:grpSpPr bwMode="auto">
            <a:xfrm>
              <a:off x="6586636" y="3300772"/>
              <a:ext cx="498475" cy="371475"/>
              <a:chOff x="1622" y="1408"/>
              <a:chExt cx="314" cy="234"/>
            </a:xfrm>
          </p:grpSpPr>
          <p:sp>
            <p:nvSpPr>
              <p:cNvPr id="11" name="Freeform 40"/>
              <p:cNvSpPr>
                <a:spLocks/>
              </p:cNvSpPr>
              <p:nvPr/>
            </p:nvSpPr>
            <p:spPr bwMode="auto">
              <a:xfrm>
                <a:off x="1633" y="1518"/>
                <a:ext cx="106" cy="104"/>
              </a:xfrm>
              <a:custGeom>
                <a:avLst/>
                <a:gdLst/>
                <a:ahLst/>
                <a:cxnLst>
                  <a:cxn ang="0">
                    <a:pos x="0" y="35"/>
                  </a:cxn>
                  <a:cxn ang="0">
                    <a:pos x="106" y="104"/>
                  </a:cxn>
                  <a:cxn ang="0">
                    <a:pos x="103" y="64"/>
                  </a:cxn>
                  <a:cxn ang="0">
                    <a:pos x="1" y="0"/>
                  </a:cxn>
                  <a:cxn ang="0">
                    <a:pos x="0" y="23"/>
                  </a:cxn>
                  <a:cxn ang="0">
                    <a:pos x="0" y="35"/>
                  </a:cxn>
                </a:cxnLst>
                <a:rect l="0" t="0" r="r" b="b"/>
                <a:pathLst>
                  <a:path w="106" h="104">
                    <a:moveTo>
                      <a:pt x="0" y="35"/>
                    </a:moveTo>
                    <a:lnTo>
                      <a:pt x="106" y="104"/>
                    </a:lnTo>
                    <a:lnTo>
                      <a:pt x="103" y="64"/>
                    </a:lnTo>
                    <a:lnTo>
                      <a:pt x="1" y="0"/>
                    </a:lnTo>
                    <a:lnTo>
                      <a:pt x="0" y="23"/>
                    </a:lnTo>
                    <a:lnTo>
                      <a:pt x="0" y="35"/>
                    </a:lnTo>
                    <a:close/>
                  </a:path>
                </a:pathLst>
              </a:custGeom>
              <a:solidFill>
                <a:schemeClr val="tx1"/>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 name="Freeform 41"/>
              <p:cNvSpPr>
                <a:spLocks/>
              </p:cNvSpPr>
              <p:nvPr/>
            </p:nvSpPr>
            <p:spPr bwMode="auto">
              <a:xfrm>
                <a:off x="1627" y="1529"/>
                <a:ext cx="11" cy="43"/>
              </a:xfrm>
              <a:custGeom>
                <a:avLst/>
                <a:gdLst/>
                <a:ahLst/>
                <a:cxnLst>
                  <a:cxn ang="0">
                    <a:pos x="0" y="0"/>
                  </a:cxn>
                  <a:cxn ang="0">
                    <a:pos x="11" y="6"/>
                  </a:cxn>
                  <a:cxn ang="0">
                    <a:pos x="11" y="43"/>
                  </a:cxn>
                  <a:cxn ang="0">
                    <a:pos x="0" y="35"/>
                  </a:cxn>
                  <a:cxn ang="0">
                    <a:pos x="0" y="0"/>
                  </a:cxn>
                </a:cxnLst>
                <a:rect l="0" t="0" r="r" b="b"/>
                <a:pathLst>
                  <a:path w="11" h="43">
                    <a:moveTo>
                      <a:pt x="0" y="0"/>
                    </a:moveTo>
                    <a:lnTo>
                      <a:pt x="11" y="6"/>
                    </a:lnTo>
                    <a:lnTo>
                      <a:pt x="11" y="43"/>
                    </a:lnTo>
                    <a:lnTo>
                      <a:pt x="0" y="35"/>
                    </a:lnTo>
                    <a:lnTo>
                      <a:pt x="0"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 name="Freeform 42"/>
              <p:cNvSpPr>
                <a:spLocks/>
              </p:cNvSpPr>
              <p:nvPr/>
            </p:nvSpPr>
            <p:spPr bwMode="auto">
              <a:xfrm>
                <a:off x="1652" y="1547"/>
                <a:ext cx="11" cy="43"/>
              </a:xfrm>
              <a:custGeom>
                <a:avLst/>
                <a:gdLst/>
                <a:ahLst/>
                <a:cxnLst>
                  <a:cxn ang="0">
                    <a:pos x="0" y="0"/>
                  </a:cxn>
                  <a:cxn ang="0">
                    <a:pos x="11" y="6"/>
                  </a:cxn>
                  <a:cxn ang="0">
                    <a:pos x="11" y="43"/>
                  </a:cxn>
                  <a:cxn ang="0">
                    <a:pos x="0" y="35"/>
                  </a:cxn>
                  <a:cxn ang="0">
                    <a:pos x="0" y="0"/>
                  </a:cxn>
                </a:cxnLst>
                <a:rect l="0" t="0" r="r" b="b"/>
                <a:pathLst>
                  <a:path w="11" h="43">
                    <a:moveTo>
                      <a:pt x="0" y="0"/>
                    </a:moveTo>
                    <a:lnTo>
                      <a:pt x="11" y="6"/>
                    </a:lnTo>
                    <a:lnTo>
                      <a:pt x="11" y="43"/>
                    </a:lnTo>
                    <a:lnTo>
                      <a:pt x="0" y="35"/>
                    </a:lnTo>
                    <a:lnTo>
                      <a:pt x="0"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 name="Freeform 43"/>
              <p:cNvSpPr>
                <a:spLocks/>
              </p:cNvSpPr>
              <p:nvPr/>
            </p:nvSpPr>
            <p:spPr bwMode="auto">
              <a:xfrm>
                <a:off x="1678" y="1562"/>
                <a:ext cx="11" cy="43"/>
              </a:xfrm>
              <a:custGeom>
                <a:avLst/>
                <a:gdLst/>
                <a:ahLst/>
                <a:cxnLst>
                  <a:cxn ang="0">
                    <a:pos x="0" y="0"/>
                  </a:cxn>
                  <a:cxn ang="0">
                    <a:pos x="11" y="6"/>
                  </a:cxn>
                  <a:cxn ang="0">
                    <a:pos x="11" y="43"/>
                  </a:cxn>
                  <a:cxn ang="0">
                    <a:pos x="0" y="35"/>
                  </a:cxn>
                  <a:cxn ang="0">
                    <a:pos x="0" y="0"/>
                  </a:cxn>
                </a:cxnLst>
                <a:rect l="0" t="0" r="r" b="b"/>
                <a:pathLst>
                  <a:path w="11" h="43">
                    <a:moveTo>
                      <a:pt x="0" y="0"/>
                    </a:moveTo>
                    <a:lnTo>
                      <a:pt x="11" y="6"/>
                    </a:lnTo>
                    <a:lnTo>
                      <a:pt x="11" y="43"/>
                    </a:lnTo>
                    <a:lnTo>
                      <a:pt x="0" y="35"/>
                    </a:lnTo>
                    <a:lnTo>
                      <a:pt x="0"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5" name="Freeform 44"/>
              <p:cNvSpPr>
                <a:spLocks/>
              </p:cNvSpPr>
              <p:nvPr/>
            </p:nvSpPr>
            <p:spPr bwMode="auto">
              <a:xfrm>
                <a:off x="1705" y="1577"/>
                <a:ext cx="11" cy="43"/>
              </a:xfrm>
              <a:custGeom>
                <a:avLst/>
                <a:gdLst/>
                <a:ahLst/>
                <a:cxnLst>
                  <a:cxn ang="0">
                    <a:pos x="0" y="0"/>
                  </a:cxn>
                  <a:cxn ang="0">
                    <a:pos x="11" y="6"/>
                  </a:cxn>
                  <a:cxn ang="0">
                    <a:pos x="11" y="43"/>
                  </a:cxn>
                  <a:cxn ang="0">
                    <a:pos x="0" y="35"/>
                  </a:cxn>
                  <a:cxn ang="0">
                    <a:pos x="0" y="0"/>
                  </a:cxn>
                </a:cxnLst>
                <a:rect l="0" t="0" r="r" b="b"/>
                <a:pathLst>
                  <a:path w="11" h="43">
                    <a:moveTo>
                      <a:pt x="0" y="0"/>
                    </a:moveTo>
                    <a:lnTo>
                      <a:pt x="11" y="6"/>
                    </a:lnTo>
                    <a:lnTo>
                      <a:pt x="11" y="43"/>
                    </a:lnTo>
                    <a:lnTo>
                      <a:pt x="0" y="35"/>
                    </a:lnTo>
                    <a:lnTo>
                      <a:pt x="0"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6" name="Freeform 45"/>
              <p:cNvSpPr>
                <a:spLocks/>
              </p:cNvSpPr>
              <p:nvPr/>
            </p:nvSpPr>
            <p:spPr bwMode="auto">
              <a:xfrm>
                <a:off x="1729" y="1594"/>
                <a:ext cx="24" cy="42"/>
              </a:xfrm>
              <a:custGeom>
                <a:avLst/>
                <a:gdLst/>
                <a:ahLst/>
                <a:cxnLst>
                  <a:cxn ang="0">
                    <a:pos x="1" y="0"/>
                  </a:cxn>
                  <a:cxn ang="0">
                    <a:pos x="10" y="3"/>
                  </a:cxn>
                  <a:cxn ang="0">
                    <a:pos x="24" y="9"/>
                  </a:cxn>
                  <a:cxn ang="0">
                    <a:pos x="24" y="34"/>
                  </a:cxn>
                  <a:cxn ang="0">
                    <a:pos x="15" y="42"/>
                  </a:cxn>
                  <a:cxn ang="0">
                    <a:pos x="0" y="34"/>
                  </a:cxn>
                  <a:cxn ang="0">
                    <a:pos x="1" y="0"/>
                  </a:cxn>
                </a:cxnLst>
                <a:rect l="0" t="0" r="r" b="b"/>
                <a:pathLst>
                  <a:path w="24" h="42">
                    <a:moveTo>
                      <a:pt x="1" y="0"/>
                    </a:moveTo>
                    <a:cubicBezTo>
                      <a:pt x="4" y="1"/>
                      <a:pt x="10" y="3"/>
                      <a:pt x="10" y="3"/>
                    </a:cubicBezTo>
                    <a:cubicBezTo>
                      <a:pt x="13" y="7"/>
                      <a:pt x="19" y="9"/>
                      <a:pt x="24" y="9"/>
                    </a:cubicBezTo>
                    <a:lnTo>
                      <a:pt x="24" y="34"/>
                    </a:lnTo>
                    <a:lnTo>
                      <a:pt x="15" y="42"/>
                    </a:lnTo>
                    <a:lnTo>
                      <a:pt x="0" y="34"/>
                    </a:lnTo>
                    <a:lnTo>
                      <a:pt x="1"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7" name="Freeform 46"/>
              <p:cNvSpPr>
                <a:spLocks/>
              </p:cNvSpPr>
              <p:nvPr/>
            </p:nvSpPr>
            <p:spPr bwMode="auto">
              <a:xfrm>
                <a:off x="1807" y="1526"/>
                <a:ext cx="117" cy="102"/>
              </a:xfrm>
              <a:custGeom>
                <a:avLst/>
                <a:gdLst/>
                <a:ahLst/>
                <a:cxnLst>
                  <a:cxn ang="0">
                    <a:pos x="3" y="57"/>
                  </a:cxn>
                  <a:cxn ang="0">
                    <a:pos x="9" y="87"/>
                  </a:cxn>
                  <a:cxn ang="0">
                    <a:pos x="8" y="102"/>
                  </a:cxn>
                  <a:cxn ang="0">
                    <a:pos x="25" y="96"/>
                  </a:cxn>
                  <a:cxn ang="0">
                    <a:pos x="66" y="67"/>
                  </a:cxn>
                  <a:cxn ang="0">
                    <a:pos x="78" y="60"/>
                  </a:cxn>
                  <a:cxn ang="0">
                    <a:pos x="87" y="55"/>
                  </a:cxn>
                  <a:cxn ang="0">
                    <a:pos x="107" y="45"/>
                  </a:cxn>
                  <a:cxn ang="0">
                    <a:pos x="115" y="36"/>
                  </a:cxn>
                  <a:cxn ang="0">
                    <a:pos x="117" y="30"/>
                  </a:cxn>
                  <a:cxn ang="0">
                    <a:pos x="99" y="0"/>
                  </a:cxn>
                  <a:cxn ang="0">
                    <a:pos x="72" y="15"/>
                  </a:cxn>
                  <a:cxn ang="0">
                    <a:pos x="27" y="39"/>
                  </a:cxn>
                  <a:cxn ang="0">
                    <a:pos x="15" y="46"/>
                  </a:cxn>
                  <a:cxn ang="0">
                    <a:pos x="3" y="54"/>
                  </a:cxn>
                  <a:cxn ang="0">
                    <a:pos x="0" y="56"/>
                  </a:cxn>
                  <a:cxn ang="0">
                    <a:pos x="3" y="57"/>
                  </a:cxn>
                </a:cxnLst>
                <a:rect l="0" t="0" r="r" b="b"/>
                <a:pathLst>
                  <a:path w="117" h="102">
                    <a:moveTo>
                      <a:pt x="3" y="57"/>
                    </a:moveTo>
                    <a:cubicBezTo>
                      <a:pt x="6" y="67"/>
                      <a:pt x="8" y="77"/>
                      <a:pt x="9" y="87"/>
                    </a:cubicBezTo>
                    <a:cubicBezTo>
                      <a:pt x="8" y="94"/>
                      <a:pt x="4" y="100"/>
                      <a:pt x="8" y="102"/>
                    </a:cubicBezTo>
                    <a:cubicBezTo>
                      <a:pt x="13" y="99"/>
                      <a:pt x="19" y="97"/>
                      <a:pt x="25" y="96"/>
                    </a:cubicBezTo>
                    <a:cubicBezTo>
                      <a:pt x="31" y="87"/>
                      <a:pt x="55" y="71"/>
                      <a:pt x="66" y="67"/>
                    </a:cubicBezTo>
                    <a:cubicBezTo>
                      <a:pt x="69" y="64"/>
                      <a:pt x="74" y="61"/>
                      <a:pt x="78" y="60"/>
                    </a:cubicBezTo>
                    <a:cubicBezTo>
                      <a:pt x="80" y="58"/>
                      <a:pt x="87" y="55"/>
                      <a:pt x="87" y="55"/>
                    </a:cubicBezTo>
                    <a:cubicBezTo>
                      <a:pt x="92" y="50"/>
                      <a:pt x="100" y="47"/>
                      <a:pt x="107" y="45"/>
                    </a:cubicBezTo>
                    <a:cubicBezTo>
                      <a:pt x="113" y="41"/>
                      <a:pt x="112" y="44"/>
                      <a:pt x="115" y="36"/>
                    </a:cubicBezTo>
                    <a:cubicBezTo>
                      <a:pt x="116" y="34"/>
                      <a:pt x="117" y="30"/>
                      <a:pt x="117" y="30"/>
                    </a:cubicBezTo>
                    <a:cubicBezTo>
                      <a:pt x="116" y="12"/>
                      <a:pt x="116" y="6"/>
                      <a:pt x="99" y="0"/>
                    </a:cubicBezTo>
                    <a:cubicBezTo>
                      <a:pt x="82" y="2"/>
                      <a:pt x="85" y="11"/>
                      <a:pt x="72" y="15"/>
                    </a:cubicBezTo>
                    <a:cubicBezTo>
                      <a:pt x="55" y="32"/>
                      <a:pt x="52" y="36"/>
                      <a:pt x="27" y="39"/>
                    </a:cubicBezTo>
                    <a:cubicBezTo>
                      <a:pt x="24" y="42"/>
                      <a:pt x="19" y="45"/>
                      <a:pt x="15" y="46"/>
                    </a:cubicBezTo>
                    <a:cubicBezTo>
                      <a:pt x="11" y="50"/>
                      <a:pt x="7" y="51"/>
                      <a:pt x="3" y="54"/>
                    </a:cubicBezTo>
                    <a:cubicBezTo>
                      <a:pt x="2" y="55"/>
                      <a:pt x="0" y="56"/>
                      <a:pt x="0" y="56"/>
                    </a:cubicBezTo>
                    <a:cubicBezTo>
                      <a:pt x="3" y="58"/>
                      <a:pt x="3" y="59"/>
                      <a:pt x="3" y="57"/>
                    </a:cubicBezTo>
                    <a:close/>
                  </a:path>
                </a:pathLst>
              </a:custGeom>
              <a:solidFill>
                <a:schemeClr val="tx1"/>
              </a:solid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8" name="Freeform 47"/>
              <p:cNvSpPr>
                <a:spLocks/>
              </p:cNvSpPr>
              <p:nvPr/>
            </p:nvSpPr>
            <p:spPr bwMode="auto">
              <a:xfrm>
                <a:off x="1806" y="1595"/>
                <a:ext cx="13" cy="45"/>
              </a:xfrm>
              <a:custGeom>
                <a:avLst/>
                <a:gdLst/>
                <a:ahLst/>
                <a:cxnLst>
                  <a:cxn ang="0">
                    <a:pos x="1" y="0"/>
                  </a:cxn>
                  <a:cxn ang="0">
                    <a:pos x="13" y="5"/>
                  </a:cxn>
                  <a:cxn ang="0">
                    <a:pos x="12" y="45"/>
                  </a:cxn>
                  <a:cxn ang="0">
                    <a:pos x="0" y="38"/>
                  </a:cxn>
                  <a:cxn ang="0">
                    <a:pos x="1" y="0"/>
                  </a:cxn>
                </a:cxnLst>
                <a:rect l="0" t="0" r="r" b="b"/>
                <a:pathLst>
                  <a:path w="13" h="45">
                    <a:moveTo>
                      <a:pt x="1" y="0"/>
                    </a:moveTo>
                    <a:lnTo>
                      <a:pt x="13" y="5"/>
                    </a:lnTo>
                    <a:lnTo>
                      <a:pt x="12" y="45"/>
                    </a:lnTo>
                    <a:lnTo>
                      <a:pt x="0" y="38"/>
                    </a:lnTo>
                    <a:lnTo>
                      <a:pt x="1" y="0"/>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9" name="Freeform 48"/>
              <p:cNvSpPr>
                <a:spLocks/>
              </p:cNvSpPr>
              <p:nvPr/>
            </p:nvSpPr>
            <p:spPr bwMode="auto">
              <a:xfrm>
                <a:off x="1889" y="1523"/>
                <a:ext cx="47" cy="59"/>
              </a:xfrm>
              <a:custGeom>
                <a:avLst/>
                <a:gdLst/>
                <a:ahLst/>
                <a:cxnLst>
                  <a:cxn ang="0">
                    <a:pos x="0" y="5"/>
                  </a:cxn>
                  <a:cxn ang="0">
                    <a:pos x="12" y="13"/>
                  </a:cxn>
                  <a:cxn ang="0">
                    <a:pos x="16" y="16"/>
                  </a:cxn>
                  <a:cxn ang="0">
                    <a:pos x="14" y="59"/>
                  </a:cxn>
                  <a:cxn ang="0">
                    <a:pos x="27" y="47"/>
                  </a:cxn>
                  <a:cxn ang="0">
                    <a:pos x="25" y="11"/>
                  </a:cxn>
                  <a:cxn ang="0">
                    <a:pos x="12" y="0"/>
                  </a:cxn>
                  <a:cxn ang="0">
                    <a:pos x="0" y="5"/>
                  </a:cxn>
                </a:cxnLst>
                <a:rect l="0" t="0" r="r" b="b"/>
                <a:pathLst>
                  <a:path w="27" h="59">
                    <a:moveTo>
                      <a:pt x="0" y="5"/>
                    </a:moveTo>
                    <a:cubicBezTo>
                      <a:pt x="4" y="7"/>
                      <a:pt x="8" y="12"/>
                      <a:pt x="12" y="13"/>
                    </a:cubicBezTo>
                    <a:cubicBezTo>
                      <a:pt x="14" y="17"/>
                      <a:pt x="13" y="16"/>
                      <a:pt x="16" y="16"/>
                    </a:cubicBezTo>
                    <a:lnTo>
                      <a:pt x="14" y="59"/>
                    </a:lnTo>
                    <a:lnTo>
                      <a:pt x="27" y="47"/>
                    </a:lnTo>
                    <a:lnTo>
                      <a:pt x="25" y="11"/>
                    </a:lnTo>
                    <a:lnTo>
                      <a:pt x="12" y="0"/>
                    </a:lnTo>
                    <a:lnTo>
                      <a:pt x="0" y="5"/>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0" name="Freeform 49"/>
              <p:cNvSpPr>
                <a:spLocks/>
              </p:cNvSpPr>
              <p:nvPr/>
            </p:nvSpPr>
            <p:spPr bwMode="auto">
              <a:xfrm>
                <a:off x="1866" y="1540"/>
                <a:ext cx="47" cy="59"/>
              </a:xfrm>
              <a:custGeom>
                <a:avLst/>
                <a:gdLst/>
                <a:ahLst/>
                <a:cxnLst>
                  <a:cxn ang="0">
                    <a:pos x="0" y="5"/>
                  </a:cxn>
                  <a:cxn ang="0">
                    <a:pos x="12" y="13"/>
                  </a:cxn>
                  <a:cxn ang="0">
                    <a:pos x="16" y="16"/>
                  </a:cxn>
                  <a:cxn ang="0">
                    <a:pos x="14" y="59"/>
                  </a:cxn>
                  <a:cxn ang="0">
                    <a:pos x="27" y="47"/>
                  </a:cxn>
                  <a:cxn ang="0">
                    <a:pos x="25" y="11"/>
                  </a:cxn>
                  <a:cxn ang="0">
                    <a:pos x="12" y="0"/>
                  </a:cxn>
                  <a:cxn ang="0">
                    <a:pos x="0" y="5"/>
                  </a:cxn>
                </a:cxnLst>
                <a:rect l="0" t="0" r="r" b="b"/>
                <a:pathLst>
                  <a:path w="27" h="59">
                    <a:moveTo>
                      <a:pt x="0" y="5"/>
                    </a:moveTo>
                    <a:cubicBezTo>
                      <a:pt x="4" y="7"/>
                      <a:pt x="8" y="12"/>
                      <a:pt x="12" y="13"/>
                    </a:cubicBezTo>
                    <a:cubicBezTo>
                      <a:pt x="14" y="17"/>
                      <a:pt x="13" y="16"/>
                      <a:pt x="16" y="16"/>
                    </a:cubicBezTo>
                    <a:lnTo>
                      <a:pt x="14" y="59"/>
                    </a:lnTo>
                    <a:lnTo>
                      <a:pt x="27" y="47"/>
                    </a:lnTo>
                    <a:lnTo>
                      <a:pt x="25" y="11"/>
                    </a:lnTo>
                    <a:lnTo>
                      <a:pt x="12" y="0"/>
                    </a:lnTo>
                    <a:lnTo>
                      <a:pt x="0" y="5"/>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1" name="Freeform 50"/>
              <p:cNvSpPr>
                <a:spLocks/>
              </p:cNvSpPr>
              <p:nvPr/>
            </p:nvSpPr>
            <p:spPr bwMode="auto">
              <a:xfrm>
                <a:off x="1842" y="1552"/>
                <a:ext cx="47" cy="59"/>
              </a:xfrm>
              <a:custGeom>
                <a:avLst/>
                <a:gdLst/>
                <a:ahLst/>
                <a:cxnLst>
                  <a:cxn ang="0">
                    <a:pos x="0" y="5"/>
                  </a:cxn>
                  <a:cxn ang="0">
                    <a:pos x="12" y="13"/>
                  </a:cxn>
                  <a:cxn ang="0">
                    <a:pos x="16" y="16"/>
                  </a:cxn>
                  <a:cxn ang="0">
                    <a:pos x="14" y="59"/>
                  </a:cxn>
                  <a:cxn ang="0">
                    <a:pos x="27" y="47"/>
                  </a:cxn>
                  <a:cxn ang="0">
                    <a:pos x="25" y="11"/>
                  </a:cxn>
                  <a:cxn ang="0">
                    <a:pos x="12" y="0"/>
                  </a:cxn>
                  <a:cxn ang="0">
                    <a:pos x="0" y="5"/>
                  </a:cxn>
                </a:cxnLst>
                <a:rect l="0" t="0" r="r" b="b"/>
                <a:pathLst>
                  <a:path w="27" h="59">
                    <a:moveTo>
                      <a:pt x="0" y="5"/>
                    </a:moveTo>
                    <a:cubicBezTo>
                      <a:pt x="4" y="7"/>
                      <a:pt x="8" y="12"/>
                      <a:pt x="12" y="13"/>
                    </a:cubicBezTo>
                    <a:cubicBezTo>
                      <a:pt x="14" y="17"/>
                      <a:pt x="13" y="16"/>
                      <a:pt x="16" y="16"/>
                    </a:cubicBezTo>
                    <a:lnTo>
                      <a:pt x="14" y="59"/>
                    </a:lnTo>
                    <a:lnTo>
                      <a:pt x="27" y="47"/>
                    </a:lnTo>
                    <a:lnTo>
                      <a:pt x="25" y="11"/>
                    </a:lnTo>
                    <a:lnTo>
                      <a:pt x="12" y="0"/>
                    </a:lnTo>
                    <a:lnTo>
                      <a:pt x="0" y="5"/>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2" name="Freeform 51"/>
              <p:cNvSpPr>
                <a:spLocks/>
              </p:cNvSpPr>
              <p:nvPr/>
            </p:nvSpPr>
            <p:spPr bwMode="auto">
              <a:xfrm>
                <a:off x="1815" y="1569"/>
                <a:ext cx="47" cy="59"/>
              </a:xfrm>
              <a:custGeom>
                <a:avLst/>
                <a:gdLst/>
                <a:ahLst/>
                <a:cxnLst>
                  <a:cxn ang="0">
                    <a:pos x="0" y="5"/>
                  </a:cxn>
                  <a:cxn ang="0">
                    <a:pos x="12" y="13"/>
                  </a:cxn>
                  <a:cxn ang="0">
                    <a:pos x="16" y="16"/>
                  </a:cxn>
                  <a:cxn ang="0">
                    <a:pos x="14" y="59"/>
                  </a:cxn>
                  <a:cxn ang="0">
                    <a:pos x="27" y="47"/>
                  </a:cxn>
                  <a:cxn ang="0">
                    <a:pos x="25" y="11"/>
                  </a:cxn>
                  <a:cxn ang="0">
                    <a:pos x="12" y="0"/>
                  </a:cxn>
                  <a:cxn ang="0">
                    <a:pos x="0" y="5"/>
                  </a:cxn>
                </a:cxnLst>
                <a:rect l="0" t="0" r="r" b="b"/>
                <a:pathLst>
                  <a:path w="27" h="59">
                    <a:moveTo>
                      <a:pt x="0" y="5"/>
                    </a:moveTo>
                    <a:cubicBezTo>
                      <a:pt x="4" y="7"/>
                      <a:pt x="8" y="12"/>
                      <a:pt x="12" y="13"/>
                    </a:cubicBezTo>
                    <a:cubicBezTo>
                      <a:pt x="14" y="17"/>
                      <a:pt x="13" y="16"/>
                      <a:pt x="16" y="16"/>
                    </a:cubicBezTo>
                    <a:lnTo>
                      <a:pt x="14" y="59"/>
                    </a:lnTo>
                    <a:lnTo>
                      <a:pt x="27" y="47"/>
                    </a:lnTo>
                    <a:lnTo>
                      <a:pt x="25" y="11"/>
                    </a:lnTo>
                    <a:lnTo>
                      <a:pt x="12" y="0"/>
                    </a:lnTo>
                    <a:lnTo>
                      <a:pt x="0" y="5"/>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3" name="Freeform 52"/>
              <p:cNvSpPr>
                <a:spLocks/>
              </p:cNvSpPr>
              <p:nvPr/>
            </p:nvSpPr>
            <p:spPr bwMode="auto">
              <a:xfrm>
                <a:off x="1806" y="1583"/>
                <a:ext cx="27" cy="59"/>
              </a:xfrm>
              <a:custGeom>
                <a:avLst/>
                <a:gdLst/>
                <a:ahLst/>
                <a:cxnLst>
                  <a:cxn ang="0">
                    <a:pos x="0" y="5"/>
                  </a:cxn>
                  <a:cxn ang="0">
                    <a:pos x="12" y="13"/>
                  </a:cxn>
                  <a:cxn ang="0">
                    <a:pos x="16" y="16"/>
                  </a:cxn>
                  <a:cxn ang="0">
                    <a:pos x="14" y="59"/>
                  </a:cxn>
                  <a:cxn ang="0">
                    <a:pos x="27" y="47"/>
                  </a:cxn>
                  <a:cxn ang="0">
                    <a:pos x="25" y="11"/>
                  </a:cxn>
                  <a:cxn ang="0">
                    <a:pos x="12" y="0"/>
                  </a:cxn>
                  <a:cxn ang="0">
                    <a:pos x="0" y="5"/>
                  </a:cxn>
                </a:cxnLst>
                <a:rect l="0" t="0" r="r" b="b"/>
                <a:pathLst>
                  <a:path w="27" h="59">
                    <a:moveTo>
                      <a:pt x="0" y="5"/>
                    </a:moveTo>
                    <a:cubicBezTo>
                      <a:pt x="4" y="7"/>
                      <a:pt x="8" y="12"/>
                      <a:pt x="12" y="13"/>
                    </a:cubicBezTo>
                    <a:cubicBezTo>
                      <a:pt x="14" y="17"/>
                      <a:pt x="13" y="16"/>
                      <a:pt x="16" y="16"/>
                    </a:cubicBezTo>
                    <a:lnTo>
                      <a:pt x="14" y="59"/>
                    </a:lnTo>
                    <a:lnTo>
                      <a:pt x="27" y="47"/>
                    </a:lnTo>
                    <a:lnTo>
                      <a:pt x="25" y="11"/>
                    </a:lnTo>
                    <a:lnTo>
                      <a:pt x="12" y="0"/>
                    </a:lnTo>
                    <a:lnTo>
                      <a:pt x="0" y="5"/>
                    </a:lnTo>
                    <a:close/>
                  </a:path>
                </a:pathLst>
              </a:custGeom>
              <a:solidFill>
                <a:srgbClr val="CCCC33"/>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4" name="Freeform 53"/>
              <p:cNvSpPr>
                <a:spLocks/>
              </p:cNvSpPr>
              <p:nvPr/>
            </p:nvSpPr>
            <p:spPr bwMode="auto">
              <a:xfrm>
                <a:off x="1622" y="1500"/>
                <a:ext cx="155" cy="114"/>
              </a:xfrm>
              <a:custGeom>
                <a:avLst/>
                <a:gdLst/>
                <a:ahLst/>
                <a:cxnLst>
                  <a:cxn ang="0">
                    <a:pos x="0" y="0"/>
                  </a:cxn>
                  <a:cxn ang="0">
                    <a:pos x="154" y="95"/>
                  </a:cxn>
                  <a:cxn ang="0">
                    <a:pos x="155" y="114"/>
                  </a:cxn>
                  <a:cxn ang="0">
                    <a:pos x="0" y="21"/>
                  </a:cxn>
                  <a:cxn ang="0">
                    <a:pos x="0" y="0"/>
                  </a:cxn>
                </a:cxnLst>
                <a:rect l="0" t="0" r="r" b="b"/>
                <a:pathLst>
                  <a:path w="155" h="114">
                    <a:moveTo>
                      <a:pt x="0" y="0"/>
                    </a:moveTo>
                    <a:lnTo>
                      <a:pt x="154" y="95"/>
                    </a:lnTo>
                    <a:lnTo>
                      <a:pt x="155" y="114"/>
                    </a:lnTo>
                    <a:lnTo>
                      <a:pt x="0" y="21"/>
                    </a:lnTo>
                    <a:lnTo>
                      <a:pt x="0" y="0"/>
                    </a:lnTo>
                    <a:close/>
                  </a:path>
                </a:pathLst>
              </a:custGeom>
              <a:solidFill>
                <a:srgbClr val="669900"/>
              </a:solid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5" name="Freeform 54"/>
              <p:cNvSpPr>
                <a:spLocks/>
              </p:cNvSpPr>
              <p:nvPr/>
            </p:nvSpPr>
            <p:spPr bwMode="auto">
              <a:xfrm>
                <a:off x="1778" y="1504"/>
                <a:ext cx="151" cy="106"/>
              </a:xfrm>
              <a:custGeom>
                <a:avLst/>
                <a:gdLst/>
                <a:ahLst/>
                <a:cxnLst>
                  <a:cxn ang="0">
                    <a:pos x="0" y="90"/>
                  </a:cxn>
                  <a:cxn ang="0">
                    <a:pos x="150" y="0"/>
                  </a:cxn>
                  <a:cxn ang="0">
                    <a:pos x="151" y="14"/>
                  </a:cxn>
                  <a:cxn ang="0">
                    <a:pos x="0" y="106"/>
                  </a:cxn>
                  <a:cxn ang="0">
                    <a:pos x="0" y="90"/>
                  </a:cxn>
                </a:cxnLst>
                <a:rect l="0" t="0" r="r" b="b"/>
                <a:pathLst>
                  <a:path w="151" h="106">
                    <a:moveTo>
                      <a:pt x="0" y="90"/>
                    </a:moveTo>
                    <a:lnTo>
                      <a:pt x="150" y="0"/>
                    </a:lnTo>
                    <a:lnTo>
                      <a:pt x="151" y="14"/>
                    </a:lnTo>
                    <a:lnTo>
                      <a:pt x="0" y="106"/>
                    </a:lnTo>
                    <a:lnTo>
                      <a:pt x="0" y="90"/>
                    </a:lnTo>
                    <a:close/>
                  </a:path>
                </a:pathLst>
              </a:custGeom>
              <a:solidFill>
                <a:srgbClr val="669900"/>
              </a:solid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6" name="Freeform 55"/>
              <p:cNvSpPr>
                <a:spLocks/>
              </p:cNvSpPr>
              <p:nvPr/>
            </p:nvSpPr>
            <p:spPr bwMode="auto">
              <a:xfrm>
                <a:off x="1624" y="1408"/>
                <a:ext cx="303" cy="190"/>
              </a:xfrm>
              <a:custGeom>
                <a:avLst/>
                <a:gdLst/>
                <a:ahLst/>
                <a:cxnLst>
                  <a:cxn ang="0">
                    <a:pos x="0" y="90"/>
                  </a:cxn>
                  <a:cxn ang="0">
                    <a:pos x="149" y="0"/>
                  </a:cxn>
                  <a:cxn ang="0">
                    <a:pos x="303" y="97"/>
                  </a:cxn>
                  <a:cxn ang="0">
                    <a:pos x="153" y="190"/>
                  </a:cxn>
                  <a:cxn ang="0">
                    <a:pos x="0" y="90"/>
                  </a:cxn>
                </a:cxnLst>
                <a:rect l="0" t="0" r="r" b="b"/>
                <a:pathLst>
                  <a:path w="303" h="190">
                    <a:moveTo>
                      <a:pt x="0" y="90"/>
                    </a:moveTo>
                    <a:lnTo>
                      <a:pt x="149" y="0"/>
                    </a:lnTo>
                    <a:lnTo>
                      <a:pt x="303" y="97"/>
                    </a:lnTo>
                    <a:lnTo>
                      <a:pt x="153" y="190"/>
                    </a:lnTo>
                    <a:lnTo>
                      <a:pt x="0" y="90"/>
                    </a:lnTo>
                    <a:close/>
                  </a:path>
                </a:pathLst>
              </a:custGeom>
              <a:solidFill>
                <a:srgbClr val="669900"/>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7" name="Line 56"/>
              <p:cNvSpPr>
                <a:spLocks noChangeShapeType="1"/>
              </p:cNvSpPr>
              <p:nvPr/>
            </p:nvSpPr>
            <p:spPr bwMode="auto">
              <a:xfrm flipV="1">
                <a:off x="1625" y="1409"/>
                <a:ext cx="146" cy="89"/>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8" name="Line 57"/>
              <p:cNvSpPr>
                <a:spLocks noChangeShapeType="1"/>
              </p:cNvSpPr>
              <p:nvPr/>
            </p:nvSpPr>
            <p:spPr bwMode="auto">
              <a:xfrm>
                <a:off x="1622" y="1500"/>
                <a:ext cx="157" cy="9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29" name="Line 58"/>
              <p:cNvSpPr>
                <a:spLocks noChangeShapeType="1"/>
              </p:cNvSpPr>
              <p:nvPr/>
            </p:nvSpPr>
            <p:spPr bwMode="auto">
              <a:xfrm flipV="1">
                <a:off x="1779" y="1506"/>
                <a:ext cx="148" cy="9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0" name="Line 59"/>
              <p:cNvSpPr>
                <a:spLocks noChangeShapeType="1"/>
              </p:cNvSpPr>
              <p:nvPr/>
            </p:nvSpPr>
            <p:spPr bwMode="auto">
              <a:xfrm>
                <a:off x="1774" y="1411"/>
                <a:ext cx="155" cy="9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1" name="Line 60"/>
              <p:cNvSpPr>
                <a:spLocks noChangeShapeType="1"/>
              </p:cNvSpPr>
              <p:nvPr/>
            </p:nvSpPr>
            <p:spPr bwMode="auto">
              <a:xfrm flipH="1">
                <a:off x="1628" y="1516"/>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2" name="Line 61"/>
              <p:cNvSpPr>
                <a:spLocks noChangeShapeType="1"/>
              </p:cNvSpPr>
              <p:nvPr/>
            </p:nvSpPr>
            <p:spPr bwMode="auto">
              <a:xfrm flipH="1">
                <a:off x="1642" y="1525"/>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3" name="Line 62"/>
              <p:cNvSpPr>
                <a:spLocks noChangeShapeType="1"/>
              </p:cNvSpPr>
              <p:nvPr/>
            </p:nvSpPr>
            <p:spPr bwMode="auto">
              <a:xfrm>
                <a:off x="1628" y="1527"/>
                <a:ext cx="15"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4" name="Line 63"/>
              <p:cNvSpPr>
                <a:spLocks noChangeShapeType="1"/>
              </p:cNvSpPr>
              <p:nvPr/>
            </p:nvSpPr>
            <p:spPr bwMode="auto">
              <a:xfrm>
                <a:off x="1641" y="1534"/>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5" name="Line 64"/>
              <p:cNvSpPr>
                <a:spLocks noChangeShapeType="1"/>
              </p:cNvSpPr>
              <p:nvPr/>
            </p:nvSpPr>
            <p:spPr bwMode="auto">
              <a:xfrm>
                <a:off x="1626" y="1528"/>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6" name="Line 65"/>
              <p:cNvSpPr>
                <a:spLocks noChangeShapeType="1"/>
              </p:cNvSpPr>
              <p:nvPr/>
            </p:nvSpPr>
            <p:spPr bwMode="auto">
              <a:xfrm>
                <a:off x="1627" y="1564"/>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7" name="Line 66"/>
              <p:cNvSpPr>
                <a:spLocks noChangeShapeType="1"/>
              </p:cNvSpPr>
              <p:nvPr/>
            </p:nvSpPr>
            <p:spPr bwMode="auto">
              <a:xfrm flipH="1">
                <a:off x="1652" y="1533"/>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8" name="Line 67"/>
              <p:cNvSpPr>
                <a:spLocks noChangeShapeType="1"/>
              </p:cNvSpPr>
              <p:nvPr/>
            </p:nvSpPr>
            <p:spPr bwMode="auto">
              <a:xfrm flipH="1">
                <a:off x="1666" y="1542"/>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39" name="Line 68"/>
              <p:cNvSpPr>
                <a:spLocks noChangeShapeType="1"/>
              </p:cNvSpPr>
              <p:nvPr/>
            </p:nvSpPr>
            <p:spPr bwMode="auto">
              <a:xfrm>
                <a:off x="1652" y="1544"/>
                <a:ext cx="15"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0" name="Line 69"/>
              <p:cNvSpPr>
                <a:spLocks noChangeShapeType="1"/>
              </p:cNvSpPr>
              <p:nvPr/>
            </p:nvSpPr>
            <p:spPr bwMode="auto">
              <a:xfrm>
                <a:off x="1665" y="1551"/>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1" name="Line 70"/>
              <p:cNvSpPr>
                <a:spLocks noChangeShapeType="1"/>
              </p:cNvSpPr>
              <p:nvPr/>
            </p:nvSpPr>
            <p:spPr bwMode="auto">
              <a:xfrm>
                <a:off x="1650" y="1545"/>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2" name="Line 71"/>
              <p:cNvSpPr>
                <a:spLocks noChangeShapeType="1"/>
              </p:cNvSpPr>
              <p:nvPr/>
            </p:nvSpPr>
            <p:spPr bwMode="auto">
              <a:xfrm>
                <a:off x="1651" y="1581"/>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3" name="Line 72"/>
              <p:cNvSpPr>
                <a:spLocks noChangeShapeType="1"/>
              </p:cNvSpPr>
              <p:nvPr/>
            </p:nvSpPr>
            <p:spPr bwMode="auto">
              <a:xfrm flipH="1">
                <a:off x="1678" y="1549"/>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4" name="Line 73"/>
              <p:cNvSpPr>
                <a:spLocks noChangeShapeType="1"/>
              </p:cNvSpPr>
              <p:nvPr/>
            </p:nvSpPr>
            <p:spPr bwMode="auto">
              <a:xfrm flipH="1">
                <a:off x="1692" y="1558"/>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5" name="Line 74"/>
              <p:cNvSpPr>
                <a:spLocks noChangeShapeType="1"/>
              </p:cNvSpPr>
              <p:nvPr/>
            </p:nvSpPr>
            <p:spPr bwMode="auto">
              <a:xfrm>
                <a:off x="1678" y="1560"/>
                <a:ext cx="15"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6" name="Line 75"/>
              <p:cNvSpPr>
                <a:spLocks noChangeShapeType="1"/>
              </p:cNvSpPr>
              <p:nvPr/>
            </p:nvSpPr>
            <p:spPr bwMode="auto">
              <a:xfrm>
                <a:off x="1691" y="1567"/>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7" name="Line 76"/>
              <p:cNvSpPr>
                <a:spLocks noChangeShapeType="1"/>
              </p:cNvSpPr>
              <p:nvPr/>
            </p:nvSpPr>
            <p:spPr bwMode="auto">
              <a:xfrm>
                <a:off x="1676" y="1561"/>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8" name="Line 77"/>
              <p:cNvSpPr>
                <a:spLocks noChangeShapeType="1"/>
              </p:cNvSpPr>
              <p:nvPr/>
            </p:nvSpPr>
            <p:spPr bwMode="auto">
              <a:xfrm>
                <a:off x="1677" y="1597"/>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49" name="Line 78"/>
              <p:cNvSpPr>
                <a:spLocks noChangeShapeType="1"/>
              </p:cNvSpPr>
              <p:nvPr/>
            </p:nvSpPr>
            <p:spPr bwMode="auto">
              <a:xfrm flipH="1">
                <a:off x="1705" y="1566"/>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0" name="Line 79"/>
              <p:cNvSpPr>
                <a:spLocks noChangeShapeType="1"/>
              </p:cNvSpPr>
              <p:nvPr/>
            </p:nvSpPr>
            <p:spPr bwMode="auto">
              <a:xfrm flipH="1">
                <a:off x="1719" y="1575"/>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1" name="Line 80"/>
              <p:cNvSpPr>
                <a:spLocks noChangeShapeType="1"/>
              </p:cNvSpPr>
              <p:nvPr/>
            </p:nvSpPr>
            <p:spPr bwMode="auto">
              <a:xfrm>
                <a:off x="1705" y="1577"/>
                <a:ext cx="15"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2" name="Line 81"/>
              <p:cNvSpPr>
                <a:spLocks noChangeShapeType="1"/>
              </p:cNvSpPr>
              <p:nvPr/>
            </p:nvSpPr>
            <p:spPr bwMode="auto">
              <a:xfrm>
                <a:off x="1718" y="1584"/>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3" name="Line 82"/>
              <p:cNvSpPr>
                <a:spLocks noChangeShapeType="1"/>
              </p:cNvSpPr>
              <p:nvPr/>
            </p:nvSpPr>
            <p:spPr bwMode="auto">
              <a:xfrm>
                <a:off x="1703" y="1578"/>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4" name="Line 83"/>
              <p:cNvSpPr>
                <a:spLocks noChangeShapeType="1"/>
              </p:cNvSpPr>
              <p:nvPr/>
            </p:nvSpPr>
            <p:spPr bwMode="auto">
              <a:xfrm>
                <a:off x="1704" y="1614"/>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5" name="Line 84"/>
              <p:cNvSpPr>
                <a:spLocks noChangeShapeType="1"/>
              </p:cNvSpPr>
              <p:nvPr/>
            </p:nvSpPr>
            <p:spPr bwMode="auto">
              <a:xfrm flipH="1">
                <a:off x="1732" y="1582"/>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6" name="Line 85"/>
              <p:cNvSpPr>
                <a:spLocks noChangeShapeType="1"/>
              </p:cNvSpPr>
              <p:nvPr/>
            </p:nvSpPr>
            <p:spPr bwMode="auto">
              <a:xfrm flipH="1">
                <a:off x="1747" y="1591"/>
                <a:ext cx="18" cy="1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7" name="Line 86"/>
              <p:cNvSpPr>
                <a:spLocks noChangeShapeType="1"/>
              </p:cNvSpPr>
              <p:nvPr/>
            </p:nvSpPr>
            <p:spPr bwMode="auto">
              <a:xfrm>
                <a:off x="1732" y="1593"/>
                <a:ext cx="15"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8" name="Line 87"/>
              <p:cNvSpPr>
                <a:spLocks noChangeShapeType="1"/>
              </p:cNvSpPr>
              <p:nvPr/>
            </p:nvSpPr>
            <p:spPr bwMode="auto">
              <a:xfrm>
                <a:off x="1745" y="1600"/>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59" name="Line 88"/>
              <p:cNvSpPr>
                <a:spLocks noChangeShapeType="1"/>
              </p:cNvSpPr>
              <p:nvPr/>
            </p:nvSpPr>
            <p:spPr bwMode="auto">
              <a:xfrm>
                <a:off x="1730" y="1594"/>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0" name="Line 89"/>
              <p:cNvSpPr>
                <a:spLocks noChangeShapeType="1"/>
              </p:cNvSpPr>
              <p:nvPr/>
            </p:nvSpPr>
            <p:spPr bwMode="auto">
              <a:xfrm>
                <a:off x="1731" y="1630"/>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1" name="Line 90"/>
              <p:cNvSpPr>
                <a:spLocks noChangeShapeType="1"/>
              </p:cNvSpPr>
              <p:nvPr/>
            </p:nvSpPr>
            <p:spPr bwMode="auto">
              <a:xfrm>
                <a:off x="1798" y="1588"/>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2" name="Line 91"/>
              <p:cNvSpPr>
                <a:spLocks noChangeShapeType="1"/>
              </p:cNvSpPr>
              <p:nvPr/>
            </p:nvSpPr>
            <p:spPr bwMode="auto">
              <a:xfrm>
                <a:off x="1812" y="1581"/>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3" name="Line 92"/>
              <p:cNvSpPr>
                <a:spLocks noChangeShapeType="1"/>
              </p:cNvSpPr>
              <p:nvPr/>
            </p:nvSpPr>
            <p:spPr bwMode="auto">
              <a:xfrm flipV="1">
                <a:off x="1822" y="1594"/>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4" name="Line 93"/>
              <p:cNvSpPr>
                <a:spLocks noChangeShapeType="1"/>
              </p:cNvSpPr>
              <p:nvPr/>
            </p:nvSpPr>
            <p:spPr bwMode="auto">
              <a:xfrm>
                <a:off x="1835" y="1594"/>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5" name="Line 94"/>
              <p:cNvSpPr>
                <a:spLocks noChangeShapeType="1"/>
              </p:cNvSpPr>
              <p:nvPr/>
            </p:nvSpPr>
            <p:spPr bwMode="auto">
              <a:xfrm>
                <a:off x="1820" y="1603"/>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6" name="Line 95"/>
              <p:cNvSpPr>
                <a:spLocks noChangeShapeType="1"/>
              </p:cNvSpPr>
              <p:nvPr/>
            </p:nvSpPr>
            <p:spPr bwMode="auto">
              <a:xfrm flipV="1">
                <a:off x="1820" y="1631"/>
                <a:ext cx="14" cy="1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7" name="Line 96"/>
              <p:cNvSpPr>
                <a:spLocks noChangeShapeType="1"/>
              </p:cNvSpPr>
              <p:nvPr/>
            </p:nvSpPr>
            <p:spPr bwMode="auto">
              <a:xfrm>
                <a:off x="1822" y="1573"/>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8" name="Line 97"/>
              <p:cNvSpPr>
                <a:spLocks noChangeShapeType="1"/>
              </p:cNvSpPr>
              <p:nvPr/>
            </p:nvSpPr>
            <p:spPr bwMode="auto">
              <a:xfrm>
                <a:off x="1836" y="1566"/>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69" name="Line 98"/>
              <p:cNvSpPr>
                <a:spLocks noChangeShapeType="1"/>
              </p:cNvSpPr>
              <p:nvPr/>
            </p:nvSpPr>
            <p:spPr bwMode="auto">
              <a:xfrm flipV="1">
                <a:off x="1846" y="1579"/>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0" name="Line 99"/>
              <p:cNvSpPr>
                <a:spLocks noChangeShapeType="1"/>
              </p:cNvSpPr>
              <p:nvPr/>
            </p:nvSpPr>
            <p:spPr bwMode="auto">
              <a:xfrm>
                <a:off x="1859" y="1579"/>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1" name="Line 100"/>
              <p:cNvSpPr>
                <a:spLocks noChangeShapeType="1"/>
              </p:cNvSpPr>
              <p:nvPr/>
            </p:nvSpPr>
            <p:spPr bwMode="auto">
              <a:xfrm>
                <a:off x="1844" y="1588"/>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2" name="Line 101"/>
              <p:cNvSpPr>
                <a:spLocks noChangeShapeType="1"/>
              </p:cNvSpPr>
              <p:nvPr/>
            </p:nvSpPr>
            <p:spPr bwMode="auto">
              <a:xfrm flipV="1">
                <a:off x="1844" y="1616"/>
                <a:ext cx="14" cy="1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3" name="Line 102"/>
              <p:cNvSpPr>
                <a:spLocks noChangeShapeType="1"/>
              </p:cNvSpPr>
              <p:nvPr/>
            </p:nvSpPr>
            <p:spPr bwMode="auto">
              <a:xfrm>
                <a:off x="1847" y="1559"/>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4" name="Line 103"/>
              <p:cNvSpPr>
                <a:spLocks noChangeShapeType="1"/>
              </p:cNvSpPr>
              <p:nvPr/>
            </p:nvSpPr>
            <p:spPr bwMode="auto">
              <a:xfrm>
                <a:off x="1861" y="1552"/>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5" name="Line 104"/>
              <p:cNvSpPr>
                <a:spLocks noChangeShapeType="1"/>
              </p:cNvSpPr>
              <p:nvPr/>
            </p:nvSpPr>
            <p:spPr bwMode="auto">
              <a:xfrm flipV="1">
                <a:off x="1871" y="1565"/>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6" name="Line 105"/>
              <p:cNvSpPr>
                <a:spLocks noChangeShapeType="1"/>
              </p:cNvSpPr>
              <p:nvPr/>
            </p:nvSpPr>
            <p:spPr bwMode="auto">
              <a:xfrm>
                <a:off x="1884" y="1565"/>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7" name="Line 106"/>
              <p:cNvSpPr>
                <a:spLocks noChangeShapeType="1"/>
              </p:cNvSpPr>
              <p:nvPr/>
            </p:nvSpPr>
            <p:spPr bwMode="auto">
              <a:xfrm>
                <a:off x="1869" y="1574"/>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8" name="Line 107"/>
              <p:cNvSpPr>
                <a:spLocks noChangeShapeType="1"/>
              </p:cNvSpPr>
              <p:nvPr/>
            </p:nvSpPr>
            <p:spPr bwMode="auto">
              <a:xfrm flipV="1">
                <a:off x="1869" y="1602"/>
                <a:ext cx="14" cy="1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79" name="Line 108"/>
              <p:cNvSpPr>
                <a:spLocks noChangeShapeType="1"/>
              </p:cNvSpPr>
              <p:nvPr/>
            </p:nvSpPr>
            <p:spPr bwMode="auto">
              <a:xfrm>
                <a:off x="1871" y="1544"/>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0" name="Line 109"/>
              <p:cNvSpPr>
                <a:spLocks noChangeShapeType="1"/>
              </p:cNvSpPr>
              <p:nvPr/>
            </p:nvSpPr>
            <p:spPr bwMode="auto">
              <a:xfrm>
                <a:off x="1885" y="1537"/>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1" name="Line 110"/>
              <p:cNvSpPr>
                <a:spLocks noChangeShapeType="1"/>
              </p:cNvSpPr>
              <p:nvPr/>
            </p:nvSpPr>
            <p:spPr bwMode="auto">
              <a:xfrm flipV="1">
                <a:off x="1895" y="1550"/>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2" name="Line 111"/>
              <p:cNvSpPr>
                <a:spLocks noChangeShapeType="1"/>
              </p:cNvSpPr>
              <p:nvPr/>
            </p:nvSpPr>
            <p:spPr bwMode="auto">
              <a:xfrm>
                <a:off x="1908" y="1550"/>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3" name="Line 112"/>
              <p:cNvSpPr>
                <a:spLocks noChangeShapeType="1"/>
              </p:cNvSpPr>
              <p:nvPr/>
            </p:nvSpPr>
            <p:spPr bwMode="auto">
              <a:xfrm>
                <a:off x="1893" y="1559"/>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4" name="Line 113"/>
              <p:cNvSpPr>
                <a:spLocks noChangeShapeType="1"/>
              </p:cNvSpPr>
              <p:nvPr/>
            </p:nvSpPr>
            <p:spPr bwMode="auto">
              <a:xfrm flipV="1">
                <a:off x="1893" y="1587"/>
                <a:ext cx="14" cy="1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5" name="Line 114"/>
              <p:cNvSpPr>
                <a:spLocks noChangeShapeType="1"/>
              </p:cNvSpPr>
              <p:nvPr/>
            </p:nvSpPr>
            <p:spPr bwMode="auto">
              <a:xfrm>
                <a:off x="1895" y="1530"/>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6" name="Line 115"/>
              <p:cNvSpPr>
                <a:spLocks noChangeShapeType="1"/>
              </p:cNvSpPr>
              <p:nvPr/>
            </p:nvSpPr>
            <p:spPr bwMode="auto">
              <a:xfrm>
                <a:off x="1909" y="1523"/>
                <a:ext cx="23" cy="1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7" name="Line 116"/>
              <p:cNvSpPr>
                <a:spLocks noChangeShapeType="1"/>
              </p:cNvSpPr>
              <p:nvPr/>
            </p:nvSpPr>
            <p:spPr bwMode="auto">
              <a:xfrm flipV="1">
                <a:off x="1919" y="1535"/>
                <a:ext cx="12" cy="9"/>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8" name="Line 117"/>
              <p:cNvSpPr>
                <a:spLocks noChangeShapeType="1"/>
              </p:cNvSpPr>
              <p:nvPr/>
            </p:nvSpPr>
            <p:spPr bwMode="auto">
              <a:xfrm>
                <a:off x="1932" y="1536"/>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89" name="Line 118"/>
              <p:cNvSpPr>
                <a:spLocks noChangeShapeType="1"/>
              </p:cNvSpPr>
              <p:nvPr/>
            </p:nvSpPr>
            <p:spPr bwMode="auto">
              <a:xfrm>
                <a:off x="1917" y="1545"/>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0" name="Line 119"/>
              <p:cNvSpPr>
                <a:spLocks noChangeShapeType="1"/>
              </p:cNvSpPr>
              <p:nvPr/>
            </p:nvSpPr>
            <p:spPr bwMode="auto">
              <a:xfrm flipV="1">
                <a:off x="1917" y="1573"/>
                <a:ext cx="14" cy="1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1" name="Line 120"/>
              <p:cNvSpPr>
                <a:spLocks noChangeShapeType="1"/>
              </p:cNvSpPr>
              <p:nvPr/>
            </p:nvSpPr>
            <p:spPr bwMode="auto">
              <a:xfrm>
                <a:off x="1779" y="1598"/>
                <a:ext cx="0" cy="14"/>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2" name="Line 121"/>
              <p:cNvSpPr>
                <a:spLocks noChangeShapeType="1"/>
              </p:cNvSpPr>
              <p:nvPr/>
            </p:nvSpPr>
            <p:spPr bwMode="auto">
              <a:xfrm flipH="1" flipV="1">
                <a:off x="1750" y="1599"/>
                <a:ext cx="27" cy="1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3" name="Line 122"/>
              <p:cNvSpPr>
                <a:spLocks noChangeShapeType="1"/>
              </p:cNvSpPr>
              <p:nvPr/>
            </p:nvSpPr>
            <p:spPr bwMode="auto">
              <a:xfrm flipH="1">
                <a:off x="1779" y="1595"/>
                <a:ext cx="30" cy="2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4" name="Line 123"/>
              <p:cNvSpPr>
                <a:spLocks noChangeShapeType="1"/>
              </p:cNvSpPr>
              <p:nvPr/>
            </p:nvSpPr>
            <p:spPr bwMode="auto">
              <a:xfrm flipH="1" flipV="1">
                <a:off x="1633" y="1483"/>
                <a:ext cx="5" cy="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5" name="Line 124"/>
              <p:cNvSpPr>
                <a:spLocks noChangeShapeType="1"/>
              </p:cNvSpPr>
              <p:nvPr/>
            </p:nvSpPr>
            <p:spPr bwMode="auto">
              <a:xfrm flipH="1" flipV="1">
                <a:off x="1645" y="1473"/>
                <a:ext cx="9" cy="5"/>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6" name="Line 125"/>
              <p:cNvSpPr>
                <a:spLocks noChangeShapeType="1"/>
              </p:cNvSpPr>
              <p:nvPr/>
            </p:nvSpPr>
            <p:spPr bwMode="auto">
              <a:xfrm flipV="1">
                <a:off x="1631" y="1473"/>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7" name="Line 126"/>
              <p:cNvSpPr>
                <a:spLocks noChangeShapeType="1"/>
              </p:cNvSpPr>
              <p:nvPr/>
            </p:nvSpPr>
            <p:spPr bwMode="auto">
              <a:xfrm flipH="1" flipV="1">
                <a:off x="1657" y="1468"/>
                <a:ext cx="5" cy="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8" name="Line 127"/>
              <p:cNvSpPr>
                <a:spLocks noChangeShapeType="1"/>
              </p:cNvSpPr>
              <p:nvPr/>
            </p:nvSpPr>
            <p:spPr bwMode="auto">
              <a:xfrm flipH="1" flipV="1">
                <a:off x="1669" y="1458"/>
                <a:ext cx="9" cy="5"/>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99" name="Line 128"/>
              <p:cNvSpPr>
                <a:spLocks noChangeShapeType="1"/>
              </p:cNvSpPr>
              <p:nvPr/>
            </p:nvSpPr>
            <p:spPr bwMode="auto">
              <a:xfrm flipV="1">
                <a:off x="1655" y="1458"/>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0" name="Line 129"/>
              <p:cNvSpPr>
                <a:spLocks noChangeShapeType="1"/>
              </p:cNvSpPr>
              <p:nvPr/>
            </p:nvSpPr>
            <p:spPr bwMode="auto">
              <a:xfrm flipH="1" flipV="1">
                <a:off x="1682" y="1453"/>
                <a:ext cx="5" cy="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1" name="Line 130"/>
              <p:cNvSpPr>
                <a:spLocks noChangeShapeType="1"/>
              </p:cNvSpPr>
              <p:nvPr/>
            </p:nvSpPr>
            <p:spPr bwMode="auto">
              <a:xfrm flipH="1" flipV="1">
                <a:off x="1694" y="1443"/>
                <a:ext cx="9" cy="5"/>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2" name="Line 131"/>
              <p:cNvSpPr>
                <a:spLocks noChangeShapeType="1"/>
              </p:cNvSpPr>
              <p:nvPr/>
            </p:nvSpPr>
            <p:spPr bwMode="auto">
              <a:xfrm flipV="1">
                <a:off x="1680" y="1443"/>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3" name="Line 132"/>
              <p:cNvSpPr>
                <a:spLocks noChangeShapeType="1"/>
              </p:cNvSpPr>
              <p:nvPr/>
            </p:nvSpPr>
            <p:spPr bwMode="auto">
              <a:xfrm flipH="1" flipV="1">
                <a:off x="1706" y="1438"/>
                <a:ext cx="5" cy="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4" name="Line 133"/>
              <p:cNvSpPr>
                <a:spLocks noChangeShapeType="1"/>
              </p:cNvSpPr>
              <p:nvPr/>
            </p:nvSpPr>
            <p:spPr bwMode="auto">
              <a:xfrm flipH="1" flipV="1">
                <a:off x="1718" y="1428"/>
                <a:ext cx="9" cy="5"/>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5" name="Line 134"/>
              <p:cNvSpPr>
                <a:spLocks noChangeShapeType="1"/>
              </p:cNvSpPr>
              <p:nvPr/>
            </p:nvSpPr>
            <p:spPr bwMode="auto">
              <a:xfrm flipV="1">
                <a:off x="1704" y="1428"/>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6" name="Line 135"/>
              <p:cNvSpPr>
                <a:spLocks noChangeShapeType="1"/>
              </p:cNvSpPr>
              <p:nvPr/>
            </p:nvSpPr>
            <p:spPr bwMode="auto">
              <a:xfrm flipH="1" flipV="1">
                <a:off x="1731" y="1424"/>
                <a:ext cx="5" cy="3"/>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7" name="Line 136"/>
              <p:cNvSpPr>
                <a:spLocks noChangeShapeType="1"/>
              </p:cNvSpPr>
              <p:nvPr/>
            </p:nvSpPr>
            <p:spPr bwMode="auto">
              <a:xfrm flipH="1" flipV="1">
                <a:off x="1743" y="1414"/>
                <a:ext cx="9" cy="5"/>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8" name="Line 137"/>
              <p:cNvSpPr>
                <a:spLocks noChangeShapeType="1"/>
              </p:cNvSpPr>
              <p:nvPr/>
            </p:nvSpPr>
            <p:spPr bwMode="auto">
              <a:xfrm flipV="1">
                <a:off x="1729" y="1414"/>
                <a:ext cx="13" cy="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09" name="Line 138"/>
              <p:cNvSpPr>
                <a:spLocks noChangeShapeType="1"/>
              </p:cNvSpPr>
              <p:nvPr/>
            </p:nvSpPr>
            <p:spPr bwMode="auto">
              <a:xfrm>
                <a:off x="1623" y="1504"/>
                <a:ext cx="0" cy="1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0" name="Line 139"/>
              <p:cNvSpPr>
                <a:spLocks noChangeShapeType="1"/>
              </p:cNvSpPr>
              <p:nvPr/>
            </p:nvSpPr>
            <p:spPr bwMode="auto">
              <a:xfrm>
                <a:off x="1626" y="1523"/>
                <a:ext cx="3" cy="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1" name="Line 140"/>
              <p:cNvSpPr>
                <a:spLocks noChangeShapeType="1"/>
              </p:cNvSpPr>
              <p:nvPr/>
            </p:nvSpPr>
            <p:spPr bwMode="auto">
              <a:xfrm>
                <a:off x="1929" y="1504"/>
                <a:ext cx="0" cy="1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2" name="Line 141"/>
              <p:cNvSpPr>
                <a:spLocks noChangeShapeType="1"/>
              </p:cNvSpPr>
              <p:nvPr/>
            </p:nvSpPr>
            <p:spPr bwMode="auto">
              <a:xfrm flipH="1">
                <a:off x="1920" y="1522"/>
                <a:ext cx="8"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3" name="Line 142"/>
              <p:cNvSpPr>
                <a:spLocks noChangeShapeType="1"/>
              </p:cNvSpPr>
              <p:nvPr/>
            </p:nvSpPr>
            <p:spPr bwMode="auto">
              <a:xfrm flipV="1">
                <a:off x="1913" y="1489"/>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4" name="Line 143"/>
              <p:cNvSpPr>
                <a:spLocks noChangeShapeType="1"/>
              </p:cNvSpPr>
              <p:nvPr/>
            </p:nvSpPr>
            <p:spPr bwMode="auto">
              <a:xfrm flipV="1">
                <a:off x="1901" y="1480"/>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5" name="Line 144"/>
              <p:cNvSpPr>
                <a:spLocks noChangeShapeType="1"/>
              </p:cNvSpPr>
              <p:nvPr/>
            </p:nvSpPr>
            <p:spPr bwMode="auto">
              <a:xfrm>
                <a:off x="1908" y="1480"/>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6" name="Line 145"/>
              <p:cNvSpPr>
                <a:spLocks noChangeShapeType="1"/>
              </p:cNvSpPr>
              <p:nvPr/>
            </p:nvSpPr>
            <p:spPr bwMode="auto">
              <a:xfrm flipV="1">
                <a:off x="1890" y="1475"/>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7" name="Line 146"/>
              <p:cNvSpPr>
                <a:spLocks noChangeShapeType="1"/>
              </p:cNvSpPr>
              <p:nvPr/>
            </p:nvSpPr>
            <p:spPr bwMode="auto">
              <a:xfrm flipV="1">
                <a:off x="1878" y="1466"/>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8" name="Line 147"/>
              <p:cNvSpPr>
                <a:spLocks noChangeShapeType="1"/>
              </p:cNvSpPr>
              <p:nvPr/>
            </p:nvSpPr>
            <p:spPr bwMode="auto">
              <a:xfrm>
                <a:off x="1885" y="1466"/>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19" name="Line 148"/>
              <p:cNvSpPr>
                <a:spLocks noChangeShapeType="1"/>
              </p:cNvSpPr>
              <p:nvPr/>
            </p:nvSpPr>
            <p:spPr bwMode="auto">
              <a:xfrm flipV="1">
                <a:off x="1867" y="1461"/>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0" name="Line 149"/>
              <p:cNvSpPr>
                <a:spLocks noChangeShapeType="1"/>
              </p:cNvSpPr>
              <p:nvPr/>
            </p:nvSpPr>
            <p:spPr bwMode="auto">
              <a:xfrm flipV="1">
                <a:off x="1855" y="1452"/>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1" name="Line 150"/>
              <p:cNvSpPr>
                <a:spLocks noChangeShapeType="1"/>
              </p:cNvSpPr>
              <p:nvPr/>
            </p:nvSpPr>
            <p:spPr bwMode="auto">
              <a:xfrm>
                <a:off x="1862" y="1452"/>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2" name="Line 151"/>
              <p:cNvSpPr>
                <a:spLocks noChangeShapeType="1"/>
              </p:cNvSpPr>
              <p:nvPr/>
            </p:nvSpPr>
            <p:spPr bwMode="auto">
              <a:xfrm flipV="1">
                <a:off x="1844" y="1447"/>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3" name="Line 152"/>
              <p:cNvSpPr>
                <a:spLocks noChangeShapeType="1"/>
              </p:cNvSpPr>
              <p:nvPr/>
            </p:nvSpPr>
            <p:spPr bwMode="auto">
              <a:xfrm flipV="1">
                <a:off x="1832" y="1438"/>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4" name="Line 153"/>
              <p:cNvSpPr>
                <a:spLocks noChangeShapeType="1"/>
              </p:cNvSpPr>
              <p:nvPr/>
            </p:nvSpPr>
            <p:spPr bwMode="auto">
              <a:xfrm>
                <a:off x="1839" y="1438"/>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5" name="Line 154"/>
              <p:cNvSpPr>
                <a:spLocks noChangeShapeType="1"/>
              </p:cNvSpPr>
              <p:nvPr/>
            </p:nvSpPr>
            <p:spPr bwMode="auto">
              <a:xfrm flipV="1">
                <a:off x="1822" y="1433"/>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6" name="Line 155"/>
              <p:cNvSpPr>
                <a:spLocks noChangeShapeType="1"/>
              </p:cNvSpPr>
              <p:nvPr/>
            </p:nvSpPr>
            <p:spPr bwMode="auto">
              <a:xfrm flipV="1">
                <a:off x="1810" y="1424"/>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7" name="Line 156"/>
              <p:cNvSpPr>
                <a:spLocks noChangeShapeType="1"/>
              </p:cNvSpPr>
              <p:nvPr/>
            </p:nvSpPr>
            <p:spPr bwMode="auto">
              <a:xfrm>
                <a:off x="1817" y="1424"/>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8" name="Line 157"/>
              <p:cNvSpPr>
                <a:spLocks noChangeShapeType="1"/>
              </p:cNvSpPr>
              <p:nvPr/>
            </p:nvSpPr>
            <p:spPr bwMode="auto">
              <a:xfrm flipV="1">
                <a:off x="1799" y="1419"/>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29" name="Line 158"/>
              <p:cNvSpPr>
                <a:spLocks noChangeShapeType="1"/>
              </p:cNvSpPr>
              <p:nvPr/>
            </p:nvSpPr>
            <p:spPr bwMode="auto">
              <a:xfrm flipV="1">
                <a:off x="1787" y="1410"/>
                <a:ext cx="7" cy="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0" name="Line 159"/>
              <p:cNvSpPr>
                <a:spLocks noChangeShapeType="1"/>
              </p:cNvSpPr>
              <p:nvPr/>
            </p:nvSpPr>
            <p:spPr bwMode="auto">
              <a:xfrm>
                <a:off x="1794" y="1410"/>
                <a:ext cx="14"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1" name="Line 160"/>
              <p:cNvSpPr>
                <a:spLocks noChangeShapeType="1"/>
              </p:cNvSpPr>
              <p:nvPr/>
            </p:nvSpPr>
            <p:spPr bwMode="auto">
              <a:xfrm flipH="1" flipV="1">
                <a:off x="1807" y="1634"/>
                <a:ext cx="11" cy="7"/>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2" name="Line 161"/>
              <p:cNvSpPr>
                <a:spLocks noChangeShapeType="1"/>
              </p:cNvSpPr>
              <p:nvPr/>
            </p:nvSpPr>
            <p:spPr bwMode="auto">
              <a:xfrm flipV="1">
                <a:off x="1806" y="1595"/>
                <a:ext cx="0" cy="3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3" name="Line 162"/>
              <p:cNvSpPr>
                <a:spLocks noChangeShapeType="1"/>
              </p:cNvSpPr>
              <p:nvPr/>
            </p:nvSpPr>
            <p:spPr bwMode="auto">
              <a:xfrm flipV="1">
                <a:off x="1746" y="1628"/>
                <a:ext cx="9" cy="9"/>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4" name="Line 163"/>
              <p:cNvSpPr>
                <a:spLocks noChangeShapeType="1"/>
              </p:cNvSpPr>
              <p:nvPr/>
            </p:nvSpPr>
            <p:spPr bwMode="auto">
              <a:xfrm flipV="1">
                <a:off x="1755" y="1600"/>
                <a:ext cx="0" cy="28"/>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5" name="Freeform 164"/>
              <p:cNvSpPr>
                <a:spLocks/>
              </p:cNvSpPr>
              <p:nvPr/>
            </p:nvSpPr>
            <p:spPr bwMode="auto">
              <a:xfrm>
                <a:off x="1691" y="1449"/>
                <a:ext cx="177" cy="106"/>
              </a:xfrm>
              <a:custGeom>
                <a:avLst/>
                <a:gdLst/>
                <a:ahLst/>
                <a:cxnLst>
                  <a:cxn ang="0">
                    <a:pos x="0" y="49"/>
                  </a:cxn>
                  <a:cxn ang="0">
                    <a:pos x="79" y="0"/>
                  </a:cxn>
                  <a:cxn ang="0">
                    <a:pos x="177" y="57"/>
                  </a:cxn>
                  <a:cxn ang="0">
                    <a:pos x="91" y="106"/>
                  </a:cxn>
                  <a:cxn ang="0">
                    <a:pos x="0" y="49"/>
                  </a:cxn>
                </a:cxnLst>
                <a:rect l="0" t="0" r="r" b="b"/>
                <a:pathLst>
                  <a:path w="177" h="106">
                    <a:moveTo>
                      <a:pt x="0" y="49"/>
                    </a:moveTo>
                    <a:lnTo>
                      <a:pt x="79" y="0"/>
                    </a:lnTo>
                    <a:lnTo>
                      <a:pt x="177" y="57"/>
                    </a:lnTo>
                    <a:lnTo>
                      <a:pt x="91" y="106"/>
                    </a:lnTo>
                    <a:lnTo>
                      <a:pt x="0" y="49"/>
                    </a:lnTo>
                    <a:close/>
                  </a:path>
                </a:pathLst>
              </a:custGeom>
              <a:solidFill>
                <a:srgbClr val="FFFFFF">
                  <a:alpha val="89999"/>
                </a:srgbClr>
              </a:solidFill>
              <a:ln w="9525">
                <a:no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6" name="Line 165"/>
              <p:cNvSpPr>
                <a:spLocks noChangeShapeType="1"/>
              </p:cNvSpPr>
              <p:nvPr/>
            </p:nvSpPr>
            <p:spPr bwMode="auto">
              <a:xfrm flipV="1">
                <a:off x="1677" y="1437"/>
                <a:ext cx="95" cy="59"/>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7" name="Line 166"/>
              <p:cNvSpPr>
                <a:spLocks noChangeShapeType="1"/>
              </p:cNvSpPr>
              <p:nvPr/>
            </p:nvSpPr>
            <p:spPr bwMode="auto">
              <a:xfrm>
                <a:off x="1679" y="1496"/>
                <a:ext cx="100" cy="62"/>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8" name="Line 167"/>
              <p:cNvSpPr>
                <a:spLocks noChangeShapeType="1"/>
              </p:cNvSpPr>
              <p:nvPr/>
            </p:nvSpPr>
            <p:spPr bwMode="auto">
              <a:xfrm flipV="1">
                <a:off x="1781" y="1500"/>
                <a:ext cx="92" cy="56"/>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39" name="Line 168"/>
              <p:cNvSpPr>
                <a:spLocks noChangeShapeType="1"/>
              </p:cNvSpPr>
              <p:nvPr/>
            </p:nvSpPr>
            <p:spPr bwMode="auto">
              <a:xfrm>
                <a:off x="1773" y="1437"/>
                <a:ext cx="101" cy="6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0" name="Line 169"/>
              <p:cNvSpPr>
                <a:spLocks noChangeShapeType="1"/>
              </p:cNvSpPr>
              <p:nvPr/>
            </p:nvSpPr>
            <p:spPr bwMode="auto">
              <a:xfrm flipH="1">
                <a:off x="1689" y="1448"/>
                <a:ext cx="84" cy="51"/>
              </a:xfrm>
              <a:prstGeom prst="line">
                <a:avLst/>
              </a:prstGeom>
              <a:noFill/>
              <a:ln w="6350">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1" name="Line 170"/>
              <p:cNvSpPr>
                <a:spLocks noChangeShapeType="1"/>
              </p:cNvSpPr>
              <p:nvPr/>
            </p:nvSpPr>
            <p:spPr bwMode="auto">
              <a:xfrm>
                <a:off x="1770" y="1448"/>
                <a:ext cx="94" cy="55"/>
              </a:xfrm>
              <a:prstGeom prst="line">
                <a:avLst/>
              </a:prstGeom>
              <a:noFill/>
              <a:ln w="6350">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2" name="Line 171"/>
              <p:cNvSpPr>
                <a:spLocks noChangeShapeType="1"/>
              </p:cNvSpPr>
              <p:nvPr/>
            </p:nvSpPr>
            <p:spPr bwMode="auto">
              <a:xfrm>
                <a:off x="1743" y="1496"/>
                <a:ext cx="33" cy="2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3" name="Line 172"/>
              <p:cNvSpPr>
                <a:spLocks noChangeShapeType="1"/>
              </p:cNvSpPr>
              <p:nvPr/>
            </p:nvSpPr>
            <p:spPr bwMode="auto">
              <a:xfrm flipV="1">
                <a:off x="1744" y="1475"/>
                <a:ext cx="28" cy="21"/>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4" name="Line 173"/>
              <p:cNvSpPr>
                <a:spLocks noChangeShapeType="1"/>
              </p:cNvSpPr>
              <p:nvPr/>
            </p:nvSpPr>
            <p:spPr bwMode="auto">
              <a:xfrm flipH="1" flipV="1">
                <a:off x="1773" y="1476"/>
                <a:ext cx="31" cy="19"/>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5" name="Line 174"/>
              <p:cNvSpPr>
                <a:spLocks noChangeShapeType="1"/>
              </p:cNvSpPr>
              <p:nvPr/>
            </p:nvSpPr>
            <p:spPr bwMode="auto">
              <a:xfrm flipH="1">
                <a:off x="1775" y="1497"/>
                <a:ext cx="28" cy="20"/>
              </a:xfrm>
              <a:prstGeom prst="line">
                <a:avLst/>
              </a:prstGeom>
              <a:no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6" name="Line 175"/>
              <p:cNvSpPr>
                <a:spLocks noChangeShapeType="1"/>
              </p:cNvSpPr>
              <p:nvPr/>
            </p:nvSpPr>
            <p:spPr bwMode="auto">
              <a:xfrm>
                <a:off x="1742" y="1510"/>
                <a:ext cx="32" cy="20"/>
              </a:xfrm>
              <a:prstGeom prst="line">
                <a:avLst/>
              </a:prstGeom>
              <a:noFill/>
              <a:ln w="317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7" name="Line 176"/>
              <p:cNvSpPr>
                <a:spLocks noChangeShapeType="1"/>
              </p:cNvSpPr>
              <p:nvPr/>
            </p:nvSpPr>
            <p:spPr bwMode="auto">
              <a:xfrm flipH="1" flipV="1">
                <a:off x="1741" y="1496"/>
                <a:ext cx="1" cy="13"/>
              </a:xfrm>
              <a:prstGeom prst="line">
                <a:avLst/>
              </a:prstGeom>
              <a:noFill/>
              <a:ln w="317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8" name="Line 177"/>
              <p:cNvSpPr>
                <a:spLocks noChangeShapeType="1"/>
              </p:cNvSpPr>
              <p:nvPr/>
            </p:nvSpPr>
            <p:spPr bwMode="auto">
              <a:xfrm flipH="1" flipV="1">
                <a:off x="1775" y="1517"/>
                <a:ext cx="1" cy="15"/>
              </a:xfrm>
              <a:prstGeom prst="line">
                <a:avLst/>
              </a:prstGeom>
              <a:noFill/>
              <a:ln w="317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49" name="Line 178"/>
              <p:cNvSpPr>
                <a:spLocks noChangeShapeType="1"/>
              </p:cNvSpPr>
              <p:nvPr/>
            </p:nvSpPr>
            <p:spPr bwMode="auto">
              <a:xfrm flipV="1">
                <a:off x="1776" y="1510"/>
                <a:ext cx="31" cy="21"/>
              </a:xfrm>
              <a:prstGeom prst="line">
                <a:avLst/>
              </a:prstGeom>
              <a:noFill/>
              <a:ln w="317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50" name="Line 179"/>
              <p:cNvSpPr>
                <a:spLocks noChangeShapeType="1"/>
              </p:cNvSpPr>
              <p:nvPr/>
            </p:nvSpPr>
            <p:spPr bwMode="auto">
              <a:xfrm>
                <a:off x="1805" y="1494"/>
                <a:ext cx="0" cy="15"/>
              </a:xfrm>
              <a:prstGeom prst="line">
                <a:avLst/>
              </a:prstGeom>
              <a:noFill/>
              <a:ln w="317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51" name="Freeform 180"/>
              <p:cNvSpPr>
                <a:spLocks/>
              </p:cNvSpPr>
              <p:nvPr/>
            </p:nvSpPr>
            <p:spPr bwMode="auto">
              <a:xfrm>
                <a:off x="1742" y="1497"/>
                <a:ext cx="34" cy="34"/>
              </a:xfrm>
              <a:custGeom>
                <a:avLst/>
                <a:gdLst/>
                <a:ahLst/>
                <a:cxnLst>
                  <a:cxn ang="0">
                    <a:pos x="0" y="0"/>
                  </a:cxn>
                  <a:cxn ang="0">
                    <a:pos x="0" y="12"/>
                  </a:cxn>
                  <a:cxn ang="0">
                    <a:pos x="34" y="34"/>
                  </a:cxn>
                  <a:cxn ang="0">
                    <a:pos x="34" y="21"/>
                  </a:cxn>
                  <a:cxn ang="0">
                    <a:pos x="0" y="0"/>
                  </a:cxn>
                </a:cxnLst>
                <a:rect l="0" t="0" r="r" b="b"/>
                <a:pathLst>
                  <a:path w="34" h="34">
                    <a:moveTo>
                      <a:pt x="0" y="0"/>
                    </a:moveTo>
                    <a:lnTo>
                      <a:pt x="0" y="12"/>
                    </a:lnTo>
                    <a:lnTo>
                      <a:pt x="34" y="34"/>
                    </a:lnTo>
                    <a:lnTo>
                      <a:pt x="34" y="21"/>
                    </a:lnTo>
                    <a:lnTo>
                      <a:pt x="0" y="0"/>
                    </a:lnTo>
                    <a:close/>
                  </a:path>
                </a:pathLst>
              </a:custGeom>
              <a:solidFill>
                <a:srgbClr val="969696"/>
              </a:solid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sp>
            <p:nvSpPr>
              <p:cNvPr id="152" name="Freeform 181"/>
              <p:cNvSpPr>
                <a:spLocks/>
              </p:cNvSpPr>
              <p:nvPr/>
            </p:nvSpPr>
            <p:spPr bwMode="auto">
              <a:xfrm>
                <a:off x="1778" y="1497"/>
                <a:ext cx="28" cy="33"/>
              </a:xfrm>
              <a:custGeom>
                <a:avLst/>
                <a:gdLst/>
                <a:ahLst/>
                <a:cxnLst>
                  <a:cxn ang="0">
                    <a:pos x="0" y="19"/>
                  </a:cxn>
                  <a:cxn ang="0">
                    <a:pos x="27" y="0"/>
                  </a:cxn>
                  <a:cxn ang="0">
                    <a:pos x="28" y="13"/>
                  </a:cxn>
                  <a:cxn ang="0">
                    <a:pos x="0" y="33"/>
                  </a:cxn>
                </a:cxnLst>
                <a:rect l="0" t="0" r="r" b="b"/>
                <a:pathLst>
                  <a:path w="28" h="33">
                    <a:moveTo>
                      <a:pt x="0" y="19"/>
                    </a:moveTo>
                    <a:lnTo>
                      <a:pt x="27" y="0"/>
                    </a:lnTo>
                    <a:lnTo>
                      <a:pt x="28" y="13"/>
                    </a:lnTo>
                    <a:lnTo>
                      <a:pt x="0" y="33"/>
                    </a:lnTo>
                  </a:path>
                </a:pathLst>
              </a:custGeom>
              <a:solidFill>
                <a:srgbClr val="C0C0C0"/>
              </a:solidFill>
              <a:ln w="9525">
                <a:solidFill>
                  <a:schemeClr val="tx1"/>
                </a:solidFill>
                <a:round/>
                <a:headEnd/>
                <a:tailEnd/>
              </a:ln>
              <a:effectLst/>
            </p:spPr>
            <p:txBody>
              <a:bodyPr>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65" charset="-128"/>
                </a:endParaRPr>
              </a:p>
            </p:txBody>
          </p:sp>
        </p:grpSp>
        <p:pic>
          <p:nvPicPr>
            <p:cNvPr id="153" name="Picture 152" descr="book.gif"/>
            <p:cNvPicPr>
              <a:picLocks noChangeAspect="1"/>
            </p:cNvPicPr>
            <p:nvPr/>
          </p:nvPicPr>
          <p:blipFill>
            <a:blip r:embed="rId7"/>
            <a:stretch>
              <a:fillRect/>
            </a:stretch>
          </p:blipFill>
          <p:spPr>
            <a:xfrm>
              <a:off x="7694711" y="3072172"/>
              <a:ext cx="609175" cy="700738"/>
            </a:xfrm>
            <a:prstGeom prst="rect">
              <a:avLst/>
            </a:prstGeom>
          </p:spPr>
        </p:pic>
      </p:grpSp>
    </p:spTree>
    <p:extLst>
      <p:ext uri="{BB962C8B-B14F-4D97-AF65-F5344CB8AC3E}">
        <p14:creationId xmlns:p14="http://schemas.microsoft.com/office/powerpoint/2010/main" val="280925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4"/>
          <p:cNvSpPr>
            <a:spLocks noChangeArrowheads="1"/>
          </p:cNvSpPr>
          <p:nvPr/>
        </p:nvSpPr>
        <p:spPr bwMode="auto">
          <a:xfrm>
            <a:off x="0" y="22860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19063" defTabSz="914400" eaLnBrk="0" fontAlgn="base" hangingPunct="0">
              <a:spcBef>
                <a:spcPct val="0"/>
              </a:spcBef>
              <a:spcAft>
                <a:spcPct val="0"/>
              </a:spcAft>
            </a:pPr>
            <a:r>
              <a:rPr lang="en-US" sz="3200" b="1" dirty="0" smtClean="0">
                <a:solidFill>
                  <a:srgbClr val="FFFFFF"/>
                </a:solidFill>
                <a:latin typeface="Arial Narrow" charset="0"/>
                <a:ea typeface="ＭＳ Ｐゴシック" charset="0"/>
                <a:cs typeface="Arial" charset="0"/>
              </a:rPr>
              <a:t>Designing </a:t>
            </a:r>
            <a:r>
              <a:rPr lang="en-US" sz="3200" b="1" dirty="0">
                <a:solidFill>
                  <a:srgbClr val="FFFFFF"/>
                </a:solidFill>
                <a:latin typeface="Arial Narrow" charset="0"/>
                <a:ea typeface="ＭＳ Ｐゴシック" charset="0"/>
                <a:cs typeface="Arial" charset="0"/>
              </a:rPr>
              <a:t>“Human” Embedded Systems </a:t>
            </a:r>
          </a:p>
        </p:txBody>
      </p:sp>
      <p:pic>
        <p:nvPicPr>
          <p:cNvPr id="1036" name="Picture 11" descr="radum-web_CMU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0088" y="996950"/>
            <a:ext cx="8255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25"/>
          <p:cNvSpPr>
            <a:spLocks noChangeArrowheads="1"/>
          </p:cNvSpPr>
          <p:nvPr/>
        </p:nvSpPr>
        <p:spPr bwMode="auto">
          <a:xfrm>
            <a:off x="9525" y="5219700"/>
            <a:ext cx="34782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000" smtClean="0">
                <a:solidFill>
                  <a:srgbClr val="000000"/>
                </a:solidFill>
                <a:latin typeface="Arial Narrow" charset="0"/>
                <a:ea typeface="ＭＳ Ｐゴシック" charset="0"/>
                <a:cs typeface="Arial" charset="0"/>
              </a:rPr>
              <a:t>Modeling user behavior and interaction w/ the system; Develop efficient techniques for run-time application mapping and resource management</a:t>
            </a:r>
          </a:p>
        </p:txBody>
      </p:sp>
      <p:sp>
        <p:nvSpPr>
          <p:cNvPr id="12" name="Rectangle 7"/>
          <p:cNvSpPr>
            <a:spLocks noChangeArrowheads="1"/>
          </p:cNvSpPr>
          <p:nvPr/>
        </p:nvSpPr>
        <p:spPr bwMode="auto">
          <a:xfrm rot="-5400000">
            <a:off x="1824038" y="3019425"/>
            <a:ext cx="122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zh-TW" sz="1400" b="1" smtClean="0">
                <a:solidFill>
                  <a:srgbClr val="0000CC"/>
                </a:solidFill>
                <a:latin typeface="Arial" charset="0"/>
                <a:ea typeface="新細明體" charset="0"/>
                <a:cs typeface="新細明體" charset="0"/>
              </a:rPr>
              <a:t>Off-line</a:t>
            </a:r>
            <a:r>
              <a:rPr lang="en-US" altLang="zh-TW" sz="1400" b="1" smtClean="0">
                <a:solidFill>
                  <a:srgbClr val="B2B2B2"/>
                </a:solidFill>
                <a:latin typeface="Arial" charset="0"/>
                <a:ea typeface="新細明體" charset="0"/>
                <a:cs typeface="新細明體" charset="0"/>
              </a:rPr>
              <a:t> </a:t>
            </a:r>
            <a:r>
              <a:rPr lang="en-US" altLang="zh-TW" sz="1400" b="1" smtClean="0">
                <a:solidFill>
                  <a:srgbClr val="0000CC"/>
                </a:solidFill>
                <a:latin typeface="Arial" charset="0"/>
                <a:ea typeface="新細明體" charset="0"/>
                <a:cs typeface="新細明體" charset="0"/>
              </a:rPr>
              <a:t>DSE</a:t>
            </a:r>
            <a:endParaRPr lang="en-US" sz="1400" b="1" smtClean="0">
              <a:solidFill>
                <a:srgbClr val="0000CC"/>
              </a:solidFill>
              <a:latin typeface="Arial" charset="0"/>
              <a:ea typeface="ＭＳ Ｐゴシック" charset="0"/>
              <a:cs typeface="Arial" charset="0"/>
            </a:endParaRPr>
          </a:p>
        </p:txBody>
      </p:sp>
      <p:sp>
        <p:nvSpPr>
          <p:cNvPr id="13" name="Rectangle 8"/>
          <p:cNvSpPr>
            <a:spLocks noChangeArrowheads="1"/>
          </p:cNvSpPr>
          <p:nvPr/>
        </p:nvSpPr>
        <p:spPr bwMode="auto">
          <a:xfrm rot="-5400000">
            <a:off x="2926557" y="5541169"/>
            <a:ext cx="123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zh-TW" sz="1400" b="1" smtClean="0">
                <a:solidFill>
                  <a:srgbClr val="FF0000"/>
                </a:solidFill>
                <a:latin typeface="Arial" charset="0"/>
                <a:ea typeface="新細明體" charset="0"/>
                <a:cs typeface="新細明體" charset="0"/>
              </a:rPr>
              <a:t>On-line </a:t>
            </a:r>
          </a:p>
          <a:p>
            <a:pPr defTabSz="914400" fontAlgn="base">
              <a:spcBef>
                <a:spcPct val="0"/>
              </a:spcBef>
              <a:spcAft>
                <a:spcPct val="0"/>
              </a:spcAft>
            </a:pPr>
            <a:r>
              <a:rPr lang="en-US" altLang="zh-TW" sz="1400" b="1" smtClean="0">
                <a:solidFill>
                  <a:srgbClr val="FF0000"/>
                </a:solidFill>
                <a:latin typeface="Arial" charset="0"/>
                <a:ea typeface="新細明體" charset="0"/>
                <a:cs typeface="新細明體" charset="0"/>
              </a:rPr>
              <a:t>optimization</a:t>
            </a:r>
            <a:endParaRPr lang="en-US" sz="1400" b="1" smtClean="0">
              <a:solidFill>
                <a:srgbClr val="FF0000"/>
              </a:solidFill>
              <a:latin typeface="Arial" charset="0"/>
              <a:ea typeface="ＭＳ Ｐゴシック" charset="0"/>
              <a:cs typeface="Arial" charset="0"/>
            </a:endParaRPr>
          </a:p>
        </p:txBody>
      </p:sp>
      <p:graphicFrame>
        <p:nvGraphicFramePr>
          <p:cNvPr id="14" name="Object 3"/>
          <p:cNvGraphicFramePr>
            <a:graphicFrameLocks noChangeAspect="1"/>
          </p:cNvGraphicFramePr>
          <p:nvPr/>
        </p:nvGraphicFramePr>
        <p:xfrm>
          <a:off x="2546350" y="1943100"/>
          <a:ext cx="6524625" cy="2700338"/>
        </p:xfrm>
        <a:graphic>
          <a:graphicData uri="http://schemas.openxmlformats.org/presentationml/2006/ole">
            <mc:AlternateContent xmlns:mc="http://schemas.openxmlformats.org/markup-compatibility/2006">
              <mc:Choice xmlns:v="urn:schemas-microsoft-com:vml" Requires="v">
                <p:oleObj spid="_x0000_s174243" name="Visio" r:id="rId5" imgW="13656564" imgH="5268468" progId="">
                  <p:embed/>
                </p:oleObj>
              </mc:Choice>
              <mc:Fallback>
                <p:oleObj name="Visio" r:id="rId5" imgW="13656564" imgH="526846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1943100"/>
                        <a:ext cx="6524625"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7" name="Object 8"/>
          <p:cNvGraphicFramePr>
            <a:graphicFrameLocks noChangeAspect="1"/>
          </p:cNvGraphicFramePr>
          <p:nvPr/>
        </p:nvGraphicFramePr>
        <p:xfrm>
          <a:off x="2636838" y="2124075"/>
          <a:ext cx="6435725" cy="4333875"/>
        </p:xfrm>
        <a:graphic>
          <a:graphicData uri="http://schemas.openxmlformats.org/presentationml/2006/ole">
            <mc:AlternateContent xmlns:mc="http://schemas.openxmlformats.org/markup-compatibility/2006">
              <mc:Choice xmlns:v="urn:schemas-microsoft-com:vml" Requires="v">
                <p:oleObj spid="_x0000_s174244" name="Visio" r:id="rId7" imgW="13033629" imgH="8716899" progId="">
                  <p:embed/>
                </p:oleObj>
              </mc:Choice>
              <mc:Fallback>
                <p:oleObj name="Visio" r:id="rId7" imgW="13033629" imgH="871689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838" y="2124075"/>
                        <a:ext cx="643572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 name="Object 2"/>
          <p:cNvGraphicFramePr>
            <a:graphicFrameLocks noChangeAspect="1"/>
          </p:cNvGraphicFramePr>
          <p:nvPr/>
        </p:nvGraphicFramePr>
        <p:xfrm>
          <a:off x="3717925" y="5094288"/>
          <a:ext cx="4117975" cy="1484312"/>
        </p:xfrm>
        <a:graphic>
          <a:graphicData uri="http://schemas.openxmlformats.org/presentationml/2006/ole">
            <mc:AlternateContent xmlns:mc="http://schemas.openxmlformats.org/markup-compatibility/2006">
              <mc:Choice xmlns:v="urn:schemas-microsoft-com:vml" Requires="v">
                <p:oleObj spid="_x0000_s174245" name="Visio" r:id="rId9" imgW="8384667" imgH="3015615" progId="">
                  <p:embed/>
                </p:oleObj>
              </mc:Choice>
              <mc:Fallback>
                <p:oleObj name="Visio" r:id="rId9" imgW="8384667" imgH="3015615"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925" y="5094288"/>
                        <a:ext cx="4117975"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10"/>
          <p:cNvGraphicFramePr>
            <a:graphicFrameLocks noChangeAspect="1"/>
          </p:cNvGraphicFramePr>
          <p:nvPr/>
        </p:nvGraphicFramePr>
        <p:xfrm>
          <a:off x="492125" y="3121025"/>
          <a:ext cx="1438275" cy="1027113"/>
        </p:xfrm>
        <a:graphic>
          <a:graphicData uri="http://schemas.openxmlformats.org/presentationml/2006/ole">
            <mc:AlternateContent xmlns:mc="http://schemas.openxmlformats.org/markup-compatibility/2006">
              <mc:Choice xmlns:v="urn:schemas-microsoft-com:vml" Requires="v">
                <p:oleObj spid="_x0000_s174246" name="Visio" r:id="rId11" imgW="1820037" imgH="1298067" progId="">
                  <p:embed/>
                </p:oleObj>
              </mc:Choice>
              <mc:Fallback>
                <p:oleObj name="Visio" r:id="rId11" imgW="1820037" imgH="1298067"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125" y="3121025"/>
                        <a:ext cx="1438275"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 name="Object 12"/>
          <p:cNvGraphicFramePr>
            <a:graphicFrameLocks noChangeAspect="1"/>
          </p:cNvGraphicFramePr>
          <p:nvPr/>
        </p:nvGraphicFramePr>
        <p:xfrm>
          <a:off x="455613" y="3063875"/>
          <a:ext cx="1606550" cy="1093788"/>
        </p:xfrm>
        <a:graphic>
          <a:graphicData uri="http://schemas.openxmlformats.org/presentationml/2006/ole">
            <mc:AlternateContent xmlns:mc="http://schemas.openxmlformats.org/markup-compatibility/2006">
              <mc:Choice xmlns:v="urn:schemas-microsoft-com:vml" Requires="v">
                <p:oleObj spid="_x0000_s174247" name="Visio" r:id="rId13" imgW="2030349" imgH="1383030" progId="">
                  <p:embed/>
                </p:oleObj>
              </mc:Choice>
              <mc:Fallback>
                <p:oleObj name="Visio" r:id="rId13" imgW="2030349" imgH="138303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613" y="3063875"/>
                        <a:ext cx="1606550" cy="109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 name="Object 13"/>
          <p:cNvGraphicFramePr>
            <a:graphicFrameLocks noChangeAspect="1"/>
          </p:cNvGraphicFramePr>
          <p:nvPr/>
        </p:nvGraphicFramePr>
        <p:xfrm>
          <a:off x="950913" y="3165475"/>
          <a:ext cx="576262" cy="385763"/>
        </p:xfrm>
        <a:graphic>
          <a:graphicData uri="http://schemas.openxmlformats.org/presentationml/2006/ole">
            <mc:AlternateContent xmlns:mc="http://schemas.openxmlformats.org/markup-compatibility/2006">
              <mc:Choice xmlns:v="urn:schemas-microsoft-com:vml" Requires="v">
                <p:oleObj spid="_x0000_s174248" name="Visio" r:id="rId15" imgW="728853" imgH="487680" progId="">
                  <p:embed/>
                </p:oleObj>
              </mc:Choice>
              <mc:Fallback>
                <p:oleObj name="Visio" r:id="rId15" imgW="728853" imgH="48768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0913" y="3165475"/>
                        <a:ext cx="576262"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 name="Object 14"/>
          <p:cNvGraphicFramePr>
            <a:graphicFrameLocks noChangeAspect="1"/>
          </p:cNvGraphicFramePr>
          <p:nvPr/>
        </p:nvGraphicFramePr>
        <p:xfrm>
          <a:off x="646113" y="3362325"/>
          <a:ext cx="1166812" cy="655638"/>
        </p:xfrm>
        <a:graphic>
          <a:graphicData uri="http://schemas.openxmlformats.org/presentationml/2006/ole">
            <mc:AlternateContent xmlns:mc="http://schemas.openxmlformats.org/markup-compatibility/2006">
              <mc:Choice xmlns:v="urn:schemas-microsoft-com:vml" Requires="v">
                <p:oleObj spid="_x0000_s174249" name="Visio" r:id="rId17" imgW="1485138" imgH="838581" progId="">
                  <p:embed/>
                </p:oleObj>
              </mc:Choice>
              <mc:Fallback>
                <p:oleObj name="Visio" r:id="rId17" imgW="1485138" imgH="838581"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6113" y="3362325"/>
                        <a:ext cx="1166812"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1" name="Object 15"/>
          <p:cNvGraphicFramePr>
            <a:graphicFrameLocks noChangeAspect="1"/>
          </p:cNvGraphicFramePr>
          <p:nvPr/>
        </p:nvGraphicFramePr>
        <p:xfrm>
          <a:off x="558800" y="3814763"/>
          <a:ext cx="266700" cy="273050"/>
        </p:xfrm>
        <a:graphic>
          <a:graphicData uri="http://schemas.openxmlformats.org/presentationml/2006/ole">
            <mc:AlternateContent xmlns:mc="http://schemas.openxmlformats.org/markup-compatibility/2006">
              <mc:Choice xmlns:v="urn:schemas-microsoft-com:vml" Requires="v">
                <p:oleObj spid="_x0000_s174250" name="Visio" r:id="rId19" imgW="337947" imgH="346329" progId="">
                  <p:embed/>
                </p:oleObj>
              </mc:Choice>
              <mc:Fallback>
                <p:oleObj name="Visio" r:id="rId19" imgW="337947" imgH="346329"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00" y="3814763"/>
                        <a:ext cx="2667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 name="Object 16"/>
          <p:cNvGraphicFramePr>
            <a:graphicFrameLocks noChangeAspect="1"/>
          </p:cNvGraphicFramePr>
          <p:nvPr/>
        </p:nvGraphicFramePr>
        <p:xfrm>
          <a:off x="1546225" y="3683000"/>
          <a:ext cx="298450" cy="295275"/>
        </p:xfrm>
        <a:graphic>
          <a:graphicData uri="http://schemas.openxmlformats.org/presentationml/2006/ole">
            <mc:AlternateContent xmlns:mc="http://schemas.openxmlformats.org/markup-compatibility/2006">
              <mc:Choice xmlns:v="urn:schemas-microsoft-com:vml" Requires="v">
                <p:oleObj spid="_x0000_s174251" name="Visio" r:id="rId21" imgW="376047" imgH="373761" progId="">
                  <p:embed/>
                </p:oleObj>
              </mc:Choice>
              <mc:Fallback>
                <p:oleObj name="Visio" r:id="rId21" imgW="376047" imgH="373761"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46225" y="3683000"/>
                        <a:ext cx="2984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 name="Line 49"/>
          <p:cNvSpPr>
            <a:spLocks noChangeAspect="1" noChangeShapeType="1"/>
          </p:cNvSpPr>
          <p:nvPr/>
        </p:nvSpPr>
        <p:spPr bwMode="auto">
          <a:xfrm>
            <a:off x="417513" y="4395788"/>
            <a:ext cx="1603375" cy="0"/>
          </a:xfrm>
          <a:prstGeom prst="line">
            <a:avLst/>
          </a:prstGeom>
          <a:noFill/>
          <a:ln w="38100" cap="rnd">
            <a:solidFill>
              <a:srgbClr val="8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24" name="Freeform 50"/>
          <p:cNvSpPr>
            <a:spLocks noChangeAspect="1"/>
          </p:cNvSpPr>
          <p:nvPr/>
        </p:nvSpPr>
        <p:spPr bwMode="auto">
          <a:xfrm>
            <a:off x="2005013" y="4364038"/>
            <a:ext cx="74612" cy="65087"/>
          </a:xfrm>
          <a:custGeom>
            <a:avLst/>
            <a:gdLst>
              <a:gd name="T0" fmla="*/ 2357144 w 326"/>
              <a:gd name="T1" fmla="*/ 0 h 281"/>
              <a:gd name="T2" fmla="*/ 17076536 w 326"/>
              <a:gd name="T3" fmla="*/ 7511293 h 281"/>
              <a:gd name="T4" fmla="*/ 2357144 w 326"/>
              <a:gd name="T5" fmla="*/ 15076324 h 281"/>
              <a:gd name="T6" fmla="*/ 2357144 w 326"/>
              <a:gd name="T7" fmla="*/ 0 h 281"/>
              <a:gd name="T8" fmla="*/ 0 60000 65536"/>
              <a:gd name="T9" fmla="*/ 0 60000 65536"/>
              <a:gd name="T10" fmla="*/ 0 60000 65536"/>
              <a:gd name="T11" fmla="*/ 0 60000 65536"/>
              <a:gd name="T12" fmla="*/ 0 w 326"/>
              <a:gd name="T13" fmla="*/ 0 h 281"/>
              <a:gd name="T14" fmla="*/ 326 w 326"/>
              <a:gd name="T15" fmla="*/ 281 h 281"/>
            </a:gdLst>
            <a:ahLst/>
            <a:cxnLst>
              <a:cxn ang="T8">
                <a:pos x="T0" y="T1"/>
              </a:cxn>
              <a:cxn ang="T9">
                <a:pos x="T2" y="T3"/>
              </a:cxn>
              <a:cxn ang="T10">
                <a:pos x="T4" y="T5"/>
              </a:cxn>
              <a:cxn ang="T11">
                <a:pos x="T6" y="T7"/>
              </a:cxn>
            </a:cxnLst>
            <a:rect l="T12" t="T13" r="T14" b="T15"/>
            <a:pathLst>
              <a:path w="326" h="281">
                <a:moveTo>
                  <a:pt x="45" y="0"/>
                </a:moveTo>
                <a:lnTo>
                  <a:pt x="326" y="140"/>
                </a:lnTo>
                <a:lnTo>
                  <a:pt x="45" y="281"/>
                </a:lnTo>
                <a:cubicBezTo>
                  <a:pt x="0" y="192"/>
                  <a:pt x="0" y="88"/>
                  <a:pt x="45" y="0"/>
                </a:cubicBezTo>
                <a:close/>
              </a:path>
            </a:pathLst>
          </a:custGeom>
          <a:solidFill>
            <a:srgbClr val="800000"/>
          </a:solidFill>
          <a:ln w="0">
            <a:solidFill>
              <a:srgbClr val="000000"/>
            </a:solidFill>
            <a:prstDash val="solid"/>
            <a:round/>
            <a:headEnd/>
            <a:tailEnd/>
          </a:ln>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25" name="Line 51"/>
          <p:cNvSpPr>
            <a:spLocks noChangeAspect="1" noChangeShapeType="1"/>
          </p:cNvSpPr>
          <p:nvPr/>
        </p:nvSpPr>
        <p:spPr bwMode="auto">
          <a:xfrm flipV="1">
            <a:off x="414338" y="3000375"/>
            <a:ext cx="0" cy="1395413"/>
          </a:xfrm>
          <a:prstGeom prst="line">
            <a:avLst/>
          </a:prstGeom>
          <a:noFill/>
          <a:ln w="38100" cap="rnd">
            <a:solidFill>
              <a:srgbClr val="8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26" name="Freeform 52"/>
          <p:cNvSpPr>
            <a:spLocks noChangeAspect="1"/>
          </p:cNvSpPr>
          <p:nvPr/>
        </p:nvSpPr>
        <p:spPr bwMode="auto">
          <a:xfrm>
            <a:off x="382588" y="2914650"/>
            <a:ext cx="63500" cy="74613"/>
          </a:xfrm>
          <a:custGeom>
            <a:avLst/>
            <a:gdLst>
              <a:gd name="T0" fmla="*/ 0 w 282"/>
              <a:gd name="T1" fmla="*/ 14771801 h 326"/>
              <a:gd name="T2" fmla="*/ 7149378 w 282"/>
              <a:gd name="T3" fmla="*/ 0 h 326"/>
              <a:gd name="T4" fmla="*/ 14298756 w 282"/>
              <a:gd name="T5" fmla="*/ 14771801 h 326"/>
              <a:gd name="T6" fmla="*/ 0 w 282"/>
              <a:gd name="T7" fmla="*/ 14771801 h 326"/>
              <a:gd name="T8" fmla="*/ 0 60000 65536"/>
              <a:gd name="T9" fmla="*/ 0 60000 65536"/>
              <a:gd name="T10" fmla="*/ 0 60000 65536"/>
              <a:gd name="T11" fmla="*/ 0 60000 65536"/>
              <a:gd name="T12" fmla="*/ 0 w 282"/>
              <a:gd name="T13" fmla="*/ 0 h 326"/>
              <a:gd name="T14" fmla="*/ 282 w 282"/>
              <a:gd name="T15" fmla="*/ 326 h 326"/>
            </a:gdLst>
            <a:ahLst/>
            <a:cxnLst>
              <a:cxn ang="T8">
                <a:pos x="T0" y="T1"/>
              </a:cxn>
              <a:cxn ang="T9">
                <a:pos x="T2" y="T3"/>
              </a:cxn>
              <a:cxn ang="T10">
                <a:pos x="T4" y="T5"/>
              </a:cxn>
              <a:cxn ang="T11">
                <a:pos x="T6" y="T7"/>
              </a:cxn>
            </a:cxnLst>
            <a:rect l="T12" t="T13" r="T14" b="T15"/>
            <a:pathLst>
              <a:path w="282" h="326">
                <a:moveTo>
                  <a:pt x="0" y="282"/>
                </a:moveTo>
                <a:lnTo>
                  <a:pt x="141" y="0"/>
                </a:lnTo>
                <a:lnTo>
                  <a:pt x="282" y="282"/>
                </a:lnTo>
                <a:cubicBezTo>
                  <a:pt x="193" y="326"/>
                  <a:pt x="89" y="326"/>
                  <a:pt x="0" y="282"/>
                </a:cubicBezTo>
                <a:close/>
              </a:path>
            </a:pathLst>
          </a:custGeom>
          <a:solidFill>
            <a:srgbClr val="800000"/>
          </a:solidFill>
          <a:ln w="0">
            <a:solidFill>
              <a:srgbClr val="000000"/>
            </a:solidFill>
            <a:prstDash val="solid"/>
            <a:round/>
            <a:headEnd/>
            <a:tailEnd/>
          </a:ln>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27" name="Rectangle 53"/>
          <p:cNvSpPr>
            <a:spLocks noChangeAspect="1" noChangeArrowheads="1"/>
          </p:cNvSpPr>
          <p:nvPr/>
        </p:nvSpPr>
        <p:spPr bwMode="auto">
          <a:xfrm rot="-5400000">
            <a:off x="-203993" y="3529806"/>
            <a:ext cx="749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b="1" smtClean="0">
                <a:solidFill>
                  <a:srgbClr val="800000"/>
                </a:solidFill>
                <a:latin typeface="Arial" charset="0"/>
                <a:ea typeface="ＭＳ Ｐゴシック" charset="0"/>
                <a:cs typeface="Arial" charset="0"/>
              </a:rPr>
              <a:t>traits 2</a:t>
            </a:r>
          </a:p>
        </p:txBody>
      </p:sp>
      <p:sp>
        <p:nvSpPr>
          <p:cNvPr id="28" name="Rectangle 77"/>
          <p:cNvSpPr>
            <a:spLocks noChangeAspect="1" noChangeArrowheads="1"/>
          </p:cNvSpPr>
          <p:nvPr/>
        </p:nvSpPr>
        <p:spPr bwMode="auto">
          <a:xfrm>
            <a:off x="863600" y="4413250"/>
            <a:ext cx="749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fontAlgn="base">
              <a:spcBef>
                <a:spcPct val="0"/>
              </a:spcBef>
              <a:spcAft>
                <a:spcPct val="0"/>
              </a:spcAft>
            </a:pPr>
            <a:r>
              <a:rPr lang="en-US" b="1" smtClean="0">
                <a:solidFill>
                  <a:srgbClr val="800000"/>
                </a:solidFill>
                <a:latin typeface="Arial" charset="0"/>
                <a:ea typeface="ＭＳ Ｐゴシック" charset="0"/>
                <a:cs typeface="Arial" charset="0"/>
              </a:rPr>
              <a:t>traits 1</a:t>
            </a:r>
          </a:p>
        </p:txBody>
      </p:sp>
      <p:sp>
        <p:nvSpPr>
          <p:cNvPr id="1046" name="Text Box 2"/>
          <p:cNvSpPr txBox="1">
            <a:spLocks noChangeArrowheads="1"/>
          </p:cNvSpPr>
          <p:nvPr/>
        </p:nvSpPr>
        <p:spPr bwMode="auto">
          <a:xfrm>
            <a:off x="6299200" y="1003926"/>
            <a:ext cx="2020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2000" b="1" dirty="0" err="1" smtClean="0">
                <a:solidFill>
                  <a:srgbClr val="000000"/>
                </a:solidFill>
                <a:latin typeface="Arial Narrow" charset="0"/>
              </a:rPr>
              <a:t>Radu</a:t>
            </a:r>
            <a:r>
              <a:rPr lang="en-US" sz="2000" b="1" dirty="0" smtClean="0">
                <a:solidFill>
                  <a:srgbClr val="000000"/>
                </a:solidFill>
                <a:latin typeface="Arial Narrow" charset="0"/>
              </a:rPr>
              <a:t> </a:t>
            </a:r>
            <a:r>
              <a:rPr lang="en-US" sz="2000" b="1" dirty="0" err="1" smtClean="0">
                <a:solidFill>
                  <a:srgbClr val="000000"/>
                </a:solidFill>
                <a:latin typeface="Arial Narrow" charset="0"/>
              </a:rPr>
              <a:t>Marculescu</a:t>
            </a:r>
            <a:endParaRPr lang="en-US" sz="2000" b="1" i="1" dirty="0" smtClean="0">
              <a:solidFill>
                <a:srgbClr val="A50021"/>
              </a:solidFill>
            </a:endParaRPr>
          </a:p>
        </p:txBody>
      </p:sp>
    </p:spTree>
    <p:extLst>
      <p:ext uri="{BB962C8B-B14F-4D97-AF65-F5344CB8AC3E}">
        <p14:creationId xmlns:p14="http://schemas.microsoft.com/office/powerpoint/2010/main" val="21766666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fontScale="90000"/>
          </a:bodyPr>
          <a:lstStyle/>
          <a:p>
            <a:r>
              <a:rPr lang="en-US" sz="4800" i="1" dirty="0"/>
              <a:t>An Exciting and Collaborative Place to Fundamentally Change the Way Future Computers are Designed</a:t>
            </a:r>
            <a:endParaRPr lang="en-US" sz="4400" b="0" dirty="0"/>
          </a:p>
        </p:txBody>
      </p:sp>
      <p:sp>
        <p:nvSpPr>
          <p:cNvPr id="4" name="Title 1"/>
          <p:cNvSpPr txBox="1">
            <a:spLocks/>
          </p:cNvSpPr>
          <p:nvPr/>
        </p:nvSpPr>
        <p:spPr>
          <a:xfrm>
            <a:off x="533400" y="4419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latin typeface="Calibri"/>
              </a:rPr>
              <a:t>Security Research</a:t>
            </a:r>
            <a:endParaRPr lang="en-US" sz="3200" b="0" dirty="0">
              <a:latin typeface="Calibri"/>
            </a:endParaRPr>
          </a:p>
        </p:txBody>
      </p:sp>
    </p:spTree>
    <p:extLst>
      <p:ext uri="{BB962C8B-B14F-4D97-AF65-F5344CB8AC3E}">
        <p14:creationId xmlns:p14="http://schemas.microsoft.com/office/powerpoint/2010/main" val="4254231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a:latin typeface="Arial" charset="0"/>
              </a:rPr>
              <a:t>What is CyLab? </a:t>
            </a:r>
          </a:p>
        </p:txBody>
      </p:sp>
      <p:sp>
        <p:nvSpPr>
          <p:cNvPr id="104450" name="Rectangle 3"/>
          <p:cNvSpPr>
            <a:spLocks noGrp="1" noChangeArrowheads="1"/>
          </p:cNvSpPr>
          <p:nvPr>
            <p:ph type="body" sz="half" idx="1"/>
          </p:nvPr>
        </p:nvSpPr>
        <p:spPr>
          <a:xfrm>
            <a:off x="385763" y="1912938"/>
            <a:ext cx="4030662" cy="4560887"/>
          </a:xfrm>
        </p:spPr>
        <p:txBody>
          <a:bodyPr>
            <a:normAutofit/>
          </a:bodyPr>
          <a:lstStyle/>
          <a:p>
            <a:pPr lvl="1"/>
            <a:r>
              <a:rPr lang="en-US" sz="1800" dirty="0">
                <a:latin typeface="Arial" charset="0"/>
                <a:cs typeface="Arial" charset="0"/>
              </a:rPr>
              <a:t>One of largest U.S. university-based research &amp; education programs for </a:t>
            </a:r>
            <a:r>
              <a:rPr lang="en-US" sz="1800" dirty="0">
                <a:solidFill>
                  <a:srgbClr val="0000FF"/>
                </a:solidFill>
                <a:latin typeface="Arial" charset="0"/>
                <a:cs typeface="Arial" charset="0"/>
              </a:rPr>
              <a:t>cyber security, dependability &amp; privacy</a:t>
            </a:r>
          </a:p>
          <a:p>
            <a:pPr lvl="1"/>
            <a:r>
              <a:rPr lang="en-US" sz="1800" dirty="0">
                <a:latin typeface="Arial" charset="0"/>
                <a:cs typeface="Arial" charset="0"/>
              </a:rPr>
              <a:t>Nationally Recognized</a:t>
            </a:r>
          </a:p>
          <a:p>
            <a:pPr lvl="2"/>
            <a:r>
              <a:rPr lang="en-US" sz="1600" dirty="0">
                <a:latin typeface="Arial" charset="0"/>
                <a:cs typeface="Arial" charset="0"/>
              </a:rPr>
              <a:t>National Science Foundation (NSF) </a:t>
            </a:r>
            <a:r>
              <a:rPr lang="en-US" sz="1600" dirty="0" err="1">
                <a:latin typeface="Arial" charset="0"/>
                <a:cs typeface="Arial" charset="0"/>
              </a:rPr>
              <a:t>CyberTrust</a:t>
            </a:r>
            <a:r>
              <a:rPr lang="en-US" sz="1600" dirty="0">
                <a:latin typeface="Arial" charset="0"/>
                <a:cs typeface="Arial" charset="0"/>
              </a:rPr>
              <a:t> Center </a:t>
            </a:r>
          </a:p>
          <a:p>
            <a:pPr lvl="2"/>
            <a:r>
              <a:rPr lang="en-US" sz="1600" dirty="0" smtClean="0">
                <a:latin typeface="Arial" charset="0"/>
                <a:cs typeface="Arial" charset="0"/>
              </a:rPr>
              <a:t>National </a:t>
            </a:r>
            <a:r>
              <a:rPr lang="en-US" sz="1600" dirty="0">
                <a:latin typeface="Arial" charset="0"/>
                <a:cs typeface="Arial" charset="0"/>
              </a:rPr>
              <a:t>Security Agency (NSA) </a:t>
            </a:r>
            <a:br>
              <a:rPr lang="en-US" sz="1600" dirty="0">
                <a:latin typeface="Arial" charset="0"/>
                <a:cs typeface="Arial" charset="0"/>
              </a:rPr>
            </a:br>
            <a:r>
              <a:rPr lang="en-US" sz="1600" dirty="0">
                <a:latin typeface="Arial" charset="0"/>
                <a:cs typeface="Arial" charset="0"/>
              </a:rPr>
              <a:t>Center of Academic Excellence in Information Assurance </a:t>
            </a:r>
            <a:r>
              <a:rPr lang="en-US" sz="1600" dirty="0" smtClean="0">
                <a:latin typeface="Arial" charset="0"/>
                <a:cs typeface="Arial" charset="0"/>
              </a:rPr>
              <a:t>Education</a:t>
            </a:r>
          </a:p>
          <a:p>
            <a:pPr lvl="1"/>
            <a:r>
              <a:rPr lang="en-US" sz="1800" dirty="0" smtClean="0">
                <a:latin typeface="Arial" charset="0"/>
                <a:cs typeface="Arial" charset="0"/>
              </a:rPr>
              <a:t>Many awards</a:t>
            </a:r>
          </a:p>
          <a:p>
            <a:pPr lvl="2"/>
            <a:r>
              <a:rPr lang="en-US" sz="1800" dirty="0" smtClean="0">
                <a:solidFill>
                  <a:srgbClr val="0000FF"/>
                </a:solidFill>
                <a:latin typeface="Arial" charset="0"/>
                <a:cs typeface="Arial" charset="0"/>
              </a:rPr>
              <a:t>ACM Best Doctoral Dissertation Award 2011</a:t>
            </a:r>
            <a:endParaRPr lang="en-US" sz="1800" dirty="0">
              <a:solidFill>
                <a:srgbClr val="0000FF"/>
              </a:solidFill>
              <a:latin typeface="Arial" charset="0"/>
              <a:cs typeface="Arial" charset="0"/>
            </a:endParaRPr>
          </a:p>
        </p:txBody>
      </p:sp>
      <p:sp>
        <p:nvSpPr>
          <p:cNvPr id="104451" name="Rectangle 11"/>
          <p:cNvSpPr>
            <a:spLocks noGrp="1" noChangeArrowheads="1"/>
          </p:cNvSpPr>
          <p:nvPr>
            <p:ph type="body" sz="half" idx="2"/>
          </p:nvPr>
        </p:nvSpPr>
        <p:spPr>
          <a:xfrm>
            <a:off x="4830763" y="1833563"/>
            <a:ext cx="4032250" cy="5024437"/>
          </a:xfrm>
        </p:spPr>
        <p:txBody>
          <a:bodyPr/>
          <a:lstStyle/>
          <a:p>
            <a:pPr lvl="1"/>
            <a:r>
              <a:rPr lang="en-US" sz="1800" dirty="0">
                <a:latin typeface="Arial" charset="0"/>
                <a:cs typeface="Arial" charset="0"/>
              </a:rPr>
              <a:t>Cross-disciplinary, university-wide program</a:t>
            </a:r>
          </a:p>
          <a:p>
            <a:pPr lvl="2"/>
            <a:r>
              <a:rPr lang="en-US" sz="1600" dirty="0">
                <a:solidFill>
                  <a:srgbClr val="0000FF"/>
                </a:solidFill>
                <a:latin typeface="Arial" charset="0"/>
                <a:cs typeface="Arial" charset="0"/>
              </a:rPr>
              <a:t>Faculty and researchers from six colleges of Carnegie Mellon</a:t>
            </a:r>
          </a:p>
          <a:p>
            <a:pPr lvl="2"/>
            <a:r>
              <a:rPr lang="en-US" sz="1600" dirty="0">
                <a:solidFill>
                  <a:srgbClr val="0000FF"/>
                </a:solidFill>
                <a:latin typeface="Arial" charset="0"/>
                <a:cs typeface="Arial" charset="0"/>
              </a:rPr>
              <a:t>50+ faculty/researchers and </a:t>
            </a:r>
            <a:br>
              <a:rPr lang="en-US" sz="1600" dirty="0">
                <a:solidFill>
                  <a:srgbClr val="0000FF"/>
                </a:solidFill>
                <a:latin typeface="Arial" charset="0"/>
                <a:cs typeface="Arial" charset="0"/>
              </a:rPr>
            </a:br>
            <a:r>
              <a:rPr lang="en-US" sz="1600" dirty="0">
                <a:solidFill>
                  <a:srgbClr val="0000FF"/>
                </a:solidFill>
                <a:latin typeface="Arial" charset="0"/>
                <a:cs typeface="Arial" charset="0"/>
              </a:rPr>
              <a:t>130+ graduate students</a:t>
            </a:r>
          </a:p>
          <a:p>
            <a:pPr lvl="1"/>
            <a:r>
              <a:rPr lang="en-US" sz="1800" dirty="0">
                <a:latin typeface="Arial" charset="0"/>
                <a:cs typeface="Arial" charset="0"/>
              </a:rPr>
              <a:t>Funded by both private &amp; public sectors </a:t>
            </a:r>
          </a:p>
          <a:p>
            <a:pPr lvl="2"/>
            <a:r>
              <a:rPr lang="en-US" sz="1600" dirty="0">
                <a:latin typeface="Arial" charset="0"/>
                <a:cs typeface="Arial" charset="0"/>
              </a:rPr>
              <a:t>Gov’t like NSA, DARPA, NSF</a:t>
            </a:r>
          </a:p>
          <a:p>
            <a:pPr lvl="2"/>
            <a:r>
              <a:rPr lang="en-US" sz="1600" dirty="0">
                <a:latin typeface="Arial" charset="0"/>
                <a:cs typeface="Arial" charset="0"/>
              </a:rPr>
              <a:t>Companies like Lockheed Martin, Booz Allen, Northrop Grumman, and others.</a:t>
            </a:r>
            <a:endParaRPr lang="en-US" sz="1800" dirty="0">
              <a:latin typeface="Arial" charset="0"/>
              <a:cs typeface="Arial" charset="0"/>
            </a:endParaRPr>
          </a:p>
          <a:p>
            <a:endParaRPr lang="en-US" sz="1800" dirty="0">
              <a:latin typeface="Arial" charset="0"/>
            </a:endParaRPr>
          </a:p>
        </p:txBody>
      </p:sp>
      <p:sp>
        <p:nvSpPr>
          <p:cNvPr id="104452" name="Rectangle 12"/>
          <p:cNvSpPr>
            <a:spLocks noChangeArrowheads="1"/>
          </p:cNvSpPr>
          <p:nvPr/>
        </p:nvSpPr>
        <p:spPr bwMode="auto">
          <a:xfrm>
            <a:off x="228600" y="1397000"/>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sz="2400" dirty="0" smtClean="0">
                <a:solidFill>
                  <a:srgbClr val="0000FF"/>
                </a:solidFill>
                <a:latin typeface="Calibri"/>
              </a:rPr>
              <a:t>World</a:t>
            </a:r>
            <a:r>
              <a:rPr lang="en-US" sz="2400" dirty="0" smtClean="0">
                <a:solidFill>
                  <a:srgbClr val="0000FF"/>
                </a:solidFill>
                <a:latin typeface="Calibri"/>
                <a:ea typeface="ＭＳ Ｐゴシック"/>
              </a:rPr>
              <a:t>’</a:t>
            </a:r>
            <a:r>
              <a:rPr lang="en-US" altLang="ja-JP" sz="2400" dirty="0" smtClean="0">
                <a:solidFill>
                  <a:srgbClr val="0000FF"/>
                </a:solidFill>
                <a:latin typeface="Calibri"/>
                <a:ea typeface="ＭＳ Ｐゴシック"/>
              </a:rPr>
              <a:t>s </a:t>
            </a:r>
            <a:r>
              <a:rPr lang="en-US" altLang="ja-JP" sz="2400" dirty="0">
                <a:solidFill>
                  <a:srgbClr val="0000FF"/>
                </a:solidFill>
                <a:latin typeface="Calibri"/>
                <a:ea typeface="ＭＳ Ｐゴシック"/>
              </a:rPr>
              <a:t>Premier Academic Research Center for Cyber Security</a:t>
            </a:r>
            <a:endParaRPr lang="en-US" sz="2400" dirty="0">
              <a:solidFill>
                <a:srgbClr val="0000FF"/>
              </a:solidFill>
              <a:latin typeface="Calibri"/>
            </a:endParaRPr>
          </a:p>
        </p:txBody>
      </p:sp>
      <p:pic>
        <p:nvPicPr>
          <p:cNvPr id="6" name="Picture 4"/>
          <p:cNvPicPr>
            <a:picLocks noChangeAspect="1"/>
          </p:cNvPicPr>
          <p:nvPr/>
        </p:nvPicPr>
        <p:blipFill>
          <a:blip r:embed="rId3"/>
          <a:srcRect/>
          <a:stretch>
            <a:fillRect/>
          </a:stretch>
        </p:blipFill>
        <p:spPr bwMode="auto">
          <a:xfrm>
            <a:off x="4435494" y="5521266"/>
            <a:ext cx="4708506" cy="1260534"/>
          </a:xfrm>
          <a:prstGeom prst="rect">
            <a:avLst/>
          </a:prstGeom>
          <a:noFill/>
          <a:ln w="9525">
            <a:noFill/>
            <a:miter lim="800000"/>
            <a:headEnd/>
            <a:tailEnd/>
          </a:ln>
        </p:spPr>
      </p:pic>
    </p:spTree>
    <p:extLst>
      <p:ext uri="{BB962C8B-B14F-4D97-AF65-F5344CB8AC3E}">
        <p14:creationId xmlns:p14="http://schemas.microsoft.com/office/powerpoint/2010/main" val="2691272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p:cNvSpPr>
            <a:spLocks noChangeArrowheads="1"/>
          </p:cNvSpPr>
          <p:nvPr/>
        </p:nvSpPr>
        <p:spPr bwMode="ltGray">
          <a:xfrm>
            <a:off x="374650" y="207963"/>
            <a:ext cx="6838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tabLst>
                <a:tab pos="400050" algn="l"/>
              </a:tabLst>
            </a:pPr>
            <a:endParaRPr lang="en-US" sz="2400">
              <a:solidFill>
                <a:prstClr val="white"/>
              </a:solidFill>
              <a:latin typeface="Arial Black" charset="0"/>
            </a:endParaRPr>
          </a:p>
        </p:txBody>
      </p:sp>
      <p:sp>
        <p:nvSpPr>
          <p:cNvPr id="106498" name="Text Box 6"/>
          <p:cNvSpPr txBox="1">
            <a:spLocks noChangeArrowheads="1"/>
          </p:cNvSpPr>
          <p:nvPr/>
        </p:nvSpPr>
        <p:spPr bwMode="auto">
          <a:xfrm>
            <a:off x="592138" y="1436688"/>
            <a:ext cx="5030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155448" rIns="137160" bIns="15544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prstClr val="black"/>
                </a:solidFill>
              </a:rPr>
              <a:t>Cross-Cutting CyLab Research Thrusts</a:t>
            </a:r>
          </a:p>
        </p:txBody>
      </p:sp>
      <p:sp>
        <p:nvSpPr>
          <p:cNvPr id="106499" name="Rectangle 8"/>
          <p:cNvSpPr>
            <a:spLocks noChangeArrowheads="1"/>
          </p:cNvSpPr>
          <p:nvPr/>
        </p:nvSpPr>
        <p:spPr bwMode="ltGray">
          <a:xfrm>
            <a:off x="363538" y="209550"/>
            <a:ext cx="6838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tabLst>
                <a:tab pos="400050" algn="l"/>
              </a:tabLst>
            </a:pPr>
            <a:r>
              <a:rPr lang="en-US" sz="2400">
                <a:solidFill>
                  <a:prstClr val="white"/>
                </a:solidFill>
                <a:latin typeface="Arial Black" charset="0"/>
              </a:rPr>
              <a:t>What Does CyLab Do?</a:t>
            </a:r>
          </a:p>
        </p:txBody>
      </p:sp>
      <p:pic>
        <p:nvPicPr>
          <p:cNvPr id="106500" name="Picture 10" descr="thrusts-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3" y="381000"/>
            <a:ext cx="907844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933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p:cNvSpPr>
            <a:spLocks noGrp="1"/>
          </p:cNvSpPr>
          <p:nvPr>
            <p:ph type="sldNum" sz="quarter" idx="4294967295"/>
          </p:nvPr>
        </p:nvSpPr>
        <p:spPr bwMode="auto">
          <a:xfrm>
            <a:off x="8534400" y="6264275"/>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4D3B5-F064-7840-817A-7866069D0CCC}" type="slidenum">
              <a:rPr lang="en-US" sz="1600">
                <a:solidFill>
                  <a:prstClr val="black"/>
                </a:solidFill>
              </a:rPr>
              <a:pPr eaLnBrk="1" hangingPunct="1"/>
              <a:t>37</a:t>
            </a:fld>
            <a:endParaRPr lang="en-US" sz="1600">
              <a:solidFill>
                <a:prstClr val="black"/>
              </a:solidFill>
            </a:endParaRPr>
          </a:p>
        </p:txBody>
      </p:sp>
      <p:sp>
        <p:nvSpPr>
          <p:cNvPr id="15" name="Rounded Rectangle 14"/>
          <p:cNvSpPr/>
          <p:nvPr/>
        </p:nvSpPr>
        <p:spPr>
          <a:xfrm rot="16200000">
            <a:off x="4394994" y="-402431"/>
            <a:ext cx="350837" cy="2740025"/>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Access Control</a:t>
            </a:r>
          </a:p>
        </p:txBody>
      </p:sp>
      <p:sp>
        <p:nvSpPr>
          <p:cNvPr id="16" name="Rounded Rectangle 15"/>
          <p:cNvSpPr/>
          <p:nvPr/>
        </p:nvSpPr>
        <p:spPr>
          <a:xfrm rot="16200000">
            <a:off x="4434682" y="197644"/>
            <a:ext cx="350837" cy="2759075"/>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Availability</a:t>
            </a:r>
          </a:p>
        </p:txBody>
      </p:sp>
      <p:sp>
        <p:nvSpPr>
          <p:cNvPr id="17" name="Rounded Rectangle 16"/>
          <p:cNvSpPr/>
          <p:nvPr/>
        </p:nvSpPr>
        <p:spPr>
          <a:xfrm rot="16200000">
            <a:off x="4435475" y="3132138"/>
            <a:ext cx="350837" cy="27574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Usability &amp; Privacy</a:t>
            </a:r>
          </a:p>
        </p:txBody>
      </p:sp>
      <p:sp>
        <p:nvSpPr>
          <p:cNvPr id="18" name="Rounded Rectangle 17"/>
          <p:cNvSpPr/>
          <p:nvPr/>
        </p:nvSpPr>
        <p:spPr>
          <a:xfrm rot="16200000">
            <a:off x="4440237" y="4559301"/>
            <a:ext cx="352425" cy="2768600"/>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Software Security</a:t>
            </a:r>
          </a:p>
        </p:txBody>
      </p:sp>
      <p:sp>
        <p:nvSpPr>
          <p:cNvPr id="19" name="Rounded Rectangle 18"/>
          <p:cNvSpPr/>
          <p:nvPr/>
        </p:nvSpPr>
        <p:spPr>
          <a:xfrm rot="16200000">
            <a:off x="4432300" y="842963"/>
            <a:ext cx="350837" cy="276383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Network Security</a:t>
            </a:r>
          </a:p>
        </p:txBody>
      </p:sp>
      <p:sp>
        <p:nvSpPr>
          <p:cNvPr id="20" name="Rounded Rectangle 19"/>
          <p:cNvSpPr/>
          <p:nvPr/>
        </p:nvSpPr>
        <p:spPr>
          <a:xfrm rot="16200000">
            <a:off x="4364831" y="2272507"/>
            <a:ext cx="352425" cy="27701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Trusted Computing</a:t>
            </a:r>
          </a:p>
        </p:txBody>
      </p:sp>
      <p:sp>
        <p:nvSpPr>
          <p:cNvPr id="21" name="Rounded Rectangle 20"/>
          <p:cNvSpPr/>
          <p:nvPr/>
        </p:nvSpPr>
        <p:spPr>
          <a:xfrm rot="16200000">
            <a:off x="4347369" y="3815556"/>
            <a:ext cx="495300" cy="277018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Threat Analysis &amp; Response</a:t>
            </a:r>
          </a:p>
        </p:txBody>
      </p:sp>
      <p:grpSp>
        <p:nvGrpSpPr>
          <p:cNvPr id="108553" name="Group 142"/>
          <p:cNvGrpSpPr>
            <a:grpSpLocks/>
          </p:cNvGrpSpPr>
          <p:nvPr/>
        </p:nvGrpSpPr>
        <p:grpSpPr bwMode="auto">
          <a:xfrm>
            <a:off x="428625" y="609600"/>
            <a:ext cx="1544638" cy="685800"/>
            <a:chOff x="436625" y="0"/>
            <a:chExt cx="1544575" cy="685800"/>
          </a:xfrm>
        </p:grpSpPr>
        <p:pic>
          <p:nvPicPr>
            <p:cNvPr id="108628"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625" y="0"/>
              <a:ext cx="558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993815" y="0"/>
              <a:ext cx="98738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Lujo</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Bauer</a:t>
              </a:r>
            </a:p>
          </p:txBody>
        </p:sp>
      </p:grpSp>
      <p:grpSp>
        <p:nvGrpSpPr>
          <p:cNvPr id="108554" name="Group 141"/>
          <p:cNvGrpSpPr>
            <a:grpSpLocks/>
          </p:cNvGrpSpPr>
          <p:nvPr/>
        </p:nvGrpSpPr>
        <p:grpSpPr bwMode="auto">
          <a:xfrm>
            <a:off x="373063" y="1600200"/>
            <a:ext cx="1544637" cy="685800"/>
            <a:chOff x="436625" y="685800"/>
            <a:chExt cx="1544575" cy="685800"/>
          </a:xfrm>
        </p:grpSpPr>
        <p:pic>
          <p:nvPicPr>
            <p:cNvPr id="10862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625" y="685800"/>
              <a:ext cx="5655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993815" y="685800"/>
              <a:ext cx="98738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David</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Brumley</a:t>
              </a:r>
            </a:p>
          </p:txBody>
        </p:sp>
      </p:grpSp>
      <p:grpSp>
        <p:nvGrpSpPr>
          <p:cNvPr id="108555" name="Group 140"/>
          <p:cNvGrpSpPr>
            <a:grpSpLocks/>
          </p:cNvGrpSpPr>
          <p:nvPr/>
        </p:nvGrpSpPr>
        <p:grpSpPr bwMode="auto">
          <a:xfrm>
            <a:off x="381000" y="2514600"/>
            <a:ext cx="1600200" cy="685800"/>
            <a:chOff x="381000" y="1371600"/>
            <a:chExt cx="1600200" cy="685800"/>
          </a:xfrm>
        </p:grpSpPr>
        <p:pic>
          <p:nvPicPr>
            <p:cNvPr id="10862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614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993775" y="1371600"/>
              <a:ext cx="987425"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Anupam</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Datta</a:t>
              </a:r>
            </a:p>
          </p:txBody>
        </p:sp>
      </p:grpSp>
      <p:grpSp>
        <p:nvGrpSpPr>
          <p:cNvPr id="108556" name="Group 139"/>
          <p:cNvGrpSpPr>
            <a:grpSpLocks/>
          </p:cNvGrpSpPr>
          <p:nvPr/>
        </p:nvGrpSpPr>
        <p:grpSpPr bwMode="auto">
          <a:xfrm>
            <a:off x="381000" y="3429000"/>
            <a:ext cx="1550988" cy="685800"/>
            <a:chOff x="429558" y="2057400"/>
            <a:chExt cx="1551642" cy="685800"/>
          </a:xfrm>
        </p:grpSpPr>
        <p:pic>
          <p:nvPicPr>
            <p:cNvPr id="108622" name="Picture 31"/>
            <p:cNvPicPr>
              <a:picLocks noChangeAspect="1"/>
            </p:cNvPicPr>
            <p:nvPr/>
          </p:nvPicPr>
          <p:blipFill>
            <a:blip r:embed="rId6">
              <a:extLst>
                <a:ext uri="{28A0092B-C50C-407E-A947-70E740481C1C}">
                  <a14:useLocalDpi xmlns:a14="http://schemas.microsoft.com/office/drawing/2010/main" val="0"/>
                </a:ext>
              </a:extLst>
            </a:blip>
            <a:srcRect b="18823"/>
            <a:stretch>
              <a:fillRect/>
            </a:stretch>
          </p:blipFill>
          <p:spPr bwMode="auto">
            <a:xfrm>
              <a:off x="429558" y="2057400"/>
              <a:ext cx="56352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993359" y="2057400"/>
              <a:ext cx="987841"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Lorrie</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Cranor</a:t>
              </a:r>
            </a:p>
          </p:txBody>
        </p:sp>
      </p:grpSp>
      <p:grpSp>
        <p:nvGrpSpPr>
          <p:cNvPr id="108557" name="Group 138"/>
          <p:cNvGrpSpPr>
            <a:grpSpLocks/>
          </p:cNvGrpSpPr>
          <p:nvPr/>
        </p:nvGrpSpPr>
        <p:grpSpPr bwMode="auto">
          <a:xfrm>
            <a:off x="381000" y="4343400"/>
            <a:ext cx="1536700" cy="685800"/>
            <a:chOff x="444444" y="2743200"/>
            <a:chExt cx="1536756" cy="685800"/>
          </a:xfrm>
        </p:grpSpPr>
        <p:pic>
          <p:nvPicPr>
            <p:cNvPr id="108620"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4444" y="2743200"/>
              <a:ext cx="54864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993739" y="2743200"/>
              <a:ext cx="987461"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Virgil</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Gligor</a:t>
              </a:r>
            </a:p>
          </p:txBody>
        </p:sp>
      </p:grpSp>
      <p:grpSp>
        <p:nvGrpSpPr>
          <p:cNvPr id="108558" name="Group 148"/>
          <p:cNvGrpSpPr>
            <a:grpSpLocks/>
          </p:cNvGrpSpPr>
          <p:nvPr/>
        </p:nvGrpSpPr>
        <p:grpSpPr bwMode="auto">
          <a:xfrm>
            <a:off x="395288" y="5257800"/>
            <a:ext cx="1462087" cy="685800"/>
            <a:chOff x="395886" y="5334000"/>
            <a:chExt cx="1461824" cy="685800"/>
          </a:xfrm>
        </p:grpSpPr>
        <p:pic>
          <p:nvPicPr>
            <p:cNvPr id="10861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886" y="5334000"/>
              <a:ext cx="4737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868876" y="5334000"/>
              <a:ext cx="98883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Collin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Jackson</a:t>
              </a:r>
            </a:p>
          </p:txBody>
        </p:sp>
      </p:grpSp>
      <p:grpSp>
        <p:nvGrpSpPr>
          <p:cNvPr id="108559" name="Group 151"/>
          <p:cNvGrpSpPr>
            <a:grpSpLocks/>
          </p:cNvGrpSpPr>
          <p:nvPr/>
        </p:nvGrpSpPr>
        <p:grpSpPr bwMode="auto">
          <a:xfrm>
            <a:off x="6985000" y="1828800"/>
            <a:ext cx="1485900" cy="685800"/>
            <a:chOff x="6985595" y="762000"/>
            <a:chExt cx="1484645" cy="685801"/>
          </a:xfrm>
        </p:grpSpPr>
        <p:pic>
          <p:nvPicPr>
            <p:cNvPr id="108616"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73711" y="762000"/>
              <a:ext cx="49652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6985595" y="762000"/>
              <a:ext cx="988178" cy="68580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Adrian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Perrig</a:t>
              </a:r>
            </a:p>
          </p:txBody>
        </p:sp>
      </p:grpSp>
      <p:grpSp>
        <p:nvGrpSpPr>
          <p:cNvPr id="108560" name="Group 126"/>
          <p:cNvGrpSpPr>
            <a:grpSpLocks/>
          </p:cNvGrpSpPr>
          <p:nvPr/>
        </p:nvGrpSpPr>
        <p:grpSpPr bwMode="auto">
          <a:xfrm>
            <a:off x="6934200" y="4724400"/>
            <a:ext cx="1519238" cy="685800"/>
            <a:chOff x="7031979" y="3878238"/>
            <a:chExt cx="1518669" cy="685800"/>
          </a:xfrm>
        </p:grpSpPr>
        <p:pic>
          <p:nvPicPr>
            <p:cNvPr id="108614"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3878238"/>
              <a:ext cx="54964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7031979" y="3878238"/>
              <a:ext cx="988643"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Patrick</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Tague</a:t>
              </a:r>
            </a:p>
          </p:txBody>
        </p:sp>
      </p:grpSp>
      <p:grpSp>
        <p:nvGrpSpPr>
          <p:cNvPr id="108561" name="Group 127"/>
          <p:cNvGrpSpPr>
            <a:grpSpLocks/>
          </p:cNvGrpSpPr>
          <p:nvPr/>
        </p:nvGrpSpPr>
        <p:grpSpPr bwMode="auto">
          <a:xfrm>
            <a:off x="6985000" y="5791200"/>
            <a:ext cx="1444625" cy="685800"/>
            <a:chOff x="7061347" y="4800599"/>
            <a:chExt cx="1444254" cy="685801"/>
          </a:xfrm>
        </p:grpSpPr>
        <p:pic>
          <p:nvPicPr>
            <p:cNvPr id="108612" name="Picture 16" descr="images-3.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49463" y="4800600"/>
              <a:ext cx="4561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7061347" y="4800599"/>
              <a:ext cx="988759" cy="685801"/>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Pei</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Zhang</a:t>
              </a:r>
            </a:p>
          </p:txBody>
        </p:sp>
      </p:grpSp>
      <p:cxnSp>
        <p:nvCxnSpPr>
          <p:cNvPr id="41" name="Straight Arrow Connector 40"/>
          <p:cNvCxnSpPr>
            <a:endCxn id="15" idx="0"/>
          </p:cNvCxnSpPr>
          <p:nvPr/>
        </p:nvCxnSpPr>
        <p:spPr>
          <a:xfrm flipV="1">
            <a:off x="1973263" y="966788"/>
            <a:ext cx="1227137" cy="290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18" idx="0"/>
          </p:cNvCxnSpPr>
          <p:nvPr/>
        </p:nvCxnSpPr>
        <p:spPr>
          <a:xfrm>
            <a:off x="1873250" y="1766888"/>
            <a:ext cx="1358900" cy="4176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8" idx="0"/>
          </p:cNvCxnSpPr>
          <p:nvPr/>
        </p:nvCxnSpPr>
        <p:spPr>
          <a:xfrm>
            <a:off x="1928813" y="776288"/>
            <a:ext cx="1303337" cy="5167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19" idx="0"/>
          </p:cNvCxnSpPr>
          <p:nvPr/>
        </p:nvCxnSpPr>
        <p:spPr>
          <a:xfrm>
            <a:off x="1928813" y="1600200"/>
            <a:ext cx="1296987" cy="6238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endCxn id="16" idx="0"/>
          </p:cNvCxnSpPr>
          <p:nvPr/>
        </p:nvCxnSpPr>
        <p:spPr>
          <a:xfrm flipV="1">
            <a:off x="1917700" y="1576388"/>
            <a:ext cx="1312863" cy="366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18" idx="0"/>
          </p:cNvCxnSpPr>
          <p:nvPr/>
        </p:nvCxnSpPr>
        <p:spPr>
          <a:xfrm>
            <a:off x="1873250" y="4510088"/>
            <a:ext cx="1358900" cy="1433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endCxn id="20" idx="0"/>
          </p:cNvCxnSpPr>
          <p:nvPr/>
        </p:nvCxnSpPr>
        <p:spPr>
          <a:xfrm flipV="1">
            <a:off x="1843088" y="3657600"/>
            <a:ext cx="1312862" cy="13096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1917700" y="1524000"/>
            <a:ext cx="1312863" cy="3109913"/>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20" idx="0"/>
          </p:cNvCxnSpPr>
          <p:nvPr/>
        </p:nvCxnSpPr>
        <p:spPr>
          <a:xfrm>
            <a:off x="1906588" y="3138488"/>
            <a:ext cx="1249362" cy="519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18" idx="0"/>
          </p:cNvCxnSpPr>
          <p:nvPr/>
        </p:nvCxnSpPr>
        <p:spPr>
          <a:xfrm>
            <a:off x="1936750" y="2681288"/>
            <a:ext cx="1295400" cy="3262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17" idx="0"/>
          </p:cNvCxnSpPr>
          <p:nvPr/>
        </p:nvCxnSpPr>
        <p:spPr>
          <a:xfrm>
            <a:off x="1931988" y="3992563"/>
            <a:ext cx="1300162" cy="517525"/>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19" idx="0"/>
          </p:cNvCxnSpPr>
          <p:nvPr/>
        </p:nvCxnSpPr>
        <p:spPr>
          <a:xfrm flipV="1">
            <a:off x="1868488" y="2224088"/>
            <a:ext cx="1357312" cy="30337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endCxn id="17" idx="2"/>
          </p:cNvCxnSpPr>
          <p:nvPr/>
        </p:nvCxnSpPr>
        <p:spPr>
          <a:xfrm rot="10800000" flipV="1">
            <a:off x="5989638" y="2392363"/>
            <a:ext cx="995362" cy="2117725"/>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19" idx="2"/>
          </p:cNvCxnSpPr>
          <p:nvPr/>
        </p:nvCxnSpPr>
        <p:spPr>
          <a:xfrm rot="10800000" flipV="1">
            <a:off x="5989638" y="1828800"/>
            <a:ext cx="1006475" cy="3952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20" idx="2"/>
          </p:cNvCxnSpPr>
          <p:nvPr/>
        </p:nvCxnSpPr>
        <p:spPr>
          <a:xfrm rot="10800000" flipV="1">
            <a:off x="5926138" y="2452688"/>
            <a:ext cx="984250" cy="12049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endCxn id="21" idx="2"/>
          </p:cNvCxnSpPr>
          <p:nvPr/>
        </p:nvCxnSpPr>
        <p:spPr>
          <a:xfrm rot="10800000" flipV="1">
            <a:off x="5980113" y="5135563"/>
            <a:ext cx="963612" cy="6508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endCxn id="16" idx="2"/>
          </p:cNvCxnSpPr>
          <p:nvPr/>
        </p:nvCxnSpPr>
        <p:spPr>
          <a:xfrm rot="10800000">
            <a:off x="5989638" y="1576388"/>
            <a:ext cx="944562" cy="34909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endCxn id="19" idx="2"/>
          </p:cNvCxnSpPr>
          <p:nvPr/>
        </p:nvCxnSpPr>
        <p:spPr>
          <a:xfrm rot="10800000">
            <a:off x="5989638" y="2224088"/>
            <a:ext cx="1006475" cy="3567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0" name="Group 153"/>
          <p:cNvGrpSpPr>
            <a:grpSpLocks/>
          </p:cNvGrpSpPr>
          <p:nvPr/>
        </p:nvGrpSpPr>
        <p:grpSpPr bwMode="auto">
          <a:xfrm>
            <a:off x="6956425" y="3657600"/>
            <a:ext cx="1416050" cy="685800"/>
            <a:chOff x="6956227" y="3124200"/>
            <a:chExt cx="1416594" cy="685800"/>
          </a:xfrm>
        </p:grpSpPr>
        <p:sp>
          <p:nvSpPr>
            <p:cNvPr id="52" name="Rectangle 51"/>
            <p:cNvSpPr/>
            <p:nvPr/>
          </p:nvSpPr>
          <p:spPr>
            <a:xfrm>
              <a:off x="6956227" y="3124200"/>
              <a:ext cx="98780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Bruno Sinopoli</a:t>
              </a:r>
            </a:p>
          </p:txBody>
        </p:sp>
        <p:pic>
          <p:nvPicPr>
            <p:cNvPr id="108611" name="Picture 53" descr="sinopoli125r.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33909" y="3124200"/>
              <a:ext cx="4389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6" name="Straight Arrow Connector 55"/>
          <p:cNvCxnSpPr>
            <a:endCxn id="21" idx="2"/>
          </p:cNvCxnSpPr>
          <p:nvPr/>
        </p:nvCxnSpPr>
        <p:spPr>
          <a:xfrm rot="5400000">
            <a:off x="5907088" y="4141788"/>
            <a:ext cx="1131887" cy="98583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19" idx="2"/>
          </p:cNvCxnSpPr>
          <p:nvPr/>
        </p:nvCxnSpPr>
        <p:spPr>
          <a:xfrm rot="10800000">
            <a:off x="5989638" y="2224088"/>
            <a:ext cx="976312" cy="1433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endCxn id="16" idx="0"/>
          </p:cNvCxnSpPr>
          <p:nvPr/>
        </p:nvCxnSpPr>
        <p:spPr>
          <a:xfrm flipV="1">
            <a:off x="1981200" y="1576388"/>
            <a:ext cx="1249363" cy="1281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16" idx="2"/>
          </p:cNvCxnSpPr>
          <p:nvPr/>
        </p:nvCxnSpPr>
        <p:spPr>
          <a:xfrm rot="10800000">
            <a:off x="5989638" y="1576388"/>
            <a:ext cx="995362" cy="595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5" name="Group 125"/>
          <p:cNvGrpSpPr>
            <a:grpSpLocks/>
          </p:cNvGrpSpPr>
          <p:nvPr/>
        </p:nvGrpSpPr>
        <p:grpSpPr bwMode="auto">
          <a:xfrm>
            <a:off x="6945313" y="2743200"/>
            <a:ext cx="1525587" cy="685800"/>
            <a:chOff x="7061347" y="5578475"/>
            <a:chExt cx="1524447" cy="685800"/>
          </a:xfrm>
        </p:grpSpPr>
        <p:pic>
          <p:nvPicPr>
            <p:cNvPr id="108608" name="Picture 1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49463" y="5578475"/>
              <a:ext cx="5363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124"/>
            <p:cNvSpPr/>
            <p:nvPr/>
          </p:nvSpPr>
          <p:spPr>
            <a:xfrm>
              <a:off x="7061347" y="5578475"/>
              <a:ext cx="988273"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a:solidFill>
                    <a:srgbClr val="FFFFFF"/>
                  </a:solidFill>
                  <a:latin typeface="Arial" charset="0"/>
                  <a:ea typeface="ＭＳ Ｐゴシック" charset="0"/>
                  <a:cs typeface="Arial" charset="0"/>
                </a:rPr>
                <a:t>Marios Savvides</a:t>
              </a:r>
              <a:endParaRPr lang="en-US" sz="1400" b="1">
                <a:solidFill>
                  <a:srgbClr val="FFFFFF"/>
                </a:solidFill>
                <a:latin typeface="Arial" charset="0"/>
                <a:ea typeface="ＭＳ Ｐゴシック" charset="0"/>
                <a:cs typeface="Arial" charset="0"/>
              </a:endParaRPr>
            </a:p>
          </p:txBody>
        </p:sp>
      </p:grpSp>
      <p:cxnSp>
        <p:nvCxnSpPr>
          <p:cNvPr id="151" name="Straight Arrow Connector 150"/>
          <p:cNvCxnSpPr>
            <a:stCxn id="125" idx="1"/>
            <a:endCxn id="15" idx="2"/>
          </p:cNvCxnSpPr>
          <p:nvPr/>
        </p:nvCxnSpPr>
        <p:spPr>
          <a:xfrm rot="10800000">
            <a:off x="5940425" y="966788"/>
            <a:ext cx="1004888" cy="21193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87" name="Group 159"/>
          <p:cNvGrpSpPr>
            <a:grpSpLocks/>
          </p:cNvGrpSpPr>
          <p:nvPr/>
        </p:nvGrpSpPr>
        <p:grpSpPr bwMode="auto">
          <a:xfrm>
            <a:off x="6973888" y="838200"/>
            <a:ext cx="1522412" cy="685800"/>
            <a:chOff x="6973555" y="457200"/>
            <a:chExt cx="1522294" cy="685800"/>
          </a:xfrm>
        </p:grpSpPr>
        <p:sp>
          <p:nvSpPr>
            <p:cNvPr id="157" name="Rectangle 156"/>
            <p:cNvSpPr/>
            <p:nvPr/>
          </p:nvSpPr>
          <p:spPr>
            <a:xfrm>
              <a:off x="6973555" y="457200"/>
              <a:ext cx="987348"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b="1">
                  <a:solidFill>
                    <a:srgbClr val="FFFFFF"/>
                  </a:solidFill>
                  <a:latin typeface="Arial" charset="0"/>
                  <a:ea typeface="ＭＳ Ｐゴシック" charset="0"/>
                  <a:cs typeface="Arial" charset="0"/>
                </a:rPr>
                <a:t>Jon</a:t>
              </a:r>
              <a:br>
                <a:rPr lang="en-US" sz="1400" b="1">
                  <a:solidFill>
                    <a:srgbClr val="FFFFFF"/>
                  </a:solidFill>
                  <a:latin typeface="Arial" charset="0"/>
                  <a:ea typeface="ＭＳ Ｐゴシック" charset="0"/>
                  <a:cs typeface="Arial" charset="0"/>
                </a:rPr>
              </a:br>
              <a:r>
                <a:rPr lang="en-US" sz="1400" b="1">
                  <a:solidFill>
                    <a:srgbClr val="FFFFFF"/>
                  </a:solidFill>
                  <a:latin typeface="Arial" charset="0"/>
                  <a:ea typeface="ＭＳ Ｐゴシック" charset="0"/>
                  <a:cs typeface="Arial" charset="0"/>
                </a:rPr>
                <a:t>McCune</a:t>
              </a:r>
            </a:p>
          </p:txBody>
        </p:sp>
        <p:pic>
          <p:nvPicPr>
            <p:cNvPr id="108607" name="Picture 17" descr="mccun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33909" y="457200"/>
              <a:ext cx="56194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2" name="Straight Arrow Connector 161"/>
          <p:cNvCxnSpPr>
            <a:endCxn id="19" idx="2"/>
          </p:cNvCxnSpPr>
          <p:nvPr/>
        </p:nvCxnSpPr>
        <p:spPr>
          <a:xfrm rot="10800000" flipV="1">
            <a:off x="5989638" y="838200"/>
            <a:ext cx="993775" cy="1385888"/>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endCxn id="20" idx="2"/>
          </p:cNvCxnSpPr>
          <p:nvPr/>
        </p:nvCxnSpPr>
        <p:spPr>
          <a:xfrm rot="10800000" flipV="1">
            <a:off x="5926138" y="1462088"/>
            <a:ext cx="971550" cy="21955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8590" name="Group 168"/>
          <p:cNvGrpSpPr>
            <a:grpSpLocks/>
          </p:cNvGrpSpPr>
          <p:nvPr/>
        </p:nvGrpSpPr>
        <p:grpSpPr bwMode="auto">
          <a:xfrm>
            <a:off x="347663" y="6172200"/>
            <a:ext cx="1668462" cy="685800"/>
            <a:chOff x="348386" y="5791200"/>
            <a:chExt cx="1667738" cy="685800"/>
          </a:xfrm>
        </p:grpSpPr>
        <p:pic>
          <p:nvPicPr>
            <p:cNvPr id="108604" name="Picture 16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8386" y="5791200"/>
              <a:ext cx="52120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Rectangle 167"/>
            <p:cNvSpPr/>
            <p:nvPr/>
          </p:nvSpPr>
          <p:spPr>
            <a:xfrm>
              <a:off x="868860" y="5791200"/>
              <a:ext cx="1147264" cy="6858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600" b="1">
                  <a:solidFill>
                    <a:srgbClr val="FFFFFF"/>
                  </a:solidFill>
                  <a:latin typeface="Arial" charset="0"/>
                  <a:ea typeface="ＭＳ Ｐゴシック" charset="0"/>
                  <a:cs typeface="Arial" charset="0"/>
                </a:rPr>
                <a:t>Philip Koopman</a:t>
              </a:r>
            </a:p>
          </p:txBody>
        </p:sp>
      </p:grpSp>
      <p:cxnSp>
        <p:nvCxnSpPr>
          <p:cNvPr id="171" name="Straight Arrow Connector 170"/>
          <p:cNvCxnSpPr>
            <a:endCxn id="21" idx="0"/>
          </p:cNvCxnSpPr>
          <p:nvPr/>
        </p:nvCxnSpPr>
        <p:spPr>
          <a:xfrm rot="5400000" flipH="1" flipV="1">
            <a:off x="1927225" y="5257800"/>
            <a:ext cx="1339850" cy="12255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a:endCxn id="19" idx="0"/>
          </p:cNvCxnSpPr>
          <p:nvPr/>
        </p:nvCxnSpPr>
        <p:spPr>
          <a:xfrm flipV="1">
            <a:off x="1868488" y="2224088"/>
            <a:ext cx="1357312" cy="3948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7" name="Rectangle 176"/>
          <p:cNvSpPr/>
          <p:nvPr/>
        </p:nvSpPr>
        <p:spPr>
          <a:xfrm>
            <a:off x="2971800" y="6400800"/>
            <a:ext cx="3352800" cy="365125"/>
          </a:xfrm>
          <a:prstGeom prst="rect">
            <a:avLst/>
          </a:prstGeom>
          <a:solidFill>
            <a:schemeClr val="tx1">
              <a:lumMod val="85000"/>
              <a:lumOff val="15000"/>
            </a:schemeClr>
          </a:solidFill>
          <a:ln>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en-US" sz="2000" b="1">
                <a:solidFill>
                  <a:prstClr val="white"/>
                </a:solidFill>
                <a:latin typeface="Arial" charset="0"/>
                <a:ea typeface="ＭＳ Ｐゴシック" charset="0"/>
                <a:cs typeface="Arial" charset="0"/>
              </a:rPr>
              <a:t>Average In Degree: &gt; 2</a:t>
            </a:r>
          </a:p>
        </p:txBody>
      </p:sp>
      <p:cxnSp>
        <p:nvCxnSpPr>
          <p:cNvPr id="179" name="Straight Arrow Connector 178"/>
          <p:cNvCxnSpPr>
            <a:endCxn id="21" idx="0"/>
          </p:cNvCxnSpPr>
          <p:nvPr/>
        </p:nvCxnSpPr>
        <p:spPr>
          <a:xfrm rot="16200000" flipH="1">
            <a:off x="974725" y="2965451"/>
            <a:ext cx="3189287" cy="1281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18" idx="0"/>
          </p:cNvCxnSpPr>
          <p:nvPr/>
        </p:nvCxnSpPr>
        <p:spPr>
          <a:xfrm>
            <a:off x="1812925" y="5424488"/>
            <a:ext cx="1419225" cy="519112"/>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endCxn id="17" idx="0"/>
          </p:cNvCxnSpPr>
          <p:nvPr/>
        </p:nvCxnSpPr>
        <p:spPr>
          <a:xfrm rot="16200000" flipH="1">
            <a:off x="957262" y="2235201"/>
            <a:ext cx="3298825" cy="12509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15" idx="0"/>
          </p:cNvCxnSpPr>
          <p:nvPr/>
        </p:nvCxnSpPr>
        <p:spPr>
          <a:xfrm rot="5400000" flipH="1" flipV="1">
            <a:off x="573087" y="2311401"/>
            <a:ext cx="3971925" cy="12827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endCxn id="19" idx="2"/>
          </p:cNvCxnSpPr>
          <p:nvPr/>
        </p:nvCxnSpPr>
        <p:spPr>
          <a:xfrm rot="16200000" flipV="1">
            <a:off x="5228432" y="2985294"/>
            <a:ext cx="2476500" cy="954087"/>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5" name="Rounded Rectangle 84"/>
          <p:cNvSpPr/>
          <p:nvPr/>
        </p:nvSpPr>
        <p:spPr>
          <a:xfrm rot="16200000">
            <a:off x="4431506" y="1475582"/>
            <a:ext cx="352425" cy="2763838"/>
          </a:xfrm>
          <a:prstGeom prst="roundRect">
            <a:avLst/>
          </a:prstGeom>
          <a:solidFill>
            <a:srgbClr val="B02E38"/>
          </a:solidFill>
          <a:ln>
            <a:solidFill>
              <a:srgbClr val="B14044"/>
            </a:solidFill>
          </a:ln>
        </p:spPr>
        <p:style>
          <a:lnRef idx="1">
            <a:schemeClr val="accent1"/>
          </a:lnRef>
          <a:fillRef idx="3">
            <a:schemeClr val="accent1"/>
          </a:fillRef>
          <a:effectRef idx="2">
            <a:schemeClr val="accent1"/>
          </a:effectRef>
          <a:fontRef idx="minor">
            <a:schemeClr val="lt1"/>
          </a:fontRef>
        </p:style>
        <p:txBody>
          <a:bodyPr vert="eaVert" anchor="ctr"/>
          <a:lstStyle/>
          <a:p>
            <a:pPr algn="ctr">
              <a:defRPr/>
            </a:pPr>
            <a:r>
              <a:rPr lang="en-US" sz="1600" b="1">
                <a:solidFill>
                  <a:srgbClr val="FFFFFF"/>
                </a:solidFill>
                <a:latin typeface="Arial" charset="0"/>
                <a:ea typeface="ＭＳ Ｐゴシック" charset="0"/>
                <a:cs typeface="Arial" charset="0"/>
              </a:rPr>
              <a:t>Crypto</a:t>
            </a:r>
          </a:p>
        </p:txBody>
      </p:sp>
      <p:cxnSp>
        <p:nvCxnSpPr>
          <p:cNvPr id="88" name="Straight Arrow Connector 87"/>
          <p:cNvCxnSpPr>
            <a:endCxn id="85" idx="0"/>
          </p:cNvCxnSpPr>
          <p:nvPr/>
        </p:nvCxnSpPr>
        <p:spPr>
          <a:xfrm>
            <a:off x="1879600" y="1828800"/>
            <a:ext cx="1346200" cy="10287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1982788" y="2857500"/>
            <a:ext cx="1293812" cy="1524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85" idx="0"/>
          </p:cNvCxnSpPr>
          <p:nvPr/>
        </p:nvCxnSpPr>
        <p:spPr>
          <a:xfrm rot="5400000" flipH="1" flipV="1">
            <a:off x="1698625" y="3121025"/>
            <a:ext cx="1790700" cy="126365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endCxn id="85" idx="2"/>
          </p:cNvCxnSpPr>
          <p:nvPr/>
        </p:nvCxnSpPr>
        <p:spPr>
          <a:xfrm rot="10800000" flipV="1">
            <a:off x="5989638" y="1943100"/>
            <a:ext cx="1041400" cy="914400"/>
          </a:xfrm>
          <a:prstGeom prst="straightConnector1">
            <a:avLst/>
          </a:prstGeom>
          <a:ln>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0" name="Title 83"/>
          <p:cNvSpPr>
            <a:spLocks noGrp="1"/>
          </p:cNvSpPr>
          <p:nvPr>
            <p:ph type="title"/>
          </p:nvPr>
        </p:nvSpPr>
        <p:spPr>
          <a:xfrm>
            <a:off x="152400" y="-76200"/>
            <a:ext cx="8839200" cy="792162"/>
          </a:xfrm>
        </p:spPr>
        <p:txBody>
          <a:bodyPr/>
          <a:lstStyle/>
          <a:p>
            <a:r>
              <a:rPr lang="en-US" dirty="0" err="1" smtClean="0"/>
              <a:t>CyLab</a:t>
            </a:r>
            <a:r>
              <a:rPr lang="en-US" dirty="0" smtClean="0"/>
              <a:t> Researchers </a:t>
            </a:r>
            <a:r>
              <a:rPr lang="en-US" dirty="0" smtClean="0"/>
              <a:t>&amp; Collaboration</a:t>
            </a:r>
            <a:endParaRPr lang="en-US" dirty="0"/>
          </a:p>
        </p:txBody>
      </p:sp>
    </p:spTree>
    <p:extLst>
      <p:ext uri="{BB962C8B-B14F-4D97-AF65-F5344CB8AC3E}">
        <p14:creationId xmlns:p14="http://schemas.microsoft.com/office/powerpoint/2010/main" val="14240694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Example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D37A05C-7D88-9E4B-B6AC-1CE35ACF5DD7}" type="slidenum">
              <a:rPr lang="en-US" smtClean="0"/>
              <a:pPr/>
              <a:t>38</a:t>
            </a:fld>
            <a:endParaRPr lang="en-US"/>
          </a:p>
        </p:txBody>
      </p:sp>
      <p:sp>
        <p:nvSpPr>
          <p:cNvPr id="5" name="Rectangle 4"/>
          <p:cNvSpPr>
            <a:spLocks noChangeArrowheads="1"/>
          </p:cNvSpPr>
          <p:nvPr/>
        </p:nvSpPr>
        <p:spPr bwMode="auto">
          <a:xfrm>
            <a:off x="2209800" y="1720184"/>
            <a:ext cx="4535475" cy="2394616"/>
          </a:xfrm>
          <a:prstGeom prst="rect">
            <a:avLst/>
          </a:prstGeom>
          <a:solidFill>
            <a:schemeClr val="tx1"/>
          </a:solidFill>
          <a:ln w="9525">
            <a:noFill/>
            <a:miter lim="800000"/>
            <a:headEnd/>
            <a:tailEnd/>
          </a:ln>
        </p:spPr>
        <p:txBody>
          <a:bodyPr anchor="ctr">
            <a:prstTxWarp prst="textNoShape">
              <a:avLst/>
            </a:prstTxWarp>
          </a:bodyPr>
          <a:lstStyle/>
          <a:p>
            <a:pPr marL="119063" algn="ctr" eaLnBrk="0" hangingPunct="0"/>
            <a:r>
              <a:rPr lang="en-US" sz="2800" b="1" i="1" dirty="0" smtClean="0">
                <a:solidFill>
                  <a:schemeClr val="bg1"/>
                </a:solidFill>
              </a:rPr>
              <a:t>Trusted computing:</a:t>
            </a:r>
            <a:br>
              <a:rPr lang="en-US" sz="2800" b="1" i="1" dirty="0" smtClean="0">
                <a:solidFill>
                  <a:schemeClr val="bg1"/>
                </a:solidFill>
              </a:rPr>
            </a:br>
            <a:r>
              <a:rPr lang="en-US" sz="2800" b="1" i="1" dirty="0" smtClean="0">
                <a:solidFill>
                  <a:schemeClr val="bg1"/>
                </a:solidFill>
              </a:rPr>
              <a:t>Can I make sure critical functionality works even if hacked?</a:t>
            </a:r>
            <a:endParaRPr lang="en-US" sz="2800" b="1" i="1" dirty="0">
              <a:solidFill>
                <a:schemeClr val="bg1"/>
              </a:solidFill>
            </a:endParaRPr>
          </a:p>
        </p:txBody>
      </p:sp>
    </p:spTree>
    <p:extLst>
      <p:ext uri="{BB962C8B-B14F-4D97-AF65-F5344CB8AC3E}">
        <p14:creationId xmlns:p14="http://schemas.microsoft.com/office/powerpoint/2010/main" val="30089563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Title 1"/>
          <p:cNvSpPr>
            <a:spLocks noGrp="1"/>
          </p:cNvSpPr>
          <p:nvPr>
            <p:ph type="title"/>
          </p:nvPr>
        </p:nvSpPr>
        <p:spPr>
          <a:xfrm>
            <a:off x="195390" y="0"/>
            <a:ext cx="7772400" cy="1143000"/>
          </a:xfrm>
        </p:spPr>
        <p:txBody>
          <a:bodyPr/>
          <a:lstStyle/>
          <a:p>
            <a:r>
              <a:rPr lang="en-US" sz="3200" dirty="0" err="1" smtClean="0"/>
              <a:t>TrustVisor</a:t>
            </a:r>
            <a:endParaRPr lang="en-US" sz="3200" dirty="0" smtClean="0"/>
          </a:p>
        </p:txBody>
      </p:sp>
      <p:sp>
        <p:nvSpPr>
          <p:cNvPr id="70659" name="Content Placeholder 2"/>
          <p:cNvSpPr>
            <a:spLocks noGrp="1"/>
          </p:cNvSpPr>
          <p:nvPr>
            <p:ph idx="1"/>
          </p:nvPr>
        </p:nvSpPr>
        <p:spPr>
          <a:xfrm>
            <a:off x="65130" y="1273689"/>
            <a:ext cx="8987959" cy="4343400"/>
          </a:xfrm>
        </p:spPr>
        <p:txBody>
          <a:bodyPr/>
          <a:lstStyle/>
          <a:p>
            <a:r>
              <a:rPr lang="en-US" sz="2800" dirty="0" smtClean="0"/>
              <a:t>Faculty: </a:t>
            </a:r>
            <a:r>
              <a:rPr lang="en-US" sz="2800" dirty="0" err="1" smtClean="0"/>
              <a:t>Anupam</a:t>
            </a:r>
            <a:r>
              <a:rPr lang="en-US" sz="2800" dirty="0" smtClean="0"/>
              <a:t> </a:t>
            </a:r>
            <a:r>
              <a:rPr lang="en-US" sz="2800" dirty="0" err="1" smtClean="0"/>
              <a:t>Datta</a:t>
            </a:r>
            <a:r>
              <a:rPr lang="en-US" sz="2800" dirty="0" smtClean="0"/>
              <a:t>, Virgil </a:t>
            </a:r>
            <a:r>
              <a:rPr lang="en-US" sz="2800" dirty="0" err="1" smtClean="0"/>
              <a:t>Gligor</a:t>
            </a:r>
            <a:r>
              <a:rPr lang="en-US" sz="2800" dirty="0" smtClean="0"/>
              <a:t>, Adrian Perrig</a:t>
            </a:r>
          </a:p>
          <a:p>
            <a:r>
              <a:rPr lang="en-US" sz="2800" dirty="0" smtClean="0"/>
              <a:t>Goals</a:t>
            </a:r>
          </a:p>
          <a:p>
            <a:pPr lvl="1"/>
            <a:r>
              <a:rPr lang="en-US" sz="2400" dirty="0" smtClean="0">
                <a:cs typeface="ＭＳ Ｐゴシック" charset="-128"/>
              </a:rPr>
              <a:t>Secure execution of security-sensitive code S</a:t>
            </a:r>
          </a:p>
          <a:p>
            <a:pPr lvl="1"/>
            <a:r>
              <a:rPr lang="en-US" dirty="0" smtClean="0">
                <a:cs typeface="ＭＳ Ｐゴシック" charset="-128"/>
              </a:rPr>
              <a:t>No need to trust OS, applications, local hardware devices</a:t>
            </a:r>
          </a:p>
          <a:p>
            <a:pPr lvl="1"/>
            <a:r>
              <a:rPr lang="en-US" sz="2400" dirty="0" err="1" smtClean="0">
                <a:cs typeface="ＭＳ Ｐゴシック" charset="-128"/>
              </a:rPr>
              <a:t>TrustVisor</a:t>
            </a:r>
            <a:r>
              <a:rPr lang="en-US" sz="2400" dirty="0" smtClean="0">
                <a:cs typeface="ＭＳ Ｐゴシック" charset="-128"/>
              </a:rPr>
              <a:t> ensures code integrity, data secrecy and integrity</a:t>
            </a:r>
            <a:endParaRPr lang="en-US" sz="2400" dirty="0" smtClean="0"/>
          </a:p>
        </p:txBody>
      </p:sp>
      <p:sp>
        <p:nvSpPr>
          <p:cNvPr id="70660" name="Rectangle 3"/>
          <p:cNvSpPr>
            <a:spLocks noChangeArrowheads="1"/>
          </p:cNvSpPr>
          <p:nvPr/>
        </p:nvSpPr>
        <p:spPr bwMode="auto">
          <a:xfrm>
            <a:off x="3200400" y="6171784"/>
            <a:ext cx="3200400" cy="381000"/>
          </a:xfrm>
          <a:prstGeom prst="rect">
            <a:avLst/>
          </a:prstGeom>
          <a:solidFill>
            <a:srgbClr val="008000"/>
          </a:solidFill>
          <a:ln w="9525">
            <a:solidFill>
              <a:schemeClr val="tx1"/>
            </a:solidFill>
            <a:round/>
            <a:headEnd/>
            <a:tailEnd/>
          </a:ln>
        </p:spPr>
        <p:txBody>
          <a:bodyPr anchor="ctr">
            <a:prstTxWarp prst="textNoShape">
              <a:avLst/>
            </a:prstTxWarp>
          </a:bodyPr>
          <a:lstStyle/>
          <a:p>
            <a:pPr defTabSz="914400" eaLnBrk="0" fontAlgn="base" hangingPunct="0">
              <a:spcBef>
                <a:spcPct val="0"/>
              </a:spcBef>
              <a:spcAft>
                <a:spcPct val="0"/>
              </a:spcAft>
            </a:pPr>
            <a:r>
              <a:rPr lang="en-US" b="1">
                <a:solidFill>
                  <a:srgbClr val="FFFFFF"/>
                </a:solidFill>
                <a:latin typeface="Arial" charset="0"/>
                <a:ea typeface="Arial" charset="0"/>
                <a:cs typeface="Arial" charset="0"/>
              </a:rPr>
              <a:t>HW</a:t>
            </a:r>
          </a:p>
        </p:txBody>
      </p:sp>
      <p:sp>
        <p:nvSpPr>
          <p:cNvPr id="70661" name="Rectangle 4"/>
          <p:cNvSpPr>
            <a:spLocks noChangeArrowheads="1"/>
          </p:cNvSpPr>
          <p:nvPr/>
        </p:nvSpPr>
        <p:spPr bwMode="auto">
          <a:xfrm>
            <a:off x="3200400" y="5028784"/>
            <a:ext cx="2362200" cy="1066800"/>
          </a:xfrm>
          <a:prstGeom prst="rect">
            <a:avLst/>
          </a:prstGeom>
          <a:solidFill>
            <a:srgbClr val="FF0000"/>
          </a:solidFill>
          <a:ln w="9525">
            <a:noFill/>
            <a:round/>
            <a:headEnd/>
            <a:tailEnd/>
          </a:ln>
        </p:spPr>
        <p:txBody>
          <a:bodyPr anchor="ctr">
            <a:prstTxWarp prst="textNoShape">
              <a:avLst/>
            </a:prstTxWarp>
          </a:bodyPr>
          <a:lstStyle/>
          <a:p>
            <a:pPr defTabSz="914400" eaLnBrk="0" fontAlgn="base" hangingPunct="0">
              <a:spcBef>
                <a:spcPct val="0"/>
              </a:spcBef>
              <a:spcAft>
                <a:spcPct val="0"/>
              </a:spcAft>
            </a:pPr>
            <a:r>
              <a:rPr lang="en-US" b="1">
                <a:solidFill>
                  <a:srgbClr val="FFFFFF"/>
                </a:solidFill>
                <a:latin typeface="Arial" charset="0"/>
                <a:ea typeface="Arial" charset="0"/>
                <a:cs typeface="Arial" charset="0"/>
              </a:rPr>
              <a:t>OS</a:t>
            </a:r>
          </a:p>
        </p:txBody>
      </p:sp>
      <p:sp>
        <p:nvSpPr>
          <p:cNvPr id="70662" name="Rectangle 5"/>
          <p:cNvSpPr>
            <a:spLocks noChangeArrowheads="1"/>
          </p:cNvSpPr>
          <p:nvPr/>
        </p:nvSpPr>
        <p:spPr bwMode="auto">
          <a:xfrm>
            <a:off x="3200400" y="4190584"/>
            <a:ext cx="914400" cy="762000"/>
          </a:xfrm>
          <a:prstGeom prst="rect">
            <a:avLst/>
          </a:prstGeom>
          <a:solidFill>
            <a:srgbClr val="FF0000"/>
          </a:solidFill>
          <a:ln w="9525">
            <a:noFill/>
            <a:round/>
            <a:headEnd/>
            <a:tailEnd/>
          </a:ln>
        </p:spPr>
        <p:txBody>
          <a:bodyPr anchor="ctr">
            <a:prstTxWarp prst="textNoShape">
              <a:avLst/>
            </a:prstTxWarp>
          </a:bodyPr>
          <a:lstStyle/>
          <a:p>
            <a:pPr defTabSz="914400" eaLnBrk="0" fontAlgn="base" hangingPunct="0">
              <a:spcBef>
                <a:spcPct val="0"/>
              </a:spcBef>
              <a:spcAft>
                <a:spcPct val="0"/>
              </a:spcAft>
            </a:pPr>
            <a:r>
              <a:rPr lang="en-US" b="1">
                <a:solidFill>
                  <a:srgbClr val="FFFFFF"/>
                </a:solidFill>
                <a:latin typeface="Arial" charset="0"/>
                <a:ea typeface="Arial" charset="0"/>
                <a:cs typeface="Arial" charset="0"/>
              </a:rPr>
              <a:t>App</a:t>
            </a:r>
          </a:p>
        </p:txBody>
      </p:sp>
      <p:sp>
        <p:nvSpPr>
          <p:cNvPr id="70663" name="Rectangle 6"/>
          <p:cNvSpPr>
            <a:spLocks noChangeArrowheads="1"/>
          </p:cNvSpPr>
          <p:nvPr/>
        </p:nvSpPr>
        <p:spPr bwMode="auto">
          <a:xfrm>
            <a:off x="4648200" y="4190584"/>
            <a:ext cx="914400" cy="762000"/>
          </a:xfrm>
          <a:prstGeom prst="rect">
            <a:avLst/>
          </a:prstGeom>
          <a:solidFill>
            <a:srgbClr val="FF0000"/>
          </a:solidFill>
          <a:ln w="9525">
            <a:noFill/>
            <a:round/>
            <a:headEnd/>
            <a:tailEnd/>
          </a:ln>
        </p:spPr>
        <p:txBody>
          <a:bodyPr anchor="ctr">
            <a:prstTxWarp prst="textNoShape">
              <a:avLst/>
            </a:prstTxWarp>
          </a:bodyPr>
          <a:lstStyle/>
          <a:p>
            <a:pPr defTabSz="914400" eaLnBrk="0" fontAlgn="base" hangingPunct="0">
              <a:spcBef>
                <a:spcPct val="0"/>
              </a:spcBef>
              <a:spcAft>
                <a:spcPct val="0"/>
              </a:spcAft>
            </a:pPr>
            <a:r>
              <a:rPr lang="en-US" b="1">
                <a:solidFill>
                  <a:srgbClr val="FFFFFF"/>
                </a:solidFill>
                <a:latin typeface="Arial" charset="0"/>
                <a:ea typeface="Arial" charset="0"/>
                <a:cs typeface="Arial" charset="0"/>
              </a:rPr>
              <a:t>App</a:t>
            </a:r>
          </a:p>
        </p:txBody>
      </p:sp>
      <p:sp>
        <p:nvSpPr>
          <p:cNvPr id="70664" name="Rectangle 7"/>
          <p:cNvSpPr>
            <a:spLocks noChangeArrowheads="1"/>
          </p:cNvSpPr>
          <p:nvPr/>
        </p:nvSpPr>
        <p:spPr bwMode="auto">
          <a:xfrm>
            <a:off x="5486400" y="4647784"/>
            <a:ext cx="914400" cy="228600"/>
          </a:xfrm>
          <a:prstGeom prst="rect">
            <a:avLst/>
          </a:prstGeom>
          <a:solidFill>
            <a:srgbClr val="0000FF"/>
          </a:solidFill>
          <a:ln w="9525">
            <a:solidFill>
              <a:schemeClr val="tx1"/>
            </a:solidFill>
            <a:round/>
            <a:headEnd/>
            <a:tailEnd/>
          </a:ln>
        </p:spPr>
        <p:txBody>
          <a:bodyPr anchor="ctr">
            <a:prstTxWarp prst="textNoShape">
              <a:avLst/>
            </a:prstTxWarp>
          </a:bodyPr>
          <a:lstStyle/>
          <a:p>
            <a:pPr defTabSz="914400" eaLnBrk="0" fontAlgn="base" hangingPunct="0">
              <a:spcBef>
                <a:spcPct val="0"/>
              </a:spcBef>
              <a:spcAft>
                <a:spcPct val="0"/>
              </a:spcAft>
            </a:pPr>
            <a:r>
              <a:rPr lang="en-US" sz="1600" b="1">
                <a:solidFill>
                  <a:srgbClr val="FFFFFF"/>
                </a:solidFill>
                <a:latin typeface="Arial" charset="0"/>
                <a:ea typeface="Arial" charset="0"/>
                <a:cs typeface="Arial" charset="0"/>
              </a:rPr>
              <a:t>S</a:t>
            </a:r>
          </a:p>
        </p:txBody>
      </p:sp>
      <p:sp>
        <p:nvSpPr>
          <p:cNvPr id="70665" name="Oval 8"/>
          <p:cNvSpPr>
            <a:spLocks noChangeArrowheads="1"/>
          </p:cNvSpPr>
          <p:nvPr/>
        </p:nvSpPr>
        <p:spPr bwMode="auto">
          <a:xfrm>
            <a:off x="7620000" y="5638384"/>
            <a:ext cx="609600" cy="609600"/>
          </a:xfrm>
          <a:prstGeom prst="ellipse">
            <a:avLst/>
          </a:prstGeom>
          <a:solidFill>
            <a:srgbClr val="008000"/>
          </a:solidFill>
          <a:ln w="9525">
            <a:solidFill>
              <a:schemeClr val="tx1"/>
            </a:solidFill>
            <a:round/>
            <a:headEnd/>
            <a:tailEnd/>
          </a:ln>
        </p:spPr>
        <p:txBody>
          <a:bodyPr anchor="ctr">
            <a:prstTxWarp prst="textNoShape">
              <a:avLst/>
            </a:prstTxWarp>
          </a:bodyPr>
          <a:lstStyle/>
          <a:p>
            <a:pPr algn="ctr" defTabSz="914400" eaLnBrk="0" fontAlgn="base" hangingPunct="0">
              <a:spcBef>
                <a:spcPct val="0"/>
              </a:spcBef>
              <a:spcAft>
                <a:spcPct val="0"/>
              </a:spcAft>
            </a:pPr>
            <a:r>
              <a:rPr lang="en-US" b="1" dirty="0">
                <a:solidFill>
                  <a:srgbClr val="FFFFFF"/>
                </a:solidFill>
                <a:latin typeface="Arial" charset="0"/>
                <a:ea typeface="Arial" charset="0"/>
                <a:cs typeface="Arial" charset="0"/>
              </a:rPr>
              <a:t>V</a:t>
            </a:r>
          </a:p>
        </p:txBody>
      </p:sp>
      <p:sp>
        <p:nvSpPr>
          <p:cNvPr id="70666" name="Rectangle 9"/>
          <p:cNvSpPr>
            <a:spLocks noChangeArrowheads="1"/>
          </p:cNvSpPr>
          <p:nvPr/>
        </p:nvSpPr>
        <p:spPr bwMode="auto">
          <a:xfrm>
            <a:off x="4876800" y="5866984"/>
            <a:ext cx="1524000" cy="228600"/>
          </a:xfrm>
          <a:prstGeom prst="rect">
            <a:avLst/>
          </a:prstGeom>
          <a:solidFill>
            <a:srgbClr val="008000"/>
          </a:solidFill>
          <a:ln w="9525">
            <a:solidFill>
              <a:schemeClr val="tx1"/>
            </a:solidFill>
            <a:round/>
            <a:headEnd/>
            <a:tailEnd/>
          </a:ln>
        </p:spPr>
        <p:txBody>
          <a:bodyPr anchor="ctr">
            <a:prstTxWarp prst="textNoShape">
              <a:avLst/>
            </a:prstTxWarp>
          </a:bodyPr>
          <a:lstStyle/>
          <a:p>
            <a:pPr algn="ctr" defTabSz="914400" eaLnBrk="0" fontAlgn="base" hangingPunct="0">
              <a:spcBef>
                <a:spcPct val="0"/>
              </a:spcBef>
              <a:spcAft>
                <a:spcPct val="0"/>
              </a:spcAft>
            </a:pPr>
            <a:r>
              <a:rPr lang="en-US" sz="1600" b="1" dirty="0" err="1">
                <a:solidFill>
                  <a:srgbClr val="FFFFFF"/>
                </a:solidFill>
                <a:latin typeface="Arial" charset="0"/>
                <a:ea typeface="Arial" charset="0"/>
                <a:cs typeface="Arial" charset="0"/>
              </a:rPr>
              <a:t>TrustVisor</a:t>
            </a:r>
            <a:endParaRPr lang="en-US" sz="1600" b="1" dirty="0">
              <a:solidFill>
                <a:srgbClr val="FFFFFF"/>
              </a:solidFill>
              <a:latin typeface="Arial" charset="0"/>
              <a:ea typeface="Arial" charset="0"/>
              <a:cs typeface="Arial" charset="0"/>
            </a:endParaRPr>
          </a:p>
        </p:txBody>
      </p:sp>
      <p:cxnSp>
        <p:nvCxnSpPr>
          <p:cNvPr id="70667" name="Straight Arrow Connector 14"/>
          <p:cNvCxnSpPr>
            <a:cxnSpLocks noChangeShapeType="1"/>
          </p:cNvCxnSpPr>
          <p:nvPr/>
        </p:nvCxnSpPr>
        <p:spPr bwMode="auto">
          <a:xfrm>
            <a:off x="6400800" y="5943184"/>
            <a:ext cx="1219200" cy="1588"/>
          </a:xfrm>
          <a:prstGeom prst="straightConnector1">
            <a:avLst/>
          </a:prstGeom>
          <a:noFill/>
          <a:ln w="38100">
            <a:solidFill>
              <a:schemeClr val="tx1"/>
            </a:solidFill>
            <a:round/>
            <a:headEnd type="arrow" w="med" len="med"/>
            <a:tailEnd type="arrow" w="med" len="med"/>
          </a:ln>
        </p:spPr>
      </p:cxnSp>
      <p:sp>
        <p:nvSpPr>
          <p:cNvPr id="12" name="Rectangle 6"/>
          <p:cNvSpPr>
            <a:spLocks noChangeArrowheads="1"/>
          </p:cNvSpPr>
          <p:nvPr/>
        </p:nvSpPr>
        <p:spPr bwMode="auto">
          <a:xfrm>
            <a:off x="424420" y="4538184"/>
            <a:ext cx="1301529" cy="533400"/>
          </a:xfrm>
          <a:prstGeom prst="rect">
            <a:avLst/>
          </a:prstGeom>
          <a:solidFill>
            <a:srgbClr val="FF0000"/>
          </a:solidFill>
          <a:ln w="9525">
            <a:noFill/>
            <a:round/>
            <a:headEnd/>
            <a:tailEnd/>
          </a:ln>
        </p:spPr>
        <p:txBody>
          <a:bodyPr anchor="ctr">
            <a:prstTxWarp prst="textNoShape">
              <a:avLst/>
            </a:prstTxWarp>
          </a:bodyPr>
          <a:lstStyle/>
          <a:p>
            <a:pPr algn="ctr" defTabSz="914400" eaLnBrk="0" fontAlgn="base" hangingPunct="0">
              <a:spcBef>
                <a:spcPct val="0"/>
              </a:spcBef>
              <a:spcAft>
                <a:spcPct val="0"/>
              </a:spcAft>
            </a:pPr>
            <a:r>
              <a:rPr lang="en-US" b="1">
                <a:solidFill>
                  <a:srgbClr val="FFFFFF"/>
                </a:solidFill>
                <a:latin typeface="Arial" charset="0"/>
                <a:ea typeface="Arial" charset="0"/>
                <a:cs typeface="Arial" charset="0"/>
              </a:rPr>
              <a:t>Untrusted</a:t>
            </a:r>
          </a:p>
        </p:txBody>
      </p:sp>
      <p:sp>
        <p:nvSpPr>
          <p:cNvPr id="13" name="Rectangle 6"/>
          <p:cNvSpPr>
            <a:spLocks noChangeArrowheads="1"/>
          </p:cNvSpPr>
          <p:nvPr/>
        </p:nvSpPr>
        <p:spPr bwMode="auto">
          <a:xfrm>
            <a:off x="424420" y="5223984"/>
            <a:ext cx="1301529" cy="533400"/>
          </a:xfrm>
          <a:prstGeom prst="rect">
            <a:avLst/>
          </a:prstGeom>
          <a:solidFill>
            <a:srgbClr val="008000"/>
          </a:solidFill>
          <a:ln w="9525">
            <a:noFill/>
            <a:round/>
            <a:headEnd/>
            <a:tailEnd/>
          </a:ln>
        </p:spPr>
        <p:txBody>
          <a:bodyPr anchor="ctr">
            <a:prstTxWarp prst="textNoShape">
              <a:avLst/>
            </a:prstTxWarp>
          </a:bodyPr>
          <a:lstStyle/>
          <a:p>
            <a:pPr algn="ctr" defTabSz="914400" eaLnBrk="0" fontAlgn="base" hangingPunct="0">
              <a:spcBef>
                <a:spcPct val="0"/>
              </a:spcBef>
              <a:spcAft>
                <a:spcPct val="0"/>
              </a:spcAft>
            </a:pPr>
            <a:r>
              <a:rPr lang="en-US" b="1">
                <a:solidFill>
                  <a:srgbClr val="FFFFFF"/>
                </a:solidFill>
                <a:latin typeface="Arial" charset="0"/>
                <a:ea typeface="Arial" charset="0"/>
                <a:cs typeface="Arial" charset="0"/>
              </a:rPr>
              <a:t>Trusted</a:t>
            </a:r>
          </a:p>
        </p:txBody>
      </p:sp>
      <p:sp>
        <p:nvSpPr>
          <p:cNvPr id="14" name="Rectangle 6"/>
          <p:cNvSpPr>
            <a:spLocks noChangeArrowheads="1"/>
          </p:cNvSpPr>
          <p:nvPr/>
        </p:nvSpPr>
        <p:spPr bwMode="auto">
          <a:xfrm>
            <a:off x="424420" y="5909784"/>
            <a:ext cx="1301529" cy="533400"/>
          </a:xfrm>
          <a:prstGeom prst="rect">
            <a:avLst/>
          </a:prstGeom>
          <a:solidFill>
            <a:srgbClr val="0000FF"/>
          </a:solidFill>
          <a:ln w="9525">
            <a:noFill/>
            <a:round/>
            <a:headEnd/>
            <a:tailEnd/>
          </a:ln>
        </p:spPr>
        <p:txBody>
          <a:bodyPr anchor="ctr">
            <a:prstTxWarp prst="textNoShape">
              <a:avLst/>
            </a:prstTxWarp>
          </a:bodyPr>
          <a:lstStyle/>
          <a:p>
            <a:pPr algn="ctr" defTabSz="914400" eaLnBrk="0" fontAlgn="base" hangingPunct="0">
              <a:spcBef>
                <a:spcPct val="0"/>
              </a:spcBef>
              <a:spcAft>
                <a:spcPct val="0"/>
              </a:spcAft>
            </a:pPr>
            <a:r>
              <a:rPr lang="en-US" b="1">
                <a:solidFill>
                  <a:srgbClr val="FFFFFF"/>
                </a:solidFill>
                <a:latin typeface="Arial" charset="0"/>
                <a:ea typeface="Arial" charset="0"/>
                <a:cs typeface="Arial" charset="0"/>
              </a:rPr>
              <a:t>Verified</a:t>
            </a:r>
          </a:p>
        </p:txBody>
      </p:sp>
      <p:sp>
        <p:nvSpPr>
          <p:cNvPr id="15" name="Rounded Rectangle 14"/>
          <p:cNvSpPr/>
          <p:nvPr/>
        </p:nvSpPr>
        <p:spPr bwMode="auto">
          <a:xfrm>
            <a:off x="151970" y="4081691"/>
            <a:ext cx="1812789" cy="2496778"/>
          </a:xfrm>
          <a:prstGeom prst="roundRect">
            <a:avLst/>
          </a:prstGeom>
          <a:noFill/>
          <a:ln w="38100" cap="flat" cmpd="sng" algn="ctr">
            <a:solidFill>
              <a:schemeClr val="tx1"/>
            </a:solidFill>
            <a:prstDash val="solid"/>
            <a:round/>
            <a:headEnd type="none" w="med" len="med"/>
            <a:tailEnd type="none" w="med" len="med"/>
          </a:ln>
          <a:effectLst/>
        </p:spPr>
        <p:txBody>
          <a:bodyPr vert="horz" wrap="none" lIns="137160" tIns="155448" rIns="137160" bIns="155448" numCol="1" rtlCol="0" anchor="ctr" anchorCtr="0" compatLnSpc="1">
            <a:prstTxWarp prst="textNoShape">
              <a:avLst/>
            </a:prstTxWarp>
          </a:bodyPr>
          <a:lstStyle/>
          <a:p>
            <a:pPr defTabSz="914400" eaLnBrk="0" fontAlgn="base" hangingPunct="0">
              <a:spcBef>
                <a:spcPct val="0"/>
              </a:spcBef>
              <a:spcAft>
                <a:spcPct val="0"/>
              </a:spcAft>
            </a:pPr>
            <a:endParaRPr lang="en-US" b="1" smtClean="0">
              <a:solidFill>
                <a:srgbClr val="000000"/>
              </a:solidFill>
              <a:latin typeface="Arial" charset="0"/>
            </a:endParaRPr>
          </a:p>
        </p:txBody>
      </p:sp>
      <p:sp>
        <p:nvSpPr>
          <p:cNvPr id="16" name="TextBox 15"/>
          <p:cNvSpPr txBox="1"/>
          <p:nvPr/>
        </p:nvSpPr>
        <p:spPr>
          <a:xfrm>
            <a:off x="531896" y="4114254"/>
            <a:ext cx="1082297" cy="369332"/>
          </a:xfrm>
          <a:prstGeom prst="rect">
            <a:avLst/>
          </a:prstGeom>
          <a:noFill/>
        </p:spPr>
        <p:txBody>
          <a:bodyPr wrap="none" rtlCol="0">
            <a:spAutoFit/>
          </a:bodyPr>
          <a:lstStyle/>
          <a:p>
            <a:pPr defTabSz="914400" eaLnBrk="0" fontAlgn="base" hangingPunct="0">
              <a:spcBef>
                <a:spcPct val="0"/>
              </a:spcBef>
              <a:spcAft>
                <a:spcPct val="0"/>
              </a:spcAft>
            </a:pPr>
            <a:r>
              <a:rPr lang="en-US" b="1" dirty="0" smtClean="0">
                <a:solidFill>
                  <a:srgbClr val="000000"/>
                </a:solidFill>
                <a:latin typeface="Arial" pitchFamily="-107" charset="0"/>
              </a:rPr>
              <a:t>Legend:</a:t>
            </a:r>
            <a:endParaRPr lang="en-US" b="1" dirty="0">
              <a:solidFill>
                <a:srgbClr val="000000"/>
              </a:solidFill>
              <a:latin typeface="Arial" pitchFamily="-107" charset="0"/>
            </a:endParaRPr>
          </a:p>
        </p:txBody>
      </p:sp>
      <p:pic>
        <p:nvPicPr>
          <p:cNvPr id="17" name="Picture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9357" y="97023"/>
            <a:ext cx="722421" cy="99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3" descr="images-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4786" y="89663"/>
            <a:ext cx="1000275" cy="99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p:cNvPicPr>
            <a:picLocks noChangeAspect="1" noChangeArrowheads="1"/>
          </p:cNvPicPr>
          <p:nvPr/>
        </p:nvPicPr>
        <p:blipFill>
          <a:blip r:embed="rId4"/>
          <a:srcRect/>
          <a:stretch>
            <a:fillRect/>
          </a:stretch>
        </p:blipFill>
        <p:spPr bwMode="auto">
          <a:xfrm>
            <a:off x="2931053" y="89663"/>
            <a:ext cx="893733" cy="997798"/>
          </a:xfrm>
          <a:prstGeom prst="rect">
            <a:avLst/>
          </a:prstGeom>
          <a:noFill/>
          <a:ln w="9525">
            <a:noFill/>
            <a:miter lim="800000"/>
            <a:headEnd/>
            <a:tailEnd/>
          </a:ln>
        </p:spPr>
      </p:pic>
    </p:spTree>
    <p:extLst>
      <p:ext uri="{BB962C8B-B14F-4D97-AF65-F5344CB8AC3E}">
        <p14:creationId xmlns:p14="http://schemas.microsoft.com/office/powerpoint/2010/main" val="401988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a:bodyPr>
          <a:lstStyle/>
          <a:p>
            <a:r>
              <a:rPr lang="en-US" sz="4800" i="1" dirty="0" smtClean="0"/>
              <a:t>Many High-Impact Projects</a:t>
            </a:r>
            <a:endParaRPr lang="en-US" sz="4400" b="0" dirty="0"/>
          </a:p>
        </p:txBody>
      </p:sp>
    </p:spTree>
    <p:extLst>
      <p:ext uri="{BB962C8B-B14F-4D97-AF65-F5344CB8AC3E}">
        <p14:creationId xmlns:p14="http://schemas.microsoft.com/office/powerpoint/2010/main" val="34416925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534400" cy="1295400"/>
          </a:xfrm>
        </p:spPr>
        <p:txBody>
          <a:bodyPr>
            <a:normAutofit/>
          </a:bodyPr>
          <a:lstStyle/>
          <a:p>
            <a:r>
              <a:rPr lang="en-US" sz="4800" i="1" dirty="0" smtClean="0"/>
              <a:t>CMU is </a:t>
            </a:r>
            <a:r>
              <a:rPr lang="en-US" sz="4800" i="1" dirty="0" smtClean="0"/>
              <a:t>a Great </a:t>
            </a:r>
            <a:r>
              <a:rPr lang="en-US" sz="4800" i="1" dirty="0" smtClean="0"/>
              <a:t>Environment</a:t>
            </a:r>
            <a:endParaRPr lang="en-US" sz="4400" b="0" dirty="0">
              <a:solidFill>
                <a:schemeClr val="tx1">
                  <a:lumMod val="85000"/>
                  <a:lumOff val="1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4804410"/>
            <a:ext cx="3082311" cy="2053590"/>
          </a:xfrm>
          <a:prstGeom prst="rect">
            <a:avLst/>
          </a:prstGeom>
        </p:spPr>
      </p:pic>
      <p:pic>
        <p:nvPicPr>
          <p:cNvPr id="7" name="Picture 6"/>
          <p:cNvPicPr>
            <a:picLocks noChangeAspect="1"/>
          </p:cNvPicPr>
          <p:nvPr/>
        </p:nvPicPr>
        <p:blipFill>
          <a:blip r:embed="rId3"/>
          <a:stretch>
            <a:fillRect/>
          </a:stretch>
        </p:blipFill>
        <p:spPr>
          <a:xfrm>
            <a:off x="5902913" y="4670467"/>
            <a:ext cx="3226365" cy="2149566"/>
          </a:xfrm>
          <a:prstGeom prst="rect">
            <a:avLst/>
          </a:prstGeom>
        </p:spPr>
      </p:pic>
      <p:sp>
        <p:nvSpPr>
          <p:cNvPr id="2" name="Title 1"/>
          <p:cNvSpPr>
            <a:spLocks noGrp="1"/>
          </p:cNvSpPr>
          <p:nvPr>
            <p:ph type="title"/>
          </p:nvPr>
        </p:nvSpPr>
        <p:spPr/>
        <p:txBody>
          <a:bodyPr/>
          <a:lstStyle/>
          <a:p>
            <a:r>
              <a:rPr lang="en-US" dirty="0" smtClean="0"/>
              <a:t>Collaborative (and Social)</a:t>
            </a:r>
            <a:endParaRPr lang="en-US" dirty="0"/>
          </a:p>
        </p:txBody>
      </p:sp>
      <p:pic>
        <p:nvPicPr>
          <p:cNvPr id="5" name="Content Placeholder 4"/>
          <p:cNvPicPr>
            <a:picLocks noGrp="1" noChangeAspect="1"/>
          </p:cNvPicPr>
          <p:nvPr>
            <p:ph idx="1"/>
          </p:nvPr>
        </p:nvPicPr>
        <p:blipFill>
          <a:blip r:embed="rId4"/>
          <a:srcRect t="2772" b="2772"/>
          <a:stretch>
            <a:fillRect/>
          </a:stretch>
        </p:blipFill>
        <p:spPr>
          <a:xfrm>
            <a:off x="389291" y="1037122"/>
            <a:ext cx="2625111" cy="1652009"/>
          </a:xfrm>
        </p:spPr>
      </p:pic>
      <p:sp>
        <p:nvSpPr>
          <p:cNvPr id="4" name="Slide Number Placeholder 3"/>
          <p:cNvSpPr>
            <a:spLocks noGrp="1"/>
          </p:cNvSpPr>
          <p:nvPr>
            <p:ph type="sldNum" sz="quarter" idx="12"/>
          </p:nvPr>
        </p:nvSpPr>
        <p:spPr/>
        <p:txBody>
          <a:bodyPr/>
          <a:lstStyle/>
          <a:p>
            <a:fld id="{9D37A05C-7D88-9E4B-B6AC-1CE35ACF5DD7}" type="slidenum">
              <a:rPr lang="en-US" smtClean="0"/>
              <a:pPr/>
              <a:t>41</a:t>
            </a:fld>
            <a:endParaRPr lang="en-US"/>
          </a:p>
        </p:txBody>
      </p:sp>
      <p:pic>
        <p:nvPicPr>
          <p:cNvPr id="6" name="Picture 5"/>
          <p:cNvPicPr>
            <a:picLocks noChangeAspect="1"/>
          </p:cNvPicPr>
          <p:nvPr/>
        </p:nvPicPr>
        <p:blipFill>
          <a:blip r:embed="rId5"/>
          <a:stretch>
            <a:fillRect/>
          </a:stretch>
        </p:blipFill>
        <p:spPr>
          <a:xfrm>
            <a:off x="268356" y="2819400"/>
            <a:ext cx="3429000" cy="2284571"/>
          </a:xfrm>
          <a:prstGeom prst="rect">
            <a:avLst/>
          </a:prstGeom>
        </p:spPr>
      </p:pic>
      <p:pic>
        <p:nvPicPr>
          <p:cNvPr id="9" name="Picture 8"/>
          <p:cNvPicPr>
            <a:picLocks noChangeAspect="1"/>
          </p:cNvPicPr>
          <p:nvPr/>
        </p:nvPicPr>
        <p:blipFill>
          <a:blip r:embed="rId6"/>
          <a:stretch>
            <a:fillRect/>
          </a:stretch>
        </p:blipFill>
        <p:spPr>
          <a:xfrm>
            <a:off x="6881801" y="3187711"/>
            <a:ext cx="2000242" cy="1332661"/>
          </a:xfrm>
          <a:prstGeom prst="rect">
            <a:avLst/>
          </a:prstGeom>
        </p:spPr>
      </p:pic>
      <p:pic>
        <p:nvPicPr>
          <p:cNvPr id="10" name="Picture 9"/>
          <p:cNvPicPr>
            <a:picLocks noChangeAspect="1"/>
          </p:cNvPicPr>
          <p:nvPr/>
        </p:nvPicPr>
        <p:blipFill>
          <a:blip r:embed="rId7"/>
          <a:stretch>
            <a:fillRect/>
          </a:stretch>
        </p:blipFill>
        <p:spPr>
          <a:xfrm>
            <a:off x="3110603" y="1312467"/>
            <a:ext cx="2814625" cy="1875244"/>
          </a:xfrm>
          <a:prstGeom prst="rect">
            <a:avLst/>
          </a:prstGeom>
        </p:spPr>
      </p:pic>
      <p:pic>
        <p:nvPicPr>
          <p:cNvPr id="12" name="Picture 11" descr="IMG_0639.JPG.jpeg"/>
          <p:cNvPicPr>
            <a:picLocks noChangeAspect="1"/>
          </p:cNvPicPr>
          <p:nvPr/>
        </p:nvPicPr>
        <p:blipFill>
          <a:blip r:embed="rId8"/>
          <a:stretch>
            <a:fillRect/>
          </a:stretch>
        </p:blipFill>
        <p:spPr>
          <a:xfrm>
            <a:off x="4343400" y="5057838"/>
            <a:ext cx="2285679" cy="1714259"/>
          </a:xfrm>
          <a:prstGeom prst="rect">
            <a:avLst/>
          </a:prstGeom>
        </p:spPr>
      </p:pic>
      <p:pic>
        <p:nvPicPr>
          <p:cNvPr id="13" name="Picture 12" descr="IMG_0646.JPG.jpeg"/>
          <p:cNvPicPr>
            <a:picLocks noChangeAspect="1"/>
          </p:cNvPicPr>
          <p:nvPr/>
        </p:nvPicPr>
        <p:blipFill>
          <a:blip r:embed="rId9"/>
          <a:stretch>
            <a:fillRect/>
          </a:stretch>
        </p:blipFill>
        <p:spPr>
          <a:xfrm>
            <a:off x="5698146" y="944562"/>
            <a:ext cx="3221037" cy="2415778"/>
          </a:xfrm>
          <a:prstGeom prst="rect">
            <a:avLst/>
          </a:prstGeom>
        </p:spPr>
      </p:pic>
      <p:pic>
        <p:nvPicPr>
          <p:cNvPr id="14" name="Picture 13" descr="group_photo.JPG.jpeg"/>
          <p:cNvPicPr>
            <a:picLocks noChangeAspect="1"/>
          </p:cNvPicPr>
          <p:nvPr/>
        </p:nvPicPr>
        <p:blipFill>
          <a:blip r:embed="rId10"/>
          <a:stretch>
            <a:fillRect/>
          </a:stretch>
        </p:blipFill>
        <p:spPr>
          <a:xfrm>
            <a:off x="3110602" y="5562599"/>
            <a:ext cx="1676577" cy="1257433"/>
          </a:xfrm>
          <a:prstGeom prst="rect">
            <a:avLst/>
          </a:prstGeom>
        </p:spPr>
      </p:pic>
      <p:pic>
        <p:nvPicPr>
          <p:cNvPr id="3" name="Picture 2" descr="3438387920_5243f55056.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2216" y="3222666"/>
            <a:ext cx="2755512" cy="1835171"/>
          </a:xfrm>
          <a:prstGeom prst="rect">
            <a:avLst/>
          </a:prstGeom>
        </p:spPr>
      </p:pic>
    </p:spTree>
    <p:extLst>
      <p:ext uri="{BB962C8B-B14F-4D97-AF65-F5344CB8AC3E}">
        <p14:creationId xmlns:p14="http://schemas.microsoft.com/office/powerpoint/2010/main" val="37530558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(and Social)</a:t>
            </a:r>
          </a:p>
        </p:txBody>
      </p:sp>
      <p:pic>
        <p:nvPicPr>
          <p:cNvPr id="6" name="Content Placeholder 5" descr="safari-IMG_1368.JPG"/>
          <p:cNvPicPr>
            <a:picLocks noGrp="1" noChangeAspect="1"/>
          </p:cNvPicPr>
          <p:nvPr>
            <p:ph idx="1"/>
          </p:nvPr>
        </p:nvPicPr>
        <p:blipFill>
          <a:blip r:embed="rId2">
            <a:extLst>
              <a:ext uri="{28A0092B-C50C-407E-A947-70E740481C1C}">
                <a14:useLocalDpi xmlns:a14="http://schemas.microsoft.com/office/drawing/2010/main" val="0"/>
              </a:ext>
            </a:extLst>
          </a:blip>
          <a:srcRect t="8046" b="8046"/>
          <a:stretch>
            <a:fillRect/>
          </a:stretch>
        </p:blipFill>
        <p:spPr/>
      </p:pic>
      <p:sp>
        <p:nvSpPr>
          <p:cNvPr id="4" name="Slide Number Placeholder 3"/>
          <p:cNvSpPr>
            <a:spLocks noGrp="1"/>
          </p:cNvSpPr>
          <p:nvPr>
            <p:ph type="sldNum" sz="quarter" idx="12"/>
          </p:nvPr>
        </p:nvSpPr>
        <p:spPr/>
        <p:txBody>
          <a:bodyPr/>
          <a:lstStyle/>
          <a:p>
            <a:fld id="{9D37A05C-7D88-9E4B-B6AC-1CE35ACF5DD7}" type="slidenum">
              <a:rPr lang="en-US" smtClean="0"/>
              <a:pPr/>
              <a:t>42</a:t>
            </a:fld>
            <a:endParaRPr lang="en-US"/>
          </a:p>
        </p:txBody>
      </p:sp>
      <p:pic>
        <p:nvPicPr>
          <p:cNvPr id="5" name="Content Placeholder 4" descr="sep6-2011-abay-xy-dinner-with-onur-IMG_1456.JPG"/>
          <p:cNvPicPr>
            <a:picLocks noChangeAspect="1"/>
          </p:cNvPicPr>
          <p:nvPr/>
        </p:nvPicPr>
        <p:blipFill>
          <a:blip r:embed="rId3">
            <a:extLst>
              <a:ext uri="{28A0092B-C50C-407E-A947-70E740481C1C}">
                <a14:useLocalDpi xmlns:a14="http://schemas.microsoft.com/office/drawing/2010/main" val="0"/>
              </a:ext>
            </a:extLst>
          </a:blip>
          <a:srcRect t="9784" b="9784"/>
          <a:stretch>
            <a:fillRect/>
          </a:stretch>
        </p:blipFill>
        <p:spPr>
          <a:xfrm>
            <a:off x="228600" y="990600"/>
            <a:ext cx="3663189" cy="2209800"/>
          </a:xfrm>
          <a:prstGeom prst="rect">
            <a:avLst/>
          </a:prstGeom>
        </p:spPr>
      </p:pic>
    </p:spTree>
    <p:extLst>
      <p:ext uri="{BB962C8B-B14F-4D97-AF65-F5344CB8AC3E}">
        <p14:creationId xmlns:p14="http://schemas.microsoft.com/office/powerpoint/2010/main" val="24473469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D37A05C-7D88-9E4B-B6AC-1CE35ACF5DD7}" type="slidenum">
              <a:rPr lang="en-US" smtClean="0"/>
              <a:pPr/>
              <a:t>43</a:t>
            </a:fld>
            <a:endParaRPr lang="en-US"/>
          </a:p>
        </p:txBody>
      </p:sp>
      <p:pic>
        <p:nvPicPr>
          <p:cNvPr id="6" name="Picture 5"/>
          <p:cNvPicPr>
            <a:picLocks noChangeAspect="1"/>
          </p:cNvPicPr>
          <p:nvPr/>
        </p:nvPicPr>
        <p:blipFill>
          <a:blip r:embed="rId2"/>
          <a:stretch>
            <a:fillRect/>
          </a:stretch>
        </p:blipFill>
        <p:spPr>
          <a:xfrm>
            <a:off x="0" y="1930400"/>
            <a:ext cx="9144000" cy="2984500"/>
          </a:xfrm>
          <a:prstGeom prst="rect">
            <a:avLst/>
          </a:prstGeom>
        </p:spPr>
      </p:pic>
      <p:sp>
        <p:nvSpPr>
          <p:cNvPr id="3" name="Title 2"/>
          <p:cNvSpPr>
            <a:spLocks noGrp="1"/>
          </p:cNvSpPr>
          <p:nvPr>
            <p:ph type="title"/>
          </p:nvPr>
        </p:nvSpPr>
        <p:spPr>
          <a:xfrm>
            <a:off x="152400" y="152400"/>
            <a:ext cx="8839200" cy="1219200"/>
          </a:xfrm>
        </p:spPr>
        <p:txBody>
          <a:bodyPr>
            <a:normAutofit fontScale="90000"/>
          </a:bodyPr>
          <a:lstStyle/>
          <a:p>
            <a:r>
              <a:rPr lang="en-US" dirty="0" smtClean="0"/>
              <a:t>Collaboration </a:t>
            </a:r>
            <a:r>
              <a:rPr lang="en-US" dirty="0" smtClean="0">
                <a:sym typeface="Wingdings"/>
              </a:rPr>
              <a:t> High Impact        More Collaboration</a:t>
            </a:r>
            <a:endParaRPr lang="en-US" dirty="0"/>
          </a:p>
        </p:txBody>
      </p:sp>
    </p:spTree>
    <p:extLst>
      <p:ext uri="{BB962C8B-B14F-4D97-AF65-F5344CB8AC3E}">
        <p14:creationId xmlns:p14="http://schemas.microsoft.com/office/powerpoint/2010/main" val="17052534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534400" cy="2209800"/>
          </a:xfrm>
        </p:spPr>
        <p:txBody>
          <a:bodyPr>
            <a:normAutofit fontScale="90000"/>
          </a:bodyPr>
          <a:lstStyle/>
          <a:p>
            <a:r>
              <a:rPr lang="en-US" sz="4800" i="1" dirty="0"/>
              <a:t>An Exciting and Collaborative Place to Fundamentally Change the Way Future Computers are Designed</a:t>
            </a:r>
            <a:endParaRPr lang="en-US" sz="4400" b="0" dirty="0"/>
          </a:p>
        </p:txBody>
      </p:sp>
      <p:sp>
        <p:nvSpPr>
          <p:cNvPr id="4" name="Title 1"/>
          <p:cNvSpPr txBox="1">
            <a:spLocks/>
          </p:cNvSpPr>
          <p:nvPr/>
        </p:nvSpPr>
        <p:spPr>
          <a:xfrm>
            <a:off x="533400" y="4419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endParaRPr lang="en-US" sz="3200" b="0" dirty="0">
              <a:latin typeface="Calibri"/>
            </a:endParaRPr>
          </a:p>
        </p:txBody>
      </p:sp>
    </p:spTree>
    <p:extLst>
      <p:ext uri="{BB962C8B-B14F-4D97-AF65-F5344CB8AC3E}">
        <p14:creationId xmlns:p14="http://schemas.microsoft.com/office/powerpoint/2010/main" val="3722482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33400" y="1066800"/>
            <a:ext cx="8610600" cy="5562600"/>
          </a:xfrm>
        </p:spPr>
        <p:txBody>
          <a:bodyPr/>
          <a:lstStyle/>
          <a:p>
            <a:r>
              <a:rPr lang="en-US" dirty="0" smtClean="0"/>
              <a:t>Great people </a:t>
            </a:r>
            <a:endParaRPr lang="en-US" dirty="0" smtClean="0"/>
          </a:p>
          <a:p>
            <a:r>
              <a:rPr lang="en-US" dirty="0"/>
              <a:t>D</a:t>
            </a:r>
            <a:r>
              <a:rPr lang="en-US" dirty="0" smtClean="0"/>
              <a:t>oing </a:t>
            </a:r>
            <a:r>
              <a:rPr lang="en-US" dirty="0" smtClean="0"/>
              <a:t>a </a:t>
            </a:r>
            <a:r>
              <a:rPr lang="en-US" dirty="0" smtClean="0"/>
              <a:t>great breadth </a:t>
            </a:r>
            <a:r>
              <a:rPr lang="en-US" dirty="0" smtClean="0"/>
              <a:t>of </a:t>
            </a:r>
            <a:r>
              <a:rPr lang="en-US" dirty="0" smtClean="0"/>
              <a:t>great research</a:t>
            </a:r>
          </a:p>
          <a:p>
            <a:r>
              <a:rPr lang="en-US" dirty="0" smtClean="0"/>
              <a:t>With great synergy, collaboration and friendship</a:t>
            </a:r>
            <a:endParaRPr lang="en-US" dirty="0" smtClean="0"/>
          </a:p>
          <a:p>
            <a:endParaRPr lang="en-US" dirty="0" smtClean="0"/>
          </a:p>
          <a:p>
            <a:r>
              <a:rPr lang="en-US" dirty="0" smtClean="0"/>
              <a:t>Focus on fundamentals and key future problems </a:t>
            </a:r>
            <a:r>
              <a:rPr lang="en-US" dirty="0" smtClean="0">
                <a:sym typeface="Wingdings"/>
              </a:rPr>
              <a:t> </a:t>
            </a:r>
            <a:r>
              <a:rPr lang="en-US" dirty="0" smtClean="0"/>
              <a:t>High industry impact</a:t>
            </a:r>
            <a:endParaRPr lang="en-US" dirty="0" smtClean="0"/>
          </a:p>
          <a:p>
            <a:endParaRPr lang="en-US" dirty="0" smtClean="0"/>
          </a:p>
          <a:p>
            <a:r>
              <a:rPr lang="en-US" dirty="0" smtClean="0"/>
              <a:t>Great </a:t>
            </a:r>
            <a:r>
              <a:rPr lang="en-US" dirty="0" smtClean="0"/>
              <a:t>environment</a:t>
            </a:r>
            <a:endParaRPr lang="en-US" dirty="0"/>
          </a:p>
        </p:txBody>
      </p:sp>
      <p:sp>
        <p:nvSpPr>
          <p:cNvPr id="4" name="Slide Number Placeholder 3"/>
          <p:cNvSpPr>
            <a:spLocks noGrp="1"/>
          </p:cNvSpPr>
          <p:nvPr>
            <p:ph type="sldNum" sz="quarter" idx="12"/>
          </p:nvPr>
        </p:nvSpPr>
        <p:spPr/>
        <p:txBody>
          <a:bodyPr/>
          <a:lstStyle/>
          <a:p>
            <a:fld id="{9D37A05C-7D88-9E4B-B6AC-1CE35ACF5DD7}" type="slidenum">
              <a:rPr lang="en-US" smtClean="0"/>
              <a:pPr/>
              <a:t>45</a:t>
            </a:fld>
            <a:endParaRPr lang="en-US"/>
          </a:p>
        </p:txBody>
      </p:sp>
      <p:grpSp>
        <p:nvGrpSpPr>
          <p:cNvPr id="7" name="Group 6"/>
          <p:cNvGrpSpPr/>
          <p:nvPr/>
        </p:nvGrpSpPr>
        <p:grpSpPr>
          <a:xfrm>
            <a:off x="685800" y="5181600"/>
            <a:ext cx="7772400" cy="1828800"/>
            <a:chOff x="685800" y="5181600"/>
            <a:chExt cx="7772400" cy="1828800"/>
          </a:xfrm>
        </p:grpSpPr>
        <p:sp>
          <p:nvSpPr>
            <p:cNvPr id="5" name="Title 4"/>
            <p:cNvSpPr txBox="1">
              <a:spLocks/>
            </p:cNvSpPr>
            <p:nvPr/>
          </p:nvSpPr>
          <p:spPr>
            <a:xfrm>
              <a:off x="685800" y="5181600"/>
              <a:ext cx="7772400" cy="1676400"/>
            </a:xfrm>
            <a:prstGeom prst="rect">
              <a:avLst/>
            </a:prstGeom>
            <a:no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AE0023"/>
                  </a:solidFill>
                  <a:effectLst/>
                  <a:uLnTx/>
                  <a:uFillTx/>
                  <a:latin typeface="+mj-lt"/>
                  <a:ea typeface="+mj-ea"/>
                  <a:cs typeface="+mj-cs"/>
                </a:rPr>
                <a:t>Thank you</a:t>
              </a:r>
              <a:endParaRPr kumimoji="0" lang="en-US" sz="4400" b="1" i="0" u="none" strike="noStrike" kern="1200" cap="none" spc="0" normalizeH="0" baseline="0" noProof="0" dirty="0">
                <a:ln>
                  <a:noFill/>
                </a:ln>
                <a:solidFill>
                  <a:srgbClr val="AE0023"/>
                </a:solidFill>
                <a:effectLst/>
                <a:uLnTx/>
                <a:uFillTx/>
                <a:latin typeface="+mj-lt"/>
                <a:ea typeface="+mj-ea"/>
                <a:cs typeface="+mj-cs"/>
              </a:endParaRPr>
            </a:p>
          </p:txBody>
        </p:sp>
        <p:sp>
          <p:nvSpPr>
            <p:cNvPr id="6" name="Subtitle 7"/>
            <p:cNvSpPr txBox="1">
              <a:spLocks/>
            </p:cNvSpPr>
            <p:nvPr/>
          </p:nvSpPr>
          <p:spPr>
            <a:xfrm>
              <a:off x="1371600" y="6248400"/>
              <a:ext cx="6400800" cy="7620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
                  <a:srgbClr val="AE0023"/>
                </a:buClr>
                <a:buSzTx/>
                <a:buFont typeface="Arial"/>
                <a:buNone/>
                <a:tabLst/>
                <a:defRPr/>
              </a:pP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onur@</a:t>
              </a: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cmu.edu</a:t>
              </a:r>
              <a:endParaRPr kumimoji="0" lang="en-US" sz="3200" b="0" i="0" u="none" strike="noStrike" kern="1200" cap="none" spc="0" normalizeH="0" baseline="0" noProof="0" dirty="0">
                <a:ln>
                  <a:noFill/>
                </a:ln>
                <a:solidFill>
                  <a:srgbClr val="0000FF"/>
                </a:solidFill>
                <a:effectLst/>
                <a:uLnTx/>
                <a:uFillTx/>
                <a:latin typeface="+mn-lt"/>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2438400"/>
          </a:xfrm>
        </p:spPr>
        <p:txBody>
          <a:bodyPr>
            <a:normAutofit/>
          </a:bodyPr>
          <a:lstStyle/>
          <a:p>
            <a:r>
              <a:rPr lang="en-US" dirty="0" smtClean="0"/>
              <a:t>Computer Systems </a:t>
            </a:r>
            <a:br>
              <a:rPr lang="en-US" dirty="0" smtClean="0"/>
            </a:br>
            <a:r>
              <a:rPr lang="en-US" dirty="0" smtClean="0"/>
              <a:t>in ECE @CMU</a:t>
            </a:r>
            <a:endParaRPr lang="en-US" dirty="0"/>
          </a:p>
        </p:txBody>
      </p:sp>
      <p:sp>
        <p:nvSpPr>
          <p:cNvPr id="3" name="Subtitle 2"/>
          <p:cNvSpPr>
            <a:spLocks noGrp="1"/>
          </p:cNvSpPr>
          <p:nvPr>
            <p:ph type="subTitle" idx="1"/>
          </p:nvPr>
        </p:nvSpPr>
        <p:spPr>
          <a:xfrm>
            <a:off x="1676400" y="3489624"/>
            <a:ext cx="5791200" cy="1920576"/>
          </a:xfrm>
        </p:spPr>
        <p:txBody>
          <a:bodyPr>
            <a:normAutofit/>
          </a:bodyPr>
          <a:lstStyle/>
          <a:p>
            <a:r>
              <a:rPr lang="en-US" i="1" dirty="0"/>
              <a:t>a</a:t>
            </a:r>
            <a:r>
              <a:rPr lang="en-US" i="1" dirty="0" smtClean="0"/>
              <a:t>s </a:t>
            </a:r>
            <a:r>
              <a:rPr lang="en-US" i="1" dirty="0"/>
              <a:t>t</a:t>
            </a:r>
            <a:r>
              <a:rPr lang="en-US" i="1" dirty="0" smtClean="0"/>
              <a:t>old </a:t>
            </a:r>
            <a:r>
              <a:rPr lang="en-US" i="1" dirty="0"/>
              <a:t>b</a:t>
            </a:r>
            <a:r>
              <a:rPr lang="en-US" i="1" dirty="0" smtClean="0"/>
              <a:t>y</a:t>
            </a:r>
            <a:r>
              <a:rPr lang="en-US" dirty="0" smtClean="0"/>
              <a:t> </a:t>
            </a:r>
          </a:p>
          <a:p>
            <a:r>
              <a:rPr lang="en-US" dirty="0" smtClean="0"/>
              <a:t>Onur Mutlu</a:t>
            </a:r>
          </a:p>
          <a:p>
            <a:r>
              <a:rPr lang="en-US" dirty="0" smtClean="0"/>
              <a:t>(on behalf of many)</a:t>
            </a:r>
            <a:endParaRPr lang="en-US" dirty="0" smtClean="0"/>
          </a:p>
          <a:p>
            <a:pPr algn="l"/>
            <a:endParaRPr lang="en-US" dirty="0" smtClean="0"/>
          </a:p>
        </p:txBody>
      </p:sp>
      <p:sp>
        <p:nvSpPr>
          <p:cNvPr id="4" name="Slide Number Placeholder 3"/>
          <p:cNvSpPr>
            <a:spLocks noGrp="1"/>
          </p:cNvSpPr>
          <p:nvPr>
            <p:ph type="sldNum" sz="quarter" idx="12"/>
          </p:nvPr>
        </p:nvSpPr>
        <p:spPr/>
        <p:txBody>
          <a:bodyPr/>
          <a:lstStyle/>
          <a:p>
            <a:fld id="{9D37A05C-7D88-9E4B-B6AC-1CE35ACF5DD7}" type="slidenum">
              <a:rPr lang="en-US" smtClean="0"/>
              <a:pPr/>
              <a:t>46</a:t>
            </a:fld>
            <a:endParaRPr lang="en-US" dirty="0"/>
          </a:p>
        </p:txBody>
      </p:sp>
      <p:sp>
        <p:nvSpPr>
          <p:cNvPr id="6" name="Subtitle 2"/>
          <p:cNvSpPr txBox="1">
            <a:spLocks/>
          </p:cNvSpPr>
          <p:nvPr/>
        </p:nvSpPr>
        <p:spPr>
          <a:xfrm>
            <a:off x="1752600" y="5877767"/>
            <a:ext cx="5791200" cy="609600"/>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AE0023"/>
              </a:buClr>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Clr>
                <a:srgbClr val="AE0023"/>
              </a:buClr>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rgbClr val="AE0023"/>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rgbClr val="AE0023"/>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i="1" dirty="0" smtClean="0"/>
              <a:t>ECE Open House 2012</a:t>
            </a:r>
            <a:endParaRPr lang="en-US" sz="2400" dirty="0" smtClean="0"/>
          </a:p>
          <a:p>
            <a:pPr algn="l"/>
            <a:endParaRPr lang="en-US" dirty="0" smtClean="0"/>
          </a:p>
        </p:txBody>
      </p:sp>
    </p:spTree>
    <p:extLst>
      <p:ext uri="{BB962C8B-B14F-4D97-AF65-F5344CB8AC3E}">
        <p14:creationId xmlns:p14="http://schemas.microsoft.com/office/powerpoint/2010/main" val="14491798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9713"/>
            <a:ext cx="990600" cy="1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D37A05C-7D88-9E4B-B6AC-1CE35ACF5DD7}" type="slidenum">
              <a:rPr lang="en-US" smtClean="0"/>
              <a:pPr/>
              <a:t>5</a:t>
            </a:fld>
            <a:endParaRPr lang="en-US"/>
          </a:p>
        </p:txBody>
      </p:sp>
      <p:pic>
        <p:nvPicPr>
          <p:cNvPr id="8" name="Picture 30"/>
          <p:cNvPicPr>
            <a:picLocks noChangeAspect="1"/>
          </p:cNvPicPr>
          <p:nvPr/>
        </p:nvPicPr>
        <p:blipFill>
          <a:blip r:embed="rId4"/>
          <a:srcRect/>
          <a:stretch>
            <a:fillRect/>
          </a:stretch>
        </p:blipFill>
        <p:spPr bwMode="auto">
          <a:xfrm>
            <a:off x="8024266" y="5058513"/>
            <a:ext cx="1043534" cy="1265348"/>
          </a:xfrm>
          <a:prstGeom prst="rect">
            <a:avLst/>
          </a:prstGeom>
          <a:noFill/>
          <a:ln w="9525">
            <a:noFill/>
            <a:miter lim="800000"/>
            <a:headEnd/>
            <a:tailEnd/>
          </a:ln>
        </p:spPr>
      </p:pic>
      <p:pic>
        <p:nvPicPr>
          <p:cNvPr id="9" name="Picture 31"/>
          <p:cNvPicPr>
            <a:picLocks noChangeAspect="1"/>
          </p:cNvPicPr>
          <p:nvPr/>
        </p:nvPicPr>
        <p:blipFill>
          <a:blip r:embed="rId5"/>
          <a:srcRect b="18823"/>
          <a:stretch>
            <a:fillRect/>
          </a:stretch>
        </p:blipFill>
        <p:spPr bwMode="auto">
          <a:xfrm>
            <a:off x="1738957" y="4880822"/>
            <a:ext cx="1224305" cy="1489955"/>
          </a:xfrm>
          <a:prstGeom prst="rect">
            <a:avLst/>
          </a:prstGeom>
          <a:noFill/>
          <a:ln w="9525">
            <a:noFill/>
            <a:miter lim="800000"/>
            <a:headEnd/>
            <a:tailEnd/>
          </a:ln>
        </p:spPr>
      </p:pic>
      <p:pic>
        <p:nvPicPr>
          <p:cNvPr id="10" name="Picture 32"/>
          <p:cNvPicPr>
            <a:picLocks noChangeAspect="1"/>
          </p:cNvPicPr>
          <p:nvPr/>
        </p:nvPicPr>
        <p:blipFill>
          <a:blip r:embed="rId6"/>
          <a:srcRect/>
          <a:stretch>
            <a:fillRect/>
          </a:stretch>
        </p:blipFill>
        <p:spPr bwMode="auto">
          <a:xfrm>
            <a:off x="5397282" y="4038600"/>
            <a:ext cx="1232117" cy="1701785"/>
          </a:xfrm>
          <a:prstGeom prst="rect">
            <a:avLst/>
          </a:prstGeom>
          <a:noFill/>
          <a:ln w="9525">
            <a:noFill/>
            <a:miter lim="800000"/>
            <a:headEnd/>
            <a:tailEnd/>
          </a:ln>
        </p:spPr>
      </p:pic>
      <p:pic>
        <p:nvPicPr>
          <p:cNvPr id="11" name="Picture 33" descr="images-1.jpeg"/>
          <p:cNvPicPr>
            <a:picLocks noChangeAspect="1"/>
          </p:cNvPicPr>
          <p:nvPr/>
        </p:nvPicPr>
        <p:blipFill>
          <a:blip r:embed="rId7"/>
          <a:srcRect/>
          <a:stretch>
            <a:fillRect/>
          </a:stretch>
        </p:blipFill>
        <p:spPr bwMode="auto">
          <a:xfrm>
            <a:off x="2847100" y="3716338"/>
            <a:ext cx="1421307" cy="1417787"/>
          </a:xfrm>
          <a:prstGeom prst="rect">
            <a:avLst/>
          </a:prstGeom>
          <a:noFill/>
          <a:ln w="9525">
            <a:noFill/>
            <a:miter lim="800000"/>
            <a:headEnd/>
            <a:tailEnd/>
          </a:ln>
        </p:spPr>
      </p:pic>
      <p:pic>
        <p:nvPicPr>
          <p:cNvPr id="13" name="Picture 21" descr="seth_goldstein2.jpg"/>
          <p:cNvPicPr>
            <a:picLocks noChangeAspect="1"/>
          </p:cNvPicPr>
          <p:nvPr/>
        </p:nvPicPr>
        <p:blipFill>
          <a:blip r:embed="rId8"/>
          <a:srcRect/>
          <a:stretch>
            <a:fillRect/>
          </a:stretch>
        </p:blipFill>
        <p:spPr bwMode="auto">
          <a:xfrm>
            <a:off x="381000" y="3459012"/>
            <a:ext cx="820682" cy="1189187"/>
          </a:xfrm>
          <a:prstGeom prst="rect">
            <a:avLst/>
          </a:prstGeom>
          <a:noFill/>
          <a:ln w="9525">
            <a:noFill/>
            <a:miter lim="800000"/>
            <a:headEnd/>
            <a:tailEnd/>
          </a:ln>
        </p:spPr>
      </p:pic>
      <p:pic>
        <p:nvPicPr>
          <p:cNvPr id="14" name="Picture 22" descr="James_Hoe.jpg"/>
          <p:cNvPicPr>
            <a:picLocks noChangeAspect="1"/>
          </p:cNvPicPr>
          <p:nvPr/>
        </p:nvPicPr>
        <p:blipFill>
          <a:blip r:embed="rId9"/>
          <a:srcRect/>
          <a:stretch>
            <a:fillRect/>
          </a:stretch>
        </p:blipFill>
        <p:spPr bwMode="auto">
          <a:xfrm>
            <a:off x="6923165" y="156169"/>
            <a:ext cx="962896" cy="1445389"/>
          </a:xfrm>
          <a:prstGeom prst="rect">
            <a:avLst/>
          </a:prstGeom>
          <a:noFill/>
          <a:ln w="9525">
            <a:noFill/>
            <a:miter lim="800000"/>
            <a:headEnd/>
            <a:tailEnd/>
          </a:ln>
        </p:spPr>
      </p:pic>
      <p:pic>
        <p:nvPicPr>
          <p:cNvPr id="16" name="Picture 40"/>
          <p:cNvPicPr>
            <a:picLocks noChangeAspect="1"/>
          </p:cNvPicPr>
          <p:nvPr/>
        </p:nvPicPr>
        <p:blipFill>
          <a:blip r:embed="rId10"/>
          <a:srcRect/>
          <a:stretch>
            <a:fillRect/>
          </a:stretch>
        </p:blipFill>
        <p:spPr bwMode="auto">
          <a:xfrm>
            <a:off x="3321540" y="5207938"/>
            <a:ext cx="1147083" cy="1410837"/>
          </a:xfrm>
          <a:prstGeom prst="rect">
            <a:avLst/>
          </a:prstGeom>
          <a:noFill/>
          <a:ln w="9525">
            <a:noFill/>
            <a:miter lim="800000"/>
            <a:headEnd/>
            <a:tailEnd/>
          </a:ln>
        </p:spPr>
      </p:pic>
      <p:pic>
        <p:nvPicPr>
          <p:cNvPr id="17" name="Picture 43"/>
          <p:cNvPicPr>
            <a:picLocks noChangeAspect="1"/>
          </p:cNvPicPr>
          <p:nvPr/>
        </p:nvPicPr>
        <p:blipFill>
          <a:blip r:embed="rId11"/>
          <a:srcRect/>
          <a:stretch>
            <a:fillRect/>
          </a:stretch>
        </p:blipFill>
        <p:spPr bwMode="auto">
          <a:xfrm>
            <a:off x="7861300" y="815229"/>
            <a:ext cx="1047750" cy="1438036"/>
          </a:xfrm>
          <a:prstGeom prst="rect">
            <a:avLst/>
          </a:prstGeom>
          <a:noFill/>
          <a:ln w="9525">
            <a:noFill/>
            <a:miter lim="800000"/>
            <a:headEnd/>
            <a:tailEnd/>
          </a:ln>
        </p:spPr>
      </p:pic>
      <p:pic>
        <p:nvPicPr>
          <p:cNvPr id="18" name="Picture 35"/>
          <p:cNvPicPr>
            <a:picLocks noChangeAspect="1"/>
          </p:cNvPicPr>
          <p:nvPr/>
        </p:nvPicPr>
        <p:blipFill>
          <a:blip r:embed="rId12"/>
          <a:srcRect/>
          <a:stretch>
            <a:fillRect/>
          </a:stretch>
        </p:blipFill>
        <p:spPr bwMode="auto">
          <a:xfrm>
            <a:off x="762001" y="87765"/>
            <a:ext cx="1143000" cy="1361209"/>
          </a:xfrm>
          <a:prstGeom prst="rect">
            <a:avLst/>
          </a:prstGeom>
          <a:noFill/>
          <a:ln w="9525">
            <a:noFill/>
            <a:miter lim="800000"/>
            <a:headEnd/>
            <a:tailEnd/>
          </a:ln>
        </p:spPr>
      </p:pic>
      <p:pic>
        <p:nvPicPr>
          <p:cNvPr id="12" name="Picture 18"/>
          <p:cNvPicPr>
            <a:picLocks noChangeAspect="1" noChangeArrowheads="1"/>
          </p:cNvPicPr>
          <p:nvPr/>
        </p:nvPicPr>
        <p:blipFill>
          <a:blip r:embed="rId13"/>
          <a:srcRect/>
          <a:stretch>
            <a:fillRect/>
          </a:stretch>
        </p:blipFill>
        <p:spPr bwMode="auto">
          <a:xfrm>
            <a:off x="5793927" y="2790629"/>
            <a:ext cx="944929" cy="1054954"/>
          </a:xfrm>
          <a:prstGeom prst="rect">
            <a:avLst/>
          </a:prstGeom>
          <a:noFill/>
          <a:ln w="9525">
            <a:noFill/>
            <a:miter lim="800000"/>
            <a:headEnd/>
            <a:tailEnd/>
          </a:ln>
        </p:spPr>
      </p:pic>
      <p:pic>
        <p:nvPicPr>
          <p:cNvPr id="7" name="Picture 29"/>
          <p:cNvPicPr>
            <a:picLocks noChangeAspect="1"/>
          </p:cNvPicPr>
          <p:nvPr/>
        </p:nvPicPr>
        <p:blipFill>
          <a:blip r:embed="rId14"/>
          <a:srcRect/>
          <a:stretch>
            <a:fillRect/>
          </a:stretch>
        </p:blipFill>
        <p:spPr bwMode="auto">
          <a:xfrm>
            <a:off x="2254194" y="1888246"/>
            <a:ext cx="1185811" cy="1455705"/>
          </a:xfrm>
          <a:prstGeom prst="rect">
            <a:avLst/>
          </a:prstGeom>
          <a:noFill/>
          <a:ln w="9525">
            <a:noFill/>
            <a:miter lim="800000"/>
            <a:headEnd/>
            <a:tailEnd/>
          </a:ln>
        </p:spPr>
      </p:pic>
      <p:pic>
        <p:nvPicPr>
          <p:cNvPr id="23" name="Picture 4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4784969"/>
            <a:ext cx="1126358" cy="125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514599" y="257922"/>
            <a:ext cx="924967" cy="9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886061" y="2784443"/>
            <a:ext cx="1181739" cy="147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02722" y="1593691"/>
            <a:ext cx="981652" cy="115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 name="Picture 3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29682" y="3449501"/>
            <a:ext cx="935168" cy="104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737760" y="257922"/>
            <a:ext cx="891639" cy="118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998692" y="5647875"/>
            <a:ext cx="940594" cy="114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075" y="2549722"/>
            <a:ext cx="868362" cy="95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923165" y="4275522"/>
            <a:ext cx="1048911" cy="124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4"/>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414028" y="3374862"/>
            <a:ext cx="914400" cy="14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6"/>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468813" y="5691187"/>
            <a:ext cx="941387" cy="124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franzf.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874269" y="1512190"/>
            <a:ext cx="1012495"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descr="Headshot of Tsuhan Che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57600" y="1909121"/>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8"/>
          <a:stretch>
            <a:fillRect/>
          </a:stretch>
        </p:blipFill>
        <p:spPr>
          <a:xfrm>
            <a:off x="6856899" y="2963161"/>
            <a:ext cx="991701" cy="991701"/>
          </a:xfrm>
          <a:prstGeom prst="rect">
            <a:avLst/>
          </a:prstGeom>
        </p:spPr>
      </p:pic>
      <p:pic>
        <p:nvPicPr>
          <p:cNvPr id="3" name="Picture 2"/>
          <p:cNvPicPr>
            <a:picLocks noChangeAspect="1"/>
          </p:cNvPicPr>
          <p:nvPr/>
        </p:nvPicPr>
        <p:blipFill>
          <a:blip r:embed="rId29"/>
          <a:stretch>
            <a:fillRect/>
          </a:stretch>
        </p:blipFill>
        <p:spPr>
          <a:xfrm>
            <a:off x="989764" y="1631124"/>
            <a:ext cx="907111" cy="1298542"/>
          </a:xfrm>
          <a:prstGeom prst="rect">
            <a:avLst/>
          </a:prstGeom>
        </p:spPr>
      </p:pic>
      <p:pic>
        <p:nvPicPr>
          <p:cNvPr id="5" name="Picture 4"/>
          <p:cNvPicPr>
            <a:picLocks noChangeAspect="1"/>
          </p:cNvPicPr>
          <p:nvPr/>
        </p:nvPicPr>
        <p:blipFill>
          <a:blip r:embed="rId30"/>
          <a:stretch>
            <a:fillRect/>
          </a:stretch>
        </p:blipFill>
        <p:spPr>
          <a:xfrm>
            <a:off x="7140207" y="5716735"/>
            <a:ext cx="884059" cy="10747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3"/>
          <p:cNvSpPr>
            <a:spLocks noGrp="1"/>
          </p:cNvSpPr>
          <p:nvPr>
            <p:ph type="title"/>
          </p:nvPr>
        </p:nvSpPr>
        <p:spPr>
          <a:xfrm>
            <a:off x="271463" y="246063"/>
            <a:ext cx="6534150" cy="636587"/>
          </a:xfrm>
        </p:spPr>
        <p:txBody>
          <a:bodyPr/>
          <a:lstStyle/>
          <a:p>
            <a:r>
              <a:rPr lang="en-US">
                <a:latin typeface="Arial" charset="0"/>
              </a:rPr>
              <a:t>Computer Systems</a:t>
            </a:r>
          </a:p>
        </p:txBody>
      </p:sp>
      <p:sp>
        <p:nvSpPr>
          <p:cNvPr id="101378" name="Content Placeholder 4"/>
          <p:cNvSpPr>
            <a:spLocks noGrp="1"/>
          </p:cNvSpPr>
          <p:nvPr>
            <p:ph sz="half" idx="1"/>
          </p:nvPr>
        </p:nvSpPr>
        <p:spPr>
          <a:xfrm>
            <a:off x="184150" y="755650"/>
            <a:ext cx="4252913" cy="5030788"/>
          </a:xfrm>
        </p:spPr>
        <p:txBody>
          <a:bodyPr/>
          <a:lstStyle/>
          <a:p>
            <a:r>
              <a:rPr lang="en-US" sz="1600">
                <a:solidFill>
                  <a:srgbClr val="000090"/>
                </a:solidFill>
                <a:latin typeface="Arial" charset="0"/>
              </a:rPr>
              <a:t>Computer Architecture</a:t>
            </a:r>
          </a:p>
          <a:p>
            <a:pPr lvl="1"/>
            <a:r>
              <a:rPr lang="en-US" sz="1400">
                <a:latin typeface="Arial" charset="0"/>
                <a:cs typeface="Arial" charset="0"/>
              </a:rPr>
              <a:t>Seth Goldstein, James Hoe, Diana Marculescu, Todd Mowry, Onur Mutlu, David O</a:t>
            </a:r>
            <a:r>
              <a:rPr lang="ja-JP" altLang="en-US" sz="1400">
                <a:latin typeface="Arial" charset="0"/>
                <a:cs typeface="Arial" charset="0"/>
              </a:rPr>
              <a:t>’</a:t>
            </a:r>
            <a:r>
              <a:rPr lang="en-US" altLang="ja-JP" sz="1400">
                <a:latin typeface="Arial" charset="0"/>
                <a:cs typeface="Arial" charset="0"/>
              </a:rPr>
              <a:t>Hallaron</a:t>
            </a:r>
          </a:p>
          <a:p>
            <a:r>
              <a:rPr lang="en-US" sz="1600">
                <a:solidFill>
                  <a:srgbClr val="800000"/>
                </a:solidFill>
                <a:latin typeface="Arial" charset="0"/>
              </a:rPr>
              <a:t>Security</a:t>
            </a:r>
          </a:p>
          <a:p>
            <a:pPr lvl="1"/>
            <a:r>
              <a:rPr lang="en-US" sz="1400">
                <a:latin typeface="Arial" charset="0"/>
                <a:cs typeface="Arial" charset="0"/>
              </a:rPr>
              <a:t>Lujo Bauer, David Brumley, Lorrie Cranor, Anupam Datta, Adrian Perrig, Virgil Gligor</a:t>
            </a:r>
          </a:p>
          <a:p>
            <a:r>
              <a:rPr lang="en-US" sz="1600">
                <a:solidFill>
                  <a:srgbClr val="996633"/>
                </a:solidFill>
                <a:latin typeface="Arial" charset="0"/>
              </a:rPr>
              <a:t>Networks</a:t>
            </a:r>
          </a:p>
          <a:p>
            <a:pPr lvl="1"/>
            <a:r>
              <a:rPr lang="en-US" sz="1400">
                <a:latin typeface="Arial" charset="0"/>
                <a:cs typeface="Arial" charset="0"/>
              </a:rPr>
              <a:t>Hyong Kim, Srinivasan Seshan, Peter Steenkiste, Hui Zhang, Rohit Negi</a:t>
            </a:r>
          </a:p>
          <a:p>
            <a:r>
              <a:rPr lang="en-US" sz="1800">
                <a:solidFill>
                  <a:srgbClr val="008000"/>
                </a:solidFill>
                <a:latin typeface="Arial" charset="0"/>
              </a:rPr>
              <a:t>Data Storage</a:t>
            </a:r>
          </a:p>
          <a:p>
            <a:pPr lvl="1"/>
            <a:r>
              <a:rPr lang="en-US" sz="1400">
                <a:latin typeface="Arial" charset="0"/>
                <a:cs typeface="Arial" charset="0"/>
              </a:rPr>
              <a:t>Greg Ganger, Garth Gibson</a:t>
            </a:r>
          </a:p>
          <a:p>
            <a:r>
              <a:rPr lang="en-US" sz="1800">
                <a:solidFill>
                  <a:srgbClr val="FF6600"/>
                </a:solidFill>
                <a:latin typeface="Arial" charset="0"/>
              </a:rPr>
              <a:t>Embedded Systems</a:t>
            </a:r>
          </a:p>
          <a:p>
            <a:pPr lvl="1"/>
            <a:r>
              <a:rPr lang="en-US" sz="1400">
                <a:latin typeface="Arial" charset="0"/>
                <a:cs typeface="Arial" charset="0"/>
              </a:rPr>
              <a:t>Priya Narasimhan, Phil Koopman, Raj Rajkumar, Dan Siewiorek, Asim Smailagic</a:t>
            </a:r>
          </a:p>
          <a:p>
            <a:r>
              <a:rPr lang="en-US" sz="1800">
                <a:solidFill>
                  <a:srgbClr val="660066"/>
                </a:solidFill>
                <a:latin typeface="Arial" charset="0"/>
              </a:rPr>
              <a:t>Fast Computing</a:t>
            </a:r>
          </a:p>
          <a:p>
            <a:pPr lvl="1"/>
            <a:r>
              <a:rPr lang="en-US" sz="1400">
                <a:solidFill>
                  <a:srgbClr val="000000"/>
                </a:solidFill>
                <a:latin typeface="Arial" charset="0"/>
                <a:cs typeface="Arial" charset="0"/>
              </a:rPr>
              <a:t>Franz Franchetti, </a:t>
            </a:r>
            <a:r>
              <a:rPr lang="en-US" sz="1400">
                <a:latin typeface="Arial" charset="0"/>
                <a:cs typeface="Arial" charset="0"/>
              </a:rPr>
              <a:t>Markus  Püschel</a:t>
            </a:r>
            <a:endParaRPr lang="en-US" sz="1400">
              <a:solidFill>
                <a:srgbClr val="000000"/>
              </a:solidFill>
              <a:latin typeface="Arial" charset="0"/>
              <a:cs typeface="Arial" charset="0"/>
            </a:endParaRPr>
          </a:p>
          <a:p>
            <a:r>
              <a:rPr lang="en-US" sz="1800">
                <a:solidFill>
                  <a:srgbClr val="4D4D4D"/>
                </a:solidFill>
                <a:latin typeface="Arial" charset="0"/>
              </a:rPr>
              <a:t>Silicon Valley</a:t>
            </a:r>
          </a:p>
          <a:p>
            <a:pPr lvl="1"/>
            <a:r>
              <a:rPr lang="en-US" sz="1400">
                <a:solidFill>
                  <a:srgbClr val="000000"/>
                </a:solidFill>
                <a:latin typeface="Arial" charset="0"/>
                <a:cs typeface="Arial" charset="0"/>
              </a:rPr>
              <a:t>Martin Griss, Jason Lohn, Joy Zhang, Pei Zhang, Collin Jackson, </a:t>
            </a:r>
            <a:br>
              <a:rPr lang="en-US" sz="1400">
                <a:solidFill>
                  <a:srgbClr val="000000"/>
                </a:solidFill>
                <a:latin typeface="Arial" charset="0"/>
                <a:cs typeface="Arial" charset="0"/>
              </a:rPr>
            </a:br>
            <a:r>
              <a:rPr lang="en-US" sz="1400">
                <a:solidFill>
                  <a:srgbClr val="000000"/>
                </a:solidFill>
                <a:latin typeface="Arial" charset="0"/>
                <a:cs typeface="Arial" charset="0"/>
              </a:rPr>
              <a:t>Patrick Tague</a:t>
            </a:r>
          </a:p>
        </p:txBody>
      </p:sp>
      <p:sp>
        <p:nvSpPr>
          <p:cNvPr id="11" name="Rounded Rectangle 10"/>
          <p:cNvSpPr/>
          <p:nvPr/>
        </p:nvSpPr>
        <p:spPr>
          <a:xfrm>
            <a:off x="8162925" y="581025"/>
            <a:ext cx="755650" cy="5972175"/>
          </a:xfrm>
          <a:prstGeom prst="roundRect">
            <a:avLst/>
          </a:prstGeom>
          <a:solidFill>
            <a:srgbClr val="A3A3A3"/>
          </a:solidFill>
          <a:ln>
            <a:solidFill>
              <a:srgbClr val="A3A3A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8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0550" y="4564063"/>
            <a:ext cx="6985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8325" y="5626100"/>
            <a:ext cx="692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3"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677863"/>
            <a:ext cx="7048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4" descr="images-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6425" y="1619250"/>
            <a:ext cx="6572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5" descr="images-2.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05788" y="2608263"/>
            <a:ext cx="6985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16" descr="images-3.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13725" y="3509963"/>
            <a:ext cx="68103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4400550" y="592138"/>
            <a:ext cx="795338" cy="6116637"/>
          </a:xfrm>
          <a:prstGeom prst="round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87" name="Picture 21" descr="seth_goldstein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32300" y="677863"/>
            <a:ext cx="73183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22" descr="James_Ho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33888" y="1720850"/>
            <a:ext cx="7318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32300" y="2830513"/>
            <a:ext cx="73183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0"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83100" y="3716338"/>
            <a:ext cx="6556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17" descr="Headshot of Tsuhan Ch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5950" y="4760913"/>
            <a:ext cx="7381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2" name="Picture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68813" y="5691188"/>
            <a:ext cx="6889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a:xfrm>
            <a:off x="6269038" y="579438"/>
            <a:ext cx="749300" cy="4937125"/>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394" name="Picture 2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13488" y="649288"/>
            <a:ext cx="65563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5" name="Picture 3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303963" y="1460500"/>
            <a:ext cx="6572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Picture 31"/>
          <p:cNvPicPr>
            <a:picLocks noChangeAspect="1"/>
          </p:cNvPicPr>
          <p:nvPr/>
        </p:nvPicPr>
        <p:blipFill>
          <a:blip r:embed="rId16">
            <a:extLst>
              <a:ext uri="{28A0092B-C50C-407E-A947-70E740481C1C}">
                <a14:useLocalDpi xmlns:a14="http://schemas.microsoft.com/office/drawing/2010/main" val="0"/>
              </a:ext>
            </a:extLst>
          </a:blip>
          <a:srcRect b="18823"/>
          <a:stretch>
            <a:fillRect/>
          </a:stretch>
        </p:blipFill>
        <p:spPr bwMode="auto">
          <a:xfrm>
            <a:off x="6302375" y="3087688"/>
            <a:ext cx="6731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Picture 3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329363" y="3925888"/>
            <a:ext cx="64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Picture 33" descr="images-1.jpe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342063" y="4808538"/>
            <a:ext cx="6413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34"/>
          <p:cNvSpPr/>
          <p:nvPr/>
        </p:nvSpPr>
        <p:spPr>
          <a:xfrm>
            <a:off x="5278438" y="566738"/>
            <a:ext cx="793750" cy="4116387"/>
          </a:xfrm>
          <a:prstGeom prst="roundRect">
            <a:avLst/>
          </a:prstGeom>
          <a:solidFill>
            <a:srgbClr val="996633"/>
          </a:solidFill>
          <a:ln>
            <a:solidFill>
              <a:srgbClr val="99663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0" name="Picture 3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340350" y="655638"/>
            <a:ext cx="69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1" name="Picture 36"/>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324475" y="1476375"/>
            <a:ext cx="708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2" name="Picture 3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368925" y="2300288"/>
            <a:ext cx="6413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3" name="Picture 3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337175" y="3151188"/>
            <a:ext cx="6619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39"/>
          <p:cNvSpPr/>
          <p:nvPr/>
        </p:nvSpPr>
        <p:spPr>
          <a:xfrm>
            <a:off x="5294313" y="4789488"/>
            <a:ext cx="795337" cy="1925637"/>
          </a:xfrm>
          <a:prstGeom prst="roundRect">
            <a:avLst/>
          </a:prstGeom>
          <a:solidFill>
            <a:srgbClr val="008000"/>
          </a:solidFill>
          <a:ln>
            <a:solidFill>
              <a:srgbClr val="996633"/>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5" name="Picture 40"/>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346700" y="4826000"/>
            <a:ext cx="7318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6" name="Picture 4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348288" y="5735638"/>
            <a:ext cx="6810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42"/>
          <p:cNvSpPr/>
          <p:nvPr/>
        </p:nvSpPr>
        <p:spPr>
          <a:xfrm>
            <a:off x="7173913" y="571500"/>
            <a:ext cx="774700" cy="4198938"/>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08" name="Picture 43"/>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226300" y="649288"/>
            <a:ext cx="635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09" name="Picture 1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216775" y="1560513"/>
            <a:ext cx="6445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410" name="Picture 4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221538" y="2357438"/>
            <a:ext cx="66992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1" name="Picture 3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215188" y="3170238"/>
            <a:ext cx="6731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2" name="Picture 47"/>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7261225" y="3916363"/>
            <a:ext cx="5857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52"/>
          <p:cNvSpPr/>
          <p:nvPr/>
        </p:nvSpPr>
        <p:spPr>
          <a:xfrm>
            <a:off x="6175375" y="5564188"/>
            <a:ext cx="1812925" cy="1047750"/>
          </a:xfrm>
          <a:prstGeom prst="roundRec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pic>
        <p:nvPicPr>
          <p:cNvPr id="101414" name="Picture 16" descr="franzf.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254750" y="5672138"/>
            <a:ext cx="6858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5" name="Picture 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384800" y="4008438"/>
            <a:ext cx="5778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6" name="Picture 7" descr="pueschel"/>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72313" y="5603875"/>
            <a:ext cx="773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17" name="Picture 1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00788" y="2268538"/>
            <a:ext cx="6953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ed Rectangle 60"/>
          <p:cNvSpPr/>
          <p:nvPr/>
        </p:nvSpPr>
        <p:spPr>
          <a:xfrm>
            <a:off x="30163" y="6457950"/>
            <a:ext cx="3259137" cy="379413"/>
          </a:xfrm>
          <a:prstGeom prst="round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r>
              <a:rPr lang="en-US">
                <a:solidFill>
                  <a:srgbClr val="000000"/>
                </a:solidFill>
                <a:latin typeface="Arial" charset="0"/>
                <a:ea typeface="ＭＳ Ｐゴシック" charset="0"/>
                <a:cs typeface="Arial" charset="0"/>
              </a:rPr>
              <a:t>And Others</a:t>
            </a:r>
          </a:p>
        </p:txBody>
      </p:sp>
    </p:spTree>
    <p:extLst>
      <p:ext uri="{BB962C8B-B14F-4D97-AF65-F5344CB8AC3E}">
        <p14:creationId xmlns:p14="http://schemas.microsoft.com/office/powerpoint/2010/main" val="26392236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534400" cy="1295400"/>
          </a:xfrm>
        </p:spPr>
        <p:txBody>
          <a:bodyPr>
            <a:normAutofit/>
          </a:bodyPr>
          <a:lstStyle/>
          <a:p>
            <a:r>
              <a:rPr lang="en-US" sz="4800" i="1" dirty="0" smtClean="0"/>
              <a:t>Collaboration is Natural at CMU</a:t>
            </a:r>
            <a:endParaRPr lang="en-US" sz="4400" b="0" dirty="0"/>
          </a:p>
        </p:txBody>
      </p:sp>
      <p:sp>
        <p:nvSpPr>
          <p:cNvPr id="3" name="Title 1"/>
          <p:cNvSpPr txBox="1">
            <a:spLocks/>
          </p:cNvSpPr>
          <p:nvPr/>
        </p:nvSpPr>
        <p:spPr>
          <a:xfrm>
            <a:off x="533400" y="32004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Within the Systems Area</a:t>
            </a:r>
            <a:endParaRPr lang="en-US" sz="3200" b="0" dirty="0"/>
          </a:p>
        </p:txBody>
      </p:sp>
      <p:sp>
        <p:nvSpPr>
          <p:cNvPr id="4" name="Title 1"/>
          <p:cNvSpPr txBox="1">
            <a:spLocks/>
          </p:cNvSpPr>
          <p:nvPr/>
        </p:nvSpPr>
        <p:spPr>
          <a:xfrm>
            <a:off x="533400" y="37338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Across Areas: Systems, Circuits, Theory</a:t>
            </a:r>
            <a:endParaRPr lang="en-US" sz="3200" b="0" dirty="0"/>
          </a:p>
        </p:txBody>
      </p:sp>
      <p:sp>
        <p:nvSpPr>
          <p:cNvPr id="5" name="Title 1"/>
          <p:cNvSpPr txBox="1">
            <a:spLocks/>
          </p:cNvSpPr>
          <p:nvPr/>
        </p:nvSpPr>
        <p:spPr>
          <a:xfrm>
            <a:off x="533400" y="42672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Across Departments: ECE, CSD, RI, EPP, …</a:t>
            </a:r>
            <a:endParaRPr lang="en-US" sz="3200" b="0" dirty="0"/>
          </a:p>
        </p:txBody>
      </p:sp>
      <p:sp>
        <p:nvSpPr>
          <p:cNvPr id="6" name="Title 1"/>
          <p:cNvSpPr txBox="1">
            <a:spLocks/>
          </p:cNvSpPr>
          <p:nvPr/>
        </p:nvSpPr>
        <p:spPr>
          <a:xfrm>
            <a:off x="533400" y="4800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3200" i="1" dirty="0" smtClean="0"/>
              <a:t>With Many Partners in Computing Industry</a:t>
            </a:r>
            <a:endParaRPr lang="en-US" sz="3200" b="0" dirty="0"/>
          </a:p>
        </p:txBody>
      </p:sp>
    </p:spTree>
    <p:extLst>
      <p:ext uri="{BB962C8B-B14F-4D97-AF65-F5344CB8AC3E}">
        <p14:creationId xmlns:p14="http://schemas.microsoft.com/office/powerpoint/2010/main" val="1153375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p:cNvPicPr>
            <a:picLocks noChangeAspect="1"/>
          </p:cNvPicPr>
          <p:nvPr/>
        </p:nvPicPr>
        <p:blipFill>
          <a:blip r:embed="rId3"/>
          <a:srcRect/>
          <a:stretch>
            <a:fillRect/>
          </a:stretch>
        </p:blipFill>
        <p:spPr bwMode="auto">
          <a:xfrm>
            <a:off x="3587750" y="2362200"/>
            <a:ext cx="5556250" cy="1487487"/>
          </a:xfrm>
          <a:prstGeom prst="rect">
            <a:avLst/>
          </a:prstGeom>
          <a:noFill/>
          <a:ln w="9525">
            <a:noFill/>
            <a:miter lim="800000"/>
            <a:headEnd/>
            <a:tailEnd/>
          </a:ln>
        </p:spPr>
      </p:pic>
      <p:pic>
        <p:nvPicPr>
          <p:cNvPr id="29700" name="Picture 8" descr="biometrics"/>
          <p:cNvPicPr>
            <a:picLocks noChangeAspect="1" noChangeArrowheads="1"/>
          </p:cNvPicPr>
          <p:nvPr/>
        </p:nvPicPr>
        <p:blipFill>
          <a:blip r:embed="rId4"/>
          <a:srcRect/>
          <a:stretch>
            <a:fillRect/>
          </a:stretch>
        </p:blipFill>
        <p:spPr bwMode="auto">
          <a:xfrm>
            <a:off x="2174215" y="4268045"/>
            <a:ext cx="3733800" cy="969419"/>
          </a:xfrm>
          <a:prstGeom prst="rect">
            <a:avLst/>
          </a:prstGeom>
          <a:noFill/>
          <a:ln w="9525">
            <a:noFill/>
            <a:miter lim="800000"/>
            <a:headEnd/>
            <a:tailEnd/>
          </a:ln>
        </p:spPr>
      </p:pic>
      <p:pic>
        <p:nvPicPr>
          <p:cNvPr id="29701" name="Picture 7" descr="cups"/>
          <p:cNvPicPr>
            <a:picLocks noChangeAspect="1" noChangeArrowheads="1"/>
          </p:cNvPicPr>
          <p:nvPr/>
        </p:nvPicPr>
        <p:blipFill>
          <a:blip r:embed="rId5"/>
          <a:srcRect/>
          <a:stretch>
            <a:fillRect/>
          </a:stretch>
        </p:blipFill>
        <p:spPr bwMode="auto">
          <a:xfrm>
            <a:off x="228600" y="2819400"/>
            <a:ext cx="2022475" cy="2022475"/>
          </a:xfrm>
          <a:prstGeom prst="rect">
            <a:avLst/>
          </a:prstGeom>
          <a:noFill/>
          <a:ln w="9525">
            <a:noFill/>
            <a:miter lim="800000"/>
            <a:headEnd/>
            <a:tailEnd/>
          </a:ln>
        </p:spPr>
      </p:pic>
      <p:graphicFrame>
        <p:nvGraphicFramePr>
          <p:cNvPr id="29698" name="Object 2"/>
          <p:cNvGraphicFramePr>
            <a:graphicFrameLocks noChangeAspect="1"/>
          </p:cNvGraphicFramePr>
          <p:nvPr>
            <p:extLst>
              <p:ext uri="{D42A27DB-BD31-4B8C-83A1-F6EECF244321}">
                <p14:modId xmlns:p14="http://schemas.microsoft.com/office/powerpoint/2010/main" val="1395147828"/>
              </p:ext>
            </p:extLst>
          </p:nvPr>
        </p:nvGraphicFramePr>
        <p:xfrm>
          <a:off x="304800" y="137789"/>
          <a:ext cx="3124200" cy="2433878"/>
        </p:xfrm>
        <a:graphic>
          <a:graphicData uri="http://schemas.openxmlformats.org/presentationml/2006/ole">
            <mc:AlternateContent xmlns:mc="http://schemas.openxmlformats.org/markup-compatibility/2006">
              <mc:Choice xmlns:v="urn:schemas-microsoft-com:vml" Requires="v">
                <p:oleObj spid="_x0000_s93249" name="Photo Editor Photo" r:id="rId6" imgW="1809524" imgH="1409897" progId="">
                  <p:embed/>
                </p:oleObj>
              </mc:Choice>
              <mc:Fallback>
                <p:oleObj name="Photo Editor Photo" r:id="rId6" imgW="1809524" imgH="1409897"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37789"/>
                        <a:ext cx="3124200" cy="2433878"/>
                      </a:xfrm>
                      <a:prstGeom prst="rect">
                        <a:avLst/>
                      </a:prstGeom>
                      <a:noFill/>
                      <a:ln>
                        <a:noFill/>
                      </a:ln>
                      <a:effectLst/>
                      <a:extLst/>
                    </p:spPr>
                  </p:pic>
                </p:oleObj>
              </mc:Fallback>
            </mc:AlternateContent>
          </a:graphicData>
        </a:graphic>
      </p:graphicFrame>
      <p:pic>
        <p:nvPicPr>
          <p:cNvPr id="29702" name="Picture 1"/>
          <p:cNvPicPr>
            <a:picLocks noChangeAspect="1" noChangeArrowheads="1"/>
          </p:cNvPicPr>
          <p:nvPr/>
        </p:nvPicPr>
        <p:blipFill>
          <a:blip r:embed="rId8"/>
          <a:srcRect/>
          <a:stretch>
            <a:fillRect/>
          </a:stretch>
        </p:blipFill>
        <p:spPr bwMode="auto">
          <a:xfrm>
            <a:off x="854869" y="5715000"/>
            <a:ext cx="3959225" cy="949325"/>
          </a:xfrm>
          <a:prstGeom prst="rect">
            <a:avLst/>
          </a:prstGeom>
          <a:noFill/>
          <a:ln w="9525">
            <a:noFill/>
            <a:round/>
            <a:headEnd/>
            <a:tailEnd/>
          </a:ln>
        </p:spPr>
      </p:pic>
      <p:sp>
        <p:nvSpPr>
          <p:cNvPr id="29703" name="Rectangle 5"/>
          <p:cNvSpPr>
            <a:spLocks noChangeArrowheads="1"/>
          </p:cNvSpPr>
          <p:nvPr/>
        </p:nvSpPr>
        <p:spPr bwMode="auto">
          <a:xfrm>
            <a:off x="914400" y="5257800"/>
            <a:ext cx="3863975" cy="457200"/>
          </a:xfrm>
          <a:prstGeom prst="rect">
            <a:avLst/>
          </a:prstGeom>
          <a:noFill/>
          <a:ln w="9525">
            <a:noFill/>
            <a:round/>
            <a:headEnd/>
            <a:tailEnd/>
          </a:ln>
        </p:spPr>
        <p:txBody>
          <a:bodyPr lIns="91388" tIns="45821" rIns="91388" bIns="45821">
            <a:prstTxWarp prst="textNoShape">
              <a:avLst/>
            </a:prstTxWarp>
          </a:bodyPr>
          <a:lstStyle/>
          <a:p>
            <a:pPr algn="ctr">
              <a:spcBef>
                <a:spcPts val="775"/>
              </a:spcBef>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pPr>
            <a:r>
              <a:rPr lang="en-US" sz="2500" dirty="0">
                <a:solidFill>
                  <a:srgbClr val="000000"/>
                </a:solidFill>
                <a:latin typeface="Trebuchet MS" charset="0"/>
              </a:rPr>
              <a:t>CMU Silicon Valley</a:t>
            </a:r>
          </a:p>
        </p:txBody>
      </p:sp>
      <p:pic>
        <p:nvPicPr>
          <p:cNvPr id="8" name="Picture 11"/>
          <p:cNvPicPr>
            <a:picLocks noChangeAspect="1" noChangeArrowheads="1"/>
          </p:cNvPicPr>
          <p:nvPr/>
        </p:nvPicPr>
        <p:blipFill>
          <a:blip r:embed="rId9"/>
          <a:srcRect/>
          <a:stretch>
            <a:fillRect/>
          </a:stretch>
        </p:blipFill>
        <p:spPr bwMode="auto">
          <a:xfrm>
            <a:off x="5024438" y="87476"/>
            <a:ext cx="2824162" cy="2122324"/>
          </a:xfrm>
          <a:prstGeom prst="rect">
            <a:avLst/>
          </a:prstGeom>
          <a:noFill/>
          <a:ln w="9525">
            <a:noFill/>
            <a:miter lim="800000"/>
            <a:headEnd/>
            <a:tailEnd/>
          </a:ln>
          <a:effectLst>
            <a:outerShdw blurRad="127000" dist="76199" dir="2700000" algn="ctr" rotWithShape="0">
              <a:schemeClr val="bg2">
                <a:alpha val="75000"/>
              </a:schemeClr>
            </a:outerShdw>
          </a:effectLst>
        </p:spPr>
      </p:pic>
      <p:pic>
        <p:nvPicPr>
          <p:cNvPr id="11" name="Picture 4" descr="pillars4-new.jpg"/>
          <p:cNvPicPr>
            <a:picLocks noChangeAspect="1"/>
          </p:cNvPicPr>
          <p:nvPr/>
        </p:nvPicPr>
        <p:blipFill>
          <a:blip r:embed="rId10"/>
          <a:srcRect/>
          <a:stretch>
            <a:fillRect/>
          </a:stretch>
        </p:blipFill>
        <p:spPr bwMode="auto">
          <a:xfrm>
            <a:off x="6099504" y="3849687"/>
            <a:ext cx="3025228" cy="300668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Headshot of Tsuhan 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00400"/>
            <a:ext cx="9858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133600"/>
            <a:ext cx="8534400" cy="1295400"/>
          </a:xfrm>
        </p:spPr>
        <p:txBody>
          <a:bodyPr>
            <a:normAutofit/>
          </a:bodyPr>
          <a:lstStyle/>
          <a:p>
            <a:r>
              <a:rPr lang="en-US" sz="4800" i="1" dirty="0" smtClean="0"/>
              <a:t>A Personal Example</a:t>
            </a:r>
            <a:endParaRPr lang="en-US" sz="4400" b="0" dirty="0"/>
          </a:p>
        </p:txBody>
      </p:sp>
      <p:pic>
        <p:nvPicPr>
          <p:cNvPr id="4" name="Picture 22" descr="James_Hoe.jpg"/>
          <p:cNvPicPr>
            <a:picLocks noChangeAspect="1"/>
          </p:cNvPicPr>
          <p:nvPr/>
        </p:nvPicPr>
        <p:blipFill>
          <a:blip r:embed="rId4"/>
          <a:srcRect/>
          <a:stretch>
            <a:fillRect/>
          </a:stretch>
        </p:blipFill>
        <p:spPr bwMode="auto">
          <a:xfrm>
            <a:off x="533400" y="304800"/>
            <a:ext cx="962896" cy="1445389"/>
          </a:xfrm>
          <a:prstGeom prst="rect">
            <a:avLst/>
          </a:prstGeom>
          <a:noFill/>
          <a:ln w="9525">
            <a:noFill/>
            <a:miter lim="800000"/>
            <a:headEnd/>
            <a:tailEnd/>
          </a:ln>
        </p:spPr>
      </p:pic>
      <p:pic>
        <p:nvPicPr>
          <p:cNvPr id="5" name="Picture 40"/>
          <p:cNvPicPr>
            <a:picLocks noChangeAspect="1"/>
          </p:cNvPicPr>
          <p:nvPr/>
        </p:nvPicPr>
        <p:blipFill>
          <a:blip r:embed="rId5"/>
          <a:srcRect/>
          <a:stretch>
            <a:fillRect/>
          </a:stretch>
        </p:blipFill>
        <p:spPr bwMode="auto">
          <a:xfrm>
            <a:off x="7768317" y="283949"/>
            <a:ext cx="1147083" cy="1410837"/>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589185" y="5334000"/>
            <a:ext cx="907111" cy="1298542"/>
          </a:xfrm>
          <a:prstGeom prst="rect">
            <a:avLst/>
          </a:prstGeom>
        </p:spPr>
      </p:pic>
      <p:pic>
        <p:nvPicPr>
          <p:cNvPr id="7"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83286" y="5420807"/>
            <a:ext cx="1048911" cy="124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stretch>
            <a:fillRect/>
          </a:stretch>
        </p:blipFill>
        <p:spPr>
          <a:xfrm>
            <a:off x="3276600" y="277060"/>
            <a:ext cx="1002891" cy="1219200"/>
          </a:xfrm>
          <a:prstGeom prst="rect">
            <a:avLst/>
          </a:prstGeom>
        </p:spPr>
      </p:pic>
      <p:pic>
        <p:nvPicPr>
          <p:cNvPr id="9"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56168" y="5298730"/>
            <a:ext cx="914400" cy="144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743200"/>
            <a:ext cx="10215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1"/>
          <a:stretch>
            <a:fillRect/>
          </a:stretch>
        </p:blipFill>
        <p:spPr>
          <a:xfrm>
            <a:off x="7868742" y="2797798"/>
            <a:ext cx="991701" cy="991701"/>
          </a:xfrm>
          <a:prstGeom prst="rect">
            <a:avLst/>
          </a:prstGeom>
        </p:spPr>
      </p:pic>
      <p:pic>
        <p:nvPicPr>
          <p:cNvPr id="12" name="Picture 11"/>
          <p:cNvPicPr>
            <a:picLocks noChangeAspect="1"/>
          </p:cNvPicPr>
          <p:nvPr/>
        </p:nvPicPr>
        <p:blipFill>
          <a:blip r:embed="rId12"/>
          <a:stretch>
            <a:fillRect/>
          </a:stretch>
        </p:blipFill>
        <p:spPr>
          <a:xfrm>
            <a:off x="5562600" y="304800"/>
            <a:ext cx="1073690" cy="1295400"/>
          </a:xfrm>
          <a:prstGeom prst="rect">
            <a:avLst/>
          </a:prstGeom>
        </p:spPr>
      </p:pic>
      <p:pic>
        <p:nvPicPr>
          <p:cNvPr id="14" name="Picture 13"/>
          <p:cNvPicPr>
            <a:picLocks noChangeAspect="1"/>
          </p:cNvPicPr>
          <p:nvPr/>
        </p:nvPicPr>
        <p:blipFill>
          <a:blip r:embed="rId13"/>
          <a:stretch>
            <a:fillRect/>
          </a:stretch>
        </p:blipFill>
        <p:spPr>
          <a:xfrm>
            <a:off x="1219200" y="734260"/>
            <a:ext cx="990600" cy="1524000"/>
          </a:xfrm>
          <a:prstGeom prst="rect">
            <a:avLst/>
          </a:prstGeom>
        </p:spPr>
      </p:pic>
      <p:pic>
        <p:nvPicPr>
          <p:cNvPr id="15" name="Picture 14"/>
          <p:cNvPicPr>
            <a:picLocks noChangeAspect="1"/>
          </p:cNvPicPr>
          <p:nvPr/>
        </p:nvPicPr>
        <p:blipFill>
          <a:blip r:embed="rId14"/>
          <a:stretch>
            <a:fillRect/>
          </a:stretch>
        </p:blipFill>
        <p:spPr>
          <a:xfrm>
            <a:off x="3962400" y="955168"/>
            <a:ext cx="866264" cy="1178432"/>
          </a:xfrm>
          <a:prstGeom prst="rect">
            <a:avLst/>
          </a:prstGeom>
        </p:spPr>
      </p:pic>
      <p:pic>
        <p:nvPicPr>
          <p:cNvPr id="16" name="Picture 15"/>
          <p:cNvPicPr>
            <a:picLocks noChangeAspect="1"/>
          </p:cNvPicPr>
          <p:nvPr/>
        </p:nvPicPr>
        <p:blipFill>
          <a:blip r:embed="rId15"/>
          <a:stretch>
            <a:fillRect/>
          </a:stretch>
        </p:blipFill>
        <p:spPr>
          <a:xfrm>
            <a:off x="5943600" y="1287244"/>
            <a:ext cx="990600" cy="1238250"/>
          </a:xfrm>
          <a:prstGeom prst="rect">
            <a:avLst/>
          </a:prstGeom>
        </p:spPr>
      </p:pic>
      <p:pic>
        <p:nvPicPr>
          <p:cNvPr id="17" name="Picture 16"/>
          <p:cNvPicPr>
            <a:picLocks noChangeAspect="1"/>
          </p:cNvPicPr>
          <p:nvPr/>
        </p:nvPicPr>
        <p:blipFill>
          <a:blip r:embed="rId16"/>
          <a:stretch>
            <a:fillRect/>
          </a:stretch>
        </p:blipFill>
        <p:spPr>
          <a:xfrm>
            <a:off x="7467600" y="1382494"/>
            <a:ext cx="1143000" cy="1143000"/>
          </a:xfrm>
          <a:prstGeom prst="rect">
            <a:avLst/>
          </a:prstGeom>
        </p:spPr>
      </p:pic>
      <p:pic>
        <p:nvPicPr>
          <p:cNvPr id="18" name="Picture 17"/>
          <p:cNvPicPr>
            <a:picLocks noChangeAspect="1"/>
          </p:cNvPicPr>
          <p:nvPr/>
        </p:nvPicPr>
        <p:blipFill>
          <a:blip r:embed="rId17"/>
          <a:stretch>
            <a:fillRect/>
          </a:stretch>
        </p:blipFill>
        <p:spPr>
          <a:xfrm>
            <a:off x="1111382" y="3571149"/>
            <a:ext cx="1086138" cy="1066800"/>
          </a:xfrm>
          <a:prstGeom prst="rect">
            <a:avLst/>
          </a:prstGeom>
        </p:spPr>
      </p:pic>
      <p:pic>
        <p:nvPicPr>
          <p:cNvPr id="19" name="Picture 18"/>
          <p:cNvPicPr>
            <a:picLocks noChangeAspect="1"/>
          </p:cNvPicPr>
          <p:nvPr/>
        </p:nvPicPr>
        <p:blipFill>
          <a:blip r:embed="rId18"/>
          <a:stretch>
            <a:fillRect/>
          </a:stretch>
        </p:blipFill>
        <p:spPr>
          <a:xfrm>
            <a:off x="2197521" y="3446074"/>
            <a:ext cx="625794" cy="1390998"/>
          </a:xfrm>
          <a:prstGeom prst="rect">
            <a:avLst/>
          </a:prstGeom>
        </p:spPr>
      </p:pic>
      <p:pic>
        <p:nvPicPr>
          <p:cNvPr id="20" name="Picture 19"/>
          <p:cNvPicPr>
            <a:picLocks noChangeAspect="1"/>
          </p:cNvPicPr>
          <p:nvPr/>
        </p:nvPicPr>
        <p:blipFill>
          <a:blip r:embed="rId19"/>
          <a:stretch>
            <a:fillRect/>
          </a:stretch>
        </p:blipFill>
        <p:spPr>
          <a:xfrm>
            <a:off x="1371600" y="5029200"/>
            <a:ext cx="914400" cy="1270000"/>
          </a:xfrm>
          <a:prstGeom prst="rect">
            <a:avLst/>
          </a:prstGeom>
        </p:spPr>
      </p:pic>
      <p:pic>
        <p:nvPicPr>
          <p:cNvPr id="22" name="Picture 21"/>
          <p:cNvPicPr>
            <a:picLocks noChangeAspect="1"/>
          </p:cNvPicPr>
          <p:nvPr/>
        </p:nvPicPr>
        <p:blipFill>
          <a:blip r:embed="rId20"/>
          <a:stretch>
            <a:fillRect/>
          </a:stretch>
        </p:blipFill>
        <p:spPr>
          <a:xfrm>
            <a:off x="2873109" y="5181600"/>
            <a:ext cx="1317891" cy="990600"/>
          </a:xfrm>
          <a:prstGeom prst="rect">
            <a:avLst/>
          </a:prstGeom>
        </p:spPr>
      </p:pic>
      <p:pic>
        <p:nvPicPr>
          <p:cNvPr id="23" name="Picture 22"/>
          <p:cNvPicPr>
            <a:picLocks noChangeAspect="1"/>
          </p:cNvPicPr>
          <p:nvPr/>
        </p:nvPicPr>
        <p:blipFill>
          <a:blip r:embed="rId21"/>
          <a:stretch>
            <a:fillRect/>
          </a:stretch>
        </p:blipFill>
        <p:spPr>
          <a:xfrm>
            <a:off x="7162800" y="4910612"/>
            <a:ext cx="920993" cy="1261588"/>
          </a:xfrm>
          <a:prstGeom prst="rect">
            <a:avLst/>
          </a:prstGeom>
        </p:spPr>
      </p:pic>
      <p:pic>
        <p:nvPicPr>
          <p:cNvPr id="24" name="Picture 23"/>
          <p:cNvPicPr>
            <a:picLocks noChangeAspect="1"/>
          </p:cNvPicPr>
          <p:nvPr/>
        </p:nvPicPr>
        <p:blipFill>
          <a:blip r:embed="rId22"/>
          <a:stretch>
            <a:fillRect/>
          </a:stretch>
        </p:blipFill>
        <p:spPr>
          <a:xfrm>
            <a:off x="5024437" y="4910612"/>
            <a:ext cx="1270000" cy="1485900"/>
          </a:xfrm>
          <a:prstGeom prst="rect">
            <a:avLst/>
          </a:prstGeom>
        </p:spPr>
      </p:pic>
      <p:pic>
        <p:nvPicPr>
          <p:cNvPr id="25" name="Picture 24"/>
          <p:cNvPicPr>
            <a:picLocks noChangeAspect="1"/>
          </p:cNvPicPr>
          <p:nvPr/>
        </p:nvPicPr>
        <p:blipFill>
          <a:blip r:embed="rId23"/>
          <a:stretch>
            <a:fillRect/>
          </a:stretch>
        </p:blipFill>
        <p:spPr>
          <a:xfrm>
            <a:off x="6889288" y="3263981"/>
            <a:ext cx="993998" cy="1079419"/>
          </a:xfrm>
          <a:prstGeom prst="rect">
            <a:avLst/>
          </a:prstGeom>
        </p:spPr>
      </p:pic>
      <p:pic>
        <p:nvPicPr>
          <p:cNvPr id="26" name="Picture 25"/>
          <p:cNvPicPr>
            <a:picLocks noChangeAspect="1"/>
          </p:cNvPicPr>
          <p:nvPr/>
        </p:nvPicPr>
        <p:blipFill>
          <a:blip r:embed="rId24"/>
          <a:stretch>
            <a:fillRect/>
          </a:stretch>
        </p:blipFill>
        <p:spPr>
          <a:xfrm>
            <a:off x="8166100" y="3722277"/>
            <a:ext cx="889000" cy="1242245"/>
          </a:xfrm>
          <a:prstGeom prst="rect">
            <a:avLst/>
          </a:prstGeom>
        </p:spPr>
      </p:pic>
      <p:sp>
        <p:nvSpPr>
          <p:cNvPr id="27" name="Title 1"/>
          <p:cNvSpPr txBox="1">
            <a:spLocks/>
          </p:cNvSpPr>
          <p:nvPr/>
        </p:nvSpPr>
        <p:spPr>
          <a:xfrm>
            <a:off x="461520" y="2133600"/>
            <a:ext cx="8534400" cy="1295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AE0023"/>
                </a:solidFill>
                <a:latin typeface="+mj-lt"/>
                <a:ea typeface="+mj-ea"/>
                <a:cs typeface="+mj-cs"/>
              </a:defRPr>
            </a:lvl1pPr>
          </a:lstStyle>
          <a:p>
            <a:r>
              <a:rPr lang="en-US" sz="4800" i="1" dirty="0" smtClean="0"/>
              <a:t>Students Drive Research</a:t>
            </a:r>
            <a:endParaRPr lang="en-US" b="0" dirty="0"/>
          </a:p>
        </p:txBody>
      </p:sp>
      <p:pic>
        <p:nvPicPr>
          <p:cNvPr id="28" name="Picture 27"/>
          <p:cNvPicPr>
            <a:picLocks noChangeAspect="1"/>
          </p:cNvPicPr>
          <p:nvPr/>
        </p:nvPicPr>
        <p:blipFill>
          <a:blip r:embed="rId25"/>
          <a:stretch>
            <a:fillRect/>
          </a:stretch>
        </p:blipFill>
        <p:spPr>
          <a:xfrm>
            <a:off x="2823315" y="1033161"/>
            <a:ext cx="737591" cy="1100439"/>
          </a:xfrm>
          <a:prstGeom prst="rect">
            <a:avLst/>
          </a:prstGeom>
        </p:spPr>
      </p:pic>
    </p:spTree>
    <p:extLst>
      <p:ext uri="{BB962C8B-B14F-4D97-AF65-F5344CB8AC3E}">
        <p14:creationId xmlns:p14="http://schemas.microsoft.com/office/powerpoint/2010/main" val="4151302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2"/>
    </p:bldLst>
  </p:timing>
</p:sld>
</file>

<file path=ppt/theme/theme1.xml><?xml version="1.0" encoding="utf-8"?>
<a:theme xmlns:a="http://schemas.openxmlformats.org/drawingml/2006/main" name="DJB">
  <a:themeElements>
    <a:clrScheme name="Custom 12">
      <a:dk1>
        <a:sysClr val="windowText" lastClr="000000"/>
      </a:dk1>
      <a:lt1>
        <a:sysClr val="window" lastClr="FFFFFF"/>
      </a:lt1>
      <a:dk2>
        <a:srgbClr val="CC0000"/>
      </a:dk2>
      <a:lt2>
        <a:srgbClr val="CC0000"/>
      </a:lt2>
      <a:accent1>
        <a:srgbClr val="0000CC"/>
      </a:accent1>
      <a:accent2>
        <a:srgbClr val="C0504D"/>
      </a:accent2>
      <a:accent3>
        <a:srgbClr val="9BBB59"/>
      </a:accent3>
      <a:accent4>
        <a:srgbClr val="8064A2"/>
      </a:accent4>
      <a:accent5>
        <a:srgbClr val="4BACC6"/>
      </a:accent5>
      <a:accent6>
        <a:srgbClr val="D5002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75000"/>
              <a:lumOff val="25000"/>
            </a:schemeClr>
          </a:solidFill>
          <a:headEnd type="none"/>
          <a:tailEnd type="none"/>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lumMod val="85000"/>
              <a:lumOff val="15000"/>
            </a:schemeClr>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5A79D6"/>
      </a:dk2>
      <a:lt2>
        <a:srgbClr val="7D879B"/>
      </a:lt2>
      <a:accent1>
        <a:srgbClr val="19338C"/>
      </a:accent1>
      <a:accent2>
        <a:srgbClr val="82740B"/>
      </a:accent2>
      <a:accent3>
        <a:srgbClr val="FFFFFF"/>
      </a:accent3>
      <a:accent4>
        <a:srgbClr val="000000"/>
      </a:accent4>
      <a:accent5>
        <a:srgbClr val="ABADC5"/>
      </a:accent5>
      <a:accent6>
        <a:srgbClr val="756809"/>
      </a:accent6>
      <a:hlink>
        <a:srgbClr val="71031D"/>
      </a:hlink>
      <a:folHlink>
        <a:srgbClr val="0F6023"/>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137160" tIns="155448" rIns="137160" bIns="15544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137160" tIns="155448" rIns="137160" bIns="15544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7D879B"/>
        </a:lt2>
        <a:accent1>
          <a:srgbClr val="284DCC"/>
        </a:accent1>
        <a:accent2>
          <a:srgbClr val="C1A90E"/>
        </a:accent2>
        <a:accent3>
          <a:srgbClr val="FFFFFF"/>
        </a:accent3>
        <a:accent4>
          <a:srgbClr val="000000"/>
        </a:accent4>
        <a:accent5>
          <a:srgbClr val="ACB2E2"/>
        </a:accent5>
        <a:accent6>
          <a:srgbClr val="AF990C"/>
        </a:accent6>
        <a:hlink>
          <a:srgbClr val="B51529"/>
        </a:hlink>
        <a:folHlink>
          <a:srgbClr val="157D2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white_intel_only">
  <a:themeElements>
    <a:clrScheme name="2_white_intel_only 8">
      <a:dk1>
        <a:srgbClr val="000000"/>
      </a:dk1>
      <a:lt1>
        <a:srgbClr val="FFFFFF"/>
      </a:lt1>
      <a:dk2>
        <a:srgbClr val="0860A8"/>
      </a:dk2>
      <a:lt2>
        <a:srgbClr val="808080"/>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fontScheme name="2_white_intel_onl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8AE"/>
        </a:solidFill>
        <a:ln w="9525" cap="flat" cmpd="sng" algn="ctr">
          <a:noFill/>
          <a:prstDash val="solid"/>
          <a:round/>
          <a:headEnd type="none" w="med" len="med"/>
          <a:tailEnd type="none" w="med" len="med"/>
        </a:ln>
        <a:effectLst/>
      </a:spPr>
      <a:bodyPr vert="horz" wrap="square" lIns="0" tIns="0" rIns="0" bIns="0" numCol="1" rtlCol="0" anchor="t" anchorCtr="0" compatLnSpc="1">
        <a:prstTxWarp prst="textNoShape">
          <a:avLst/>
        </a:prstTxWarp>
        <a:spAutoFit/>
      </a:bodyPr>
      <a:lstStyle>
        <a:defPPr marL="225425" marR="0" indent="-225425" algn="l" defTabSz="914400" rtl="0" eaLnBrk="1" fontAlgn="base" latinLnBrk="0" hangingPunct="1">
          <a:lnSpc>
            <a:spcPct val="80000"/>
          </a:lnSpc>
          <a:spcBef>
            <a:spcPct val="20000"/>
          </a:spcBef>
          <a:spcAft>
            <a:spcPct val="0"/>
          </a:spcAft>
          <a:buClrTx/>
          <a:buSzTx/>
          <a:buFontTx/>
          <a:buNone/>
          <a:tabLst/>
          <a:defRPr kumimoji="0" sz="2000" b="0" i="0" u="none" strike="noStrike" cap="none" normalizeH="0" baseline="0" smtClean="0">
            <a:ln>
              <a:noFill/>
            </a:ln>
            <a:solidFill>
              <a:schemeClr val="tx1"/>
            </a:solidFill>
            <a:effectLst/>
            <a:latin typeface="Verdana" pitchFamily="34" charset="0"/>
          </a:defRPr>
        </a:defPPr>
      </a:lstStyle>
    </a:spDef>
    <a:lnDef>
      <a:spPr bwMode="auto">
        <a:noFill/>
        <a:ln w="9525" cap="flat" cmpd="sng" algn="ctr">
          <a:solidFill>
            <a:schemeClr val="tx1"/>
          </a:solidFill>
          <a:prstDash val="solid"/>
          <a:round/>
          <a:headEnd type="none" w="med" len="med"/>
          <a:tailEnd type="none" w="med" len="med"/>
        </a:ln>
        <a:effectLst/>
      </a:spPr>
      <a:bodyPr/>
      <a:lstStyle/>
    </a:lnDef>
  </a:objectDefaults>
  <a:extraClrSchemeLst>
    <a:extraClrScheme>
      <a:clrScheme name="2_white_intel_only 1">
        <a:dk1>
          <a:srgbClr val="111111"/>
        </a:dk1>
        <a:lt1>
          <a:srgbClr val="FFFFFF"/>
        </a:lt1>
        <a:dk2>
          <a:srgbClr val="087EB9"/>
        </a:dk2>
        <a:lt2>
          <a:srgbClr val="0860A8"/>
        </a:lt2>
        <a:accent1>
          <a:srgbClr val="FF5C00"/>
        </a:accent1>
        <a:accent2>
          <a:srgbClr val="FDB605"/>
        </a:accent2>
        <a:accent3>
          <a:srgbClr val="FFFFFF"/>
        </a:accent3>
        <a:accent4>
          <a:srgbClr val="0D0D0D"/>
        </a:accent4>
        <a:accent5>
          <a:srgbClr val="FFB5AA"/>
        </a:accent5>
        <a:accent6>
          <a:srgbClr val="E5A504"/>
        </a:accent6>
        <a:hlink>
          <a:srgbClr val="CCECFF"/>
        </a:hlink>
        <a:folHlink>
          <a:srgbClr val="379900"/>
        </a:folHlink>
      </a:clrScheme>
      <a:clrMap bg1="lt1" tx1="dk1" bg2="lt2" tx2="dk2" accent1="accent1" accent2="accent2" accent3="accent3" accent4="accent4" accent5="accent5" accent6="accent6" hlink="hlink" folHlink="folHlink"/>
    </a:extraClrScheme>
    <a:extraClrScheme>
      <a:clrScheme name="2_white_intel_only 2">
        <a:dk1>
          <a:srgbClr val="111111"/>
        </a:dk1>
        <a:lt1>
          <a:srgbClr val="FFFFFF"/>
        </a:lt1>
        <a:dk2>
          <a:srgbClr val="087EB9"/>
        </a:dk2>
        <a:lt2>
          <a:srgbClr val="0860A8"/>
        </a:lt2>
        <a:accent1>
          <a:srgbClr val="FF5C00"/>
        </a:accent1>
        <a:accent2>
          <a:srgbClr val="FDB605"/>
        </a:accent2>
        <a:accent3>
          <a:srgbClr val="FFFFFF"/>
        </a:accent3>
        <a:accent4>
          <a:srgbClr val="0D0D0D"/>
        </a:accent4>
        <a:accent5>
          <a:srgbClr val="FFB5AA"/>
        </a:accent5>
        <a:accent6>
          <a:srgbClr val="E5A504"/>
        </a:accent6>
        <a:hlink>
          <a:srgbClr val="0066FF"/>
        </a:hlink>
        <a:folHlink>
          <a:srgbClr val="379900"/>
        </a:folHlink>
      </a:clrScheme>
      <a:clrMap bg1="lt1" tx1="dk1" bg2="lt2" tx2="dk2" accent1="accent1" accent2="accent2" accent3="accent3" accent4="accent4" accent5="accent5" accent6="accent6" hlink="hlink" folHlink="folHlink"/>
    </a:extraClrScheme>
    <a:extraClrScheme>
      <a:clrScheme name="2_white_intel_only 3">
        <a:dk1>
          <a:srgbClr val="111111"/>
        </a:dk1>
        <a:lt1>
          <a:srgbClr val="FFFFFF"/>
        </a:lt1>
        <a:dk2>
          <a:srgbClr val="0860A8"/>
        </a:dk2>
        <a:lt2>
          <a:srgbClr val="777777"/>
        </a:lt2>
        <a:accent1>
          <a:srgbClr val="FF5C00"/>
        </a:accent1>
        <a:accent2>
          <a:srgbClr val="FDB605"/>
        </a:accent2>
        <a:accent3>
          <a:srgbClr val="FFFFFF"/>
        </a:accent3>
        <a:accent4>
          <a:srgbClr val="0D0D0D"/>
        </a:accent4>
        <a:accent5>
          <a:srgbClr val="FFB5AA"/>
        </a:accent5>
        <a:accent6>
          <a:srgbClr val="E5A504"/>
        </a:accent6>
        <a:hlink>
          <a:srgbClr val="C7015B"/>
        </a:hlink>
        <a:folHlink>
          <a:srgbClr val="379900"/>
        </a:folHlink>
      </a:clrScheme>
      <a:clrMap bg1="lt1" tx1="dk1" bg2="lt2" tx2="dk2" accent1="accent1" accent2="accent2" accent3="accent3" accent4="accent4" accent5="accent5" accent6="accent6" hlink="hlink" folHlink="folHlink"/>
    </a:extraClrScheme>
    <a:extraClrScheme>
      <a:clrScheme name="2_white_intel_only 4">
        <a:dk1>
          <a:srgbClr val="333333"/>
        </a:dk1>
        <a:lt1>
          <a:srgbClr val="FFFFFF"/>
        </a:lt1>
        <a:dk2>
          <a:srgbClr val="0860A8"/>
        </a:dk2>
        <a:lt2>
          <a:srgbClr val="000000"/>
        </a:lt2>
        <a:accent1>
          <a:srgbClr val="FF5C00"/>
        </a:accent1>
        <a:accent2>
          <a:srgbClr val="FDB605"/>
        </a:accent2>
        <a:accent3>
          <a:srgbClr val="FFFFFF"/>
        </a:accent3>
        <a:accent4>
          <a:srgbClr val="2A2A2A"/>
        </a:accent4>
        <a:accent5>
          <a:srgbClr val="FFB5AA"/>
        </a:accent5>
        <a:accent6>
          <a:srgbClr val="E5A504"/>
        </a:accent6>
        <a:hlink>
          <a:srgbClr val="C7015B"/>
        </a:hlink>
        <a:folHlink>
          <a:srgbClr val="379900"/>
        </a:folHlink>
      </a:clrScheme>
      <a:clrMap bg1="lt1" tx1="dk1" bg2="lt2" tx2="dk2" accent1="accent1" accent2="accent2" accent3="accent3" accent4="accent4" accent5="accent5" accent6="accent6" hlink="hlink" folHlink="folHlink"/>
    </a:extraClrScheme>
    <a:extraClrScheme>
      <a:clrScheme name="2_white_intel_only 5">
        <a:dk1>
          <a:srgbClr val="080808"/>
        </a:dk1>
        <a:lt1>
          <a:srgbClr val="FFFFFF"/>
        </a:lt1>
        <a:dk2>
          <a:srgbClr val="0860A8"/>
        </a:dk2>
        <a:lt2>
          <a:srgbClr val="0860A8"/>
        </a:lt2>
        <a:accent1>
          <a:srgbClr val="FF5C00"/>
        </a:accent1>
        <a:accent2>
          <a:srgbClr val="FDB605"/>
        </a:accent2>
        <a:accent3>
          <a:srgbClr val="FFFFFF"/>
        </a:accent3>
        <a:accent4>
          <a:srgbClr val="060606"/>
        </a:accent4>
        <a:accent5>
          <a:srgbClr val="FFB5AA"/>
        </a:accent5>
        <a:accent6>
          <a:srgbClr val="E5A504"/>
        </a:accent6>
        <a:hlink>
          <a:srgbClr val="C7015B"/>
        </a:hlink>
        <a:folHlink>
          <a:srgbClr val="379900"/>
        </a:folHlink>
      </a:clrScheme>
      <a:clrMap bg1="lt1" tx1="dk1" bg2="lt2" tx2="dk2" accent1="accent1" accent2="accent2" accent3="accent3" accent4="accent4" accent5="accent5" accent6="accent6" hlink="hlink" folHlink="folHlink"/>
    </a:extraClrScheme>
    <a:extraClrScheme>
      <a:clrScheme name="2_white_intel_only 6">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C7015B"/>
        </a:hlink>
        <a:folHlink>
          <a:srgbClr val="379900"/>
        </a:folHlink>
      </a:clrScheme>
      <a:clrMap bg1="lt1" tx1="dk1" bg2="lt2" tx2="dk2" accent1="accent1" accent2="accent2" accent3="accent3" accent4="accent4" accent5="accent5" accent6="accent6" hlink="hlink" folHlink="folHlink"/>
    </a:extraClrScheme>
    <a:extraClrScheme>
      <a:clrScheme name="2_white_intel_only 7">
        <a:dk1>
          <a:srgbClr val="000000"/>
        </a:dk1>
        <a:lt1>
          <a:srgbClr val="FFFFFF"/>
        </a:lt1>
        <a:dk2>
          <a:srgbClr val="0860A8"/>
        </a:dk2>
        <a:lt2>
          <a:srgbClr val="0860A8"/>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
      <a:clrScheme name="2_white_intel_only 8">
        <a:dk1>
          <a:srgbClr val="000000"/>
        </a:dk1>
        <a:lt1>
          <a:srgbClr val="FFFFFF"/>
        </a:lt1>
        <a:dk2>
          <a:srgbClr val="0860A8"/>
        </a:dk2>
        <a:lt2>
          <a:srgbClr val="808080"/>
        </a:lt2>
        <a:accent1>
          <a:srgbClr val="FF5C00"/>
        </a:accent1>
        <a:accent2>
          <a:srgbClr val="FDB605"/>
        </a:accent2>
        <a:accent3>
          <a:srgbClr val="FFFFFF"/>
        </a:accent3>
        <a:accent4>
          <a:srgbClr val="000000"/>
        </a:accent4>
        <a:accent5>
          <a:srgbClr val="FFB5AA"/>
        </a:accent5>
        <a:accent6>
          <a:srgbClr val="E5A504"/>
        </a:accent6>
        <a:hlink>
          <a:srgbClr val="AA014C"/>
        </a:hlink>
        <a:folHlink>
          <a:srgbClr val="37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lcm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JB">
  <a:themeElements>
    <a:clrScheme name="Custom 12">
      <a:dk1>
        <a:sysClr val="windowText" lastClr="000000"/>
      </a:dk1>
      <a:lt1>
        <a:sysClr val="window" lastClr="FFFFFF"/>
      </a:lt1>
      <a:dk2>
        <a:srgbClr val="CC0000"/>
      </a:dk2>
      <a:lt2>
        <a:srgbClr val="CC0000"/>
      </a:lt2>
      <a:accent1>
        <a:srgbClr val="0000CC"/>
      </a:accent1>
      <a:accent2>
        <a:srgbClr val="C0504D"/>
      </a:accent2>
      <a:accent3>
        <a:srgbClr val="9BBB59"/>
      </a:accent3>
      <a:accent4>
        <a:srgbClr val="8064A2"/>
      </a:accent4>
      <a:accent5>
        <a:srgbClr val="4BACC6"/>
      </a:accent5>
      <a:accent6>
        <a:srgbClr val="D5002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75000"/>
              <a:lumOff val="25000"/>
            </a:schemeClr>
          </a:solidFill>
          <a:headEnd type="none"/>
          <a:tailEnd type="none"/>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lumMod val="85000"/>
              <a:lumOff val="15000"/>
            </a:schemeClr>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JB">
  <a:themeElements>
    <a:clrScheme name="Custom 12">
      <a:dk1>
        <a:sysClr val="windowText" lastClr="000000"/>
      </a:dk1>
      <a:lt1>
        <a:sysClr val="window" lastClr="FFFFFF"/>
      </a:lt1>
      <a:dk2>
        <a:srgbClr val="CC0000"/>
      </a:dk2>
      <a:lt2>
        <a:srgbClr val="CC0000"/>
      </a:lt2>
      <a:accent1>
        <a:srgbClr val="0000CC"/>
      </a:accent1>
      <a:accent2>
        <a:srgbClr val="C0504D"/>
      </a:accent2>
      <a:accent3>
        <a:srgbClr val="9BBB59"/>
      </a:accent3>
      <a:accent4>
        <a:srgbClr val="8064A2"/>
      </a:accent4>
      <a:accent5>
        <a:srgbClr val="4BACC6"/>
      </a:accent5>
      <a:accent6>
        <a:srgbClr val="D5002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75000"/>
              <a:lumOff val="25000"/>
            </a:schemeClr>
          </a:solidFill>
          <a:headEnd type="none"/>
          <a:tailEnd type="none"/>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lumMod val="85000"/>
              <a:lumOff val="15000"/>
            </a:schemeClr>
          </a:solidFill>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ecescreen">
  <a:themeElements>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ecesc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cescre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cescre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cescre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cescre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cescre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cescre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cescre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DJB.thmx</Template>
  <TotalTime>3097</TotalTime>
  <Words>2604</Words>
  <Application>Microsoft Macintosh PowerPoint</Application>
  <PresentationFormat>On-screen Show (4:3)</PresentationFormat>
  <Paragraphs>422</Paragraphs>
  <Slides>46</Slides>
  <Notes>27</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46</vt:i4>
      </vt:variant>
    </vt:vector>
  </HeadingPairs>
  <TitlesOfParts>
    <vt:vector size="56" baseType="lpstr">
      <vt:lpstr>DJB</vt:lpstr>
      <vt:lpstr>Blank Presentation</vt:lpstr>
      <vt:lpstr>2_white_intel_only</vt:lpstr>
      <vt:lpstr>Default Design</vt:lpstr>
      <vt:lpstr>calcm_template</vt:lpstr>
      <vt:lpstr>1_DJB</vt:lpstr>
      <vt:lpstr>2_DJB</vt:lpstr>
      <vt:lpstr>2_ecescreen</vt:lpstr>
      <vt:lpstr>Photo Editor Photo</vt:lpstr>
      <vt:lpstr>Visio</vt:lpstr>
      <vt:lpstr>Computer Systems  in ECE @CMU</vt:lpstr>
      <vt:lpstr>An Exciting and Collaborative Place to Fundamentally Change the Way Future Computers are Designed</vt:lpstr>
      <vt:lpstr>Tons of Great People Doing a Great Breadth of Great Work</vt:lpstr>
      <vt:lpstr>Many High-Impact Projects</vt:lpstr>
      <vt:lpstr>PowerPoint Presentation</vt:lpstr>
      <vt:lpstr>Computer Systems</vt:lpstr>
      <vt:lpstr>Collaboration is Natural at CMU</vt:lpstr>
      <vt:lpstr>PowerPoint Presentation</vt:lpstr>
      <vt:lpstr>A Personal Example</vt:lpstr>
      <vt:lpstr>An Exciting and Collaborative Place to Fundamentally Change the Way Future Computers are Designed</vt:lpstr>
      <vt:lpstr>Cloud Computing</vt:lpstr>
      <vt:lpstr>The Beginnings: PDL’s Data Center Observatory</vt:lpstr>
      <vt:lpstr>PowerPoint Presentation</vt:lpstr>
      <vt:lpstr>PowerPoint Presentation</vt:lpstr>
      <vt:lpstr>PDL Facts</vt:lpstr>
      <vt:lpstr>Storage/Cloud Systems Themes</vt:lpstr>
      <vt:lpstr>PDL Retreat 2011</vt:lpstr>
      <vt:lpstr>Intel Science &amp; Technology Center for Cloud Computing (ISTC-CC)</vt:lpstr>
      <vt:lpstr>ISTC-CC Research Pillars Build Foundation</vt:lpstr>
      <vt:lpstr>PowerPoint Presentation</vt:lpstr>
      <vt:lpstr>Cross-cutting Centers and Research</vt:lpstr>
      <vt:lpstr>An Exciting and Collaborative Place to Fundamentally Change the Way Future Computers are Designed</vt:lpstr>
      <vt:lpstr>Computer Architecture Lab at Carnegie Mellon </vt:lpstr>
      <vt:lpstr>PowerPoint Presentation</vt:lpstr>
      <vt:lpstr>PowerPoint Presentation</vt:lpstr>
      <vt:lpstr>PowerPoint Presentation</vt:lpstr>
      <vt:lpstr>Impact</vt:lpstr>
      <vt:lpstr>Many Faculty Members Have Multiple Research Interests</vt:lpstr>
      <vt:lpstr>Spiral: Computers Programming Computers</vt:lpstr>
      <vt:lpstr>PowerPoint Presentation</vt:lpstr>
      <vt:lpstr>CoRAM Memory Architecture</vt:lpstr>
      <vt:lpstr>Prototype Release</vt:lpstr>
      <vt:lpstr>PowerPoint Presentation</vt:lpstr>
      <vt:lpstr>An Exciting and Collaborative Place to Fundamentally Change the Way Future Computers are Designed</vt:lpstr>
      <vt:lpstr>What is CyLab? </vt:lpstr>
      <vt:lpstr>PowerPoint Presentation</vt:lpstr>
      <vt:lpstr>CyLab Researchers &amp; Collaboration</vt:lpstr>
      <vt:lpstr>One Example</vt:lpstr>
      <vt:lpstr>TrustVisor</vt:lpstr>
      <vt:lpstr>CMU is a Great Environment</vt:lpstr>
      <vt:lpstr>Collaborative (and Social)</vt:lpstr>
      <vt:lpstr>Collaborative (and Social)</vt:lpstr>
      <vt:lpstr>Collaboration  High Impact        More Collaboration</vt:lpstr>
      <vt:lpstr>An Exciting and Collaborative Place to Fundamentally Change the Way Future Computers are Designed</vt:lpstr>
      <vt:lpstr>Summary</vt:lpstr>
      <vt:lpstr>Computer Systems  in ECE @CMU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18-739c: Special Topics in Security Vulnerability, Defense, and Malware Analysis</dc:title>
  <dc:creator>David Brumley</dc:creator>
  <cp:lastModifiedBy>Onur Mutlu</cp:lastModifiedBy>
  <cp:revision>137</cp:revision>
  <dcterms:created xsi:type="dcterms:W3CDTF">2010-02-26T16:30:50Z</dcterms:created>
  <dcterms:modified xsi:type="dcterms:W3CDTF">2012-03-02T15:34:12Z</dcterms:modified>
</cp:coreProperties>
</file>