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7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8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9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10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ags/tag5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79" r:id="rId3"/>
    <p:sldMasterId id="2147483799" r:id="rId4"/>
    <p:sldMasterId id="2147483812" r:id="rId5"/>
    <p:sldMasterId id="2147483824" r:id="rId6"/>
    <p:sldMasterId id="2147483836" r:id="rId7"/>
    <p:sldMasterId id="2147483848" r:id="rId8"/>
    <p:sldMasterId id="2147483860" r:id="rId9"/>
    <p:sldMasterId id="2147483872" r:id="rId10"/>
    <p:sldMasterId id="2147483884" r:id="rId11"/>
  </p:sldMasterIdLst>
  <p:notesMasterIdLst>
    <p:notesMasterId r:id="rId76"/>
  </p:notesMasterIdLst>
  <p:handoutMasterIdLst>
    <p:handoutMasterId r:id="rId77"/>
  </p:handoutMasterIdLst>
  <p:sldIdLst>
    <p:sldId id="256" r:id="rId12"/>
    <p:sldId id="593" r:id="rId13"/>
    <p:sldId id="637" r:id="rId14"/>
    <p:sldId id="566" r:id="rId15"/>
    <p:sldId id="568" r:id="rId16"/>
    <p:sldId id="569" r:id="rId17"/>
    <p:sldId id="570" r:id="rId18"/>
    <p:sldId id="594" r:id="rId19"/>
    <p:sldId id="641" r:id="rId20"/>
    <p:sldId id="598" r:id="rId21"/>
    <p:sldId id="599" r:id="rId22"/>
    <p:sldId id="643" r:id="rId23"/>
    <p:sldId id="645" r:id="rId24"/>
    <p:sldId id="646" r:id="rId25"/>
    <p:sldId id="649" r:id="rId26"/>
    <p:sldId id="575" r:id="rId27"/>
    <p:sldId id="605" r:id="rId28"/>
    <p:sldId id="606" r:id="rId29"/>
    <p:sldId id="607" r:id="rId30"/>
    <p:sldId id="608" r:id="rId31"/>
    <p:sldId id="614" r:id="rId32"/>
    <p:sldId id="609" r:id="rId33"/>
    <p:sldId id="610" r:id="rId34"/>
    <p:sldId id="611" r:id="rId35"/>
    <p:sldId id="612" r:id="rId36"/>
    <p:sldId id="650" r:id="rId37"/>
    <p:sldId id="615" r:id="rId38"/>
    <p:sldId id="616" r:id="rId39"/>
    <p:sldId id="665" r:id="rId40"/>
    <p:sldId id="667" r:id="rId41"/>
    <p:sldId id="666" r:id="rId42"/>
    <p:sldId id="672" r:id="rId43"/>
    <p:sldId id="617" r:id="rId44"/>
    <p:sldId id="618" r:id="rId45"/>
    <p:sldId id="671" r:id="rId46"/>
    <p:sldId id="669" r:id="rId47"/>
    <p:sldId id="670" r:id="rId48"/>
    <p:sldId id="662" r:id="rId49"/>
    <p:sldId id="678" r:id="rId50"/>
    <p:sldId id="691" r:id="rId51"/>
    <p:sldId id="759" r:id="rId52"/>
    <p:sldId id="758" r:id="rId53"/>
    <p:sldId id="681" r:id="rId54"/>
    <p:sldId id="682" r:id="rId55"/>
    <p:sldId id="683" r:id="rId56"/>
    <p:sldId id="684" r:id="rId57"/>
    <p:sldId id="630" r:id="rId58"/>
    <p:sldId id="704" r:id="rId59"/>
    <p:sldId id="686" r:id="rId60"/>
    <p:sldId id="712" r:id="rId61"/>
    <p:sldId id="687" r:id="rId62"/>
    <p:sldId id="688" r:id="rId63"/>
    <p:sldId id="689" r:id="rId64"/>
    <p:sldId id="694" r:id="rId65"/>
    <p:sldId id="693" r:id="rId66"/>
    <p:sldId id="697" r:id="rId67"/>
    <p:sldId id="713" r:id="rId68"/>
    <p:sldId id="699" r:id="rId69"/>
    <p:sldId id="700" r:id="rId70"/>
    <p:sldId id="724" r:id="rId71"/>
    <p:sldId id="696" r:id="rId72"/>
    <p:sldId id="690" r:id="rId73"/>
    <p:sldId id="711" r:id="rId74"/>
    <p:sldId id="634" r:id="rId7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55D6"/>
    <a:srgbClr val="8C0000"/>
    <a:srgbClr val="663D63"/>
    <a:srgbClr val="66FF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86" autoAdjust="0"/>
    <p:restoredTop sz="95278" autoAdjust="0"/>
  </p:normalViewPr>
  <p:slideViewPr>
    <p:cSldViewPr>
      <p:cViewPr varScale="1">
        <p:scale>
          <a:sx n="105" d="100"/>
          <a:sy n="105" d="100"/>
        </p:scale>
        <p:origin x="-181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228" y="-108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4" Type="http://schemas.openxmlformats.org/officeDocument/2006/relationships/slide" Target="slides/slide3.xml"/><Relationship Id="rId15" Type="http://schemas.openxmlformats.org/officeDocument/2006/relationships/slide" Target="slides/slide4.xml"/><Relationship Id="rId16" Type="http://schemas.openxmlformats.org/officeDocument/2006/relationships/slide" Target="slides/slide5.xml"/><Relationship Id="rId17" Type="http://schemas.openxmlformats.org/officeDocument/2006/relationships/slide" Target="slides/slide6.xml"/><Relationship Id="rId18" Type="http://schemas.openxmlformats.org/officeDocument/2006/relationships/slide" Target="slides/slide7.xml"/><Relationship Id="rId19" Type="http://schemas.openxmlformats.org/officeDocument/2006/relationships/slide" Target="slides/slide8.xml"/><Relationship Id="rId63" Type="http://schemas.openxmlformats.org/officeDocument/2006/relationships/slide" Target="slides/slide52.xml"/><Relationship Id="rId64" Type="http://schemas.openxmlformats.org/officeDocument/2006/relationships/slide" Target="slides/slide53.xml"/><Relationship Id="rId65" Type="http://schemas.openxmlformats.org/officeDocument/2006/relationships/slide" Target="slides/slide54.xml"/><Relationship Id="rId66" Type="http://schemas.openxmlformats.org/officeDocument/2006/relationships/slide" Target="slides/slide55.xml"/><Relationship Id="rId67" Type="http://schemas.openxmlformats.org/officeDocument/2006/relationships/slide" Target="slides/slide56.xml"/><Relationship Id="rId68" Type="http://schemas.openxmlformats.org/officeDocument/2006/relationships/slide" Target="slides/slide57.xml"/><Relationship Id="rId69" Type="http://schemas.openxmlformats.org/officeDocument/2006/relationships/slide" Target="slides/slide58.xml"/><Relationship Id="rId50" Type="http://schemas.openxmlformats.org/officeDocument/2006/relationships/slide" Target="slides/slide39.xml"/><Relationship Id="rId51" Type="http://schemas.openxmlformats.org/officeDocument/2006/relationships/slide" Target="slides/slide40.xml"/><Relationship Id="rId52" Type="http://schemas.openxmlformats.org/officeDocument/2006/relationships/slide" Target="slides/slide41.xml"/><Relationship Id="rId53" Type="http://schemas.openxmlformats.org/officeDocument/2006/relationships/slide" Target="slides/slide42.xml"/><Relationship Id="rId54" Type="http://schemas.openxmlformats.org/officeDocument/2006/relationships/slide" Target="slides/slide43.xml"/><Relationship Id="rId55" Type="http://schemas.openxmlformats.org/officeDocument/2006/relationships/slide" Target="slides/slide44.xml"/><Relationship Id="rId56" Type="http://schemas.openxmlformats.org/officeDocument/2006/relationships/slide" Target="slides/slide45.xml"/><Relationship Id="rId57" Type="http://schemas.openxmlformats.org/officeDocument/2006/relationships/slide" Target="slides/slide46.xml"/><Relationship Id="rId58" Type="http://schemas.openxmlformats.org/officeDocument/2006/relationships/slide" Target="slides/slide47.xml"/><Relationship Id="rId59" Type="http://schemas.openxmlformats.org/officeDocument/2006/relationships/slide" Target="slides/slide48.xml"/><Relationship Id="rId40" Type="http://schemas.openxmlformats.org/officeDocument/2006/relationships/slide" Target="slides/slide29.xml"/><Relationship Id="rId41" Type="http://schemas.openxmlformats.org/officeDocument/2006/relationships/slide" Target="slides/slide30.xml"/><Relationship Id="rId42" Type="http://schemas.openxmlformats.org/officeDocument/2006/relationships/slide" Target="slides/slide31.xml"/><Relationship Id="rId43" Type="http://schemas.openxmlformats.org/officeDocument/2006/relationships/slide" Target="slides/slide32.xml"/><Relationship Id="rId44" Type="http://schemas.openxmlformats.org/officeDocument/2006/relationships/slide" Target="slides/slide33.xml"/><Relationship Id="rId45" Type="http://schemas.openxmlformats.org/officeDocument/2006/relationships/slide" Target="slides/slide34.xml"/><Relationship Id="rId46" Type="http://schemas.openxmlformats.org/officeDocument/2006/relationships/slide" Target="slides/slide35.xml"/><Relationship Id="rId47" Type="http://schemas.openxmlformats.org/officeDocument/2006/relationships/slide" Target="slides/slide36.xml"/><Relationship Id="rId48" Type="http://schemas.openxmlformats.org/officeDocument/2006/relationships/slide" Target="slides/slide37.xml"/><Relationship Id="rId49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19.xml"/><Relationship Id="rId31" Type="http://schemas.openxmlformats.org/officeDocument/2006/relationships/slide" Target="slides/slide20.xml"/><Relationship Id="rId32" Type="http://schemas.openxmlformats.org/officeDocument/2006/relationships/slide" Target="slides/slide21.xml"/><Relationship Id="rId33" Type="http://schemas.openxmlformats.org/officeDocument/2006/relationships/slide" Target="slides/slide22.xml"/><Relationship Id="rId34" Type="http://schemas.openxmlformats.org/officeDocument/2006/relationships/slide" Target="slides/slide23.xml"/><Relationship Id="rId35" Type="http://schemas.openxmlformats.org/officeDocument/2006/relationships/slide" Target="slides/slide24.xml"/><Relationship Id="rId36" Type="http://schemas.openxmlformats.org/officeDocument/2006/relationships/slide" Target="slides/slide25.xml"/><Relationship Id="rId37" Type="http://schemas.openxmlformats.org/officeDocument/2006/relationships/slide" Target="slides/slide26.xml"/><Relationship Id="rId38" Type="http://schemas.openxmlformats.org/officeDocument/2006/relationships/slide" Target="slides/slide27.xml"/><Relationship Id="rId39" Type="http://schemas.openxmlformats.org/officeDocument/2006/relationships/slide" Target="slides/slide28.xml"/><Relationship Id="rId80" Type="http://schemas.openxmlformats.org/officeDocument/2006/relationships/viewProps" Target="viewProps.xml"/><Relationship Id="rId81" Type="http://schemas.openxmlformats.org/officeDocument/2006/relationships/theme" Target="theme/theme1.xml"/><Relationship Id="rId82" Type="http://schemas.openxmlformats.org/officeDocument/2006/relationships/tableStyles" Target="tableStyles.xml"/><Relationship Id="rId70" Type="http://schemas.openxmlformats.org/officeDocument/2006/relationships/slide" Target="slides/slide59.xml"/><Relationship Id="rId71" Type="http://schemas.openxmlformats.org/officeDocument/2006/relationships/slide" Target="slides/slide60.xml"/><Relationship Id="rId72" Type="http://schemas.openxmlformats.org/officeDocument/2006/relationships/slide" Target="slides/slide61.xml"/><Relationship Id="rId20" Type="http://schemas.openxmlformats.org/officeDocument/2006/relationships/slide" Target="slides/slide9.xml"/><Relationship Id="rId21" Type="http://schemas.openxmlformats.org/officeDocument/2006/relationships/slide" Target="slides/slide10.xml"/><Relationship Id="rId22" Type="http://schemas.openxmlformats.org/officeDocument/2006/relationships/slide" Target="slides/slide11.xml"/><Relationship Id="rId23" Type="http://schemas.openxmlformats.org/officeDocument/2006/relationships/slide" Target="slides/slide12.xml"/><Relationship Id="rId24" Type="http://schemas.openxmlformats.org/officeDocument/2006/relationships/slide" Target="slides/slide13.xml"/><Relationship Id="rId25" Type="http://schemas.openxmlformats.org/officeDocument/2006/relationships/slide" Target="slides/slide14.xml"/><Relationship Id="rId26" Type="http://schemas.openxmlformats.org/officeDocument/2006/relationships/slide" Target="slides/slide15.xml"/><Relationship Id="rId27" Type="http://schemas.openxmlformats.org/officeDocument/2006/relationships/slide" Target="slides/slide16.xml"/><Relationship Id="rId28" Type="http://schemas.openxmlformats.org/officeDocument/2006/relationships/slide" Target="slides/slide17.xml"/><Relationship Id="rId29" Type="http://schemas.openxmlformats.org/officeDocument/2006/relationships/slide" Target="slides/slide18.xml"/><Relationship Id="rId73" Type="http://schemas.openxmlformats.org/officeDocument/2006/relationships/slide" Target="slides/slide62.xml"/><Relationship Id="rId74" Type="http://schemas.openxmlformats.org/officeDocument/2006/relationships/slide" Target="slides/slide63.xml"/><Relationship Id="rId75" Type="http://schemas.openxmlformats.org/officeDocument/2006/relationships/slide" Target="slides/slide64.xml"/><Relationship Id="rId76" Type="http://schemas.openxmlformats.org/officeDocument/2006/relationships/notesMaster" Target="notesMasters/notesMaster1.xml"/><Relationship Id="rId77" Type="http://schemas.openxmlformats.org/officeDocument/2006/relationships/handoutMaster" Target="handoutMasters/handoutMaster1.xml"/><Relationship Id="rId78" Type="http://schemas.openxmlformats.org/officeDocument/2006/relationships/printerSettings" Target="printerSettings/printerSettings1.bin"/><Relationship Id="rId79" Type="http://schemas.openxmlformats.org/officeDocument/2006/relationships/presProps" Target="presProps.xml"/><Relationship Id="rId60" Type="http://schemas.openxmlformats.org/officeDocument/2006/relationships/slide" Target="slides/slide49.xml"/><Relationship Id="rId61" Type="http://schemas.openxmlformats.org/officeDocument/2006/relationships/slide" Target="slides/slide50.xml"/><Relationship Id="rId62" Type="http://schemas.openxmlformats.org/officeDocument/2006/relationships/slide" Target="slides/slide51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package" Target="../embeddings/Microsoft_Excel_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package" Target="../embeddings/Microsoft_Excel_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402233653415"/>
          <c:y val="0.0378040503648536"/>
          <c:w val="0.860801137725527"/>
          <c:h val="0.8295228428477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00000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00FF"/>
              </a:solidFill>
              <a:ln>
                <a:solidFill>
                  <a:srgbClr val="000000"/>
                </a:solidFill>
              </a:ln>
            </c:spPr>
          </c:dPt>
          <c:cat>
            <c:strRef>
              <c:f>Sheet1!$A$2:$A$3</c:f>
              <c:strCache>
                <c:ptCount val="2"/>
                <c:pt idx="0">
                  <c:v>STREAM</c:v>
                </c:pt>
                <c:pt idx="1">
                  <c:v>RANDOM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1.180000000000004</c:v>
                </c:pt>
                <c:pt idx="1">
                  <c:v>2.82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31186968"/>
        <c:axId val="1118419304"/>
      </c:barChart>
      <c:catAx>
        <c:axId val="1131186968"/>
        <c:scaling>
          <c:orientation val="minMax"/>
        </c:scaling>
        <c:delete val="0"/>
        <c:axPos val="b"/>
        <c:majorTickMark val="out"/>
        <c:minorTickMark val="none"/>
        <c:tickLblPos val="nextTo"/>
        <c:crossAx val="1118419304"/>
        <c:crosses val="autoZero"/>
        <c:auto val="1"/>
        <c:lblAlgn val="ctr"/>
        <c:lblOffset val="100"/>
        <c:noMultiLvlLbl val="0"/>
      </c:catAx>
      <c:valAx>
        <c:axId val="1118419304"/>
        <c:scaling>
          <c:orientation val="minMax"/>
          <c:max val="3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1311869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402233653415"/>
          <c:y val="0.0378040503648536"/>
          <c:w val="0.860801137725527"/>
          <c:h val="0.8295228428477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00000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00FF"/>
              </a:solidFill>
              <a:ln>
                <a:solidFill>
                  <a:srgbClr val="000000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rgbClr val="000000"/>
                </a:solidFill>
              </a:ln>
            </c:spPr>
          </c:dPt>
          <c:cat>
            <c:strRef>
              <c:f>Sheet1!$A$2:$A$3</c:f>
              <c:strCache>
                <c:ptCount val="2"/>
                <c:pt idx="0">
                  <c:v>STREAM</c:v>
                </c:pt>
                <c:pt idx="1">
                  <c:v>gcc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1.23</c:v>
                </c:pt>
                <c:pt idx="1">
                  <c:v>2.91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18408536"/>
        <c:axId val="1118411512"/>
      </c:barChart>
      <c:catAx>
        <c:axId val="1118408536"/>
        <c:scaling>
          <c:orientation val="minMax"/>
        </c:scaling>
        <c:delete val="0"/>
        <c:axPos val="b"/>
        <c:majorTickMark val="out"/>
        <c:minorTickMark val="none"/>
        <c:tickLblPos val="nextTo"/>
        <c:crossAx val="1118411512"/>
        <c:crosses val="autoZero"/>
        <c:auto val="1"/>
        <c:lblAlgn val="ctr"/>
        <c:lblOffset val="100"/>
        <c:noMultiLvlLbl val="0"/>
      </c:catAx>
      <c:valAx>
        <c:axId val="1118411512"/>
        <c:scaling>
          <c:orientation val="minMax"/>
          <c:max val="3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118408536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402233653415"/>
          <c:y val="0.0378040503648536"/>
          <c:w val="0.860801137725527"/>
          <c:h val="0.8295228428477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00000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00FF"/>
              </a:solidFill>
              <a:ln>
                <a:solidFill>
                  <a:srgbClr val="000000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tx2"/>
              </a:solidFill>
              <a:ln>
                <a:solidFill>
                  <a:srgbClr val="000000"/>
                </a:solidFill>
              </a:ln>
            </c:spPr>
          </c:dPt>
          <c:cat>
            <c:strRef>
              <c:f>Sheet1!$A$2:$A$3</c:f>
              <c:strCache>
                <c:ptCount val="2"/>
                <c:pt idx="0">
                  <c:v>STREAM</c:v>
                </c:pt>
                <c:pt idx="1">
                  <c:v>Virtual PC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1.21</c:v>
                </c:pt>
                <c:pt idx="1">
                  <c:v>2.59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0519832"/>
        <c:axId val="935639848"/>
      </c:barChart>
      <c:catAx>
        <c:axId val="1240519832"/>
        <c:scaling>
          <c:orientation val="minMax"/>
        </c:scaling>
        <c:delete val="0"/>
        <c:axPos val="b"/>
        <c:majorTickMark val="out"/>
        <c:minorTickMark val="none"/>
        <c:tickLblPos val="nextTo"/>
        <c:crossAx val="935639848"/>
        <c:crosses val="autoZero"/>
        <c:auto val="1"/>
        <c:lblAlgn val="ctr"/>
        <c:lblOffset val="100"/>
        <c:noMultiLvlLbl val="0"/>
      </c:catAx>
      <c:valAx>
        <c:axId val="935639848"/>
        <c:scaling>
          <c:orientation val="minMax"/>
          <c:max val="3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240519832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solidFill>
      <a:srgbClr val="FFFFFF"/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FCFS</c:v>
                </c:pt>
              </c:strCache>
            </c:strRef>
          </c:tx>
          <c:spPr>
            <a:ln w="28575">
              <a:solidFill>
                <a:schemeClr val="tx1"/>
              </a:solidFill>
            </a:ln>
          </c:spPr>
          <c:marker>
            <c:symbol val="diamond"/>
            <c:size val="16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Sheet1!$A$2:$A$6</c:f>
              <c:numCache>
                <c:formatCode>General</c:formatCode>
                <c:ptCount val="5"/>
                <c:pt idx="0">
                  <c:v>7.21</c:v>
                </c:pt>
                <c:pt idx="1">
                  <c:v>8.166</c:v>
                </c:pt>
                <c:pt idx="2">
                  <c:v>8.26</c:v>
                </c:pt>
                <c:pt idx="3">
                  <c:v>8.527000000000001</c:v>
                </c:pt>
                <c:pt idx="4">
                  <c:v>8.777999999999998</c:v>
                </c:pt>
              </c:numCache>
            </c:numRef>
          </c:xVal>
          <c:yVal>
            <c:numRef>
              <c:f>Sheet1!$B$2:$B$6</c:f>
              <c:numCache>
                <c:formatCode>General</c:formatCode>
                <c:ptCount val="5"/>
                <c:pt idx="0">
                  <c:v>8.513000000000003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FRFCFS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square"/>
            <c:size val="16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xVal>
            <c:numRef>
              <c:f>Sheet1!$A$2:$A$6</c:f>
              <c:numCache>
                <c:formatCode>General</c:formatCode>
                <c:ptCount val="5"/>
                <c:pt idx="0">
                  <c:v>7.21</c:v>
                </c:pt>
                <c:pt idx="1">
                  <c:v>8.166</c:v>
                </c:pt>
                <c:pt idx="2">
                  <c:v>8.26</c:v>
                </c:pt>
                <c:pt idx="3">
                  <c:v>8.527000000000001</c:v>
                </c:pt>
                <c:pt idx="4">
                  <c:v>8.777999999999998</c:v>
                </c:pt>
              </c:numCache>
            </c:numRef>
          </c:xVal>
          <c:yVal>
            <c:numRef>
              <c:f>Sheet1!$C$2:$C$6</c:f>
              <c:numCache>
                <c:formatCode>General</c:formatCode>
                <c:ptCount val="5"/>
                <c:pt idx="1">
                  <c:v>14.18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STFM</c:v>
                </c:pt>
              </c:strCache>
            </c:strRef>
          </c:tx>
          <c:spPr>
            <a:ln w="28575">
              <a:solidFill>
                <a:schemeClr val="tx2"/>
              </a:solidFill>
            </a:ln>
          </c:spPr>
          <c:marker>
            <c:symbol val="triangle"/>
            <c:size val="16"/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</c:spPr>
          </c:marker>
          <c:xVal>
            <c:numRef>
              <c:f>Sheet1!$A$2:$A$6</c:f>
              <c:numCache>
                <c:formatCode>General</c:formatCode>
                <c:ptCount val="5"/>
                <c:pt idx="0">
                  <c:v>7.21</c:v>
                </c:pt>
                <c:pt idx="1">
                  <c:v>8.166</c:v>
                </c:pt>
                <c:pt idx="2">
                  <c:v>8.26</c:v>
                </c:pt>
                <c:pt idx="3">
                  <c:v>8.527000000000001</c:v>
                </c:pt>
                <c:pt idx="4">
                  <c:v>8.777999999999998</c:v>
                </c:pt>
              </c:numCache>
            </c:numRef>
          </c:xVal>
          <c:yVal>
            <c:numRef>
              <c:f>Sheet1!$D$2:$D$6</c:f>
              <c:numCache>
                <c:formatCode>General</c:formatCode>
                <c:ptCount val="5"/>
                <c:pt idx="2">
                  <c:v>9.245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PAR-BS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circle"/>
            <c:size val="16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Sheet1!$A$2:$A$6</c:f>
              <c:numCache>
                <c:formatCode>General</c:formatCode>
                <c:ptCount val="5"/>
                <c:pt idx="0">
                  <c:v>7.21</c:v>
                </c:pt>
                <c:pt idx="1">
                  <c:v>8.166</c:v>
                </c:pt>
                <c:pt idx="2">
                  <c:v>8.26</c:v>
                </c:pt>
                <c:pt idx="3">
                  <c:v>8.527000000000001</c:v>
                </c:pt>
                <c:pt idx="4">
                  <c:v>8.777999999999998</c:v>
                </c:pt>
              </c:numCache>
            </c:numRef>
          </c:xVal>
          <c:yVal>
            <c:numRef>
              <c:f>Sheet1!$E$2:$E$6</c:f>
              <c:numCache>
                <c:formatCode>General</c:formatCode>
                <c:ptCount val="5"/>
                <c:pt idx="3">
                  <c:v>7.418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ATLAS</c:v>
                </c:pt>
              </c:strCache>
            </c:strRef>
          </c:tx>
          <c:marker>
            <c:symbol val="diamond"/>
            <c:size val="15"/>
          </c:marker>
          <c:xVal>
            <c:numRef>
              <c:f>Sheet1!$A$2:$A$6</c:f>
              <c:numCache>
                <c:formatCode>General</c:formatCode>
                <c:ptCount val="5"/>
                <c:pt idx="0">
                  <c:v>7.21</c:v>
                </c:pt>
                <c:pt idx="1">
                  <c:v>8.166</c:v>
                </c:pt>
                <c:pt idx="2">
                  <c:v>8.26</c:v>
                </c:pt>
                <c:pt idx="3">
                  <c:v>8.527000000000001</c:v>
                </c:pt>
                <c:pt idx="4">
                  <c:v>8.777999999999998</c:v>
                </c:pt>
              </c:numCache>
            </c:numRef>
          </c:xVal>
          <c:yVal>
            <c:numRef>
              <c:f>Sheet1!$F$2:$F$6</c:f>
              <c:numCache>
                <c:formatCode>General</c:formatCode>
                <c:ptCount val="5"/>
                <c:pt idx="4">
                  <c:v>11.52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73002200"/>
        <c:axId val="1472829320"/>
      </c:scatterChart>
      <c:valAx>
        <c:axId val="1473002200"/>
        <c:scaling>
          <c:orientation val="minMax"/>
          <c:max val="10.0"/>
          <c:min val="7.0"/>
        </c:scaling>
        <c:delete val="0"/>
        <c:axPos val="b"/>
        <c:title>
          <c:tx>
            <c:rich>
              <a:bodyPr/>
              <a:lstStyle/>
              <a:p>
                <a:pPr>
                  <a:defRPr sz="1800" b="0"/>
                </a:pPr>
                <a:r>
                  <a:rPr lang="en-US" sz="1800" b="0" dirty="0" smtClean="0"/>
                  <a:t>Weighted Speedup</a:t>
                </a:r>
                <a:endParaRPr lang="en-US" sz="1800" b="0" dirty="0"/>
              </a:p>
            </c:rich>
          </c:tx>
          <c:layout>
            <c:manualLayout>
              <c:xMode val="edge"/>
              <c:yMode val="edge"/>
              <c:x val="0.335630941965588"/>
              <c:y val="0.85620562981623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38100">
            <a:solidFill>
              <a:schemeClr val="tx1"/>
            </a:solidFill>
            <a:tailEnd type="triangle" w="lg" len="lg"/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1472829320"/>
        <c:crosses val="autoZero"/>
        <c:crossBetween val="midCat"/>
        <c:majorUnit val="0.5"/>
      </c:valAx>
      <c:valAx>
        <c:axId val="1472829320"/>
        <c:scaling>
          <c:orientation val="minMax"/>
          <c:max val="18.0"/>
          <c:min val="1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000" b="0"/>
                </a:pPr>
                <a:r>
                  <a:rPr lang="en-US" sz="2000" b="0" dirty="0" smtClean="0"/>
                  <a:t>Maximum Slowdown</a:t>
                </a:r>
                <a:endParaRPr lang="en-US" sz="2000" b="0" dirty="0"/>
              </a:p>
            </c:rich>
          </c:tx>
          <c:layout>
            <c:manualLayout>
              <c:xMode val="edge"/>
              <c:yMode val="edge"/>
              <c:x val="0.0307970970562169"/>
              <c:y val="0.12829115110611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noFill/>
          <a:ln w="38100">
            <a:solidFill>
              <a:schemeClr val="tx1"/>
            </a:solidFill>
            <a:tailEnd type="triangle" w="lg" len="lg"/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1473002200"/>
        <c:crosses val="autoZero"/>
        <c:crossBetween val="midCat"/>
      </c:valAx>
      <c:spPr>
        <a:solidFill>
          <a:schemeClr val="bg1">
            <a:lumMod val="95000"/>
          </a:schemeClr>
        </a:solidFill>
      </c:spPr>
    </c:plotArea>
    <c:legend>
      <c:legendPos val="r"/>
      <c:layout>
        <c:manualLayout>
          <c:xMode val="edge"/>
          <c:yMode val="edge"/>
          <c:x val="0.82336159903089"/>
          <c:y val="0.250892013498313"/>
          <c:w val="0.153814960629921"/>
          <c:h val="0.46173416322726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FRFCFS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16"/>
            <c:spPr>
              <a:solidFill>
                <a:prstClr val="black"/>
              </a:solidFill>
              <a:ln>
                <a:solidFill>
                  <a:schemeClr val="tx1"/>
                </a:solidFill>
              </a:ln>
            </c:spPr>
          </c:marker>
          <c:dLbls>
            <c:txPr>
              <a:bodyPr anchor="ctr" anchorCtr="0"/>
              <a:lstStyle/>
              <a:p>
                <a:pPr>
                  <a:defRPr sz="2000" b="1"/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Sheet1!$A$2:$A$6</c:f>
              <c:numCache>
                <c:formatCode>General</c:formatCode>
                <c:ptCount val="5"/>
                <c:pt idx="0">
                  <c:v>8.166</c:v>
                </c:pt>
                <c:pt idx="1">
                  <c:v>8.26</c:v>
                </c:pt>
                <c:pt idx="2">
                  <c:v>8.527000000000001</c:v>
                </c:pt>
                <c:pt idx="3">
                  <c:v>8.777999999999998</c:v>
                </c:pt>
                <c:pt idx="4">
                  <c:v>9.179</c:v>
                </c:pt>
              </c:numCache>
            </c:numRef>
          </c:xVal>
          <c:yVal>
            <c:numRef>
              <c:f>Sheet1!$B$2:$B$6</c:f>
              <c:numCache>
                <c:formatCode>General</c:formatCode>
                <c:ptCount val="5"/>
                <c:pt idx="0">
                  <c:v>14.18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STFM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16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dLbls>
            <c:txPr>
              <a:bodyPr/>
              <a:lstStyle/>
              <a:p>
                <a:pPr>
                  <a:defRPr sz="2000" b="1">
                    <a:solidFill>
                      <a:srgbClr val="00B050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Sheet1!$A$2:$A$6</c:f>
              <c:numCache>
                <c:formatCode>General</c:formatCode>
                <c:ptCount val="5"/>
                <c:pt idx="0">
                  <c:v>8.166</c:v>
                </c:pt>
                <c:pt idx="1">
                  <c:v>8.26</c:v>
                </c:pt>
                <c:pt idx="2">
                  <c:v>8.527000000000001</c:v>
                </c:pt>
                <c:pt idx="3">
                  <c:v>8.777999999999998</c:v>
                </c:pt>
                <c:pt idx="4">
                  <c:v>9.179</c:v>
                </c:pt>
              </c:numCache>
            </c:numRef>
          </c:xVal>
          <c:yVal>
            <c:numRef>
              <c:f>Sheet1!$C$2:$C$6</c:f>
              <c:numCache>
                <c:formatCode>General</c:formatCode>
                <c:ptCount val="5"/>
                <c:pt idx="1">
                  <c:v>9.245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PAR-BS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16"/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</c:spPr>
          </c:marker>
          <c:dLbls>
            <c:txPr>
              <a:bodyPr/>
              <a:lstStyle/>
              <a:p>
                <a:pPr>
                  <a:defRPr sz="2000" b="1">
                    <a:solidFill>
                      <a:schemeClr val="tx2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Sheet1!$A$2:$A$6</c:f>
              <c:numCache>
                <c:formatCode>General</c:formatCode>
                <c:ptCount val="5"/>
                <c:pt idx="0">
                  <c:v>8.166</c:v>
                </c:pt>
                <c:pt idx="1">
                  <c:v>8.26</c:v>
                </c:pt>
                <c:pt idx="2">
                  <c:v>8.527000000000001</c:v>
                </c:pt>
                <c:pt idx="3">
                  <c:v>8.777999999999998</c:v>
                </c:pt>
                <c:pt idx="4">
                  <c:v>9.179</c:v>
                </c:pt>
              </c:numCache>
            </c:numRef>
          </c:xVal>
          <c:yVal>
            <c:numRef>
              <c:f>Sheet1!$D$2:$D$6</c:f>
              <c:numCache>
                <c:formatCode>General</c:formatCode>
                <c:ptCount val="5"/>
                <c:pt idx="2">
                  <c:v>7.418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ATLAS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6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txPr>
              <a:bodyPr/>
              <a:lstStyle/>
              <a:p>
                <a:pPr>
                  <a:defRPr sz="2000" b="1">
                    <a:solidFill>
                      <a:srgbClr val="FF0000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Sheet1!$A$2:$A$6</c:f>
              <c:numCache>
                <c:formatCode>General</c:formatCode>
                <c:ptCount val="5"/>
                <c:pt idx="0">
                  <c:v>8.166</c:v>
                </c:pt>
                <c:pt idx="1">
                  <c:v>8.26</c:v>
                </c:pt>
                <c:pt idx="2">
                  <c:v>8.527000000000001</c:v>
                </c:pt>
                <c:pt idx="3">
                  <c:v>8.777999999999998</c:v>
                </c:pt>
                <c:pt idx="4">
                  <c:v>9.179</c:v>
                </c:pt>
              </c:numCache>
            </c:numRef>
          </c:xVal>
          <c:yVal>
            <c:numRef>
              <c:f>Sheet1!$E$2:$E$6</c:f>
              <c:numCache>
                <c:formatCode>General</c:formatCode>
                <c:ptCount val="5"/>
                <c:pt idx="3">
                  <c:v>11.52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TCM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22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  <a:ln w="0">
                <a:noFill/>
              </a:ln>
            </c:spPr>
          </c:marker>
          <c:dLbls>
            <c:txPr>
              <a:bodyPr/>
              <a:lstStyle/>
              <a:p>
                <a:pPr>
                  <a:defRPr sz="2000" b="1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Sheet1!$A$2:$A$6</c:f>
              <c:numCache>
                <c:formatCode>General</c:formatCode>
                <c:ptCount val="5"/>
                <c:pt idx="0">
                  <c:v>8.166</c:v>
                </c:pt>
                <c:pt idx="1">
                  <c:v>8.26</c:v>
                </c:pt>
                <c:pt idx="2">
                  <c:v>8.527000000000001</c:v>
                </c:pt>
                <c:pt idx="3">
                  <c:v>8.777999999999998</c:v>
                </c:pt>
                <c:pt idx="4">
                  <c:v>9.179</c:v>
                </c:pt>
              </c:numCache>
            </c:numRef>
          </c:xVal>
          <c:yVal>
            <c:numRef>
              <c:f>Sheet1!$F$2:$F$6</c:f>
              <c:numCache>
                <c:formatCode>General</c:formatCode>
                <c:ptCount val="5"/>
                <c:pt idx="4">
                  <c:v>7.074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3665384"/>
        <c:axId val="573671192"/>
      </c:scatterChart>
      <c:valAx>
        <c:axId val="573665384"/>
        <c:scaling>
          <c:orientation val="minMax"/>
          <c:max val="10.0"/>
          <c:min val="7.5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 dirty="0" smtClean="0"/>
                  <a:t>Weighted Speedup</a:t>
                </a:r>
                <a:endParaRPr lang="en-US" b="0" dirty="0"/>
              </a:p>
            </c:rich>
          </c:tx>
          <c:layout>
            <c:manualLayout>
              <c:xMode val="edge"/>
              <c:yMode val="edge"/>
              <c:x val="0.406909448818898"/>
              <c:y val="0.85603648293963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31750">
            <a:solidFill>
              <a:schemeClr val="tx1"/>
            </a:solidFill>
            <a:tailEnd type="triangle" w="lg" len="lg"/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573671192"/>
        <c:crosses val="autoZero"/>
        <c:crossBetween val="midCat"/>
      </c:valAx>
      <c:valAx>
        <c:axId val="573671192"/>
        <c:scaling>
          <c:orientation val="minMax"/>
          <c:max val="16.0"/>
          <c:min val="4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 dirty="0" smtClean="0"/>
                  <a:t>Maximum Slowdown</a:t>
                </a:r>
                <a:endParaRPr lang="en-US" b="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31750">
            <a:solidFill>
              <a:schemeClr val="tx1"/>
            </a:solidFill>
            <a:tailEnd type="triangle" w="lg" len="lg"/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573665384"/>
        <c:crosses val="autoZero"/>
        <c:crossBetween val="midCat"/>
        <c:majorUnit val="2.0"/>
      </c:valAx>
      <c:spPr>
        <a:solidFill>
          <a:schemeClr val="bg1">
            <a:lumMod val="95000"/>
          </a:schemeClr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FRFCFS</c:v>
                </c:pt>
              </c:strCache>
            </c:strRef>
          </c:tx>
          <c:spPr>
            <a:ln w="28575">
              <a:solidFill>
                <a:schemeClr val="tx1"/>
              </a:solidFill>
            </a:ln>
          </c:spPr>
          <c:marker>
            <c:symbol val="diamond"/>
            <c:size val="12"/>
            <c:spPr>
              <a:solidFill>
                <a:prstClr val="black"/>
              </a:solidFill>
              <a:ln w="15875">
                <a:solidFill>
                  <a:schemeClr val="tx1"/>
                </a:solidFill>
              </a:ln>
            </c:spPr>
          </c:marker>
          <c:xVal>
            <c:numRef>
              <c:f>Sheet1!$A$3:$A$33</c:f>
              <c:numCache>
                <c:formatCode>General</c:formatCode>
                <c:ptCount val="31"/>
                <c:pt idx="0">
                  <c:v>12.73</c:v>
                </c:pt>
                <c:pt idx="1">
                  <c:v>13.0</c:v>
                </c:pt>
                <c:pt idx="2">
                  <c:v>13.03</c:v>
                </c:pt>
                <c:pt idx="3">
                  <c:v>13.04</c:v>
                </c:pt>
                <c:pt idx="4">
                  <c:v>12.97</c:v>
                </c:pt>
                <c:pt idx="5">
                  <c:v>12.81</c:v>
                </c:pt>
                <c:pt idx="6">
                  <c:v>12.66</c:v>
                </c:pt>
                <c:pt idx="7">
                  <c:v>12.48</c:v>
                </c:pt>
                <c:pt idx="8">
                  <c:v>13.11</c:v>
                </c:pt>
                <c:pt idx="9">
                  <c:v>13.21</c:v>
                </c:pt>
                <c:pt idx="10">
                  <c:v>13.21</c:v>
                </c:pt>
                <c:pt idx="11">
                  <c:v>13.19</c:v>
                </c:pt>
                <c:pt idx="12">
                  <c:v>13.16</c:v>
                </c:pt>
                <c:pt idx="13">
                  <c:v>13.06</c:v>
                </c:pt>
                <c:pt idx="14">
                  <c:v>13.6</c:v>
                </c:pt>
                <c:pt idx="15">
                  <c:v>13.76</c:v>
                </c:pt>
                <c:pt idx="16">
                  <c:v>13.61</c:v>
                </c:pt>
                <c:pt idx="17">
                  <c:v>13.68</c:v>
                </c:pt>
                <c:pt idx="18">
                  <c:v>13.65</c:v>
                </c:pt>
                <c:pt idx="19">
                  <c:v>13.62</c:v>
                </c:pt>
                <c:pt idx="20">
                  <c:v>14.49</c:v>
                </c:pt>
                <c:pt idx="21">
                  <c:v>14.58</c:v>
                </c:pt>
                <c:pt idx="22">
                  <c:v>14.8</c:v>
                </c:pt>
                <c:pt idx="23">
                  <c:v>14.84</c:v>
                </c:pt>
                <c:pt idx="24">
                  <c:v>14.83</c:v>
                </c:pt>
                <c:pt idx="25">
                  <c:v>14.43</c:v>
                </c:pt>
                <c:pt idx="26">
                  <c:v>14.04</c:v>
                </c:pt>
                <c:pt idx="27">
                  <c:v>14.4</c:v>
                </c:pt>
                <c:pt idx="28">
                  <c:v>14.63</c:v>
                </c:pt>
                <c:pt idx="29">
                  <c:v>14.79</c:v>
                </c:pt>
                <c:pt idx="30">
                  <c:v>14.92</c:v>
                </c:pt>
              </c:numCache>
            </c:numRef>
          </c:xVal>
          <c:yVal>
            <c:numRef>
              <c:f>Sheet1!$C$3:$C$33</c:f>
              <c:numCache>
                <c:formatCode>General</c:formatCode>
                <c:ptCount val="31"/>
                <c:pt idx="0">
                  <c:v>9.825</c:v>
                </c:pt>
                <c:pt idx="1">
                  <c:v>6.73</c:v>
                </c:pt>
                <c:pt idx="2">
                  <c:v>5.84</c:v>
                </c:pt>
                <c:pt idx="3">
                  <c:v>5.38</c:v>
                </c:pt>
                <c:pt idx="4">
                  <c:v>5.0</c:v>
                </c:pt>
                <c:pt idx="5">
                  <c:v>5.07</c:v>
                </c:pt>
                <c:pt idx="6">
                  <c:v>5.5</c:v>
                </c:pt>
                <c:pt idx="7">
                  <c:v>5.73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STFM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square"/>
            <c:size val="10"/>
            <c:spPr>
              <a:solidFill>
                <a:srgbClr val="00B050"/>
              </a:solidFill>
              <a:ln w="15875">
                <a:solidFill>
                  <a:schemeClr val="tx1"/>
                </a:solidFill>
              </a:ln>
            </c:spPr>
          </c:marker>
          <c:xVal>
            <c:numRef>
              <c:f>Sheet1!$A$3:$A$33</c:f>
              <c:numCache>
                <c:formatCode>General</c:formatCode>
                <c:ptCount val="31"/>
                <c:pt idx="0">
                  <c:v>12.73</c:v>
                </c:pt>
                <c:pt idx="1">
                  <c:v>13.0</c:v>
                </c:pt>
                <c:pt idx="2">
                  <c:v>13.03</c:v>
                </c:pt>
                <c:pt idx="3">
                  <c:v>13.04</c:v>
                </c:pt>
                <c:pt idx="4">
                  <c:v>12.97</c:v>
                </c:pt>
                <c:pt idx="5">
                  <c:v>12.81</c:v>
                </c:pt>
                <c:pt idx="6">
                  <c:v>12.66</c:v>
                </c:pt>
                <c:pt idx="7">
                  <c:v>12.48</c:v>
                </c:pt>
                <c:pt idx="8">
                  <c:v>13.11</c:v>
                </c:pt>
                <c:pt idx="9">
                  <c:v>13.21</c:v>
                </c:pt>
                <c:pt idx="10">
                  <c:v>13.21</c:v>
                </c:pt>
                <c:pt idx="11">
                  <c:v>13.19</c:v>
                </c:pt>
                <c:pt idx="12">
                  <c:v>13.16</c:v>
                </c:pt>
                <c:pt idx="13">
                  <c:v>13.06</c:v>
                </c:pt>
                <c:pt idx="14">
                  <c:v>13.6</c:v>
                </c:pt>
                <c:pt idx="15">
                  <c:v>13.76</c:v>
                </c:pt>
                <c:pt idx="16">
                  <c:v>13.61</c:v>
                </c:pt>
                <c:pt idx="17">
                  <c:v>13.68</c:v>
                </c:pt>
                <c:pt idx="18">
                  <c:v>13.65</c:v>
                </c:pt>
                <c:pt idx="19">
                  <c:v>13.62</c:v>
                </c:pt>
                <c:pt idx="20">
                  <c:v>14.49</c:v>
                </c:pt>
                <c:pt idx="21">
                  <c:v>14.58</c:v>
                </c:pt>
                <c:pt idx="22">
                  <c:v>14.8</c:v>
                </c:pt>
                <c:pt idx="23">
                  <c:v>14.84</c:v>
                </c:pt>
                <c:pt idx="24">
                  <c:v>14.83</c:v>
                </c:pt>
                <c:pt idx="25">
                  <c:v>14.43</c:v>
                </c:pt>
                <c:pt idx="26">
                  <c:v>14.04</c:v>
                </c:pt>
                <c:pt idx="27">
                  <c:v>14.4</c:v>
                </c:pt>
                <c:pt idx="28">
                  <c:v>14.63</c:v>
                </c:pt>
                <c:pt idx="29">
                  <c:v>14.79</c:v>
                </c:pt>
                <c:pt idx="30">
                  <c:v>14.92</c:v>
                </c:pt>
              </c:numCache>
            </c:numRef>
          </c:xVal>
          <c:yVal>
            <c:numRef>
              <c:f>Sheet1!$D$3:$D$33</c:f>
              <c:numCache>
                <c:formatCode>General</c:formatCode>
                <c:ptCount val="31"/>
                <c:pt idx="8">
                  <c:v>5.949</c:v>
                </c:pt>
                <c:pt idx="9">
                  <c:v>6.214999999999995</c:v>
                </c:pt>
                <c:pt idx="10">
                  <c:v>6.423</c:v>
                </c:pt>
                <c:pt idx="11">
                  <c:v>6.923</c:v>
                </c:pt>
                <c:pt idx="12">
                  <c:v>6.953</c:v>
                </c:pt>
                <c:pt idx="13">
                  <c:v>7.262999999999995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PAR-BS</c:v>
                </c:pt>
              </c:strCache>
            </c:strRef>
          </c:tx>
          <c:spPr>
            <a:ln w="28575">
              <a:solidFill>
                <a:srgbClr val="1F497D"/>
              </a:solidFill>
            </a:ln>
          </c:spPr>
          <c:marker>
            <c:symbol val="triangle"/>
            <c:size val="10"/>
            <c:spPr>
              <a:solidFill>
                <a:schemeClr val="tx2"/>
              </a:solidFill>
              <a:ln w="15875">
                <a:solidFill>
                  <a:schemeClr val="tx1"/>
                </a:solidFill>
              </a:ln>
            </c:spPr>
          </c:marker>
          <c:xVal>
            <c:numRef>
              <c:f>Sheet1!$A$3:$A$33</c:f>
              <c:numCache>
                <c:formatCode>General</c:formatCode>
                <c:ptCount val="31"/>
                <c:pt idx="0">
                  <c:v>12.73</c:v>
                </c:pt>
                <c:pt idx="1">
                  <c:v>13.0</c:v>
                </c:pt>
                <c:pt idx="2">
                  <c:v>13.03</c:v>
                </c:pt>
                <c:pt idx="3">
                  <c:v>13.04</c:v>
                </c:pt>
                <c:pt idx="4">
                  <c:v>12.97</c:v>
                </c:pt>
                <c:pt idx="5">
                  <c:v>12.81</c:v>
                </c:pt>
                <c:pt idx="6">
                  <c:v>12.66</c:v>
                </c:pt>
                <c:pt idx="7">
                  <c:v>12.48</c:v>
                </c:pt>
                <c:pt idx="8">
                  <c:v>13.11</c:v>
                </c:pt>
                <c:pt idx="9">
                  <c:v>13.21</c:v>
                </c:pt>
                <c:pt idx="10">
                  <c:v>13.21</c:v>
                </c:pt>
                <c:pt idx="11">
                  <c:v>13.19</c:v>
                </c:pt>
                <c:pt idx="12">
                  <c:v>13.16</c:v>
                </c:pt>
                <c:pt idx="13">
                  <c:v>13.06</c:v>
                </c:pt>
                <c:pt idx="14">
                  <c:v>13.6</c:v>
                </c:pt>
                <c:pt idx="15">
                  <c:v>13.76</c:v>
                </c:pt>
                <c:pt idx="16">
                  <c:v>13.61</c:v>
                </c:pt>
                <c:pt idx="17">
                  <c:v>13.68</c:v>
                </c:pt>
                <c:pt idx="18">
                  <c:v>13.65</c:v>
                </c:pt>
                <c:pt idx="19">
                  <c:v>13.62</c:v>
                </c:pt>
                <c:pt idx="20">
                  <c:v>14.49</c:v>
                </c:pt>
                <c:pt idx="21">
                  <c:v>14.58</c:v>
                </c:pt>
                <c:pt idx="22">
                  <c:v>14.8</c:v>
                </c:pt>
                <c:pt idx="23">
                  <c:v>14.84</c:v>
                </c:pt>
                <c:pt idx="24">
                  <c:v>14.83</c:v>
                </c:pt>
                <c:pt idx="25">
                  <c:v>14.43</c:v>
                </c:pt>
                <c:pt idx="26">
                  <c:v>14.04</c:v>
                </c:pt>
                <c:pt idx="27">
                  <c:v>14.4</c:v>
                </c:pt>
                <c:pt idx="28">
                  <c:v>14.63</c:v>
                </c:pt>
                <c:pt idx="29">
                  <c:v>14.79</c:v>
                </c:pt>
                <c:pt idx="30">
                  <c:v>14.92</c:v>
                </c:pt>
              </c:numCache>
            </c:numRef>
          </c:xVal>
          <c:yVal>
            <c:numRef>
              <c:f>Sheet1!$E$3:$E$33</c:f>
              <c:numCache>
                <c:formatCode>General</c:formatCode>
                <c:ptCount val="31"/>
                <c:pt idx="14">
                  <c:v>5.999</c:v>
                </c:pt>
                <c:pt idx="15">
                  <c:v>5.449</c:v>
                </c:pt>
                <c:pt idx="16">
                  <c:v>5.423</c:v>
                </c:pt>
                <c:pt idx="17">
                  <c:v>5.075</c:v>
                </c:pt>
                <c:pt idx="18">
                  <c:v>4.905</c:v>
                </c:pt>
                <c:pt idx="19">
                  <c:v>4.819999999999998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Sheet1!$F$1</c:f>
              <c:strCache>
                <c:ptCount val="1"/>
                <c:pt idx="0">
                  <c:v>ATLAS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ymbol val="circle"/>
            <c:size val="10"/>
            <c:spPr>
              <a:solidFill>
                <a:srgbClr val="FF0000"/>
              </a:solidFill>
              <a:ln w="15875">
                <a:solidFill>
                  <a:schemeClr val="tx1"/>
                </a:solidFill>
              </a:ln>
            </c:spPr>
          </c:marker>
          <c:xVal>
            <c:numRef>
              <c:f>Sheet1!$A$3:$A$33</c:f>
              <c:numCache>
                <c:formatCode>General</c:formatCode>
                <c:ptCount val="31"/>
                <c:pt idx="0">
                  <c:v>12.73</c:v>
                </c:pt>
                <c:pt idx="1">
                  <c:v>13.0</c:v>
                </c:pt>
                <c:pt idx="2">
                  <c:v>13.03</c:v>
                </c:pt>
                <c:pt idx="3">
                  <c:v>13.04</c:v>
                </c:pt>
                <c:pt idx="4">
                  <c:v>12.97</c:v>
                </c:pt>
                <c:pt idx="5">
                  <c:v>12.81</c:v>
                </c:pt>
                <c:pt idx="6">
                  <c:v>12.66</c:v>
                </c:pt>
                <c:pt idx="7">
                  <c:v>12.48</c:v>
                </c:pt>
                <c:pt idx="8">
                  <c:v>13.11</c:v>
                </c:pt>
                <c:pt idx="9">
                  <c:v>13.21</c:v>
                </c:pt>
                <c:pt idx="10">
                  <c:v>13.21</c:v>
                </c:pt>
                <c:pt idx="11">
                  <c:v>13.19</c:v>
                </c:pt>
                <c:pt idx="12">
                  <c:v>13.16</c:v>
                </c:pt>
                <c:pt idx="13">
                  <c:v>13.06</c:v>
                </c:pt>
                <c:pt idx="14">
                  <c:v>13.6</c:v>
                </c:pt>
                <c:pt idx="15">
                  <c:v>13.76</c:v>
                </c:pt>
                <c:pt idx="16">
                  <c:v>13.61</c:v>
                </c:pt>
                <c:pt idx="17">
                  <c:v>13.68</c:v>
                </c:pt>
                <c:pt idx="18">
                  <c:v>13.65</c:v>
                </c:pt>
                <c:pt idx="19">
                  <c:v>13.62</c:v>
                </c:pt>
                <c:pt idx="20">
                  <c:v>14.49</c:v>
                </c:pt>
                <c:pt idx="21">
                  <c:v>14.58</c:v>
                </c:pt>
                <c:pt idx="22">
                  <c:v>14.8</c:v>
                </c:pt>
                <c:pt idx="23">
                  <c:v>14.84</c:v>
                </c:pt>
                <c:pt idx="24">
                  <c:v>14.83</c:v>
                </c:pt>
                <c:pt idx="25">
                  <c:v>14.43</c:v>
                </c:pt>
                <c:pt idx="26">
                  <c:v>14.04</c:v>
                </c:pt>
                <c:pt idx="27">
                  <c:v>14.4</c:v>
                </c:pt>
                <c:pt idx="28">
                  <c:v>14.63</c:v>
                </c:pt>
                <c:pt idx="29">
                  <c:v>14.79</c:v>
                </c:pt>
                <c:pt idx="30">
                  <c:v>14.92</c:v>
                </c:pt>
              </c:numCache>
            </c:numRef>
          </c:xVal>
          <c:yVal>
            <c:numRef>
              <c:f>Sheet1!$F$3:$F$33</c:f>
              <c:numCache>
                <c:formatCode>General</c:formatCode>
                <c:ptCount val="31"/>
                <c:pt idx="20">
                  <c:v>7.017999999999994</c:v>
                </c:pt>
                <c:pt idx="21">
                  <c:v>7.139</c:v>
                </c:pt>
                <c:pt idx="22">
                  <c:v>7.422</c:v>
                </c:pt>
                <c:pt idx="23">
                  <c:v>7.501</c:v>
                </c:pt>
                <c:pt idx="24">
                  <c:v>7.552</c:v>
                </c:pt>
                <c:pt idx="25">
                  <c:v>7.458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Sheet1!$G$1</c:f>
              <c:strCache>
                <c:ptCount val="1"/>
                <c:pt idx="0">
                  <c:v>TCM</c:v>
                </c:pt>
              </c:strCache>
            </c:strRef>
          </c:tx>
          <c:spPr>
            <a:ln w="28575">
              <a:solidFill>
                <a:schemeClr val="accent6">
                  <a:lumMod val="75000"/>
                </a:schemeClr>
              </a:solidFill>
            </a:ln>
          </c:spPr>
          <c:marker>
            <c:symbol val="square"/>
            <c:size val="23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  <a:ln w="0">
                <a:noFill/>
              </a:ln>
            </c:spPr>
          </c:marker>
          <c:xVal>
            <c:numRef>
              <c:f>Sheet1!$A$3:$A$33</c:f>
              <c:numCache>
                <c:formatCode>General</c:formatCode>
                <c:ptCount val="31"/>
                <c:pt idx="0">
                  <c:v>12.73</c:v>
                </c:pt>
                <c:pt idx="1">
                  <c:v>13.0</c:v>
                </c:pt>
                <c:pt idx="2">
                  <c:v>13.03</c:v>
                </c:pt>
                <c:pt idx="3">
                  <c:v>13.04</c:v>
                </c:pt>
                <c:pt idx="4">
                  <c:v>12.97</c:v>
                </c:pt>
                <c:pt idx="5">
                  <c:v>12.81</c:v>
                </c:pt>
                <c:pt idx="6">
                  <c:v>12.66</c:v>
                </c:pt>
                <c:pt idx="7">
                  <c:v>12.48</c:v>
                </c:pt>
                <c:pt idx="8">
                  <c:v>13.11</c:v>
                </c:pt>
                <c:pt idx="9">
                  <c:v>13.21</c:v>
                </c:pt>
                <c:pt idx="10">
                  <c:v>13.21</c:v>
                </c:pt>
                <c:pt idx="11">
                  <c:v>13.19</c:v>
                </c:pt>
                <c:pt idx="12">
                  <c:v>13.16</c:v>
                </c:pt>
                <c:pt idx="13">
                  <c:v>13.06</c:v>
                </c:pt>
                <c:pt idx="14">
                  <c:v>13.6</c:v>
                </c:pt>
                <c:pt idx="15">
                  <c:v>13.76</c:v>
                </c:pt>
                <c:pt idx="16">
                  <c:v>13.61</c:v>
                </c:pt>
                <c:pt idx="17">
                  <c:v>13.68</c:v>
                </c:pt>
                <c:pt idx="18">
                  <c:v>13.65</c:v>
                </c:pt>
                <c:pt idx="19">
                  <c:v>13.62</c:v>
                </c:pt>
                <c:pt idx="20">
                  <c:v>14.49</c:v>
                </c:pt>
                <c:pt idx="21">
                  <c:v>14.58</c:v>
                </c:pt>
                <c:pt idx="22">
                  <c:v>14.8</c:v>
                </c:pt>
                <c:pt idx="23">
                  <c:v>14.84</c:v>
                </c:pt>
                <c:pt idx="24">
                  <c:v>14.83</c:v>
                </c:pt>
                <c:pt idx="25">
                  <c:v>14.43</c:v>
                </c:pt>
                <c:pt idx="26">
                  <c:v>14.04</c:v>
                </c:pt>
                <c:pt idx="27">
                  <c:v>14.4</c:v>
                </c:pt>
                <c:pt idx="28">
                  <c:v>14.63</c:v>
                </c:pt>
                <c:pt idx="29">
                  <c:v>14.79</c:v>
                </c:pt>
                <c:pt idx="30">
                  <c:v>14.92</c:v>
                </c:pt>
              </c:numCache>
            </c:numRef>
          </c:xVal>
          <c:yVal>
            <c:numRef>
              <c:f>Sheet1!$G$3:$G$33</c:f>
              <c:numCache>
                <c:formatCode>General</c:formatCode>
                <c:ptCount val="31"/>
                <c:pt idx="26">
                  <c:v>4.843</c:v>
                </c:pt>
                <c:pt idx="27">
                  <c:v>4.952</c:v>
                </c:pt>
                <c:pt idx="28">
                  <c:v>5.258</c:v>
                </c:pt>
                <c:pt idx="29">
                  <c:v>5.503</c:v>
                </c:pt>
                <c:pt idx="30">
                  <c:v>5.726999999999998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37112696"/>
        <c:axId val="480383720"/>
      </c:scatterChart>
      <c:valAx>
        <c:axId val="537112696"/>
        <c:scaling>
          <c:orientation val="minMax"/>
          <c:max val="16.0"/>
          <c:min val="12.0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 dirty="0" smtClean="0"/>
                  <a:t>Weighted Speedup</a:t>
                </a:r>
                <a:endParaRPr lang="en-US" b="0" dirty="0"/>
              </a:p>
            </c:rich>
          </c:tx>
          <c:layout>
            <c:manualLayout>
              <c:xMode val="edge"/>
              <c:yMode val="edge"/>
              <c:x val="0.403121570031019"/>
              <c:y val="0.85603648293963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31750">
            <a:solidFill>
              <a:schemeClr val="tx1"/>
            </a:solidFill>
            <a:tailEnd type="triangle" w="lg" len="lg"/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480383720"/>
        <c:crosses val="autoZero"/>
        <c:crossBetween val="midCat"/>
      </c:valAx>
      <c:valAx>
        <c:axId val="480383720"/>
        <c:scaling>
          <c:orientation val="minMax"/>
          <c:max val="12.0"/>
          <c:min val="2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 dirty="0" smtClean="0"/>
                  <a:t>Maximum Slowdown</a:t>
                </a:r>
                <a:endParaRPr lang="en-US" b="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31750">
            <a:solidFill>
              <a:schemeClr val="tx1"/>
            </a:solidFill>
            <a:tailEnd type="triangle" w="lg" len="lg"/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537112696"/>
        <c:crosses val="autoZero"/>
        <c:crossBetween val="midCat"/>
        <c:majorUnit val="2.0"/>
      </c:valAx>
      <c:spPr>
        <a:solidFill>
          <a:schemeClr val="bg1">
            <a:lumMod val="95000"/>
          </a:schemeClr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C167E78-EA36-40A1-A9A0-B443C6CB1F60}" type="datetimeFigureOut">
              <a:rPr lang="en-US" smtClean="0"/>
              <a:pPr/>
              <a:t>6/4/11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E401BE2-F7AC-4C50-A6E5-F6C806E13D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29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8D89EF4-2B2A-4F54-A6DD-1EB35DCF17B3}" type="datetimeFigureOut">
              <a:rPr lang="en-US" smtClean="0"/>
              <a:pPr/>
              <a:t>6/4/11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B959945-7217-484B-8E74-88DC87A74B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70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CA9BF-FCAD-43FA-BC34-5806251F57CD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44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CA9BF-FCAD-43FA-BC34-5806251F57CD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CA9BF-FCAD-43FA-BC34-5806251F57CD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46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CA9BF-FCAD-43FA-BC34-5806251F57CD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47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1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>
            <a:normAutofit fontScale="92500" lnSpcReduction="20000"/>
          </a:bodyPr>
          <a:lstStyle/>
          <a:p>
            <a:pPr eaLnBrk="1" hangingPunct="1"/>
            <a:endParaRPr lang="en-US" sz="1800" dirty="0">
              <a:latin typeface="Lucida Grande" pitchFamily="30" charset="0"/>
              <a:ea typeface="Lucida Grande" pitchFamily="30" charset="0"/>
              <a:cs typeface="Lucida Grande" pitchFamily="30" charset="0"/>
              <a:sym typeface="Lucida Grande" pitchFamily="30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>
            <a:normAutofit fontScale="62500" lnSpcReduction="20000"/>
          </a:bodyPr>
          <a:lstStyle/>
          <a:p>
            <a:pPr eaLnBrk="1" hangingPunct="1"/>
            <a:endParaRPr lang="en-US" sz="1800" dirty="0">
              <a:latin typeface="Lucida Grande" pitchFamily="31" charset="0"/>
              <a:ea typeface="Lucida Grande" pitchFamily="31" charset="0"/>
              <a:cs typeface="Lucida Grande" pitchFamily="31" charset="0"/>
              <a:sym typeface="Lucida Grande" pitchFamily="31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defTabSz="93027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11BB5F9-6412-844E-8548-EE789C455BFA}" type="slidenum">
              <a:rPr lang="en-US" sz="1200">
                <a:solidFill>
                  <a:prstClr val="black"/>
                </a:solidFill>
              </a:rPr>
              <a:pPr eaLnBrk="1" hangingPunct="1"/>
              <a:t>29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7020E7-1D64-4A9E-A700-1A7CFB55C96E}" type="slidenum">
              <a:rPr lang="en-US" smtClean="0">
                <a:latin typeface="Arial" charset="0"/>
              </a:rPr>
              <a:pPr/>
              <a:t>30</a:t>
            </a:fld>
            <a:endParaRPr lang="en-US" smtClean="0">
              <a:latin typeface="Arial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-"/>
            </a:pPr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defTabSz="93027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9417816-A607-CE43-B61B-17B8320D3897}" type="slidenum">
              <a:rPr lang="en-US" sz="1200">
                <a:solidFill>
                  <a:prstClr val="black"/>
                </a:solidFill>
              </a:rPr>
              <a:pPr eaLnBrk="1" hangingPunct="1"/>
              <a:t>31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-"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9AD881-9221-4112-925B-F85EA499805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232"/>
            <a:fld id="{41429E4B-A784-5E46-9331-643ADCD14D29}" type="slidenum">
              <a:rPr lang="en-US">
                <a:latin typeface="Arial" pitchFamily="30" charset="0"/>
              </a:rPr>
              <a:pPr defTabSz="929232"/>
              <a:t>33</a:t>
            </a:fld>
            <a:endParaRPr lang="en-US" dirty="0">
              <a:latin typeface="Arial" pitchFamily="30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30" charset="0"/>
              <a:ea typeface="ＭＳ Ｐゴシック" pitchFamily="30" charset="-128"/>
              <a:cs typeface="ＭＳ Ｐゴシック" pitchFamily="30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232"/>
            <a:fld id="{41429E4B-A784-5E46-9331-643ADCD14D29}" type="slidenum">
              <a:rPr lang="en-US">
                <a:latin typeface="Arial" pitchFamily="30" charset="0"/>
              </a:rPr>
              <a:pPr defTabSz="929232"/>
              <a:t>34</a:t>
            </a:fld>
            <a:endParaRPr lang="en-US" dirty="0">
              <a:latin typeface="Arial" pitchFamily="30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0" charset="0"/>
              <a:ea typeface="ＭＳ Ｐゴシック" pitchFamily="30" charset="-128"/>
              <a:cs typeface="ＭＳ Ｐゴシック" pitchFamily="30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 memory scheduler can actively exploit bank-level</a:t>
            </a:r>
            <a:r>
              <a:rPr lang="en-US" baseline="0" dirty="0" smtClean="0"/>
              <a:t> parallelism to reduce the effective memory access latency. Here’s how.</a:t>
            </a:r>
          </a:p>
          <a:p>
            <a:endParaRPr lang="en-US" baseline="0" dirty="0" smtClean="0"/>
          </a:p>
          <a:p>
            <a:r>
              <a:rPr lang="en-US" baseline="0" dirty="0" smtClean="0"/>
              <a:t>Let us assume a case where two threads send two memory requests to two different banks.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A naïve memory scheduler that doesn’t exploit bank-level parallelism would schedule the requests in the order they arrived.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As shown in their thread execution timeline, both threads must wait for two bank latencies before all their requests are serviced.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contrast, a memory scheduler that is aware of bank-level parallelism was proposed by </a:t>
            </a:r>
            <a:r>
              <a:rPr lang="en-US" baseline="0" dirty="0" err="1" smtClean="0"/>
              <a:t>Mutlu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Moscibroda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Their key idea was to rank the threads so that thread’s memory requests are prioritized in the same order across all the banks.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this case, let us assume that the blue thread’s request are the most prioritized.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scheduler would then reorder the requests at bank 1’s request buffer…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 that the blue requests are serviced concurrently, after which the red requests can be serviced concurrently.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memory service timeline shows how the access latencies for requests from the same thread are overlapped.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And, as a result, thread A has to wait less for its requests to be serviced.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51F0C-EC29-4487-B7FB-C4559A484AC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43397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CA9BF-FCAD-43FA-BC34-5806251F57CD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43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4039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AAAF3-494B-4801-853F-EB9820E9C18A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6/4/11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C4A9-9BF4-4191-9AAE-9BDA7C4A68C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1037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8253E-A970-4EF9-A0D1-0CDC0D89C116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6/4/11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C4A9-9BF4-4191-9AAE-9BDA7C4A68C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6459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B806E-0013-4E95-8730-1A8AE5F26A85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6/4/11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C4A9-9BF4-4191-9AAE-9BDA7C4A68C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41509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0A8F5-404E-4634-8890-4CDDB9F6B88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6/4/11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C4A9-9BF4-4191-9AAE-9BDA7C4A68C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667493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037B0-E308-49F0-AB73-D7583D293383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6/4/11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C4A9-9BF4-4191-9AAE-9BDA7C4A68C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488335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386CD-C6FE-43ED-9007-64F048BC580B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6/4/11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C4A9-9BF4-4191-9AAE-9BDA7C4A68C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046979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B8838-AF76-45DB-886F-C55A1BA66E9E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6/4/11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C4A9-9BF4-4191-9AAE-9BDA7C4A68C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127041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C2AE1-F108-4CC4-BCB2-D3EF031E158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6/4/11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C4A9-9BF4-4191-9AAE-9BDA7C4A68C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269373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7F8CB-95E1-44C4-B9E3-63754CAE23C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6/4/11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C4A9-9BF4-4191-9AAE-9BDA7C4A68C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0378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8C70-3D14-4F75-883C-A58ADDD9BB53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6/4/11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C4A9-9BF4-4191-9AAE-9BDA7C4A68C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548303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2182C-AD48-4B39-9ED7-8D7A1C826BD2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6/4/11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C4A9-9BF4-4191-9AAE-9BDA7C4A68C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4108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/>
          <a:lstStyle>
            <a:lvl1pPr>
              <a:defRPr>
                <a:solidFill>
                  <a:srgbClr val="00663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A06C-693C-4ED2-95EF-255773BCAD5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6/4/11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1B50-6D0B-48B4-A1D4-BAD8C599CC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1" name="Freeform 10"/>
          <p:cNvSpPr>
            <a:spLocks noChangeArrowheads="1"/>
          </p:cNvSpPr>
          <p:nvPr userDrawn="1"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CC99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2" name="Line 8"/>
          <p:cNvSpPr>
            <a:spLocks noChangeShapeType="1"/>
          </p:cNvSpPr>
          <p:nvPr userDrawn="1"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rgbClr val="CC99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2976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0663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4FA49-31CB-44F0-BF7A-C8EA1D21A89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6/4/11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416675"/>
            <a:ext cx="2133600" cy="365125"/>
          </a:xfrm>
        </p:spPr>
        <p:txBody>
          <a:bodyPr/>
          <a:lstStyle/>
          <a:p>
            <a:fld id="{58161B50-6D0B-48B4-A1D4-BAD8C599CC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65212"/>
            <a:ext cx="8229600" cy="1588"/>
          </a:xfrm>
          <a:prstGeom prst="line">
            <a:avLst/>
          </a:prstGeom>
          <a:ln w="28575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5558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FD313-7920-4F06-A6D0-3C19690ECE7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6/4/11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1B50-6D0B-48B4-A1D4-BAD8C599CC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8101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EEF7B-93B0-4E62-B111-0252FD01AA4B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6/4/11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1B50-6D0B-48B4-A1D4-BAD8C599CC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1989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B5FDA-4F98-4389-8566-B14958C03211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6/4/11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1B50-6D0B-48B4-A1D4-BAD8C599CC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0136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63DB2-0046-4542-AE22-CA66F1A4F7EE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6/4/11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1B50-6D0B-48B4-A1D4-BAD8C599CC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8684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54C46-F80B-4604-9EE3-DF69E27D49AC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6/4/11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1B50-6D0B-48B4-A1D4-BAD8C599CC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24222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7B10F-A704-4DD8-B083-7B66EF592834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6/4/11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1B50-6D0B-48B4-A1D4-BAD8C599CC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3690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11CCE-E131-4E89-91CD-8BA1EB18E1F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6/4/11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1B50-6D0B-48B4-A1D4-BAD8C599CC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43208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0418-BFB1-424A-8AB3-4D3BB39EF886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6/4/11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1B50-6D0B-48B4-A1D4-BAD8C599CC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26690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A514-2B3B-497F-86B0-9831E991DD5F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6/4/11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1B50-6D0B-48B4-A1D4-BAD8C599CC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1344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8C9543E-5205-9747-9651-834D4A4090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638739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610600" cy="51937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F28456-B93E-5440-A8F9-7EDDF5DA45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376249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5E74C4-6B34-3540-BD78-3BF22C79F7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452099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3A4C24-166C-5343-9210-F74E0D4C93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535455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3D87D2-DA19-8940-8B3B-FF8552C5B7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899074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AE99FD-8268-5940-A9CC-24B1D52103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434387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E2CAEC-1353-BA41-92DA-2E5E12ABA7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992250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D2ADA9-1537-724E-8CE4-71E37348B1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988171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FD07FE-2D64-9D48-9FEC-8FE722137A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856907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E5A95C-21DE-4C43-BF97-15D8A913B2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637058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42D8AE-8785-5A4E-95AC-C39405B3DB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926997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9EA279-ECCA-8F44-B787-311CA82BAE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707212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7375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5949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963788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197620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14348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563103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163028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37853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889560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858197"/>
      </p:ext>
    </p:extLst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321076"/>
      </p:ext>
    </p:extLst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3992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9945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493300"/>
      </p:ext>
    </p:extLst>
  </p:cSld>
  <p:clrMapOvr>
    <a:masterClrMapping/>
  </p:clrMapOvr>
  <p:transition xmlns:p14="http://schemas.microsoft.com/office/powerpoint/2010/main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959205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580221"/>
      </p:ext>
    </p:extLst>
  </p:cSld>
  <p:clrMapOvr>
    <a:masterClrMapping/>
  </p:clrMapOvr>
  <p:transition xmlns:p14="http://schemas.microsoft.com/office/powerpoint/2010/main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332104"/>
      </p:ext>
    </p:extLst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326866"/>
      </p:ext>
    </p:extLst>
  </p:cSld>
  <p:clrMapOvr>
    <a:masterClrMapping/>
  </p:clrMapOvr>
  <p:transition xmlns:p14="http://schemas.microsoft.com/office/powerpoint/2010/main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171892"/>
      </p:ext>
    </p:extLst>
  </p:cSld>
  <p:clrMapOvr>
    <a:masterClrMapping/>
  </p:clrMapOvr>
  <p:transition xmlns:p14="http://schemas.microsoft.com/office/powerpoint/2010/main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755826"/>
      </p:ext>
    </p:extLst>
  </p:cSld>
  <p:clrMapOvr>
    <a:masterClrMapping/>
  </p:clrMapOvr>
  <p:transition xmlns:p14="http://schemas.microsoft.com/office/powerpoint/2010/main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857697"/>
      </p:ext>
    </p:extLst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51008"/>
      </p:ext>
    </p:extLst>
  </p:cSld>
  <p:clrMapOvr>
    <a:masterClrMapping/>
  </p:clrMapOvr>
  <p:transition xmlns:p14="http://schemas.microsoft.com/office/powerpoint/2010/main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5667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061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263551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947107"/>
      </p:ext>
    </p:extLst>
  </p:cSld>
  <p:clrMapOvr>
    <a:masterClrMapping/>
  </p:clrMapOvr>
  <p:transition xmlns:p14="http://schemas.microsoft.com/office/powerpoint/2010/main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959159"/>
      </p:ext>
    </p:extLst>
  </p:cSld>
  <p:clrMapOvr>
    <a:masterClrMapping/>
  </p:clrMapOvr>
  <p:transition xmlns:p14="http://schemas.microsoft.com/office/powerpoint/2010/main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835762"/>
      </p:ext>
    </p:extLst>
  </p:cSld>
  <p:clrMapOvr>
    <a:masterClrMapping/>
  </p:clrMapOvr>
  <p:transition xmlns:p14="http://schemas.microsoft.com/office/powerpoint/2010/main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093410"/>
      </p:ext>
    </p:extLst>
  </p:cSld>
  <p:clrMapOvr>
    <a:masterClrMapping/>
  </p:clrMapOvr>
  <p:transition xmlns:p14="http://schemas.microsoft.com/office/powerpoint/2010/main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628895"/>
      </p:ext>
    </p:extLst>
  </p:cSld>
  <p:clrMapOvr>
    <a:masterClrMapping/>
  </p:clrMapOvr>
  <p:transition xmlns:p14="http://schemas.microsoft.com/office/powerpoint/2010/main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862991"/>
      </p:ext>
    </p:extLst>
  </p:cSld>
  <p:clrMapOvr>
    <a:masterClrMapping/>
  </p:clrMapOvr>
  <p:transition xmlns:p14="http://schemas.microsoft.com/office/powerpoint/2010/main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506283"/>
      </p:ext>
    </p:extLst>
  </p:cSld>
  <p:clrMapOvr>
    <a:masterClrMapping/>
  </p:clrMapOvr>
  <p:transition xmlns:p14="http://schemas.microsoft.com/office/powerpoint/2010/main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327071"/>
      </p:ext>
    </p:extLst>
  </p:cSld>
  <p:clrMapOvr>
    <a:masterClrMapping/>
  </p:clrMapOvr>
  <p:transition xmlns:p14="http://schemas.microsoft.com/office/powerpoint/2010/main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7429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5616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418393"/>
      </p:ext>
    </p:extLst>
  </p:cSld>
  <p:clrMapOvr>
    <a:masterClrMapping/>
  </p:clrMapOvr>
  <p:transition xmlns:p14="http://schemas.microsoft.com/office/powerpoint/2010/main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556249"/>
      </p:ext>
    </p:extLst>
  </p:cSld>
  <p:clrMapOvr>
    <a:masterClrMapping/>
  </p:clrMapOvr>
  <p:transition xmlns:p14="http://schemas.microsoft.com/office/powerpoint/2010/main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934606"/>
      </p:ext>
    </p:extLst>
  </p:cSld>
  <p:clrMapOvr>
    <a:masterClrMapping/>
  </p:clrMapOvr>
  <p:transition xmlns:p14="http://schemas.microsoft.com/office/powerpoint/2010/main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983501"/>
      </p:ext>
    </p:extLst>
  </p:cSld>
  <p:clrMapOvr>
    <a:masterClrMapping/>
  </p:clrMapOvr>
  <p:transition xmlns:p14="http://schemas.microsoft.com/office/powerpoint/2010/main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333776"/>
      </p:ext>
    </p:extLst>
  </p:cSld>
  <p:clrMapOvr>
    <a:masterClrMapping/>
  </p:clrMapOvr>
  <p:transition xmlns:p14="http://schemas.microsoft.com/office/powerpoint/2010/main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799048"/>
      </p:ext>
    </p:extLst>
  </p:cSld>
  <p:clrMapOvr>
    <a:masterClrMapping/>
  </p:clrMapOvr>
  <p:transition xmlns:p14="http://schemas.microsoft.com/office/powerpoint/2010/main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270323"/>
      </p:ext>
    </p:extLst>
  </p:cSld>
  <p:clrMapOvr>
    <a:masterClrMapping/>
  </p:clrMapOvr>
  <p:transition xmlns:p14="http://schemas.microsoft.com/office/powerpoint/2010/main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098509"/>
      </p:ext>
    </p:extLst>
  </p:cSld>
  <p:clrMapOvr>
    <a:masterClrMapping/>
  </p:clrMapOvr>
  <p:transition xmlns:p14="http://schemas.microsoft.com/office/powerpoint/2010/main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487723"/>
      </p:ext>
    </p:extLst>
  </p:cSld>
  <p:clrMapOvr>
    <a:masterClrMapping/>
  </p:clrMapOvr>
  <p:transition xmlns:p14="http://schemas.microsoft.com/office/powerpoint/2010/main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8703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7112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64597"/>
      </p:ext>
    </p:extLst>
  </p:cSld>
  <p:clrMapOvr>
    <a:masterClrMapping/>
  </p:clrMapOvr>
  <p:transition xmlns:p14="http://schemas.microsoft.com/office/powerpoint/2010/main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994818"/>
      </p:ext>
    </p:extLst>
  </p:cSld>
  <p:clrMapOvr>
    <a:masterClrMapping/>
  </p:clrMapOvr>
  <p:transition xmlns:p14="http://schemas.microsoft.com/office/powerpoint/2010/main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571721"/>
      </p:ext>
    </p:extLst>
  </p:cSld>
  <p:clrMapOvr>
    <a:masterClrMapping/>
  </p:clrMapOvr>
  <p:transition xmlns:p14="http://schemas.microsoft.com/office/powerpoint/2010/main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558049"/>
      </p:ext>
    </p:extLst>
  </p:cSld>
  <p:clrMapOvr>
    <a:masterClrMapping/>
  </p:clrMapOvr>
  <p:transition xmlns:p14="http://schemas.microsoft.com/office/powerpoint/2010/main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67181"/>
      </p:ext>
    </p:extLst>
  </p:cSld>
  <p:clrMapOvr>
    <a:masterClrMapping/>
  </p:clrMapOvr>
  <p:transition xmlns:p14="http://schemas.microsoft.com/office/powerpoint/2010/main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492595"/>
      </p:ext>
    </p:extLst>
  </p:cSld>
  <p:clrMapOvr>
    <a:masterClrMapping/>
  </p:clrMapOvr>
  <p:transition xmlns:p14="http://schemas.microsoft.com/office/powerpoint/2010/main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163671"/>
      </p:ext>
    </p:extLst>
  </p:cSld>
  <p:clrMapOvr>
    <a:masterClrMapping/>
  </p:clrMapOvr>
  <p:transition xmlns:p14="http://schemas.microsoft.com/office/powerpoint/2010/main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661300"/>
      </p:ext>
    </p:extLst>
  </p:cSld>
  <p:clrMapOvr>
    <a:masterClrMapping/>
  </p:clrMapOvr>
  <p:transition xmlns:p14="http://schemas.microsoft.com/office/powerpoint/2010/main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901423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 altLang="en-US" dirty="0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1599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69925" indent="-325438">
              <a:buFont typeface="Wingdings" charset="2"/>
              <a:buChar char="q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28600" y="908720"/>
            <a:ext cx="86106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8842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2753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8600" y="908720"/>
            <a:ext cx="86106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99415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69514"/>
      </p:ext>
    </p:extLst>
  </p:cSld>
  <p:clrMapOvr>
    <a:masterClrMapping/>
  </p:clrMapOvr>
  <p:transition xmlns:p14="http://schemas.microsoft.com/office/powerpoint/2010/main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2052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808844"/>
      </p:ext>
    </p:extLst>
  </p:cSld>
  <p:clrMapOvr>
    <a:masterClrMapping/>
  </p:clrMapOvr>
  <p:transition xmlns:p14="http://schemas.microsoft.com/office/powerpoint/2010/main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4753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1787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8343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0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90.xml"/><Relationship Id="rId2" Type="http://schemas.openxmlformats.org/officeDocument/2006/relationships/slideLayout" Target="../slideLayouts/slideLayout91.xml"/><Relationship Id="rId3" Type="http://schemas.openxmlformats.org/officeDocument/2006/relationships/slideLayout" Target="../slideLayouts/slideLayout92.xml"/><Relationship Id="rId4" Type="http://schemas.openxmlformats.org/officeDocument/2006/relationships/slideLayout" Target="../slideLayouts/slideLayout93.xml"/><Relationship Id="rId5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6.xml"/><Relationship Id="rId8" Type="http://schemas.openxmlformats.org/officeDocument/2006/relationships/slideLayout" Target="../slideLayouts/slideLayout97.xml"/><Relationship Id="rId9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9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1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07.xml"/><Relationship Id="rId8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theme" Target="../theme/theme4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9.xml"/><Relationship Id="rId4" Type="http://schemas.openxmlformats.org/officeDocument/2006/relationships/slideLayout" Target="../slideLayouts/slideLayout60.xml"/><Relationship Id="rId5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3.xml"/><Relationship Id="rId8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9.xml"/><Relationship Id="rId3" Type="http://schemas.openxmlformats.org/officeDocument/2006/relationships/slideLayout" Target="../slideLayouts/slideLayout70.xml"/><Relationship Id="rId4" Type="http://schemas.openxmlformats.org/officeDocument/2006/relationships/slideLayout" Target="../slideLayouts/slideLayout71.xml"/><Relationship Id="rId5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4.xml"/><Relationship Id="rId8" Type="http://schemas.openxmlformats.org/officeDocument/2006/relationships/slideLayout" Target="../slideLayouts/slideLayout75.xml"/><Relationship Id="rId9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9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79.xml"/><Relationship Id="rId2" Type="http://schemas.openxmlformats.org/officeDocument/2006/relationships/slideLayout" Target="../slideLayouts/slideLayout80.xml"/><Relationship Id="rId3" Type="http://schemas.openxmlformats.org/officeDocument/2006/relationships/slideLayout" Target="../slideLayouts/slideLayout81.xml"/><Relationship Id="rId4" Type="http://schemas.openxmlformats.org/officeDocument/2006/relationships/slideLayout" Target="../slideLayouts/slideLayout82.xml"/><Relationship Id="rId5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5.xml"/><Relationship Id="rId8" Type="http://schemas.openxmlformats.org/officeDocument/2006/relationships/slideLayout" Target="../slideLayouts/slideLayout86.xml"/><Relationship Id="rId9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28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/>
          <a:ea typeface="+mj-ea"/>
          <a:cs typeface="Times New Roman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7A901-0A30-4571-982A-7E5D051CD195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6/4/11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7C4A9-9BF4-4191-9AAE-9BDA7C4A68C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2760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D136B-938C-4ABE-A595-3497154215A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6/4/11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61B50-6D0B-48B4-A1D4-BAD8C599CC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9236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7361BF2-EEC8-BD44-B1FF-0E6EA04503FC}" type="slidenum">
              <a:rPr lang="en-US" smtClean="0">
                <a:ea typeface="ＭＳ Ｐゴシック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ea typeface="ＭＳ Ｐゴシック" charset="0"/>
              <a:cs typeface="Arial" charset="0"/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100361" name="Line 1033"/>
          <p:cNvSpPr>
            <a:spLocks noChangeShapeType="1"/>
          </p:cNvSpPr>
          <p:nvPr userDrawn="1"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588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5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5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5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5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548319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51778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952091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1888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10130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onur@cmu.edu" TargetMode="Externa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5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6.xml"/><Relationship Id="rId5" Type="http://schemas.openxmlformats.org/officeDocument/2006/relationships/oleObject" Target="../embeddings/Microsoft_Excel_97_-_2004_Worksheet1.xls"/><Relationship Id="rId6" Type="http://schemas.openxmlformats.org/officeDocument/2006/relationships/image" Target="../media/image11.png"/><Relationship Id="rId1" Type="http://schemas.openxmlformats.org/officeDocument/2006/relationships/vmlDrawing" Target="../drawings/vmlDrawing1.vml"/><Relationship Id="rId2" Type="http://schemas.openxmlformats.org/officeDocument/2006/relationships/tags" Target="../tags/tag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12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102.xml"/><Relationship Id="rId3" Type="http://schemas.openxmlformats.org/officeDocument/2006/relationships/notesSlide" Target="../notesSlides/notesSlide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chart" Target="../charts/char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chart" Target="../charts/char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chart" Target="../charts/char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69.xml"/><Relationship Id="rId3" Type="http://schemas.openxmlformats.org/officeDocument/2006/relationships/notesSlide" Target="../notesSlides/notesSlide1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Relationship Id="rId2" Type="http://schemas.openxmlformats.org/officeDocument/2006/relationships/notesSlide" Target="../notesSlides/notesSlide1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mailto:onur@cmu.edu" TargetMode="Externa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515616"/>
            <a:ext cx="8382000" cy="2057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Memory Systems in the Many-Core Era:</a:t>
            </a:r>
            <a:br>
              <a:rPr lang="en-US" sz="4000" dirty="0" smtClean="0"/>
            </a:br>
            <a:r>
              <a:rPr lang="en-US" sz="4000" dirty="0" smtClean="0"/>
              <a:t>Some </a:t>
            </a:r>
            <a:r>
              <a:rPr lang="en-US" sz="4000" dirty="0" smtClean="0"/>
              <a:t>Challenges and Solution Directions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5736" y="3805238"/>
            <a:ext cx="4590256" cy="614362"/>
          </a:xfrm>
        </p:spPr>
        <p:txBody>
          <a:bodyPr>
            <a:noAutofit/>
          </a:bodyPr>
          <a:lstStyle/>
          <a:p>
            <a:r>
              <a:rPr lang="en-US" sz="2200" dirty="0" smtClean="0"/>
              <a:t>Onur Mutlu</a:t>
            </a:r>
          </a:p>
          <a:p>
            <a:r>
              <a:rPr lang="en-US" sz="2200" dirty="0" smtClean="0">
                <a:hlinkClick r:id="rId3"/>
              </a:rPr>
              <a:t>onur@cmu.edu</a:t>
            </a:r>
            <a:endParaRPr lang="en-US" sz="2200" dirty="0" smtClean="0"/>
          </a:p>
          <a:p>
            <a:r>
              <a:rPr lang="en-US" sz="2200" dirty="0" smtClean="0"/>
              <a:t>June 5, </a:t>
            </a:r>
            <a:r>
              <a:rPr lang="en-US" sz="2200" dirty="0" smtClean="0"/>
              <a:t>2011</a:t>
            </a:r>
          </a:p>
          <a:p>
            <a:r>
              <a:rPr lang="en-US" sz="2200" dirty="0" smtClean="0"/>
              <a:t>ISMM/MSPC</a:t>
            </a:r>
            <a:endParaRPr lang="en-US" sz="2200" dirty="0" smtClean="0"/>
          </a:p>
          <a:p>
            <a:pPr algn="l"/>
            <a:endParaRPr lang="en-US" sz="2200" dirty="0" smtClean="0"/>
          </a:p>
          <a:p>
            <a:pPr algn="l"/>
            <a:endParaRPr lang="en-US" sz="2200" dirty="0"/>
          </a:p>
        </p:txBody>
      </p:sp>
      <p:pic>
        <p:nvPicPr>
          <p:cNvPr id="6" name="Picture 5" descr="Burgundy_CMU_JPG_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71736" y="5414556"/>
            <a:ext cx="3786214" cy="13672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pPr eaLnBrk="1" hangingPunct="1"/>
            <a:r>
              <a:rPr lang="en-US" sz="3800" dirty="0" smtClean="0"/>
              <a:t>Requirements from an Ideal Memory System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807896" cy="4876800"/>
          </a:xfrm>
        </p:spPr>
        <p:txBody>
          <a:bodyPr/>
          <a:lstStyle/>
          <a:p>
            <a:pPr eaLnBrk="1" hangingPunct="1"/>
            <a:r>
              <a:rPr lang="en-US" dirty="0" smtClean="0"/>
              <a:t>Traditional</a:t>
            </a:r>
          </a:p>
          <a:p>
            <a:pPr lvl="1" eaLnBrk="1" hangingPunct="1"/>
            <a:r>
              <a:rPr lang="en-US" dirty="0" smtClean="0"/>
              <a:t>High system </a:t>
            </a:r>
            <a:r>
              <a:rPr lang="en-US" dirty="0" smtClean="0"/>
              <a:t>performance </a:t>
            </a:r>
          </a:p>
          <a:p>
            <a:pPr lvl="1" eaLnBrk="1" hangingPunct="1"/>
            <a:r>
              <a:rPr lang="en-US" dirty="0" smtClean="0"/>
              <a:t>Enough </a:t>
            </a:r>
            <a:r>
              <a:rPr lang="en-US" dirty="0" smtClean="0"/>
              <a:t>capacity</a:t>
            </a:r>
          </a:p>
          <a:p>
            <a:pPr lvl="1" eaLnBrk="1" hangingPunct="1"/>
            <a:r>
              <a:rPr lang="en-US" dirty="0" smtClean="0"/>
              <a:t>Low cost</a:t>
            </a:r>
          </a:p>
          <a:p>
            <a:pPr lvl="1" eaLnBrk="1" hangingPunct="1"/>
            <a:endParaRPr lang="en-US" dirty="0" smtClean="0"/>
          </a:p>
          <a:p>
            <a:pPr eaLnBrk="1" hangingPunct="1"/>
            <a:r>
              <a:rPr lang="en-US" dirty="0" smtClean="0"/>
              <a:t>New</a:t>
            </a:r>
          </a:p>
          <a:p>
            <a:pPr lvl="1" eaLnBrk="1" hangingPunct="1"/>
            <a:r>
              <a:rPr lang="en-US" dirty="0" smtClean="0">
                <a:solidFill>
                  <a:srgbClr val="FF0000"/>
                </a:solidFill>
              </a:rPr>
              <a:t>Technology scalability</a:t>
            </a:r>
          </a:p>
          <a:p>
            <a:pPr lvl="1" eaLnBrk="1" hangingPunct="1"/>
            <a:r>
              <a:rPr lang="en-US" dirty="0" err="1" smtClean="0">
                <a:solidFill>
                  <a:srgbClr val="FF0000"/>
                </a:solidFill>
              </a:rPr>
              <a:t>QoS</a:t>
            </a:r>
            <a:r>
              <a:rPr lang="en-US" dirty="0" smtClean="0">
                <a:solidFill>
                  <a:srgbClr val="FF0000"/>
                </a:solidFill>
              </a:rPr>
              <a:t> support and configurability</a:t>
            </a:r>
          </a:p>
          <a:p>
            <a:pPr lvl="1" eaLnBrk="1" hangingPunct="1"/>
            <a:r>
              <a:rPr lang="en-US" dirty="0" smtClean="0">
                <a:solidFill>
                  <a:srgbClr val="FF0000"/>
                </a:solidFill>
              </a:rPr>
              <a:t>Energy (and power, bandwidth) efficiency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2CAC758-9F26-0446-B806-47269E83C4B4}" type="slidenum">
              <a:rPr lang="en-US" smtClean="0"/>
              <a:pPr>
                <a:defRPr/>
              </a:pPr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524265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4876800"/>
          </a:xfrm>
        </p:spPr>
        <p:txBody>
          <a:bodyPr/>
          <a:lstStyle/>
          <a:p>
            <a:pPr eaLnBrk="1" hangingPunct="1"/>
            <a:r>
              <a:rPr lang="en-US" dirty="0" smtClean="0"/>
              <a:t>Traditional</a:t>
            </a:r>
          </a:p>
          <a:p>
            <a:pPr lvl="1" eaLnBrk="1" hangingPunct="1"/>
            <a:r>
              <a:rPr lang="en-US" dirty="0" smtClean="0">
                <a:solidFill>
                  <a:srgbClr val="FF0000"/>
                </a:solidFill>
              </a:rPr>
              <a:t>High system performance: </a:t>
            </a:r>
            <a:r>
              <a:rPr lang="en-US" sz="2000" dirty="0" smtClean="0">
                <a:solidFill>
                  <a:srgbClr val="0000FF"/>
                </a:solidFill>
              </a:rPr>
              <a:t>Need to r</a:t>
            </a:r>
            <a:r>
              <a:rPr lang="en-US" sz="2000" dirty="0" smtClean="0">
                <a:solidFill>
                  <a:srgbClr val="0000FF"/>
                </a:solidFill>
              </a:rPr>
              <a:t>educe </a:t>
            </a:r>
            <a:r>
              <a:rPr lang="en-US" sz="2000" dirty="0" smtClean="0">
                <a:solidFill>
                  <a:srgbClr val="0000FF"/>
                </a:solidFill>
              </a:rPr>
              <a:t>inter-thread interference</a:t>
            </a:r>
          </a:p>
          <a:p>
            <a:pPr lvl="1" eaLnBrk="1" hangingPunct="1"/>
            <a:r>
              <a:rPr lang="en-US" dirty="0" smtClean="0">
                <a:solidFill>
                  <a:srgbClr val="FF0000"/>
                </a:solidFill>
              </a:rPr>
              <a:t>Enough capacity: </a:t>
            </a:r>
            <a:r>
              <a:rPr lang="en-US" sz="2000" dirty="0" smtClean="0">
                <a:solidFill>
                  <a:srgbClr val="0000FF"/>
                </a:solidFill>
              </a:rPr>
              <a:t>Emerging tech.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and waste management can help</a:t>
            </a:r>
          </a:p>
          <a:p>
            <a:pPr lvl="1" eaLnBrk="1" hangingPunct="1"/>
            <a:r>
              <a:rPr lang="en-US" dirty="0" smtClean="0">
                <a:solidFill>
                  <a:srgbClr val="FF0000"/>
                </a:solidFill>
              </a:rPr>
              <a:t>Low cost: </a:t>
            </a:r>
            <a:r>
              <a:rPr lang="en-US" sz="2000" dirty="0" smtClean="0">
                <a:solidFill>
                  <a:srgbClr val="0000FF"/>
                </a:solidFill>
              </a:rPr>
              <a:t>Other memory </a:t>
            </a:r>
            <a:r>
              <a:rPr lang="en-US" sz="2000" dirty="0" smtClean="0">
                <a:solidFill>
                  <a:srgbClr val="0000FF"/>
                </a:solidFill>
              </a:rPr>
              <a:t>technologies can </a:t>
            </a:r>
            <a:r>
              <a:rPr lang="en-US" sz="2000" dirty="0" smtClean="0">
                <a:solidFill>
                  <a:srgbClr val="0000FF"/>
                </a:solidFill>
              </a:rPr>
              <a:t>help</a:t>
            </a:r>
            <a:endParaRPr lang="en-US" sz="2000" dirty="0" smtClean="0">
              <a:solidFill>
                <a:srgbClr val="0000FF"/>
              </a:solidFill>
            </a:endParaRPr>
          </a:p>
          <a:p>
            <a:pPr lvl="1" eaLnBrk="1" hangingPunct="1"/>
            <a:endParaRPr lang="en-US" dirty="0" smtClean="0"/>
          </a:p>
          <a:p>
            <a:pPr eaLnBrk="1" hangingPunct="1"/>
            <a:r>
              <a:rPr lang="en-US" dirty="0" smtClean="0"/>
              <a:t>New</a:t>
            </a:r>
          </a:p>
          <a:p>
            <a:pPr lvl="1" eaLnBrk="1" hangingPunct="1"/>
            <a:r>
              <a:rPr lang="en-US" dirty="0" smtClean="0">
                <a:solidFill>
                  <a:srgbClr val="FF0000"/>
                </a:solidFill>
              </a:rPr>
              <a:t>Technology scalability</a:t>
            </a:r>
          </a:p>
          <a:p>
            <a:pPr lvl="2" eaLnBrk="1" hangingPunct="1"/>
            <a:r>
              <a:rPr lang="en-US" dirty="0" smtClean="0">
                <a:solidFill>
                  <a:srgbClr val="0000FF"/>
                </a:solidFill>
              </a:rPr>
              <a:t>Emerging memory technologies </a:t>
            </a:r>
            <a:r>
              <a:rPr lang="en-US" dirty="0" smtClean="0">
                <a:solidFill>
                  <a:srgbClr val="0000FF"/>
                </a:solidFill>
              </a:rPr>
              <a:t>(e.g., PCM</a:t>
            </a:r>
            <a:r>
              <a:rPr lang="en-US" dirty="0" smtClean="0">
                <a:solidFill>
                  <a:srgbClr val="0000FF"/>
                </a:solidFill>
              </a:rPr>
              <a:t>) can help</a:t>
            </a:r>
          </a:p>
          <a:p>
            <a:pPr lvl="1" eaLnBrk="1" hangingPunct="1"/>
            <a:r>
              <a:rPr lang="en-US" dirty="0" err="1" smtClean="0">
                <a:solidFill>
                  <a:srgbClr val="FF0000"/>
                </a:solidFill>
              </a:rPr>
              <a:t>QoS</a:t>
            </a:r>
            <a:r>
              <a:rPr lang="en-US" dirty="0" smtClean="0">
                <a:solidFill>
                  <a:srgbClr val="FF0000"/>
                </a:solidFill>
              </a:rPr>
              <a:t> support and configurability</a:t>
            </a:r>
          </a:p>
          <a:p>
            <a:pPr lvl="2" eaLnBrk="1" hangingPunct="1"/>
            <a:r>
              <a:rPr lang="en-US" dirty="0" smtClean="0">
                <a:solidFill>
                  <a:srgbClr val="0000FF"/>
                </a:solidFill>
              </a:rPr>
              <a:t>Need HW mechanisms to control interference and build </a:t>
            </a:r>
            <a:r>
              <a:rPr lang="en-US" dirty="0" err="1" smtClean="0">
                <a:solidFill>
                  <a:srgbClr val="0000FF"/>
                </a:solidFill>
              </a:rPr>
              <a:t>QoS</a:t>
            </a:r>
            <a:r>
              <a:rPr lang="en-US" dirty="0" smtClean="0">
                <a:solidFill>
                  <a:srgbClr val="0000FF"/>
                </a:solidFill>
              </a:rPr>
              <a:t> policies</a:t>
            </a:r>
          </a:p>
          <a:p>
            <a:pPr lvl="1" eaLnBrk="1" hangingPunct="1"/>
            <a:r>
              <a:rPr lang="en-US" dirty="0" smtClean="0">
                <a:solidFill>
                  <a:srgbClr val="FF0000"/>
                </a:solidFill>
              </a:rPr>
              <a:t>Energy (and power, bandwidth) efficiency</a:t>
            </a:r>
          </a:p>
          <a:p>
            <a:pPr lvl="2" eaLnBrk="1" hangingPunct="1"/>
            <a:r>
              <a:rPr lang="en-US" dirty="0" smtClean="0">
                <a:solidFill>
                  <a:srgbClr val="0000FF"/>
                </a:solidFill>
              </a:rPr>
              <a:t>One-size-fits-all </a:t>
            </a:r>
            <a:r>
              <a:rPr lang="en-US" dirty="0" smtClean="0">
                <a:solidFill>
                  <a:srgbClr val="0000FF"/>
                </a:solidFill>
              </a:rPr>
              <a:t>design wastes energy; emerging tech. can help?</a:t>
            </a:r>
            <a:endParaRPr lang="en-US" dirty="0" smtClean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521E37-FE4D-B243-8792-87740EC67FC0}" type="slidenum">
              <a:rPr lang="en-US" smtClean="0"/>
              <a:pPr>
                <a:defRPr/>
              </a:pPr>
              <a:t>11</a:t>
            </a:fld>
            <a:endParaRPr lang="en-US" smtClean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pPr eaLnBrk="1" hangingPunct="1"/>
            <a:r>
              <a:rPr lang="en-US" sz="3800" dirty="0" smtClean="0"/>
              <a:t>Requirements from an Ideal Memory System</a:t>
            </a:r>
          </a:p>
        </p:txBody>
      </p:sp>
    </p:spTree>
    <p:extLst>
      <p:ext uri="{BB962C8B-B14F-4D97-AF65-F5344CB8AC3E}">
        <p14:creationId xmlns:p14="http://schemas.microsoft.com/office/powerpoint/2010/main" val="38404840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Agenda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4876800"/>
          </a:xfrm>
        </p:spPr>
        <p:txBody>
          <a:bodyPr/>
          <a:lstStyle/>
          <a:p>
            <a:pPr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Technology, Application, Architecture Trends</a:t>
            </a:r>
          </a:p>
          <a:p>
            <a:pPr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Requirements from the Memory Hierarchy</a:t>
            </a:r>
          </a:p>
          <a:p>
            <a:pPr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Research Challenges and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Solution Directions</a:t>
            </a:r>
          </a:p>
          <a:p>
            <a:pPr lvl="1" eaLnBrk="1" hangingPunct="1"/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Main Memory Scalability</a:t>
            </a:r>
          </a:p>
          <a:p>
            <a:pPr lvl="1" eaLnBrk="1" hangingPunct="1"/>
            <a:r>
              <a:rPr lang="en-US" dirty="0" err="1">
                <a:latin typeface="Tahoma" charset="0"/>
                <a:ea typeface="ＭＳ Ｐゴシック" charset="0"/>
              </a:rPr>
              <a:t>QoS</a:t>
            </a:r>
            <a:r>
              <a:rPr lang="en-US" dirty="0">
                <a:latin typeface="Tahoma" charset="0"/>
                <a:ea typeface="ＭＳ Ｐゴシック" charset="0"/>
              </a:rPr>
              <a:t> support: Inter-thread/application interference</a:t>
            </a:r>
          </a:p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Summary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A419BFC-0704-824A-8642-CF6757650AC5}" type="slidenum">
              <a:rPr lang="en-US" sz="1600">
                <a:latin typeface="Garamond" charset="0"/>
              </a:rPr>
              <a:pPr eaLnBrk="1" hangingPunct="1"/>
              <a:t>12</a:t>
            </a:fld>
            <a:endParaRPr lang="en-US" sz="1600"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4563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The DRAM Scaling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sz="220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DRAM stores charge in a capacitor (charge-based memory)</a:t>
            </a:r>
            <a:endParaRPr lang="en-US" sz="200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000">
                <a:latin typeface="Tahoma" charset="0"/>
                <a:ea typeface="ＭＳ Ｐゴシック" charset="0"/>
              </a:rPr>
              <a:t>Capacitor must be large enough for reliable sensing</a:t>
            </a:r>
          </a:p>
          <a:p>
            <a:pPr lvl="1"/>
            <a:r>
              <a:rPr lang="en-US" sz="2000">
                <a:latin typeface="Tahoma" charset="0"/>
                <a:ea typeface="ＭＳ Ｐゴシック" charset="0"/>
              </a:rPr>
              <a:t>Access transistor should be large enough for low leakage and high retention time</a:t>
            </a:r>
          </a:p>
          <a:p>
            <a:pPr lvl="1"/>
            <a:r>
              <a:rPr lang="en-US" sz="2000">
                <a:latin typeface="Tahoma" charset="0"/>
                <a:ea typeface="ＭＳ Ｐゴシック" charset="0"/>
              </a:rPr>
              <a:t>Scaling beyond 40-35nm (2013) is challenging [ITRS, 2009]</a:t>
            </a:r>
          </a:p>
          <a:p>
            <a:pPr lvl="1"/>
            <a:endParaRPr lang="en-US" sz="2000">
              <a:latin typeface="Tahoma" charset="0"/>
              <a:ea typeface="ＭＳ Ｐゴシック" charset="0"/>
            </a:endParaRPr>
          </a:p>
          <a:p>
            <a:pPr lvl="1"/>
            <a:endParaRPr lang="en-US" sz="2000">
              <a:latin typeface="Tahoma" charset="0"/>
              <a:ea typeface="ＭＳ Ｐゴシック" charset="0"/>
            </a:endParaRPr>
          </a:p>
          <a:p>
            <a:pPr lvl="1"/>
            <a:endParaRPr lang="en-US" sz="2000">
              <a:latin typeface="Tahoma" charset="0"/>
              <a:ea typeface="ＭＳ Ｐゴシック" charset="0"/>
            </a:endParaRPr>
          </a:p>
          <a:p>
            <a:pPr lvl="1"/>
            <a:endParaRPr lang="en-US" sz="2000">
              <a:latin typeface="Tahoma" charset="0"/>
              <a:ea typeface="ＭＳ Ｐゴシック" charset="0"/>
            </a:endParaRPr>
          </a:p>
          <a:p>
            <a:pPr lvl="1"/>
            <a:endParaRPr lang="en-US" sz="2000">
              <a:latin typeface="Tahoma" charset="0"/>
              <a:ea typeface="ＭＳ Ｐゴシック" charset="0"/>
            </a:endParaRPr>
          </a:p>
          <a:p>
            <a:pPr lvl="1"/>
            <a:endParaRPr lang="en-US" sz="2000">
              <a:latin typeface="Tahoma" charset="0"/>
              <a:ea typeface="ＭＳ Ｐゴシック" charset="0"/>
            </a:endParaRPr>
          </a:p>
          <a:p>
            <a:pPr lvl="1"/>
            <a:endParaRPr lang="en-US" sz="2000">
              <a:latin typeface="Tahoma" charset="0"/>
              <a:ea typeface="ＭＳ Ｐゴシック" charset="0"/>
            </a:endParaRPr>
          </a:p>
          <a:p>
            <a:pPr lvl="1"/>
            <a:endParaRPr lang="en-US" sz="2000">
              <a:latin typeface="Tahoma" charset="0"/>
              <a:ea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DRAM </a:t>
            </a:r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capacity, cost, and energy/power hard to scale</a:t>
            </a:r>
          </a:p>
          <a:p>
            <a:pPr lvl="2">
              <a:buFont typeface="Wingdings" charset="0"/>
              <a:buNone/>
            </a:pPr>
            <a:endParaRPr lang="en-US" sz="1800">
              <a:latin typeface="Tahoma" charset="0"/>
              <a:ea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45EC618-0165-BC45-84E6-E864E9DC06EC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13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789238"/>
            <a:ext cx="3581400" cy="307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66010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sz="3600" dirty="0" smtClean="0">
                <a:latin typeface="Garamond" charset="0"/>
                <a:ea typeface="ＭＳ Ｐゴシック" charset="0"/>
                <a:cs typeface="ＭＳ Ｐゴシック" charset="0"/>
              </a:rPr>
              <a:t>Concerns with </a:t>
            </a:r>
            <a:r>
              <a:rPr lang="en-US" sz="3600" dirty="0">
                <a:latin typeface="Garamond" charset="0"/>
                <a:ea typeface="ＭＳ Ｐゴシック" charset="0"/>
                <a:cs typeface="ＭＳ Ｐゴシック" charset="0"/>
              </a:rPr>
              <a:t>DRAM as Main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30300"/>
            <a:ext cx="8915400" cy="5194300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Need for main memory capacity and bandwidth increasing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DRAM capacity hard to scale </a:t>
            </a:r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pPr>
              <a:buFont typeface="Wingdings" charset="0"/>
              <a:buNone/>
            </a:pPr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Main memory energy/power is a key system design concern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DRAM consumes high power due to leakage and refresh</a:t>
            </a:r>
          </a:p>
          <a:p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DRAM technology scaling is </a:t>
            </a:r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becoming difficult</a:t>
            </a:r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DRAM </a:t>
            </a:r>
            <a:r>
              <a:rPr lang="en-US" dirty="0" smtClean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capacity and cost</a:t>
            </a:r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may not continue to scale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4BBA3AD-853D-3E4B-A574-04D0CD121F74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14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9295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dirty="0" smtClean="0">
                <a:latin typeface="Garamond" charset="0"/>
                <a:ea typeface="ＭＳ Ｐゴシック" charset="0"/>
                <a:cs typeface="ＭＳ Ｐゴシック" charset="0"/>
              </a:rPr>
              <a:t>Possible Solution 1: Tolerate DRAM</a:t>
            </a:r>
            <a:endParaRPr lang="en-US" dirty="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Overcome DRAM shortcomings with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System-level solutions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Changes to DRAM microarchitecture, interface, and functions</a:t>
            </a:r>
          </a:p>
          <a:p>
            <a:pPr eaLnBrk="1" hangingPunct="1"/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4E44939-9186-2D4D-AFEC-3982F1727CB1}" type="slidenum">
              <a:rPr lang="en-US" sz="1600">
                <a:latin typeface="Garamond" charset="0"/>
              </a:rPr>
              <a:pPr eaLnBrk="1" hangingPunct="1"/>
              <a:t>15</a:t>
            </a:fld>
            <a:endParaRPr lang="en-US" sz="1600"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4806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dirty="0" smtClean="0">
                <a:latin typeface="Garamond" charset="0"/>
                <a:ea typeface="ＭＳ Ｐゴシック" charset="0"/>
                <a:cs typeface="ＭＳ Ｐゴシック" charset="0"/>
              </a:rPr>
              <a:t>Possible Solution 2: Emerging </a:t>
            </a:r>
            <a:r>
              <a:rPr lang="en-US" dirty="0">
                <a:latin typeface="Garamond" charset="0"/>
                <a:ea typeface="ＭＳ Ｐゴシック" charset="0"/>
                <a:cs typeface="ＭＳ Ｐゴシック" charset="0"/>
              </a:rPr>
              <a:t>T</a:t>
            </a:r>
            <a:r>
              <a:rPr lang="en-US" dirty="0" smtClean="0">
                <a:latin typeface="Garamond" charset="0"/>
                <a:ea typeface="ＭＳ Ｐゴシック" charset="0"/>
                <a:cs typeface="ＭＳ Ｐゴシック" charset="0"/>
              </a:rPr>
              <a:t>echnologies</a:t>
            </a:r>
            <a:endParaRPr lang="en-US" dirty="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228600" y="1052736"/>
            <a:ext cx="8663880" cy="5020816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Some 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emerging resistive memory technologies </a:t>
            </a:r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are more 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scalable than </a:t>
            </a:r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DRAM (and they are non-volatile</a:t>
            </a:r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)</a:t>
            </a:r>
          </a:p>
          <a:p>
            <a:pPr eaLnBrk="1" hangingPunct="1"/>
            <a:endParaRPr lang="en-US" dirty="0" smtClean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Example: Phase </a:t>
            </a:r>
            <a:r>
              <a:rPr lang="en-US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Change Memory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Data stored by changing phase of special material 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Data read by detecting material’s resistance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Expected to scale to 9nm (2022 [ITRS])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Prototyped at 20nm (</a:t>
            </a:r>
            <a:r>
              <a:rPr lang="en-US" dirty="0" err="1">
                <a:latin typeface="Tahoma" charset="0"/>
                <a:ea typeface="ＭＳ Ｐゴシック" charset="0"/>
              </a:rPr>
              <a:t>Raoux</a:t>
            </a:r>
            <a:r>
              <a:rPr lang="en-US" dirty="0">
                <a:latin typeface="Tahoma" charset="0"/>
                <a:ea typeface="ＭＳ Ｐゴシック" charset="0"/>
              </a:rPr>
              <a:t>+, IBM JRD 2008</a:t>
            </a:r>
            <a:r>
              <a:rPr lang="en-US" dirty="0" smtClean="0">
                <a:latin typeface="Tahoma" charset="0"/>
                <a:ea typeface="ＭＳ Ｐゴシック" charset="0"/>
              </a:rPr>
              <a:t>)</a:t>
            </a:r>
          </a:p>
          <a:p>
            <a:pPr lvl="1"/>
            <a:r>
              <a:rPr lang="en-US" dirty="0" smtClean="0">
                <a:latin typeface="Tahoma" charset="0"/>
                <a:ea typeface="ＭＳ Ｐゴシック" charset="0"/>
              </a:rPr>
              <a:t>Expected to be denser than DRAM: can store multiple bits/cell</a:t>
            </a:r>
          </a:p>
          <a:p>
            <a:endParaRPr lang="en-US" dirty="0" smtClean="0">
              <a:latin typeface="Tahoma" charset="0"/>
              <a:ea typeface="ＭＳ Ｐゴシック" charset="0"/>
            </a:endParaRPr>
          </a:p>
          <a:p>
            <a:r>
              <a:rPr lang="en-US" dirty="0" smtClean="0">
                <a:latin typeface="Tahoma" charset="0"/>
                <a:ea typeface="ＭＳ Ｐゴシック" charset="0"/>
              </a:rPr>
              <a:t>But, emerging technologies have shortcomings as well</a:t>
            </a:r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Can they be enabled to replace/augment/surpass DRAM?</a:t>
            </a:r>
            <a:endParaRPr lang="en-US" dirty="0">
              <a:latin typeface="Tahoma" charset="0"/>
              <a:ea typeface="ＭＳ Ｐゴシック" charset="0"/>
            </a:endParaRPr>
          </a:p>
          <a:p>
            <a:pPr lvl="1" eaLnBrk="1" hangingPunct="1"/>
            <a:endParaRPr lang="en-US" dirty="0" smtClean="0">
              <a:solidFill>
                <a:srgbClr val="000000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4E44939-9186-2D4D-AFEC-3982F1727CB1}" type="slidenum">
              <a:rPr lang="en-US" sz="1600">
                <a:latin typeface="Garamond" charset="0"/>
              </a:rPr>
              <a:pPr eaLnBrk="1" hangingPunct="1"/>
              <a:t>16</a:t>
            </a:fld>
            <a:endParaRPr lang="en-US" sz="1600"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2273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Phase Change Memory: Pros and Cons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228600" y="520700"/>
            <a:ext cx="8610600" cy="5194300"/>
          </a:xfrm>
        </p:spPr>
        <p:txBody>
          <a:bodyPr/>
          <a:lstStyle/>
          <a:p>
            <a:pPr eaLnBrk="1" hangingPunct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Pros over DRAM</a:t>
            </a:r>
          </a:p>
          <a:p>
            <a:pPr lvl="1" eaLnBrk="1" hangingPunct="1"/>
            <a:r>
              <a:rPr lang="en-US" dirty="0">
                <a:solidFill>
                  <a:srgbClr val="008000"/>
                </a:solidFill>
                <a:latin typeface="Tahoma" charset="0"/>
                <a:ea typeface="ＭＳ Ｐゴシック" charset="0"/>
              </a:rPr>
              <a:t>Better technology </a:t>
            </a:r>
            <a:r>
              <a:rPr lang="en-US" dirty="0" smtClean="0">
                <a:solidFill>
                  <a:srgbClr val="008000"/>
                </a:solidFill>
                <a:latin typeface="Tahoma" charset="0"/>
                <a:ea typeface="ＭＳ Ｐゴシック" charset="0"/>
              </a:rPr>
              <a:t>scaling (capacity and cost)</a:t>
            </a:r>
            <a:endParaRPr lang="en-US" dirty="0">
              <a:solidFill>
                <a:srgbClr val="008000"/>
              </a:solidFill>
              <a:latin typeface="Tahoma" charset="0"/>
              <a:ea typeface="ＭＳ Ｐゴシック" charset="0"/>
            </a:endParaRPr>
          </a:p>
          <a:p>
            <a:pPr lvl="1" eaLnBrk="1" hangingPunct="1"/>
            <a:r>
              <a:rPr lang="en-US" dirty="0">
                <a:solidFill>
                  <a:srgbClr val="008000"/>
                </a:solidFill>
                <a:latin typeface="Tahoma" charset="0"/>
                <a:ea typeface="ＭＳ Ｐゴシック" charset="0"/>
              </a:rPr>
              <a:t>Non volatility</a:t>
            </a:r>
          </a:p>
          <a:p>
            <a:pPr lvl="1" eaLnBrk="1" hangingPunct="1"/>
            <a:r>
              <a:rPr lang="en-US" dirty="0">
                <a:solidFill>
                  <a:srgbClr val="008000"/>
                </a:solidFill>
                <a:latin typeface="Tahoma" charset="0"/>
                <a:ea typeface="ＭＳ Ｐゴシック" charset="0"/>
              </a:rPr>
              <a:t>Low idle power (no refresh)</a:t>
            </a:r>
          </a:p>
          <a:p>
            <a:pPr lvl="1" eaLnBrk="1" hangingPunct="1"/>
            <a:endParaRPr lang="en-US" sz="1100" dirty="0">
              <a:latin typeface="Tahoma" charset="0"/>
              <a:ea typeface="ＭＳ Ｐゴシック" charset="0"/>
            </a:endParaRPr>
          </a:p>
          <a:p>
            <a:pPr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Cons</a:t>
            </a:r>
          </a:p>
          <a:p>
            <a:pPr lvl="1" eaLnBrk="1" hangingPunct="1"/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Higher latencies: ~4-15x DRAM (especially write)</a:t>
            </a:r>
          </a:p>
          <a:p>
            <a:pPr lvl="1" eaLnBrk="1" hangingPunct="1"/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Higher active energy: ~2-50x DRAM (especially write)</a:t>
            </a:r>
          </a:p>
          <a:p>
            <a:pPr lvl="1" eaLnBrk="1" hangingPunct="1"/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Lower endurance (a cell dies after ~10</a:t>
            </a:r>
            <a:r>
              <a:rPr lang="en-US" baseline="30000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8</a:t>
            </a:r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 writes)</a:t>
            </a:r>
          </a:p>
          <a:p>
            <a:pPr lvl="1" eaLnBrk="1" hangingPunct="1"/>
            <a:endParaRPr lang="en-US" sz="2000" dirty="0">
              <a:latin typeface="Tahoma" charset="0"/>
              <a:ea typeface="ＭＳ Ｐゴシック" charset="0"/>
            </a:endParaRPr>
          </a:p>
          <a:p>
            <a:pPr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Challenges in enabling PCM as DRAM replacement/helper:</a:t>
            </a:r>
          </a:p>
          <a:p>
            <a:pPr lvl="1" eaLnBrk="1" hangingPunct="1"/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Mitigate PCM shortcomings</a:t>
            </a:r>
          </a:p>
          <a:p>
            <a:pPr lvl="1" eaLnBrk="1" hangingPunct="1"/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Find the right way to place PCM in the system</a:t>
            </a:r>
          </a:p>
          <a:p>
            <a:pPr lvl="1" eaLnBrk="1" hangingPunct="1"/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Ensure secure and fault-tolerant PCM operation</a:t>
            </a: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2FE82CC-7BA9-6841-9A5F-3367483BAFFF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17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271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pPr eaLnBrk="1" hangingPunct="1"/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PCM-based Main Memory (I)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228600" y="908720"/>
            <a:ext cx="8610600" cy="5181600"/>
          </a:xfrm>
        </p:spPr>
        <p:txBody>
          <a:bodyPr/>
          <a:lstStyle/>
          <a:p>
            <a:pPr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How should PCM-based (main) memory be organized?</a:t>
            </a:r>
          </a:p>
          <a:p>
            <a:pPr eaLnBrk="1" hangingPunct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1100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Hybrid PCM+DRAM </a:t>
            </a:r>
            <a:r>
              <a:rPr lang="en-US" sz="2000" dirty="0">
                <a:solidFill>
                  <a:srgbClr val="008000"/>
                </a:solidFill>
                <a:latin typeface="Tahoma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000" dirty="0" err="1">
                <a:solidFill>
                  <a:srgbClr val="008000"/>
                </a:solidFill>
                <a:latin typeface="Tahoma" charset="0"/>
                <a:ea typeface="ＭＳ Ｐゴシック" charset="0"/>
                <a:cs typeface="ＭＳ Ｐゴシック" charset="0"/>
              </a:rPr>
              <a:t>Qureshi</a:t>
            </a:r>
            <a:r>
              <a:rPr lang="en-US" sz="2000" dirty="0">
                <a:solidFill>
                  <a:srgbClr val="008000"/>
                </a:solidFill>
                <a:latin typeface="Tahoma" charset="0"/>
                <a:ea typeface="ＭＳ Ｐゴシック" charset="0"/>
                <a:cs typeface="ＭＳ Ｐゴシック" charset="0"/>
              </a:rPr>
              <a:t>+ </a:t>
            </a:r>
            <a:r>
              <a:rPr lang="en-US" sz="2000" dirty="0" smtClean="0">
                <a:solidFill>
                  <a:srgbClr val="008000"/>
                </a:solidFill>
                <a:latin typeface="Tahoma" charset="0"/>
                <a:ea typeface="ＭＳ Ｐゴシック" charset="0"/>
                <a:cs typeface="ＭＳ Ｐゴシック" charset="0"/>
              </a:rPr>
              <a:t>ISCA’09</a:t>
            </a:r>
            <a:r>
              <a:rPr lang="en-US" sz="2000" dirty="0">
                <a:solidFill>
                  <a:srgbClr val="008000"/>
                </a:solidFill>
                <a:latin typeface="Tahoma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000" dirty="0" err="1">
                <a:solidFill>
                  <a:srgbClr val="008000"/>
                </a:solidFill>
                <a:latin typeface="Tahoma" charset="0"/>
                <a:ea typeface="ＭＳ Ｐゴシック" charset="0"/>
                <a:cs typeface="ＭＳ Ｐゴシック" charset="0"/>
              </a:rPr>
              <a:t>Dhiman</a:t>
            </a:r>
            <a:r>
              <a:rPr lang="en-US" sz="2000" dirty="0">
                <a:solidFill>
                  <a:srgbClr val="008000"/>
                </a:solidFill>
                <a:latin typeface="Tahoma" charset="0"/>
                <a:ea typeface="ＭＳ Ｐゴシック" charset="0"/>
                <a:cs typeface="ＭＳ Ｐゴシック" charset="0"/>
              </a:rPr>
              <a:t>+ </a:t>
            </a:r>
            <a:r>
              <a:rPr lang="en-US" sz="2000" dirty="0" smtClean="0">
                <a:solidFill>
                  <a:srgbClr val="008000"/>
                </a:solidFill>
                <a:latin typeface="Tahoma" charset="0"/>
                <a:ea typeface="ＭＳ Ｐゴシック" charset="0"/>
                <a:cs typeface="ＭＳ Ｐゴシック" charset="0"/>
              </a:rPr>
              <a:t>DAC’09</a:t>
            </a:r>
            <a:r>
              <a:rPr lang="en-US" sz="2000" dirty="0">
                <a:solidFill>
                  <a:srgbClr val="008000"/>
                </a:solidFill>
                <a:latin typeface="Tahoma" charset="0"/>
                <a:ea typeface="ＭＳ Ｐゴシック" charset="0"/>
                <a:cs typeface="ＭＳ Ｐゴシック" charset="0"/>
              </a:rPr>
              <a:t>]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: </a:t>
            </a:r>
          </a:p>
          <a:p>
            <a:pPr lvl="1" eaLnBrk="1" hangingPunct="1"/>
            <a:r>
              <a:rPr lang="en-US" dirty="0">
                <a:latin typeface="Tahoma" charset="0"/>
                <a:ea typeface="ＭＳ Ｐゴシック" charset="0"/>
              </a:rPr>
              <a:t>How to partition/migrate data between PCM and DRAM</a:t>
            </a:r>
          </a:p>
          <a:p>
            <a:pPr lvl="2" eaLnBrk="1" hangingPunct="1"/>
            <a:r>
              <a:rPr lang="en-US" sz="1800" dirty="0">
                <a:latin typeface="Tahoma" charset="0"/>
                <a:ea typeface="ＭＳ Ｐゴシック" charset="0"/>
              </a:rPr>
              <a:t>E</a:t>
            </a:r>
            <a:r>
              <a:rPr lang="en-US" sz="1800" dirty="0" smtClean="0">
                <a:latin typeface="Tahoma" charset="0"/>
                <a:ea typeface="ＭＳ Ｐゴシック" charset="0"/>
              </a:rPr>
              <a:t>nergy, performance, endurance</a:t>
            </a:r>
          </a:p>
          <a:p>
            <a:pPr lvl="1" eaLnBrk="1" hangingPunct="1"/>
            <a:r>
              <a:rPr lang="en-US" dirty="0" smtClean="0">
                <a:latin typeface="Tahoma" charset="0"/>
                <a:ea typeface="ＭＳ Ｐゴシック" charset="0"/>
              </a:rPr>
              <a:t>Is </a:t>
            </a:r>
            <a:r>
              <a:rPr lang="en-US" dirty="0">
                <a:latin typeface="Tahoma" charset="0"/>
                <a:ea typeface="ＭＳ Ｐゴシック" charset="0"/>
              </a:rPr>
              <a:t>DRAM a cache for PCM or part of main memory</a:t>
            </a:r>
            <a:r>
              <a:rPr lang="en-US" dirty="0" smtClean="0">
                <a:latin typeface="Tahoma" charset="0"/>
                <a:ea typeface="ＭＳ Ｐゴシック" charset="0"/>
              </a:rPr>
              <a:t>?</a:t>
            </a:r>
          </a:p>
          <a:p>
            <a:pPr lvl="1" eaLnBrk="1" hangingPunct="1"/>
            <a:r>
              <a:rPr lang="en-US" dirty="0" smtClean="0">
                <a:latin typeface="Tahoma" charset="0"/>
                <a:ea typeface="ＭＳ Ｐゴシック" charset="0"/>
              </a:rPr>
              <a:t>How </a:t>
            </a:r>
            <a:r>
              <a:rPr lang="en-US" dirty="0">
                <a:latin typeface="Tahoma" charset="0"/>
                <a:ea typeface="ＭＳ Ｐゴシック" charset="0"/>
              </a:rPr>
              <a:t>to design the hardware and software</a:t>
            </a:r>
          </a:p>
          <a:p>
            <a:pPr lvl="2" eaLnBrk="1" hangingPunct="1"/>
            <a:r>
              <a:rPr lang="en-US" sz="1800" dirty="0">
                <a:latin typeface="Tahoma" charset="0"/>
                <a:ea typeface="ＭＳ Ｐゴシック" charset="0"/>
              </a:rPr>
              <a:t>Exploit advantages, minimize disadvantages of each technology</a:t>
            </a: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B3EF163-E7CF-734F-8A38-A2627986A4B3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18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pic>
        <p:nvPicPr>
          <p:cNvPr id="52229" name="Picture 4" descr="pcm-dram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1524000"/>
            <a:ext cx="5588000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484784"/>
            <a:ext cx="864235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1" name="Rectangle 5"/>
          <p:cNvSpPr>
            <a:spLocks noChangeArrowheads="1"/>
          </p:cNvSpPr>
          <p:nvPr/>
        </p:nvSpPr>
        <p:spPr bwMode="auto">
          <a:xfrm>
            <a:off x="3200400" y="2708920"/>
            <a:ext cx="2895600" cy="1143000"/>
          </a:xfrm>
          <a:prstGeom prst="rect">
            <a:avLst/>
          </a:prstGeom>
          <a:noFill/>
          <a:ln w="1270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2771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  <p:bldP spid="522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pPr eaLnBrk="1" hangingPunct="1"/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PCM-based Main Memory (II)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228600" y="908720"/>
            <a:ext cx="8610600" cy="5181600"/>
          </a:xfrm>
        </p:spPr>
        <p:txBody>
          <a:bodyPr/>
          <a:lstStyle/>
          <a:p>
            <a:pPr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How should PCM-based (main) memory be organized?</a:t>
            </a:r>
          </a:p>
          <a:p>
            <a:pPr eaLnBrk="1" hangingPunct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Pure PCM main memory </a:t>
            </a:r>
            <a:r>
              <a:rPr lang="en-US" sz="2000" dirty="0">
                <a:solidFill>
                  <a:srgbClr val="008000"/>
                </a:solidFill>
                <a:latin typeface="Tahoma" charset="0"/>
                <a:ea typeface="ＭＳ Ｐゴシック" charset="0"/>
                <a:cs typeface="ＭＳ Ｐゴシック" charset="0"/>
              </a:rPr>
              <a:t>[Lee et al., </a:t>
            </a:r>
            <a:r>
              <a:rPr lang="en-US" sz="2000" dirty="0" smtClean="0">
                <a:solidFill>
                  <a:srgbClr val="008000"/>
                </a:solidFill>
                <a:latin typeface="Tahoma" charset="0"/>
                <a:ea typeface="ＭＳ Ｐゴシック" charset="0"/>
                <a:cs typeface="ＭＳ Ｐゴシック" charset="0"/>
              </a:rPr>
              <a:t>ISCA’09</a:t>
            </a:r>
            <a:r>
              <a:rPr lang="en-US" sz="2000" dirty="0">
                <a:solidFill>
                  <a:srgbClr val="008000"/>
                </a:solidFill>
                <a:latin typeface="Tahoma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000" dirty="0" smtClean="0">
                <a:solidFill>
                  <a:srgbClr val="008000"/>
                </a:solidFill>
                <a:latin typeface="Tahoma" charset="0"/>
                <a:ea typeface="ＭＳ Ｐゴシック" charset="0"/>
                <a:cs typeface="ＭＳ Ｐゴシック" charset="0"/>
              </a:rPr>
              <a:t>Top Picks’</a:t>
            </a:r>
            <a:r>
              <a:rPr lang="en-US" sz="2000" dirty="0" smtClean="0">
                <a:solidFill>
                  <a:srgbClr val="008000"/>
                </a:solidFill>
                <a:latin typeface="Tahoma" charset="0"/>
                <a:ea typeface="ＭＳ Ｐゴシック" charset="0"/>
                <a:cs typeface="ＭＳ Ｐゴシック" charset="0"/>
              </a:rPr>
              <a:t>10</a:t>
            </a:r>
            <a:r>
              <a:rPr lang="en-US" sz="2000" dirty="0">
                <a:solidFill>
                  <a:srgbClr val="008000"/>
                </a:solidFill>
                <a:latin typeface="Tahoma" charset="0"/>
                <a:ea typeface="ＭＳ Ｐゴシック" charset="0"/>
                <a:cs typeface="ＭＳ Ｐゴシック" charset="0"/>
              </a:rPr>
              <a:t>]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: </a:t>
            </a:r>
          </a:p>
          <a:p>
            <a:pPr lvl="1" eaLnBrk="1" hangingPunct="1"/>
            <a:r>
              <a:rPr lang="en-US" dirty="0">
                <a:latin typeface="Tahoma" charset="0"/>
                <a:ea typeface="ＭＳ Ｐゴシック" charset="0"/>
              </a:rPr>
              <a:t>How to redesign entire hierarchy (and cores) to overcome PCM shortcomings</a:t>
            </a:r>
          </a:p>
          <a:p>
            <a:pPr lvl="2" eaLnBrk="1" hangingPunct="1"/>
            <a:r>
              <a:rPr lang="en-US" dirty="0" smtClean="0">
                <a:latin typeface="Tahoma" charset="0"/>
                <a:ea typeface="ＭＳ Ｐゴシック" charset="0"/>
              </a:rPr>
              <a:t>Energy, performance, endurance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9D8C9EB-AE2A-C24C-B938-98D1CB46FF5A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19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pic>
        <p:nvPicPr>
          <p:cNvPr id="54277" name="Picture 4" descr="pcm-dram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1524000"/>
            <a:ext cx="5588000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71" y="1484784"/>
            <a:ext cx="864235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9" name="Rectangle 5"/>
          <p:cNvSpPr>
            <a:spLocks noChangeArrowheads="1"/>
          </p:cNvSpPr>
          <p:nvPr/>
        </p:nvSpPr>
        <p:spPr bwMode="auto">
          <a:xfrm>
            <a:off x="6096000" y="2743200"/>
            <a:ext cx="2895600" cy="1143000"/>
          </a:xfrm>
          <a:prstGeom prst="rect">
            <a:avLst/>
          </a:prstGeom>
          <a:noFill/>
          <a:ln w="1270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8494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sz="3800" dirty="0" smtClean="0"/>
              <a:t>Modern Memory </a:t>
            </a:r>
            <a:r>
              <a:rPr lang="en-US" sz="3800" dirty="0" smtClean="0"/>
              <a:t>System: </a:t>
            </a:r>
            <a:r>
              <a:rPr lang="en-US" sz="3800" dirty="0" smtClean="0"/>
              <a:t>A Shared Resource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574598C-5A2F-5E46-8E0D-A0FDA29590C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20486" name="TextBox 5"/>
          <p:cNvSpPr txBox="1">
            <a:spLocks noChangeArrowheads="1"/>
          </p:cNvSpPr>
          <p:nvPr/>
        </p:nvSpPr>
        <p:spPr bwMode="auto">
          <a:xfrm>
            <a:off x="392113" y="1108075"/>
            <a:ext cx="22860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 descr="many-core3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0" y="1066800"/>
            <a:ext cx="6146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13157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pPr eaLnBrk="1" hangingPunct="1"/>
            <a:r>
              <a:rPr lang="en-US" sz="3400" dirty="0" smtClean="0">
                <a:latin typeface="Garamond" charset="0"/>
                <a:ea typeface="ＭＳ Ｐゴシック" charset="0"/>
                <a:cs typeface="ＭＳ Ｐゴシック" charset="0"/>
              </a:rPr>
              <a:t>PCM-Based Memory </a:t>
            </a:r>
            <a:r>
              <a:rPr lang="en-US" sz="3400" dirty="0">
                <a:latin typeface="Garamond" charset="0"/>
                <a:ea typeface="ＭＳ Ｐゴシック" charset="0"/>
                <a:cs typeface="ＭＳ Ｐゴシック" charset="0"/>
              </a:rPr>
              <a:t>Systems: Research Challenges 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10600" cy="52578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Partitioning</a:t>
            </a:r>
          </a:p>
          <a:p>
            <a:pPr lvl="1" eaLnBrk="1" hangingPunct="1"/>
            <a:r>
              <a:rPr lang="en-US" dirty="0">
                <a:latin typeface="Tahoma" charset="0"/>
                <a:ea typeface="ＭＳ Ｐゴシック" charset="0"/>
              </a:rPr>
              <a:t>Should DRAM be a cache or main memory, or configurable?</a:t>
            </a:r>
          </a:p>
          <a:p>
            <a:pPr lvl="1" eaLnBrk="1" hangingPunct="1"/>
            <a:r>
              <a:rPr lang="en-US" dirty="0">
                <a:latin typeface="Tahoma" charset="0"/>
                <a:ea typeface="ＭＳ Ｐゴシック" charset="0"/>
              </a:rPr>
              <a:t>What fraction? How many controllers?</a:t>
            </a:r>
          </a:p>
          <a:p>
            <a:pPr lvl="1" eaLnBrk="1" hangingPunct="1"/>
            <a:endParaRPr lang="en-US" sz="1200" dirty="0">
              <a:latin typeface="Tahoma" charset="0"/>
              <a:ea typeface="ＭＳ Ｐゴシック" charset="0"/>
            </a:endParaRPr>
          </a:p>
          <a:p>
            <a:pPr eaLnBrk="1" hangingPunct="1"/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Data allocation/movement (energy, performance, lifetime)</a:t>
            </a:r>
          </a:p>
          <a:p>
            <a:pPr lvl="1" eaLnBrk="1" hangingPunct="1"/>
            <a:r>
              <a:rPr lang="en-US" dirty="0">
                <a:latin typeface="Tahoma" charset="0"/>
                <a:ea typeface="ＭＳ Ｐゴシック" charset="0"/>
                <a:sym typeface="Wingdings" charset="0"/>
              </a:rPr>
              <a:t>Who manages allocation/movement?</a:t>
            </a:r>
          </a:p>
          <a:p>
            <a:pPr lvl="1" eaLnBrk="1" hangingPunct="1"/>
            <a:r>
              <a:rPr lang="en-US" dirty="0">
                <a:latin typeface="Tahoma" charset="0"/>
                <a:ea typeface="ＭＳ Ｐゴシック" charset="0"/>
                <a:sym typeface="Wingdings" charset="0"/>
              </a:rPr>
              <a:t>What are good control algorithms?</a:t>
            </a:r>
          </a:p>
          <a:p>
            <a:pPr lvl="2" eaLnBrk="1" hangingPunct="1"/>
            <a:r>
              <a:rPr lang="en-US" dirty="0">
                <a:latin typeface="Tahoma" charset="0"/>
                <a:ea typeface="ＭＳ Ｐゴシック" charset="0"/>
                <a:sym typeface="Wingdings" charset="0"/>
              </a:rPr>
              <a:t>Latency-critical, heavily modified  DRAM, otherwise PCM?</a:t>
            </a:r>
          </a:p>
          <a:p>
            <a:pPr lvl="2" eaLnBrk="1" hangingPunct="1"/>
            <a:r>
              <a:rPr lang="en-US" dirty="0">
                <a:latin typeface="Tahoma" charset="0"/>
                <a:ea typeface="ＭＳ Ｐゴシック" charset="0"/>
                <a:sym typeface="Wingdings" charset="0"/>
              </a:rPr>
              <a:t>Preventing denial/degradation of service</a:t>
            </a:r>
          </a:p>
          <a:p>
            <a:pPr lvl="1" eaLnBrk="1" hangingPunct="1"/>
            <a:endParaRPr lang="en-US" sz="1200" dirty="0">
              <a:latin typeface="Tahoma" charset="0"/>
              <a:ea typeface="ＭＳ Ｐゴシック" charset="0"/>
              <a:sym typeface="Wingdings" charset="0"/>
            </a:endParaRPr>
          </a:p>
          <a:p>
            <a:pPr eaLnBrk="1" hangingPunct="1"/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Design of cache hierarchy, memory controllers, OS</a:t>
            </a:r>
          </a:p>
          <a:p>
            <a:pPr lvl="1"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Mitigate PCM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shortcomings, exploit PCM advantages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 eaLnBrk="1" hangingPunct="1"/>
            <a:endParaRPr lang="en-US" sz="12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Design of PCM/DRAM </a:t>
            </a:r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chips and modules</a:t>
            </a:r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Rethink the design of PCM/DRAM with new requirements</a:t>
            </a:r>
          </a:p>
          <a:p>
            <a:pPr eaLnBrk="1" hangingPunct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 eaLnBrk="1" hangingPunct="1"/>
            <a:endParaRPr lang="en-US" dirty="0">
              <a:latin typeface="Tahoma" charset="0"/>
              <a:ea typeface="ＭＳ Ｐゴシック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9E36E76-07F2-C942-9CE3-DE380FBEFCE4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20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7738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dirty="0" smtClean="0">
                <a:latin typeface="Garamond" charset="0"/>
                <a:ea typeface="ＭＳ Ｐゴシック" charset="0"/>
                <a:cs typeface="ＭＳ Ｐゴシック" charset="0"/>
              </a:rPr>
              <a:t>An Initial Study: Replace DRAM with PCM</a:t>
            </a:r>
            <a:endParaRPr lang="en-US" dirty="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807896" cy="5194300"/>
          </a:xfrm>
        </p:spPr>
        <p:txBody>
          <a:bodyPr/>
          <a:lstStyle/>
          <a:p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Lee, </a:t>
            </a:r>
            <a:r>
              <a:rPr lang="en-US" dirty="0" err="1" smtClean="0">
                <a:latin typeface="Tahoma" charset="0"/>
                <a:ea typeface="ＭＳ Ｐゴシック" charset="0"/>
                <a:cs typeface="ＭＳ Ｐゴシック" charset="0"/>
              </a:rPr>
              <a:t>Ipek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, Mutlu, Burger, </a:t>
            </a:r>
            <a:r>
              <a:rPr lang="ja-JP" altLang="en-US" dirty="0" smtClean="0">
                <a:latin typeface="Tahom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Architecting Phase Change Memory as a Scalable DRAM Alternative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,</a:t>
            </a:r>
            <a:r>
              <a:rPr lang="ja-JP" altLang="en-US" dirty="0" smtClean="0">
                <a:latin typeface="Tahom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 ISCA 2009.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Surveyed prototypes from 2003-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2008 (e.g.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IEDM, VLSI, ISSCC)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Derived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“average” PCM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parameters for F=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90nm</a:t>
            </a: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082A579-E316-044F-805A-ED8A38B34982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21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84984"/>
            <a:ext cx="8401050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11560" y="5301208"/>
            <a:ext cx="2160240" cy="428625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76800" y="4199384"/>
            <a:ext cx="2438400" cy="428625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76800" y="5775772"/>
            <a:ext cx="2438400" cy="428625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2412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sz="3500">
                <a:solidFill>
                  <a:srgbClr val="006633"/>
                </a:solidFill>
                <a:latin typeface="Garamond" charset="0"/>
                <a:ea typeface="ＭＳ Ｐゴシック" charset="0"/>
                <a:cs typeface="ＭＳ Ｐゴシック" charset="0"/>
              </a:rPr>
              <a:t>Results: Naïve Replacement of DRAM with PCM</a:t>
            </a:r>
            <a:endParaRPr lang="en-US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915400" cy="5194300"/>
          </a:xfrm>
        </p:spPr>
        <p:txBody>
          <a:bodyPr/>
          <a:lstStyle/>
          <a:p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</a:rPr>
              <a:t>Replace DRAM with PCM in a 4-core, 4MB L2 system</a:t>
            </a:r>
          </a:p>
          <a:p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</a:rPr>
              <a:t>PCM organized the same as DRAM: row buffers, banks, peripherals</a:t>
            </a:r>
          </a:p>
          <a:p>
            <a:r>
              <a:rPr lang="en-US" sz="2200" dirty="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1.6x delay, 2.2x energy, 500-hour average lifetime</a:t>
            </a: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</a:rPr>
              <a:t>Lee, </a:t>
            </a:r>
            <a:r>
              <a:rPr lang="en-US" sz="2200" dirty="0" err="1">
                <a:latin typeface="Tahoma" charset="0"/>
                <a:ea typeface="ＭＳ Ｐゴシック" charset="0"/>
                <a:cs typeface="ＭＳ Ｐゴシック" charset="0"/>
              </a:rPr>
              <a:t>Ipek</a:t>
            </a:r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</a:rPr>
              <a:t>, Mutlu, Burger, </a:t>
            </a:r>
            <a:r>
              <a:rPr lang="ja-JP" altLang="en-US" sz="2200" dirty="0">
                <a:latin typeface="Tahom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2200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Architecting Phase Change Memory as a Scalable DRAM Alternative</a:t>
            </a:r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</a:rPr>
              <a:t>,</a:t>
            </a:r>
            <a:r>
              <a:rPr lang="ja-JP" altLang="en-US" sz="2200" dirty="0">
                <a:latin typeface="Tahom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</a:rPr>
              <a:t> ISCA 2009.</a:t>
            </a: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05DDA85-8629-3848-BCAD-65B9EC188183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22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pic>
        <p:nvPicPr>
          <p:cNvPr id="5530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2362200"/>
            <a:ext cx="8280400" cy="325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97300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Architecting PCM to Mitigate Shortcomings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9154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Idea 1: Use narrow row buffers in each PCM chip</a:t>
            </a:r>
          </a:p>
          <a:p>
            <a:pPr lvl="1"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  <a:sym typeface="Wingdings" charset="0"/>
              </a:rPr>
              <a:t> </a:t>
            </a:r>
            <a:r>
              <a:rPr lang="en-US">
                <a:latin typeface="Tahoma" charset="0"/>
                <a:ea typeface="ＭＳ Ｐゴシック" charset="0"/>
              </a:rPr>
              <a:t>Reduces write energy, peripheral circuitry</a:t>
            </a:r>
          </a:p>
          <a:p>
            <a:endParaRPr lang="en-US" sz="200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Idea 2: Use multiple row buffers in each PCM chip</a:t>
            </a:r>
          </a:p>
          <a:p>
            <a:pPr marL="695325" lvl="2" indent="-342900">
              <a:buFont typeface="Wingdings" charset="0"/>
              <a:buNone/>
            </a:pPr>
            <a:r>
              <a:rPr lang="en-US" sz="2200">
                <a:latin typeface="Tahoma" charset="0"/>
                <a:ea typeface="ＭＳ Ｐゴシック" charset="0"/>
                <a:sym typeface="Wingdings" charset="0"/>
              </a:rPr>
              <a:t> </a:t>
            </a:r>
            <a:r>
              <a:rPr lang="en-US" sz="2200">
                <a:latin typeface="Tahoma" charset="0"/>
                <a:ea typeface="ＭＳ Ｐゴシック" charset="0"/>
              </a:rPr>
              <a:t>Reduces array reads/writes </a:t>
            </a:r>
            <a:r>
              <a:rPr lang="en-US" sz="2200">
                <a:latin typeface="Tahoma" charset="0"/>
                <a:ea typeface="ＭＳ Ｐゴシック" charset="0"/>
                <a:sym typeface="Wingdings" charset="0"/>
              </a:rPr>
              <a:t> better endurance, latency, energy</a:t>
            </a:r>
            <a:endParaRPr lang="en-US"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  <a:sym typeface="Wingdings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  <a:sym typeface="Wingdings" charset="0"/>
              </a:rPr>
              <a:t>Idea 3: Write into array at</a:t>
            </a:r>
          </a:p>
          <a:p>
            <a:pPr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  <a:sym typeface="Wingdings" charset="0"/>
              </a:rPr>
              <a:t>    cache block or word </a:t>
            </a:r>
          </a:p>
          <a:p>
            <a:pPr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  <a:sym typeface="Wingdings" charset="0"/>
              </a:rPr>
              <a:t>    granularity</a:t>
            </a:r>
          </a:p>
          <a:p>
            <a:pPr>
              <a:buFont typeface="Wingdings" charset="0"/>
              <a:buNone/>
            </a:pPr>
            <a:r>
              <a:rPr lang="en-US" sz="2200">
                <a:latin typeface="Tahoma" charset="0"/>
                <a:ea typeface="ＭＳ Ｐゴシック" charset="0"/>
                <a:cs typeface="ＭＳ Ｐゴシック" charset="0"/>
                <a:sym typeface="Wingdings" charset="0"/>
              </a:rPr>
              <a:t>	 Reduces unnecessary wear	 </a:t>
            </a:r>
            <a:endParaRPr lang="en-US" sz="2200"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C7187ED-11D3-4F44-9645-0E823415E70E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23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pic>
        <p:nvPicPr>
          <p:cNvPr id="5632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352800"/>
            <a:ext cx="4419600" cy="312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6" name="Text Box 55"/>
          <p:cNvSpPr txBox="1">
            <a:spLocks noChangeArrowheads="1"/>
          </p:cNvSpPr>
          <p:nvPr/>
        </p:nvSpPr>
        <p:spPr bwMode="auto">
          <a:xfrm>
            <a:off x="5105400" y="3200400"/>
            <a:ext cx="1108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0000FF"/>
                </a:solidFill>
              </a:rPr>
              <a:t>DRAM</a:t>
            </a:r>
          </a:p>
        </p:txBody>
      </p:sp>
      <p:sp>
        <p:nvSpPr>
          <p:cNvPr id="56327" name="Text Box 55"/>
          <p:cNvSpPr txBox="1">
            <a:spLocks noChangeArrowheads="1"/>
          </p:cNvSpPr>
          <p:nvPr/>
        </p:nvSpPr>
        <p:spPr bwMode="auto">
          <a:xfrm>
            <a:off x="7742238" y="3195638"/>
            <a:ext cx="868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0000FF"/>
                </a:solidFill>
              </a:rPr>
              <a:t>PCM</a:t>
            </a:r>
          </a:p>
        </p:txBody>
      </p:sp>
    </p:spTree>
    <p:extLst>
      <p:ext uri="{BB962C8B-B14F-4D97-AF65-F5344CB8AC3E}">
        <p14:creationId xmlns:p14="http://schemas.microsoft.com/office/powerpoint/2010/main" val="31195127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Results: Architected PCM as Main Memory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915400" cy="5194300"/>
          </a:xfrm>
        </p:spPr>
        <p:txBody>
          <a:bodyPr/>
          <a:lstStyle/>
          <a:p>
            <a:r>
              <a:rPr lang="en-US" sz="2200" dirty="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1.2x delay, 1.0x energy, 5.6-year average lifetime</a:t>
            </a:r>
          </a:p>
          <a:p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</a:rPr>
              <a:t>Scaling improves energy, endurance, density</a:t>
            </a: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sz="2100" dirty="0">
                <a:latin typeface="Tahoma" charset="0"/>
                <a:ea typeface="ＭＳ Ｐゴシック" charset="0"/>
                <a:cs typeface="ＭＳ Ｐゴシック" charset="0"/>
              </a:rPr>
              <a:t>Caveat 1: Worst-case lifetime is much shorter (no guarantees)</a:t>
            </a:r>
          </a:p>
          <a:p>
            <a:r>
              <a:rPr lang="en-US" sz="2100" dirty="0">
                <a:latin typeface="Tahoma" charset="0"/>
                <a:ea typeface="ＭＳ Ｐゴシック" charset="0"/>
                <a:cs typeface="ＭＳ Ｐゴシック" charset="0"/>
              </a:rPr>
              <a:t>Caveat 2: Intensive applications see large performance and energy </a:t>
            </a:r>
            <a:r>
              <a:rPr lang="en-US" sz="2100" dirty="0" smtClean="0">
                <a:latin typeface="Tahoma" charset="0"/>
                <a:ea typeface="ＭＳ Ｐゴシック" charset="0"/>
                <a:cs typeface="ＭＳ Ｐゴシック" charset="0"/>
              </a:rPr>
              <a:t>hits</a:t>
            </a:r>
          </a:p>
          <a:p>
            <a:r>
              <a:rPr lang="en-US" sz="2100" dirty="0" smtClean="0">
                <a:latin typeface="Tahoma" charset="0"/>
                <a:ea typeface="ＭＳ Ｐゴシック" charset="0"/>
                <a:cs typeface="ＭＳ Ｐゴシック" charset="0"/>
              </a:rPr>
              <a:t>Caveat 3: Optimistic PCM parameters?</a:t>
            </a:r>
            <a:endParaRPr lang="en-US" sz="2100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CCB8ED4-A500-C744-ACEF-D399903418A2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24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pic>
        <p:nvPicPr>
          <p:cNvPr id="5734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49450"/>
            <a:ext cx="8337550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76244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>
                <a:solidFill>
                  <a:srgbClr val="006633"/>
                </a:solidFill>
                <a:latin typeface="Garamond" charset="0"/>
                <a:ea typeface="ＭＳ Ｐゴシック" charset="0"/>
                <a:cs typeface="ＭＳ Ｐゴシック" charset="0"/>
              </a:rPr>
              <a:t>PCM as Main Memory: </a:t>
            </a:r>
            <a:r>
              <a:rPr lang="en-US" sz="3800" dirty="0">
                <a:solidFill>
                  <a:srgbClr val="006633"/>
                </a:solidFill>
                <a:latin typeface="Garamond" charset="0"/>
                <a:ea typeface="ＭＳ Ｐゴシック" charset="0"/>
                <a:cs typeface="ＭＳ Ｐゴシック" charset="0"/>
              </a:rPr>
              <a:t>Research Challenges </a:t>
            </a:r>
            <a:endParaRPr lang="en-US" sz="3800" dirty="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5791200" cy="51943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Many research opportunities from technology layer to algorithms layer</a:t>
            </a:r>
          </a:p>
          <a:p>
            <a:endParaRPr lang="en-US" sz="19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Enabling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PCM/NVM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How to 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maximize performance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?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How to 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maximize lifetime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?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How to 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prevent denial of service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?</a:t>
            </a:r>
          </a:p>
          <a:p>
            <a:pPr lvl="1"/>
            <a:endParaRPr lang="en-US" sz="19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Exploiting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PCM/NVM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How to 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exploit non-volatility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?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How to 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minimize energy consumption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?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How to 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minimize cost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?</a:t>
            </a:r>
          </a:p>
          <a:p>
            <a:pPr lvl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How to </a:t>
            </a:r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exploit 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NVM on chip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?</a:t>
            </a: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6630CD5-416B-7D40-A938-8E0C95961B61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25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grpSp>
        <p:nvGrpSpPr>
          <p:cNvPr id="69637" name="Group 16"/>
          <p:cNvGrpSpPr>
            <a:grpSpLocks/>
          </p:cNvGrpSpPr>
          <p:nvPr/>
        </p:nvGrpSpPr>
        <p:grpSpPr bwMode="auto">
          <a:xfrm>
            <a:off x="5867400" y="1600200"/>
            <a:ext cx="3054350" cy="3898900"/>
            <a:chOff x="1863" y="1035"/>
            <a:chExt cx="1924" cy="2456"/>
          </a:xfrm>
        </p:grpSpPr>
        <p:sp>
          <p:nvSpPr>
            <p:cNvPr id="6" name="Text Box 17"/>
            <p:cNvSpPr txBox="1">
              <a:spLocks noChangeArrowheads="1"/>
            </p:cNvSpPr>
            <p:nvPr/>
          </p:nvSpPr>
          <p:spPr bwMode="auto">
            <a:xfrm>
              <a:off x="2307" y="2774"/>
              <a:ext cx="1226" cy="237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000000"/>
                  </a:solidFill>
                  <a:latin typeface="Arial" pitchFamily="-105" charset="0"/>
                  <a:ea typeface="+mn-ea"/>
                  <a:cs typeface="+mn-cs"/>
                </a:rPr>
                <a:t>Microarchitecture</a:t>
              </a:r>
            </a:p>
          </p:txBody>
        </p:sp>
        <p:sp>
          <p:nvSpPr>
            <p:cNvPr id="7" name="Text Box 18"/>
            <p:cNvSpPr txBox="1">
              <a:spLocks noChangeAspect="1" noChangeArrowheads="1"/>
            </p:cNvSpPr>
            <p:nvPr/>
          </p:nvSpPr>
          <p:spPr bwMode="auto">
            <a:xfrm>
              <a:off x="2307" y="2534"/>
              <a:ext cx="1226" cy="23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>
                <a:defRPr/>
              </a:pPr>
              <a:r>
                <a:rPr lang="en-US">
                  <a:solidFill>
                    <a:srgbClr val="000000"/>
                  </a:solidFill>
                  <a:latin typeface="Arial" pitchFamily="-105" charset="0"/>
                  <a:ea typeface="+mn-ea"/>
                  <a:cs typeface="+mn-cs"/>
                </a:rPr>
                <a:t>ISA</a:t>
              </a:r>
            </a:p>
          </p:txBody>
        </p:sp>
        <p:sp>
          <p:nvSpPr>
            <p:cNvPr id="8" name="Text Box 19"/>
            <p:cNvSpPr txBox="1">
              <a:spLocks noChangeAspect="1" noChangeArrowheads="1"/>
            </p:cNvSpPr>
            <p:nvPr/>
          </p:nvSpPr>
          <p:spPr bwMode="auto">
            <a:xfrm>
              <a:off x="1863" y="1512"/>
              <a:ext cx="1226" cy="237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>
                <a:defRPr/>
              </a:pPr>
              <a:r>
                <a:rPr lang="en-US">
                  <a:solidFill>
                    <a:srgbClr val="000000"/>
                  </a:solidFill>
                  <a:latin typeface="Arial" pitchFamily="-105" charset="0"/>
                  <a:ea typeface="+mn-ea"/>
                  <a:cs typeface="+mn-cs"/>
                </a:rPr>
                <a:t>Programs</a:t>
              </a:r>
            </a:p>
          </p:txBody>
        </p:sp>
        <p:sp>
          <p:nvSpPr>
            <p:cNvPr id="9" name="Text Box 20"/>
            <p:cNvSpPr txBox="1">
              <a:spLocks noChangeAspect="1" noChangeArrowheads="1"/>
            </p:cNvSpPr>
            <p:nvPr/>
          </p:nvSpPr>
          <p:spPr bwMode="auto">
            <a:xfrm>
              <a:off x="1863" y="1272"/>
              <a:ext cx="1226" cy="237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>
                <a:defRPr/>
              </a:pPr>
              <a:r>
                <a:rPr lang="en-US">
                  <a:solidFill>
                    <a:srgbClr val="000000"/>
                  </a:solidFill>
                  <a:latin typeface="Arial" pitchFamily="-105" charset="0"/>
                  <a:ea typeface="+mn-ea"/>
                  <a:cs typeface="+mn-cs"/>
                </a:rPr>
                <a:t>Algorithms</a:t>
              </a:r>
            </a:p>
          </p:txBody>
        </p:sp>
        <p:sp>
          <p:nvSpPr>
            <p:cNvPr id="10" name="Text Box 21"/>
            <p:cNvSpPr txBox="1">
              <a:spLocks noChangeAspect="1" noChangeArrowheads="1"/>
            </p:cNvSpPr>
            <p:nvPr/>
          </p:nvSpPr>
          <p:spPr bwMode="auto">
            <a:xfrm>
              <a:off x="1863" y="1035"/>
              <a:ext cx="1226" cy="237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>
                <a:defRPr/>
              </a:pPr>
              <a:r>
                <a:rPr lang="en-US">
                  <a:solidFill>
                    <a:srgbClr val="000000"/>
                  </a:solidFill>
                  <a:latin typeface="Arial" pitchFamily="-105" charset="0"/>
                  <a:ea typeface="+mn-ea"/>
                  <a:cs typeface="+mn-cs"/>
                </a:rPr>
                <a:t>Problems</a:t>
              </a:r>
            </a:p>
          </p:txBody>
        </p:sp>
        <p:sp>
          <p:nvSpPr>
            <p:cNvPr id="11" name="Text Box 22"/>
            <p:cNvSpPr txBox="1">
              <a:spLocks noChangeAspect="1" noChangeArrowheads="1"/>
            </p:cNvSpPr>
            <p:nvPr/>
          </p:nvSpPr>
          <p:spPr bwMode="auto">
            <a:xfrm>
              <a:off x="2307" y="3014"/>
              <a:ext cx="1226" cy="237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>
                <a:defRPr/>
              </a:pPr>
              <a:r>
                <a:rPr lang="en-US">
                  <a:solidFill>
                    <a:srgbClr val="000000"/>
                  </a:solidFill>
                  <a:latin typeface="Arial" pitchFamily="-105" charset="0"/>
                  <a:ea typeface="+mn-ea"/>
                  <a:cs typeface="+mn-cs"/>
                </a:rPr>
                <a:t>Logic</a:t>
              </a:r>
            </a:p>
          </p:txBody>
        </p:sp>
        <p:sp>
          <p:nvSpPr>
            <p:cNvPr id="12" name="Text Box 23"/>
            <p:cNvSpPr txBox="1">
              <a:spLocks noChangeAspect="1" noChangeArrowheads="1"/>
            </p:cNvSpPr>
            <p:nvPr/>
          </p:nvSpPr>
          <p:spPr bwMode="auto">
            <a:xfrm>
              <a:off x="2307" y="3254"/>
              <a:ext cx="1226" cy="237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>
                <a:defRPr/>
              </a:pPr>
              <a:r>
                <a:rPr lang="en-US">
                  <a:solidFill>
                    <a:srgbClr val="000000"/>
                  </a:solidFill>
                  <a:latin typeface="Arial" pitchFamily="-105" charset="0"/>
                  <a:ea typeface="+mn-ea"/>
                  <a:cs typeface="+mn-cs"/>
                </a:rPr>
                <a:t>Devices</a:t>
              </a:r>
            </a:p>
          </p:txBody>
        </p:sp>
        <p:sp>
          <p:nvSpPr>
            <p:cNvPr id="13" name="Text Box 24"/>
            <p:cNvSpPr txBox="1">
              <a:spLocks noChangeAspect="1" noChangeArrowheads="1"/>
            </p:cNvSpPr>
            <p:nvPr/>
          </p:nvSpPr>
          <p:spPr bwMode="auto">
            <a:xfrm>
              <a:off x="2307" y="2102"/>
              <a:ext cx="1226" cy="43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>
                <a:defRPr/>
              </a:pPr>
              <a:r>
                <a:rPr lang="en-US">
                  <a:solidFill>
                    <a:srgbClr val="000000"/>
                  </a:solidFill>
                  <a:latin typeface="Arial" pitchFamily="-105" charset="0"/>
                  <a:ea typeface="+mn-ea"/>
                  <a:cs typeface="+mn-cs"/>
                </a:rPr>
                <a:t>Runtime System</a:t>
              </a:r>
            </a:p>
            <a:p>
              <a:pPr>
                <a:defRPr/>
              </a:pPr>
              <a:r>
                <a:rPr lang="en-US">
                  <a:solidFill>
                    <a:srgbClr val="000000"/>
                  </a:solidFill>
                  <a:latin typeface="Arial" pitchFamily="-105" charset="0"/>
                  <a:ea typeface="+mn-ea"/>
                  <a:cs typeface="+mn-cs"/>
                </a:rPr>
                <a:t>(VM, OS, MM)</a:t>
              </a:r>
            </a:p>
          </p:txBody>
        </p:sp>
        <p:sp>
          <p:nvSpPr>
            <p:cNvPr id="14" name="Text Box 25"/>
            <p:cNvSpPr txBox="1">
              <a:spLocks noChangeAspect="1" noChangeArrowheads="1"/>
            </p:cNvSpPr>
            <p:nvPr/>
          </p:nvSpPr>
          <p:spPr bwMode="auto">
            <a:xfrm>
              <a:off x="3351" y="1505"/>
              <a:ext cx="436" cy="23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>
                <a:defRPr/>
              </a:pPr>
              <a:r>
                <a:rPr lang="en-US">
                  <a:solidFill>
                    <a:srgbClr val="000000"/>
                  </a:solidFill>
                  <a:latin typeface="Arial" pitchFamily="-105" charset="0"/>
                  <a:ea typeface="+mn-ea"/>
                  <a:cs typeface="+mn-cs"/>
                </a:rPr>
                <a:t>User</a:t>
              </a:r>
            </a:p>
          </p:txBody>
        </p:sp>
        <p:sp>
          <p:nvSpPr>
            <p:cNvPr id="15" name="Line 26"/>
            <p:cNvSpPr>
              <a:spLocks noChangeShapeType="1"/>
            </p:cNvSpPr>
            <p:nvPr/>
          </p:nvSpPr>
          <p:spPr bwMode="auto">
            <a:xfrm>
              <a:off x="2444" y="1749"/>
              <a:ext cx="218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pitchFamily="-105" charset="0"/>
                <a:ea typeface="+mn-ea"/>
                <a:cs typeface="+mn-cs"/>
              </a:endParaRPr>
            </a:p>
          </p:txBody>
        </p:sp>
        <p:sp>
          <p:nvSpPr>
            <p:cNvPr id="16" name="Line 27"/>
            <p:cNvSpPr>
              <a:spLocks noChangeShapeType="1"/>
            </p:cNvSpPr>
            <p:nvPr/>
          </p:nvSpPr>
          <p:spPr bwMode="auto">
            <a:xfrm flipH="1">
              <a:off x="3097" y="1619"/>
              <a:ext cx="2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pitchFamily="-105" charset="0"/>
                <a:ea typeface="+mn-ea"/>
                <a:cs typeface="+mn-cs"/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auto">
            <a:xfrm flipH="1">
              <a:off x="3242" y="1749"/>
              <a:ext cx="327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pitchFamily="-105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3046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Agenda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4876800"/>
          </a:xfrm>
        </p:spPr>
        <p:txBody>
          <a:bodyPr/>
          <a:lstStyle/>
          <a:p>
            <a:pPr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Technology, Application, Architecture Trends</a:t>
            </a:r>
          </a:p>
          <a:p>
            <a:pPr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Requirements from the Memory Hierarchy</a:t>
            </a:r>
          </a:p>
          <a:p>
            <a:pPr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Research Challenges and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Solution Directions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Main Memory Scalability</a:t>
            </a:r>
          </a:p>
          <a:p>
            <a:pPr lvl="1" eaLnBrk="1" hangingPunct="1"/>
            <a:r>
              <a:rPr lang="en-US" dirty="0" err="1">
                <a:solidFill>
                  <a:srgbClr val="0000FF"/>
                </a:solidFill>
                <a:latin typeface="Tahoma" charset="0"/>
                <a:ea typeface="ＭＳ Ｐゴシック" charset="0"/>
              </a:rPr>
              <a:t>QoS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 support: Inter-thread/application interference</a:t>
            </a:r>
          </a:p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Summary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A419BFC-0704-824A-8642-CF6757650AC5}" type="slidenum">
              <a:rPr lang="en-US" sz="1600">
                <a:latin typeface="Garamond" charset="0"/>
              </a:rPr>
              <a:pPr eaLnBrk="1" hangingPunct="1"/>
              <a:t>26</a:t>
            </a:fld>
            <a:endParaRPr lang="en-US" sz="1600"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1575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006633"/>
                </a:solidFill>
                <a:ea typeface="ＭＳ Ｐゴシック" pitchFamily="30" charset="-128"/>
                <a:cs typeface="ＭＳ Ｐゴシック" pitchFamily="30" charset="-128"/>
              </a:rPr>
              <a:t>Memory System is the Major Shared Resource</a:t>
            </a:r>
            <a:endParaRPr lang="en-US" dirty="0" smtClean="0">
              <a:ea typeface="ＭＳ Ｐゴシック" pitchFamily="30" charset="-128"/>
              <a:cs typeface="ＭＳ Ｐゴシック" pitchFamily="30" charset="-128"/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ea typeface="ＭＳ Ｐゴシック" pitchFamily="30" charset="-128"/>
              <a:cs typeface="ＭＳ Ｐゴシック" pitchFamily="30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83363A1-DA45-A248-A7B7-2BEEFBEF237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34821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19200"/>
            <a:ext cx="8223250" cy="473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54"/>
          <p:cNvSpPr>
            <a:spLocks noChangeShapeType="1"/>
          </p:cNvSpPr>
          <p:nvPr/>
        </p:nvSpPr>
        <p:spPr bwMode="auto">
          <a:xfrm>
            <a:off x="1154113" y="2362200"/>
            <a:ext cx="655637" cy="28575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Box 55"/>
          <p:cNvSpPr txBox="1">
            <a:spLocks noChangeArrowheads="1"/>
          </p:cNvSpPr>
          <p:nvPr/>
        </p:nvSpPr>
        <p:spPr bwMode="auto">
          <a:xfrm>
            <a:off x="-76200" y="1676400"/>
            <a:ext cx="20097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threads’ requests </a:t>
            </a:r>
          </a:p>
          <a:p>
            <a:pPr algn="ctr"/>
            <a:r>
              <a:rPr lang="en-US">
                <a:solidFill>
                  <a:srgbClr val="FF0000"/>
                </a:solidFill>
              </a:rPr>
              <a:t>interfere</a:t>
            </a:r>
          </a:p>
        </p:txBody>
      </p:sp>
    </p:spTree>
    <p:extLst>
      <p:ext uri="{BB962C8B-B14F-4D97-AF65-F5344CB8AC3E}">
        <p14:creationId xmlns:p14="http://schemas.microsoft.com/office/powerpoint/2010/main" val="3928705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0" charset="-128"/>
                <a:cs typeface="ＭＳ Ｐゴシック" pitchFamily="30" charset="-128"/>
              </a:rPr>
              <a:t>Inter-Thread/Application Interference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0" charset="-128"/>
                <a:cs typeface="ＭＳ Ｐゴシック" pitchFamily="30" charset="-128"/>
              </a:rPr>
              <a:t>Problem: </a:t>
            </a:r>
            <a:r>
              <a:rPr lang="en-US" dirty="0" smtClean="0">
                <a:solidFill>
                  <a:srgbClr val="0000FF"/>
                </a:solidFill>
                <a:ea typeface="ＭＳ Ｐゴシック" pitchFamily="30" charset="-128"/>
                <a:cs typeface="ＭＳ Ｐゴシック" pitchFamily="30" charset="-128"/>
              </a:rPr>
              <a:t>Threads share the memory system, but memory system does not distinguish between threads’ requests</a:t>
            </a:r>
          </a:p>
          <a:p>
            <a:pPr lvl="1"/>
            <a:endParaRPr lang="en-US" dirty="0" smtClean="0"/>
          </a:p>
          <a:p>
            <a:endParaRPr lang="en-US" dirty="0" smtClean="0">
              <a:ea typeface="ＭＳ Ｐゴシック" pitchFamily="30" charset="-128"/>
              <a:cs typeface="ＭＳ Ｐゴシック" pitchFamily="30" charset="-128"/>
            </a:endParaRPr>
          </a:p>
          <a:p>
            <a:r>
              <a:rPr lang="en-US" dirty="0" smtClean="0">
                <a:ea typeface="ＭＳ Ｐゴシック" pitchFamily="30" charset="-128"/>
                <a:cs typeface="ＭＳ Ｐゴシック" pitchFamily="30" charset="-128"/>
              </a:rPr>
              <a:t>Existing memory systems </a:t>
            </a:r>
          </a:p>
          <a:p>
            <a:pPr lvl="1"/>
            <a:r>
              <a:rPr lang="en-US" dirty="0" smtClean="0"/>
              <a:t>Free-for-all, shared based on demand</a:t>
            </a:r>
          </a:p>
          <a:p>
            <a:pPr lvl="1"/>
            <a:r>
              <a:rPr lang="en-US" dirty="0" smtClean="0"/>
              <a:t>Control algorithms thread-unaware and thread-unfair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Aggressive threads can deny service to others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Do not try to reduce or control inter-thread interference</a:t>
            </a:r>
          </a:p>
          <a:p>
            <a:pPr lvl="1"/>
            <a:endParaRPr lang="en-US" dirty="0" smtClean="0"/>
          </a:p>
          <a:p>
            <a:endParaRPr lang="en-US" dirty="0" smtClean="0">
              <a:ea typeface="ＭＳ Ｐゴシック" pitchFamily="30" charset="-128"/>
              <a:cs typeface="ＭＳ Ｐゴシック" pitchFamily="30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623AAD2-242D-714A-AAF8-2F55E8AE648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5509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ounded Rectangle 97"/>
          <p:cNvSpPr>
            <a:spLocks noChangeArrowheads="1"/>
          </p:cNvSpPr>
          <p:nvPr/>
        </p:nvSpPr>
        <p:spPr bwMode="auto">
          <a:xfrm>
            <a:off x="2160588" y="3714750"/>
            <a:ext cx="4530725" cy="2457450"/>
          </a:xfrm>
          <a:prstGeom prst="roundRect">
            <a:avLst>
              <a:gd name="adj" fmla="val 16667"/>
            </a:avLst>
          </a:prstGeom>
          <a:solidFill>
            <a:srgbClr val="9999FF">
              <a:alpha val="2509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81000" indent="-381000" algn="ctr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000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891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E566710-32D8-A440-B174-3B4AD7F78FEA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29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charset="0"/>
                <a:ea typeface="ＭＳ Ｐゴシック" charset="0"/>
                <a:cs typeface="ＭＳ Ｐゴシック" charset="0"/>
              </a:rPr>
              <a:t>Uncontrolled Interference: An Example</a:t>
            </a:r>
            <a:endParaRPr lang="en-US" dirty="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2133" name="Rectangle 5"/>
          <p:cNvSpPr>
            <a:spLocks noChangeArrowheads="1"/>
          </p:cNvSpPr>
          <p:nvPr/>
        </p:nvSpPr>
        <p:spPr bwMode="auto">
          <a:xfrm>
            <a:off x="2786063" y="1257300"/>
            <a:ext cx="1555750" cy="808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32134" name="Text Box 6"/>
          <p:cNvSpPr txBox="1">
            <a:spLocks noChangeArrowheads="1"/>
          </p:cNvSpPr>
          <p:nvPr/>
        </p:nvSpPr>
        <p:spPr bwMode="auto">
          <a:xfrm>
            <a:off x="3117850" y="1485900"/>
            <a:ext cx="939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</a:rPr>
              <a:t>CORE 1</a:t>
            </a:r>
          </a:p>
        </p:txBody>
      </p:sp>
      <p:sp>
        <p:nvSpPr>
          <p:cNvPr id="38919" name="Text Box 8"/>
          <p:cNvSpPr txBox="1">
            <a:spLocks noChangeArrowheads="1"/>
          </p:cNvSpPr>
          <p:nvPr/>
        </p:nvSpPr>
        <p:spPr bwMode="auto">
          <a:xfrm>
            <a:off x="4702175" y="1485900"/>
            <a:ext cx="939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</a:rPr>
              <a:t>CORE 2</a:t>
            </a:r>
          </a:p>
        </p:txBody>
      </p:sp>
      <p:sp>
        <p:nvSpPr>
          <p:cNvPr id="38920" name="Text Box 14"/>
          <p:cNvSpPr txBox="1">
            <a:spLocks noChangeArrowheads="1"/>
          </p:cNvSpPr>
          <p:nvPr/>
        </p:nvSpPr>
        <p:spPr bwMode="auto">
          <a:xfrm>
            <a:off x="3143250" y="2425700"/>
            <a:ext cx="892175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0000"/>
                </a:solidFill>
              </a:rPr>
              <a:t>    </a:t>
            </a:r>
            <a:r>
              <a:rPr lang="en-US" sz="1600" smtClean="0">
                <a:solidFill>
                  <a:srgbClr val="000000"/>
                </a:solidFill>
              </a:rPr>
              <a:t>L2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</a:rPr>
              <a:t>CACHE</a:t>
            </a:r>
          </a:p>
        </p:txBody>
      </p:sp>
      <p:sp>
        <p:nvSpPr>
          <p:cNvPr id="38921" name="Text Box 16"/>
          <p:cNvSpPr txBox="1">
            <a:spLocks noChangeArrowheads="1"/>
          </p:cNvSpPr>
          <p:nvPr/>
        </p:nvSpPr>
        <p:spPr bwMode="auto">
          <a:xfrm>
            <a:off x="4714875" y="2427288"/>
            <a:ext cx="892175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0000"/>
                </a:solidFill>
              </a:rPr>
              <a:t>    </a:t>
            </a:r>
            <a:r>
              <a:rPr lang="en-US" sz="1600" smtClean="0">
                <a:solidFill>
                  <a:srgbClr val="000000"/>
                </a:solidFill>
              </a:rPr>
              <a:t>L2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</a:rPr>
              <a:t>CACHE</a:t>
            </a:r>
          </a:p>
        </p:txBody>
      </p:sp>
      <p:sp>
        <p:nvSpPr>
          <p:cNvPr id="38922" name="Line 20"/>
          <p:cNvSpPr>
            <a:spLocks noChangeShapeType="1"/>
          </p:cNvSpPr>
          <p:nvPr/>
        </p:nvSpPr>
        <p:spPr bwMode="auto">
          <a:xfrm>
            <a:off x="3573463" y="2055813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8923" name="Line 21"/>
          <p:cNvSpPr>
            <a:spLocks noChangeShapeType="1"/>
          </p:cNvSpPr>
          <p:nvPr/>
        </p:nvSpPr>
        <p:spPr bwMode="auto">
          <a:xfrm>
            <a:off x="5146675" y="2055813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8924" name="Rectangle 23"/>
          <p:cNvSpPr>
            <a:spLocks noChangeArrowheads="1"/>
          </p:cNvSpPr>
          <p:nvPr/>
        </p:nvSpPr>
        <p:spPr bwMode="auto">
          <a:xfrm>
            <a:off x="2786063" y="3829050"/>
            <a:ext cx="3168650" cy="635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8925" name="Text Box 24"/>
          <p:cNvSpPr txBox="1">
            <a:spLocks noChangeArrowheads="1"/>
          </p:cNvSpPr>
          <p:nvPr/>
        </p:nvSpPr>
        <p:spPr bwMode="auto">
          <a:xfrm>
            <a:off x="2759075" y="4002088"/>
            <a:ext cx="31956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</a:rPr>
              <a:t>DRAM MEMORY CONTROLLER</a:t>
            </a:r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2614613" y="5200650"/>
            <a:ext cx="800100" cy="876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81000" indent="-38100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DRAM </a:t>
            </a:r>
          </a:p>
          <a:p>
            <a:pPr marL="381000" indent="-38100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Bank 0</a:t>
            </a: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3529013" y="5200650"/>
            <a:ext cx="762000" cy="876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81000" indent="-38100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DRAM </a:t>
            </a:r>
          </a:p>
          <a:p>
            <a:pPr marL="381000" indent="-38100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Bank 1</a:t>
            </a:r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4405313" y="5200650"/>
            <a:ext cx="800100" cy="876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81000" indent="-38100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DRAM </a:t>
            </a:r>
          </a:p>
          <a:p>
            <a:pPr marL="381000" indent="-38100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Bank 2</a:t>
            </a:r>
          </a:p>
        </p:txBody>
      </p:sp>
      <p:sp>
        <p:nvSpPr>
          <p:cNvPr id="38929" name="Line 40"/>
          <p:cNvSpPr>
            <a:spLocks noChangeShapeType="1"/>
          </p:cNvSpPr>
          <p:nvPr/>
        </p:nvSpPr>
        <p:spPr bwMode="auto">
          <a:xfrm>
            <a:off x="2946400" y="4867275"/>
            <a:ext cx="2771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8930" name="Line 43"/>
          <p:cNvSpPr>
            <a:spLocks noChangeShapeType="1"/>
          </p:cNvSpPr>
          <p:nvPr/>
        </p:nvSpPr>
        <p:spPr bwMode="auto">
          <a:xfrm>
            <a:off x="2946400" y="4867275"/>
            <a:ext cx="0" cy="346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8931" name="Line 44"/>
          <p:cNvSpPr>
            <a:spLocks noChangeShapeType="1"/>
          </p:cNvSpPr>
          <p:nvPr/>
        </p:nvSpPr>
        <p:spPr bwMode="auto">
          <a:xfrm>
            <a:off x="3925888" y="4867275"/>
            <a:ext cx="0" cy="346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8932" name="Line 45"/>
          <p:cNvSpPr>
            <a:spLocks noChangeShapeType="1"/>
          </p:cNvSpPr>
          <p:nvPr/>
        </p:nvSpPr>
        <p:spPr bwMode="auto">
          <a:xfrm>
            <a:off x="4789488" y="4867275"/>
            <a:ext cx="0" cy="346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8933" name="Line 48"/>
          <p:cNvSpPr>
            <a:spLocks noChangeShapeType="1"/>
          </p:cNvSpPr>
          <p:nvPr/>
        </p:nvSpPr>
        <p:spPr bwMode="auto">
          <a:xfrm flipV="1">
            <a:off x="4341813" y="4464050"/>
            <a:ext cx="0" cy="403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8934" name="Text Box 50"/>
          <p:cNvSpPr txBox="1">
            <a:spLocks noChangeArrowheads="1"/>
          </p:cNvSpPr>
          <p:nvPr/>
        </p:nvSpPr>
        <p:spPr bwMode="auto">
          <a:xfrm>
            <a:off x="6737350" y="3613150"/>
            <a:ext cx="1835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3399"/>
                </a:solidFill>
              </a:rPr>
              <a:t>Shared DRAM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3399"/>
                </a:solidFill>
              </a:rPr>
              <a:t>Memory System</a:t>
            </a:r>
          </a:p>
        </p:txBody>
      </p:sp>
      <p:sp>
        <p:nvSpPr>
          <p:cNvPr id="38935" name="Rounded Rectangle 97"/>
          <p:cNvSpPr>
            <a:spLocks noChangeArrowheads="1"/>
          </p:cNvSpPr>
          <p:nvPr/>
        </p:nvSpPr>
        <p:spPr bwMode="auto">
          <a:xfrm>
            <a:off x="2493963" y="1143000"/>
            <a:ext cx="3760787" cy="35433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381000" indent="-381000" algn="ctr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000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8936" name="Text Box 52"/>
          <p:cNvSpPr txBox="1">
            <a:spLocks noChangeArrowheads="1"/>
          </p:cNvSpPr>
          <p:nvPr/>
        </p:nvSpPr>
        <p:spPr bwMode="auto">
          <a:xfrm>
            <a:off x="6350000" y="1412875"/>
            <a:ext cx="1238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smtClean="0">
                <a:solidFill>
                  <a:srgbClr val="3B812F"/>
                </a:solidFill>
              </a:rPr>
              <a:t>Multi-Core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smtClean="0">
                <a:solidFill>
                  <a:srgbClr val="3B812F"/>
                </a:solidFill>
              </a:rPr>
              <a:t>Chip</a:t>
            </a:r>
          </a:p>
        </p:txBody>
      </p:sp>
      <p:sp>
        <p:nvSpPr>
          <p:cNvPr id="38937" name="Line 54"/>
          <p:cNvSpPr>
            <a:spLocks noChangeShapeType="1"/>
          </p:cNvSpPr>
          <p:nvPr/>
        </p:nvSpPr>
        <p:spPr bwMode="auto">
          <a:xfrm>
            <a:off x="1230313" y="3371850"/>
            <a:ext cx="1555750" cy="633413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8938" name="Text Box 55"/>
          <p:cNvSpPr txBox="1">
            <a:spLocks noChangeArrowheads="1"/>
          </p:cNvSpPr>
          <p:nvPr/>
        </p:nvSpPr>
        <p:spPr bwMode="auto">
          <a:xfrm>
            <a:off x="366713" y="3005138"/>
            <a:ext cx="1238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smtClean="0">
                <a:solidFill>
                  <a:srgbClr val="FF0000"/>
                </a:solidFill>
              </a:rPr>
              <a:t>unfairness</a:t>
            </a:r>
          </a:p>
        </p:txBody>
      </p:sp>
      <p:sp>
        <p:nvSpPr>
          <p:cNvPr id="38939" name="Rectangle 56"/>
          <p:cNvSpPr>
            <a:spLocks noChangeArrowheads="1"/>
          </p:cNvSpPr>
          <p:nvPr/>
        </p:nvSpPr>
        <p:spPr bwMode="auto">
          <a:xfrm>
            <a:off x="2786063" y="3829050"/>
            <a:ext cx="3168650" cy="635000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8940" name="Rectangle 11"/>
          <p:cNvSpPr>
            <a:spLocks noChangeArrowheads="1"/>
          </p:cNvSpPr>
          <p:nvPr/>
        </p:nvSpPr>
        <p:spPr bwMode="auto">
          <a:xfrm>
            <a:off x="2686050" y="3376613"/>
            <a:ext cx="3465513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8941" name="Text Box 6"/>
          <p:cNvSpPr txBox="1">
            <a:spLocks noChangeArrowheads="1"/>
          </p:cNvSpPr>
          <p:nvPr/>
        </p:nvSpPr>
        <p:spPr bwMode="auto">
          <a:xfrm>
            <a:off x="3505200" y="3319463"/>
            <a:ext cx="1809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</a:rPr>
              <a:t>INTERCONNECT</a:t>
            </a:r>
          </a:p>
        </p:txBody>
      </p:sp>
      <p:cxnSp>
        <p:nvCxnSpPr>
          <p:cNvPr id="38942" name="Straight Arrow Connector 53"/>
          <p:cNvCxnSpPr>
            <a:cxnSpLocks noChangeShapeType="1"/>
          </p:cNvCxnSpPr>
          <p:nvPr/>
        </p:nvCxnSpPr>
        <p:spPr bwMode="auto">
          <a:xfrm rot="5400000">
            <a:off x="3466307" y="3256756"/>
            <a:ext cx="2286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43" name="Straight Arrow Connector 54"/>
          <p:cNvCxnSpPr>
            <a:cxnSpLocks noChangeShapeType="1"/>
          </p:cNvCxnSpPr>
          <p:nvPr/>
        </p:nvCxnSpPr>
        <p:spPr bwMode="auto">
          <a:xfrm rot="5400000">
            <a:off x="5052219" y="3256756"/>
            <a:ext cx="2286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44" name="Straight Arrow Connector 57"/>
          <p:cNvCxnSpPr>
            <a:cxnSpLocks noChangeShapeType="1"/>
          </p:cNvCxnSpPr>
          <p:nvPr/>
        </p:nvCxnSpPr>
        <p:spPr bwMode="auto">
          <a:xfrm rot="5400000">
            <a:off x="3458369" y="3713956"/>
            <a:ext cx="2286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45" name="Straight Arrow Connector 58"/>
          <p:cNvCxnSpPr>
            <a:cxnSpLocks noChangeShapeType="1"/>
          </p:cNvCxnSpPr>
          <p:nvPr/>
        </p:nvCxnSpPr>
        <p:spPr bwMode="auto">
          <a:xfrm rot="5400000">
            <a:off x="5053807" y="3713956"/>
            <a:ext cx="2286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6" name="Rectangle 5"/>
          <p:cNvSpPr>
            <a:spLocks noChangeArrowheads="1"/>
          </p:cNvSpPr>
          <p:nvPr/>
        </p:nvSpPr>
        <p:spPr bwMode="auto">
          <a:xfrm>
            <a:off x="4398963" y="1257300"/>
            <a:ext cx="1555750" cy="808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8947" name="Rectangle 5"/>
          <p:cNvSpPr>
            <a:spLocks noChangeArrowheads="1"/>
          </p:cNvSpPr>
          <p:nvPr/>
        </p:nvSpPr>
        <p:spPr bwMode="auto">
          <a:xfrm>
            <a:off x="2801938" y="2344738"/>
            <a:ext cx="1555750" cy="808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8948" name="Rectangle 5"/>
          <p:cNvSpPr>
            <a:spLocks noChangeArrowheads="1"/>
          </p:cNvSpPr>
          <p:nvPr/>
        </p:nvSpPr>
        <p:spPr bwMode="auto">
          <a:xfrm>
            <a:off x="4398963" y="2344738"/>
            <a:ext cx="1555750" cy="808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69" name="Text Box 8"/>
          <p:cNvSpPr txBox="1">
            <a:spLocks noChangeArrowheads="1"/>
          </p:cNvSpPr>
          <p:nvPr/>
        </p:nvSpPr>
        <p:spPr bwMode="auto">
          <a:xfrm>
            <a:off x="3163888" y="1485900"/>
            <a:ext cx="811741" cy="338554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FFFFFF"/>
                </a:solidFill>
              </a:rPr>
              <a:t>stream</a:t>
            </a:r>
            <a:endParaRPr lang="en-US" sz="1600" dirty="0" smtClean="0">
              <a:solidFill>
                <a:srgbClr val="FFFFFF"/>
              </a:solidFill>
            </a:endParaRPr>
          </a:p>
        </p:txBody>
      </p:sp>
      <p:sp>
        <p:nvSpPr>
          <p:cNvPr id="70" name="Text Box 8"/>
          <p:cNvSpPr txBox="1">
            <a:spLocks noChangeArrowheads="1"/>
          </p:cNvSpPr>
          <p:nvPr/>
        </p:nvSpPr>
        <p:spPr bwMode="auto">
          <a:xfrm>
            <a:off x="4716016" y="1468438"/>
            <a:ext cx="880369" cy="338554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FFFFFF"/>
                </a:solidFill>
              </a:rPr>
              <a:t>random</a:t>
            </a:r>
            <a:endParaRPr lang="en-US" sz="1600" dirty="0" smtClean="0">
              <a:solidFill>
                <a:srgbClr val="FFFFFF"/>
              </a:solidFill>
            </a:endParaRPr>
          </a:p>
        </p:txBody>
      </p:sp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5334000" y="5200650"/>
            <a:ext cx="800100" cy="876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81000" indent="-38100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DRAM </a:t>
            </a:r>
          </a:p>
          <a:p>
            <a:pPr marL="381000" indent="-38100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Bank 3</a:t>
            </a:r>
          </a:p>
        </p:txBody>
      </p:sp>
      <p:sp>
        <p:nvSpPr>
          <p:cNvPr id="38952" name="Line 45"/>
          <p:cNvSpPr>
            <a:spLocks noChangeShapeType="1"/>
          </p:cNvSpPr>
          <p:nvPr/>
        </p:nvSpPr>
        <p:spPr bwMode="auto">
          <a:xfrm>
            <a:off x="5718175" y="4867275"/>
            <a:ext cx="0" cy="346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grpSp>
        <p:nvGrpSpPr>
          <p:cNvPr id="2" name="Group 107"/>
          <p:cNvGrpSpPr>
            <a:grpSpLocks/>
          </p:cNvGrpSpPr>
          <p:nvPr/>
        </p:nvGrpSpPr>
        <p:grpSpPr bwMode="auto">
          <a:xfrm>
            <a:off x="3505200" y="1257300"/>
            <a:ext cx="176213" cy="779463"/>
            <a:chOff x="536864" y="1524322"/>
            <a:chExt cx="176645" cy="778674"/>
          </a:xfrm>
        </p:grpSpPr>
        <p:sp>
          <p:nvSpPr>
            <p:cNvPr id="38975" name="Rectangle 102"/>
            <p:cNvSpPr>
              <a:spLocks noChangeArrowheads="1"/>
            </p:cNvSpPr>
            <p:nvPr/>
          </p:nvSpPr>
          <p:spPr bwMode="auto">
            <a:xfrm>
              <a:off x="536864" y="1524322"/>
              <a:ext cx="176645" cy="17060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8976" name="Rectangle 103"/>
            <p:cNvSpPr>
              <a:spLocks noChangeArrowheads="1"/>
            </p:cNvSpPr>
            <p:nvPr/>
          </p:nvSpPr>
          <p:spPr bwMode="auto">
            <a:xfrm>
              <a:off x="536864" y="1726339"/>
              <a:ext cx="176645" cy="17060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8977" name="Rectangle 104"/>
            <p:cNvSpPr>
              <a:spLocks noChangeArrowheads="1"/>
            </p:cNvSpPr>
            <p:nvPr/>
          </p:nvSpPr>
          <p:spPr bwMode="auto">
            <a:xfrm>
              <a:off x="536864" y="1931907"/>
              <a:ext cx="176645" cy="17060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8978" name="Rectangle 105"/>
            <p:cNvSpPr>
              <a:spLocks noChangeArrowheads="1"/>
            </p:cNvSpPr>
            <p:nvPr/>
          </p:nvSpPr>
          <p:spPr bwMode="auto">
            <a:xfrm>
              <a:off x="536864" y="2132390"/>
              <a:ext cx="176645" cy="17060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3" name="Group 119"/>
          <p:cNvGrpSpPr>
            <a:grpSpLocks/>
          </p:cNvGrpSpPr>
          <p:nvPr/>
        </p:nvGrpSpPr>
        <p:grpSpPr bwMode="auto">
          <a:xfrm>
            <a:off x="3702050" y="1255713"/>
            <a:ext cx="176213" cy="777875"/>
            <a:chOff x="536864" y="1524322"/>
            <a:chExt cx="176645" cy="778674"/>
          </a:xfrm>
        </p:grpSpPr>
        <p:sp>
          <p:nvSpPr>
            <p:cNvPr id="38971" name="Rectangle 120"/>
            <p:cNvSpPr>
              <a:spLocks noChangeArrowheads="1"/>
            </p:cNvSpPr>
            <p:nvPr/>
          </p:nvSpPr>
          <p:spPr bwMode="auto">
            <a:xfrm>
              <a:off x="536864" y="1524322"/>
              <a:ext cx="176645" cy="17060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8972" name="Rectangle 121"/>
            <p:cNvSpPr>
              <a:spLocks noChangeArrowheads="1"/>
            </p:cNvSpPr>
            <p:nvPr/>
          </p:nvSpPr>
          <p:spPr bwMode="auto">
            <a:xfrm>
              <a:off x="536864" y="1726339"/>
              <a:ext cx="176645" cy="17060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8973" name="Rectangle 122"/>
            <p:cNvSpPr>
              <a:spLocks noChangeArrowheads="1"/>
            </p:cNvSpPr>
            <p:nvPr/>
          </p:nvSpPr>
          <p:spPr bwMode="auto">
            <a:xfrm>
              <a:off x="536864" y="1931907"/>
              <a:ext cx="176645" cy="17060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8974" name="Rectangle 123"/>
            <p:cNvSpPr>
              <a:spLocks noChangeArrowheads="1"/>
            </p:cNvSpPr>
            <p:nvPr/>
          </p:nvSpPr>
          <p:spPr bwMode="auto">
            <a:xfrm>
              <a:off x="536864" y="2132390"/>
              <a:ext cx="176645" cy="17060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4" name="Group 124"/>
          <p:cNvGrpSpPr>
            <a:grpSpLocks/>
          </p:cNvGrpSpPr>
          <p:nvPr/>
        </p:nvGrpSpPr>
        <p:grpSpPr bwMode="auto">
          <a:xfrm>
            <a:off x="3906838" y="1262063"/>
            <a:ext cx="176212" cy="779462"/>
            <a:chOff x="536864" y="1524322"/>
            <a:chExt cx="176645" cy="778674"/>
          </a:xfrm>
        </p:grpSpPr>
        <p:sp>
          <p:nvSpPr>
            <p:cNvPr id="38967" name="Rectangle 125"/>
            <p:cNvSpPr>
              <a:spLocks noChangeArrowheads="1"/>
            </p:cNvSpPr>
            <p:nvPr/>
          </p:nvSpPr>
          <p:spPr bwMode="auto">
            <a:xfrm>
              <a:off x="536864" y="1524322"/>
              <a:ext cx="176645" cy="17060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8968" name="Rectangle 126"/>
            <p:cNvSpPr>
              <a:spLocks noChangeArrowheads="1"/>
            </p:cNvSpPr>
            <p:nvPr/>
          </p:nvSpPr>
          <p:spPr bwMode="auto">
            <a:xfrm>
              <a:off x="536864" y="1726339"/>
              <a:ext cx="176645" cy="17060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8969" name="Rectangle 127"/>
            <p:cNvSpPr>
              <a:spLocks noChangeArrowheads="1"/>
            </p:cNvSpPr>
            <p:nvPr/>
          </p:nvSpPr>
          <p:spPr bwMode="auto">
            <a:xfrm>
              <a:off x="536864" y="1931907"/>
              <a:ext cx="176645" cy="17060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8970" name="Rectangle 128"/>
            <p:cNvSpPr>
              <a:spLocks noChangeArrowheads="1"/>
            </p:cNvSpPr>
            <p:nvPr/>
          </p:nvSpPr>
          <p:spPr bwMode="auto">
            <a:xfrm>
              <a:off x="536864" y="2132390"/>
              <a:ext cx="176645" cy="17060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5" name="Group 129"/>
          <p:cNvGrpSpPr>
            <a:grpSpLocks/>
          </p:cNvGrpSpPr>
          <p:nvPr/>
        </p:nvGrpSpPr>
        <p:grpSpPr bwMode="auto">
          <a:xfrm>
            <a:off x="3303588" y="1262063"/>
            <a:ext cx="176212" cy="779462"/>
            <a:chOff x="536864" y="1524322"/>
            <a:chExt cx="176645" cy="778674"/>
          </a:xfrm>
        </p:grpSpPr>
        <p:sp>
          <p:nvSpPr>
            <p:cNvPr id="38963" name="Rectangle 130"/>
            <p:cNvSpPr>
              <a:spLocks noChangeArrowheads="1"/>
            </p:cNvSpPr>
            <p:nvPr/>
          </p:nvSpPr>
          <p:spPr bwMode="auto">
            <a:xfrm>
              <a:off x="536864" y="1524322"/>
              <a:ext cx="176645" cy="17060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8964" name="Rectangle 131"/>
            <p:cNvSpPr>
              <a:spLocks noChangeArrowheads="1"/>
            </p:cNvSpPr>
            <p:nvPr/>
          </p:nvSpPr>
          <p:spPr bwMode="auto">
            <a:xfrm>
              <a:off x="536864" y="1726339"/>
              <a:ext cx="176645" cy="17060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8965" name="Rectangle 132"/>
            <p:cNvSpPr>
              <a:spLocks noChangeArrowheads="1"/>
            </p:cNvSpPr>
            <p:nvPr/>
          </p:nvSpPr>
          <p:spPr bwMode="auto">
            <a:xfrm>
              <a:off x="536864" y="1931907"/>
              <a:ext cx="176645" cy="17060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8966" name="Rectangle 133"/>
            <p:cNvSpPr>
              <a:spLocks noChangeArrowheads="1"/>
            </p:cNvSpPr>
            <p:nvPr/>
          </p:nvSpPr>
          <p:spPr bwMode="auto">
            <a:xfrm>
              <a:off x="536864" y="2132390"/>
              <a:ext cx="176645" cy="17060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6" name="Group 124"/>
          <p:cNvGrpSpPr>
            <a:grpSpLocks/>
          </p:cNvGrpSpPr>
          <p:nvPr/>
        </p:nvGrpSpPr>
        <p:grpSpPr bwMode="auto">
          <a:xfrm>
            <a:off x="4111625" y="1262063"/>
            <a:ext cx="176213" cy="779462"/>
            <a:chOff x="536864" y="1524322"/>
            <a:chExt cx="176645" cy="778674"/>
          </a:xfrm>
        </p:grpSpPr>
        <p:sp>
          <p:nvSpPr>
            <p:cNvPr id="38959" name="Rectangle 72"/>
            <p:cNvSpPr>
              <a:spLocks noChangeArrowheads="1"/>
            </p:cNvSpPr>
            <p:nvPr/>
          </p:nvSpPr>
          <p:spPr bwMode="auto">
            <a:xfrm>
              <a:off x="536864" y="1524322"/>
              <a:ext cx="176645" cy="17060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8960" name="Rectangle 73"/>
            <p:cNvSpPr>
              <a:spLocks noChangeArrowheads="1"/>
            </p:cNvSpPr>
            <p:nvPr/>
          </p:nvSpPr>
          <p:spPr bwMode="auto">
            <a:xfrm>
              <a:off x="536864" y="1726339"/>
              <a:ext cx="176645" cy="17060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8961" name="Rectangle 74"/>
            <p:cNvSpPr>
              <a:spLocks noChangeArrowheads="1"/>
            </p:cNvSpPr>
            <p:nvPr/>
          </p:nvSpPr>
          <p:spPr bwMode="auto">
            <a:xfrm>
              <a:off x="536864" y="1931907"/>
              <a:ext cx="176645" cy="17060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8962" name="Rectangle 75"/>
            <p:cNvSpPr>
              <a:spLocks noChangeArrowheads="1"/>
            </p:cNvSpPr>
            <p:nvPr/>
          </p:nvSpPr>
          <p:spPr bwMode="auto">
            <a:xfrm>
              <a:off x="536864" y="2132390"/>
              <a:ext cx="176645" cy="17060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67" name="Group 124"/>
          <p:cNvGrpSpPr>
            <a:grpSpLocks/>
          </p:cNvGrpSpPr>
          <p:nvPr/>
        </p:nvGrpSpPr>
        <p:grpSpPr bwMode="auto">
          <a:xfrm>
            <a:off x="5076056" y="1268760"/>
            <a:ext cx="176213" cy="779462"/>
            <a:chOff x="536864" y="1524322"/>
            <a:chExt cx="176645" cy="778674"/>
          </a:xfrm>
          <a:solidFill>
            <a:srgbClr val="FF0000"/>
          </a:solidFill>
        </p:grpSpPr>
        <p:sp>
          <p:nvSpPr>
            <p:cNvPr id="68" name="Rectangle 72"/>
            <p:cNvSpPr>
              <a:spLocks noChangeArrowheads="1"/>
            </p:cNvSpPr>
            <p:nvPr/>
          </p:nvSpPr>
          <p:spPr bwMode="auto">
            <a:xfrm>
              <a:off x="536864" y="1524322"/>
              <a:ext cx="176645" cy="17060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2" name="Rectangle 73"/>
            <p:cNvSpPr>
              <a:spLocks noChangeArrowheads="1"/>
            </p:cNvSpPr>
            <p:nvPr/>
          </p:nvSpPr>
          <p:spPr bwMode="auto">
            <a:xfrm>
              <a:off x="536864" y="1726339"/>
              <a:ext cx="176645" cy="17060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3" name="Rectangle 74"/>
            <p:cNvSpPr>
              <a:spLocks noChangeArrowheads="1"/>
            </p:cNvSpPr>
            <p:nvPr/>
          </p:nvSpPr>
          <p:spPr bwMode="auto">
            <a:xfrm>
              <a:off x="536864" y="1931907"/>
              <a:ext cx="176645" cy="17060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4" name="Rectangle 75"/>
            <p:cNvSpPr>
              <a:spLocks noChangeArrowheads="1"/>
            </p:cNvSpPr>
            <p:nvPr/>
          </p:nvSpPr>
          <p:spPr bwMode="auto">
            <a:xfrm>
              <a:off x="536864" y="2132390"/>
              <a:ext cx="176645" cy="17060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48320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32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32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32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6 L -1.94444E-6 0.36597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6 L -1.94444E-6 0.36597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6 L -1.94444E-6 0.36597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6 L -1.94444E-6 0.36597 " pathEditMode="relative" rAng="0" ptsTypes="AA">
                                      <p:cBhvr>
                                        <p:cTn id="9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6 L -1.94444E-6 0.36597 " pathEditMode="relative" rAng="0" ptsTypes="AA">
                                      <p:cBhvr>
                                        <p:cTn id="1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33CC"/>
                                      </p:to>
                                    </p:animClr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33CC"/>
                                      </p:to>
                                    </p:animClr>
                                    <p:set>
                                      <p:cBhvr>
                                        <p:cTn id="17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33CC"/>
                                      </p:to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6 L -1.94444E-6 0.36597 " pathEditMode="relative" rAng="0" ptsTypes="AA">
                                      <p:cBhvr>
                                        <p:cTn id="18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134" grpId="0"/>
      <p:bldP spid="62" grpId="0" animBg="1"/>
      <p:bldP spid="63" grpId="0" animBg="1"/>
      <p:bldP spid="64" grpId="0" animBg="1"/>
      <p:bldP spid="69" grpId="0" animBg="1"/>
      <p:bldP spid="70" grpId="0" animBg="1"/>
      <p:bldP spid="7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Memory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The memory system is a fundamental performance and power bottleneck </a:t>
            </a:r>
            <a:r>
              <a:rPr lang="en-US" dirty="0"/>
              <a:t>in almost all computing </a:t>
            </a:r>
            <a:r>
              <a:rPr lang="en-US" dirty="0" smtClean="0"/>
              <a:t>systems: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server, mobile, embedded, desktop,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sensor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The memory system must scale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(in size, performance, efficiency, cost) to maintain performance and technology scaling</a:t>
            </a:r>
          </a:p>
          <a:p>
            <a:endParaRPr lang="en-US" dirty="0" smtClean="0"/>
          </a:p>
          <a:p>
            <a:r>
              <a:rPr lang="en-US" dirty="0"/>
              <a:t>Recent technology, architecture, and application trends lead to </a:t>
            </a:r>
            <a:r>
              <a:rPr lang="en-US" dirty="0">
                <a:solidFill>
                  <a:srgbClr val="0000FF"/>
                </a:solidFill>
              </a:rPr>
              <a:t>new requirements from the memory system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Scalability (technology and algorithm)</a:t>
            </a:r>
          </a:p>
          <a:p>
            <a:pPr lvl="1"/>
            <a:r>
              <a:rPr lang="en-US" dirty="0"/>
              <a:t>Fairness and </a:t>
            </a:r>
            <a:r>
              <a:rPr lang="en-US" dirty="0" err="1"/>
              <a:t>QoS</a:t>
            </a:r>
            <a:r>
              <a:rPr lang="en-US" dirty="0"/>
              <a:t>-awareness</a:t>
            </a:r>
          </a:p>
          <a:p>
            <a:pPr lvl="1"/>
            <a:r>
              <a:rPr lang="en-US" dirty="0"/>
              <a:t>Energy/power efficiency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F28456-B93E-5440-A8F9-7EDDF5DA455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7544" y="5445224"/>
            <a:ext cx="4191000" cy="42862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7544" y="5013176"/>
            <a:ext cx="3312368" cy="42862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228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4789820" y="1196752"/>
            <a:ext cx="3483429" cy="20313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// initialize large arrays A, B</a:t>
            </a:r>
          </a:p>
          <a:p>
            <a:endParaRPr lang="en-US" dirty="0" smtClean="0"/>
          </a:p>
          <a:p>
            <a:r>
              <a:rPr lang="en-US" dirty="0" smtClean="0"/>
              <a:t>for (j=0; j&lt;N; j++) {</a:t>
            </a:r>
          </a:p>
          <a:p>
            <a:r>
              <a:rPr lang="en-US" dirty="0" smtClean="0"/>
              <a:t>     index = rand();</a:t>
            </a:r>
          </a:p>
          <a:p>
            <a:r>
              <a:rPr lang="en-US" dirty="0" smtClean="0"/>
              <a:t>     A[index] = B[index];</a:t>
            </a:r>
          </a:p>
          <a:p>
            <a:r>
              <a:rPr lang="en-US" dirty="0" smtClean="0"/>
              <a:t>     …</a:t>
            </a:r>
          </a:p>
          <a:p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528F238-5339-4CA5-9644-0825015C47CC}" type="slidenum">
              <a:rPr lang="en-US" altLang="en-US" smtClean="0"/>
              <a:pPr>
                <a:defRPr/>
              </a:pPr>
              <a:t>30</a:t>
            </a:fld>
            <a:endParaRPr lang="en-US" altLang="en-US" smtClean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Memory Performance Hog</a:t>
            </a:r>
            <a:endParaRPr lang="en-US" dirty="0" smtClean="0"/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1576470" y="3654156"/>
            <a:ext cx="12588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3399"/>
                </a:solidFill>
              </a:rPr>
              <a:t>STREAM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143061" y="4172086"/>
            <a:ext cx="45656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 dirty="0"/>
              <a:t> Sequential memory access </a:t>
            </a:r>
          </a:p>
          <a:p>
            <a:pPr>
              <a:buFontTx/>
              <a:buChar char="-"/>
            </a:pPr>
            <a:r>
              <a:rPr lang="en-US" dirty="0"/>
              <a:t> Very high row buffer locality (96% hit rate)</a:t>
            </a:r>
          </a:p>
          <a:p>
            <a:pPr>
              <a:buFontTx/>
              <a:buChar char="-"/>
            </a:pPr>
            <a:r>
              <a:rPr lang="en-US" dirty="0"/>
              <a:t> Memory intensive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5119024" y="2079296"/>
            <a:ext cx="1662776" cy="25310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5882984" y="3654156"/>
            <a:ext cx="13404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RANDOM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4694487" y="4171681"/>
            <a:ext cx="43497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 dirty="0"/>
              <a:t> Random memory access</a:t>
            </a:r>
          </a:p>
          <a:p>
            <a:pPr>
              <a:buFontTx/>
              <a:buChar char="-"/>
            </a:pPr>
            <a:r>
              <a:rPr lang="en-US" dirty="0"/>
              <a:t> Very low row buffer locality (3% hit rate)</a:t>
            </a:r>
          </a:p>
          <a:p>
            <a:pPr>
              <a:buFontTx/>
              <a:buChar char="-"/>
            </a:pPr>
            <a:r>
              <a:rPr lang="en-US" dirty="0"/>
              <a:t> Similarly memory intensive</a:t>
            </a: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878107" y="2079296"/>
            <a:ext cx="2011680" cy="253104"/>
          </a:xfrm>
          <a:prstGeom prst="rect">
            <a:avLst/>
          </a:prstGeom>
          <a:noFill/>
          <a:ln w="38100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66056" y="1196756"/>
            <a:ext cx="3483429" cy="2031325"/>
          </a:xfrm>
          <a:prstGeom prst="rect">
            <a:avLst/>
          </a:prstGeom>
          <a:noFill/>
          <a:ln w="19050">
            <a:solidFill>
              <a:srgbClr val="003399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// initialize large arrays A, B</a:t>
            </a:r>
          </a:p>
          <a:p>
            <a:endParaRPr lang="en-US" dirty="0" smtClean="0"/>
          </a:p>
          <a:p>
            <a:r>
              <a:rPr lang="en-US" dirty="0" smtClean="0"/>
              <a:t>for (j=0; j&lt;N; j++) {</a:t>
            </a:r>
          </a:p>
          <a:p>
            <a:r>
              <a:rPr lang="en-US" dirty="0" smtClean="0"/>
              <a:t>     index = j*</a:t>
            </a:r>
            <a:r>
              <a:rPr lang="en-US" dirty="0" err="1" smtClean="0"/>
              <a:t>linesize</a:t>
            </a:r>
            <a:r>
              <a:rPr lang="en-US" dirty="0" smtClean="0"/>
              <a:t>;</a:t>
            </a:r>
          </a:p>
          <a:p>
            <a:r>
              <a:rPr lang="en-US" dirty="0" smtClean="0"/>
              <a:t>     A[index] = B[index];</a:t>
            </a:r>
          </a:p>
          <a:p>
            <a:r>
              <a:rPr lang="en-US" dirty="0" smtClean="0"/>
              <a:t>     …</a:t>
            </a:r>
          </a:p>
          <a:p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2889787" y="2057524"/>
            <a:ext cx="11657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3399"/>
                </a:solidFill>
              </a:rPr>
              <a:t>streaming</a:t>
            </a:r>
            <a:endParaRPr lang="en-US" sz="1600" b="1" dirty="0">
              <a:solidFill>
                <a:srgbClr val="003399"/>
              </a:solidFill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6845729" y="2050398"/>
            <a:ext cx="9364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random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3416" y="5791616"/>
            <a:ext cx="8682780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</a:pPr>
            <a:r>
              <a:rPr lang="en-US" sz="1900" kern="0" dirty="0" err="1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Moscibroda</a:t>
            </a:r>
            <a:r>
              <a:rPr lang="en-US" sz="1900" kern="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900" kern="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and Mutlu</a:t>
            </a:r>
            <a:r>
              <a:rPr lang="en-US" sz="1900" kern="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, </a:t>
            </a:r>
            <a:r>
              <a:rPr lang="ja-JP" altLang="en-US" sz="1900" kern="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1900" kern="0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Memory Performance Attacks</a:t>
            </a:r>
            <a:r>
              <a:rPr lang="en-US" sz="1900" kern="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,</a:t>
            </a:r>
            <a:r>
              <a:rPr lang="ja-JP" altLang="en-US" sz="1900" kern="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sz="1900" kern="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900" kern="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USENIX Security 2007.</a:t>
            </a:r>
            <a:endParaRPr lang="en-US" sz="1900" kern="0" dirty="0">
              <a:solidFill>
                <a:srgbClr val="000000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3850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1" grpId="0" animBg="1"/>
      <p:bldP spid="13" grpId="0"/>
      <p:bldP spid="14" grpId="0"/>
      <p:bldP spid="18" grpId="0" animBg="1"/>
      <p:bldP spid="20" grpId="0"/>
      <p:bldP spid="2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D2B23F8-7296-874B-859C-8819F62A534C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31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charset="0"/>
                <a:ea typeface="ＭＳ Ｐゴシック" charset="0"/>
                <a:cs typeface="ＭＳ Ｐゴシック" charset="0"/>
              </a:rPr>
              <a:t>What </a:t>
            </a:r>
            <a:r>
              <a:rPr lang="en-US" dirty="0" smtClean="0">
                <a:latin typeface="Garamond" charset="0"/>
                <a:ea typeface="ＭＳ Ｐゴシック" charset="0"/>
                <a:cs typeface="ＭＳ Ｐゴシック" charset="0"/>
              </a:rPr>
              <a:t>Does </a:t>
            </a:r>
            <a:r>
              <a:rPr lang="en-US" dirty="0">
                <a:latin typeface="Garamond" charset="0"/>
                <a:ea typeface="ＭＳ Ｐゴシック" charset="0"/>
                <a:cs typeface="ＭＳ Ｐゴシック" charset="0"/>
              </a:rPr>
              <a:t>the </a:t>
            </a:r>
            <a:r>
              <a:rPr lang="en-US" dirty="0" smtClean="0">
                <a:latin typeface="Garamond" charset="0"/>
                <a:ea typeface="ＭＳ Ｐゴシック" charset="0"/>
                <a:cs typeface="ＭＳ Ｐゴシック" charset="0"/>
              </a:rPr>
              <a:t>Memory Hog </a:t>
            </a:r>
            <a:r>
              <a:rPr lang="en-US" dirty="0">
                <a:latin typeface="Garamond" charset="0"/>
                <a:ea typeface="ＭＳ Ｐゴシック" charset="0"/>
                <a:cs typeface="ＭＳ Ｐゴシック" charset="0"/>
              </a:rPr>
              <a:t>D</a:t>
            </a:r>
            <a:r>
              <a:rPr lang="en-US" dirty="0" smtClean="0">
                <a:latin typeface="Garamond" charset="0"/>
                <a:ea typeface="ＭＳ Ｐゴシック" charset="0"/>
                <a:cs typeface="ＭＳ Ｐゴシック" charset="0"/>
              </a:rPr>
              <a:t>o</a:t>
            </a:r>
            <a:r>
              <a:rPr lang="en-US" dirty="0">
                <a:latin typeface="Garamond" charset="0"/>
                <a:ea typeface="ＭＳ Ｐゴシック" charset="0"/>
                <a:cs typeface="ＭＳ Ｐゴシック" charset="0"/>
              </a:rPr>
              <a:t>?</a:t>
            </a:r>
          </a:p>
        </p:txBody>
      </p:sp>
      <p:sp>
        <p:nvSpPr>
          <p:cNvPr id="45060" name="Rectangle 3"/>
          <p:cNvSpPr>
            <a:spLocks noChangeArrowheads="1"/>
          </p:cNvSpPr>
          <p:nvPr/>
        </p:nvSpPr>
        <p:spPr bwMode="auto">
          <a:xfrm>
            <a:off x="5319713" y="1124744"/>
            <a:ext cx="1612900" cy="2246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5061" name="Line 4"/>
          <p:cNvSpPr>
            <a:spLocks noChangeShapeType="1"/>
          </p:cNvSpPr>
          <p:nvPr/>
        </p:nvSpPr>
        <p:spPr bwMode="auto">
          <a:xfrm>
            <a:off x="5319713" y="1413669"/>
            <a:ext cx="16129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5062" name="Line 5"/>
          <p:cNvSpPr>
            <a:spLocks noChangeShapeType="1"/>
          </p:cNvSpPr>
          <p:nvPr/>
        </p:nvSpPr>
        <p:spPr bwMode="auto">
          <a:xfrm>
            <a:off x="5319713" y="1701006"/>
            <a:ext cx="16129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5063" name="Line 6"/>
          <p:cNvSpPr>
            <a:spLocks noChangeShapeType="1"/>
          </p:cNvSpPr>
          <p:nvPr/>
        </p:nvSpPr>
        <p:spPr bwMode="auto">
          <a:xfrm>
            <a:off x="5319713" y="1989931"/>
            <a:ext cx="16129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5064" name="Line 7"/>
          <p:cNvSpPr>
            <a:spLocks noChangeShapeType="1"/>
          </p:cNvSpPr>
          <p:nvPr/>
        </p:nvSpPr>
        <p:spPr bwMode="auto">
          <a:xfrm>
            <a:off x="5319713" y="2277269"/>
            <a:ext cx="16129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5065" name="Line 8"/>
          <p:cNvSpPr>
            <a:spLocks noChangeShapeType="1"/>
          </p:cNvSpPr>
          <p:nvPr/>
        </p:nvSpPr>
        <p:spPr bwMode="auto">
          <a:xfrm>
            <a:off x="5319713" y="2564606"/>
            <a:ext cx="16129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5066" name="Line 9"/>
          <p:cNvSpPr>
            <a:spLocks noChangeShapeType="1"/>
          </p:cNvSpPr>
          <p:nvPr/>
        </p:nvSpPr>
        <p:spPr bwMode="auto">
          <a:xfrm>
            <a:off x="5319713" y="2853531"/>
            <a:ext cx="16129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5067" name="Rectangle 10"/>
          <p:cNvSpPr>
            <a:spLocks noChangeArrowheads="1"/>
          </p:cNvSpPr>
          <p:nvPr/>
        </p:nvSpPr>
        <p:spPr bwMode="auto">
          <a:xfrm>
            <a:off x="5319713" y="3947319"/>
            <a:ext cx="1612900" cy="28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5068" name="Line 11"/>
          <p:cNvSpPr>
            <a:spLocks noChangeShapeType="1"/>
          </p:cNvSpPr>
          <p:nvPr/>
        </p:nvSpPr>
        <p:spPr bwMode="auto">
          <a:xfrm>
            <a:off x="6126163" y="3371056"/>
            <a:ext cx="0" cy="576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5069" name="Text Box 12"/>
          <p:cNvSpPr txBox="1">
            <a:spLocks noChangeArrowheads="1"/>
          </p:cNvSpPr>
          <p:nvPr/>
        </p:nvSpPr>
        <p:spPr bwMode="auto">
          <a:xfrm>
            <a:off x="6886575" y="3890169"/>
            <a:ext cx="1314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smtClean="0">
                <a:solidFill>
                  <a:srgbClr val="CC0000"/>
                </a:solidFill>
              </a:rPr>
              <a:t>Row Buffer</a:t>
            </a:r>
          </a:p>
        </p:txBody>
      </p:sp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4397375" y="1124744"/>
            <a:ext cx="461963" cy="2246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5071" name="Text Box 15"/>
          <p:cNvSpPr txBox="1">
            <a:spLocks noChangeArrowheads="1"/>
          </p:cNvSpPr>
          <p:nvPr/>
        </p:nvSpPr>
        <p:spPr bwMode="auto">
          <a:xfrm rot="-5400000">
            <a:off x="3853657" y="2078037"/>
            <a:ext cx="1530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0000"/>
                </a:solidFill>
              </a:rPr>
              <a:t>Row decoder</a:t>
            </a:r>
          </a:p>
        </p:txBody>
      </p:sp>
      <p:sp>
        <p:nvSpPr>
          <p:cNvPr id="45072" name="Text Box 17"/>
          <p:cNvSpPr txBox="1">
            <a:spLocks noChangeArrowheads="1"/>
          </p:cNvSpPr>
          <p:nvPr/>
        </p:nvSpPr>
        <p:spPr bwMode="auto">
          <a:xfrm>
            <a:off x="5391150" y="4560094"/>
            <a:ext cx="1479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0000"/>
                </a:solidFill>
              </a:rPr>
              <a:t>Column mux</a:t>
            </a:r>
          </a:p>
        </p:txBody>
      </p:sp>
      <p:sp>
        <p:nvSpPr>
          <p:cNvPr id="45073" name="Line 18"/>
          <p:cNvSpPr>
            <a:spLocks noChangeShapeType="1"/>
          </p:cNvSpPr>
          <p:nvPr/>
        </p:nvSpPr>
        <p:spPr bwMode="auto">
          <a:xfrm>
            <a:off x="5549900" y="1124744"/>
            <a:ext cx="0" cy="224631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5074" name="Line 19"/>
          <p:cNvSpPr>
            <a:spLocks noChangeShapeType="1"/>
          </p:cNvSpPr>
          <p:nvPr/>
        </p:nvSpPr>
        <p:spPr bwMode="auto">
          <a:xfrm>
            <a:off x="5780088" y="1124744"/>
            <a:ext cx="0" cy="224631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5075" name="Line 20"/>
          <p:cNvSpPr>
            <a:spLocks noChangeShapeType="1"/>
          </p:cNvSpPr>
          <p:nvPr/>
        </p:nvSpPr>
        <p:spPr bwMode="auto">
          <a:xfrm>
            <a:off x="6011863" y="1124744"/>
            <a:ext cx="0" cy="224631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5076" name="Line 21"/>
          <p:cNvSpPr>
            <a:spLocks noChangeShapeType="1"/>
          </p:cNvSpPr>
          <p:nvPr/>
        </p:nvSpPr>
        <p:spPr bwMode="auto">
          <a:xfrm>
            <a:off x="6242050" y="1124744"/>
            <a:ext cx="0" cy="224631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5077" name="Line 22"/>
          <p:cNvSpPr>
            <a:spLocks noChangeShapeType="1"/>
          </p:cNvSpPr>
          <p:nvPr/>
        </p:nvSpPr>
        <p:spPr bwMode="auto">
          <a:xfrm>
            <a:off x="6472238" y="1124744"/>
            <a:ext cx="0" cy="224631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5078" name="Line 23"/>
          <p:cNvSpPr>
            <a:spLocks noChangeShapeType="1"/>
          </p:cNvSpPr>
          <p:nvPr/>
        </p:nvSpPr>
        <p:spPr bwMode="auto">
          <a:xfrm>
            <a:off x="6702425" y="1124744"/>
            <a:ext cx="0" cy="224631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5079" name="Line 24"/>
          <p:cNvSpPr>
            <a:spLocks noChangeShapeType="1"/>
          </p:cNvSpPr>
          <p:nvPr/>
        </p:nvSpPr>
        <p:spPr bwMode="auto">
          <a:xfrm>
            <a:off x="5319713" y="3118644"/>
            <a:ext cx="16129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5080" name="Line 25"/>
          <p:cNvSpPr>
            <a:spLocks noChangeShapeType="1"/>
          </p:cNvSpPr>
          <p:nvPr/>
        </p:nvSpPr>
        <p:spPr bwMode="auto">
          <a:xfrm>
            <a:off x="4859338" y="2277269"/>
            <a:ext cx="460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5081" name="Line 26"/>
          <p:cNvSpPr>
            <a:spLocks noChangeShapeType="1"/>
          </p:cNvSpPr>
          <p:nvPr/>
        </p:nvSpPr>
        <p:spPr bwMode="auto">
          <a:xfrm>
            <a:off x="6126163" y="4236244"/>
            <a:ext cx="0" cy="28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5082" name="Line 27"/>
          <p:cNvSpPr>
            <a:spLocks noChangeShapeType="1"/>
          </p:cNvSpPr>
          <p:nvPr/>
        </p:nvSpPr>
        <p:spPr bwMode="auto">
          <a:xfrm>
            <a:off x="3763963" y="2277269"/>
            <a:ext cx="633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5083" name="Line 30"/>
          <p:cNvSpPr>
            <a:spLocks noChangeShapeType="1"/>
          </p:cNvSpPr>
          <p:nvPr/>
        </p:nvSpPr>
        <p:spPr bwMode="auto">
          <a:xfrm>
            <a:off x="4919663" y="4753769"/>
            <a:ext cx="460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5084" name="Line 31"/>
          <p:cNvSpPr>
            <a:spLocks noChangeShapeType="1"/>
          </p:cNvSpPr>
          <p:nvPr/>
        </p:nvSpPr>
        <p:spPr bwMode="auto">
          <a:xfrm>
            <a:off x="6126163" y="4944269"/>
            <a:ext cx="0" cy="346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5085" name="Text Box 32"/>
          <p:cNvSpPr txBox="1">
            <a:spLocks noChangeArrowheads="1"/>
          </p:cNvSpPr>
          <p:nvPr/>
        </p:nvSpPr>
        <p:spPr bwMode="auto">
          <a:xfrm>
            <a:off x="5780088" y="5215731"/>
            <a:ext cx="666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0000"/>
                </a:solidFill>
              </a:rPr>
              <a:t>Data</a:t>
            </a:r>
          </a:p>
        </p:txBody>
      </p:sp>
      <p:sp>
        <p:nvSpPr>
          <p:cNvPr id="45086" name="Text Box 36"/>
          <p:cNvSpPr txBox="1">
            <a:spLocks noChangeArrowheads="1"/>
          </p:cNvSpPr>
          <p:nvPr/>
        </p:nvSpPr>
        <p:spPr bwMode="auto">
          <a:xfrm>
            <a:off x="5722938" y="3902869"/>
            <a:ext cx="831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smtClean="0">
                <a:solidFill>
                  <a:srgbClr val="FFFFFF"/>
                </a:solidFill>
              </a:rPr>
              <a:t>Row 0</a:t>
            </a:r>
          </a:p>
        </p:txBody>
      </p:sp>
      <p:sp>
        <p:nvSpPr>
          <p:cNvPr id="45087" name="Rectangle 56"/>
          <p:cNvSpPr>
            <a:spLocks noChangeArrowheads="1"/>
          </p:cNvSpPr>
          <p:nvPr/>
        </p:nvSpPr>
        <p:spPr bwMode="auto">
          <a:xfrm>
            <a:off x="654050" y="1354931"/>
            <a:ext cx="1555750" cy="403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5088" name="Rectangle 57"/>
          <p:cNvSpPr>
            <a:spLocks noChangeArrowheads="1"/>
          </p:cNvSpPr>
          <p:nvPr/>
        </p:nvSpPr>
        <p:spPr bwMode="auto">
          <a:xfrm>
            <a:off x="654050" y="1758156"/>
            <a:ext cx="1555750" cy="403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5089" name="Rectangle 58"/>
          <p:cNvSpPr>
            <a:spLocks noChangeArrowheads="1"/>
          </p:cNvSpPr>
          <p:nvPr/>
        </p:nvSpPr>
        <p:spPr bwMode="auto">
          <a:xfrm>
            <a:off x="654050" y="2161381"/>
            <a:ext cx="1555750" cy="403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5090" name="Rectangle 59"/>
          <p:cNvSpPr>
            <a:spLocks noChangeArrowheads="1"/>
          </p:cNvSpPr>
          <p:nvPr/>
        </p:nvSpPr>
        <p:spPr bwMode="auto">
          <a:xfrm>
            <a:off x="654050" y="2564606"/>
            <a:ext cx="1555750" cy="403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5091" name="Rectangle 60"/>
          <p:cNvSpPr>
            <a:spLocks noChangeArrowheads="1"/>
          </p:cNvSpPr>
          <p:nvPr/>
        </p:nvSpPr>
        <p:spPr bwMode="auto">
          <a:xfrm>
            <a:off x="654050" y="2967831"/>
            <a:ext cx="1555750" cy="403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5092" name="Rectangle 61"/>
          <p:cNvSpPr>
            <a:spLocks noChangeArrowheads="1"/>
          </p:cNvSpPr>
          <p:nvPr/>
        </p:nvSpPr>
        <p:spPr bwMode="auto">
          <a:xfrm>
            <a:off x="654050" y="3371056"/>
            <a:ext cx="1555750" cy="403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77246" name="Text Box 62"/>
          <p:cNvSpPr txBox="1">
            <a:spLocks noChangeArrowheads="1"/>
          </p:cNvSpPr>
          <p:nvPr/>
        </p:nvSpPr>
        <p:spPr bwMode="auto">
          <a:xfrm>
            <a:off x="811213" y="3371056"/>
            <a:ext cx="1225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3399"/>
                </a:solidFill>
              </a:rPr>
              <a:t>T0: Row 0</a:t>
            </a:r>
          </a:p>
        </p:txBody>
      </p:sp>
      <p:sp>
        <p:nvSpPr>
          <p:cNvPr id="45094" name="Rectangle 64"/>
          <p:cNvSpPr>
            <a:spLocks noChangeArrowheads="1"/>
          </p:cNvSpPr>
          <p:nvPr/>
        </p:nvSpPr>
        <p:spPr bwMode="auto">
          <a:xfrm>
            <a:off x="5321300" y="3947319"/>
            <a:ext cx="1612900" cy="28892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5095" name="Text Box 65"/>
          <p:cNvSpPr txBox="1">
            <a:spLocks noChangeArrowheads="1"/>
          </p:cNvSpPr>
          <p:nvPr/>
        </p:nvSpPr>
        <p:spPr bwMode="auto">
          <a:xfrm>
            <a:off x="5699125" y="3901281"/>
            <a:ext cx="831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smtClean="0">
                <a:solidFill>
                  <a:srgbClr val="FFFFFF"/>
                </a:solidFill>
              </a:rPr>
              <a:t>Row 0</a:t>
            </a:r>
          </a:p>
        </p:txBody>
      </p:sp>
      <p:sp>
        <p:nvSpPr>
          <p:cNvPr id="477250" name="Text Box 66"/>
          <p:cNvSpPr txBox="1">
            <a:spLocks noChangeArrowheads="1"/>
          </p:cNvSpPr>
          <p:nvPr/>
        </p:nvSpPr>
        <p:spPr bwMode="auto">
          <a:xfrm>
            <a:off x="742950" y="3371056"/>
            <a:ext cx="1352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smtClean="0">
                <a:solidFill>
                  <a:srgbClr val="FF0000"/>
                </a:solidFill>
              </a:rPr>
              <a:t>T1: Row 16</a:t>
            </a:r>
          </a:p>
        </p:txBody>
      </p:sp>
      <p:sp>
        <p:nvSpPr>
          <p:cNvPr id="477251" name="Text Box 67"/>
          <p:cNvSpPr txBox="1">
            <a:spLocks noChangeArrowheads="1"/>
          </p:cNvSpPr>
          <p:nvPr/>
        </p:nvSpPr>
        <p:spPr bwMode="auto">
          <a:xfrm>
            <a:off x="811213" y="3004344"/>
            <a:ext cx="1225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3399"/>
                </a:solidFill>
              </a:rPr>
              <a:t>T0: Row 0</a:t>
            </a:r>
          </a:p>
        </p:txBody>
      </p:sp>
      <p:sp>
        <p:nvSpPr>
          <p:cNvPr id="477252" name="Text Box 68"/>
          <p:cNvSpPr txBox="1">
            <a:spLocks noChangeArrowheads="1"/>
          </p:cNvSpPr>
          <p:nvPr/>
        </p:nvSpPr>
        <p:spPr bwMode="auto">
          <a:xfrm>
            <a:off x="712788" y="3004344"/>
            <a:ext cx="1479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smtClean="0">
                <a:solidFill>
                  <a:srgbClr val="FF0000"/>
                </a:solidFill>
              </a:rPr>
              <a:t>T1: Row 111</a:t>
            </a:r>
          </a:p>
        </p:txBody>
      </p:sp>
      <p:sp>
        <p:nvSpPr>
          <p:cNvPr id="477255" name="Text Box 71"/>
          <p:cNvSpPr txBox="1">
            <a:spLocks noChangeArrowheads="1"/>
          </p:cNvSpPr>
          <p:nvPr/>
        </p:nvSpPr>
        <p:spPr bwMode="auto">
          <a:xfrm>
            <a:off x="811213" y="2623344"/>
            <a:ext cx="1225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3399"/>
                </a:solidFill>
              </a:rPr>
              <a:t>T0: Row 0</a:t>
            </a:r>
          </a:p>
        </p:txBody>
      </p:sp>
      <p:sp>
        <p:nvSpPr>
          <p:cNvPr id="477256" name="Text Box 72"/>
          <p:cNvSpPr txBox="1">
            <a:spLocks noChangeArrowheads="1"/>
          </p:cNvSpPr>
          <p:nvPr/>
        </p:nvSpPr>
        <p:spPr bwMode="auto">
          <a:xfrm>
            <a:off x="811213" y="2623344"/>
            <a:ext cx="1225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3399"/>
                </a:solidFill>
              </a:rPr>
              <a:t>T0: Row 0</a:t>
            </a:r>
          </a:p>
        </p:txBody>
      </p:sp>
      <p:sp>
        <p:nvSpPr>
          <p:cNvPr id="477257" name="Text Box 73"/>
          <p:cNvSpPr txBox="1">
            <a:spLocks noChangeArrowheads="1"/>
          </p:cNvSpPr>
          <p:nvPr/>
        </p:nvSpPr>
        <p:spPr bwMode="auto">
          <a:xfrm>
            <a:off x="827088" y="2623344"/>
            <a:ext cx="1225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smtClean="0">
                <a:solidFill>
                  <a:srgbClr val="FF0000"/>
                </a:solidFill>
              </a:rPr>
              <a:t>T1: Row 5</a:t>
            </a:r>
          </a:p>
        </p:txBody>
      </p:sp>
      <p:sp>
        <p:nvSpPr>
          <p:cNvPr id="477258" name="Text Box 74"/>
          <p:cNvSpPr txBox="1">
            <a:spLocks noChangeArrowheads="1"/>
          </p:cNvSpPr>
          <p:nvPr/>
        </p:nvSpPr>
        <p:spPr bwMode="auto">
          <a:xfrm>
            <a:off x="827088" y="2220119"/>
            <a:ext cx="1225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3399"/>
                </a:solidFill>
              </a:rPr>
              <a:t>T0: Row 0</a:t>
            </a:r>
          </a:p>
        </p:txBody>
      </p:sp>
      <p:sp>
        <p:nvSpPr>
          <p:cNvPr id="477259" name="Text Box 75"/>
          <p:cNvSpPr txBox="1">
            <a:spLocks noChangeArrowheads="1"/>
          </p:cNvSpPr>
          <p:nvPr/>
        </p:nvSpPr>
        <p:spPr bwMode="auto">
          <a:xfrm>
            <a:off x="827088" y="2220119"/>
            <a:ext cx="1225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3399"/>
                </a:solidFill>
              </a:rPr>
              <a:t>T0: Row 0</a:t>
            </a:r>
          </a:p>
        </p:txBody>
      </p:sp>
      <p:sp>
        <p:nvSpPr>
          <p:cNvPr id="477260" name="Text Box 76"/>
          <p:cNvSpPr txBox="1">
            <a:spLocks noChangeArrowheads="1"/>
          </p:cNvSpPr>
          <p:nvPr/>
        </p:nvSpPr>
        <p:spPr bwMode="auto">
          <a:xfrm>
            <a:off x="827088" y="2220119"/>
            <a:ext cx="1225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3399"/>
                </a:solidFill>
              </a:rPr>
              <a:t>T0: Row 0</a:t>
            </a:r>
          </a:p>
        </p:txBody>
      </p:sp>
      <p:sp>
        <p:nvSpPr>
          <p:cNvPr id="477261" name="Text Box 77"/>
          <p:cNvSpPr txBox="1">
            <a:spLocks noChangeArrowheads="1"/>
          </p:cNvSpPr>
          <p:nvPr/>
        </p:nvSpPr>
        <p:spPr bwMode="auto">
          <a:xfrm>
            <a:off x="827088" y="2220119"/>
            <a:ext cx="1225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3399"/>
                </a:solidFill>
              </a:rPr>
              <a:t>T0: Row 0</a:t>
            </a:r>
          </a:p>
        </p:txBody>
      </p:sp>
      <p:sp>
        <p:nvSpPr>
          <p:cNvPr id="477262" name="Text Box 78"/>
          <p:cNvSpPr txBox="1">
            <a:spLocks noChangeArrowheads="1"/>
          </p:cNvSpPr>
          <p:nvPr/>
        </p:nvSpPr>
        <p:spPr bwMode="auto">
          <a:xfrm>
            <a:off x="827088" y="2220119"/>
            <a:ext cx="1225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3399"/>
                </a:solidFill>
              </a:rPr>
              <a:t>T0: Row 0</a:t>
            </a:r>
          </a:p>
        </p:txBody>
      </p:sp>
      <p:sp>
        <p:nvSpPr>
          <p:cNvPr id="477263" name="Rectangle 79"/>
          <p:cNvSpPr>
            <a:spLocks noChangeArrowheads="1"/>
          </p:cNvSpPr>
          <p:nvPr/>
        </p:nvSpPr>
        <p:spPr bwMode="auto">
          <a:xfrm>
            <a:off x="5321300" y="3947319"/>
            <a:ext cx="114300" cy="28892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77264" name="Rectangle 80"/>
          <p:cNvSpPr>
            <a:spLocks noChangeArrowheads="1"/>
          </p:cNvSpPr>
          <p:nvPr/>
        </p:nvSpPr>
        <p:spPr bwMode="auto">
          <a:xfrm>
            <a:off x="5435600" y="3947319"/>
            <a:ext cx="114300" cy="28892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77265" name="Rectangle 81"/>
          <p:cNvSpPr>
            <a:spLocks noChangeArrowheads="1"/>
          </p:cNvSpPr>
          <p:nvPr/>
        </p:nvSpPr>
        <p:spPr bwMode="auto">
          <a:xfrm>
            <a:off x="5551488" y="3947319"/>
            <a:ext cx="114300" cy="28892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77266" name="Rectangle 82"/>
          <p:cNvSpPr>
            <a:spLocks noChangeArrowheads="1"/>
          </p:cNvSpPr>
          <p:nvPr/>
        </p:nvSpPr>
        <p:spPr bwMode="auto">
          <a:xfrm>
            <a:off x="5665788" y="3947319"/>
            <a:ext cx="114300" cy="28892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77267" name="Rectangle 83"/>
          <p:cNvSpPr>
            <a:spLocks noChangeArrowheads="1"/>
          </p:cNvSpPr>
          <p:nvPr/>
        </p:nvSpPr>
        <p:spPr bwMode="auto">
          <a:xfrm>
            <a:off x="5781675" y="3947319"/>
            <a:ext cx="114300" cy="28892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77268" name="Rectangle 84"/>
          <p:cNvSpPr>
            <a:spLocks noChangeArrowheads="1"/>
          </p:cNvSpPr>
          <p:nvPr/>
        </p:nvSpPr>
        <p:spPr bwMode="auto">
          <a:xfrm>
            <a:off x="5897563" y="3947319"/>
            <a:ext cx="114300" cy="28892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77269" name="Rectangle 85"/>
          <p:cNvSpPr>
            <a:spLocks noChangeArrowheads="1"/>
          </p:cNvSpPr>
          <p:nvPr/>
        </p:nvSpPr>
        <p:spPr bwMode="auto">
          <a:xfrm>
            <a:off x="6011863" y="3947319"/>
            <a:ext cx="114300" cy="28892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77270" name="Rectangle 86"/>
          <p:cNvSpPr>
            <a:spLocks noChangeArrowheads="1"/>
          </p:cNvSpPr>
          <p:nvPr/>
        </p:nvSpPr>
        <p:spPr bwMode="auto">
          <a:xfrm>
            <a:off x="6127750" y="3947319"/>
            <a:ext cx="114300" cy="28892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77271" name="Rectangle 87"/>
          <p:cNvSpPr>
            <a:spLocks noChangeArrowheads="1"/>
          </p:cNvSpPr>
          <p:nvPr/>
        </p:nvSpPr>
        <p:spPr bwMode="auto">
          <a:xfrm>
            <a:off x="6242050" y="3947319"/>
            <a:ext cx="114300" cy="28892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5116" name="Text Box 89"/>
          <p:cNvSpPr txBox="1">
            <a:spLocks noChangeArrowheads="1"/>
          </p:cNvSpPr>
          <p:nvPr/>
        </p:nvSpPr>
        <p:spPr bwMode="auto">
          <a:xfrm>
            <a:off x="179512" y="3796506"/>
            <a:ext cx="26212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</a:rPr>
              <a:t>Memory Request </a:t>
            </a:r>
            <a:r>
              <a:rPr lang="en-US" sz="1800" dirty="0" smtClean="0">
                <a:solidFill>
                  <a:srgbClr val="000000"/>
                </a:solidFill>
              </a:rPr>
              <a:t>Buffer</a:t>
            </a:r>
          </a:p>
        </p:txBody>
      </p:sp>
      <p:sp>
        <p:nvSpPr>
          <p:cNvPr id="45117" name="Text Box 91"/>
          <p:cNvSpPr txBox="1">
            <a:spLocks noChangeArrowheads="1"/>
          </p:cNvSpPr>
          <p:nvPr/>
        </p:nvSpPr>
        <p:spPr bwMode="auto">
          <a:xfrm>
            <a:off x="423863" y="4949031"/>
            <a:ext cx="15446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3399"/>
                </a:solidFill>
              </a:rPr>
              <a:t>T0: STREAM</a:t>
            </a:r>
          </a:p>
        </p:txBody>
      </p:sp>
      <p:sp>
        <p:nvSpPr>
          <p:cNvPr id="45118" name="Text Box 92"/>
          <p:cNvSpPr txBox="1">
            <a:spLocks noChangeArrowheads="1"/>
          </p:cNvSpPr>
          <p:nvPr/>
        </p:nvSpPr>
        <p:spPr bwMode="auto">
          <a:xfrm>
            <a:off x="423863" y="5215731"/>
            <a:ext cx="16081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smtClean="0">
                <a:solidFill>
                  <a:srgbClr val="FF0000"/>
                </a:solidFill>
              </a:rPr>
              <a:t>T1: RANDOM</a:t>
            </a:r>
          </a:p>
        </p:txBody>
      </p:sp>
      <p:sp>
        <p:nvSpPr>
          <p:cNvPr id="66" name="Trapezoid 65"/>
          <p:cNvSpPr/>
          <p:nvPr/>
        </p:nvSpPr>
        <p:spPr bwMode="auto">
          <a:xfrm rot="10800000">
            <a:off x="5314950" y="4507706"/>
            <a:ext cx="1617663" cy="422275"/>
          </a:xfrm>
          <a:prstGeom prst="trapezoi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477272" name="Rectangle 88"/>
          <p:cNvSpPr>
            <a:spLocks noChangeArrowheads="1"/>
          </p:cNvSpPr>
          <p:nvPr/>
        </p:nvSpPr>
        <p:spPr bwMode="auto">
          <a:xfrm>
            <a:off x="423863" y="4612481"/>
            <a:ext cx="7777162" cy="892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Row size: 8KB, cache block size: 64B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  <a:sym typeface="Wingdings" charset="0"/>
              </a:rPr>
              <a:t>128 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  <a:sym typeface="Wingdings" charset="0"/>
              </a:rPr>
              <a:t>(8KB/64B) </a:t>
            </a:r>
            <a:r>
              <a:rPr lang="en-US" sz="28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  <a:sym typeface="Wingdings" charset="0"/>
              </a:rPr>
              <a:t>requests of T0 serviced before T1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33416" y="5791616"/>
            <a:ext cx="8682780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</a:pPr>
            <a:r>
              <a:rPr lang="en-US" sz="1900" kern="0" dirty="0" err="1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Moscibroda</a:t>
            </a:r>
            <a:r>
              <a:rPr lang="en-US" sz="1900" kern="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900" kern="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and Mutlu</a:t>
            </a:r>
            <a:r>
              <a:rPr lang="en-US" sz="1900" kern="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, </a:t>
            </a:r>
            <a:r>
              <a:rPr lang="ja-JP" altLang="en-US" sz="1900" kern="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1900" kern="0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Memory Performance Attacks</a:t>
            </a:r>
            <a:r>
              <a:rPr lang="en-US" sz="1900" kern="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,</a:t>
            </a:r>
            <a:r>
              <a:rPr lang="ja-JP" altLang="en-US" sz="1900" kern="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sz="1900" kern="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900" kern="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USENIX Security 2007.</a:t>
            </a:r>
            <a:endParaRPr lang="en-US" sz="1900" kern="0" dirty="0">
              <a:solidFill>
                <a:srgbClr val="000000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81056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44 0.03218 L 0.30642 0.17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77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00" y="71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7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7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7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7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44 0.03217 L 0.30642 0.22847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477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00" y="98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7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7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7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7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44 0.03218 L 0.30642 0.28403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4772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00" y="1260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77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77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44 0.03218 L 0.30642 0.28403 " pathEditMode="relative" rAng="0" ptsTypes="AA">
                                      <p:cBhvr>
                                        <p:cTn id="72" dur="500" fill="hold"/>
                                        <p:tgtEl>
                                          <p:spTgt spid="4772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00" y="1260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77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77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77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77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43 0.03217 L 0.30468 0.34282 " pathEditMode="relative" rAng="0" ptsTypes="AA">
                                      <p:cBhvr>
                                        <p:cTn id="96" dur="500" fill="hold"/>
                                        <p:tgtEl>
                                          <p:spTgt spid="4772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00" y="1550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77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77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43 0.03217 L 0.30468 0.34282 " pathEditMode="relative" rAng="0" ptsTypes="AA">
                                      <p:cBhvr>
                                        <p:cTn id="114" dur="500" fill="hold"/>
                                        <p:tgtEl>
                                          <p:spTgt spid="4772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00" y="15500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77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77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43 0.03217 L 0.30468 0.34282 " pathEditMode="relative" rAng="0" ptsTypes="AA">
                                      <p:cBhvr>
                                        <p:cTn id="132" dur="500" fill="hold"/>
                                        <p:tgtEl>
                                          <p:spTgt spid="4772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00" y="15500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77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77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43 0.03217 L 0.30468 0.34282 " pathEditMode="relative" rAng="0" ptsTypes="AA">
                                      <p:cBhvr>
                                        <p:cTn id="150" dur="500" fill="hold"/>
                                        <p:tgtEl>
                                          <p:spTgt spid="477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00" y="15500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77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77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43 0.03217 L 0.30468 0.34282 " pathEditMode="relative" rAng="0" ptsTypes="AA">
                                      <p:cBhvr>
                                        <p:cTn id="168" dur="500" fill="hold"/>
                                        <p:tgtEl>
                                          <p:spTgt spid="4772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00" y="15500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7246" grpId="0"/>
      <p:bldP spid="477246" grpId="1"/>
      <p:bldP spid="477250" grpId="0"/>
      <p:bldP spid="477251" grpId="0"/>
      <p:bldP spid="477251" grpId="1"/>
      <p:bldP spid="477251" grpId="2"/>
      <p:bldP spid="477252" grpId="0"/>
      <p:bldP spid="477255" grpId="0"/>
      <p:bldP spid="477255" grpId="1"/>
      <p:bldP spid="477255" grpId="2"/>
      <p:bldP spid="477256" grpId="0"/>
      <p:bldP spid="477256" grpId="1"/>
      <p:bldP spid="477256" grpId="2"/>
      <p:bldP spid="477257" grpId="0"/>
      <p:bldP spid="477258" grpId="0"/>
      <p:bldP spid="477258" grpId="1"/>
      <p:bldP spid="477258" grpId="2"/>
      <p:bldP spid="477259" grpId="0"/>
      <p:bldP spid="477259" grpId="1"/>
      <p:bldP spid="477259" grpId="2"/>
      <p:bldP spid="477260" grpId="0"/>
      <p:bldP spid="477260" grpId="1"/>
      <p:bldP spid="477260" grpId="2"/>
      <p:bldP spid="477261" grpId="0"/>
      <p:bldP spid="477261" grpId="1"/>
      <p:bldP spid="477261" grpId="2"/>
      <p:bldP spid="477262" grpId="0"/>
      <p:bldP spid="477262" grpId="1"/>
      <p:bldP spid="477262" grpId="2"/>
      <p:bldP spid="477263" grpId="0" animBg="1"/>
      <p:bldP spid="477263" grpId="1" animBg="1"/>
      <p:bldP spid="477264" grpId="0" animBg="1"/>
      <p:bldP spid="477264" grpId="1" animBg="1"/>
      <p:bldP spid="477265" grpId="0" animBg="1"/>
      <p:bldP spid="477265" grpId="1" animBg="1"/>
      <p:bldP spid="477266" grpId="0" animBg="1"/>
      <p:bldP spid="477266" grpId="1" animBg="1"/>
      <p:bldP spid="477267" grpId="0" animBg="1"/>
      <p:bldP spid="477267" grpId="1" animBg="1"/>
      <p:bldP spid="477268" grpId="0" animBg="1"/>
      <p:bldP spid="477268" grpId="1" animBg="1"/>
      <p:bldP spid="477269" grpId="0" animBg="1"/>
      <p:bldP spid="477269" grpId="1" animBg="1"/>
      <p:bldP spid="477270" grpId="0" animBg="1"/>
      <p:bldP spid="477270" grpId="1" animBg="1"/>
      <p:bldP spid="477271" grpId="0" animBg="1"/>
      <p:bldP spid="477271" grpId="1" animBg="1"/>
      <p:bldP spid="47727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006633"/>
                </a:solidFill>
              </a:rPr>
              <a:t>Effect of the </a:t>
            </a:r>
            <a:r>
              <a:rPr lang="en-US" sz="3600" dirty="0" smtClean="0">
                <a:solidFill>
                  <a:srgbClr val="006633"/>
                </a:solidFill>
              </a:rPr>
              <a:t>Memory Performance Hog</a:t>
            </a:r>
            <a:endParaRPr lang="en-US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302070" y="1158973"/>
          <a:ext cx="4317232" cy="3617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8B2FBAE-2788-454F-856A-052983D7F618}" type="slidenum">
              <a:rPr lang="en-US" altLang="en-US" smtClean="0"/>
              <a:pPr>
                <a:defRPr/>
              </a:pPr>
              <a:t>32</a:t>
            </a:fld>
            <a:endParaRPr lang="en-US" altLang="en-US" dirty="0"/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>
            <a:off x="2793095" y="3297394"/>
            <a:ext cx="3860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3271464" y="2898027"/>
            <a:ext cx="1009046" cy="519113"/>
          </a:xfrm>
          <a:prstGeom prst="ellipse">
            <a:avLst/>
          </a:prstGeom>
          <a:solidFill>
            <a:schemeClr val="accent1">
              <a:alpha val="0"/>
            </a:schemeClr>
          </a:solidFill>
          <a:ln w="349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974576" y="2516204"/>
            <a:ext cx="1847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C0000"/>
                </a:solidFill>
              </a:rPr>
              <a:t>1.18X slowdown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172497" y="1304585"/>
            <a:ext cx="1847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C0000"/>
                </a:solidFill>
              </a:rPr>
              <a:t>2.82X slowdown</a:t>
            </a:r>
          </a:p>
        </p:txBody>
      </p:sp>
      <p:sp>
        <p:nvSpPr>
          <p:cNvPr id="14" name="Oval 5"/>
          <p:cNvSpPr>
            <a:spLocks noChangeArrowheads="1"/>
          </p:cNvSpPr>
          <p:nvPr/>
        </p:nvSpPr>
        <p:spPr bwMode="auto">
          <a:xfrm>
            <a:off x="5146604" y="1214624"/>
            <a:ext cx="1009046" cy="519113"/>
          </a:xfrm>
          <a:prstGeom prst="ellipse">
            <a:avLst/>
          </a:prstGeom>
          <a:solidFill>
            <a:schemeClr val="accent1">
              <a:alpha val="0"/>
            </a:schemeClr>
          </a:solidFill>
          <a:ln w="349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251520" y="4941168"/>
            <a:ext cx="769967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Results on Intel Pentium D running Windows XP</a:t>
            </a:r>
          </a:p>
          <a:p>
            <a:r>
              <a:rPr lang="en-US" dirty="0"/>
              <a:t>(Similar results for Intel Core Duo and AMD </a:t>
            </a:r>
            <a:r>
              <a:rPr lang="en-US" dirty="0" err="1"/>
              <a:t>Turion</a:t>
            </a:r>
            <a:r>
              <a:rPr lang="en-US" dirty="0"/>
              <a:t>, and on </a:t>
            </a:r>
            <a:r>
              <a:rPr lang="en-US" dirty="0" smtClean="0"/>
              <a:t>Fedora Linux) </a:t>
            </a:r>
            <a:endParaRPr lang="en-US" dirty="0"/>
          </a:p>
          <a:p>
            <a:endParaRPr lang="en-US" dirty="0"/>
          </a:p>
          <a:p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857586" y="2628410"/>
            <a:ext cx="2681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Slowdown</a:t>
            </a:r>
            <a:endParaRPr lang="en-US" sz="2000" dirty="0"/>
          </a:p>
        </p:txBody>
      </p:sp>
      <p:graphicFrame>
        <p:nvGraphicFramePr>
          <p:cNvPr id="16" name="Content Placeholder 4"/>
          <p:cNvGraphicFramePr>
            <a:graphicFrameLocks/>
          </p:cNvGraphicFramePr>
          <p:nvPr/>
        </p:nvGraphicFramePr>
        <p:xfrm>
          <a:off x="2305608" y="1162511"/>
          <a:ext cx="4317232" cy="3617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2796633" y="3300932"/>
            <a:ext cx="3860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9" name="Content Placeholder 4"/>
          <p:cNvGraphicFramePr>
            <a:graphicFrameLocks/>
          </p:cNvGraphicFramePr>
          <p:nvPr/>
        </p:nvGraphicFramePr>
        <p:xfrm>
          <a:off x="2302070" y="1162511"/>
          <a:ext cx="4317232" cy="3617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Line 14"/>
          <p:cNvSpPr>
            <a:spLocks noChangeShapeType="1"/>
          </p:cNvSpPr>
          <p:nvPr/>
        </p:nvSpPr>
        <p:spPr bwMode="auto">
          <a:xfrm>
            <a:off x="2800171" y="3304470"/>
            <a:ext cx="3860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33416" y="5805264"/>
            <a:ext cx="8682780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</a:pPr>
            <a:r>
              <a:rPr lang="en-US" sz="1900" kern="0" dirty="0" err="1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Moscibroda</a:t>
            </a:r>
            <a:r>
              <a:rPr lang="en-US" sz="1900" kern="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900" kern="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and Mutlu</a:t>
            </a:r>
            <a:r>
              <a:rPr lang="en-US" sz="1900" kern="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, </a:t>
            </a:r>
            <a:r>
              <a:rPr lang="ja-JP" altLang="en-US" sz="1900" kern="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1900" kern="0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Memory Performance Attacks</a:t>
            </a:r>
            <a:r>
              <a:rPr lang="en-US" sz="1900" kern="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,</a:t>
            </a:r>
            <a:r>
              <a:rPr lang="ja-JP" altLang="en-US" sz="1900" kern="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sz="1900" kern="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900" kern="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USENIX Security 2007.</a:t>
            </a:r>
            <a:endParaRPr lang="en-US" sz="1900" kern="0" dirty="0">
              <a:solidFill>
                <a:srgbClr val="000000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4606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/>
      <p:bldP spid="10" grpId="1"/>
      <p:bldP spid="11" grpId="0"/>
      <p:bldP spid="11" grpId="1"/>
      <p:bldP spid="14" grpId="0" animBg="1"/>
      <p:bldP spid="14" grpId="1" animBg="1"/>
      <p:bldGraphic spid="16" grpId="0">
        <p:bldAsOne/>
      </p:bldGraphic>
      <p:bldP spid="17" grpId="0" animBg="1"/>
      <p:bldGraphic spid="19" grpId="0">
        <p:bldAsOne/>
      </p:bldGraphic>
      <p:bldP spid="2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Content Placeholder 4"/>
          <p:cNvGraphicFramePr>
            <a:graphicFrameLocks/>
          </p:cNvGraphicFramePr>
          <p:nvPr/>
        </p:nvGraphicFramePr>
        <p:xfrm>
          <a:off x="962025" y="984250"/>
          <a:ext cx="6715125" cy="319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496" name="Worksheet" r:id="rId5" imgW="6712278" imgH="3194581" progId="Excel.Sheet.8">
                  <p:embed/>
                </p:oleObj>
              </mc:Choice>
              <mc:Fallback>
                <p:oleObj name="Worksheet" r:id="rId5" imgW="6712278" imgH="3194581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2025" y="984250"/>
                        <a:ext cx="6715125" cy="3194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0" charset="-128"/>
                <a:cs typeface="ＭＳ Ｐゴシック" pitchFamily="30" charset="-128"/>
              </a:rPr>
              <a:t>Problems due to Uncontrolled Interference</a:t>
            </a: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01D87B-01A5-C143-8CE5-50EB896F4F15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000" y="4178300"/>
            <a:ext cx="8915400" cy="2070100"/>
          </a:xfrm>
        </p:spPr>
        <p:txBody>
          <a:bodyPr/>
          <a:lstStyle/>
          <a:p>
            <a:pPr eaLnBrk="1" hangingPunct="1"/>
            <a:r>
              <a:rPr lang="en-US" sz="2200" dirty="0">
                <a:solidFill>
                  <a:srgbClr val="0000FF"/>
                </a:solidFill>
                <a:ea typeface="ＭＳ Ｐゴシック" pitchFamily="30" charset="-128"/>
                <a:cs typeface="ＭＳ Ｐゴシック" pitchFamily="30" charset="-128"/>
              </a:rPr>
              <a:t>Unfair slowdown </a:t>
            </a:r>
            <a:r>
              <a:rPr lang="en-US" sz="2200" dirty="0">
                <a:ea typeface="ＭＳ Ｐゴシック" pitchFamily="30" charset="-128"/>
                <a:cs typeface="ＭＳ Ｐゴシック" pitchFamily="30" charset="-128"/>
              </a:rPr>
              <a:t>of different threads </a:t>
            </a:r>
            <a:r>
              <a:rPr lang="en-US" sz="1800" dirty="0">
                <a:solidFill>
                  <a:schemeClr val="tx2"/>
                </a:solidFill>
                <a:ea typeface="ＭＳ Ｐゴシック" pitchFamily="30" charset="-128"/>
                <a:cs typeface="ＭＳ Ｐゴシック" pitchFamily="30" charset="-128"/>
              </a:rPr>
              <a:t>[MICRO’07, ISCA’08, ASPLOS’10]</a:t>
            </a:r>
            <a:endParaRPr lang="en-US" sz="1800" dirty="0" smtClean="0">
              <a:solidFill>
                <a:schemeClr val="tx2"/>
              </a:solidFill>
              <a:ea typeface="ＭＳ Ｐゴシック" pitchFamily="30" charset="-128"/>
              <a:cs typeface="ＭＳ Ｐゴシック" pitchFamily="30" charset="-128"/>
            </a:endParaRPr>
          </a:p>
          <a:p>
            <a:pPr eaLnBrk="1" hangingPunct="1"/>
            <a:r>
              <a:rPr lang="en-US" sz="2200" dirty="0" smtClean="0">
                <a:solidFill>
                  <a:srgbClr val="0000FF"/>
                </a:solidFill>
                <a:ea typeface="ＭＳ Ｐゴシック" pitchFamily="30" charset="-128"/>
                <a:cs typeface="ＭＳ Ｐゴシック" pitchFamily="30" charset="-128"/>
              </a:rPr>
              <a:t>Low system performance </a:t>
            </a:r>
            <a:r>
              <a:rPr lang="en-US" sz="1800" dirty="0" smtClean="0">
                <a:solidFill>
                  <a:srgbClr val="006633"/>
                </a:solidFill>
                <a:ea typeface="ＭＳ Ｐゴシック" pitchFamily="30" charset="-128"/>
                <a:cs typeface="ＭＳ Ｐゴシック" pitchFamily="30" charset="-128"/>
              </a:rPr>
              <a:t>[</a:t>
            </a:r>
            <a:r>
              <a:rPr lang="en-US" sz="1800" dirty="0">
                <a:solidFill>
                  <a:srgbClr val="006633"/>
                </a:solidFill>
                <a:ea typeface="ＭＳ Ｐゴシック" pitchFamily="30" charset="-128"/>
                <a:cs typeface="ＭＳ Ｐゴシック" pitchFamily="30" charset="-128"/>
              </a:rPr>
              <a:t>MICRO’07, ISCA’08, HPCA’</a:t>
            </a:r>
            <a:r>
              <a:rPr lang="en-US" sz="1800" dirty="0" smtClean="0">
                <a:solidFill>
                  <a:srgbClr val="006633"/>
                </a:solidFill>
                <a:ea typeface="ＭＳ Ｐゴシック" pitchFamily="30" charset="-128"/>
                <a:cs typeface="ＭＳ Ｐゴシック" pitchFamily="30" charset="-128"/>
              </a:rPr>
              <a:t>10, MICRO’10]</a:t>
            </a:r>
            <a:endParaRPr lang="en-US" sz="1800" dirty="0">
              <a:solidFill>
                <a:srgbClr val="006633"/>
              </a:solidFill>
              <a:ea typeface="ＭＳ Ｐゴシック" pitchFamily="30" charset="-128"/>
              <a:cs typeface="ＭＳ Ｐゴシック" pitchFamily="30" charset="-128"/>
            </a:endParaRPr>
          </a:p>
          <a:p>
            <a:pPr eaLnBrk="1" hangingPunct="1"/>
            <a:r>
              <a:rPr lang="en-US" sz="2200" dirty="0">
                <a:solidFill>
                  <a:srgbClr val="0000FF"/>
                </a:solidFill>
                <a:ea typeface="ＭＳ Ｐゴシック" pitchFamily="30" charset="-128"/>
                <a:cs typeface="ＭＳ Ｐゴシック" pitchFamily="30" charset="-128"/>
              </a:rPr>
              <a:t>Vulnerability to denial of service </a:t>
            </a:r>
            <a:r>
              <a:rPr lang="en-US" sz="1800" dirty="0">
                <a:solidFill>
                  <a:srgbClr val="006633"/>
                </a:solidFill>
                <a:ea typeface="ＭＳ Ｐゴシック" pitchFamily="30" charset="-128"/>
                <a:cs typeface="ＭＳ Ｐゴシック" pitchFamily="30" charset="-128"/>
              </a:rPr>
              <a:t>[USENIX Security’07]</a:t>
            </a:r>
          </a:p>
          <a:p>
            <a:pPr eaLnBrk="1" hangingPunct="1"/>
            <a:r>
              <a:rPr lang="en-US" sz="2200" dirty="0">
                <a:solidFill>
                  <a:srgbClr val="0000FF"/>
                </a:solidFill>
                <a:ea typeface="ＭＳ Ｐゴシック" pitchFamily="30" charset="-128"/>
                <a:cs typeface="ＭＳ Ｐゴシック" pitchFamily="30" charset="-128"/>
              </a:rPr>
              <a:t>Priority inversion: </a:t>
            </a:r>
            <a:r>
              <a:rPr lang="en-US" sz="2200" dirty="0">
                <a:solidFill>
                  <a:srgbClr val="000000"/>
                </a:solidFill>
                <a:ea typeface="ＭＳ Ｐゴシック" pitchFamily="30" charset="-128"/>
                <a:cs typeface="ＭＳ Ｐゴシック" pitchFamily="30" charset="-128"/>
              </a:rPr>
              <a:t>unable to enforce priorities/SLAs </a:t>
            </a:r>
            <a:r>
              <a:rPr lang="en-US" sz="1800" dirty="0">
                <a:solidFill>
                  <a:srgbClr val="006633"/>
                </a:solidFill>
                <a:ea typeface="ＭＳ Ｐゴシック" pitchFamily="30" charset="-128"/>
                <a:cs typeface="ＭＳ Ｐゴシック" pitchFamily="30" charset="-128"/>
              </a:rPr>
              <a:t>[MICRO’07]</a:t>
            </a:r>
          </a:p>
          <a:p>
            <a:pPr eaLnBrk="1" hangingPunct="1"/>
            <a:r>
              <a:rPr lang="en-US" sz="2200" dirty="0">
                <a:solidFill>
                  <a:srgbClr val="0000FF"/>
                </a:solidFill>
                <a:ea typeface="ＭＳ Ｐゴシック" pitchFamily="30" charset="-128"/>
                <a:cs typeface="ＭＳ Ｐゴシック" pitchFamily="30" charset="-128"/>
              </a:rPr>
              <a:t>Poor performance predictability </a:t>
            </a:r>
            <a:r>
              <a:rPr lang="en-US" sz="2200" dirty="0">
                <a:ea typeface="ＭＳ Ｐゴシック" pitchFamily="30" charset="-128"/>
                <a:cs typeface="ＭＳ Ｐゴシック" pitchFamily="30" charset="-128"/>
              </a:rPr>
              <a:t>(no performance isolation)</a:t>
            </a:r>
          </a:p>
          <a:p>
            <a:pPr eaLnBrk="1" hangingPunct="1"/>
            <a:endParaRPr lang="en-US" dirty="0">
              <a:ea typeface="ＭＳ Ｐゴシック" pitchFamily="30" charset="-128"/>
              <a:cs typeface="ＭＳ Ｐゴシック" pitchFamily="30" charset="-128"/>
            </a:endParaRPr>
          </a:p>
        </p:txBody>
      </p:sp>
      <p:sp>
        <p:nvSpPr>
          <p:cNvPr id="15" name="Oval 9"/>
          <p:cNvSpPr>
            <a:spLocks noChangeArrowheads="1"/>
          </p:cNvSpPr>
          <p:nvPr/>
        </p:nvSpPr>
        <p:spPr bwMode="auto">
          <a:xfrm>
            <a:off x="2135188" y="2909888"/>
            <a:ext cx="690562" cy="346075"/>
          </a:xfrm>
          <a:prstGeom prst="ellips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9"/>
          <p:cNvSpPr>
            <a:spLocks noChangeArrowheads="1"/>
          </p:cNvSpPr>
          <p:nvPr/>
        </p:nvSpPr>
        <p:spPr bwMode="auto">
          <a:xfrm>
            <a:off x="6443663" y="984250"/>
            <a:ext cx="690562" cy="346075"/>
          </a:xfrm>
          <a:prstGeom prst="ellips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7713663" y="3255963"/>
            <a:ext cx="14033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003399"/>
                </a:solidFill>
              </a:rPr>
              <a:t>Cores make </a:t>
            </a:r>
          </a:p>
          <a:p>
            <a:r>
              <a:rPr lang="en-US" sz="1600" b="1">
                <a:solidFill>
                  <a:srgbClr val="003399"/>
                </a:solidFill>
              </a:rPr>
              <a:t>very slow </a:t>
            </a:r>
          </a:p>
          <a:p>
            <a:r>
              <a:rPr lang="en-US" sz="1600" b="1">
                <a:solidFill>
                  <a:srgbClr val="003399"/>
                </a:solidFill>
              </a:rPr>
              <a:t>progress</a:t>
            </a: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1906588" y="1944688"/>
            <a:ext cx="2703512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Memory performance hog</a:t>
            </a:r>
          </a:p>
        </p:txBody>
      </p:sp>
      <p:cxnSp>
        <p:nvCxnSpPr>
          <p:cNvPr id="26" name="Straight Arrow Connector 25"/>
          <p:cNvCxnSpPr>
            <a:cxnSpLocks noChangeShapeType="1"/>
          </p:cNvCxnSpPr>
          <p:nvPr/>
        </p:nvCxnSpPr>
        <p:spPr bwMode="auto">
          <a:xfrm rot="5400000">
            <a:off x="2537618" y="2415382"/>
            <a:ext cx="627063" cy="361950"/>
          </a:xfrm>
          <a:prstGeom prst="straightConnector1">
            <a:avLst/>
          </a:prstGeom>
          <a:noFill/>
          <a:ln w="31750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30" name="Text Box 11"/>
          <p:cNvSpPr txBox="1">
            <a:spLocks noChangeArrowheads="1"/>
          </p:cNvSpPr>
          <p:nvPr/>
        </p:nvSpPr>
        <p:spPr bwMode="auto">
          <a:xfrm>
            <a:off x="2520950" y="1944688"/>
            <a:ext cx="1360488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Low priority</a:t>
            </a:r>
          </a:p>
        </p:txBody>
      </p: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7612063" y="1049338"/>
            <a:ext cx="1404937" cy="339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High priority</a:t>
            </a:r>
          </a:p>
        </p:txBody>
      </p:sp>
      <p:cxnSp>
        <p:nvCxnSpPr>
          <p:cNvPr id="32" name="Straight Arrow Connector 31"/>
          <p:cNvCxnSpPr>
            <a:cxnSpLocks noChangeShapeType="1"/>
          </p:cNvCxnSpPr>
          <p:nvPr/>
        </p:nvCxnSpPr>
        <p:spPr bwMode="auto">
          <a:xfrm rot="10800000" flipV="1">
            <a:off x="7251700" y="1330325"/>
            <a:ext cx="823913" cy="614363"/>
          </a:xfrm>
          <a:prstGeom prst="straightConnector1">
            <a:avLst/>
          </a:prstGeom>
          <a:noFill/>
          <a:ln w="31750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36878" name="Line 14"/>
          <p:cNvSpPr>
            <a:spLocks noChangeShapeType="1"/>
          </p:cNvSpPr>
          <p:nvPr/>
        </p:nvSpPr>
        <p:spPr bwMode="auto">
          <a:xfrm>
            <a:off x="1666875" y="3298825"/>
            <a:ext cx="5943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 rot="10800000">
            <a:off x="5341938" y="3159125"/>
            <a:ext cx="2335212" cy="254000"/>
          </a:xfrm>
          <a:prstGeom prst="straightConnector1">
            <a:avLst/>
          </a:prstGeom>
          <a:noFill/>
          <a:ln w="31750">
            <a:solidFill>
              <a:srgbClr val="003399"/>
            </a:solidFill>
            <a:round/>
            <a:headEnd/>
            <a:tailEnd type="arrow" w="med" len="med"/>
          </a:ln>
        </p:spPr>
      </p:cxnSp>
      <p:cxnSp>
        <p:nvCxnSpPr>
          <p:cNvPr id="12" name="Straight Arrow Connector 11"/>
          <p:cNvCxnSpPr>
            <a:cxnSpLocks noChangeShapeType="1"/>
          </p:cNvCxnSpPr>
          <p:nvPr/>
        </p:nvCxnSpPr>
        <p:spPr bwMode="auto">
          <a:xfrm rot="16200000" flipV="1">
            <a:off x="6723063" y="2459038"/>
            <a:ext cx="976312" cy="931862"/>
          </a:xfrm>
          <a:prstGeom prst="straightConnector1">
            <a:avLst/>
          </a:prstGeom>
          <a:noFill/>
          <a:ln w="31750">
            <a:solidFill>
              <a:srgbClr val="003399"/>
            </a:solidFill>
            <a:round/>
            <a:headEnd/>
            <a:tailEnd type="arrow" w="med" len="med"/>
          </a:ln>
        </p:spPr>
      </p:cxnSp>
      <p:sp>
        <p:nvSpPr>
          <p:cNvPr id="36881" name="TextBox 16"/>
          <p:cNvSpPr txBox="1">
            <a:spLocks noChangeArrowheads="1"/>
          </p:cNvSpPr>
          <p:nvPr/>
        </p:nvSpPr>
        <p:spPr bwMode="auto">
          <a:xfrm rot="16200000">
            <a:off x="675866" y="2191094"/>
            <a:ext cx="1043807" cy="3231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500" dirty="0" smtClean="0"/>
              <a:t>Slowdown</a:t>
            </a:r>
            <a:endParaRPr lang="en-US" sz="1500" dirty="0"/>
          </a:p>
        </p:txBody>
      </p:sp>
      <p:sp>
        <p:nvSpPr>
          <p:cNvPr id="36882" name="Text Box 11"/>
          <p:cNvSpPr txBox="1">
            <a:spLocks noChangeArrowheads="1"/>
          </p:cNvSpPr>
          <p:nvPr/>
        </p:nvSpPr>
        <p:spPr bwMode="auto">
          <a:xfrm>
            <a:off x="1749425" y="949325"/>
            <a:ext cx="38981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 dirty="0" smtClean="0"/>
              <a:t>Main memory is </a:t>
            </a:r>
            <a:r>
              <a:rPr lang="en-US" sz="1400" b="1" dirty="0"/>
              <a:t>the only shared resource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6504877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8" grpId="0"/>
      <p:bldP spid="8" grpId="1"/>
      <p:bldP spid="25" grpId="0" animBg="1"/>
      <p:bldP spid="25" grpId="1" animBg="1"/>
      <p:bldP spid="30" grpId="0" animBg="1"/>
      <p:bldP spid="3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1000968"/>
            <a:ext cx="6038850" cy="3286448"/>
          </a:xfrm>
          <a:prstGeom prst="rect">
            <a:avLst/>
          </a:prstGeom>
        </p:spPr>
      </p:pic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0" charset="-128"/>
                <a:cs typeface="ＭＳ Ｐゴシック" pitchFamily="30" charset="-128"/>
              </a:rPr>
              <a:t>Problems due to Uncontrolled Interference</a:t>
            </a: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01D87B-01A5-C143-8CE5-50EB896F4F15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000" y="4178300"/>
            <a:ext cx="8915400" cy="2070100"/>
          </a:xfrm>
        </p:spPr>
        <p:txBody>
          <a:bodyPr/>
          <a:lstStyle/>
          <a:p>
            <a:pPr eaLnBrk="1" hangingPunct="1"/>
            <a:r>
              <a:rPr lang="en-US" sz="2200" dirty="0">
                <a:solidFill>
                  <a:srgbClr val="0000FF"/>
                </a:solidFill>
                <a:ea typeface="ＭＳ Ｐゴシック" pitchFamily="30" charset="-128"/>
                <a:cs typeface="ＭＳ Ｐゴシック" pitchFamily="30" charset="-128"/>
              </a:rPr>
              <a:t>Unfair slowdown </a:t>
            </a:r>
            <a:r>
              <a:rPr lang="en-US" sz="2200" dirty="0">
                <a:ea typeface="ＭＳ Ｐゴシック" pitchFamily="30" charset="-128"/>
                <a:cs typeface="ＭＳ Ｐゴシック" pitchFamily="30" charset="-128"/>
              </a:rPr>
              <a:t>of different threads </a:t>
            </a:r>
            <a:r>
              <a:rPr lang="en-US" sz="1800" dirty="0">
                <a:solidFill>
                  <a:schemeClr val="tx2"/>
                </a:solidFill>
                <a:ea typeface="ＭＳ Ｐゴシック" pitchFamily="30" charset="-128"/>
                <a:cs typeface="ＭＳ Ｐゴシック" pitchFamily="30" charset="-128"/>
              </a:rPr>
              <a:t>[MICRO’07, ISCA’08, ASPLOS’10]</a:t>
            </a:r>
            <a:endParaRPr lang="en-US" sz="1800" dirty="0" smtClean="0">
              <a:solidFill>
                <a:schemeClr val="tx2"/>
              </a:solidFill>
              <a:ea typeface="ＭＳ Ｐゴシック" pitchFamily="30" charset="-128"/>
              <a:cs typeface="ＭＳ Ｐゴシック" pitchFamily="30" charset="-128"/>
            </a:endParaRPr>
          </a:p>
          <a:p>
            <a:pPr eaLnBrk="1" hangingPunct="1"/>
            <a:r>
              <a:rPr lang="en-US" sz="2200" dirty="0" smtClean="0">
                <a:solidFill>
                  <a:srgbClr val="0000FF"/>
                </a:solidFill>
                <a:ea typeface="ＭＳ Ｐゴシック" pitchFamily="30" charset="-128"/>
                <a:cs typeface="ＭＳ Ｐゴシック" pitchFamily="30" charset="-128"/>
              </a:rPr>
              <a:t>Low system performance </a:t>
            </a:r>
            <a:r>
              <a:rPr lang="en-US" sz="1800" dirty="0" smtClean="0">
                <a:solidFill>
                  <a:srgbClr val="006633"/>
                </a:solidFill>
                <a:ea typeface="ＭＳ Ｐゴシック" pitchFamily="30" charset="-128"/>
                <a:cs typeface="ＭＳ Ｐゴシック" pitchFamily="30" charset="-128"/>
              </a:rPr>
              <a:t>[</a:t>
            </a:r>
            <a:r>
              <a:rPr lang="en-US" sz="1800" dirty="0">
                <a:solidFill>
                  <a:srgbClr val="006633"/>
                </a:solidFill>
                <a:ea typeface="ＭＳ Ｐゴシック" pitchFamily="30" charset="-128"/>
                <a:cs typeface="ＭＳ Ｐゴシック" pitchFamily="30" charset="-128"/>
              </a:rPr>
              <a:t>MICRO’07, ISCA’08, HPCA’</a:t>
            </a:r>
            <a:r>
              <a:rPr lang="en-US" sz="1800" dirty="0" smtClean="0">
                <a:solidFill>
                  <a:srgbClr val="006633"/>
                </a:solidFill>
                <a:ea typeface="ＭＳ Ｐゴシック" pitchFamily="30" charset="-128"/>
                <a:cs typeface="ＭＳ Ｐゴシック" pitchFamily="30" charset="-128"/>
              </a:rPr>
              <a:t>10, MICRO’10]</a:t>
            </a:r>
            <a:endParaRPr lang="en-US" sz="1800" dirty="0">
              <a:solidFill>
                <a:srgbClr val="006633"/>
              </a:solidFill>
              <a:ea typeface="ＭＳ Ｐゴシック" pitchFamily="30" charset="-128"/>
              <a:cs typeface="ＭＳ Ｐゴシック" pitchFamily="30" charset="-128"/>
            </a:endParaRPr>
          </a:p>
          <a:p>
            <a:pPr eaLnBrk="1" hangingPunct="1"/>
            <a:r>
              <a:rPr lang="en-US" sz="2200" dirty="0">
                <a:solidFill>
                  <a:srgbClr val="0000FF"/>
                </a:solidFill>
                <a:ea typeface="ＭＳ Ｐゴシック" pitchFamily="30" charset="-128"/>
                <a:cs typeface="ＭＳ Ｐゴシック" pitchFamily="30" charset="-128"/>
              </a:rPr>
              <a:t>Vulnerability to denial of service </a:t>
            </a:r>
            <a:r>
              <a:rPr lang="en-US" sz="1800" dirty="0">
                <a:solidFill>
                  <a:srgbClr val="006633"/>
                </a:solidFill>
                <a:ea typeface="ＭＳ Ｐゴシック" pitchFamily="30" charset="-128"/>
                <a:cs typeface="ＭＳ Ｐゴシック" pitchFamily="30" charset="-128"/>
              </a:rPr>
              <a:t>[USENIX Security’07]</a:t>
            </a:r>
          </a:p>
          <a:p>
            <a:pPr eaLnBrk="1" hangingPunct="1"/>
            <a:r>
              <a:rPr lang="en-US" sz="2200" dirty="0">
                <a:solidFill>
                  <a:srgbClr val="0000FF"/>
                </a:solidFill>
                <a:ea typeface="ＭＳ Ｐゴシック" pitchFamily="30" charset="-128"/>
                <a:cs typeface="ＭＳ Ｐゴシック" pitchFamily="30" charset="-128"/>
              </a:rPr>
              <a:t>Priority inversion: </a:t>
            </a:r>
            <a:r>
              <a:rPr lang="en-US" sz="2200" dirty="0">
                <a:solidFill>
                  <a:srgbClr val="000000"/>
                </a:solidFill>
                <a:ea typeface="ＭＳ Ｐゴシック" pitchFamily="30" charset="-128"/>
                <a:cs typeface="ＭＳ Ｐゴシック" pitchFamily="30" charset="-128"/>
              </a:rPr>
              <a:t>unable to enforce priorities/SLAs </a:t>
            </a:r>
            <a:r>
              <a:rPr lang="en-US" sz="1800" dirty="0">
                <a:solidFill>
                  <a:srgbClr val="006633"/>
                </a:solidFill>
                <a:ea typeface="ＭＳ Ｐゴシック" pitchFamily="30" charset="-128"/>
                <a:cs typeface="ＭＳ Ｐゴシック" pitchFamily="30" charset="-128"/>
              </a:rPr>
              <a:t>[MICRO’07]</a:t>
            </a:r>
          </a:p>
          <a:p>
            <a:pPr eaLnBrk="1" hangingPunct="1"/>
            <a:r>
              <a:rPr lang="en-US" sz="2200" dirty="0">
                <a:solidFill>
                  <a:srgbClr val="0000FF"/>
                </a:solidFill>
                <a:ea typeface="ＭＳ Ｐゴシック" pitchFamily="30" charset="-128"/>
                <a:cs typeface="ＭＳ Ｐゴシック" pitchFamily="30" charset="-128"/>
              </a:rPr>
              <a:t>Poor performance predictability </a:t>
            </a:r>
            <a:r>
              <a:rPr lang="en-US" sz="2200" dirty="0">
                <a:ea typeface="ＭＳ Ｐゴシック" pitchFamily="30" charset="-128"/>
                <a:cs typeface="ＭＳ Ｐゴシック" pitchFamily="30" charset="-128"/>
              </a:rPr>
              <a:t>(no performance isolation)</a:t>
            </a:r>
          </a:p>
          <a:p>
            <a:pPr eaLnBrk="1" hangingPunct="1"/>
            <a:endParaRPr lang="en-US" dirty="0">
              <a:ea typeface="ＭＳ Ｐゴシック" pitchFamily="30" charset="-128"/>
              <a:cs typeface="ＭＳ Ｐゴシック" pitchFamily="30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8845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Solve The Problem?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6752"/>
            <a:ext cx="8915400" cy="5051648"/>
          </a:xfrm>
        </p:spPr>
        <p:txBody>
          <a:bodyPr/>
          <a:lstStyle/>
          <a:p>
            <a:r>
              <a:rPr lang="en-US" dirty="0" smtClean="0"/>
              <a:t>Inter-thread interference is uncontrolled in all memory resources</a:t>
            </a:r>
          </a:p>
          <a:p>
            <a:pPr lvl="1"/>
            <a:r>
              <a:rPr lang="en-US" dirty="0" smtClean="0"/>
              <a:t>Memory controller</a:t>
            </a:r>
          </a:p>
          <a:p>
            <a:pPr lvl="1"/>
            <a:r>
              <a:rPr lang="en-US" dirty="0" smtClean="0"/>
              <a:t>Interconnect</a:t>
            </a:r>
          </a:p>
          <a:p>
            <a:pPr lvl="1"/>
            <a:r>
              <a:rPr lang="en-US" dirty="0" smtClean="0"/>
              <a:t>Caches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We need to control it</a:t>
            </a:r>
          </a:p>
          <a:p>
            <a:pPr lvl="1"/>
            <a:r>
              <a:rPr lang="en-US" dirty="0" smtClean="0"/>
              <a:t>i.e., design an interference-aware (</a:t>
            </a:r>
            <a:r>
              <a:rPr lang="en-US" dirty="0" err="1" smtClean="0"/>
              <a:t>QoS</a:t>
            </a:r>
            <a:r>
              <a:rPr lang="en-US" dirty="0" smtClean="0"/>
              <a:t>-aware) memory system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89106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0" charset="-128"/>
                <a:cs typeface="ＭＳ Ｐゴシック" pitchFamily="30" charset="-128"/>
              </a:rPr>
              <a:t>QoS-Aware Memory Systems: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36104"/>
            <a:ext cx="8610600" cy="5029200"/>
          </a:xfrm>
        </p:spPr>
        <p:txBody>
          <a:bodyPr/>
          <a:lstStyle/>
          <a:p>
            <a:r>
              <a:rPr lang="en-US" dirty="0" smtClean="0">
                <a:ea typeface="ＭＳ Ｐゴシック" pitchFamily="30" charset="-128"/>
                <a:cs typeface="ＭＳ Ｐゴシック" pitchFamily="30" charset="-128"/>
              </a:rPr>
              <a:t>How do we </a:t>
            </a:r>
            <a:r>
              <a:rPr lang="en-US" dirty="0" smtClean="0">
                <a:solidFill>
                  <a:srgbClr val="FF0000"/>
                </a:solidFill>
                <a:ea typeface="ＭＳ Ｐゴシック" pitchFamily="30" charset="-128"/>
                <a:cs typeface="ＭＳ Ｐゴシック" pitchFamily="30" charset="-128"/>
              </a:rPr>
              <a:t>reduce inter-thread interference</a:t>
            </a:r>
            <a:r>
              <a:rPr lang="en-US" dirty="0" smtClean="0">
                <a:ea typeface="ＭＳ Ｐゴシック" pitchFamily="30" charset="-128"/>
                <a:cs typeface="ＭＳ Ｐゴシック" pitchFamily="30" charset="-128"/>
              </a:rPr>
              <a:t>?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Improve system performance and </a:t>
            </a:r>
            <a:r>
              <a:rPr lang="en-US" dirty="0" smtClean="0">
                <a:solidFill>
                  <a:srgbClr val="0000FF"/>
                </a:solidFill>
              </a:rPr>
              <a:t>core utilization</a:t>
            </a:r>
          </a:p>
          <a:p>
            <a:pPr lvl="1"/>
            <a:r>
              <a:rPr lang="en-US" dirty="0" smtClean="0"/>
              <a:t>Reduce request serialization and core starvation</a:t>
            </a:r>
            <a:endParaRPr lang="en-US" dirty="0" smtClean="0"/>
          </a:p>
          <a:p>
            <a:pPr lvl="1">
              <a:buFont typeface="Wingdings" pitchFamily="30" charset="2"/>
              <a:buNone/>
            </a:pPr>
            <a:endParaRPr lang="en-US" dirty="0" smtClean="0"/>
          </a:p>
          <a:p>
            <a:r>
              <a:rPr lang="en-US" dirty="0" smtClean="0">
                <a:ea typeface="ＭＳ Ｐゴシック" pitchFamily="30" charset="-128"/>
                <a:cs typeface="ＭＳ Ｐゴシック" pitchFamily="30" charset="-128"/>
              </a:rPr>
              <a:t>How </a:t>
            </a:r>
            <a:r>
              <a:rPr lang="en-US" dirty="0" smtClean="0">
                <a:ea typeface="ＭＳ Ｐゴシック" pitchFamily="30" charset="-128"/>
                <a:cs typeface="ＭＳ Ｐゴシック" pitchFamily="30" charset="-128"/>
              </a:rPr>
              <a:t>do we </a:t>
            </a:r>
            <a:r>
              <a:rPr lang="en-US" dirty="0" smtClean="0">
                <a:solidFill>
                  <a:srgbClr val="FF0000"/>
                </a:solidFill>
                <a:ea typeface="ＭＳ Ｐゴシック" pitchFamily="30" charset="-128"/>
                <a:cs typeface="ＭＳ Ｐゴシック" pitchFamily="30" charset="-128"/>
              </a:rPr>
              <a:t>control inter-thread interference</a:t>
            </a:r>
            <a:r>
              <a:rPr lang="en-US" dirty="0" smtClean="0">
                <a:ea typeface="ＭＳ Ｐゴシック" pitchFamily="30" charset="-128"/>
                <a:cs typeface="ＭＳ Ｐゴシック" pitchFamily="30" charset="-128"/>
              </a:rPr>
              <a:t>?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Provide mechanisms to enable </a:t>
            </a:r>
            <a:r>
              <a:rPr lang="en-US" dirty="0" smtClean="0">
                <a:solidFill>
                  <a:srgbClr val="000000"/>
                </a:solidFill>
              </a:rPr>
              <a:t>system software </a:t>
            </a:r>
            <a:r>
              <a:rPr lang="en-US" dirty="0" smtClean="0"/>
              <a:t>to enforce </a:t>
            </a:r>
            <a:r>
              <a:rPr lang="en-US" dirty="0" err="1" smtClean="0">
                <a:solidFill>
                  <a:srgbClr val="0000FF"/>
                </a:solidFill>
              </a:rPr>
              <a:t>QoS</a:t>
            </a:r>
            <a:r>
              <a:rPr lang="en-US" dirty="0" smtClean="0">
                <a:solidFill>
                  <a:srgbClr val="0000FF"/>
                </a:solidFill>
              </a:rPr>
              <a:t> policies 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While providing high system performance</a:t>
            </a:r>
          </a:p>
          <a:p>
            <a:pPr lvl="1"/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ea typeface="ＭＳ Ｐゴシック" pitchFamily="30" charset="-128"/>
                <a:cs typeface="ＭＳ Ｐゴシック" pitchFamily="30" charset="-128"/>
              </a:rPr>
              <a:t>How do we </a:t>
            </a:r>
            <a:r>
              <a:rPr lang="en-US" dirty="0" smtClean="0">
                <a:solidFill>
                  <a:srgbClr val="FF0000"/>
                </a:solidFill>
                <a:ea typeface="ＭＳ Ｐゴシック" pitchFamily="30" charset="-128"/>
                <a:cs typeface="ＭＳ Ｐゴシック" pitchFamily="30" charset="-128"/>
              </a:rPr>
              <a:t>make the memory system configurable/flexible</a:t>
            </a:r>
            <a:r>
              <a:rPr lang="en-US" dirty="0" smtClean="0">
                <a:ea typeface="ＭＳ Ｐゴシック" pitchFamily="30" charset="-128"/>
                <a:cs typeface="ＭＳ Ｐゴシック" pitchFamily="30" charset="-128"/>
              </a:rPr>
              <a:t>? </a:t>
            </a:r>
          </a:p>
          <a:p>
            <a:pPr lvl="1"/>
            <a:r>
              <a:rPr lang="en-US" dirty="0" smtClean="0"/>
              <a:t>Enable flexible mechanisms that can achieve many goals</a:t>
            </a:r>
          </a:p>
          <a:p>
            <a:pPr lvl="2"/>
            <a:r>
              <a:rPr lang="en-US" dirty="0" smtClean="0"/>
              <a:t>Provide fairness or throughput when needed</a:t>
            </a:r>
          </a:p>
          <a:p>
            <a:pPr lvl="2"/>
            <a:r>
              <a:rPr lang="en-US" dirty="0" smtClean="0"/>
              <a:t>Satisfy performance guarantees when needed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541A9A-AFF6-FB4F-BAA6-4B5658B19D03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232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sz="3200" smtClean="0">
                <a:ea typeface="ＭＳ Ｐゴシック" pitchFamily="30" charset="-128"/>
                <a:cs typeface="ＭＳ Ｐゴシック" pitchFamily="30" charset="-128"/>
              </a:rPr>
              <a:t>Designing QoS-Aware Memory Systems: 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52736"/>
            <a:ext cx="8915400" cy="5043264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ea typeface="ＭＳ Ｐゴシック" pitchFamily="30" charset="-128"/>
                <a:cs typeface="ＭＳ Ｐゴシック" pitchFamily="30" charset="-128"/>
              </a:rPr>
              <a:t>Smart resources: </a:t>
            </a:r>
            <a:r>
              <a:rPr lang="en-US" dirty="0" smtClean="0">
                <a:solidFill>
                  <a:srgbClr val="0000FF"/>
                </a:solidFill>
                <a:ea typeface="ＭＳ Ｐゴシック" pitchFamily="30" charset="-128"/>
                <a:cs typeface="ＭＳ Ｐゴシック" pitchFamily="30" charset="-128"/>
              </a:rPr>
              <a:t>Design each shared resource to have a configurable interference control/reduction mechanism</a:t>
            </a:r>
          </a:p>
          <a:p>
            <a:pPr lvl="1"/>
            <a:r>
              <a:rPr lang="en-US" sz="2000" dirty="0" err="1" smtClean="0">
                <a:solidFill>
                  <a:srgbClr val="000000"/>
                </a:solidFill>
              </a:rPr>
              <a:t>QoS</a:t>
            </a:r>
            <a:r>
              <a:rPr lang="en-US" sz="2000" dirty="0" smtClean="0">
                <a:solidFill>
                  <a:srgbClr val="000000"/>
                </a:solidFill>
              </a:rPr>
              <a:t>-</a:t>
            </a:r>
            <a:r>
              <a:rPr lang="en-US" sz="2000" dirty="0" smtClean="0">
                <a:solidFill>
                  <a:srgbClr val="000000"/>
                </a:solidFill>
              </a:rPr>
              <a:t>aware memory </a:t>
            </a:r>
            <a:r>
              <a:rPr lang="en-US" sz="2000" dirty="0" smtClean="0">
                <a:solidFill>
                  <a:srgbClr val="000000"/>
                </a:solidFill>
              </a:rPr>
              <a:t>controllers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6633"/>
                </a:solidFill>
              </a:rPr>
              <a:t>[</a:t>
            </a:r>
            <a:r>
              <a:rPr lang="en-US" sz="1600" dirty="0" smtClean="0">
                <a:solidFill>
                  <a:srgbClr val="006633"/>
                </a:solidFill>
              </a:rPr>
              <a:t>Mutlu</a:t>
            </a:r>
            <a:r>
              <a:rPr lang="en-US" sz="1600" dirty="0" smtClean="0">
                <a:solidFill>
                  <a:srgbClr val="006633"/>
                </a:solidFill>
              </a:rPr>
              <a:t>+ </a:t>
            </a:r>
            <a:r>
              <a:rPr lang="en-US" sz="1600" dirty="0" smtClean="0">
                <a:solidFill>
                  <a:srgbClr val="006633"/>
                </a:solidFill>
              </a:rPr>
              <a:t>MICRO’07]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6633"/>
                </a:solidFill>
              </a:rPr>
              <a:t>[</a:t>
            </a:r>
            <a:r>
              <a:rPr lang="en-US" sz="1600" dirty="0" err="1" smtClean="0">
                <a:solidFill>
                  <a:srgbClr val="006633"/>
                </a:solidFill>
              </a:rPr>
              <a:t>Moscibroda</a:t>
            </a:r>
            <a:r>
              <a:rPr lang="en-US" sz="1600" dirty="0" smtClean="0">
                <a:solidFill>
                  <a:srgbClr val="006633"/>
                </a:solidFill>
              </a:rPr>
              <a:t>+, </a:t>
            </a:r>
            <a:r>
              <a:rPr lang="en-US" sz="1600" dirty="0" err="1" smtClean="0">
                <a:solidFill>
                  <a:srgbClr val="006633"/>
                </a:solidFill>
              </a:rPr>
              <a:t>Usenix</a:t>
            </a:r>
            <a:r>
              <a:rPr lang="en-US" sz="1600" dirty="0" smtClean="0">
                <a:solidFill>
                  <a:srgbClr val="006633"/>
                </a:solidFill>
              </a:rPr>
              <a:t> Security’07] [Mutlu</a:t>
            </a:r>
            <a:r>
              <a:rPr lang="en-US" sz="1600" dirty="0" smtClean="0">
                <a:solidFill>
                  <a:srgbClr val="006633"/>
                </a:solidFill>
              </a:rPr>
              <a:t>+ </a:t>
            </a:r>
            <a:r>
              <a:rPr lang="en-US" sz="1600" dirty="0" smtClean="0">
                <a:solidFill>
                  <a:srgbClr val="006633"/>
                </a:solidFill>
              </a:rPr>
              <a:t>ISCA’08</a:t>
            </a:r>
            <a:r>
              <a:rPr lang="en-US" sz="1600" dirty="0" smtClean="0">
                <a:solidFill>
                  <a:srgbClr val="006633"/>
                </a:solidFill>
              </a:rPr>
              <a:t>, Top </a:t>
            </a:r>
            <a:r>
              <a:rPr lang="en-US" sz="1600" dirty="0" smtClean="0">
                <a:solidFill>
                  <a:srgbClr val="006633"/>
                </a:solidFill>
              </a:rPr>
              <a:t>Picks’09]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6633"/>
                </a:solidFill>
                <a:ea typeface="+mn-ea"/>
                <a:cs typeface="+mn-cs"/>
              </a:rPr>
              <a:t>[Kim+ </a:t>
            </a:r>
            <a:r>
              <a:rPr lang="en-US" sz="1600" dirty="0" smtClean="0">
                <a:solidFill>
                  <a:srgbClr val="006633"/>
                </a:solidFill>
                <a:ea typeface="+mn-ea"/>
                <a:cs typeface="+mn-cs"/>
              </a:rPr>
              <a:t>HPCA’10]</a:t>
            </a:r>
            <a:r>
              <a:rPr lang="en-US" sz="1800" dirty="0" smtClean="0">
                <a:solidFill>
                  <a:srgbClr val="006633"/>
                </a:solidFill>
                <a:ea typeface="+mn-ea"/>
                <a:cs typeface="+mn-cs"/>
              </a:rPr>
              <a:t> </a:t>
            </a:r>
            <a:r>
              <a:rPr lang="en-US" sz="1600" dirty="0" smtClean="0">
                <a:solidFill>
                  <a:srgbClr val="006633"/>
                </a:solidFill>
              </a:rPr>
              <a:t>[</a:t>
            </a:r>
            <a:r>
              <a:rPr lang="en-US" sz="1600" dirty="0">
                <a:solidFill>
                  <a:srgbClr val="006633"/>
                </a:solidFill>
              </a:rPr>
              <a:t>Kim+ </a:t>
            </a:r>
            <a:r>
              <a:rPr lang="en-US" sz="1600" dirty="0" smtClean="0">
                <a:solidFill>
                  <a:srgbClr val="006633"/>
                </a:solidFill>
              </a:rPr>
              <a:t>MICRO’10, Top Picks’11]</a:t>
            </a:r>
            <a:endParaRPr lang="en-US" sz="1600" dirty="0" smtClean="0">
              <a:solidFill>
                <a:srgbClr val="000000"/>
              </a:solidFill>
            </a:endParaRPr>
          </a:p>
          <a:p>
            <a:pPr lvl="1"/>
            <a:r>
              <a:rPr lang="en-US" sz="2000" dirty="0" err="1" smtClean="0">
                <a:solidFill>
                  <a:srgbClr val="000000"/>
                </a:solidFill>
              </a:rPr>
              <a:t>QoS</a:t>
            </a:r>
            <a:r>
              <a:rPr lang="en-US" sz="2000" dirty="0" smtClean="0">
                <a:solidFill>
                  <a:srgbClr val="000000"/>
                </a:solidFill>
              </a:rPr>
              <a:t>-aware interconnects </a:t>
            </a:r>
            <a:r>
              <a:rPr lang="en-US" sz="1600" dirty="0" smtClean="0">
                <a:solidFill>
                  <a:srgbClr val="006633"/>
                </a:solidFill>
              </a:rPr>
              <a:t>[</a:t>
            </a:r>
            <a:r>
              <a:rPr lang="en-US" sz="1600" dirty="0" smtClean="0">
                <a:solidFill>
                  <a:srgbClr val="006633"/>
                </a:solidFill>
              </a:rPr>
              <a:t>Das+ </a:t>
            </a:r>
            <a:r>
              <a:rPr lang="en-US" sz="1600" dirty="0" smtClean="0">
                <a:solidFill>
                  <a:srgbClr val="006633"/>
                </a:solidFill>
              </a:rPr>
              <a:t>MICRO’09</a:t>
            </a:r>
            <a:r>
              <a:rPr lang="en-US" sz="1600" dirty="0" smtClean="0">
                <a:solidFill>
                  <a:srgbClr val="006633"/>
                </a:solidFill>
              </a:rPr>
              <a:t>, </a:t>
            </a:r>
            <a:r>
              <a:rPr lang="en-US" sz="1600" dirty="0" smtClean="0">
                <a:solidFill>
                  <a:srgbClr val="006633"/>
                </a:solidFill>
              </a:rPr>
              <a:t>ISCA’10</a:t>
            </a:r>
            <a:r>
              <a:rPr lang="en-US" sz="1600" dirty="0" smtClean="0">
                <a:solidFill>
                  <a:srgbClr val="006633"/>
                </a:solidFill>
              </a:rPr>
              <a:t>, Top Picks </a:t>
            </a:r>
            <a:r>
              <a:rPr lang="fr-FR" sz="1600" dirty="0" smtClean="0">
                <a:solidFill>
                  <a:srgbClr val="006633"/>
                </a:solidFill>
              </a:rPr>
              <a:t>’</a:t>
            </a:r>
            <a:r>
              <a:rPr lang="en-US" sz="1600" dirty="0" smtClean="0">
                <a:solidFill>
                  <a:srgbClr val="006633"/>
                </a:solidFill>
              </a:rPr>
              <a:t>11</a:t>
            </a:r>
            <a:r>
              <a:rPr lang="en-US" sz="1600" dirty="0">
                <a:solidFill>
                  <a:srgbClr val="006633"/>
                </a:solidFill>
              </a:rPr>
              <a:t>]</a:t>
            </a:r>
            <a:r>
              <a:rPr lang="en-US" sz="1600" dirty="0" smtClean="0">
                <a:solidFill>
                  <a:srgbClr val="006633"/>
                </a:solidFill>
              </a:rPr>
              <a:t> [Grot</a:t>
            </a:r>
            <a:r>
              <a:rPr lang="en-US" sz="1600" dirty="0" smtClean="0">
                <a:solidFill>
                  <a:srgbClr val="006633"/>
                </a:solidFill>
              </a:rPr>
              <a:t>+ </a:t>
            </a:r>
            <a:r>
              <a:rPr lang="en-US" sz="1600" dirty="0" smtClean="0">
                <a:solidFill>
                  <a:srgbClr val="006633"/>
                </a:solidFill>
              </a:rPr>
              <a:t>MICRO’09</a:t>
            </a:r>
            <a:r>
              <a:rPr lang="en-US" sz="1600" dirty="0" smtClean="0">
                <a:solidFill>
                  <a:srgbClr val="006633"/>
                </a:solidFill>
              </a:rPr>
              <a:t>, </a:t>
            </a:r>
            <a:r>
              <a:rPr lang="en-US" sz="1600" dirty="0" smtClean="0">
                <a:solidFill>
                  <a:srgbClr val="006633"/>
                </a:solidFill>
              </a:rPr>
              <a:t>ISCA’11]</a:t>
            </a:r>
          </a:p>
          <a:p>
            <a:pPr lvl="1"/>
            <a:r>
              <a:rPr lang="en-US" sz="2000" dirty="0" err="1">
                <a:solidFill>
                  <a:srgbClr val="000000"/>
                </a:solidFill>
                <a:ea typeface="+mn-ea"/>
                <a:cs typeface="+mn-cs"/>
              </a:rPr>
              <a:t>QoS</a:t>
            </a:r>
            <a:r>
              <a:rPr lang="en-US" sz="2000" dirty="0">
                <a:solidFill>
                  <a:srgbClr val="000000"/>
                </a:solidFill>
                <a:ea typeface="+mn-ea"/>
                <a:cs typeface="+mn-cs"/>
              </a:rPr>
              <a:t>-aware </a:t>
            </a:r>
            <a:r>
              <a:rPr lang="en-US" sz="2000" dirty="0" smtClean="0">
                <a:solidFill>
                  <a:srgbClr val="000000"/>
                </a:solidFill>
                <a:ea typeface="+mn-ea"/>
                <a:cs typeface="+mn-cs"/>
              </a:rPr>
              <a:t>caches</a:t>
            </a:r>
            <a:endParaRPr lang="en-US" sz="1600" dirty="0" smtClean="0">
              <a:solidFill>
                <a:srgbClr val="006633"/>
              </a:solidFill>
            </a:endParaRPr>
          </a:p>
          <a:p>
            <a:endParaRPr lang="en-US" sz="1200" dirty="0" smtClean="0">
              <a:ea typeface="ＭＳ Ｐゴシック" pitchFamily="30" charset="-128"/>
              <a:cs typeface="ＭＳ Ｐゴシック" pitchFamily="30" charset="-128"/>
            </a:endParaRPr>
          </a:p>
          <a:p>
            <a:r>
              <a:rPr lang="en-US" dirty="0" smtClean="0">
                <a:solidFill>
                  <a:srgbClr val="FF0000"/>
                </a:solidFill>
                <a:ea typeface="ＭＳ Ｐゴシック" pitchFamily="30" charset="-128"/>
                <a:cs typeface="ＭＳ Ｐゴシック" pitchFamily="30" charset="-128"/>
              </a:rPr>
              <a:t>Dumb resources: </a:t>
            </a:r>
            <a:r>
              <a:rPr lang="en-US" dirty="0" smtClean="0">
                <a:solidFill>
                  <a:srgbClr val="0000FF"/>
                </a:solidFill>
                <a:ea typeface="ＭＳ Ｐゴシック" pitchFamily="30" charset="-128"/>
                <a:cs typeface="ＭＳ Ｐゴシック" pitchFamily="30" charset="-128"/>
              </a:rPr>
              <a:t>Keep each resource free-for-all, but </a:t>
            </a:r>
            <a:r>
              <a:rPr lang="en-US" dirty="0" smtClean="0">
                <a:solidFill>
                  <a:srgbClr val="0000FF"/>
                </a:solidFill>
                <a:ea typeface="ＭＳ Ｐゴシック" pitchFamily="30" charset="-128"/>
                <a:cs typeface="ＭＳ Ｐゴシック" pitchFamily="30" charset="-128"/>
              </a:rPr>
              <a:t>reduce/control interference by injection control or data mapping</a:t>
            </a:r>
            <a:endParaRPr lang="en-US" dirty="0" smtClean="0">
              <a:solidFill>
                <a:srgbClr val="0000FF"/>
              </a:solidFill>
              <a:ea typeface="ＭＳ Ｐゴシック" pitchFamily="30" charset="-128"/>
              <a:cs typeface="ＭＳ Ｐゴシック" pitchFamily="30" charset="-128"/>
            </a:endParaRPr>
          </a:p>
          <a:p>
            <a:pPr lvl="1"/>
            <a:r>
              <a:rPr lang="en-US" sz="2000" dirty="0" smtClean="0">
                <a:ea typeface="ＭＳ Ｐゴシック" pitchFamily="30" charset="-128"/>
              </a:rPr>
              <a:t>Source throttling to control access to memory system</a:t>
            </a:r>
            <a:r>
              <a:rPr lang="en-US" sz="2000" dirty="0" smtClean="0">
                <a:ea typeface="ＭＳ Ｐゴシック" pitchFamily="30" charset="-128"/>
              </a:rPr>
              <a:t> </a:t>
            </a:r>
            <a:r>
              <a:rPr lang="en-US" sz="1600" dirty="0" smtClean="0">
                <a:solidFill>
                  <a:srgbClr val="006633"/>
                </a:solidFill>
              </a:rPr>
              <a:t>[</a:t>
            </a:r>
            <a:r>
              <a:rPr lang="en-US" sz="1600" dirty="0" err="1" smtClean="0">
                <a:solidFill>
                  <a:srgbClr val="006633"/>
                </a:solidFill>
              </a:rPr>
              <a:t>Ebrahimi</a:t>
            </a:r>
            <a:r>
              <a:rPr lang="en-US" sz="1600" dirty="0" smtClean="0">
                <a:solidFill>
                  <a:srgbClr val="006633"/>
                </a:solidFill>
              </a:rPr>
              <a:t>+ ASPLOS’10</a:t>
            </a:r>
            <a:r>
              <a:rPr lang="en-US" sz="1600" dirty="0" smtClean="0">
                <a:solidFill>
                  <a:srgbClr val="006633"/>
                </a:solidFill>
              </a:rPr>
              <a:t>, </a:t>
            </a:r>
            <a:r>
              <a:rPr lang="en-US" sz="1600" dirty="0" smtClean="0">
                <a:solidFill>
                  <a:srgbClr val="006633"/>
                </a:solidFill>
              </a:rPr>
              <a:t>ISCA’11] [</a:t>
            </a:r>
            <a:r>
              <a:rPr lang="en-US" sz="1600" dirty="0" err="1" smtClean="0">
                <a:solidFill>
                  <a:srgbClr val="006633"/>
                </a:solidFill>
              </a:rPr>
              <a:t>Ebrahimi</a:t>
            </a:r>
            <a:r>
              <a:rPr lang="en-US" sz="1600" dirty="0" smtClean="0">
                <a:solidFill>
                  <a:srgbClr val="006633"/>
                </a:solidFill>
              </a:rPr>
              <a:t>+ MICRO’09] [</a:t>
            </a:r>
            <a:r>
              <a:rPr lang="en-US" sz="1600" dirty="0" err="1" smtClean="0">
                <a:solidFill>
                  <a:srgbClr val="006633"/>
                </a:solidFill>
              </a:rPr>
              <a:t>Nychis</a:t>
            </a:r>
            <a:r>
              <a:rPr lang="en-US" sz="1600" dirty="0" smtClean="0">
                <a:solidFill>
                  <a:srgbClr val="006633"/>
                </a:solidFill>
              </a:rPr>
              <a:t>+ HotNets’10]</a:t>
            </a:r>
          </a:p>
          <a:p>
            <a:pPr lvl="1"/>
            <a:r>
              <a:rPr lang="en-US" sz="2000" dirty="0" err="1" smtClean="0">
                <a:solidFill>
                  <a:srgbClr val="000000"/>
                </a:solidFill>
                <a:ea typeface="ＭＳ Ｐゴシック" pitchFamily="30" charset="-128"/>
                <a:cs typeface="+mn-cs"/>
              </a:rPr>
              <a:t>QoS</a:t>
            </a:r>
            <a:r>
              <a:rPr lang="en-US" sz="2000" dirty="0" smtClean="0">
                <a:solidFill>
                  <a:srgbClr val="000000"/>
                </a:solidFill>
                <a:ea typeface="ＭＳ Ｐゴシック" pitchFamily="30" charset="-128"/>
                <a:cs typeface="+mn-cs"/>
              </a:rPr>
              <a:t>-aware data mapping to memory controllers </a:t>
            </a:r>
            <a:r>
              <a:rPr lang="en-US" sz="1600" dirty="0" smtClean="0">
                <a:solidFill>
                  <a:srgbClr val="006633"/>
                </a:solidFill>
                <a:ea typeface="+mn-ea"/>
                <a:cs typeface="+mn-cs"/>
              </a:rPr>
              <a:t>[</a:t>
            </a:r>
            <a:r>
              <a:rPr lang="en-US" sz="1600" dirty="0" err="1" smtClean="0">
                <a:solidFill>
                  <a:srgbClr val="006633"/>
                </a:solidFill>
                <a:ea typeface="+mn-ea"/>
                <a:cs typeface="+mn-cs"/>
              </a:rPr>
              <a:t>Muralidhara</a:t>
            </a:r>
            <a:r>
              <a:rPr lang="en-US" sz="1600" dirty="0" smtClean="0">
                <a:solidFill>
                  <a:srgbClr val="006633"/>
                </a:solidFill>
                <a:ea typeface="+mn-ea"/>
                <a:cs typeface="+mn-cs"/>
              </a:rPr>
              <a:t>+ CMU TR’11]</a:t>
            </a:r>
            <a:endParaRPr lang="en-US" sz="2000" dirty="0">
              <a:solidFill>
                <a:srgbClr val="006633"/>
              </a:solidFill>
              <a:ea typeface="+mn-ea"/>
              <a:cs typeface="+mn-cs"/>
            </a:endParaRPr>
          </a:p>
          <a:p>
            <a:pPr lvl="1"/>
            <a:r>
              <a:rPr lang="en-US" sz="2000" dirty="0" err="1">
                <a:solidFill>
                  <a:srgbClr val="000000"/>
                </a:solidFill>
                <a:ea typeface="ＭＳ Ｐゴシック" pitchFamily="30" charset="-128"/>
              </a:rPr>
              <a:t>QoS</a:t>
            </a:r>
            <a:r>
              <a:rPr lang="en-US" sz="2000" dirty="0">
                <a:solidFill>
                  <a:srgbClr val="000000"/>
                </a:solidFill>
                <a:ea typeface="ＭＳ Ｐゴシック" pitchFamily="30" charset="-128"/>
              </a:rPr>
              <a:t>-aware </a:t>
            </a:r>
            <a:r>
              <a:rPr lang="en-US" sz="2000" dirty="0" smtClean="0">
                <a:solidFill>
                  <a:srgbClr val="000000"/>
                </a:solidFill>
                <a:ea typeface="ＭＳ Ｐゴシック" pitchFamily="30" charset="-128"/>
              </a:rPr>
              <a:t>thread scheduling to cores</a:t>
            </a:r>
            <a:endParaRPr lang="en-US" dirty="0" smtClean="0"/>
          </a:p>
          <a:p>
            <a:endParaRPr lang="en-US" dirty="0" smtClean="0">
              <a:ea typeface="ＭＳ Ｐゴシック" pitchFamily="30" charset="-128"/>
              <a:cs typeface="ＭＳ Ｐゴシック" pitchFamily="30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5B996E0-F30A-4D4D-9230-93494278B895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99592" y="1844824"/>
            <a:ext cx="3624360" cy="428628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3581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Agenda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4876800"/>
          </a:xfrm>
        </p:spPr>
        <p:txBody>
          <a:bodyPr/>
          <a:lstStyle/>
          <a:p>
            <a:pPr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Technology, Application, Architecture Trends</a:t>
            </a:r>
          </a:p>
          <a:p>
            <a:pPr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Requirements from the Memory Hierarchy</a:t>
            </a:r>
          </a:p>
          <a:p>
            <a:pPr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Research Challenges and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Solution Directions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Main Memory Scalability</a:t>
            </a:r>
          </a:p>
          <a:p>
            <a:pPr lvl="1" eaLnBrk="1" hangingPunct="1"/>
            <a:r>
              <a:rPr lang="en-US" dirty="0" err="1">
                <a:latin typeface="Tahoma" charset="0"/>
                <a:ea typeface="ＭＳ Ｐゴシック" charset="0"/>
              </a:rPr>
              <a:t>QoS</a:t>
            </a:r>
            <a:r>
              <a:rPr lang="en-US" dirty="0">
                <a:latin typeface="Tahoma" charset="0"/>
                <a:ea typeface="ＭＳ Ｐゴシック" charset="0"/>
              </a:rPr>
              <a:t> support: Inter-thread/application </a:t>
            </a:r>
            <a:r>
              <a:rPr lang="en-US" dirty="0" smtClean="0">
                <a:latin typeface="Tahoma" charset="0"/>
                <a:ea typeface="ＭＳ Ｐゴシック" charset="0"/>
              </a:rPr>
              <a:t>interference</a:t>
            </a:r>
          </a:p>
          <a:p>
            <a:pPr lvl="2" eaLnBrk="1" hangingPunct="1"/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Smart Resources: Thread Cluster Memory Scheduling</a:t>
            </a:r>
          </a:p>
          <a:p>
            <a:pPr lvl="2" eaLnBrk="1" hangingPunct="1"/>
            <a:r>
              <a:rPr lang="en-US" dirty="0" smtClean="0">
                <a:solidFill>
                  <a:srgbClr val="000000"/>
                </a:solidFill>
                <a:latin typeface="Tahoma" charset="0"/>
                <a:ea typeface="ＭＳ Ｐゴシック" charset="0"/>
              </a:rPr>
              <a:t>Dumb Resources: Fairness via Source Throttling</a:t>
            </a:r>
            <a:endParaRPr lang="en-US" dirty="0">
              <a:solidFill>
                <a:srgbClr val="000000"/>
              </a:solidFill>
              <a:latin typeface="Tahoma" charset="0"/>
              <a:ea typeface="ＭＳ Ｐゴシック" charset="0"/>
            </a:endParaRPr>
          </a:p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Summary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A419BFC-0704-824A-8642-CF6757650AC5}" type="slidenum">
              <a:rPr lang="en-US" sz="1600">
                <a:latin typeface="Garamond" charset="0"/>
              </a:rPr>
              <a:pPr eaLnBrk="1" hangingPunct="1"/>
              <a:t>38</a:t>
            </a:fld>
            <a:endParaRPr lang="en-US" sz="1600"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1348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QoS</a:t>
            </a:r>
            <a:r>
              <a:rPr lang="en-US" dirty="0" smtClean="0"/>
              <a:t>-Aware Memory Scheduling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How to schedule requests to provide</a:t>
            </a:r>
          </a:p>
          <a:p>
            <a:pPr lvl="1"/>
            <a:r>
              <a:rPr lang="en-US" dirty="0" smtClean="0"/>
              <a:t>High system performance</a:t>
            </a:r>
          </a:p>
          <a:p>
            <a:pPr lvl="1"/>
            <a:r>
              <a:rPr lang="en-US" dirty="0" smtClean="0"/>
              <a:t>High fairness to applications</a:t>
            </a:r>
          </a:p>
          <a:p>
            <a:pPr lvl="1"/>
            <a:r>
              <a:rPr lang="en-US" dirty="0" smtClean="0"/>
              <a:t>Configurability to system software </a:t>
            </a:r>
          </a:p>
          <a:p>
            <a:pPr lvl="1"/>
            <a:endParaRPr lang="en-US" dirty="0"/>
          </a:p>
          <a:p>
            <a:r>
              <a:rPr lang="en-US" dirty="0" smtClean="0"/>
              <a:t>Memory controller needs to be aware of threads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39</a:t>
            </a:fld>
            <a:endParaRPr lang="en-US" altLang="en-US"/>
          </a:p>
        </p:txBody>
      </p:sp>
      <p:sp>
        <p:nvSpPr>
          <p:cNvPr id="15" name="Rounded Rectangle 14"/>
          <p:cNvSpPr/>
          <p:nvPr/>
        </p:nvSpPr>
        <p:spPr>
          <a:xfrm>
            <a:off x="2209800" y="1981200"/>
            <a:ext cx="1447800" cy="838200"/>
          </a:xfrm>
          <a:prstGeom prst="roundRect">
            <a:avLst/>
          </a:prstGeom>
          <a:noFill/>
          <a:ln w="31750" cap="flat" cmpd="sng" algn="ctr">
            <a:solidFill>
              <a:sysClr val="windowText" lastClr="000000"/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86000" y="2095500"/>
            <a:ext cx="1295400" cy="609600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Memory Controller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62000" y="1828800"/>
            <a:ext cx="609600" cy="53340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shade val="51000"/>
                  <a:satMod val="130000"/>
                </a:sysClr>
              </a:gs>
              <a:gs pos="80000">
                <a:sysClr val="windowText" lastClr="000000">
                  <a:shade val="93000"/>
                  <a:satMod val="130000"/>
                </a:sysClr>
              </a:gs>
              <a:gs pos="100000">
                <a:sysClr val="windowText" lastClr="000000">
                  <a:shade val="94000"/>
                  <a:satMod val="135000"/>
                </a:sys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Core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47800" y="1828800"/>
            <a:ext cx="609600" cy="53340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shade val="51000"/>
                  <a:satMod val="130000"/>
                </a:sysClr>
              </a:gs>
              <a:gs pos="80000">
                <a:sysClr val="windowText" lastClr="000000">
                  <a:shade val="93000"/>
                  <a:satMod val="130000"/>
                </a:sysClr>
              </a:gs>
              <a:gs pos="100000">
                <a:sysClr val="windowText" lastClr="000000">
                  <a:shade val="94000"/>
                  <a:satMod val="135000"/>
                </a:sys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Core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2000" y="2438400"/>
            <a:ext cx="609600" cy="53340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shade val="51000"/>
                  <a:satMod val="130000"/>
                </a:sysClr>
              </a:gs>
              <a:gs pos="80000">
                <a:sysClr val="windowText" lastClr="000000">
                  <a:shade val="93000"/>
                  <a:satMod val="130000"/>
                </a:sysClr>
              </a:gs>
              <a:gs pos="100000">
                <a:sysClr val="windowText" lastClr="000000">
                  <a:shade val="94000"/>
                  <a:satMod val="135000"/>
                </a:sys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Core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447800" y="2438400"/>
            <a:ext cx="609600" cy="53340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shade val="51000"/>
                  <a:satMod val="130000"/>
                </a:sysClr>
              </a:gs>
              <a:gs pos="80000">
                <a:sysClr val="windowText" lastClr="000000">
                  <a:shade val="93000"/>
                  <a:satMod val="130000"/>
                </a:sysClr>
              </a:gs>
              <a:gs pos="100000">
                <a:sysClr val="windowText" lastClr="000000">
                  <a:shade val="94000"/>
                  <a:satMod val="135000"/>
                </a:sys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Core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759696" y="2132856"/>
            <a:ext cx="1676400" cy="457200"/>
            <a:chOff x="5105400" y="1866900"/>
            <a:chExt cx="1676400" cy="457200"/>
          </a:xfrm>
        </p:grpSpPr>
        <p:sp>
          <p:nvSpPr>
            <p:cNvPr id="22" name="Left-Right Arrow 21"/>
            <p:cNvSpPr/>
            <p:nvPr/>
          </p:nvSpPr>
          <p:spPr>
            <a:xfrm>
              <a:off x="5105400" y="1978270"/>
              <a:ext cx="457200" cy="234460"/>
            </a:xfrm>
            <a:prstGeom prst="leftRightArrow">
              <a:avLst/>
            </a:prstGeom>
            <a:solidFill>
              <a:sysClr val="window" lastClr="FFFFFF">
                <a:lumMod val="50000"/>
              </a:sysClr>
            </a:solidFill>
            <a:ln w="2540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715000" y="1866900"/>
              <a:ext cx="1066800" cy="457200"/>
            </a:xfrm>
            <a:prstGeom prst="rect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Memory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24" name="Curved Connector 23"/>
          <p:cNvCxnSpPr>
            <a:stCxn id="16" idx="0"/>
          </p:cNvCxnSpPr>
          <p:nvPr/>
        </p:nvCxnSpPr>
        <p:spPr>
          <a:xfrm rot="5400000" flipH="1" flipV="1">
            <a:off x="3011017" y="1525117"/>
            <a:ext cx="493067" cy="647700"/>
          </a:xfrm>
          <a:prstGeom prst="curvedConnector2">
            <a:avLst/>
          </a:prstGeom>
          <a:noFill/>
          <a:ln w="19050" cap="flat" cmpd="sng" algn="ctr">
            <a:solidFill>
              <a:srgbClr val="FF0000"/>
            </a:solidFill>
            <a:prstDash val="solid"/>
            <a:tailEnd type="arrow" w="lg" len="lg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3635896" y="1196752"/>
            <a:ext cx="408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Resolves memory contention by scheduling requests</a:t>
            </a:r>
          </a:p>
        </p:txBody>
      </p:sp>
    </p:spTree>
    <p:extLst>
      <p:ext uri="{BB962C8B-B14F-4D97-AF65-F5344CB8AC3E}">
        <p14:creationId xmlns:p14="http://schemas.microsoft.com/office/powerpoint/2010/main" val="5256344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Agenda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48768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Technology, Application, Architecture Trends</a:t>
            </a:r>
          </a:p>
          <a:p>
            <a:pPr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Requirements from the Memory Hierarchy</a:t>
            </a:r>
          </a:p>
          <a:p>
            <a:pPr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Research Challenges and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Solution Directions</a:t>
            </a:r>
          </a:p>
          <a:p>
            <a:pPr lvl="1" eaLnBrk="1" hangingPunct="1"/>
            <a:r>
              <a:rPr lang="en-US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Main Memory Scalability</a:t>
            </a:r>
          </a:p>
          <a:p>
            <a:pPr lvl="1" eaLnBrk="1" hangingPunct="1"/>
            <a:r>
              <a:rPr lang="en-US" dirty="0" err="1" smtClean="0">
                <a:latin typeface="Tahoma" charset="0"/>
                <a:ea typeface="ＭＳ Ｐゴシック" charset="0"/>
              </a:rPr>
              <a:t>QoS</a:t>
            </a:r>
            <a:r>
              <a:rPr lang="en-US" dirty="0" smtClean="0">
                <a:latin typeface="Tahoma" charset="0"/>
                <a:ea typeface="ＭＳ Ｐゴシック" charset="0"/>
              </a:rPr>
              <a:t> </a:t>
            </a:r>
            <a:r>
              <a:rPr lang="en-US" dirty="0">
                <a:latin typeface="Tahoma" charset="0"/>
                <a:ea typeface="ＭＳ Ｐゴシック" charset="0"/>
              </a:rPr>
              <a:t>support: Inter-thread/application interference</a:t>
            </a:r>
          </a:p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Summary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A419BFC-0704-824A-8642-CF6757650AC5}" type="slidenum">
              <a:rPr lang="en-US" sz="1600">
                <a:latin typeface="Garamond" charset="0"/>
              </a:rPr>
              <a:pPr eaLnBrk="1" hangingPunct="1"/>
              <a:t>4</a:t>
            </a:fld>
            <a:endParaRPr lang="en-US" sz="1600"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7399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dirty="0" err="1" smtClean="0"/>
              <a:t>QoS</a:t>
            </a:r>
            <a:r>
              <a:rPr lang="en-US" dirty="0" smtClean="0"/>
              <a:t>-Aware Memory Scheduling: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80728"/>
            <a:ext cx="8610600" cy="5051648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Stall-time fair memory scheduling </a:t>
            </a:r>
            <a:r>
              <a:rPr lang="en-US" sz="1800" dirty="0" smtClean="0">
                <a:solidFill>
                  <a:srgbClr val="008000"/>
                </a:solidFill>
              </a:rPr>
              <a:t>[Mutlu+ MICRO’07]</a:t>
            </a:r>
          </a:p>
          <a:p>
            <a:pPr lvl="1"/>
            <a:r>
              <a:rPr lang="en-US" sz="2000" dirty="0" smtClean="0"/>
              <a:t>Idea: Estimate and balance thread slowdowns</a:t>
            </a:r>
          </a:p>
          <a:p>
            <a:pPr lvl="1"/>
            <a:r>
              <a:rPr lang="en-US" sz="2000" dirty="0" smtClean="0"/>
              <a:t>Takeaway: </a:t>
            </a:r>
            <a:r>
              <a:rPr lang="en-US" sz="2000" dirty="0" smtClean="0">
                <a:solidFill>
                  <a:srgbClr val="FF0000"/>
                </a:solidFill>
              </a:rPr>
              <a:t>Proportional thread progress improves performa</a:t>
            </a:r>
            <a:r>
              <a:rPr lang="en-US" dirty="0" smtClean="0">
                <a:solidFill>
                  <a:srgbClr val="FF0000"/>
                </a:solidFill>
              </a:rPr>
              <a:t>nce, </a:t>
            </a:r>
            <a:r>
              <a:rPr lang="en-US" sz="2000" dirty="0" smtClean="0">
                <a:solidFill>
                  <a:srgbClr val="FF0000"/>
                </a:solidFill>
              </a:rPr>
              <a:t>especially when threads are “heavy” </a:t>
            </a:r>
            <a:r>
              <a:rPr lang="en-US" sz="2000" dirty="0" smtClean="0"/>
              <a:t>(memory intensive)</a:t>
            </a:r>
          </a:p>
          <a:p>
            <a:pPr lvl="1"/>
            <a:endParaRPr lang="en-US" sz="1500" dirty="0"/>
          </a:p>
          <a:p>
            <a:r>
              <a:rPr lang="en-US" dirty="0" smtClean="0">
                <a:solidFill>
                  <a:srgbClr val="0000FF"/>
                </a:solidFill>
              </a:rPr>
              <a:t>Parallelism-aware batch scheduling </a:t>
            </a:r>
            <a:r>
              <a:rPr lang="en-US" sz="1800" dirty="0" smtClean="0">
                <a:solidFill>
                  <a:srgbClr val="008000"/>
                </a:solidFill>
              </a:rPr>
              <a:t>[Mutlu+ ISCA’08, Top Picks’09]</a:t>
            </a:r>
          </a:p>
          <a:p>
            <a:pPr lvl="1"/>
            <a:r>
              <a:rPr lang="en-US" sz="2000" dirty="0" smtClean="0"/>
              <a:t>Idea: Rank threads and service in rank order (to preserve bank parallelism); batch requests to prevent starvation</a:t>
            </a:r>
          </a:p>
          <a:p>
            <a:pPr lvl="1"/>
            <a:endParaRPr lang="en-US" sz="1500" dirty="0" smtClean="0"/>
          </a:p>
          <a:p>
            <a:pPr lvl="1"/>
            <a:endParaRPr lang="en-US" sz="1500" dirty="0"/>
          </a:p>
          <a:p>
            <a:pPr lvl="1"/>
            <a:endParaRPr lang="en-US" sz="1500" dirty="0"/>
          </a:p>
          <a:p>
            <a:r>
              <a:rPr lang="en-US" dirty="0" smtClean="0">
                <a:solidFill>
                  <a:srgbClr val="0000FF"/>
                </a:solidFill>
              </a:rPr>
              <a:t>ATLAS memory scheduler </a:t>
            </a:r>
            <a:r>
              <a:rPr lang="en-US" sz="1800" dirty="0" smtClean="0">
                <a:solidFill>
                  <a:srgbClr val="008000"/>
                </a:solidFill>
              </a:rPr>
              <a:t>[Kim+ HPCA’10]</a:t>
            </a:r>
          </a:p>
          <a:p>
            <a:pPr lvl="1"/>
            <a:endParaRPr lang="en-US" sz="1800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46164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ounded Rectangle 89"/>
          <p:cNvSpPr/>
          <p:nvPr/>
        </p:nvSpPr>
        <p:spPr>
          <a:xfrm>
            <a:off x="6365059" y="2237618"/>
            <a:ext cx="541493" cy="1191383"/>
          </a:xfrm>
          <a:prstGeom prst="roundRect">
            <a:avLst/>
          </a:prstGeom>
          <a:noFill/>
          <a:ln w="254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5747368" y="2237617"/>
            <a:ext cx="541493" cy="1191383"/>
          </a:xfrm>
          <a:prstGeom prst="roundRect">
            <a:avLst/>
          </a:prstGeom>
          <a:noFill/>
          <a:ln w="254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7" name="Q"/>
          <p:cNvSpPr/>
          <p:nvPr/>
        </p:nvSpPr>
        <p:spPr>
          <a:xfrm>
            <a:off x="2743200" y="3809999"/>
            <a:ext cx="1106586" cy="3618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dirty="0" smtClea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8" name="Q"/>
          <p:cNvSpPr/>
          <p:nvPr/>
        </p:nvSpPr>
        <p:spPr>
          <a:xfrm>
            <a:off x="1636614" y="3809999"/>
            <a:ext cx="1106586" cy="3618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dirty="0" smtClea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kern="0" dirty="0" smtClean="0">
                <a:solidFill>
                  <a:srgbClr val="006633"/>
                </a:solidFill>
                <a:latin typeface="Garamond"/>
              </a:rPr>
              <a:t>Within-Thread Bank Parallelism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C4A9-9BF4-4191-9AAE-9BDA7C4A68C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67000" y="2923416"/>
            <a:ext cx="990600" cy="50558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prstClr val="white"/>
                </a:solidFill>
                <a:latin typeface="Calibri"/>
              </a:rPr>
              <a:t>Bank 0</a:t>
            </a:r>
            <a:endParaRPr lang="en-US" sz="20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67000" y="2237616"/>
            <a:ext cx="990600" cy="50558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prstClr val="white"/>
                </a:solidFill>
                <a:latin typeface="Calibri"/>
              </a:rPr>
              <a:t>Bank 1</a:t>
            </a:r>
            <a:endParaRPr lang="en-US" sz="20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B"/>
          <p:cNvSpPr/>
          <p:nvPr/>
        </p:nvSpPr>
        <p:spPr>
          <a:xfrm>
            <a:off x="1981200" y="3051623"/>
            <a:ext cx="457200" cy="249167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 smtClean="0">
                <a:solidFill>
                  <a:prstClr val="white"/>
                </a:solidFill>
                <a:latin typeface="Calibri"/>
              </a:rPr>
              <a:t>req</a:t>
            </a:r>
            <a:endParaRPr lang="en-US" dirty="0" smtClea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A"/>
          <p:cNvSpPr/>
          <p:nvPr/>
        </p:nvSpPr>
        <p:spPr>
          <a:xfrm>
            <a:off x="1981200" y="2365823"/>
            <a:ext cx="457200" cy="249167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 smtClean="0">
                <a:solidFill>
                  <a:prstClr val="white"/>
                </a:solidFill>
                <a:latin typeface="Calibri"/>
              </a:rPr>
              <a:t>req</a:t>
            </a:r>
            <a:endParaRPr lang="en-US" dirty="0" smtClea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A"/>
          <p:cNvSpPr/>
          <p:nvPr/>
        </p:nvSpPr>
        <p:spPr>
          <a:xfrm>
            <a:off x="1371600" y="2362199"/>
            <a:ext cx="457200" cy="249167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 smtClean="0">
                <a:solidFill>
                  <a:prstClr val="white"/>
                </a:solidFill>
                <a:latin typeface="Calibri"/>
              </a:rPr>
              <a:t>req</a:t>
            </a:r>
            <a:endParaRPr lang="en-US" dirty="0" smtClea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A"/>
          <p:cNvSpPr/>
          <p:nvPr/>
        </p:nvSpPr>
        <p:spPr>
          <a:xfrm>
            <a:off x="1371600" y="3047999"/>
            <a:ext cx="457200" cy="249167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 smtClean="0">
                <a:solidFill>
                  <a:prstClr val="white"/>
                </a:solidFill>
                <a:latin typeface="Calibri"/>
              </a:rPr>
              <a:t>req</a:t>
            </a:r>
            <a:endParaRPr lang="en-US" dirty="0" smtClea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3000" y="4552889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prstClr val="black"/>
                </a:solidFill>
                <a:latin typeface="Calibri"/>
              </a:rPr>
              <a:t>memory service timeline</a:t>
            </a:r>
            <a:endParaRPr lang="en-US" sz="2000" i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143000" y="4552888"/>
            <a:ext cx="3124200" cy="1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"/>
          <p:cNvSpPr/>
          <p:nvPr/>
        </p:nvSpPr>
        <p:spPr>
          <a:xfrm>
            <a:off x="381000" y="5257799"/>
            <a:ext cx="990600" cy="3048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 smtClean="0">
                <a:solidFill>
                  <a:srgbClr val="4F81BD"/>
                </a:solidFill>
                <a:latin typeface="Calibri"/>
              </a:rPr>
              <a:t>thread A </a:t>
            </a:r>
          </a:p>
        </p:txBody>
      </p:sp>
      <p:sp>
        <p:nvSpPr>
          <p:cNvPr id="15" name="A"/>
          <p:cNvSpPr/>
          <p:nvPr/>
        </p:nvSpPr>
        <p:spPr>
          <a:xfrm>
            <a:off x="381000" y="5714999"/>
            <a:ext cx="990600" cy="3048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 smtClean="0">
                <a:solidFill>
                  <a:srgbClr val="C0504D"/>
                </a:solidFill>
                <a:latin typeface="Calibri"/>
              </a:rPr>
              <a:t>thread B </a:t>
            </a:r>
          </a:p>
        </p:txBody>
      </p:sp>
      <p:sp>
        <p:nvSpPr>
          <p:cNvPr id="17" name="Q"/>
          <p:cNvSpPr/>
          <p:nvPr/>
        </p:nvSpPr>
        <p:spPr>
          <a:xfrm>
            <a:off x="1447800" y="4038599"/>
            <a:ext cx="1106586" cy="3618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dirty="0" smtClea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Q"/>
          <p:cNvSpPr/>
          <p:nvPr/>
        </p:nvSpPr>
        <p:spPr>
          <a:xfrm>
            <a:off x="2554386" y="4038599"/>
            <a:ext cx="1106586" cy="3618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dirty="0" smtClea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43000" y="615309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prstClr val="black"/>
                </a:solidFill>
                <a:latin typeface="Calibri"/>
              </a:rPr>
              <a:t>thread execution timeline</a:t>
            </a:r>
            <a:endParaRPr lang="en-US" sz="2000" i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1143000" y="6153089"/>
            <a:ext cx="3124200" cy="1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Q"/>
          <p:cNvSpPr/>
          <p:nvPr/>
        </p:nvSpPr>
        <p:spPr>
          <a:xfrm>
            <a:off x="1520628" y="5265050"/>
            <a:ext cx="2213172" cy="297550"/>
          </a:xfrm>
          <a:prstGeom prst="rect">
            <a:avLst/>
          </a:prstGeom>
          <a:solidFill>
            <a:schemeClr val="bg1">
              <a:lumMod val="50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 smtClean="0">
                <a:solidFill>
                  <a:prstClr val="white"/>
                </a:solidFill>
                <a:latin typeface="Calibri"/>
              </a:rPr>
              <a:t>WAIT</a:t>
            </a:r>
          </a:p>
        </p:txBody>
      </p:sp>
      <p:sp>
        <p:nvSpPr>
          <p:cNvPr id="28" name="Q"/>
          <p:cNvSpPr/>
          <p:nvPr/>
        </p:nvSpPr>
        <p:spPr>
          <a:xfrm>
            <a:off x="1520628" y="5715000"/>
            <a:ext cx="2213172" cy="285644"/>
          </a:xfrm>
          <a:prstGeom prst="rect">
            <a:avLst/>
          </a:prstGeom>
          <a:solidFill>
            <a:schemeClr val="bg1">
              <a:lumMod val="50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 smtClean="0">
                <a:solidFill>
                  <a:prstClr val="white"/>
                </a:solidFill>
                <a:latin typeface="Calibri"/>
              </a:rPr>
              <a:t>WAIT</a:t>
            </a:r>
          </a:p>
        </p:txBody>
      </p:sp>
      <p:sp>
        <p:nvSpPr>
          <p:cNvPr id="31" name="A"/>
          <p:cNvSpPr/>
          <p:nvPr/>
        </p:nvSpPr>
        <p:spPr>
          <a:xfrm>
            <a:off x="2133600" y="1752598"/>
            <a:ext cx="990600" cy="3048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 smtClean="0">
                <a:solidFill>
                  <a:srgbClr val="C0504D"/>
                </a:solidFill>
                <a:latin typeface="Calibri"/>
              </a:rPr>
              <a:t>thread B </a:t>
            </a:r>
          </a:p>
        </p:txBody>
      </p:sp>
      <p:sp>
        <p:nvSpPr>
          <p:cNvPr id="32" name="A"/>
          <p:cNvSpPr/>
          <p:nvPr/>
        </p:nvSpPr>
        <p:spPr>
          <a:xfrm>
            <a:off x="228600" y="2666998"/>
            <a:ext cx="990600" cy="3048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 smtClean="0">
                <a:solidFill>
                  <a:srgbClr val="4F81BD"/>
                </a:solidFill>
                <a:latin typeface="Calibri"/>
              </a:rPr>
              <a:t>thread A </a:t>
            </a:r>
          </a:p>
        </p:txBody>
      </p:sp>
      <p:cxnSp>
        <p:nvCxnSpPr>
          <p:cNvPr id="34" name="Curved Connector 33"/>
          <p:cNvCxnSpPr>
            <a:stCxn id="8" idx="0"/>
            <a:endCxn id="31" idx="2"/>
          </p:cNvCxnSpPr>
          <p:nvPr/>
        </p:nvCxnSpPr>
        <p:spPr>
          <a:xfrm rot="5400000" flipH="1" flipV="1">
            <a:off x="2265138" y="2002061"/>
            <a:ext cx="308424" cy="419100"/>
          </a:xfrm>
          <a:prstGeom prst="curvedConnector3">
            <a:avLst>
              <a:gd name="adj1" fmla="val 50000"/>
            </a:avLst>
          </a:prstGeom>
          <a:ln w="127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34"/>
          <p:cNvCxnSpPr>
            <a:stCxn id="10" idx="0"/>
            <a:endCxn id="31" idx="1"/>
          </p:cNvCxnSpPr>
          <p:nvPr/>
        </p:nvCxnSpPr>
        <p:spPr>
          <a:xfrm rot="5400000" flipH="1" flipV="1">
            <a:off x="1295400" y="2209799"/>
            <a:ext cx="1143000" cy="533400"/>
          </a:xfrm>
          <a:prstGeom prst="curvedConnector2">
            <a:avLst/>
          </a:prstGeom>
          <a:ln w="127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/>
          <p:cNvCxnSpPr>
            <a:stCxn id="7" idx="0"/>
            <a:endCxn id="32" idx="3"/>
          </p:cNvCxnSpPr>
          <p:nvPr/>
        </p:nvCxnSpPr>
        <p:spPr>
          <a:xfrm rot="16200000" flipV="1">
            <a:off x="1598388" y="2440211"/>
            <a:ext cx="232224" cy="990600"/>
          </a:xfrm>
          <a:prstGeom prst="curvedConnector2">
            <a:avLst/>
          </a:prstGeom>
          <a:ln w="1270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urved Connector 43"/>
          <p:cNvCxnSpPr>
            <a:stCxn id="9" idx="1"/>
            <a:endCxn id="32" idx="0"/>
          </p:cNvCxnSpPr>
          <p:nvPr/>
        </p:nvCxnSpPr>
        <p:spPr>
          <a:xfrm rot="10800000" flipV="1">
            <a:off x="723900" y="2486782"/>
            <a:ext cx="647700" cy="180215"/>
          </a:xfrm>
          <a:prstGeom prst="curvedConnector2">
            <a:avLst/>
          </a:prstGeom>
          <a:ln w="1270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Q"/>
          <p:cNvSpPr/>
          <p:nvPr/>
        </p:nvSpPr>
        <p:spPr>
          <a:xfrm>
            <a:off x="6056214" y="3810001"/>
            <a:ext cx="1106586" cy="3618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dirty="0" smtClea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0" name="Q"/>
          <p:cNvSpPr/>
          <p:nvPr/>
        </p:nvSpPr>
        <p:spPr>
          <a:xfrm>
            <a:off x="7162800" y="3810001"/>
            <a:ext cx="1106586" cy="3618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dirty="0" smtClea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086600" y="2923418"/>
            <a:ext cx="990600" cy="50558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prstClr val="white"/>
                </a:solidFill>
                <a:latin typeface="Calibri"/>
              </a:rPr>
              <a:t>Bank 0</a:t>
            </a:r>
            <a:endParaRPr lang="en-US" sz="20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086600" y="2237618"/>
            <a:ext cx="990600" cy="50558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prstClr val="white"/>
                </a:solidFill>
                <a:latin typeface="Calibri"/>
              </a:rPr>
              <a:t>Bank 1</a:t>
            </a:r>
            <a:endParaRPr lang="en-US" sz="20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3" name="B"/>
          <p:cNvSpPr/>
          <p:nvPr/>
        </p:nvSpPr>
        <p:spPr>
          <a:xfrm>
            <a:off x="6400800" y="3051625"/>
            <a:ext cx="457200" cy="249167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 smtClean="0">
                <a:solidFill>
                  <a:prstClr val="white"/>
                </a:solidFill>
                <a:latin typeface="Calibri"/>
              </a:rPr>
              <a:t>req</a:t>
            </a:r>
            <a:endParaRPr lang="en-US" dirty="0" smtClea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4" name="A"/>
          <p:cNvSpPr/>
          <p:nvPr/>
        </p:nvSpPr>
        <p:spPr>
          <a:xfrm>
            <a:off x="6400800" y="2365825"/>
            <a:ext cx="457200" cy="249167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 smtClean="0">
                <a:solidFill>
                  <a:prstClr val="white"/>
                </a:solidFill>
                <a:latin typeface="Calibri"/>
              </a:rPr>
              <a:t>req</a:t>
            </a:r>
            <a:endParaRPr lang="en-US" dirty="0" smtClea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5" name="A"/>
          <p:cNvSpPr/>
          <p:nvPr/>
        </p:nvSpPr>
        <p:spPr>
          <a:xfrm>
            <a:off x="5791200" y="2370293"/>
            <a:ext cx="457200" cy="249167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 smtClean="0">
                <a:solidFill>
                  <a:prstClr val="white"/>
                </a:solidFill>
                <a:latin typeface="Calibri"/>
              </a:rPr>
              <a:t>req</a:t>
            </a:r>
            <a:endParaRPr lang="en-US" dirty="0" smtClea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6" name="A"/>
          <p:cNvSpPr/>
          <p:nvPr/>
        </p:nvSpPr>
        <p:spPr>
          <a:xfrm>
            <a:off x="5791200" y="3048001"/>
            <a:ext cx="457200" cy="249167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 smtClean="0">
                <a:solidFill>
                  <a:prstClr val="white"/>
                </a:solidFill>
                <a:latin typeface="Calibri"/>
              </a:rPr>
              <a:t>req</a:t>
            </a:r>
            <a:endParaRPr lang="en-US" dirty="0" smtClea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562600" y="4552891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prstClr val="black"/>
                </a:solidFill>
                <a:latin typeface="Calibri"/>
              </a:rPr>
              <a:t>memory service timeline</a:t>
            </a:r>
            <a:endParaRPr lang="en-US" sz="2000" i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 flipV="1">
            <a:off x="5562600" y="4552890"/>
            <a:ext cx="3124200" cy="1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Q"/>
          <p:cNvSpPr/>
          <p:nvPr/>
        </p:nvSpPr>
        <p:spPr>
          <a:xfrm>
            <a:off x="5867400" y="4038601"/>
            <a:ext cx="1106586" cy="3618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dirty="0" smtClea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2" name="Q"/>
          <p:cNvSpPr/>
          <p:nvPr/>
        </p:nvSpPr>
        <p:spPr>
          <a:xfrm>
            <a:off x="6973986" y="4038601"/>
            <a:ext cx="1106586" cy="3618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dirty="0" smtClea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562600" y="6153092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prstClr val="black"/>
                </a:solidFill>
                <a:latin typeface="Calibri"/>
              </a:rPr>
              <a:t>thread execution timeline</a:t>
            </a:r>
            <a:endParaRPr lang="en-US" sz="2000" i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 flipV="1">
            <a:off x="5562600" y="6153091"/>
            <a:ext cx="3124200" cy="1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Q"/>
          <p:cNvSpPr/>
          <p:nvPr/>
        </p:nvSpPr>
        <p:spPr>
          <a:xfrm>
            <a:off x="5940228" y="5265052"/>
            <a:ext cx="1146372" cy="297550"/>
          </a:xfrm>
          <a:prstGeom prst="rect">
            <a:avLst/>
          </a:prstGeom>
          <a:solidFill>
            <a:schemeClr val="bg1">
              <a:lumMod val="50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 smtClean="0">
                <a:solidFill>
                  <a:prstClr val="white"/>
                </a:solidFill>
                <a:latin typeface="Calibri"/>
              </a:rPr>
              <a:t>WAIT</a:t>
            </a:r>
          </a:p>
        </p:txBody>
      </p:sp>
      <p:sp>
        <p:nvSpPr>
          <p:cNvPr id="66" name="Q"/>
          <p:cNvSpPr/>
          <p:nvPr/>
        </p:nvSpPr>
        <p:spPr>
          <a:xfrm>
            <a:off x="5940228" y="5715002"/>
            <a:ext cx="2213172" cy="285644"/>
          </a:xfrm>
          <a:prstGeom prst="rect">
            <a:avLst/>
          </a:prstGeom>
          <a:solidFill>
            <a:schemeClr val="bg1">
              <a:lumMod val="50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 smtClean="0">
                <a:solidFill>
                  <a:prstClr val="white"/>
                </a:solidFill>
                <a:latin typeface="Calibri"/>
              </a:rPr>
              <a:t>WAIT</a:t>
            </a:r>
          </a:p>
        </p:txBody>
      </p:sp>
      <p:sp>
        <p:nvSpPr>
          <p:cNvPr id="76" name="Rectangle 75"/>
          <p:cNvSpPr/>
          <p:nvPr/>
        </p:nvSpPr>
        <p:spPr>
          <a:xfrm rot="16200000">
            <a:off x="6910527" y="1341459"/>
            <a:ext cx="747320" cy="3951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400" i="1" kern="0" dirty="0" smtClean="0">
                <a:solidFill>
                  <a:srgbClr val="FF0000"/>
                </a:solidFill>
                <a:latin typeface="Calibri"/>
              </a:rPr>
              <a:t>rank</a:t>
            </a:r>
            <a:endParaRPr lang="en-US" sz="2400" i="1" kern="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77" name="A"/>
          <p:cNvSpPr/>
          <p:nvPr/>
        </p:nvSpPr>
        <p:spPr>
          <a:xfrm>
            <a:off x="7557974" y="1600199"/>
            <a:ext cx="990600" cy="3048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 smtClean="0">
                <a:solidFill>
                  <a:srgbClr val="C0504D"/>
                </a:solidFill>
                <a:latin typeface="Calibri"/>
              </a:rPr>
              <a:t>thread B </a:t>
            </a:r>
          </a:p>
        </p:txBody>
      </p:sp>
      <p:sp>
        <p:nvSpPr>
          <p:cNvPr id="78" name="A"/>
          <p:cNvSpPr/>
          <p:nvPr/>
        </p:nvSpPr>
        <p:spPr>
          <a:xfrm>
            <a:off x="7557974" y="1143000"/>
            <a:ext cx="990600" cy="3048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 smtClean="0">
                <a:solidFill>
                  <a:srgbClr val="4F81BD"/>
                </a:solidFill>
                <a:latin typeface="Calibri"/>
              </a:rPr>
              <a:t>thread A </a:t>
            </a:r>
          </a:p>
        </p:txBody>
      </p:sp>
      <p:cxnSp>
        <p:nvCxnSpPr>
          <p:cNvPr id="79" name="Straight Arrow Connector 78"/>
          <p:cNvCxnSpPr/>
          <p:nvPr/>
        </p:nvCxnSpPr>
        <p:spPr>
          <a:xfrm>
            <a:off x="7481775" y="990600"/>
            <a:ext cx="0" cy="102069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A"/>
          <p:cNvSpPr/>
          <p:nvPr/>
        </p:nvSpPr>
        <p:spPr>
          <a:xfrm>
            <a:off x="4800600" y="5257800"/>
            <a:ext cx="990600" cy="3048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 smtClean="0">
                <a:solidFill>
                  <a:srgbClr val="4F81BD"/>
                </a:solidFill>
                <a:latin typeface="Calibri"/>
              </a:rPr>
              <a:t>thread A </a:t>
            </a:r>
          </a:p>
        </p:txBody>
      </p:sp>
      <p:sp>
        <p:nvSpPr>
          <p:cNvPr id="89" name="A"/>
          <p:cNvSpPr/>
          <p:nvPr/>
        </p:nvSpPr>
        <p:spPr>
          <a:xfrm>
            <a:off x="4800600" y="5715000"/>
            <a:ext cx="990600" cy="3048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 smtClean="0">
                <a:solidFill>
                  <a:srgbClr val="C0504D"/>
                </a:solidFill>
                <a:latin typeface="Calibri"/>
              </a:rPr>
              <a:t>thread B </a:t>
            </a:r>
          </a:p>
        </p:txBody>
      </p:sp>
      <p:cxnSp>
        <p:nvCxnSpPr>
          <p:cNvPr id="93" name="Straight Arrow Connector 92"/>
          <p:cNvCxnSpPr/>
          <p:nvPr/>
        </p:nvCxnSpPr>
        <p:spPr>
          <a:xfrm flipH="1">
            <a:off x="7162800" y="5410200"/>
            <a:ext cx="917772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tangle 97"/>
          <p:cNvSpPr/>
          <p:nvPr/>
        </p:nvSpPr>
        <p:spPr>
          <a:xfrm>
            <a:off x="6690638" y="4970824"/>
            <a:ext cx="1919962" cy="36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200" i="1" kern="0" dirty="0" smtClean="0">
                <a:solidFill>
                  <a:srgbClr val="FF0000"/>
                </a:solidFill>
                <a:latin typeface="Calibri"/>
              </a:rPr>
              <a:t>SAVED CYCLES</a:t>
            </a:r>
            <a:endParaRPr lang="en-US" sz="2200" i="1" kern="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5486400" y="1306965"/>
            <a:ext cx="1561646" cy="44563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800" b="1" kern="0" dirty="0" smtClean="0">
                <a:solidFill>
                  <a:prstClr val="black"/>
                </a:solidFill>
                <a:latin typeface="Calibri"/>
              </a:rPr>
              <a:t>Key Idea:</a:t>
            </a:r>
            <a:endParaRPr lang="en-US" sz="2800" b="1" kern="0" dirty="0">
              <a:solidFill>
                <a:prstClr val="black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754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211"/>
    </mc:Choice>
    <mc:Fallback xmlns="">
      <p:transition spd="slow" advTm="13021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.00023 L -0.01788 0.0273 C -0.0217 0.03354 -0.02726 0.03701 -0.03316 0.03701 C -0.03976 0.03701 -0.04514 0.03354 -0.04896 0.0273 L -0.06667 0.00023 " pathEditMode="relative" rAng="0" ptsTypes="FffFF">
                                      <p:cBhvr>
                                        <p:cTn id="8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1827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069 L 0.01771 -0.02984 C 0.02153 -0.03678 0.02709 -0.04025 0.03299 -0.04025 C 0.03959 -0.04025 0.04497 -0.03678 0.04879 -0.02984 L 0.06667 0.00069 " pathEditMode="relative" rAng="0" ptsTypes="FffFF">
                                      <p:cBhvr>
                                        <p:cTn id="8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-20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2" grpId="0" animBg="1"/>
      <p:bldP spid="47" grpId="0" animBg="1"/>
      <p:bldP spid="48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3" grpId="0"/>
      <p:bldP spid="15" grpId="0"/>
      <p:bldP spid="17" grpId="0" animBg="1"/>
      <p:bldP spid="20" grpId="0" animBg="1"/>
      <p:bldP spid="23" grpId="0"/>
      <p:bldP spid="25" grpId="0" animBg="1"/>
      <p:bldP spid="28" grpId="0" animBg="1"/>
      <p:bldP spid="31" grpId="0"/>
      <p:bldP spid="32" grpId="0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4" grpId="1" animBg="1"/>
      <p:bldP spid="55" grpId="0" animBg="1"/>
      <p:bldP spid="55" grpId="1" animBg="1"/>
      <p:bldP spid="56" grpId="0" animBg="1"/>
      <p:bldP spid="57" grpId="0"/>
      <p:bldP spid="61" grpId="0" animBg="1"/>
      <p:bldP spid="62" grpId="0" animBg="1"/>
      <p:bldP spid="63" grpId="0"/>
      <p:bldP spid="65" grpId="0" animBg="1"/>
      <p:bldP spid="66" grpId="0" animBg="1"/>
      <p:bldP spid="76" grpId="0"/>
      <p:bldP spid="77" grpId="0"/>
      <p:bldP spid="78" grpId="0"/>
      <p:bldP spid="88" grpId="0"/>
      <p:bldP spid="89" grpId="0"/>
      <p:bldP spid="98" grpId="0"/>
      <p:bldP spid="10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dirty="0" err="1" smtClean="0"/>
              <a:t>QoS</a:t>
            </a:r>
            <a:r>
              <a:rPr lang="en-US" dirty="0" smtClean="0"/>
              <a:t>-Aware Memory Scheduling: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80728"/>
            <a:ext cx="8610600" cy="5051648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Stall-time fair memory scheduling </a:t>
            </a:r>
            <a:r>
              <a:rPr lang="en-US" sz="1800" dirty="0" smtClean="0">
                <a:solidFill>
                  <a:srgbClr val="008000"/>
                </a:solidFill>
              </a:rPr>
              <a:t>[Mutlu+ MICRO’07]</a:t>
            </a:r>
          </a:p>
          <a:p>
            <a:pPr lvl="1"/>
            <a:r>
              <a:rPr lang="en-US" sz="2000" dirty="0" smtClean="0"/>
              <a:t>Idea: Estimate and balance thread slowdowns</a:t>
            </a:r>
          </a:p>
          <a:p>
            <a:pPr lvl="1"/>
            <a:r>
              <a:rPr lang="en-US" sz="2000" dirty="0" smtClean="0"/>
              <a:t>Takeaway: </a:t>
            </a:r>
            <a:r>
              <a:rPr lang="en-US" sz="2000" dirty="0" smtClean="0">
                <a:solidFill>
                  <a:srgbClr val="FF0000"/>
                </a:solidFill>
              </a:rPr>
              <a:t>Proportional thread progress improves performa</a:t>
            </a:r>
            <a:r>
              <a:rPr lang="en-US" dirty="0" smtClean="0">
                <a:solidFill>
                  <a:srgbClr val="FF0000"/>
                </a:solidFill>
              </a:rPr>
              <a:t>nce, </a:t>
            </a:r>
            <a:r>
              <a:rPr lang="en-US" sz="2000" dirty="0" smtClean="0">
                <a:solidFill>
                  <a:srgbClr val="FF0000"/>
                </a:solidFill>
              </a:rPr>
              <a:t>especially when threads are “heavy” </a:t>
            </a:r>
            <a:r>
              <a:rPr lang="en-US" sz="2000" dirty="0" smtClean="0"/>
              <a:t>(memory intensive)</a:t>
            </a:r>
          </a:p>
          <a:p>
            <a:pPr lvl="1"/>
            <a:endParaRPr lang="en-US" sz="1500" dirty="0"/>
          </a:p>
          <a:p>
            <a:r>
              <a:rPr lang="en-US" dirty="0" smtClean="0">
                <a:solidFill>
                  <a:srgbClr val="0000FF"/>
                </a:solidFill>
              </a:rPr>
              <a:t>Parallelism-aware batch scheduling </a:t>
            </a:r>
            <a:r>
              <a:rPr lang="en-US" sz="1800" dirty="0" smtClean="0">
                <a:solidFill>
                  <a:srgbClr val="008000"/>
                </a:solidFill>
              </a:rPr>
              <a:t>[Mutlu+ ISCA’08, Top Picks’09]</a:t>
            </a:r>
          </a:p>
          <a:p>
            <a:pPr lvl="1"/>
            <a:r>
              <a:rPr lang="en-US" sz="2000" dirty="0" smtClean="0"/>
              <a:t>Idea: Rank threads and service in rank order (to preserve bank parallelism); batch requests to prevent starvation</a:t>
            </a:r>
          </a:p>
          <a:p>
            <a:pPr lvl="1"/>
            <a:r>
              <a:rPr lang="en-US" sz="2000" dirty="0" smtClean="0"/>
              <a:t>Takeaway: </a:t>
            </a:r>
            <a:r>
              <a:rPr lang="en-US" sz="2000" dirty="0" smtClean="0">
                <a:solidFill>
                  <a:srgbClr val="FF0000"/>
                </a:solidFill>
              </a:rPr>
              <a:t>Preserving within-thread bank-parallelism improves performance</a:t>
            </a:r>
            <a:r>
              <a:rPr lang="en-US" sz="2000" dirty="0" smtClean="0"/>
              <a:t>; request batching improves fairness</a:t>
            </a:r>
          </a:p>
          <a:p>
            <a:pPr lvl="1"/>
            <a:endParaRPr lang="en-US" sz="1500" dirty="0"/>
          </a:p>
          <a:p>
            <a:r>
              <a:rPr lang="en-US" dirty="0" smtClean="0">
                <a:solidFill>
                  <a:srgbClr val="0000FF"/>
                </a:solidFill>
              </a:rPr>
              <a:t>ATLAS memory scheduler </a:t>
            </a:r>
            <a:r>
              <a:rPr lang="en-US" sz="1800" dirty="0" smtClean="0">
                <a:solidFill>
                  <a:srgbClr val="008000"/>
                </a:solidFill>
              </a:rPr>
              <a:t>[Kim+ HPCA’10]</a:t>
            </a:r>
          </a:p>
          <a:p>
            <a:pPr lvl="1"/>
            <a:r>
              <a:rPr lang="en-US" sz="2000" dirty="0" smtClean="0"/>
              <a:t>Idea: Prioritize threads that have attained the least service from the memory scheduler </a:t>
            </a:r>
          </a:p>
          <a:p>
            <a:pPr lvl="1"/>
            <a:r>
              <a:rPr lang="en-US" sz="2000" dirty="0" smtClean="0"/>
              <a:t>Takeaway: </a:t>
            </a:r>
            <a:r>
              <a:rPr lang="en-US" sz="2000" dirty="0" smtClean="0">
                <a:solidFill>
                  <a:srgbClr val="FF0000"/>
                </a:solidFill>
              </a:rPr>
              <a:t>Prioritizing “light” threads improves performance</a:t>
            </a:r>
          </a:p>
          <a:p>
            <a:pPr lvl="1"/>
            <a:endParaRPr lang="en-US" sz="1800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15608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33400" y="5600927"/>
            <a:ext cx="830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 smtClean="0">
                <a:solidFill>
                  <a:srgbClr val="FF0000"/>
                </a:solidFill>
                <a:latin typeface="Calibri"/>
              </a:rPr>
              <a:t>No previous memory scheduling algorithm provides both the best fairness and system throughput</a:t>
            </a:r>
            <a:endParaRPr lang="en-US" sz="3000" i="1" dirty="0">
              <a:solidFill>
                <a:srgbClr val="FF0000"/>
              </a:solidFill>
              <a:latin typeface="Calibri"/>
            </a:endParaRPr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3723663590"/>
              </p:ext>
            </p:extLst>
          </p:nvPr>
        </p:nvGraphicFramePr>
        <p:xfrm>
          <a:off x="1584645" y="1432226"/>
          <a:ext cx="6858000" cy="3817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Previous Scheduling Algorithms are Biased</a:t>
            </a:r>
            <a:endParaRPr lang="en-US" sz="36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7259600" y="6436600"/>
            <a:ext cx="2895600" cy="365125"/>
          </a:xfrm>
        </p:spPr>
        <p:txBody>
          <a:bodyPr/>
          <a:lstStyle/>
          <a:p>
            <a:fld id="{58161B50-6D0B-48B4-A1D4-BAD8C599CC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44315" y="2118150"/>
            <a:ext cx="27589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FF0000"/>
                </a:solidFill>
                <a:latin typeface="Calibri"/>
              </a:rPr>
              <a:t>System throughput bias</a:t>
            </a:r>
            <a:endParaRPr lang="en-US" sz="2000" i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47828" y="3484260"/>
            <a:ext cx="17625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smtClean="0">
                <a:solidFill>
                  <a:srgbClr val="FF0000"/>
                </a:solidFill>
                <a:latin typeface="Calibri"/>
              </a:rPr>
              <a:t>Fairness bias</a:t>
            </a:r>
            <a:endParaRPr lang="en-US" sz="2000" i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5" name="Right Arrow 14"/>
          <p:cNvSpPr/>
          <p:nvPr/>
        </p:nvSpPr>
        <p:spPr>
          <a:xfrm rot="2700000">
            <a:off x="5824791" y="3310051"/>
            <a:ext cx="1158452" cy="969868"/>
          </a:xfrm>
          <a:prstGeom prst="rightArrow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  Ideal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Down Arrow 15"/>
          <p:cNvSpPr/>
          <p:nvPr/>
        </p:nvSpPr>
        <p:spPr>
          <a:xfrm rot="16200000">
            <a:off x="4511897" y="2963260"/>
            <a:ext cx="609600" cy="45720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sz="2400" dirty="0" smtClean="0">
                <a:solidFill>
                  <a:prstClr val="white"/>
                </a:solidFill>
                <a:latin typeface="Calibri"/>
              </a:rPr>
              <a:t>Better</a:t>
            </a:r>
            <a:r>
              <a:rPr lang="en-US" sz="2400" b="1" dirty="0" smtClean="0">
                <a:solidFill>
                  <a:prstClr val="white"/>
                </a:solidFill>
                <a:latin typeface="Calibri"/>
              </a:rPr>
              <a:t> system throughput</a:t>
            </a:r>
            <a:endParaRPr lang="en-US" sz="24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1159097" y="1667860"/>
            <a:ext cx="609600" cy="27051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dirty="0" smtClean="0">
                <a:solidFill>
                  <a:prstClr val="white"/>
                </a:solidFill>
                <a:latin typeface="Calibri"/>
              </a:rPr>
              <a:t>Better</a:t>
            </a:r>
            <a:r>
              <a:rPr lang="en-US" sz="2400" b="1" dirty="0" smtClean="0">
                <a:solidFill>
                  <a:prstClr val="white"/>
                </a:solidFill>
                <a:latin typeface="Calibri"/>
              </a:rPr>
              <a:t> fairness</a:t>
            </a:r>
            <a:endParaRPr lang="en-US" sz="24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799685" y="2516735"/>
            <a:ext cx="5334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70475" y="3123895"/>
            <a:ext cx="3810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191000" y="2889500"/>
            <a:ext cx="381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039210" y="2048860"/>
            <a:ext cx="381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55097" y="3731055"/>
            <a:ext cx="990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255097" y="3351580"/>
            <a:ext cx="990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255097" y="3048000"/>
            <a:ext cx="990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255097" y="2744420"/>
            <a:ext cx="990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3728" y="1131515"/>
            <a:ext cx="5112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prstClr val="black"/>
                </a:solidFill>
                <a:latin typeface="Calibri"/>
              </a:rPr>
              <a:t>24 cores, 4 memory controllers, 96 workloads </a:t>
            </a:r>
            <a:endParaRPr lang="en-US" sz="20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598730" y="3049525"/>
            <a:ext cx="381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228325" y="2366470"/>
            <a:ext cx="990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634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4" grpId="0"/>
      <p:bldP spid="28" grpId="0"/>
      <p:bldP spid="15" grpId="0" animBg="1"/>
      <p:bldP spid="21" grpId="0" animBg="1"/>
      <p:bldP spid="23" grpId="0" animBg="1"/>
      <p:bldP spid="25" grpId="0" animBg="1"/>
      <p:bldP spid="26" grpId="0" animBg="1"/>
      <p:bldP spid="17" grpId="0" animBg="1"/>
      <p:bldP spid="19" grpId="0" animBg="1"/>
      <p:bldP spid="22" grpId="0" animBg="1"/>
      <p:bldP spid="27" grpId="0" animBg="1"/>
      <p:bldP spid="29" grpId="0" animBg="1"/>
      <p:bldP spid="3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/>
          <p:cNvSpPr/>
          <p:nvPr/>
        </p:nvSpPr>
        <p:spPr>
          <a:xfrm>
            <a:off x="5181600" y="1828800"/>
            <a:ext cx="3352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115888" lvl="1"/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Take turns accessing memory</a:t>
            </a:r>
            <a:endParaRPr lang="en-US" sz="2000" b="1" dirty="0" smtClean="0">
              <a:solidFill>
                <a:srgbClr val="FF0000"/>
              </a:solidFill>
              <a:latin typeface="Calibri"/>
              <a:sym typeface="Wingdings" pitchFamily="2" charset="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Throughput vs. Fairness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1B50-6D0B-48B4-A1D4-BAD8C599CC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1600" y="1397913"/>
            <a:ext cx="3124200" cy="43088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b="1" i="1" dirty="0" smtClean="0">
                <a:solidFill>
                  <a:prstClr val="white"/>
                </a:solidFill>
                <a:latin typeface="Calibri"/>
              </a:rPr>
              <a:t>Fairness biased </a:t>
            </a:r>
            <a:r>
              <a:rPr lang="en-US" sz="2200" i="1" dirty="0" smtClean="0">
                <a:solidFill>
                  <a:prstClr val="white"/>
                </a:solidFill>
                <a:latin typeface="Calibri"/>
              </a:rPr>
              <a:t>approach</a:t>
            </a:r>
            <a:endParaRPr lang="en-US" sz="2200" i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114551" y="3957935"/>
            <a:ext cx="1181101" cy="45720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thread C</a:t>
            </a: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242333" y="3481685"/>
            <a:ext cx="925536" cy="3048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  <a:latin typeface="Calibri"/>
              </a:rPr>
              <a:t>thread B</a:t>
            </a:r>
            <a:endParaRPr lang="en-US" sz="1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362201" y="3195935"/>
            <a:ext cx="685800" cy="1143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prstClr val="white"/>
                </a:solidFill>
                <a:latin typeface="Calibri"/>
              </a:rPr>
              <a:t>thread A</a:t>
            </a:r>
            <a:endParaRPr lang="en-US" sz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2400" y="3443645"/>
            <a:ext cx="167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 smtClean="0">
                <a:solidFill>
                  <a:prstClr val="black"/>
                </a:solidFill>
                <a:latin typeface="Calibri"/>
              </a:rPr>
              <a:t>less memory </a:t>
            </a:r>
            <a:br>
              <a:rPr lang="en-US" sz="2200" i="1" dirty="0" smtClean="0">
                <a:solidFill>
                  <a:prstClr val="black"/>
                </a:solidFill>
                <a:latin typeface="Calibri"/>
              </a:rPr>
            </a:br>
            <a:r>
              <a:rPr lang="en-US" sz="2200" i="1" dirty="0" smtClean="0">
                <a:solidFill>
                  <a:prstClr val="black"/>
                </a:solidFill>
                <a:latin typeface="Calibri"/>
              </a:rPr>
              <a:t>intensive</a:t>
            </a:r>
            <a:endParaRPr lang="en-US" sz="2200" i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rot="5400000" flipH="1" flipV="1">
            <a:off x="1179909" y="3767039"/>
            <a:ext cx="1294607" cy="1588"/>
          </a:xfrm>
          <a:prstGeom prst="straightConnector1">
            <a:avLst/>
          </a:prstGeom>
          <a:ln w="4445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16200000" flipV="1">
            <a:off x="2933700" y="3767435"/>
            <a:ext cx="1295401" cy="2"/>
          </a:xfrm>
          <a:prstGeom prst="straightConnector1">
            <a:avLst/>
          </a:prstGeom>
          <a:ln w="4445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581401" y="3443645"/>
            <a:ext cx="1066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 smtClean="0">
                <a:solidFill>
                  <a:prstClr val="black"/>
                </a:solidFill>
                <a:latin typeface="Calibri"/>
              </a:rPr>
              <a:t>higher</a:t>
            </a:r>
          </a:p>
          <a:p>
            <a:pPr algn="ctr"/>
            <a:r>
              <a:rPr lang="en-US" sz="2200" i="1" dirty="0" smtClean="0">
                <a:solidFill>
                  <a:prstClr val="black"/>
                </a:solidFill>
                <a:latin typeface="Calibri"/>
              </a:rPr>
              <a:t>priority</a:t>
            </a:r>
            <a:endParaRPr lang="en-US" sz="22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33400" y="1828800"/>
            <a:ext cx="43434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115888" lvl="1"/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Prioritize less memory-intensive threads</a:t>
            </a:r>
            <a:endParaRPr lang="en-US" sz="2000" b="1" dirty="0" smtClean="0">
              <a:solidFill>
                <a:srgbClr val="FF0000"/>
              </a:solidFill>
              <a:latin typeface="Calibri"/>
              <a:sym typeface="Wingdings" pitchFamily="2" charset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1397913"/>
            <a:ext cx="3733800" cy="430887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b="1" i="1" dirty="0" smtClean="0">
                <a:solidFill>
                  <a:prstClr val="white"/>
                </a:solidFill>
                <a:latin typeface="Calibri"/>
              </a:rPr>
              <a:t>Throughput biased </a:t>
            </a:r>
            <a:r>
              <a:rPr lang="en-US" sz="2200" i="1" dirty="0" smtClean="0">
                <a:solidFill>
                  <a:prstClr val="white"/>
                </a:solidFill>
                <a:latin typeface="Calibri"/>
              </a:rPr>
              <a:t>approach</a:t>
            </a:r>
            <a:endParaRPr lang="en-US" sz="2200" i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371602" y="2605445"/>
            <a:ext cx="2666998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3175" lvl="1" algn="ctr">
              <a:lnSpc>
                <a:spcPct val="80000"/>
              </a:lnSpc>
            </a:pPr>
            <a:r>
              <a:rPr lang="en-US" sz="2400" b="1" dirty="0" smtClean="0">
                <a:solidFill>
                  <a:srgbClr val="006633"/>
                </a:solidFill>
                <a:latin typeface="Calibri"/>
              </a:rPr>
              <a:t>Good for throughput</a:t>
            </a:r>
            <a:endParaRPr lang="en-US" sz="2400" b="1" dirty="0" smtClean="0">
              <a:solidFill>
                <a:srgbClr val="006633"/>
              </a:solidFill>
              <a:latin typeface="Calibri"/>
              <a:sym typeface="Wingdings" pitchFamily="2" charset="2"/>
            </a:endParaRPr>
          </a:p>
        </p:txBody>
      </p:sp>
      <p:cxnSp>
        <p:nvCxnSpPr>
          <p:cNvPr id="51" name="Shape 50"/>
          <p:cNvCxnSpPr>
            <a:stCxn id="49" idx="2"/>
            <a:endCxn id="16" idx="0"/>
          </p:cNvCxnSpPr>
          <p:nvPr/>
        </p:nvCxnSpPr>
        <p:spPr>
          <a:xfrm rot="5400000">
            <a:off x="2552731" y="3043565"/>
            <a:ext cx="304740" cy="1588"/>
          </a:xfrm>
          <a:prstGeom prst="curvedConnector3">
            <a:avLst>
              <a:gd name="adj1" fmla="val 50000"/>
            </a:avLst>
          </a:prstGeom>
          <a:ln w="19050">
            <a:solidFill>
              <a:srgbClr val="006633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Explosion 1 61"/>
          <p:cNvSpPr/>
          <p:nvPr/>
        </p:nvSpPr>
        <p:spPr>
          <a:xfrm>
            <a:off x="1905000" y="4205645"/>
            <a:ext cx="457200" cy="380939"/>
          </a:xfrm>
          <a:prstGeom prst="irregularSeal1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914400" y="4567535"/>
            <a:ext cx="3429000" cy="49244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600" b="1" i="1" dirty="0" smtClean="0">
                <a:solidFill>
                  <a:srgbClr val="FF0000"/>
                </a:solidFill>
                <a:latin typeface="Calibri"/>
              </a:rPr>
              <a:t>starvation </a:t>
            </a:r>
            <a:r>
              <a:rPr lang="en-US" sz="2600" b="1" dirty="0" smtClean="0">
                <a:solidFill>
                  <a:srgbClr val="FF0000"/>
                </a:solidFill>
                <a:latin typeface="Calibri"/>
                <a:sym typeface="Wingdings" pitchFamily="2" charset="2"/>
              </a:rPr>
              <a:t></a:t>
            </a:r>
            <a:r>
              <a:rPr lang="en-US" sz="2600" b="1" i="1" dirty="0" smtClean="0">
                <a:solidFill>
                  <a:srgbClr val="FF0000"/>
                </a:solidFill>
                <a:latin typeface="Calibri"/>
                <a:sym typeface="Wingdings" pitchFamily="2" charset="2"/>
              </a:rPr>
              <a:t> unfairness</a:t>
            </a:r>
            <a:endParaRPr lang="en-US" sz="2600" b="1" i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5257800" y="3576934"/>
            <a:ext cx="1181101" cy="45720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thread C</a:t>
            </a: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7532664" y="3653134"/>
            <a:ext cx="925536" cy="3048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  <a:latin typeface="Calibri"/>
              </a:rPr>
              <a:t>thread B</a:t>
            </a:r>
            <a:endParaRPr lang="en-US" sz="1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6642883" y="3748384"/>
            <a:ext cx="685800" cy="1143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prstClr val="white"/>
                </a:solidFill>
                <a:latin typeface="Calibri"/>
              </a:rPr>
              <a:t>thread A</a:t>
            </a:r>
            <a:endParaRPr lang="en-US" sz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5757863" y="3119735"/>
            <a:ext cx="2395537" cy="304800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89" name="Straight Arrow Connector 88"/>
          <p:cNvCxnSpPr/>
          <p:nvPr/>
        </p:nvCxnSpPr>
        <p:spPr>
          <a:xfrm rot="10800000">
            <a:off x="6917531" y="3119735"/>
            <a:ext cx="76200" cy="1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rot="10800000">
            <a:off x="6917531" y="3424535"/>
            <a:ext cx="76200" cy="1"/>
          </a:xfrm>
          <a:prstGeom prst="straightConnector1">
            <a:avLst/>
          </a:prstGeom>
          <a:ln w="31750">
            <a:solidFill>
              <a:schemeClr val="tx1"/>
            </a:solidFill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/>
          <p:cNvSpPr/>
          <p:nvPr/>
        </p:nvSpPr>
        <p:spPr>
          <a:xfrm>
            <a:off x="4191000" y="2738735"/>
            <a:ext cx="2171700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3175" lvl="1" algn="ctr">
              <a:lnSpc>
                <a:spcPct val="80000"/>
              </a:lnSpc>
            </a:pPr>
            <a:r>
              <a:rPr lang="en-US" sz="2400" b="1" dirty="0" smtClean="0">
                <a:solidFill>
                  <a:srgbClr val="006633"/>
                </a:solidFill>
                <a:latin typeface="Calibri"/>
                <a:sym typeface="Wingdings" pitchFamily="2" charset="2"/>
              </a:rPr>
              <a:t>Does not starve</a:t>
            </a:r>
          </a:p>
        </p:txBody>
      </p:sp>
      <p:cxnSp>
        <p:nvCxnSpPr>
          <p:cNvPr id="95" name="Shape 50"/>
          <p:cNvCxnSpPr>
            <a:stCxn id="94" idx="2"/>
            <a:endCxn id="84" idx="1"/>
          </p:cNvCxnSpPr>
          <p:nvPr/>
        </p:nvCxnSpPr>
        <p:spPr>
          <a:xfrm rot="5400000">
            <a:off x="4857750" y="3386435"/>
            <a:ext cx="819150" cy="19050"/>
          </a:xfrm>
          <a:prstGeom prst="curvedConnector4">
            <a:avLst>
              <a:gd name="adj1" fmla="val 36046"/>
              <a:gd name="adj2" fmla="val 1300000"/>
            </a:avLst>
          </a:prstGeom>
          <a:ln w="19050">
            <a:solidFill>
              <a:srgbClr val="006633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Explosion 1 103"/>
          <p:cNvSpPr/>
          <p:nvPr/>
        </p:nvSpPr>
        <p:spPr>
          <a:xfrm>
            <a:off x="6553200" y="3748445"/>
            <a:ext cx="381000" cy="32391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334000" y="4212848"/>
            <a:ext cx="3048000" cy="89255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600" b="1" i="1" dirty="0" smtClean="0">
                <a:solidFill>
                  <a:srgbClr val="FF0000"/>
                </a:solidFill>
                <a:latin typeface="Calibri"/>
              </a:rPr>
              <a:t>not prioritized </a:t>
            </a:r>
            <a:r>
              <a:rPr lang="en-US" sz="2600" b="1" dirty="0" smtClean="0">
                <a:solidFill>
                  <a:srgbClr val="FF0000"/>
                </a:solidFill>
                <a:latin typeface="Calibri"/>
                <a:sym typeface="Wingdings" pitchFamily="2" charset="2"/>
              </a:rPr>
              <a:t> </a:t>
            </a:r>
          </a:p>
          <a:p>
            <a:pPr algn="ctr"/>
            <a:r>
              <a:rPr lang="en-US" sz="2600" b="1" i="1" dirty="0" smtClean="0">
                <a:solidFill>
                  <a:srgbClr val="FF0000"/>
                </a:solidFill>
                <a:latin typeface="Calibri"/>
                <a:sym typeface="Wingdings" pitchFamily="2" charset="2"/>
              </a:rPr>
              <a:t>reduced throughput</a:t>
            </a:r>
            <a:endParaRPr lang="en-US" sz="2600" b="1" i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762000" y="5486400"/>
            <a:ext cx="7620000" cy="6096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n-US" sz="3200" b="1" dirty="0" smtClean="0">
                <a:solidFill>
                  <a:prstClr val="white"/>
                </a:solidFill>
                <a:latin typeface="Calibri"/>
              </a:rPr>
              <a:t>Single policy for all threads is insufficient</a:t>
            </a:r>
          </a:p>
        </p:txBody>
      </p:sp>
    </p:spTree>
    <p:extLst>
      <p:ext uri="{BB962C8B-B14F-4D97-AF65-F5344CB8AC3E}">
        <p14:creationId xmlns:p14="http://schemas.microsoft.com/office/powerpoint/2010/main" val="402548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14" grpId="0" animBg="1"/>
      <p:bldP spid="15" grpId="0" animBg="1"/>
      <p:bldP spid="16" grpId="0" animBg="1"/>
      <p:bldP spid="33" grpId="0"/>
      <p:bldP spid="45" grpId="0"/>
      <p:bldP spid="47" grpId="0" animBg="1"/>
      <p:bldP spid="49" grpId="0"/>
      <p:bldP spid="62" grpId="0" animBg="1"/>
      <p:bldP spid="66" grpId="0"/>
      <p:bldP spid="84" grpId="0" animBg="1"/>
      <p:bldP spid="85" grpId="0" animBg="1"/>
      <p:bldP spid="86" grpId="0" animBg="1"/>
      <p:bldP spid="87" grpId="0" animBg="1"/>
      <p:bldP spid="94" grpId="0"/>
      <p:bldP spid="104" grpId="0" animBg="1"/>
      <p:bldP spid="105" grpId="0"/>
      <p:bldP spid="10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Achieving the Best </a:t>
            </a:r>
            <a:r>
              <a:rPr lang="en-US" dirty="0" smtClean="0"/>
              <a:t>of Both Worlds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1B50-6D0B-48B4-A1D4-BAD8C599CC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37382" y="3709307"/>
            <a:ext cx="1143000" cy="36195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  <a:latin typeface="Calibri"/>
              </a:rPr>
              <a:t>thread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242182" y="2151215"/>
            <a:ext cx="533400" cy="13335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prstClr val="white"/>
                </a:solidFill>
                <a:latin typeface="Calibri"/>
              </a:rPr>
              <a:t>thread</a:t>
            </a:r>
            <a:endParaRPr lang="en-US" sz="1200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16200000" flipV="1">
            <a:off x="-1828798" y="3657601"/>
            <a:ext cx="4876801" cy="1"/>
          </a:xfrm>
          <a:prstGeom prst="straightConnector1">
            <a:avLst/>
          </a:prstGeom>
          <a:ln w="4445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28780" y="1290562"/>
            <a:ext cx="923820" cy="69063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i="1" dirty="0" smtClean="0">
                <a:solidFill>
                  <a:prstClr val="black"/>
                </a:solidFill>
                <a:latin typeface="Calibri"/>
              </a:rPr>
              <a:t>higher</a:t>
            </a:r>
          </a:p>
          <a:p>
            <a:pPr algn="ctr">
              <a:lnSpc>
                <a:spcPct val="80000"/>
              </a:lnSpc>
            </a:pPr>
            <a:r>
              <a:rPr lang="en-US" sz="2400" i="1" dirty="0" smtClean="0">
                <a:solidFill>
                  <a:prstClr val="black"/>
                </a:solidFill>
                <a:latin typeface="Calibri"/>
              </a:rPr>
              <a:t>priority</a:t>
            </a:r>
            <a:endParaRPr lang="en-US" sz="24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37382" y="4754333"/>
            <a:ext cx="1143000" cy="36195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  <a:latin typeface="Calibri"/>
              </a:rPr>
              <a:t>thread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242182" y="2445130"/>
            <a:ext cx="533400" cy="13335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prstClr val="white"/>
                </a:solidFill>
                <a:latin typeface="Calibri"/>
              </a:rPr>
              <a:t>thread</a:t>
            </a:r>
            <a:endParaRPr lang="en-US" sz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242182" y="2739045"/>
            <a:ext cx="533400" cy="13335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prstClr val="white"/>
                </a:solidFill>
                <a:latin typeface="Calibri"/>
              </a:rPr>
              <a:t>thread </a:t>
            </a:r>
            <a:endParaRPr lang="en-US" sz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242182" y="3032960"/>
            <a:ext cx="533400" cy="13335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prstClr val="white"/>
                </a:solidFill>
                <a:latin typeface="Calibri"/>
              </a:rPr>
              <a:t>thread</a:t>
            </a:r>
            <a:endParaRPr lang="en-US" sz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37382" y="4231820"/>
            <a:ext cx="1143000" cy="36195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  <a:latin typeface="Calibri"/>
              </a:rPr>
              <a:t>thread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37382" y="5276848"/>
            <a:ext cx="1143000" cy="36195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  <a:latin typeface="Calibri"/>
              </a:rPr>
              <a:t>thread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Rectangular Callout 17"/>
          <p:cNvSpPr/>
          <p:nvPr/>
        </p:nvSpPr>
        <p:spPr>
          <a:xfrm>
            <a:off x="2667000" y="1600200"/>
            <a:ext cx="6248400" cy="762000"/>
          </a:xfrm>
          <a:prstGeom prst="wedgeRectCallout">
            <a:avLst>
              <a:gd name="adj1" fmla="val -56496"/>
              <a:gd name="adj2" fmla="val 89999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574675" lvl="1"/>
            <a:r>
              <a:rPr lang="en-US" sz="2600" b="1" dirty="0" smtClean="0">
                <a:solidFill>
                  <a:srgbClr val="FF0000"/>
                </a:solidFill>
                <a:latin typeface="Calibri"/>
              </a:rPr>
              <a:t>Prioritize memory-non-intensive threads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67000" y="1219200"/>
            <a:ext cx="2362200" cy="445532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tIns="0" bIns="0" rtlCol="0" anchor="ctr">
            <a:noAutofit/>
          </a:bodyPr>
          <a:lstStyle/>
          <a:p>
            <a:pPr algn="ctr"/>
            <a:r>
              <a:rPr lang="en-US" sz="2400" b="1" i="1" dirty="0" smtClean="0">
                <a:solidFill>
                  <a:prstClr val="white"/>
                </a:solidFill>
                <a:latin typeface="Calibri"/>
              </a:rPr>
              <a:t>For Throughput</a:t>
            </a:r>
            <a:endParaRPr lang="en-US" sz="2400" i="1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27" name="Picture 3" descr="C:\Users\yoonguk\AppData\Local\Microsoft\Windows\Temporary Internet Files\Content.IE5\IYRAVN1D\MC900432617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1752600"/>
            <a:ext cx="533400" cy="533400"/>
          </a:xfrm>
          <a:prstGeom prst="rect">
            <a:avLst/>
          </a:prstGeom>
          <a:noFill/>
        </p:spPr>
      </p:pic>
      <p:sp>
        <p:nvSpPr>
          <p:cNvPr id="23" name="Rectangular Callout 22"/>
          <p:cNvSpPr/>
          <p:nvPr/>
        </p:nvSpPr>
        <p:spPr>
          <a:xfrm>
            <a:off x="2667000" y="3284159"/>
            <a:ext cx="6248400" cy="3116641"/>
          </a:xfrm>
          <a:prstGeom prst="wedgeRectCallout">
            <a:avLst>
              <a:gd name="adj1" fmla="val -55436"/>
              <a:gd name="adj2" fmla="val 1641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574675" lvl="1"/>
            <a:r>
              <a:rPr lang="en-US" sz="2600" b="1" dirty="0" smtClean="0">
                <a:solidFill>
                  <a:srgbClr val="FF0000"/>
                </a:solidFill>
                <a:latin typeface="Calibri"/>
              </a:rPr>
              <a:t>Unfairness caused by memory-intensive being prioritized over each other </a:t>
            </a:r>
          </a:p>
          <a:p>
            <a:pPr lvl="2">
              <a:buFont typeface="Arial" pitchFamily="34" charset="0"/>
              <a:buChar char="•"/>
            </a:pPr>
            <a:r>
              <a:rPr lang="en-US" sz="2600" dirty="0" smtClean="0">
                <a:solidFill>
                  <a:prstClr val="black"/>
                </a:solidFill>
                <a:latin typeface="Calibri"/>
              </a:rPr>
              <a:t> Shuffle </a:t>
            </a:r>
            <a:r>
              <a:rPr lang="en-US" sz="2600" dirty="0" smtClean="0">
                <a:solidFill>
                  <a:prstClr val="black"/>
                </a:solidFill>
                <a:latin typeface="Calibri"/>
              </a:rPr>
              <a:t>thread ranking</a:t>
            </a:r>
            <a:endParaRPr lang="en-US" sz="2600" dirty="0" smtClean="0">
              <a:solidFill>
                <a:prstClr val="black"/>
              </a:solidFill>
              <a:latin typeface="Calibri"/>
              <a:sym typeface="Wingdings" pitchFamily="2" charset="2"/>
            </a:endParaRPr>
          </a:p>
          <a:p>
            <a:pPr marL="625475" lvl="1" indent="-228600">
              <a:buFont typeface="Arial" pitchFamily="34" charset="0"/>
              <a:buChar char="•"/>
              <a:tabLst>
                <a:tab pos="746125" algn="l"/>
              </a:tabLst>
            </a:pPr>
            <a:endParaRPr lang="en-US" dirty="0" smtClean="0">
              <a:solidFill>
                <a:prstClr val="black"/>
              </a:solidFill>
              <a:latin typeface="Calibri"/>
              <a:sym typeface="Wingdings" pitchFamily="2" charset="2"/>
            </a:endParaRPr>
          </a:p>
          <a:p>
            <a:pPr marL="571500" lvl="1">
              <a:tabLst>
                <a:tab pos="688975" algn="l"/>
                <a:tab pos="746125" algn="l"/>
              </a:tabLst>
            </a:pPr>
            <a:r>
              <a:rPr lang="en-US" sz="2600" b="1" dirty="0" smtClean="0">
                <a:solidFill>
                  <a:srgbClr val="FF0000"/>
                </a:solidFill>
                <a:latin typeface="Calibri"/>
                <a:sym typeface="Wingdings" pitchFamily="2" charset="2"/>
              </a:rPr>
              <a:t>Memory-intensive threads have </a:t>
            </a:r>
            <a:br>
              <a:rPr lang="en-US" sz="2600" b="1" dirty="0" smtClean="0">
                <a:solidFill>
                  <a:srgbClr val="FF0000"/>
                </a:solidFill>
                <a:latin typeface="Calibri"/>
                <a:sym typeface="Wingdings" pitchFamily="2" charset="2"/>
              </a:rPr>
            </a:br>
            <a:r>
              <a:rPr lang="en-US" sz="2600" b="1" dirty="0" smtClean="0">
                <a:solidFill>
                  <a:srgbClr val="FF0000"/>
                </a:solidFill>
                <a:latin typeface="Calibri"/>
                <a:sym typeface="Wingdings" pitchFamily="2" charset="2"/>
              </a:rPr>
              <a:t>different vulnerability to interference</a:t>
            </a:r>
          </a:p>
          <a:p>
            <a:pPr marL="917575" lvl="2">
              <a:buFont typeface="Arial" pitchFamily="34" charset="0"/>
              <a:buChar char="•"/>
              <a:tabLst>
                <a:tab pos="688975" algn="l"/>
                <a:tab pos="746125" algn="l"/>
              </a:tabLst>
            </a:pPr>
            <a:r>
              <a:rPr lang="en-US" sz="2600" b="1" dirty="0" smtClean="0">
                <a:solidFill>
                  <a:prstClr val="black"/>
                </a:solidFill>
                <a:latin typeface="Calibri"/>
                <a:sym typeface="Wingdings" pitchFamily="2" charset="2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Calibri"/>
                <a:sym typeface="Wingdings" pitchFamily="2" charset="2"/>
              </a:rPr>
              <a:t>Shuffle </a:t>
            </a:r>
            <a:r>
              <a:rPr lang="en-US" sz="2600" u="sng" dirty="0" smtClean="0">
                <a:solidFill>
                  <a:prstClr val="black"/>
                </a:solidFill>
                <a:latin typeface="Calibri"/>
                <a:sym typeface="Wingdings" pitchFamily="2" charset="2"/>
              </a:rPr>
              <a:t>asymmetrically</a:t>
            </a:r>
          </a:p>
        </p:txBody>
      </p:sp>
      <p:pic>
        <p:nvPicPr>
          <p:cNvPr id="25" name="Picture 3" descr="C:\Users\yoonguk\AppData\Local\Microsoft\Windows\Temporary Internet Files\Content.IE5\IYRAVN1D\MC900432617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3657600"/>
            <a:ext cx="533400" cy="533400"/>
          </a:xfrm>
          <a:prstGeom prst="rect">
            <a:avLst/>
          </a:prstGeom>
          <a:noFill/>
        </p:spPr>
      </p:pic>
      <p:sp>
        <p:nvSpPr>
          <p:cNvPr id="37" name="TextBox 36"/>
          <p:cNvSpPr txBox="1"/>
          <p:nvPr/>
        </p:nvSpPr>
        <p:spPr>
          <a:xfrm>
            <a:off x="2667000" y="2895600"/>
            <a:ext cx="2362200" cy="445532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tIns="0" bIns="0" rtlCol="0" anchor="ctr" anchorCtr="0">
            <a:noAutofit/>
          </a:bodyPr>
          <a:lstStyle/>
          <a:p>
            <a:pPr algn="ctr"/>
            <a:r>
              <a:rPr lang="en-US" sz="2400" b="1" i="1" dirty="0" smtClean="0">
                <a:solidFill>
                  <a:prstClr val="white"/>
                </a:solidFill>
                <a:latin typeface="Calibri"/>
              </a:rPr>
              <a:t>For Fairness</a:t>
            </a:r>
            <a:endParaRPr lang="en-US" sz="2400" i="1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8" name="Picture 3" descr="C:\Users\yoonguk\AppData\Local\Microsoft\Windows\Temporary Internet Files\Content.IE5\IYRAVN1D\MC900432617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5105400"/>
            <a:ext cx="533400" cy="533400"/>
          </a:xfrm>
          <a:prstGeom prst="rect">
            <a:avLst/>
          </a:prstGeom>
          <a:noFill/>
        </p:spPr>
      </p:pic>
      <p:cxnSp>
        <p:nvCxnSpPr>
          <p:cNvPr id="27" name="Straight Arrow Connector 26"/>
          <p:cNvCxnSpPr/>
          <p:nvPr/>
        </p:nvCxnSpPr>
        <p:spPr>
          <a:xfrm rot="5400000">
            <a:off x="733319" y="4674054"/>
            <a:ext cx="76200" cy="1"/>
          </a:xfrm>
          <a:prstGeom prst="straightConnector1">
            <a:avLst/>
          </a:prstGeom>
          <a:ln w="3175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>
            <a:off x="1051685" y="4674054"/>
            <a:ext cx="76200" cy="1"/>
          </a:xfrm>
          <a:prstGeom prst="straightConnector1">
            <a:avLst/>
          </a:prstGeom>
          <a:ln w="31750">
            <a:solidFill>
              <a:srgbClr val="FF0000"/>
            </a:solidFill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ight Brace 31"/>
          <p:cNvSpPr/>
          <p:nvPr/>
        </p:nvSpPr>
        <p:spPr>
          <a:xfrm>
            <a:off x="1914420" y="2143570"/>
            <a:ext cx="152400" cy="1018736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val 25"/>
          <p:cNvSpPr/>
          <p:nvPr/>
        </p:nvSpPr>
        <p:spPr>
          <a:xfrm rot="16200000">
            <a:off x="-34141" y="4514873"/>
            <a:ext cx="1929491" cy="318363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5" name="Explosion 1 44"/>
          <p:cNvSpPr/>
          <p:nvPr/>
        </p:nvSpPr>
        <p:spPr>
          <a:xfrm>
            <a:off x="1857272" y="5154013"/>
            <a:ext cx="428728" cy="410019"/>
          </a:xfrm>
          <a:prstGeom prst="irregularSeal1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3" name="Parallelogram 42"/>
          <p:cNvSpPr/>
          <p:nvPr/>
        </p:nvSpPr>
        <p:spPr>
          <a:xfrm>
            <a:off x="923820" y="4754333"/>
            <a:ext cx="1143000" cy="361950"/>
          </a:xfrm>
          <a:prstGeom prst="parallelogram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  <a:latin typeface="Calibri"/>
              </a:rPr>
              <a:t>thread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4" name="Flowchart: Preparation 43"/>
          <p:cNvSpPr/>
          <p:nvPr/>
        </p:nvSpPr>
        <p:spPr>
          <a:xfrm>
            <a:off x="923820" y="4231820"/>
            <a:ext cx="1143000" cy="361950"/>
          </a:xfrm>
          <a:prstGeom prst="flowChartPreparation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  <a:latin typeface="Calibri"/>
              </a:rPr>
              <a:t>thread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6" name="Flowchart: Punched Tape 45"/>
          <p:cNvSpPr/>
          <p:nvPr/>
        </p:nvSpPr>
        <p:spPr>
          <a:xfrm>
            <a:off x="936520" y="3713452"/>
            <a:ext cx="1143000" cy="361950"/>
          </a:xfrm>
          <a:prstGeom prst="flowChartPunchedTape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  <a:latin typeface="Calibri"/>
              </a:rPr>
              <a:t>thread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7" name="Trapezoid 46"/>
          <p:cNvSpPr/>
          <p:nvPr/>
        </p:nvSpPr>
        <p:spPr>
          <a:xfrm>
            <a:off x="923820" y="5276848"/>
            <a:ext cx="1143000" cy="361950"/>
          </a:xfrm>
          <a:prstGeom prst="trapezoid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  <a:latin typeface="Calibri"/>
              </a:rPr>
              <a:t>thread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8803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-2.5E-6 0.07638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81481E-6 L -2.5E-6 0.07616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-2.5E-6 0.07616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58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7 L 0.03993 -0.06134 C 0.04896 -0.07431 0.054 -0.09352 0.054 -0.11343 C 0.054 -0.13634 0.04896 -0.15463 0.03993 -0.16759 L -2.5E-6 -0.2287 " pathEditMode="relative" rAng="0" ptsTypes="FffFF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-1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42" presetClass="path" presetSubtype="0" accel="50000" decel="50000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0.07638 L -2.5E-6 0.15254 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0.07616 L -2.5E-6 0.15232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0.2287 L -2.5E-6 -0.15232 " pathEditMode="relative" rAng="0" ptsTypes="AA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58" presetClass="path" presetSubtype="0" accel="50000" decel="50000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0.07616 L 0.03993 0.01482 C 0.04896 0.00185 0.054 -0.01713 0.054 -0.03727 C 0.054 -0.05995 0.04896 -0.07824 0.03993 -0.0912 L -2.5E-6 -0.15254 " pathEditMode="relative" rAng="0" ptsTypes="FffFF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-1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42" presetClass="path" presetSubtype="0" accel="50000" decel="50000" fill="hold" grpId="4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0.15254 L -2.5E-6 0.2287 " pathEditMode="relative" rAng="0" ptsTypes="AA">
                                      <p:cBhvr>
                                        <p:cTn id="7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0.15254 L -2.5E-6 -0.07616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0.15232 L -2.5E-6 -0.07616 " pathEditMode="relative" rAng="0" ptsTypes="AA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58" presetClass="path" presetSubtype="0" accel="50000" decel="50000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0.15232 L 0.03993 0.09098 C 0.04896 0.07825 0.054 0.0588 0.054 0.03913 C 0.054 0.01621 0.04896 -0.00231 0.03993 -0.01504 L -2.5E-6 -0.07638 " pathEditMode="relative" rAng="0" ptsTypes="FffFF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-1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6" grpId="3" animBg="1"/>
      <p:bldP spid="6" grpId="4" animBg="1"/>
      <p:bldP spid="7" grpId="0" animBg="1"/>
      <p:bldP spid="9" grpId="0"/>
      <p:bldP spid="10" grpId="0" animBg="1"/>
      <p:bldP spid="10" grpId="1" animBg="1"/>
      <p:bldP spid="10" grpId="2" animBg="1"/>
      <p:bldP spid="10" grpId="3" animBg="1"/>
      <p:bldP spid="10" grpId="4" animBg="1"/>
      <p:bldP spid="11" grpId="0" animBg="1"/>
      <p:bldP spid="12" grpId="0" animBg="1"/>
      <p:bldP spid="13" grpId="0" animBg="1"/>
      <p:bldP spid="14" grpId="0" animBg="1"/>
      <p:bldP spid="14" grpId="1" animBg="1"/>
      <p:bldP spid="14" grpId="2" animBg="1"/>
      <p:bldP spid="14" grpId="3" animBg="1"/>
      <p:bldP spid="14" grpId="4" animBg="1"/>
      <p:bldP spid="15" grpId="0" animBg="1"/>
      <p:bldP spid="15" grpId="1" animBg="1"/>
      <p:bldP spid="15" grpId="2" animBg="1"/>
      <p:bldP spid="15" grpId="3" animBg="1"/>
      <p:bldP spid="15" grpId="4" animBg="1"/>
      <p:bldP spid="18" grpId="0" build="allAtOnce" animBg="1"/>
      <p:bldP spid="17" grpId="0" animBg="1"/>
      <p:bldP spid="23" grpId="0" build="allAtOnce" animBg="1"/>
      <p:bldP spid="37" grpId="0" animBg="1"/>
      <p:bldP spid="32" grpId="0" animBg="1"/>
      <p:bldP spid="26" grpId="0" animBg="1"/>
      <p:bldP spid="45" grpId="0" animBg="1"/>
      <p:bldP spid="43" grpId="0" animBg="1"/>
      <p:bldP spid="44" grpId="0" animBg="1"/>
      <p:bldP spid="46" grpId="0" animBg="1"/>
      <p:bldP spid="4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ounded Rectangle 57"/>
          <p:cNvSpPr/>
          <p:nvPr/>
        </p:nvSpPr>
        <p:spPr>
          <a:xfrm>
            <a:off x="4038600" y="2514600"/>
            <a:ext cx="1752600" cy="1981200"/>
          </a:xfrm>
          <a:prstGeom prst="round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66" name="Straight Connector 65"/>
          <p:cNvCxnSpPr>
            <a:stCxn id="62" idx="2"/>
            <a:endCxn id="15" idx="2"/>
          </p:cNvCxnSpPr>
          <p:nvPr/>
        </p:nvCxnSpPr>
        <p:spPr>
          <a:xfrm rot="5400000">
            <a:off x="6017830" y="2474530"/>
            <a:ext cx="381000" cy="259474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69" idx="2"/>
            <a:endCxn id="21" idx="2"/>
          </p:cNvCxnSpPr>
          <p:nvPr/>
        </p:nvCxnSpPr>
        <p:spPr>
          <a:xfrm rot="5400000" flipH="1">
            <a:off x="6173344" y="4877944"/>
            <a:ext cx="204822" cy="25360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69" idx="0"/>
            <a:endCxn id="21" idx="0"/>
          </p:cNvCxnSpPr>
          <p:nvPr/>
        </p:nvCxnSpPr>
        <p:spPr>
          <a:xfrm rot="16200000" flipH="1" flipV="1">
            <a:off x="5818555" y="3151555"/>
            <a:ext cx="914400" cy="25360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62" idx="0"/>
            <a:endCxn id="15" idx="0"/>
          </p:cNvCxnSpPr>
          <p:nvPr/>
        </p:nvCxnSpPr>
        <p:spPr>
          <a:xfrm rot="16200000" flipH="1" flipV="1">
            <a:off x="5552683" y="1263276"/>
            <a:ext cx="1311294" cy="259474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ounded Rectangle 61"/>
          <p:cNvSpPr/>
          <p:nvPr/>
        </p:nvSpPr>
        <p:spPr>
          <a:xfrm>
            <a:off x="6781800" y="1905000"/>
            <a:ext cx="1447800" cy="1676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792162"/>
          </a:xfrm>
        </p:spPr>
        <p:txBody>
          <a:bodyPr>
            <a:noAutofit/>
          </a:bodyPr>
          <a:lstStyle/>
          <a:p>
            <a:r>
              <a:rPr lang="en-US" sz="3400" dirty="0" smtClean="0"/>
              <a:t>Thread </a:t>
            </a:r>
            <a:r>
              <a:rPr lang="en-US" sz="3400" dirty="0" smtClean="0"/>
              <a:t>Cluster Memory </a:t>
            </a:r>
            <a:r>
              <a:rPr lang="en-US" sz="3400" dirty="0" smtClean="0"/>
              <a:t>Scheduling </a:t>
            </a:r>
            <a:r>
              <a:rPr lang="en-US" sz="2200" dirty="0" smtClean="0"/>
              <a:t>[Kim+ MICRO’10]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5791200" cy="1371600"/>
          </a:xfrm>
        </p:spPr>
        <p:txBody>
          <a:bodyPr>
            <a:noAutofit/>
          </a:bodyPr>
          <a:lstStyle/>
          <a:p>
            <a:pPr marL="457200" lvl="0" indent="-457200">
              <a:lnSpc>
                <a:spcPct val="80000"/>
              </a:lnSpc>
              <a:buFont typeface="+mj-lt"/>
              <a:buAutoNum type="arabicPeriod"/>
            </a:pPr>
            <a:r>
              <a:rPr lang="en-US" sz="2800" b="1" kern="0" dirty="0" smtClean="0">
                <a:solidFill>
                  <a:sysClr val="windowText" lastClr="000000"/>
                </a:solidFill>
              </a:rPr>
              <a:t>Group threads into two </a:t>
            </a:r>
            <a:r>
              <a:rPr lang="en-US" sz="2800" b="1" i="1" kern="0" dirty="0" smtClean="0">
                <a:solidFill>
                  <a:srgbClr val="FF0000"/>
                </a:solidFill>
              </a:rPr>
              <a:t>clusters</a:t>
            </a:r>
          </a:p>
          <a:p>
            <a:pPr marL="457200" lvl="0" indent="-457200">
              <a:lnSpc>
                <a:spcPct val="80000"/>
              </a:lnSpc>
              <a:buFont typeface="+mj-lt"/>
              <a:buAutoNum type="arabicPeriod"/>
            </a:pPr>
            <a:r>
              <a:rPr lang="en-US" sz="2800" b="1" kern="0" dirty="0" smtClean="0"/>
              <a:t>Prioritize </a:t>
            </a:r>
            <a:r>
              <a:rPr lang="en-US" sz="2800" b="1" kern="0" dirty="0" smtClean="0">
                <a:solidFill>
                  <a:schemeClr val="accent1"/>
                </a:solidFill>
              </a:rPr>
              <a:t>non-intensive cluster</a:t>
            </a:r>
          </a:p>
          <a:p>
            <a:pPr marL="457200" lvl="0" indent="-457200">
              <a:lnSpc>
                <a:spcPct val="80000"/>
              </a:lnSpc>
              <a:buFont typeface="+mj-lt"/>
              <a:buAutoNum type="arabicPeriod"/>
            </a:pPr>
            <a:r>
              <a:rPr lang="en-US" sz="2800" b="1" kern="0" dirty="0" smtClean="0"/>
              <a:t>Different policies for each cluster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6416675"/>
            <a:ext cx="533400" cy="365125"/>
          </a:xfrm>
        </p:spPr>
        <p:txBody>
          <a:bodyPr/>
          <a:lstStyle/>
          <a:p>
            <a:fld id="{58161B50-6D0B-48B4-A1D4-BAD8C599CC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0510" y="3300377"/>
            <a:ext cx="2438400" cy="20019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78710" y="4462461"/>
            <a:ext cx="457200" cy="10953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prstClr val="white"/>
                </a:solidFill>
                <a:latin typeface="Calibri"/>
              </a:rPr>
              <a:t>thread</a:t>
            </a:r>
            <a:endParaRPr lang="en-US" sz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2960" y="4953000"/>
            <a:ext cx="25146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Threads in the system</a:t>
            </a:r>
            <a:endParaRPr lang="en-US" sz="2000" b="1" dirty="0">
              <a:solidFill>
                <a:prstClr val="black">
                  <a:lumMod val="85000"/>
                  <a:lumOff val="15000"/>
                </a:prstClr>
              </a:solidFill>
              <a:latin typeface="Calibri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188310" y="4343400"/>
            <a:ext cx="838200" cy="533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  <a:latin typeface="Calibri"/>
              </a:rPr>
              <a:t>thread</a:t>
            </a:r>
            <a:endParaRPr lang="en-US" sz="1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162772" y="3539529"/>
            <a:ext cx="457200" cy="10953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prstClr val="white"/>
                </a:solidFill>
                <a:latin typeface="Calibri"/>
              </a:rPr>
              <a:t>thread</a:t>
            </a:r>
            <a:endParaRPr lang="en-US" sz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92910" y="3760767"/>
            <a:ext cx="838200" cy="533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  <a:latin typeface="Calibri"/>
              </a:rPr>
              <a:t>thread</a:t>
            </a:r>
            <a:endParaRPr lang="en-US" sz="1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035910" y="3429000"/>
            <a:ext cx="838200" cy="533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  <a:latin typeface="Calibri"/>
              </a:rPr>
              <a:t>thread</a:t>
            </a:r>
            <a:endParaRPr lang="en-US" sz="1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188310" y="4114800"/>
            <a:ext cx="457200" cy="10953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prstClr val="white"/>
                </a:solidFill>
                <a:latin typeface="Calibri"/>
              </a:rPr>
              <a:t>thread</a:t>
            </a:r>
            <a:endParaRPr lang="en-US" sz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81781" y="4657722"/>
            <a:ext cx="457200" cy="10953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prstClr val="white"/>
                </a:solidFill>
                <a:latin typeface="Calibri"/>
              </a:rPr>
              <a:t>thread</a:t>
            </a:r>
            <a:endParaRPr lang="en-US" sz="120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4093310" y="4876800"/>
            <a:ext cx="1828800" cy="1166778"/>
            <a:chOff x="3581400" y="4167223"/>
            <a:chExt cx="1828800" cy="1166778"/>
          </a:xfrm>
        </p:grpSpPr>
        <p:sp>
          <p:nvSpPr>
            <p:cNvPr id="21" name="Rectangle 20"/>
            <p:cNvSpPr/>
            <p:nvPr/>
          </p:nvSpPr>
          <p:spPr>
            <a:xfrm>
              <a:off x="3581400" y="4167223"/>
              <a:ext cx="1828800" cy="1166778"/>
            </a:xfrm>
            <a:prstGeom prst="rect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3697956" y="4267200"/>
              <a:ext cx="707290" cy="401749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4572000" y="4398851"/>
              <a:ext cx="707290" cy="401749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3810000" y="4818890"/>
              <a:ext cx="707290" cy="401749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108550" y="2625602"/>
            <a:ext cx="1600200" cy="4985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 smtClean="0">
                <a:solidFill>
                  <a:srgbClr val="4F81BD">
                    <a:lumMod val="75000"/>
                  </a:srgbClr>
                </a:solidFill>
                <a:latin typeface="Calibri"/>
              </a:rPr>
              <a:t>Non-intensive </a:t>
            </a:r>
          </a:p>
          <a:p>
            <a:pPr algn="ctr">
              <a:lnSpc>
                <a:spcPct val="80000"/>
              </a:lnSpc>
            </a:pPr>
            <a:r>
              <a:rPr lang="en-US" sz="2000" b="1" dirty="0" smtClean="0">
                <a:solidFill>
                  <a:srgbClr val="4F81BD">
                    <a:lumMod val="75000"/>
                  </a:srgbClr>
                </a:solidFill>
                <a:latin typeface="Calibri"/>
              </a:rPr>
              <a:t>cluster</a:t>
            </a:r>
            <a:endParaRPr lang="en-US" sz="2000" b="1" dirty="0">
              <a:solidFill>
                <a:srgbClr val="4F81BD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62400" y="6148423"/>
            <a:ext cx="2133600" cy="2708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200" b="1" dirty="0" smtClean="0">
                <a:solidFill>
                  <a:srgbClr val="C0504D">
                    <a:lumMod val="75000"/>
                  </a:srgbClr>
                </a:solidFill>
                <a:latin typeface="Calibri"/>
              </a:rPr>
              <a:t>Intensive cluster</a:t>
            </a:r>
            <a:endParaRPr lang="en-US" sz="2200" b="1" dirty="0">
              <a:solidFill>
                <a:srgbClr val="C0504D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27" name="Right Arrow 26"/>
          <p:cNvSpPr/>
          <p:nvPr/>
        </p:nvSpPr>
        <p:spPr>
          <a:xfrm rot="18900000">
            <a:off x="3426000" y="3639110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892910" y="3760767"/>
            <a:ext cx="838200" cy="5334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  <a:latin typeface="Calibri"/>
              </a:rPr>
              <a:t>thread</a:t>
            </a:r>
            <a:endParaRPr lang="en-US" sz="1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188310" y="4343400"/>
            <a:ext cx="838200" cy="5334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  <a:latin typeface="Calibri"/>
              </a:rPr>
              <a:t>thread</a:t>
            </a:r>
            <a:endParaRPr lang="en-US" sz="1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2035910" y="3429000"/>
            <a:ext cx="838200" cy="5334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  <a:latin typeface="Calibri"/>
              </a:rPr>
              <a:t>thread</a:t>
            </a:r>
            <a:endParaRPr lang="en-US" sz="1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85800" y="2743200"/>
            <a:ext cx="291709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4F81BD">
                    <a:lumMod val="75000"/>
                  </a:srgbClr>
                </a:solidFill>
                <a:latin typeface="Calibri"/>
              </a:rPr>
              <a:t>Memory-non-intensive </a:t>
            </a:r>
          </a:p>
        </p:txBody>
      </p:sp>
      <p:cxnSp>
        <p:nvCxnSpPr>
          <p:cNvPr id="33" name="Curved Connector 32"/>
          <p:cNvCxnSpPr>
            <a:stCxn id="9" idx="0"/>
            <a:endCxn id="32" idx="2"/>
          </p:cNvCxnSpPr>
          <p:nvPr/>
        </p:nvCxnSpPr>
        <p:spPr>
          <a:xfrm rot="5400000" flipH="1" flipV="1">
            <a:off x="1554360" y="2949545"/>
            <a:ext cx="426997" cy="752973"/>
          </a:xfrm>
          <a:prstGeom prst="curvedConnector3">
            <a:avLst>
              <a:gd name="adj1" fmla="val 50000"/>
            </a:avLst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urved Connector 35"/>
          <p:cNvCxnSpPr>
            <a:stCxn id="30" idx="2"/>
            <a:endCxn id="37" idx="0"/>
          </p:cNvCxnSpPr>
          <p:nvPr/>
        </p:nvCxnSpPr>
        <p:spPr>
          <a:xfrm rot="5400000">
            <a:off x="1978299" y="4792757"/>
            <a:ext cx="545068" cy="713155"/>
          </a:xfrm>
          <a:prstGeom prst="curvedConnector3">
            <a:avLst>
              <a:gd name="adj1" fmla="val 50000"/>
            </a:avLst>
          </a:prstGeom>
          <a:ln w="190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09600" y="5421868"/>
            <a:ext cx="256931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504D">
                    <a:lumMod val="75000"/>
                  </a:srgbClr>
                </a:solidFill>
                <a:latin typeface="Calibri"/>
              </a:rPr>
              <a:t>Memory-intensive </a:t>
            </a:r>
          </a:p>
        </p:txBody>
      </p:sp>
      <p:sp>
        <p:nvSpPr>
          <p:cNvPr id="43" name="Right Arrow 42"/>
          <p:cNvSpPr/>
          <p:nvPr/>
        </p:nvSpPr>
        <p:spPr>
          <a:xfrm rot="2700000">
            <a:off x="3426000" y="4477310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191000" y="4114800"/>
            <a:ext cx="1495922" cy="3951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400" b="1" i="1" kern="0" dirty="0" smtClean="0">
                <a:solidFill>
                  <a:srgbClr val="FF0000"/>
                </a:solidFill>
                <a:latin typeface="Calibri"/>
              </a:rPr>
              <a:t>Prioritized</a:t>
            </a:r>
            <a:endParaRPr lang="en-US" sz="2400" b="1" i="1" kern="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7586589" y="2573330"/>
            <a:ext cx="232117" cy="57155"/>
          </a:xfrm>
          <a:prstGeom prst="roundRect">
            <a:avLst/>
          </a:prstGeom>
          <a:solidFill>
            <a:srgbClr val="4F81BD">
              <a:lumMod val="75000"/>
            </a:srgbClr>
          </a:solidFill>
          <a:ln w="25400" cap="flat" cmpd="sng" algn="ctr">
            <a:solidFill>
              <a:srgbClr val="4F81BD">
                <a:lumMod val="75000"/>
              </a:srgbClr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>
              <a:defRPr/>
            </a:pPr>
            <a:endParaRPr lang="en-US" sz="1000" kern="0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7563143" y="2745933"/>
            <a:ext cx="279009" cy="93528"/>
          </a:xfrm>
          <a:prstGeom prst="roundRect">
            <a:avLst/>
          </a:prstGeom>
          <a:solidFill>
            <a:srgbClr val="4F81BD">
              <a:lumMod val="75000"/>
            </a:srgbClr>
          </a:solidFill>
          <a:ln w="25400" cap="flat" cmpd="sng" algn="ctr">
            <a:solidFill>
              <a:srgbClr val="4F81BD">
                <a:lumMod val="75000"/>
              </a:srgbClr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>
              <a:defRPr/>
            </a:pPr>
            <a:endParaRPr lang="en-US" sz="1100" kern="0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7525043" y="2954909"/>
            <a:ext cx="355209" cy="130042"/>
          </a:xfrm>
          <a:prstGeom prst="roundRect">
            <a:avLst/>
          </a:prstGeom>
          <a:solidFill>
            <a:srgbClr val="4F81BD">
              <a:lumMod val="75000"/>
            </a:srgbClr>
          </a:solidFill>
          <a:ln w="25400" cap="flat" cmpd="sng" algn="ctr">
            <a:solidFill>
              <a:srgbClr val="4F81BD">
                <a:lumMod val="75000"/>
              </a:srgbClr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>
              <a:defRPr/>
            </a:pPr>
            <a:endParaRPr lang="en-US" sz="1200" kern="0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7480495" y="3200399"/>
            <a:ext cx="444305" cy="166693"/>
          </a:xfrm>
          <a:prstGeom prst="roundRect">
            <a:avLst/>
          </a:prstGeom>
          <a:solidFill>
            <a:srgbClr val="4F81BD">
              <a:lumMod val="75000"/>
            </a:srgbClr>
          </a:solidFill>
          <a:ln w="25400" cap="flat" cmpd="sng" algn="ctr">
            <a:solidFill>
              <a:srgbClr val="4F81BD">
                <a:lumMod val="75000"/>
              </a:srgbClr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>
              <a:defRPr/>
            </a:pPr>
            <a:endParaRPr lang="en-US" sz="1200" kern="0" dirty="0">
              <a:solidFill>
                <a:sysClr val="window" lastClr="FFFFFF"/>
              </a:solidFill>
              <a:latin typeface="Calibri"/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rot="5400000" flipH="1" flipV="1">
            <a:off x="6785137" y="2933699"/>
            <a:ext cx="990600" cy="1"/>
          </a:xfrm>
          <a:prstGeom prst="straightConnector1">
            <a:avLst/>
          </a:prstGeom>
          <a:ln w="4445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6885369" y="1973553"/>
            <a:ext cx="787831" cy="54104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i="1" dirty="0" smtClean="0">
                <a:solidFill>
                  <a:prstClr val="black"/>
                </a:solidFill>
                <a:latin typeface="Calibri"/>
              </a:rPr>
              <a:t>higher</a:t>
            </a:r>
          </a:p>
          <a:p>
            <a:pPr algn="ctr">
              <a:lnSpc>
                <a:spcPct val="80000"/>
              </a:lnSpc>
            </a:pPr>
            <a:r>
              <a:rPr lang="en-US" i="1" dirty="0" smtClean="0">
                <a:solidFill>
                  <a:prstClr val="black"/>
                </a:solidFill>
                <a:latin typeface="Calibri"/>
              </a:rPr>
              <a:t>priority</a:t>
            </a:r>
            <a:endParaRPr lang="en-US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6629400" y="3962400"/>
            <a:ext cx="1828800" cy="2286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7522310" y="4648200"/>
            <a:ext cx="707290" cy="401749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7522315" y="5143500"/>
            <a:ext cx="707290" cy="401749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74" name="Straight Arrow Connector 73"/>
          <p:cNvCxnSpPr/>
          <p:nvPr/>
        </p:nvCxnSpPr>
        <p:spPr>
          <a:xfrm rot="16200000" flipV="1">
            <a:off x="6413069" y="5295900"/>
            <a:ext cx="1447802" cy="2"/>
          </a:xfrm>
          <a:prstGeom prst="straightConnector1">
            <a:avLst/>
          </a:prstGeom>
          <a:ln w="4445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6741901" y="4096046"/>
            <a:ext cx="787831" cy="54104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i="1" dirty="0" smtClean="0">
                <a:solidFill>
                  <a:prstClr val="black"/>
                </a:solidFill>
                <a:latin typeface="Calibri"/>
              </a:rPr>
              <a:t>higher</a:t>
            </a:r>
          </a:p>
          <a:p>
            <a:pPr algn="ctr">
              <a:lnSpc>
                <a:spcPct val="80000"/>
              </a:lnSpc>
            </a:pPr>
            <a:r>
              <a:rPr lang="en-US" i="1" dirty="0" smtClean="0">
                <a:solidFill>
                  <a:prstClr val="black"/>
                </a:solidFill>
                <a:latin typeface="Calibri"/>
              </a:rPr>
              <a:t>priority</a:t>
            </a:r>
            <a:endParaRPr lang="en-US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7522310" y="5638800"/>
            <a:ext cx="707290" cy="401749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3" name="Oval 82"/>
          <p:cNvSpPr/>
          <p:nvPr/>
        </p:nvSpPr>
        <p:spPr>
          <a:xfrm rot="16200000">
            <a:off x="6813118" y="5212918"/>
            <a:ext cx="1447800" cy="318363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84" name="Straight Arrow Connector 83"/>
          <p:cNvCxnSpPr/>
          <p:nvPr/>
        </p:nvCxnSpPr>
        <p:spPr>
          <a:xfrm rot="5400000">
            <a:off x="7353299" y="5372099"/>
            <a:ext cx="76200" cy="1"/>
          </a:xfrm>
          <a:prstGeom prst="straightConnector1">
            <a:avLst/>
          </a:prstGeom>
          <a:ln w="3175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rot="5400000">
            <a:off x="7658099" y="5372099"/>
            <a:ext cx="76200" cy="1"/>
          </a:xfrm>
          <a:prstGeom prst="straightConnector1">
            <a:avLst/>
          </a:prstGeom>
          <a:ln w="31750">
            <a:solidFill>
              <a:srgbClr val="FF0000"/>
            </a:solidFill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4474310" y="3216294"/>
            <a:ext cx="873297" cy="746106"/>
            <a:chOff x="2271681" y="4560903"/>
            <a:chExt cx="1260486" cy="990600"/>
          </a:xfrm>
        </p:grpSpPr>
        <p:sp>
          <p:nvSpPr>
            <p:cNvPr id="15" name="Rectangle 14"/>
            <p:cNvSpPr/>
            <p:nvPr/>
          </p:nvSpPr>
          <p:spPr>
            <a:xfrm>
              <a:off x="2271681" y="4560903"/>
              <a:ext cx="1260486" cy="990600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436776" y="4695858"/>
              <a:ext cx="457200" cy="10953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527271" y="5097501"/>
              <a:ext cx="457200" cy="10953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947958" y="4878423"/>
              <a:ext cx="457200" cy="10953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2727305" y="5316579"/>
              <a:ext cx="457200" cy="10953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59" name="Wave 58"/>
          <p:cNvSpPr/>
          <p:nvPr/>
        </p:nvSpPr>
        <p:spPr>
          <a:xfrm>
            <a:off x="6781800" y="3359191"/>
            <a:ext cx="1447800" cy="457200"/>
          </a:xfrm>
          <a:prstGeom prst="wav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prstClr val="white"/>
                </a:solidFill>
                <a:latin typeface="Calibri"/>
              </a:rPr>
              <a:t>Throughput</a:t>
            </a:r>
            <a:endParaRPr lang="en-US" sz="20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0" name="Wave 59"/>
          <p:cNvSpPr/>
          <p:nvPr/>
        </p:nvSpPr>
        <p:spPr>
          <a:xfrm>
            <a:off x="6781800" y="6085325"/>
            <a:ext cx="1447800" cy="457200"/>
          </a:xfrm>
          <a:prstGeom prst="wav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prstClr val="white"/>
                </a:solidFill>
                <a:latin typeface="Calibri"/>
              </a:rPr>
              <a:t>Fairness</a:t>
            </a:r>
            <a:endParaRPr lang="en-US" sz="2000" b="1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4668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2" grpId="0" animBg="1"/>
      <p:bldP spid="5" grpId="0" animBg="1"/>
      <p:bldP spid="6" grpId="0" animBg="1"/>
      <p:bldP spid="7" grpId="0"/>
      <p:bldP spid="8" grpId="0" animBg="1"/>
      <p:bldP spid="8" grpId="1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3" grpId="0" animBg="1"/>
      <p:bldP spid="25" grpId="0"/>
      <p:bldP spid="26" grpId="0"/>
      <p:bldP spid="27" grpId="0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7" grpId="0"/>
      <p:bldP spid="43" grpId="0" animBg="1"/>
      <p:bldP spid="48" grpId="0"/>
      <p:bldP spid="49" grpId="0" animBg="1"/>
      <p:bldP spid="50" grpId="0" animBg="1"/>
      <p:bldP spid="51" grpId="0" animBg="1"/>
      <p:bldP spid="52" grpId="0" animBg="1"/>
      <p:bldP spid="56" grpId="0"/>
      <p:bldP spid="69" grpId="0" animBg="1"/>
      <p:bldP spid="70" grpId="0" animBg="1"/>
      <p:bldP spid="71" grpId="0" animBg="1"/>
      <p:bldP spid="75" grpId="0"/>
      <p:bldP spid="76" grpId="0" animBg="1"/>
      <p:bldP spid="83" grpId="0" animBg="1"/>
      <p:bldP spid="59" grpId="0" animBg="1"/>
      <p:bldP spid="6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TCM: </a:t>
            </a:r>
            <a:r>
              <a:rPr lang="en-US" dirty="0" smtClean="0"/>
              <a:t>Throughput and Fairness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6318097"/>
              </p:ext>
            </p:extLst>
          </p:nvPr>
        </p:nvGraphicFramePr>
        <p:xfrm>
          <a:off x="1371600" y="1600200"/>
          <a:ext cx="67056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1B50-6D0B-48B4-A1D4-BAD8C599CC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Down Arrow 5"/>
          <p:cNvSpPr/>
          <p:nvPr/>
        </p:nvSpPr>
        <p:spPr>
          <a:xfrm rot="16200000">
            <a:off x="4726632" y="2583882"/>
            <a:ext cx="605135" cy="56388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sz="2400" dirty="0" smtClean="0">
                <a:solidFill>
                  <a:prstClr val="white"/>
                </a:solidFill>
                <a:latin typeface="Calibri"/>
              </a:rPr>
              <a:t>Better</a:t>
            </a:r>
            <a:r>
              <a:rPr lang="en-US" sz="2400" b="1" dirty="0" smtClean="0">
                <a:solidFill>
                  <a:prstClr val="white"/>
                </a:solidFill>
                <a:latin typeface="Calibri"/>
              </a:rPr>
              <a:t> system throughput</a:t>
            </a:r>
            <a:endParaRPr lang="en-US" sz="24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914400" y="1752600"/>
            <a:ext cx="609600" cy="27051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dirty="0" smtClean="0">
                <a:solidFill>
                  <a:prstClr val="white"/>
                </a:solidFill>
                <a:latin typeface="Calibri"/>
              </a:rPr>
              <a:t>Better</a:t>
            </a:r>
            <a:r>
              <a:rPr lang="en-US" sz="2400" b="1" dirty="0" smtClean="0">
                <a:solidFill>
                  <a:prstClr val="white"/>
                </a:solidFill>
                <a:latin typeface="Calibri"/>
              </a:rPr>
              <a:t> fairness</a:t>
            </a:r>
            <a:endParaRPr lang="en-US" sz="24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39077" y="3619499"/>
            <a:ext cx="966523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352800" y="1801838"/>
            <a:ext cx="914400" cy="533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505200" y="2667000"/>
            <a:ext cx="914400" cy="533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733800" y="2971800"/>
            <a:ext cx="457200" cy="533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114422" y="3228975"/>
            <a:ext cx="838200" cy="7420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723790" y="2362200"/>
            <a:ext cx="83881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23728" y="1131515"/>
            <a:ext cx="5112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prstClr val="black"/>
                </a:solidFill>
                <a:latin typeface="Calibri"/>
              </a:rPr>
              <a:t>24 cores, 4 memory controllers, 96 workloads </a:t>
            </a:r>
            <a:endParaRPr lang="en-US" sz="20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5725180"/>
            <a:ext cx="876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FF0000"/>
                </a:solidFill>
                <a:latin typeface="Calibri"/>
              </a:rPr>
              <a:t>TCM, a heterogeneous scheduling policy,</a:t>
            </a:r>
          </a:p>
          <a:p>
            <a:pPr algn="ctr"/>
            <a:r>
              <a:rPr lang="en-US" sz="2800" i="1" dirty="0" smtClean="0">
                <a:solidFill>
                  <a:srgbClr val="FF0000"/>
                </a:solidFill>
                <a:latin typeface="Calibri"/>
              </a:rPr>
              <a:t>provides </a:t>
            </a:r>
            <a:r>
              <a:rPr lang="en-US" sz="2800" i="1" dirty="0" smtClean="0">
                <a:solidFill>
                  <a:srgbClr val="FF0000"/>
                </a:solidFill>
                <a:latin typeface="Calibri"/>
              </a:rPr>
              <a:t>best fairness and system throughput</a:t>
            </a:r>
            <a:endParaRPr lang="en-US" sz="2800" i="1" dirty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796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  <p:bldP spid="27" grpId="0" animBg="1"/>
      <p:bldP spid="28" grpId="0" animBg="1"/>
      <p:bldP spid="29" grpId="0" animBg="1"/>
      <p:bldP spid="30" grpId="0" animBg="1"/>
      <p:bldP spid="1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TCM: </a:t>
            </a:r>
            <a:r>
              <a:rPr lang="en-US" dirty="0"/>
              <a:t>Fairness-Throughput Tradeoff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1B50-6D0B-48B4-A1D4-BAD8C599CC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5523946"/>
              </p:ext>
            </p:extLst>
          </p:nvPr>
        </p:nvGraphicFramePr>
        <p:xfrm>
          <a:off x="1371600" y="1600200"/>
          <a:ext cx="67056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1828800" y="1143000"/>
            <a:ext cx="64770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</a:t>
            </a:r>
            <a:r>
              <a:rPr kumimoji="0" lang="en-US" sz="2800" b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configuration parameter is varied…</a:t>
            </a:r>
            <a:endParaRPr kumimoji="0" lang="en-US" sz="2800" b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5105400" y="3657600"/>
            <a:ext cx="1524000" cy="302299"/>
          </a:xfrm>
          <a:custGeom>
            <a:avLst/>
            <a:gdLst>
              <a:gd name="connsiteX0" fmla="*/ 0 w 1323473"/>
              <a:gd name="connsiteY0" fmla="*/ 397042 h 397042"/>
              <a:gd name="connsiteX1" fmla="*/ 421105 w 1323473"/>
              <a:gd name="connsiteY1" fmla="*/ 360947 h 397042"/>
              <a:gd name="connsiteX2" fmla="*/ 745957 w 1323473"/>
              <a:gd name="connsiteY2" fmla="*/ 288758 h 397042"/>
              <a:gd name="connsiteX3" fmla="*/ 998621 w 1323473"/>
              <a:gd name="connsiteY3" fmla="*/ 192505 h 397042"/>
              <a:gd name="connsiteX4" fmla="*/ 1323473 w 1323473"/>
              <a:gd name="connsiteY4" fmla="*/ 0 h 397042"/>
              <a:gd name="connsiteX5" fmla="*/ 1323473 w 1323473"/>
              <a:gd name="connsiteY5" fmla="*/ 0 h 397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3473" h="397042">
                <a:moveTo>
                  <a:pt x="0" y="397042"/>
                </a:moveTo>
                <a:cubicBezTo>
                  <a:pt x="148389" y="388018"/>
                  <a:pt x="296779" y="378994"/>
                  <a:pt x="421105" y="360947"/>
                </a:cubicBezTo>
                <a:cubicBezTo>
                  <a:pt x="545431" y="342900"/>
                  <a:pt x="649704" y="316832"/>
                  <a:pt x="745957" y="288758"/>
                </a:cubicBezTo>
                <a:cubicBezTo>
                  <a:pt x="842210" y="260684"/>
                  <a:pt x="902368" y="240631"/>
                  <a:pt x="998621" y="192505"/>
                </a:cubicBezTo>
                <a:cubicBezTo>
                  <a:pt x="1094874" y="144379"/>
                  <a:pt x="1323473" y="0"/>
                  <a:pt x="1323473" y="0"/>
                </a:cubicBezTo>
                <a:lnTo>
                  <a:pt x="1323473" y="0"/>
                </a:lnTo>
              </a:path>
            </a:pathLst>
          </a:custGeom>
          <a:ln w="38100">
            <a:solidFill>
              <a:srgbClr val="FF0000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86400" y="4190999"/>
            <a:ext cx="2362200" cy="838199"/>
          </a:xfrm>
          <a:prstGeom prst="wedgeRoundRectCallout">
            <a:avLst>
              <a:gd name="adj1" fmla="val -41285"/>
              <a:gd name="adj2" fmla="val -81300"/>
              <a:gd name="adj3" fmla="val 1666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2400" i="1" dirty="0" smtClean="0">
                <a:solidFill>
                  <a:schemeClr val="bg1"/>
                </a:solidFill>
              </a:rPr>
              <a:t>Adjusting  </a:t>
            </a:r>
            <a:r>
              <a:rPr lang="en-US" sz="2400" b="1" i="1" dirty="0" err="1" smtClean="0">
                <a:solidFill>
                  <a:schemeClr val="bg1"/>
                </a:solidFill>
              </a:rPr>
              <a:t>ClusterThreshold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1880" y="5728235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solidFill>
                  <a:srgbClr val="FF0000"/>
                </a:solidFill>
                <a:sym typeface="Wingdings" pitchFamily="2" charset="2"/>
              </a:rPr>
              <a:t>TCM </a:t>
            </a:r>
            <a:r>
              <a:rPr lang="en-US" sz="3200" i="1" smtClean="0">
                <a:solidFill>
                  <a:srgbClr val="FF0000"/>
                </a:solidFill>
                <a:sym typeface="Wingdings" pitchFamily="2" charset="2"/>
              </a:rPr>
              <a:t>allows robust fairness-throughput tradeoff 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9000" y="257169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B050"/>
                </a:solidFill>
              </a:rPr>
              <a:t>STFM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14800" y="287649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</a:rPr>
              <a:t>PAR-BS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91000" y="2893770"/>
            <a:ext cx="838200" cy="990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410200" y="249549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ATLAS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06845" y="2515210"/>
            <a:ext cx="1066800" cy="76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324600" y="325749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TCM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75580" y="3350665"/>
            <a:ext cx="22098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 rot="16200000">
            <a:off x="4726632" y="2583882"/>
            <a:ext cx="605135" cy="56388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sz="2400" dirty="0" smtClean="0"/>
              <a:t>Better</a:t>
            </a:r>
            <a:r>
              <a:rPr lang="en-US" sz="2400" b="1" dirty="0" smtClean="0"/>
              <a:t> system throughput</a:t>
            </a:r>
            <a:endParaRPr lang="en-US" sz="2400" b="1" dirty="0"/>
          </a:p>
        </p:txBody>
      </p:sp>
      <p:sp>
        <p:nvSpPr>
          <p:cNvPr id="18" name="Down Arrow 17"/>
          <p:cNvSpPr/>
          <p:nvPr/>
        </p:nvSpPr>
        <p:spPr>
          <a:xfrm>
            <a:off x="914400" y="1752600"/>
            <a:ext cx="609600" cy="27051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dirty="0" smtClean="0"/>
              <a:t>Better</a:t>
            </a:r>
            <a:r>
              <a:rPr lang="en-US" sz="2400" b="1" dirty="0" smtClean="0"/>
              <a:t> fairness</a:t>
            </a:r>
            <a:endParaRPr lang="en-US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750520" y="19111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/>
              <a:t>FRFCFS</a:t>
            </a:r>
            <a:endParaRPr lang="en-US" sz="2000" b="1" dirty="0"/>
          </a:p>
        </p:txBody>
      </p:sp>
      <p:sp>
        <p:nvSpPr>
          <p:cNvPr id="20" name="Rectangle 19"/>
          <p:cNvSpPr/>
          <p:nvPr/>
        </p:nvSpPr>
        <p:spPr>
          <a:xfrm>
            <a:off x="2826414" y="1904999"/>
            <a:ext cx="1442005" cy="20548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759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2" grpId="0" animBg="1"/>
      <p:bldP spid="14" grpId="0" animBg="1"/>
      <p:bldP spid="16" grpId="0" animBg="1"/>
      <p:bldP spid="2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Agenda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4876800"/>
          </a:xfrm>
        </p:spPr>
        <p:txBody>
          <a:bodyPr/>
          <a:lstStyle/>
          <a:p>
            <a:pPr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Technology, Application, Architecture Trends</a:t>
            </a:r>
          </a:p>
          <a:p>
            <a:pPr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Requirements from the Memory Hierarchy</a:t>
            </a:r>
          </a:p>
          <a:p>
            <a:pPr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Research Challenges and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Solution Directions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Main Memory Scalability</a:t>
            </a:r>
          </a:p>
          <a:p>
            <a:pPr lvl="1" eaLnBrk="1" hangingPunct="1"/>
            <a:r>
              <a:rPr lang="en-US" dirty="0" err="1">
                <a:solidFill>
                  <a:srgbClr val="000000"/>
                </a:solidFill>
                <a:latin typeface="Tahoma" charset="0"/>
                <a:ea typeface="ＭＳ Ｐゴシック" charset="0"/>
              </a:rPr>
              <a:t>QoS</a:t>
            </a:r>
            <a:r>
              <a:rPr lang="en-US" dirty="0">
                <a:solidFill>
                  <a:srgbClr val="000000"/>
                </a:solidFill>
                <a:latin typeface="Tahoma" charset="0"/>
                <a:ea typeface="ＭＳ Ｐゴシック" charset="0"/>
              </a:rPr>
              <a:t> support: Inter-thread/application </a:t>
            </a:r>
            <a:r>
              <a:rPr lang="en-US" dirty="0" smtClean="0">
                <a:solidFill>
                  <a:srgbClr val="000000"/>
                </a:solidFill>
                <a:latin typeface="Tahoma" charset="0"/>
                <a:ea typeface="ＭＳ Ｐゴシック" charset="0"/>
              </a:rPr>
              <a:t>interference</a:t>
            </a:r>
          </a:p>
          <a:p>
            <a:pPr lvl="2" eaLnBrk="1" hangingPunct="1"/>
            <a:r>
              <a:rPr lang="en-US" dirty="0" smtClean="0">
                <a:solidFill>
                  <a:srgbClr val="000000"/>
                </a:solidFill>
                <a:latin typeface="Tahoma" charset="0"/>
                <a:ea typeface="ＭＳ Ｐゴシック" charset="0"/>
              </a:rPr>
              <a:t>Smart Resources: Thread Cluster Memory Scheduling</a:t>
            </a:r>
          </a:p>
          <a:p>
            <a:pPr lvl="2" eaLnBrk="1" hangingPunct="1"/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Dumb Resources: Fairness via Source Throttling</a:t>
            </a:r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</a:endParaRPr>
          </a:p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Summary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A419BFC-0704-824A-8642-CF6757650AC5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49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1687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Technology Trends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915400" cy="4800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DRAM does not scale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well beyond N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nm </a:t>
            </a:r>
            <a:r>
              <a:rPr lang="en-US" sz="2000" dirty="0" smtClean="0">
                <a:latin typeface="Tahoma" charset="0"/>
                <a:ea typeface="ＭＳ Ｐゴシック" charset="0"/>
                <a:cs typeface="ＭＳ Ｐゴシック" charset="0"/>
              </a:rPr>
              <a:t>[ITRS </a:t>
            </a:r>
            <a:r>
              <a:rPr lang="en-US" sz="2000" dirty="0" smtClean="0">
                <a:latin typeface="Tahoma" charset="0"/>
                <a:ea typeface="ＭＳ Ｐゴシック" charset="0"/>
                <a:cs typeface="ＭＳ Ｐゴシック" charset="0"/>
              </a:rPr>
              <a:t>2009, 2010]</a:t>
            </a:r>
            <a:endParaRPr lang="en-US" sz="20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 eaLnBrk="1" hangingPunct="1"/>
            <a:r>
              <a:rPr lang="en-US" dirty="0">
                <a:latin typeface="Tahoma" charset="0"/>
                <a:ea typeface="ＭＳ Ｐゴシック" charset="0"/>
              </a:rPr>
              <a:t>Memory scaling benefits: density, capacity, cost</a:t>
            </a:r>
          </a:p>
          <a:p>
            <a:pPr eaLnBrk="1" hangingPunct="1">
              <a:buFont typeface="Wingdings" charset="0"/>
              <a:buNone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Energy/power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already key design limiters</a:t>
            </a:r>
          </a:p>
          <a:p>
            <a:pPr lvl="1" eaLnBrk="1" hangingPunct="1"/>
            <a:r>
              <a:rPr lang="en-US" dirty="0">
                <a:latin typeface="Tahoma" charset="0"/>
                <a:ea typeface="ＭＳ Ｐゴシック" charset="0"/>
              </a:rPr>
              <a:t>Memory hierarchy responsible for a large fraction of </a:t>
            </a:r>
            <a:r>
              <a:rPr lang="en-US" dirty="0" smtClean="0">
                <a:latin typeface="Tahoma" charset="0"/>
                <a:ea typeface="ＭＳ Ｐゴシック" charset="0"/>
              </a:rPr>
              <a:t>power</a:t>
            </a:r>
          </a:p>
          <a:p>
            <a:pPr lvl="2"/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IBM servers: ~50% energy spent in off-chip memory hierarchy </a:t>
            </a:r>
            <a:r>
              <a:rPr lang="en-US" dirty="0">
                <a:latin typeface="Tahoma" charset="0"/>
                <a:ea typeface="ＭＳ Ｐゴシック" charset="0"/>
              </a:rPr>
              <a:t>[</a:t>
            </a:r>
            <a:r>
              <a:rPr lang="en-US" dirty="0" err="1" smtClean="0">
                <a:latin typeface="Tahoma" charset="0"/>
                <a:ea typeface="ＭＳ Ｐゴシック" charset="0"/>
              </a:rPr>
              <a:t>Lefurgy</a:t>
            </a:r>
            <a:r>
              <a:rPr lang="en-US" dirty="0" smtClean="0">
                <a:latin typeface="Tahoma" charset="0"/>
                <a:ea typeface="ＭＳ Ｐゴシック" charset="0"/>
              </a:rPr>
              <a:t>+, </a:t>
            </a:r>
            <a:r>
              <a:rPr lang="en-US" dirty="0">
                <a:latin typeface="Tahoma" charset="0"/>
                <a:ea typeface="ＭＳ Ｐゴシック" charset="0"/>
              </a:rPr>
              <a:t>IEEE Computer 2003]</a:t>
            </a:r>
          </a:p>
          <a:p>
            <a:pPr lvl="2"/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DRAM consumes power when idle and needs periodic refresh</a:t>
            </a:r>
          </a:p>
          <a:p>
            <a:pPr marL="344487" lvl="1" indent="0" eaLnBrk="1" hangingPunct="1">
              <a:buNone/>
            </a:pPr>
            <a:endParaRPr lang="en-US" dirty="0">
              <a:latin typeface="Tahoma" charset="0"/>
              <a:ea typeface="ＭＳ Ｐゴシック" charset="0"/>
            </a:endParaRPr>
          </a:p>
          <a:p>
            <a:pPr eaLnBrk="1" hangingPunct="1"/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More transistors (cores) on chip </a:t>
            </a:r>
            <a:endParaRPr lang="en-US" dirty="0" smtClean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Pin 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bandwidth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not increasing as fast as number of transistors</a:t>
            </a:r>
          </a:p>
          <a:p>
            <a:pPr lvl="1" eaLnBrk="1" hangingPunct="1"/>
            <a:r>
              <a:rPr lang="en-US" dirty="0">
                <a:latin typeface="Tahoma" charset="0"/>
                <a:ea typeface="ＭＳ Ｐゴシック" charset="0"/>
              </a:rPr>
              <a:t>Memory </a:t>
            </a:r>
            <a:r>
              <a:rPr lang="en-US" dirty="0" smtClean="0">
                <a:latin typeface="Tahoma" charset="0"/>
                <a:ea typeface="ＭＳ Ｐゴシック" charset="0"/>
              </a:rPr>
              <a:t>is the major </a:t>
            </a:r>
            <a:r>
              <a:rPr lang="en-US" dirty="0">
                <a:latin typeface="Tahoma" charset="0"/>
                <a:ea typeface="ＭＳ Ｐゴシック" charset="0"/>
              </a:rPr>
              <a:t>shared resource among cores</a:t>
            </a:r>
          </a:p>
          <a:p>
            <a:pPr lvl="1" eaLnBrk="1" hangingPunct="1"/>
            <a:r>
              <a:rPr lang="en-US" dirty="0">
                <a:latin typeface="Tahoma" charset="0"/>
                <a:ea typeface="ＭＳ Ｐゴシック" charset="0"/>
              </a:rPr>
              <a:t>More </a:t>
            </a:r>
            <a:r>
              <a:rPr lang="en-US" dirty="0" smtClean="0">
                <a:latin typeface="Tahoma" charset="0"/>
                <a:ea typeface="ＭＳ Ｐゴシック" charset="0"/>
              </a:rPr>
              <a:t>pressure </a:t>
            </a:r>
            <a:r>
              <a:rPr lang="en-US" dirty="0">
                <a:latin typeface="Tahoma" charset="0"/>
                <a:ea typeface="ＭＳ Ｐゴシック" charset="0"/>
              </a:rPr>
              <a:t>on the memory hierarchy</a:t>
            </a:r>
          </a:p>
          <a:p>
            <a:pPr lvl="1" eaLnBrk="1" hangingPunct="1"/>
            <a:endParaRPr lang="en-US" dirty="0">
              <a:latin typeface="Tahoma" charset="0"/>
              <a:ea typeface="ＭＳ Ｐゴシック" charset="0"/>
            </a:endParaRPr>
          </a:p>
          <a:p>
            <a:pPr lvl="1" eaLnBrk="1" hangingPunct="1"/>
            <a:endParaRPr lang="en-US" dirty="0">
              <a:latin typeface="Tahoma" charset="0"/>
              <a:ea typeface="ＭＳ Ｐゴシック" charset="0"/>
            </a:endParaRPr>
          </a:p>
          <a:p>
            <a:pPr lvl="1" eaLnBrk="1" hangingPunct="1"/>
            <a:endParaRPr lang="en-US" dirty="0">
              <a:latin typeface="Tahoma" charset="0"/>
              <a:ea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D5A6893-02D2-3C4A-B145-65207F6AD1DB}" type="slidenum">
              <a:rPr lang="en-US" sz="1600">
                <a:latin typeface="Garamond" charset="0"/>
              </a:rPr>
              <a:pPr eaLnBrk="1" hangingPunct="1"/>
              <a:t>5</a:t>
            </a:fld>
            <a:endParaRPr lang="en-US" sz="1600"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6125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sz="3200" smtClean="0">
                <a:ea typeface="ＭＳ Ｐゴシック" pitchFamily="30" charset="-128"/>
                <a:cs typeface="ＭＳ Ｐゴシック" pitchFamily="30" charset="-128"/>
              </a:rPr>
              <a:t>Designing QoS-Aware Memory Systems: 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52736"/>
            <a:ext cx="8915400" cy="5043264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ea typeface="ＭＳ Ｐゴシック" pitchFamily="30" charset="-128"/>
                <a:cs typeface="ＭＳ Ｐゴシック" pitchFamily="30" charset="-128"/>
              </a:rPr>
              <a:t>Smart resources: </a:t>
            </a:r>
            <a:r>
              <a:rPr lang="en-US" dirty="0" smtClean="0">
                <a:solidFill>
                  <a:srgbClr val="0000FF"/>
                </a:solidFill>
                <a:ea typeface="ＭＳ Ｐゴシック" pitchFamily="30" charset="-128"/>
                <a:cs typeface="ＭＳ Ｐゴシック" pitchFamily="30" charset="-128"/>
              </a:rPr>
              <a:t>Design each shared resource to have a configurable interference control/reduction mechanism</a:t>
            </a:r>
          </a:p>
          <a:p>
            <a:pPr lvl="1"/>
            <a:r>
              <a:rPr lang="en-US" sz="2000" dirty="0" err="1" smtClean="0">
                <a:solidFill>
                  <a:srgbClr val="000000"/>
                </a:solidFill>
              </a:rPr>
              <a:t>QoS</a:t>
            </a:r>
            <a:r>
              <a:rPr lang="en-US" sz="2000" dirty="0" smtClean="0">
                <a:solidFill>
                  <a:srgbClr val="000000"/>
                </a:solidFill>
              </a:rPr>
              <a:t>-</a:t>
            </a:r>
            <a:r>
              <a:rPr lang="en-US" sz="2000" dirty="0" smtClean="0">
                <a:solidFill>
                  <a:srgbClr val="000000"/>
                </a:solidFill>
              </a:rPr>
              <a:t>aware memory </a:t>
            </a:r>
            <a:r>
              <a:rPr lang="en-US" sz="2000" dirty="0" smtClean="0">
                <a:solidFill>
                  <a:srgbClr val="000000"/>
                </a:solidFill>
              </a:rPr>
              <a:t>controllers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6633"/>
                </a:solidFill>
              </a:rPr>
              <a:t>[</a:t>
            </a:r>
            <a:r>
              <a:rPr lang="en-US" sz="1600" dirty="0" smtClean="0">
                <a:solidFill>
                  <a:srgbClr val="006633"/>
                </a:solidFill>
              </a:rPr>
              <a:t>Mutlu</a:t>
            </a:r>
            <a:r>
              <a:rPr lang="en-US" sz="1600" dirty="0" smtClean="0">
                <a:solidFill>
                  <a:srgbClr val="006633"/>
                </a:solidFill>
              </a:rPr>
              <a:t>+ </a:t>
            </a:r>
            <a:r>
              <a:rPr lang="en-US" sz="1600" dirty="0" smtClean="0">
                <a:solidFill>
                  <a:srgbClr val="006633"/>
                </a:solidFill>
              </a:rPr>
              <a:t>MICRO’07]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6633"/>
                </a:solidFill>
              </a:rPr>
              <a:t>[</a:t>
            </a:r>
            <a:r>
              <a:rPr lang="en-US" sz="1600" dirty="0" err="1" smtClean="0">
                <a:solidFill>
                  <a:srgbClr val="006633"/>
                </a:solidFill>
              </a:rPr>
              <a:t>Moscibroda</a:t>
            </a:r>
            <a:r>
              <a:rPr lang="en-US" sz="1600" dirty="0" smtClean="0">
                <a:solidFill>
                  <a:srgbClr val="006633"/>
                </a:solidFill>
              </a:rPr>
              <a:t>+, </a:t>
            </a:r>
            <a:r>
              <a:rPr lang="en-US" sz="1600" dirty="0" err="1" smtClean="0">
                <a:solidFill>
                  <a:srgbClr val="006633"/>
                </a:solidFill>
              </a:rPr>
              <a:t>Usenix</a:t>
            </a:r>
            <a:r>
              <a:rPr lang="en-US" sz="1600" dirty="0" smtClean="0">
                <a:solidFill>
                  <a:srgbClr val="006633"/>
                </a:solidFill>
              </a:rPr>
              <a:t> Security’07] [Mutlu</a:t>
            </a:r>
            <a:r>
              <a:rPr lang="en-US" sz="1600" dirty="0" smtClean="0">
                <a:solidFill>
                  <a:srgbClr val="006633"/>
                </a:solidFill>
              </a:rPr>
              <a:t>+ </a:t>
            </a:r>
            <a:r>
              <a:rPr lang="en-US" sz="1600" dirty="0" smtClean="0">
                <a:solidFill>
                  <a:srgbClr val="006633"/>
                </a:solidFill>
              </a:rPr>
              <a:t>ISCA’08</a:t>
            </a:r>
            <a:r>
              <a:rPr lang="en-US" sz="1600" dirty="0" smtClean="0">
                <a:solidFill>
                  <a:srgbClr val="006633"/>
                </a:solidFill>
              </a:rPr>
              <a:t>, Top </a:t>
            </a:r>
            <a:r>
              <a:rPr lang="en-US" sz="1600" dirty="0" smtClean="0">
                <a:solidFill>
                  <a:srgbClr val="006633"/>
                </a:solidFill>
              </a:rPr>
              <a:t>Picks’09]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6633"/>
                </a:solidFill>
                <a:ea typeface="+mn-ea"/>
                <a:cs typeface="+mn-cs"/>
              </a:rPr>
              <a:t>[Kim+ </a:t>
            </a:r>
            <a:r>
              <a:rPr lang="en-US" sz="1600" dirty="0" smtClean="0">
                <a:solidFill>
                  <a:srgbClr val="006633"/>
                </a:solidFill>
                <a:ea typeface="+mn-ea"/>
                <a:cs typeface="+mn-cs"/>
              </a:rPr>
              <a:t>HPCA’10]</a:t>
            </a:r>
            <a:r>
              <a:rPr lang="en-US" sz="1800" dirty="0" smtClean="0">
                <a:solidFill>
                  <a:srgbClr val="006633"/>
                </a:solidFill>
                <a:ea typeface="+mn-ea"/>
                <a:cs typeface="+mn-cs"/>
              </a:rPr>
              <a:t> </a:t>
            </a:r>
            <a:r>
              <a:rPr lang="en-US" sz="1600" dirty="0" smtClean="0">
                <a:solidFill>
                  <a:srgbClr val="006633"/>
                </a:solidFill>
              </a:rPr>
              <a:t>[</a:t>
            </a:r>
            <a:r>
              <a:rPr lang="en-US" sz="1600" dirty="0">
                <a:solidFill>
                  <a:srgbClr val="006633"/>
                </a:solidFill>
              </a:rPr>
              <a:t>Kim+ </a:t>
            </a:r>
            <a:r>
              <a:rPr lang="en-US" sz="1600" dirty="0" smtClean="0">
                <a:solidFill>
                  <a:srgbClr val="006633"/>
                </a:solidFill>
              </a:rPr>
              <a:t>MICRO’10, Top Picks’11]</a:t>
            </a:r>
            <a:endParaRPr lang="en-US" sz="1600" dirty="0" smtClean="0">
              <a:solidFill>
                <a:srgbClr val="000000"/>
              </a:solidFill>
            </a:endParaRPr>
          </a:p>
          <a:p>
            <a:pPr lvl="1"/>
            <a:r>
              <a:rPr lang="en-US" sz="2000" dirty="0" err="1" smtClean="0">
                <a:solidFill>
                  <a:srgbClr val="000000"/>
                </a:solidFill>
              </a:rPr>
              <a:t>QoS</a:t>
            </a:r>
            <a:r>
              <a:rPr lang="en-US" sz="2000" dirty="0" smtClean="0">
                <a:solidFill>
                  <a:srgbClr val="000000"/>
                </a:solidFill>
              </a:rPr>
              <a:t>-aware interconnects </a:t>
            </a:r>
            <a:r>
              <a:rPr lang="en-US" sz="1600" dirty="0" smtClean="0">
                <a:solidFill>
                  <a:srgbClr val="006633"/>
                </a:solidFill>
              </a:rPr>
              <a:t>[</a:t>
            </a:r>
            <a:r>
              <a:rPr lang="en-US" sz="1600" dirty="0" smtClean="0">
                <a:solidFill>
                  <a:srgbClr val="006633"/>
                </a:solidFill>
              </a:rPr>
              <a:t>Das+ </a:t>
            </a:r>
            <a:r>
              <a:rPr lang="en-US" sz="1600" dirty="0" smtClean="0">
                <a:solidFill>
                  <a:srgbClr val="006633"/>
                </a:solidFill>
              </a:rPr>
              <a:t>MICRO’09</a:t>
            </a:r>
            <a:r>
              <a:rPr lang="en-US" sz="1600" dirty="0" smtClean="0">
                <a:solidFill>
                  <a:srgbClr val="006633"/>
                </a:solidFill>
              </a:rPr>
              <a:t>, </a:t>
            </a:r>
            <a:r>
              <a:rPr lang="en-US" sz="1600" dirty="0" smtClean="0">
                <a:solidFill>
                  <a:srgbClr val="006633"/>
                </a:solidFill>
              </a:rPr>
              <a:t>ISCA’10</a:t>
            </a:r>
            <a:r>
              <a:rPr lang="en-US" sz="1600" dirty="0" smtClean="0">
                <a:solidFill>
                  <a:srgbClr val="006633"/>
                </a:solidFill>
              </a:rPr>
              <a:t>, Top Picks </a:t>
            </a:r>
            <a:r>
              <a:rPr lang="fr-FR" sz="1600" dirty="0" smtClean="0">
                <a:solidFill>
                  <a:srgbClr val="006633"/>
                </a:solidFill>
              </a:rPr>
              <a:t>’</a:t>
            </a:r>
            <a:r>
              <a:rPr lang="en-US" sz="1600" dirty="0" smtClean="0">
                <a:solidFill>
                  <a:srgbClr val="006633"/>
                </a:solidFill>
              </a:rPr>
              <a:t>11</a:t>
            </a:r>
            <a:r>
              <a:rPr lang="en-US" sz="1600" dirty="0">
                <a:solidFill>
                  <a:srgbClr val="006633"/>
                </a:solidFill>
              </a:rPr>
              <a:t>]</a:t>
            </a:r>
            <a:r>
              <a:rPr lang="en-US" sz="1600" dirty="0" smtClean="0">
                <a:solidFill>
                  <a:srgbClr val="006633"/>
                </a:solidFill>
              </a:rPr>
              <a:t> [Grot</a:t>
            </a:r>
            <a:r>
              <a:rPr lang="en-US" sz="1600" dirty="0" smtClean="0">
                <a:solidFill>
                  <a:srgbClr val="006633"/>
                </a:solidFill>
              </a:rPr>
              <a:t>+ </a:t>
            </a:r>
            <a:r>
              <a:rPr lang="en-US" sz="1600" dirty="0" smtClean="0">
                <a:solidFill>
                  <a:srgbClr val="006633"/>
                </a:solidFill>
              </a:rPr>
              <a:t>MICRO’09</a:t>
            </a:r>
            <a:r>
              <a:rPr lang="en-US" sz="1600" dirty="0" smtClean="0">
                <a:solidFill>
                  <a:srgbClr val="006633"/>
                </a:solidFill>
              </a:rPr>
              <a:t>, </a:t>
            </a:r>
            <a:r>
              <a:rPr lang="en-US" sz="1600" dirty="0" smtClean="0">
                <a:solidFill>
                  <a:srgbClr val="006633"/>
                </a:solidFill>
              </a:rPr>
              <a:t>ISCA’11]</a:t>
            </a:r>
          </a:p>
          <a:p>
            <a:pPr lvl="1"/>
            <a:r>
              <a:rPr lang="en-US" sz="2000" dirty="0" err="1">
                <a:solidFill>
                  <a:srgbClr val="000000"/>
                </a:solidFill>
                <a:ea typeface="+mn-ea"/>
                <a:cs typeface="+mn-cs"/>
              </a:rPr>
              <a:t>QoS</a:t>
            </a:r>
            <a:r>
              <a:rPr lang="en-US" sz="2000" dirty="0">
                <a:solidFill>
                  <a:srgbClr val="000000"/>
                </a:solidFill>
                <a:ea typeface="+mn-ea"/>
                <a:cs typeface="+mn-cs"/>
              </a:rPr>
              <a:t>-aware </a:t>
            </a:r>
            <a:r>
              <a:rPr lang="en-US" sz="2000" dirty="0" smtClean="0">
                <a:solidFill>
                  <a:srgbClr val="000000"/>
                </a:solidFill>
                <a:ea typeface="+mn-ea"/>
                <a:cs typeface="+mn-cs"/>
              </a:rPr>
              <a:t>caches</a:t>
            </a:r>
            <a:endParaRPr lang="en-US" sz="1600" dirty="0" smtClean="0">
              <a:solidFill>
                <a:srgbClr val="006633"/>
              </a:solidFill>
            </a:endParaRPr>
          </a:p>
          <a:p>
            <a:endParaRPr lang="en-US" sz="1200" dirty="0" smtClean="0">
              <a:ea typeface="ＭＳ Ｐゴシック" pitchFamily="30" charset="-128"/>
              <a:cs typeface="ＭＳ Ｐゴシック" pitchFamily="30" charset="-128"/>
            </a:endParaRPr>
          </a:p>
          <a:p>
            <a:r>
              <a:rPr lang="en-US" dirty="0" smtClean="0">
                <a:solidFill>
                  <a:srgbClr val="FF0000"/>
                </a:solidFill>
                <a:ea typeface="ＭＳ Ｐゴシック" pitchFamily="30" charset="-128"/>
                <a:cs typeface="ＭＳ Ｐゴシック" pitchFamily="30" charset="-128"/>
              </a:rPr>
              <a:t>Dumb resources: </a:t>
            </a:r>
            <a:r>
              <a:rPr lang="en-US" dirty="0" smtClean="0">
                <a:solidFill>
                  <a:srgbClr val="0000FF"/>
                </a:solidFill>
                <a:ea typeface="ＭＳ Ｐゴシック" pitchFamily="30" charset="-128"/>
                <a:cs typeface="ＭＳ Ｐゴシック" pitchFamily="30" charset="-128"/>
              </a:rPr>
              <a:t>Keep each resource free-for-all, but </a:t>
            </a:r>
            <a:r>
              <a:rPr lang="en-US" dirty="0" smtClean="0">
                <a:solidFill>
                  <a:srgbClr val="0000FF"/>
                </a:solidFill>
                <a:ea typeface="ＭＳ Ｐゴシック" pitchFamily="30" charset="-128"/>
                <a:cs typeface="ＭＳ Ｐゴシック" pitchFamily="30" charset="-128"/>
              </a:rPr>
              <a:t>reduce/control interference by injection control or data mapping</a:t>
            </a:r>
            <a:endParaRPr lang="en-US" dirty="0" smtClean="0">
              <a:solidFill>
                <a:srgbClr val="0000FF"/>
              </a:solidFill>
              <a:ea typeface="ＭＳ Ｐゴシック" pitchFamily="30" charset="-128"/>
              <a:cs typeface="ＭＳ Ｐゴシック" pitchFamily="30" charset="-128"/>
            </a:endParaRPr>
          </a:p>
          <a:p>
            <a:pPr lvl="1"/>
            <a:r>
              <a:rPr lang="en-US" sz="2000" dirty="0" smtClean="0">
                <a:ea typeface="ＭＳ Ｐゴシック" pitchFamily="30" charset="-128"/>
              </a:rPr>
              <a:t>Source throttling to control access to memory system</a:t>
            </a:r>
            <a:r>
              <a:rPr lang="en-US" sz="2000" dirty="0" smtClean="0">
                <a:ea typeface="ＭＳ Ｐゴシック" pitchFamily="30" charset="-128"/>
              </a:rPr>
              <a:t> </a:t>
            </a:r>
            <a:r>
              <a:rPr lang="en-US" sz="1600" dirty="0" smtClean="0">
                <a:solidFill>
                  <a:srgbClr val="006633"/>
                </a:solidFill>
              </a:rPr>
              <a:t>[</a:t>
            </a:r>
            <a:r>
              <a:rPr lang="en-US" sz="1600" dirty="0" err="1" smtClean="0">
                <a:solidFill>
                  <a:srgbClr val="006633"/>
                </a:solidFill>
              </a:rPr>
              <a:t>Ebrahimi</a:t>
            </a:r>
            <a:r>
              <a:rPr lang="en-US" sz="1600" dirty="0" smtClean="0">
                <a:solidFill>
                  <a:srgbClr val="006633"/>
                </a:solidFill>
              </a:rPr>
              <a:t>+ ASPLOS’10</a:t>
            </a:r>
            <a:r>
              <a:rPr lang="en-US" sz="1600" dirty="0" smtClean="0">
                <a:solidFill>
                  <a:srgbClr val="006633"/>
                </a:solidFill>
              </a:rPr>
              <a:t>, </a:t>
            </a:r>
            <a:r>
              <a:rPr lang="en-US" sz="1600" dirty="0" smtClean="0">
                <a:solidFill>
                  <a:srgbClr val="006633"/>
                </a:solidFill>
              </a:rPr>
              <a:t>ISCA’11] [</a:t>
            </a:r>
            <a:r>
              <a:rPr lang="en-US" sz="1600" dirty="0" err="1" smtClean="0">
                <a:solidFill>
                  <a:srgbClr val="006633"/>
                </a:solidFill>
              </a:rPr>
              <a:t>Ebrahimi</a:t>
            </a:r>
            <a:r>
              <a:rPr lang="en-US" sz="1600" dirty="0" smtClean="0">
                <a:solidFill>
                  <a:srgbClr val="006633"/>
                </a:solidFill>
              </a:rPr>
              <a:t>+ MICRO’09] [</a:t>
            </a:r>
            <a:r>
              <a:rPr lang="en-US" sz="1600" dirty="0" err="1" smtClean="0">
                <a:solidFill>
                  <a:srgbClr val="006633"/>
                </a:solidFill>
              </a:rPr>
              <a:t>Nychis</a:t>
            </a:r>
            <a:r>
              <a:rPr lang="en-US" sz="1600" dirty="0" smtClean="0">
                <a:solidFill>
                  <a:srgbClr val="006633"/>
                </a:solidFill>
              </a:rPr>
              <a:t>+ HotNets’10]</a:t>
            </a:r>
          </a:p>
          <a:p>
            <a:pPr lvl="1"/>
            <a:r>
              <a:rPr lang="en-US" sz="2000" dirty="0" err="1" smtClean="0">
                <a:solidFill>
                  <a:srgbClr val="000000"/>
                </a:solidFill>
                <a:ea typeface="ＭＳ Ｐゴシック" pitchFamily="30" charset="-128"/>
                <a:cs typeface="+mn-cs"/>
              </a:rPr>
              <a:t>QoS</a:t>
            </a:r>
            <a:r>
              <a:rPr lang="en-US" sz="2000" dirty="0" smtClean="0">
                <a:solidFill>
                  <a:srgbClr val="000000"/>
                </a:solidFill>
                <a:ea typeface="ＭＳ Ｐゴシック" pitchFamily="30" charset="-128"/>
                <a:cs typeface="+mn-cs"/>
              </a:rPr>
              <a:t>-aware data mapping to memory controllers </a:t>
            </a:r>
            <a:r>
              <a:rPr lang="en-US" sz="1600" dirty="0" smtClean="0">
                <a:solidFill>
                  <a:srgbClr val="006633"/>
                </a:solidFill>
                <a:ea typeface="+mn-ea"/>
                <a:cs typeface="+mn-cs"/>
              </a:rPr>
              <a:t>[</a:t>
            </a:r>
            <a:r>
              <a:rPr lang="en-US" sz="1600" dirty="0" err="1" smtClean="0">
                <a:solidFill>
                  <a:srgbClr val="006633"/>
                </a:solidFill>
                <a:ea typeface="+mn-ea"/>
                <a:cs typeface="+mn-cs"/>
              </a:rPr>
              <a:t>Muralidhara</a:t>
            </a:r>
            <a:r>
              <a:rPr lang="en-US" sz="1600" dirty="0" smtClean="0">
                <a:solidFill>
                  <a:srgbClr val="006633"/>
                </a:solidFill>
                <a:ea typeface="+mn-ea"/>
                <a:cs typeface="+mn-cs"/>
              </a:rPr>
              <a:t>+ CMU TR’11]</a:t>
            </a:r>
            <a:endParaRPr lang="en-US" sz="2000" dirty="0">
              <a:solidFill>
                <a:srgbClr val="006633"/>
              </a:solidFill>
              <a:ea typeface="+mn-ea"/>
              <a:cs typeface="+mn-cs"/>
            </a:endParaRPr>
          </a:p>
          <a:p>
            <a:pPr lvl="1"/>
            <a:r>
              <a:rPr lang="en-US" sz="2000" dirty="0" err="1">
                <a:solidFill>
                  <a:srgbClr val="000000"/>
                </a:solidFill>
                <a:ea typeface="ＭＳ Ｐゴシック" pitchFamily="30" charset="-128"/>
              </a:rPr>
              <a:t>QoS</a:t>
            </a:r>
            <a:r>
              <a:rPr lang="en-US" sz="2000" dirty="0">
                <a:solidFill>
                  <a:srgbClr val="000000"/>
                </a:solidFill>
                <a:ea typeface="ＭＳ Ｐゴシック" pitchFamily="30" charset="-128"/>
              </a:rPr>
              <a:t>-aware </a:t>
            </a:r>
            <a:r>
              <a:rPr lang="en-US" sz="2000" dirty="0" smtClean="0">
                <a:solidFill>
                  <a:srgbClr val="000000"/>
                </a:solidFill>
                <a:ea typeface="ＭＳ Ｐゴシック" pitchFamily="30" charset="-128"/>
              </a:rPr>
              <a:t>thread scheduling to cores</a:t>
            </a:r>
            <a:endParaRPr lang="en-US" dirty="0" smtClean="0"/>
          </a:p>
          <a:p>
            <a:endParaRPr lang="en-US" dirty="0" smtClean="0">
              <a:ea typeface="ＭＳ Ｐゴシック" pitchFamily="30" charset="-128"/>
              <a:cs typeface="ＭＳ Ｐゴシック" pitchFamily="30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5B996E0-F30A-4D4D-9230-93494278B895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99592" y="4689082"/>
            <a:ext cx="6120680" cy="428628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159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5"/>
          <p:cNvSpPr>
            <a:spLocks/>
          </p:cNvSpPr>
          <p:nvPr/>
        </p:nvSpPr>
        <p:spPr bwMode="auto">
          <a:xfrm>
            <a:off x="7090172" y="6474023"/>
            <a:ext cx="1678781" cy="383977"/>
          </a:xfrm>
          <a:prstGeom prst="rect">
            <a:avLst/>
          </a:prstGeom>
          <a:solidFill>
            <a:srgbClr val="FFFFFF"/>
          </a:soli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7358063" cy="884039"/>
          </a:xfrm>
        </p:spPr>
        <p:txBody>
          <a:bodyPr rIns="116994"/>
          <a:lstStyle/>
          <a:p>
            <a:pPr marL="40182" eaLnBrk="1" hangingPunct="1"/>
            <a:r>
              <a:rPr lang="en-US" dirty="0" smtClean="0">
                <a:solidFill>
                  <a:schemeClr val="accent2"/>
                </a:solidFill>
              </a:rPr>
              <a:t>Many Shared Resources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1991" name="Rectangle 7"/>
          <p:cNvSpPr>
            <a:spLocks/>
          </p:cNvSpPr>
          <p:nvPr/>
        </p:nvSpPr>
        <p:spPr bwMode="auto">
          <a:xfrm>
            <a:off x="2196703" y="1197768"/>
            <a:ext cx="714375" cy="7143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40638" bIns="0" anchor="ctr">
            <a:prstTxWarp prst="textNoShape">
              <a:avLst/>
            </a:prstTxWarp>
          </a:bodyPr>
          <a:lstStyle/>
          <a:p>
            <a:pPr marL="40182" algn="ctr"/>
            <a:r>
              <a:rPr lang="en-US" sz="1500" dirty="0">
                <a:solidFill>
                  <a:srgbClr val="000000"/>
                </a:solidFill>
                <a:latin typeface="Tahoma"/>
                <a:ea typeface="Gill Sans" pitchFamily="30" charset="0"/>
                <a:cs typeface="Gill Sans" pitchFamily="30" charset="0"/>
              </a:rPr>
              <a:t>Core 0</a:t>
            </a:r>
          </a:p>
        </p:txBody>
      </p:sp>
      <p:sp>
        <p:nvSpPr>
          <p:cNvPr id="41992" name="Rectangle 8"/>
          <p:cNvSpPr>
            <a:spLocks/>
          </p:cNvSpPr>
          <p:nvPr/>
        </p:nvSpPr>
        <p:spPr bwMode="auto">
          <a:xfrm>
            <a:off x="3286125" y="1197768"/>
            <a:ext cx="714375" cy="7143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40638" bIns="0" anchor="ctr">
            <a:prstTxWarp prst="textNoShape">
              <a:avLst/>
            </a:prstTxWarp>
          </a:bodyPr>
          <a:lstStyle/>
          <a:p>
            <a:pPr marL="40182" algn="ctr"/>
            <a:r>
              <a:rPr lang="en-US" sz="1500" dirty="0">
                <a:solidFill>
                  <a:srgbClr val="000000"/>
                </a:solidFill>
                <a:latin typeface="Tahoma"/>
                <a:ea typeface="Gill Sans" pitchFamily="30" charset="0"/>
                <a:cs typeface="Gill Sans" pitchFamily="30" charset="0"/>
              </a:rPr>
              <a:t>Core 1</a:t>
            </a:r>
          </a:p>
        </p:txBody>
      </p:sp>
      <p:sp>
        <p:nvSpPr>
          <p:cNvPr id="41993" name="Rectangle 9"/>
          <p:cNvSpPr>
            <a:spLocks/>
          </p:cNvSpPr>
          <p:nvPr/>
        </p:nvSpPr>
        <p:spPr bwMode="auto">
          <a:xfrm>
            <a:off x="4375547" y="1197768"/>
            <a:ext cx="714375" cy="7143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40638" bIns="0" anchor="ctr">
            <a:prstTxWarp prst="textNoShape">
              <a:avLst/>
            </a:prstTxWarp>
          </a:bodyPr>
          <a:lstStyle/>
          <a:p>
            <a:pPr marL="40182" algn="ctr"/>
            <a:r>
              <a:rPr lang="en-US" sz="1500" dirty="0">
                <a:solidFill>
                  <a:srgbClr val="000000"/>
                </a:solidFill>
                <a:latin typeface="Tahoma"/>
                <a:ea typeface="Gill Sans" pitchFamily="30" charset="0"/>
                <a:cs typeface="Gill Sans" pitchFamily="30" charset="0"/>
              </a:rPr>
              <a:t>Core 2</a:t>
            </a:r>
          </a:p>
        </p:txBody>
      </p:sp>
      <p:sp>
        <p:nvSpPr>
          <p:cNvPr id="41994" name="Rectangle 10"/>
          <p:cNvSpPr>
            <a:spLocks/>
          </p:cNvSpPr>
          <p:nvPr/>
        </p:nvSpPr>
        <p:spPr bwMode="auto">
          <a:xfrm>
            <a:off x="5777508" y="1197768"/>
            <a:ext cx="776883" cy="7143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40638" bIns="0" anchor="ctr">
            <a:prstTxWarp prst="textNoShape">
              <a:avLst/>
            </a:prstTxWarp>
          </a:bodyPr>
          <a:lstStyle/>
          <a:p>
            <a:pPr marL="40182" algn="ctr"/>
            <a:r>
              <a:rPr lang="en-US" sz="1500" dirty="0">
                <a:solidFill>
                  <a:srgbClr val="000000"/>
                </a:solidFill>
                <a:latin typeface="Tahoma"/>
                <a:ea typeface="Gill Sans" pitchFamily="30" charset="0"/>
                <a:cs typeface="Gill Sans" pitchFamily="30" charset="0"/>
              </a:rPr>
              <a:t>Core N</a:t>
            </a:r>
          </a:p>
        </p:txBody>
      </p:sp>
      <p:sp>
        <p:nvSpPr>
          <p:cNvPr id="7179" name="Rectangle 11"/>
          <p:cNvSpPr>
            <a:spLocks/>
          </p:cNvSpPr>
          <p:nvPr/>
        </p:nvSpPr>
        <p:spPr bwMode="auto">
          <a:xfrm>
            <a:off x="3080742" y="2492573"/>
            <a:ext cx="2580680" cy="71437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8" bIns="0" anchor="ctr">
            <a:prstTxWarp prst="textNoShape">
              <a:avLst/>
            </a:prstTxWarp>
          </a:bodyPr>
          <a:lstStyle/>
          <a:p>
            <a:pPr marL="40182" algn="ctr"/>
            <a:r>
              <a:rPr lang="en-US" sz="2100" dirty="0">
                <a:solidFill>
                  <a:srgbClr val="000000"/>
                </a:solidFill>
                <a:latin typeface="Tahoma"/>
                <a:ea typeface="Gill Sans" pitchFamily="30" charset="0"/>
                <a:cs typeface="Gill Sans" pitchFamily="30" charset="0"/>
              </a:rPr>
              <a:t>Shared Cache</a:t>
            </a:r>
          </a:p>
        </p:txBody>
      </p:sp>
      <p:sp>
        <p:nvSpPr>
          <p:cNvPr id="7180" name="Rectangle 12"/>
          <p:cNvSpPr>
            <a:spLocks/>
          </p:cNvSpPr>
          <p:nvPr/>
        </p:nvSpPr>
        <p:spPr bwMode="auto">
          <a:xfrm>
            <a:off x="3268265" y="3528416"/>
            <a:ext cx="2214563" cy="526852"/>
          </a:xfrm>
          <a:prstGeom prst="rect">
            <a:avLst/>
          </a:prstGeom>
          <a:solidFill>
            <a:srgbClr val="3F691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40638" bIns="0" anchor="ctr">
            <a:prstTxWarp prst="textNoShape">
              <a:avLst/>
            </a:prstTxWarp>
          </a:bodyPr>
          <a:lstStyle/>
          <a:p>
            <a:pPr marL="40182" algn="ctr"/>
            <a:r>
              <a:rPr lang="en-US" sz="2000" dirty="0">
                <a:solidFill>
                  <a:srgbClr val="47CCFC"/>
                </a:solidFill>
                <a:latin typeface="Tahoma"/>
                <a:ea typeface="Gill Sans" pitchFamily="30" charset="0"/>
                <a:cs typeface="Gill Sans" pitchFamily="30" charset="0"/>
              </a:rPr>
              <a:t>Memory Controller</a:t>
            </a:r>
          </a:p>
        </p:txBody>
      </p:sp>
      <p:sp>
        <p:nvSpPr>
          <p:cNvPr id="7181" name="Rectangle 13"/>
          <p:cNvSpPr>
            <a:spLocks/>
          </p:cNvSpPr>
          <p:nvPr/>
        </p:nvSpPr>
        <p:spPr bwMode="auto">
          <a:xfrm>
            <a:off x="2348508" y="5126831"/>
            <a:ext cx="732234" cy="7143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40638" bIns="0" anchor="ctr">
            <a:prstTxWarp prst="textNoShape">
              <a:avLst/>
            </a:prstTxWarp>
          </a:bodyPr>
          <a:lstStyle/>
          <a:p>
            <a:pPr marL="40182" algn="ctr"/>
            <a:r>
              <a:rPr lang="en-US" sz="1500" dirty="0">
                <a:solidFill>
                  <a:srgbClr val="000000"/>
                </a:solidFill>
                <a:latin typeface="Tahoma"/>
                <a:ea typeface="Gill Sans" pitchFamily="30" charset="0"/>
                <a:cs typeface="Gill Sans" pitchFamily="30" charset="0"/>
              </a:rPr>
              <a:t>DRAM</a:t>
            </a:r>
          </a:p>
          <a:p>
            <a:pPr marL="40182" algn="ctr"/>
            <a:r>
              <a:rPr lang="en-US" sz="1500" dirty="0">
                <a:solidFill>
                  <a:srgbClr val="000000"/>
                </a:solidFill>
                <a:latin typeface="Tahoma"/>
                <a:ea typeface="Gill Sans" pitchFamily="30" charset="0"/>
                <a:cs typeface="Gill Sans" pitchFamily="30" charset="0"/>
              </a:rPr>
              <a:t>Bank 0</a:t>
            </a:r>
          </a:p>
        </p:txBody>
      </p:sp>
      <p:sp>
        <p:nvSpPr>
          <p:cNvPr id="7182" name="Rectangle 14"/>
          <p:cNvSpPr>
            <a:spLocks/>
          </p:cNvSpPr>
          <p:nvPr/>
        </p:nvSpPr>
        <p:spPr bwMode="auto">
          <a:xfrm>
            <a:off x="3196828" y="5126831"/>
            <a:ext cx="732234" cy="7143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40638" bIns="0" anchor="ctr">
            <a:prstTxWarp prst="textNoShape">
              <a:avLst/>
            </a:prstTxWarp>
          </a:bodyPr>
          <a:lstStyle/>
          <a:p>
            <a:pPr marL="40182" algn="ctr"/>
            <a:r>
              <a:rPr lang="en-US" sz="1500" dirty="0">
                <a:solidFill>
                  <a:srgbClr val="000000"/>
                </a:solidFill>
                <a:latin typeface="Tahoma"/>
                <a:ea typeface="Gill Sans" pitchFamily="30" charset="0"/>
                <a:cs typeface="Gill Sans" pitchFamily="30" charset="0"/>
              </a:rPr>
              <a:t>DRAM</a:t>
            </a:r>
          </a:p>
          <a:p>
            <a:pPr marL="40182" algn="ctr"/>
            <a:r>
              <a:rPr lang="en-US" sz="1500" dirty="0">
                <a:solidFill>
                  <a:srgbClr val="000000"/>
                </a:solidFill>
                <a:latin typeface="Tahoma"/>
                <a:ea typeface="Gill Sans" pitchFamily="30" charset="0"/>
                <a:cs typeface="Gill Sans" pitchFamily="30" charset="0"/>
              </a:rPr>
              <a:t>Bank 1</a:t>
            </a:r>
          </a:p>
        </p:txBody>
      </p:sp>
      <p:sp>
        <p:nvSpPr>
          <p:cNvPr id="7183" name="Rectangle 15"/>
          <p:cNvSpPr>
            <a:spLocks/>
          </p:cNvSpPr>
          <p:nvPr/>
        </p:nvSpPr>
        <p:spPr bwMode="auto">
          <a:xfrm>
            <a:off x="4054078" y="5126831"/>
            <a:ext cx="732234" cy="7143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40638" bIns="0" anchor="ctr">
            <a:prstTxWarp prst="textNoShape">
              <a:avLst/>
            </a:prstTxWarp>
          </a:bodyPr>
          <a:lstStyle/>
          <a:p>
            <a:pPr marL="40182" algn="ctr"/>
            <a:r>
              <a:rPr lang="en-US" sz="1500" dirty="0">
                <a:solidFill>
                  <a:srgbClr val="000000"/>
                </a:solidFill>
                <a:latin typeface="Tahoma"/>
                <a:ea typeface="Gill Sans" pitchFamily="30" charset="0"/>
                <a:cs typeface="Gill Sans" pitchFamily="30" charset="0"/>
              </a:rPr>
              <a:t>DRAM Bank 2</a:t>
            </a:r>
          </a:p>
        </p:txBody>
      </p:sp>
      <p:sp>
        <p:nvSpPr>
          <p:cNvPr id="7184" name="Rectangle 16"/>
          <p:cNvSpPr>
            <a:spLocks/>
          </p:cNvSpPr>
          <p:nvPr/>
        </p:nvSpPr>
        <p:spPr bwMode="auto">
          <a:xfrm>
            <a:off x="5044158" y="5251846"/>
            <a:ext cx="190678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8" bIns="0">
            <a:prstTxWarp prst="textNoShape">
              <a:avLst/>
            </a:prstTxWarp>
            <a:spAutoFit/>
          </a:bodyPr>
          <a:lstStyle/>
          <a:p>
            <a:pPr marL="40182"/>
            <a:r>
              <a:rPr lang="en-US" sz="1400" dirty="0">
                <a:solidFill>
                  <a:srgbClr val="000000"/>
                </a:solidFill>
                <a:latin typeface="Arial" pitchFamily="30" charset="0"/>
                <a:ea typeface="Arial" pitchFamily="30" charset="0"/>
                <a:cs typeface="Arial" pitchFamily="30" charset="0"/>
                <a:sym typeface="Arial" pitchFamily="30" charset="0"/>
              </a:rPr>
              <a:t>...</a:t>
            </a:r>
          </a:p>
        </p:txBody>
      </p:sp>
      <p:sp>
        <p:nvSpPr>
          <p:cNvPr id="7185" name="Rectangle 17"/>
          <p:cNvSpPr>
            <a:spLocks/>
          </p:cNvSpPr>
          <p:nvPr/>
        </p:nvSpPr>
        <p:spPr bwMode="auto">
          <a:xfrm>
            <a:off x="5634633" y="5126831"/>
            <a:ext cx="794742" cy="7143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40638" bIns="0" anchor="ctr">
            <a:prstTxWarp prst="textNoShape">
              <a:avLst/>
            </a:prstTxWarp>
          </a:bodyPr>
          <a:lstStyle/>
          <a:p>
            <a:pPr marL="40182" algn="ctr"/>
            <a:r>
              <a:rPr lang="en-US" sz="1500" dirty="0" smtClean="0">
                <a:solidFill>
                  <a:srgbClr val="000000"/>
                </a:solidFill>
                <a:latin typeface="Tahoma"/>
                <a:ea typeface="Gill Sans" pitchFamily="30" charset="0"/>
                <a:cs typeface="Gill Sans" pitchFamily="30" charset="0"/>
              </a:rPr>
              <a:t>DRAM Bank </a:t>
            </a:r>
            <a:r>
              <a:rPr lang="en-US" sz="1500" dirty="0">
                <a:solidFill>
                  <a:srgbClr val="000000"/>
                </a:solidFill>
                <a:latin typeface="Tahoma"/>
                <a:ea typeface="Gill Sans" pitchFamily="30" charset="0"/>
                <a:cs typeface="Gill Sans" pitchFamily="30" charset="0"/>
              </a:rPr>
              <a:t>K</a:t>
            </a:r>
          </a:p>
        </p:txBody>
      </p:sp>
      <p:sp>
        <p:nvSpPr>
          <p:cNvPr id="7186" name="AutoShape 18"/>
          <p:cNvSpPr>
            <a:spLocks/>
          </p:cNvSpPr>
          <p:nvPr/>
        </p:nvSpPr>
        <p:spPr bwMode="auto">
          <a:xfrm>
            <a:off x="1857375" y="2019299"/>
            <a:ext cx="5072063" cy="3920133"/>
          </a:xfrm>
          <a:prstGeom prst="roundRect">
            <a:avLst>
              <a:gd name="adj" fmla="val 3417"/>
            </a:avLst>
          </a:prstGeom>
          <a:noFill/>
          <a:ln w="25400">
            <a:solidFill>
              <a:srgbClr val="D90B00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7187" name="Line 19"/>
          <p:cNvSpPr>
            <a:spLocks noChangeShapeType="1"/>
          </p:cNvSpPr>
          <p:nvPr/>
        </p:nvSpPr>
        <p:spPr bwMode="auto">
          <a:xfrm>
            <a:off x="2553891" y="1912143"/>
            <a:ext cx="0" cy="258961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stealth" w="med" len="med"/>
            <a:tailEnd type="stealth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7188" name="Line 20"/>
          <p:cNvSpPr>
            <a:spLocks noChangeShapeType="1"/>
          </p:cNvSpPr>
          <p:nvPr/>
        </p:nvSpPr>
        <p:spPr bwMode="auto">
          <a:xfrm>
            <a:off x="3643313" y="1885354"/>
            <a:ext cx="0" cy="28575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stealth" w="med" len="med"/>
            <a:tailEnd type="stealth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7189" name="Line 21"/>
          <p:cNvSpPr>
            <a:spLocks noChangeShapeType="1"/>
          </p:cNvSpPr>
          <p:nvPr/>
        </p:nvSpPr>
        <p:spPr bwMode="auto">
          <a:xfrm>
            <a:off x="4732734" y="1894284"/>
            <a:ext cx="0" cy="267891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stealth" w="med" len="med"/>
            <a:tailEnd type="stealth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>
            <a:off x="6170414" y="1894284"/>
            <a:ext cx="0" cy="267891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stealth" w="med" len="med"/>
            <a:tailEnd type="stealth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7191" name="Line 23"/>
          <p:cNvSpPr>
            <a:spLocks noChangeShapeType="1"/>
          </p:cNvSpPr>
          <p:nvPr/>
        </p:nvSpPr>
        <p:spPr bwMode="auto">
          <a:xfrm>
            <a:off x="4375547" y="3215878"/>
            <a:ext cx="0" cy="312539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stealth" w="med" len="med"/>
            <a:tailEnd type="stealth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7192" name="Line 24"/>
          <p:cNvSpPr>
            <a:spLocks noChangeShapeType="1"/>
          </p:cNvSpPr>
          <p:nvPr/>
        </p:nvSpPr>
        <p:spPr bwMode="auto">
          <a:xfrm>
            <a:off x="4375547" y="4055268"/>
            <a:ext cx="0" cy="410766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stealth" w="med" len="med"/>
            <a:tailEnd type="stealth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7193" name="Line 25"/>
          <p:cNvSpPr>
            <a:spLocks noChangeShapeType="1"/>
          </p:cNvSpPr>
          <p:nvPr/>
        </p:nvSpPr>
        <p:spPr bwMode="auto">
          <a:xfrm rot="10800000" flipH="1">
            <a:off x="2705696" y="4455988"/>
            <a:ext cx="3330773" cy="1116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7194" name="Line 26"/>
          <p:cNvSpPr>
            <a:spLocks noChangeShapeType="1"/>
          </p:cNvSpPr>
          <p:nvPr/>
        </p:nvSpPr>
        <p:spPr bwMode="auto">
          <a:xfrm flipH="1">
            <a:off x="2702348" y="4466034"/>
            <a:ext cx="2232" cy="68423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stealth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7195" name="Line 27"/>
          <p:cNvSpPr>
            <a:spLocks noChangeShapeType="1"/>
          </p:cNvSpPr>
          <p:nvPr/>
        </p:nvSpPr>
        <p:spPr bwMode="auto">
          <a:xfrm>
            <a:off x="3571875" y="4474964"/>
            <a:ext cx="0" cy="663029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stealth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7196" name="Line 28"/>
          <p:cNvSpPr>
            <a:spLocks noChangeShapeType="1"/>
          </p:cNvSpPr>
          <p:nvPr/>
        </p:nvSpPr>
        <p:spPr bwMode="auto">
          <a:xfrm>
            <a:off x="4375547" y="4457104"/>
            <a:ext cx="5581" cy="669727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stealth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7197" name="Line 29"/>
          <p:cNvSpPr>
            <a:spLocks noChangeShapeType="1"/>
          </p:cNvSpPr>
          <p:nvPr/>
        </p:nvSpPr>
        <p:spPr bwMode="auto">
          <a:xfrm flipH="1">
            <a:off x="6024191" y="4466034"/>
            <a:ext cx="3348" cy="660797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stealth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7198" name="Line 30"/>
          <p:cNvSpPr>
            <a:spLocks noChangeShapeType="1"/>
          </p:cNvSpPr>
          <p:nvPr/>
        </p:nvSpPr>
        <p:spPr bwMode="auto">
          <a:xfrm>
            <a:off x="4375547" y="2162174"/>
            <a:ext cx="0" cy="321469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stealth" w="med" len="med"/>
            <a:tailEnd type="stealth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7199" name="Line 31"/>
          <p:cNvSpPr>
            <a:spLocks noChangeShapeType="1"/>
          </p:cNvSpPr>
          <p:nvPr/>
        </p:nvSpPr>
        <p:spPr bwMode="auto">
          <a:xfrm rot="10800000" flipH="1">
            <a:off x="2553891" y="2155478"/>
            <a:ext cx="3613175" cy="2120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2016" name="Rectangle 32"/>
          <p:cNvSpPr>
            <a:spLocks/>
          </p:cNvSpPr>
          <p:nvPr/>
        </p:nvSpPr>
        <p:spPr bwMode="auto">
          <a:xfrm>
            <a:off x="5259586" y="1322784"/>
            <a:ext cx="222744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8" bIns="0">
            <a:prstTxWarp prst="textNoShape">
              <a:avLst/>
            </a:prstTxWarp>
            <a:spAutoFit/>
          </a:bodyPr>
          <a:lstStyle/>
          <a:p>
            <a:pPr marL="40182"/>
            <a:r>
              <a:rPr lang="en-US" sz="1700" dirty="0">
                <a:solidFill>
                  <a:srgbClr val="000000"/>
                </a:solidFill>
                <a:latin typeface="Arial" pitchFamily="30" charset="0"/>
                <a:ea typeface="Arial" pitchFamily="30" charset="0"/>
                <a:cs typeface="Arial" pitchFamily="30" charset="0"/>
                <a:sym typeface="Arial" pitchFamily="30" charset="0"/>
              </a:rPr>
              <a:t>...</a:t>
            </a:r>
          </a:p>
        </p:txBody>
      </p:sp>
      <p:sp>
        <p:nvSpPr>
          <p:cNvPr id="7201" name="Rectangle 33"/>
          <p:cNvSpPr>
            <a:spLocks/>
          </p:cNvSpPr>
          <p:nvPr/>
        </p:nvSpPr>
        <p:spPr bwMode="auto">
          <a:xfrm>
            <a:off x="6941716" y="2349698"/>
            <a:ext cx="190591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8" bIns="0">
            <a:prstTxWarp prst="textNoShape">
              <a:avLst/>
            </a:prstTxWarp>
            <a:spAutoFit/>
          </a:bodyPr>
          <a:lstStyle/>
          <a:p>
            <a:pPr marL="40182"/>
            <a:r>
              <a:rPr lang="en-US" sz="2100" dirty="0">
                <a:solidFill>
                  <a:srgbClr val="D90B00"/>
                </a:solidFill>
                <a:latin typeface="Tahoma"/>
                <a:ea typeface="Gill Sans" pitchFamily="30" charset="0"/>
                <a:cs typeface="Gill Sans" pitchFamily="30" charset="0"/>
              </a:rPr>
              <a:t>Shared Memory</a:t>
            </a:r>
          </a:p>
          <a:p>
            <a:pPr marL="40182"/>
            <a:r>
              <a:rPr lang="en-US" sz="2100" dirty="0">
                <a:solidFill>
                  <a:srgbClr val="D90B00"/>
                </a:solidFill>
                <a:latin typeface="Tahoma"/>
                <a:ea typeface="Gill Sans" pitchFamily="30" charset="0"/>
                <a:cs typeface="Gill Sans" pitchFamily="30" charset="0"/>
              </a:rPr>
              <a:t>Resources</a:t>
            </a:r>
          </a:p>
        </p:txBody>
      </p:sp>
      <p:sp>
        <p:nvSpPr>
          <p:cNvPr id="7202" name="Line 34"/>
          <p:cNvSpPr>
            <a:spLocks noChangeShapeType="1"/>
          </p:cNvSpPr>
          <p:nvPr/>
        </p:nvSpPr>
        <p:spPr bwMode="auto">
          <a:xfrm rot="10800000" flipH="1">
            <a:off x="767953" y="4250605"/>
            <a:ext cx="6292081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7203" name="Rectangle 35"/>
          <p:cNvSpPr>
            <a:spLocks/>
          </p:cNvSpPr>
          <p:nvPr/>
        </p:nvSpPr>
        <p:spPr bwMode="auto">
          <a:xfrm>
            <a:off x="7095754" y="4050803"/>
            <a:ext cx="1775472" cy="3231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8" bIns="0">
            <a:prstTxWarp prst="textNoShape">
              <a:avLst/>
            </a:prstTxWarp>
            <a:spAutoFit/>
          </a:bodyPr>
          <a:lstStyle/>
          <a:p>
            <a:pPr marL="40182"/>
            <a:r>
              <a:rPr lang="en-US" sz="2100" dirty="0">
                <a:solidFill>
                  <a:srgbClr val="000000"/>
                </a:solidFill>
                <a:latin typeface="Tahoma"/>
                <a:ea typeface="Gill Sans" pitchFamily="30" charset="0"/>
                <a:cs typeface="Gill Sans" pitchFamily="30" charset="0"/>
              </a:rPr>
              <a:t>Chip Boundary</a:t>
            </a:r>
          </a:p>
        </p:txBody>
      </p:sp>
      <p:sp>
        <p:nvSpPr>
          <p:cNvPr id="7204" name="Rectangle 36"/>
          <p:cNvSpPr>
            <a:spLocks/>
          </p:cNvSpPr>
          <p:nvPr/>
        </p:nvSpPr>
        <p:spPr bwMode="auto">
          <a:xfrm>
            <a:off x="680889" y="3867744"/>
            <a:ext cx="964402" cy="3231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8" bIns="0">
            <a:prstTxWarp prst="textNoShape">
              <a:avLst/>
            </a:prstTxWarp>
            <a:spAutoFit/>
          </a:bodyPr>
          <a:lstStyle/>
          <a:p>
            <a:pPr marL="40182"/>
            <a:r>
              <a:rPr lang="en-US" sz="2100" dirty="0">
                <a:solidFill>
                  <a:srgbClr val="000000"/>
                </a:solidFill>
                <a:latin typeface="Tahoma"/>
                <a:ea typeface="Gill Sans" pitchFamily="30" charset="0"/>
                <a:cs typeface="Gill Sans" pitchFamily="30" charset="0"/>
              </a:rPr>
              <a:t>On-chip</a:t>
            </a:r>
          </a:p>
        </p:txBody>
      </p:sp>
      <p:sp>
        <p:nvSpPr>
          <p:cNvPr id="7205" name="Rectangle 37"/>
          <p:cNvSpPr>
            <a:spLocks/>
          </p:cNvSpPr>
          <p:nvPr/>
        </p:nvSpPr>
        <p:spPr bwMode="auto">
          <a:xfrm>
            <a:off x="674192" y="4233862"/>
            <a:ext cx="974922" cy="3231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8" bIns="0">
            <a:prstTxWarp prst="textNoShape">
              <a:avLst/>
            </a:prstTxWarp>
            <a:spAutoFit/>
          </a:bodyPr>
          <a:lstStyle/>
          <a:p>
            <a:pPr marL="40182"/>
            <a:r>
              <a:rPr lang="en-US" sz="2100" dirty="0">
                <a:solidFill>
                  <a:srgbClr val="000000"/>
                </a:solidFill>
                <a:latin typeface="Tahoma"/>
                <a:ea typeface="Gill Sans" pitchFamily="30" charset="0"/>
                <a:cs typeface="Gill Sans" pitchFamily="30" charset="0"/>
              </a:rPr>
              <a:t>Off-chip</a:t>
            </a:r>
          </a:p>
        </p:txBody>
      </p:sp>
      <p:sp>
        <p:nvSpPr>
          <p:cNvPr id="7206" name="Oval 38"/>
          <p:cNvSpPr>
            <a:spLocks/>
          </p:cNvSpPr>
          <p:nvPr/>
        </p:nvSpPr>
        <p:spPr bwMode="auto">
          <a:xfrm>
            <a:off x="2973586" y="2376487"/>
            <a:ext cx="2821781" cy="964406"/>
          </a:xfrm>
          <a:prstGeom prst="ellipse">
            <a:avLst/>
          </a:prstGeom>
          <a:noFill/>
          <a:ln w="50800">
            <a:solidFill>
              <a:srgbClr val="D90B00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7207" name="Oval 39"/>
          <p:cNvSpPr>
            <a:spLocks/>
          </p:cNvSpPr>
          <p:nvPr/>
        </p:nvSpPr>
        <p:spPr bwMode="auto">
          <a:xfrm>
            <a:off x="2955727" y="3314104"/>
            <a:ext cx="2821781" cy="964406"/>
          </a:xfrm>
          <a:prstGeom prst="ellipse">
            <a:avLst/>
          </a:prstGeom>
          <a:noFill/>
          <a:ln w="50800">
            <a:solidFill>
              <a:srgbClr val="D90B00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7208" name="Oval 40"/>
          <p:cNvSpPr>
            <a:spLocks/>
          </p:cNvSpPr>
          <p:nvPr/>
        </p:nvSpPr>
        <p:spPr bwMode="auto">
          <a:xfrm>
            <a:off x="2339578" y="1921073"/>
            <a:ext cx="4098727" cy="508992"/>
          </a:xfrm>
          <a:prstGeom prst="ellipse">
            <a:avLst/>
          </a:prstGeom>
          <a:noFill/>
          <a:ln w="50800">
            <a:solidFill>
              <a:srgbClr val="D90B00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7209" name="Oval 41"/>
          <p:cNvSpPr>
            <a:spLocks/>
          </p:cNvSpPr>
          <p:nvPr/>
        </p:nvSpPr>
        <p:spPr bwMode="auto">
          <a:xfrm>
            <a:off x="1964531" y="4983956"/>
            <a:ext cx="4839891" cy="1035844"/>
          </a:xfrm>
          <a:prstGeom prst="ellipse">
            <a:avLst/>
          </a:prstGeom>
          <a:noFill/>
          <a:ln w="50800">
            <a:solidFill>
              <a:srgbClr val="D90B00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2026" name="Text Box 42"/>
          <p:cNvSpPr txBox="1">
            <a:spLocks noChangeArrowheads="1"/>
          </p:cNvSpPr>
          <p:nvPr/>
        </p:nvSpPr>
        <p:spPr bwMode="auto">
          <a:xfrm>
            <a:off x="8108157" y="6545461"/>
            <a:ext cx="261193" cy="24110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>
            <a:prstTxWarp prst="textNoShape">
              <a:avLst/>
            </a:prstTxWarp>
          </a:bodyPr>
          <a:lstStyle/>
          <a:p>
            <a:pPr algn="ctr"/>
            <a:fld id="{94DCC252-AEFE-E545-A17C-7CC23BD74F33}" type="slidenum">
              <a:rPr lang="en-US" sz="1100">
                <a:solidFill>
                  <a:srgbClr val="000000"/>
                </a:solidFill>
                <a:latin typeface="Verdana" pitchFamily="30" charset="0"/>
                <a:ea typeface="Verdana" pitchFamily="30" charset="0"/>
                <a:cs typeface="Verdana" pitchFamily="30" charset="0"/>
                <a:sym typeface="Verdana" pitchFamily="30" charset="0"/>
              </a:rPr>
              <a:pPr algn="ctr"/>
              <a:t>51</a:t>
            </a:fld>
            <a:endParaRPr lang="en-US" sz="1100" dirty="0">
              <a:solidFill>
                <a:srgbClr val="000000"/>
              </a:solidFill>
              <a:latin typeface="Verdana" pitchFamily="30" charset="0"/>
              <a:ea typeface="Verdana" pitchFamily="30" charset="0"/>
              <a:cs typeface="Verdana" pitchFamily="30" charset="0"/>
              <a:sym typeface="Verdana" pitchFamily="30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86556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9" grpId="0" animBg="1" autoUpdateAnimBg="0"/>
      <p:bldP spid="7180" grpId="0" animBg="1" autoUpdateAnimBg="0"/>
      <p:bldP spid="7181" grpId="0" animBg="1" autoUpdateAnimBg="0"/>
      <p:bldP spid="7182" grpId="0" animBg="1" autoUpdateAnimBg="0"/>
      <p:bldP spid="7183" grpId="0" animBg="1" autoUpdateAnimBg="0"/>
      <p:bldP spid="7184" grpId="0" autoUpdateAnimBg="0"/>
      <p:bldP spid="7185" grpId="0" animBg="1" autoUpdateAnimBg="0"/>
      <p:bldP spid="7186" grpId="0" animBg="1"/>
      <p:bldP spid="7187" grpId="0" animBg="1"/>
      <p:bldP spid="7188" grpId="0" animBg="1"/>
      <p:bldP spid="7189" grpId="0" animBg="1"/>
      <p:bldP spid="7190" grpId="0" animBg="1"/>
      <p:bldP spid="7191" grpId="0" animBg="1"/>
      <p:bldP spid="7192" grpId="0" animBg="1"/>
      <p:bldP spid="7193" grpId="0" animBg="1"/>
      <p:bldP spid="7194" grpId="0" animBg="1"/>
      <p:bldP spid="7195" grpId="0" animBg="1"/>
      <p:bldP spid="7196" grpId="0" animBg="1"/>
      <p:bldP spid="7197" grpId="0" animBg="1"/>
      <p:bldP spid="7198" grpId="0" animBg="1"/>
      <p:bldP spid="7199" grpId="0" animBg="1"/>
      <p:bldP spid="7201" grpId="0" autoUpdateAnimBg="0"/>
      <p:bldP spid="7202" grpId="0" animBg="1"/>
      <p:bldP spid="7203" grpId="0" autoUpdateAnimBg="0"/>
      <p:bldP spid="7204" grpId="0" autoUpdateAnimBg="0"/>
      <p:bldP spid="7205" grpId="0" autoUpdateAnimBg="0"/>
      <p:bldP spid="7206" grpId="0" animBg="1"/>
      <p:bldP spid="7206" grpId="1" animBg="1"/>
      <p:bldP spid="7207" grpId="0" animBg="1"/>
      <p:bldP spid="7207" grpId="1" animBg="1"/>
      <p:bldP spid="7208" grpId="0" animBg="1"/>
      <p:bldP spid="7208" grpId="1" animBg="1"/>
      <p:bldP spid="7209" grpId="0" animBg="1"/>
      <p:bldP spid="7209" grpId="1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 with “Smart Resources”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10600" cy="5105400"/>
          </a:xfrm>
        </p:spPr>
        <p:txBody>
          <a:bodyPr/>
          <a:lstStyle/>
          <a:p>
            <a:endParaRPr lang="en-US" dirty="0" smtClean="0"/>
          </a:p>
          <a:p>
            <a:r>
              <a:rPr lang="en-US" sz="2800" dirty="0" smtClean="0">
                <a:solidFill>
                  <a:srgbClr val="0000FF"/>
                </a:solidFill>
              </a:rPr>
              <a:t>Independent interference control mechanisms in caches, interconnect, and memory can contradict each other</a:t>
            </a:r>
          </a:p>
          <a:p>
            <a:endParaRPr lang="en-US" sz="2800" dirty="0" smtClean="0"/>
          </a:p>
          <a:p>
            <a:r>
              <a:rPr lang="en-US" sz="2800" dirty="0" smtClean="0"/>
              <a:t>Explicitly coordinating mechanisms for different resources requires complex </a:t>
            </a:r>
            <a:r>
              <a:rPr lang="en-US" sz="2800" dirty="0" smtClean="0"/>
              <a:t>implementation</a:t>
            </a:r>
          </a:p>
          <a:p>
            <a:endParaRPr lang="en-US" sz="2800" dirty="0"/>
          </a:p>
          <a:p>
            <a:r>
              <a:rPr lang="en-US" sz="2800" dirty="0" smtClean="0"/>
              <a:t>How do we enable </a:t>
            </a:r>
            <a:r>
              <a:rPr lang="en-US" sz="2800" dirty="0"/>
              <a:t>fair sharing </a:t>
            </a:r>
            <a:r>
              <a:rPr lang="en-US" sz="2800" dirty="0" smtClean="0"/>
              <a:t>of the </a:t>
            </a:r>
            <a:r>
              <a:rPr lang="en-US" sz="2800" dirty="0">
                <a:solidFill>
                  <a:srgbClr val="FF0000"/>
                </a:solidFill>
              </a:rPr>
              <a:t>entire memory system </a:t>
            </a:r>
            <a:r>
              <a:rPr lang="en-US" sz="2800" dirty="0"/>
              <a:t>by </a:t>
            </a:r>
            <a:r>
              <a:rPr lang="en-US" sz="2800" dirty="0" smtClean="0"/>
              <a:t>controlling </a:t>
            </a:r>
            <a:r>
              <a:rPr lang="en-US" sz="2800" dirty="0"/>
              <a:t>interference in a </a:t>
            </a:r>
            <a:r>
              <a:rPr lang="en-US" sz="2800" dirty="0">
                <a:solidFill>
                  <a:srgbClr val="FF0000"/>
                </a:solidFill>
              </a:rPr>
              <a:t>coordinated </a:t>
            </a:r>
            <a:r>
              <a:rPr lang="en-US" sz="2800" dirty="0" smtClean="0">
                <a:solidFill>
                  <a:srgbClr val="FF0000"/>
                </a:solidFill>
              </a:rPr>
              <a:t>manner?</a:t>
            </a:r>
            <a:endParaRPr lang="en-US" sz="2800" dirty="0">
              <a:solidFill>
                <a:srgbClr val="FF0000"/>
              </a:solidFill>
            </a:endParaRP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52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0082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807896" cy="1066800"/>
          </a:xfrm>
        </p:spPr>
        <p:txBody>
          <a:bodyPr/>
          <a:lstStyle/>
          <a:p>
            <a:r>
              <a:rPr lang="en-US" sz="3800" dirty="0" smtClean="0"/>
              <a:t>An Alternative </a:t>
            </a:r>
            <a:r>
              <a:rPr lang="en-US" sz="3800" dirty="0" smtClean="0"/>
              <a:t>Approach: Source Throttling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10600" cy="4876800"/>
          </a:xfrm>
        </p:spPr>
        <p:txBody>
          <a:bodyPr/>
          <a:lstStyle/>
          <a:p>
            <a:r>
              <a:rPr lang="en-US" dirty="0" smtClean="0"/>
              <a:t>Manage inter-thread interference at the </a:t>
            </a:r>
            <a:r>
              <a:rPr lang="en-US" dirty="0" smtClean="0">
                <a:solidFill>
                  <a:srgbClr val="0000FF"/>
                </a:solidFill>
              </a:rPr>
              <a:t>cores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D90B00"/>
                </a:solidFill>
              </a:rPr>
              <a:t>not</a:t>
            </a:r>
            <a:r>
              <a:rPr lang="en-US" dirty="0" smtClean="0"/>
              <a:t> at the </a:t>
            </a:r>
            <a:r>
              <a:rPr lang="en-US" dirty="0" smtClean="0">
                <a:solidFill>
                  <a:srgbClr val="D90B00"/>
                </a:solidFill>
              </a:rPr>
              <a:t>shared resources</a:t>
            </a:r>
            <a:endParaRPr lang="en-US" dirty="0" smtClean="0"/>
          </a:p>
          <a:p>
            <a:endParaRPr lang="en-US" sz="1800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Dynamically estimate unfairness </a:t>
            </a:r>
            <a:r>
              <a:rPr lang="en-US" dirty="0" smtClean="0"/>
              <a:t>in the memory system </a:t>
            </a:r>
          </a:p>
          <a:p>
            <a:r>
              <a:rPr lang="en-US" dirty="0" smtClean="0"/>
              <a:t>Feed back this information into a controller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Throttle cores’ memory access rates</a:t>
            </a:r>
            <a:r>
              <a:rPr lang="en-US" dirty="0" smtClean="0"/>
              <a:t> accordingly</a:t>
            </a:r>
          </a:p>
          <a:p>
            <a:pPr lvl="1"/>
            <a:r>
              <a:rPr lang="en-US" dirty="0" smtClean="0"/>
              <a:t>Whom to throttle and by how much depends on performance target (throughput, fairness, per-thread </a:t>
            </a:r>
            <a:r>
              <a:rPr lang="en-US" dirty="0" err="1" smtClean="0"/>
              <a:t>QoS</a:t>
            </a:r>
            <a:r>
              <a:rPr lang="en-US" dirty="0" smtClean="0"/>
              <a:t>, etc)</a:t>
            </a:r>
          </a:p>
          <a:p>
            <a:pPr lvl="1"/>
            <a:r>
              <a:rPr lang="en-US" dirty="0" smtClean="0"/>
              <a:t>E.g., if unfairness &gt; system-software-specified target then</a:t>
            </a:r>
            <a:br>
              <a:rPr lang="en-US" dirty="0" smtClean="0"/>
            </a:br>
            <a:r>
              <a:rPr lang="en-US" dirty="0" smtClean="0">
                <a:solidFill>
                  <a:srgbClr val="0000FF"/>
                </a:solidFill>
              </a:rPr>
              <a:t>throttle down </a:t>
            </a:r>
            <a:r>
              <a:rPr lang="en-US" dirty="0" smtClean="0"/>
              <a:t>core causing unfairness &amp;</a:t>
            </a:r>
            <a:r>
              <a:rPr lang="en-US" dirty="0" smtClean="0">
                <a:solidFill>
                  <a:srgbClr val="002D99"/>
                </a:solidFill>
              </a:rPr>
              <a:t> </a:t>
            </a:r>
            <a:br>
              <a:rPr lang="en-US" dirty="0" smtClean="0">
                <a:solidFill>
                  <a:srgbClr val="002D99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throttle up </a:t>
            </a:r>
            <a:r>
              <a:rPr lang="en-US" dirty="0" smtClean="0"/>
              <a:t>core that was unfairly </a:t>
            </a:r>
            <a:r>
              <a:rPr lang="en-US" dirty="0" smtClean="0"/>
              <a:t>treated</a:t>
            </a:r>
          </a:p>
          <a:p>
            <a:pPr lvl="1"/>
            <a:endParaRPr lang="en-US" dirty="0"/>
          </a:p>
          <a:p>
            <a:r>
              <a:rPr lang="en-US" sz="2200" dirty="0" err="1" smtClean="0"/>
              <a:t>Ebrahimi</a:t>
            </a:r>
            <a:r>
              <a:rPr lang="en-US" sz="2200" dirty="0" smtClean="0"/>
              <a:t> et al., “</a:t>
            </a:r>
            <a:r>
              <a:rPr lang="en-US" sz="2200" dirty="0" smtClean="0">
                <a:solidFill>
                  <a:srgbClr val="0000FF"/>
                </a:solidFill>
              </a:rPr>
              <a:t>Fairness via Source Throttling</a:t>
            </a:r>
            <a:r>
              <a:rPr lang="en-US" sz="2200" dirty="0" smtClean="0"/>
              <a:t>,” ASPLOS’10.</a:t>
            </a:r>
            <a:endParaRPr lang="en-US" sz="2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53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1574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4"/>
          <p:cNvSpPr>
            <a:spLocks/>
          </p:cNvSpPr>
          <p:nvPr/>
        </p:nvSpPr>
        <p:spPr bwMode="auto">
          <a:xfrm>
            <a:off x="7090172" y="6474023"/>
            <a:ext cx="1678781" cy="383977"/>
          </a:xfrm>
          <a:prstGeom prst="rect">
            <a:avLst/>
          </a:prstGeom>
          <a:solidFill>
            <a:srgbClr val="FFFFFF"/>
          </a:soli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0420" name="Text Box 5"/>
          <p:cNvSpPr txBox="1">
            <a:spLocks noChangeArrowheads="1"/>
          </p:cNvSpPr>
          <p:nvPr/>
        </p:nvSpPr>
        <p:spPr bwMode="auto">
          <a:xfrm>
            <a:off x="8109273" y="6545461"/>
            <a:ext cx="261193" cy="24110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>
            <a:prstTxWarp prst="textNoShape">
              <a:avLst/>
            </a:prstTxWarp>
          </a:bodyPr>
          <a:lstStyle/>
          <a:p>
            <a:pPr algn="ctr"/>
            <a:fld id="{C445231B-BF33-B140-84BB-0105214CB111}" type="slidenum">
              <a:rPr lang="en-US" sz="1100">
                <a:solidFill>
                  <a:srgbClr val="000000"/>
                </a:solidFill>
                <a:latin typeface="Verdana" pitchFamily="31" charset="0"/>
                <a:ea typeface="Verdana" pitchFamily="31" charset="0"/>
                <a:cs typeface="Verdana" pitchFamily="31" charset="0"/>
                <a:sym typeface="Verdana" pitchFamily="31" charset="0"/>
              </a:rPr>
              <a:pPr algn="ctr"/>
              <a:t>54</a:t>
            </a:fld>
            <a:endParaRPr lang="en-US" sz="1100" dirty="0">
              <a:solidFill>
                <a:srgbClr val="000000"/>
              </a:solidFill>
              <a:latin typeface="Verdana" pitchFamily="31" charset="0"/>
              <a:ea typeface="Verdana" pitchFamily="31" charset="0"/>
              <a:cs typeface="Verdana" pitchFamily="31" charset="0"/>
              <a:sym typeface="Verdana" pitchFamily="31" charset="0"/>
            </a:endParaRPr>
          </a:p>
        </p:txBody>
      </p:sp>
      <p:sp>
        <p:nvSpPr>
          <p:cNvPr id="60421" name="Rectangle 6"/>
          <p:cNvSpPr>
            <a:spLocks/>
          </p:cNvSpPr>
          <p:nvPr/>
        </p:nvSpPr>
        <p:spPr bwMode="auto">
          <a:xfrm>
            <a:off x="455414" y="3562945"/>
            <a:ext cx="2571750" cy="1241227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8" bIns="0" anchor="ctr">
            <a:prstTxWarp prst="textNoShape">
              <a:avLst/>
            </a:prstTxWarp>
          </a:bodyPr>
          <a:lstStyle/>
          <a:p>
            <a:pPr marL="40182" algn="ctr"/>
            <a:r>
              <a:rPr lang="en-US" sz="2300" dirty="0">
                <a:solidFill>
                  <a:srgbClr val="001F67"/>
                </a:solidFill>
                <a:latin typeface="Tahoma"/>
                <a:ea typeface="Gill Sans" pitchFamily="31" charset="0"/>
                <a:cs typeface="Gill Sans" pitchFamily="31" charset="0"/>
              </a:rPr>
              <a:t>Runtime Unfairness</a:t>
            </a:r>
          </a:p>
          <a:p>
            <a:pPr marL="40182" algn="ctr"/>
            <a:r>
              <a:rPr lang="en-US" sz="2300" dirty="0">
                <a:solidFill>
                  <a:srgbClr val="001F67"/>
                </a:solidFill>
                <a:latin typeface="Tahoma"/>
                <a:ea typeface="Gill Sans" pitchFamily="31" charset="0"/>
                <a:cs typeface="Gill Sans" pitchFamily="31" charset="0"/>
              </a:rPr>
              <a:t>Evaluation</a:t>
            </a:r>
          </a:p>
        </p:txBody>
      </p:sp>
      <p:sp>
        <p:nvSpPr>
          <p:cNvPr id="60422" name="Rectangle 7"/>
          <p:cNvSpPr>
            <a:spLocks/>
          </p:cNvSpPr>
          <p:nvPr/>
        </p:nvSpPr>
        <p:spPr bwMode="auto">
          <a:xfrm>
            <a:off x="6170414" y="3562945"/>
            <a:ext cx="2571750" cy="1241227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8" bIns="0" anchor="ctr">
            <a:prstTxWarp prst="textNoShape">
              <a:avLst/>
            </a:prstTxWarp>
          </a:bodyPr>
          <a:lstStyle/>
          <a:p>
            <a:pPr marL="40182" algn="ctr"/>
            <a:r>
              <a:rPr lang="en-US" sz="2300" dirty="0">
                <a:solidFill>
                  <a:srgbClr val="D90B00"/>
                </a:solidFill>
                <a:latin typeface="Tahoma"/>
                <a:ea typeface="Gill Sans" pitchFamily="31" charset="0"/>
                <a:cs typeface="Gill Sans" pitchFamily="31" charset="0"/>
              </a:rPr>
              <a:t>Dynamic</a:t>
            </a:r>
          </a:p>
          <a:p>
            <a:pPr marL="40182" algn="ctr"/>
            <a:r>
              <a:rPr lang="en-US" sz="2300" dirty="0">
                <a:solidFill>
                  <a:srgbClr val="D90B00"/>
                </a:solidFill>
                <a:latin typeface="Tahoma"/>
                <a:ea typeface="Gill Sans" pitchFamily="31" charset="0"/>
                <a:cs typeface="Gill Sans" pitchFamily="31" charset="0"/>
              </a:rPr>
              <a:t>Request Throttling</a:t>
            </a:r>
          </a:p>
        </p:txBody>
      </p:sp>
      <p:sp>
        <p:nvSpPr>
          <p:cNvPr id="25608" name="Rectangle 8"/>
          <p:cNvSpPr>
            <a:spLocks/>
          </p:cNvSpPr>
          <p:nvPr/>
        </p:nvSpPr>
        <p:spPr bwMode="auto">
          <a:xfrm>
            <a:off x="187524" y="4964906"/>
            <a:ext cx="4277320" cy="1848445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8" bIns="0" anchor="ctr">
            <a:prstTxWarp prst="textNoShape">
              <a:avLst/>
            </a:prstTxWarp>
          </a:bodyPr>
          <a:lstStyle/>
          <a:p>
            <a:pPr marL="40182"/>
            <a:r>
              <a:rPr lang="en-US" dirty="0">
                <a:solidFill>
                  <a:srgbClr val="000000"/>
                </a:solidFill>
                <a:latin typeface="Verdana" pitchFamily="31" charset="0"/>
                <a:ea typeface="Verdana" pitchFamily="31" charset="0"/>
                <a:cs typeface="Verdana" pitchFamily="31" charset="0"/>
                <a:sym typeface="Verdana" pitchFamily="31" charset="0"/>
              </a:rPr>
              <a:t>1- Estimating system unfairness </a:t>
            </a:r>
          </a:p>
          <a:p>
            <a:pPr marL="40182"/>
            <a:r>
              <a:rPr lang="en-US" dirty="0">
                <a:solidFill>
                  <a:srgbClr val="000000"/>
                </a:solidFill>
                <a:latin typeface="Verdana" pitchFamily="31" charset="0"/>
                <a:ea typeface="Verdana" pitchFamily="31" charset="0"/>
                <a:cs typeface="Verdana" pitchFamily="31" charset="0"/>
                <a:sym typeface="Verdana" pitchFamily="31" charset="0"/>
              </a:rPr>
              <a:t>2- Find app. with the highest slowdown (App-slowest)</a:t>
            </a:r>
          </a:p>
          <a:p>
            <a:pPr marL="40182"/>
            <a:r>
              <a:rPr lang="en-US" dirty="0">
                <a:solidFill>
                  <a:srgbClr val="000000"/>
                </a:solidFill>
                <a:latin typeface="Verdana" pitchFamily="31" charset="0"/>
                <a:ea typeface="Verdana" pitchFamily="31" charset="0"/>
                <a:cs typeface="Verdana" pitchFamily="31" charset="0"/>
                <a:sym typeface="Verdana" pitchFamily="31" charset="0"/>
              </a:rPr>
              <a:t>3- Find app. causing most interference for App-slowest </a:t>
            </a:r>
            <a:br>
              <a:rPr lang="en-US" dirty="0">
                <a:solidFill>
                  <a:srgbClr val="000000"/>
                </a:solidFill>
                <a:latin typeface="Verdana" pitchFamily="31" charset="0"/>
                <a:ea typeface="Verdana" pitchFamily="31" charset="0"/>
                <a:cs typeface="Verdana" pitchFamily="31" charset="0"/>
                <a:sym typeface="Verdana" pitchFamily="31" charset="0"/>
              </a:rPr>
            </a:br>
            <a:r>
              <a:rPr lang="en-US" dirty="0">
                <a:solidFill>
                  <a:srgbClr val="000000"/>
                </a:solidFill>
                <a:latin typeface="Verdana" pitchFamily="31" charset="0"/>
                <a:ea typeface="Verdana" pitchFamily="31" charset="0"/>
                <a:cs typeface="Verdana" pitchFamily="31" charset="0"/>
                <a:sym typeface="Verdana" pitchFamily="31" charset="0"/>
              </a:rPr>
              <a:t>(App-interfering)</a:t>
            </a:r>
          </a:p>
        </p:txBody>
      </p:sp>
      <p:sp>
        <p:nvSpPr>
          <p:cNvPr id="25609" name="Rectangle 9"/>
          <p:cNvSpPr>
            <a:spLocks/>
          </p:cNvSpPr>
          <p:nvPr/>
        </p:nvSpPr>
        <p:spPr bwMode="auto">
          <a:xfrm>
            <a:off x="4679156" y="4964906"/>
            <a:ext cx="4277320" cy="1848445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8" bIns="0" anchor="ctr">
            <a:prstTxWarp prst="textNoShape">
              <a:avLst/>
            </a:prstTxWarp>
          </a:bodyPr>
          <a:lstStyle/>
          <a:p>
            <a:pPr marL="40182"/>
            <a:r>
              <a:rPr lang="en-US" dirty="0">
                <a:solidFill>
                  <a:srgbClr val="000000"/>
                </a:solidFill>
                <a:latin typeface="Verdana" pitchFamily="31" charset="0"/>
                <a:ea typeface="Verdana" pitchFamily="31" charset="0"/>
                <a:cs typeface="Verdana" pitchFamily="31" charset="0"/>
                <a:sym typeface="Verdana" pitchFamily="31" charset="0"/>
              </a:rPr>
              <a:t>if (Unfairness Estimate &gt;Target) </a:t>
            </a:r>
          </a:p>
          <a:p>
            <a:pPr marL="40182"/>
            <a:r>
              <a:rPr lang="en-US" dirty="0">
                <a:solidFill>
                  <a:srgbClr val="000000"/>
                </a:solidFill>
                <a:latin typeface="Verdana" pitchFamily="31" charset="0"/>
                <a:ea typeface="Verdana" pitchFamily="31" charset="0"/>
                <a:cs typeface="Verdana" pitchFamily="31" charset="0"/>
                <a:sym typeface="Verdana" pitchFamily="31" charset="0"/>
              </a:rPr>
              <a:t>{</a:t>
            </a:r>
          </a:p>
          <a:p>
            <a:pPr marL="40182"/>
            <a:r>
              <a:rPr lang="en-US" dirty="0">
                <a:solidFill>
                  <a:srgbClr val="000000"/>
                </a:solidFill>
                <a:latin typeface="Verdana" pitchFamily="31" charset="0"/>
                <a:ea typeface="Verdana" pitchFamily="31" charset="0"/>
                <a:cs typeface="Verdana" pitchFamily="31" charset="0"/>
                <a:sym typeface="Verdana" pitchFamily="31" charset="0"/>
              </a:rPr>
              <a:t> 1-Throttle down App-</a:t>
            </a:r>
            <a:r>
              <a:rPr lang="en-US" dirty="0" smtClean="0">
                <a:solidFill>
                  <a:srgbClr val="000000"/>
                </a:solidFill>
                <a:latin typeface="Verdana" pitchFamily="31" charset="0"/>
                <a:ea typeface="Verdana" pitchFamily="31" charset="0"/>
                <a:cs typeface="Verdana" pitchFamily="31" charset="0"/>
                <a:sym typeface="Verdana" pitchFamily="31" charset="0"/>
              </a:rPr>
              <a:t>interfering</a:t>
            </a:r>
          </a:p>
          <a:p>
            <a:pPr marL="40182" lvl="0"/>
            <a:r>
              <a:rPr lang="en-US" sz="1600" dirty="0" smtClean="0">
                <a:solidFill>
                  <a:srgbClr val="000000"/>
                </a:solidFill>
                <a:latin typeface="Verdana" pitchFamily="31" charset="0"/>
                <a:ea typeface="Verdana" pitchFamily="31" charset="0"/>
                <a:cs typeface="Verdana" pitchFamily="31" charset="0"/>
                <a:sym typeface="Verdana" pitchFamily="31" charset="0"/>
              </a:rPr>
              <a:t>    (</a:t>
            </a:r>
            <a:r>
              <a:rPr lang="en-US" sz="1600" dirty="0">
                <a:solidFill>
                  <a:srgbClr val="000000"/>
                </a:solidFill>
                <a:latin typeface="Verdana" pitchFamily="31" charset="0"/>
                <a:ea typeface="Verdana" pitchFamily="31" charset="0"/>
                <a:cs typeface="Verdana" pitchFamily="31" charset="0"/>
                <a:sym typeface="Verdana" pitchFamily="31" charset="0"/>
              </a:rPr>
              <a:t>limit injection rate and parallelism</a:t>
            </a:r>
            <a:r>
              <a:rPr lang="en-US" sz="1600" dirty="0" smtClean="0">
                <a:solidFill>
                  <a:srgbClr val="000000"/>
                </a:solidFill>
                <a:latin typeface="Verdana" pitchFamily="31" charset="0"/>
                <a:ea typeface="Verdana" pitchFamily="31" charset="0"/>
                <a:cs typeface="Verdana" pitchFamily="31" charset="0"/>
                <a:sym typeface="Verdana" pitchFamily="31" charset="0"/>
              </a:rPr>
              <a:t>)</a:t>
            </a:r>
            <a:endParaRPr lang="en-US" dirty="0">
              <a:solidFill>
                <a:srgbClr val="000000"/>
              </a:solidFill>
              <a:latin typeface="Verdana" pitchFamily="31" charset="0"/>
              <a:ea typeface="Verdana" pitchFamily="31" charset="0"/>
              <a:cs typeface="Verdana" pitchFamily="31" charset="0"/>
              <a:sym typeface="Verdana" pitchFamily="31" charset="0"/>
            </a:endParaRPr>
          </a:p>
          <a:p>
            <a:pPr marL="40182"/>
            <a:r>
              <a:rPr lang="en-US" dirty="0">
                <a:solidFill>
                  <a:srgbClr val="000000"/>
                </a:solidFill>
                <a:latin typeface="Verdana" pitchFamily="31" charset="0"/>
                <a:ea typeface="Verdana" pitchFamily="31" charset="0"/>
                <a:cs typeface="Verdana" pitchFamily="31" charset="0"/>
                <a:sym typeface="Verdana" pitchFamily="31" charset="0"/>
              </a:rPr>
              <a:t> 2-Throttle up App-slowest</a:t>
            </a:r>
          </a:p>
          <a:p>
            <a:pPr marL="40182"/>
            <a:r>
              <a:rPr lang="en-US" dirty="0">
                <a:solidFill>
                  <a:srgbClr val="000000"/>
                </a:solidFill>
                <a:latin typeface="Verdana" pitchFamily="31" charset="0"/>
                <a:ea typeface="Verdana" pitchFamily="31" charset="0"/>
                <a:cs typeface="Verdana" pitchFamily="31" charset="0"/>
                <a:sym typeface="Verdana" pitchFamily="31" charset="0"/>
              </a:rPr>
              <a:t>}</a:t>
            </a:r>
          </a:p>
        </p:txBody>
      </p:sp>
      <p:sp>
        <p:nvSpPr>
          <p:cNvPr id="60425" name="AutoShape 10"/>
          <p:cNvSpPr>
            <a:spLocks/>
          </p:cNvSpPr>
          <p:nvPr/>
        </p:nvSpPr>
        <p:spPr bwMode="auto">
          <a:xfrm>
            <a:off x="250031" y="3303984"/>
            <a:ext cx="8706445" cy="1598414"/>
          </a:xfrm>
          <a:prstGeom prst="roundRect">
            <a:avLst>
              <a:gd name="adj" fmla="val 8380"/>
            </a:avLst>
          </a:prstGeom>
          <a:noFill/>
          <a:ln w="2540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0426" name="Rectangle 11"/>
          <p:cNvSpPr>
            <a:spLocks/>
          </p:cNvSpPr>
          <p:nvPr/>
        </p:nvSpPr>
        <p:spPr bwMode="auto">
          <a:xfrm>
            <a:off x="193105" y="2893219"/>
            <a:ext cx="643764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8" bIns="0">
            <a:prstTxWarp prst="textNoShape">
              <a:avLst/>
            </a:prstTxWarp>
            <a:spAutoFit/>
          </a:bodyPr>
          <a:lstStyle/>
          <a:p>
            <a:pPr marL="40182"/>
            <a:r>
              <a:rPr lang="en-US" sz="2800" dirty="0">
                <a:solidFill>
                  <a:srgbClr val="000000"/>
                </a:solidFill>
                <a:latin typeface="Tahoma"/>
                <a:ea typeface="Gill Sans" pitchFamily="31" charset="0"/>
                <a:cs typeface="Gill Sans" pitchFamily="31" charset="0"/>
              </a:rPr>
              <a:t>FST</a:t>
            </a:r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 flipH="1">
            <a:off x="3011537" y="3786188"/>
            <a:ext cx="3143250" cy="0"/>
          </a:xfrm>
          <a:prstGeom prst="line">
            <a:avLst/>
          </a:prstGeom>
          <a:noFill/>
          <a:ln w="25400">
            <a:solidFill>
              <a:srgbClr val="9B2C01"/>
            </a:solidFill>
            <a:miter lim="800000"/>
            <a:headEnd type="stealth" w="med" len="med"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5613" name="Rectangle 13"/>
          <p:cNvSpPr>
            <a:spLocks/>
          </p:cNvSpPr>
          <p:nvPr/>
        </p:nvSpPr>
        <p:spPr bwMode="auto">
          <a:xfrm>
            <a:off x="3508251" y="3415605"/>
            <a:ext cx="2388902" cy="3231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8" bIns="0">
            <a:prstTxWarp prst="textNoShape">
              <a:avLst/>
            </a:prstTxWarp>
            <a:spAutoFit/>
          </a:bodyPr>
          <a:lstStyle/>
          <a:p>
            <a:pPr marL="40182"/>
            <a:r>
              <a:rPr lang="en-US" sz="2100" dirty="0">
                <a:solidFill>
                  <a:srgbClr val="9B2C01"/>
                </a:solidFill>
                <a:latin typeface="Tahoma"/>
                <a:ea typeface="Gill Sans" pitchFamily="31" charset="0"/>
                <a:cs typeface="Gill Sans" pitchFamily="31" charset="0"/>
              </a:rPr>
              <a:t>Unfairness Estimate</a:t>
            </a:r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 rot="10800000">
            <a:off x="3023816" y="4154537"/>
            <a:ext cx="3130971" cy="0"/>
          </a:xfrm>
          <a:prstGeom prst="line">
            <a:avLst/>
          </a:prstGeom>
          <a:noFill/>
          <a:ln w="25400">
            <a:solidFill>
              <a:srgbClr val="9B2C01"/>
            </a:solidFill>
            <a:miter lim="800000"/>
            <a:headEnd type="stealth" w="med" len="med"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5615" name="Rectangle 15"/>
          <p:cNvSpPr>
            <a:spLocks/>
          </p:cNvSpPr>
          <p:nvPr/>
        </p:nvSpPr>
        <p:spPr bwMode="auto">
          <a:xfrm>
            <a:off x="3993803" y="3790652"/>
            <a:ext cx="1477895" cy="3231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8" bIns="0">
            <a:prstTxWarp prst="textNoShape">
              <a:avLst/>
            </a:prstTxWarp>
            <a:spAutoFit/>
          </a:bodyPr>
          <a:lstStyle/>
          <a:p>
            <a:pPr marL="40182"/>
            <a:r>
              <a:rPr lang="en-US" sz="2100" dirty="0">
                <a:solidFill>
                  <a:srgbClr val="9B2C01"/>
                </a:solidFill>
                <a:latin typeface="Tahoma"/>
                <a:ea typeface="Gill Sans" pitchFamily="31" charset="0"/>
                <a:cs typeface="Gill Sans" pitchFamily="31" charset="0"/>
              </a:rPr>
              <a:t>App-slowest</a:t>
            </a:r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 rot="10800000">
            <a:off x="3023816" y="4535165"/>
            <a:ext cx="3130971" cy="0"/>
          </a:xfrm>
          <a:prstGeom prst="line">
            <a:avLst/>
          </a:prstGeom>
          <a:noFill/>
          <a:ln w="25400">
            <a:solidFill>
              <a:srgbClr val="9B2C01"/>
            </a:solidFill>
            <a:miter lim="800000"/>
            <a:headEnd type="stealth" w="med" len="med"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5617" name="Rectangle 17"/>
          <p:cNvSpPr>
            <a:spLocks/>
          </p:cNvSpPr>
          <p:nvPr/>
        </p:nvSpPr>
        <p:spPr bwMode="auto">
          <a:xfrm>
            <a:off x="3808512" y="4156769"/>
            <a:ext cx="1821101" cy="3231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8" bIns="0">
            <a:prstTxWarp prst="textNoShape">
              <a:avLst/>
            </a:prstTxWarp>
            <a:spAutoFit/>
          </a:bodyPr>
          <a:lstStyle/>
          <a:p>
            <a:pPr marL="40182"/>
            <a:r>
              <a:rPr lang="en-US" sz="2100" dirty="0">
                <a:solidFill>
                  <a:srgbClr val="9B2C01"/>
                </a:solidFill>
                <a:latin typeface="Tahoma"/>
                <a:ea typeface="Gill Sans" pitchFamily="31" charset="0"/>
                <a:cs typeface="Gill Sans" pitchFamily="31" charset="0"/>
              </a:rPr>
              <a:t>App-interfering</a:t>
            </a: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2096256" y="2157724"/>
            <a:ext cx="1573834" cy="417284"/>
            <a:chOff x="15" y="35"/>
            <a:chExt cx="1409" cy="373"/>
          </a:xfrm>
        </p:grpSpPr>
        <p:sp>
          <p:nvSpPr>
            <p:cNvPr id="60446" name="Rectangle 19"/>
            <p:cNvSpPr>
              <a:spLocks/>
            </p:cNvSpPr>
            <p:nvPr/>
          </p:nvSpPr>
          <p:spPr bwMode="auto">
            <a:xfrm rot="5400000" flipH="1">
              <a:off x="290" y="98"/>
              <a:ext cx="259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57799" bIns="0">
              <a:prstTxWarp prst="textNoShape">
                <a:avLst/>
              </a:prstTxWarp>
              <a:spAutoFit/>
            </a:bodyPr>
            <a:lstStyle/>
            <a:p>
              <a:pPr marL="40182"/>
              <a:r>
                <a:rPr lang="en-US" dirty="0">
                  <a:solidFill>
                    <a:srgbClr val="000000"/>
                  </a:solidFill>
                  <a:latin typeface="Arial" pitchFamily="31" charset="0"/>
                  <a:sym typeface="Arial" pitchFamily="31" charset="0"/>
                </a:rPr>
                <a:t>⎪</a:t>
              </a:r>
            </a:p>
          </p:txBody>
        </p:sp>
        <p:sp>
          <p:nvSpPr>
            <p:cNvPr id="60447" name="Rectangle 20"/>
            <p:cNvSpPr>
              <a:spLocks/>
            </p:cNvSpPr>
            <p:nvPr/>
          </p:nvSpPr>
          <p:spPr bwMode="auto">
            <a:xfrm rot="5400000" flipH="1">
              <a:off x="532" y="29"/>
              <a:ext cx="373" cy="3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57799" bIns="0">
              <a:prstTxWarp prst="textNoShape">
                <a:avLst/>
              </a:prstTxWarp>
              <a:spAutoFit/>
            </a:bodyPr>
            <a:lstStyle/>
            <a:p>
              <a:pPr marL="40182"/>
              <a:r>
                <a:rPr lang="en-US" sz="2800" dirty="0">
                  <a:solidFill>
                    <a:srgbClr val="000000"/>
                  </a:solidFill>
                  <a:latin typeface="Arial" pitchFamily="31" charset="0"/>
                  <a:sym typeface="Arial" pitchFamily="31" charset="0"/>
                </a:rPr>
                <a:t>⎨</a:t>
              </a:r>
            </a:p>
          </p:txBody>
        </p:sp>
        <p:sp>
          <p:nvSpPr>
            <p:cNvPr id="60448" name="Rectangle 21"/>
            <p:cNvSpPr>
              <a:spLocks/>
            </p:cNvSpPr>
            <p:nvPr/>
          </p:nvSpPr>
          <p:spPr bwMode="auto">
            <a:xfrm rot="5400000" flipH="1">
              <a:off x="874" y="98"/>
              <a:ext cx="259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57799" bIns="0">
              <a:prstTxWarp prst="textNoShape">
                <a:avLst/>
              </a:prstTxWarp>
              <a:spAutoFit/>
            </a:bodyPr>
            <a:lstStyle/>
            <a:p>
              <a:pPr marL="40182"/>
              <a:r>
                <a:rPr lang="en-US" dirty="0">
                  <a:solidFill>
                    <a:srgbClr val="000000"/>
                  </a:solidFill>
                  <a:latin typeface="Arial" pitchFamily="31" charset="0"/>
                  <a:sym typeface="Arial" pitchFamily="31" charset="0"/>
                </a:rPr>
                <a:t>⎪</a:t>
              </a:r>
            </a:p>
          </p:txBody>
        </p:sp>
        <p:sp>
          <p:nvSpPr>
            <p:cNvPr id="60449" name="Rectangle 22"/>
            <p:cNvSpPr>
              <a:spLocks/>
            </p:cNvSpPr>
            <p:nvPr/>
          </p:nvSpPr>
          <p:spPr bwMode="auto">
            <a:xfrm rot="5400000" flipH="1">
              <a:off x="1044" y="29"/>
              <a:ext cx="373" cy="3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57799" bIns="0">
              <a:prstTxWarp prst="textNoShape">
                <a:avLst/>
              </a:prstTxWarp>
              <a:spAutoFit/>
            </a:bodyPr>
            <a:lstStyle/>
            <a:p>
              <a:pPr marL="40182"/>
              <a:r>
                <a:rPr lang="en-US" sz="2800" dirty="0">
                  <a:solidFill>
                    <a:srgbClr val="000000"/>
                  </a:solidFill>
                  <a:latin typeface="Arial" pitchFamily="31" charset="0"/>
                  <a:sym typeface="Arial" pitchFamily="31" charset="0"/>
                </a:rPr>
                <a:t>⎧</a:t>
              </a:r>
            </a:p>
          </p:txBody>
        </p:sp>
        <p:sp>
          <p:nvSpPr>
            <p:cNvPr id="60450" name="Rectangle 23"/>
            <p:cNvSpPr>
              <a:spLocks/>
            </p:cNvSpPr>
            <p:nvPr/>
          </p:nvSpPr>
          <p:spPr bwMode="auto">
            <a:xfrm rot="5400000" flipH="1">
              <a:off x="21" y="29"/>
              <a:ext cx="373" cy="3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57799" bIns="0">
              <a:prstTxWarp prst="textNoShape">
                <a:avLst/>
              </a:prstTxWarp>
              <a:spAutoFit/>
            </a:bodyPr>
            <a:lstStyle/>
            <a:p>
              <a:pPr marL="40182"/>
              <a:r>
                <a:rPr lang="en-US" sz="2800" dirty="0">
                  <a:solidFill>
                    <a:srgbClr val="000000"/>
                  </a:solidFill>
                  <a:latin typeface="Arial" pitchFamily="31" charset="0"/>
                  <a:sym typeface="Arial" pitchFamily="31" charset="0"/>
                </a:rPr>
                <a:t>⎩</a:t>
              </a:r>
            </a:p>
          </p:txBody>
        </p:sp>
      </p:grpSp>
      <p:sp>
        <p:nvSpPr>
          <p:cNvPr id="25624" name="Rectangle 24"/>
          <p:cNvSpPr>
            <a:spLocks/>
          </p:cNvSpPr>
          <p:nvPr/>
        </p:nvSpPr>
        <p:spPr bwMode="auto">
          <a:xfrm>
            <a:off x="1877467" y="2419945"/>
            <a:ext cx="2098477" cy="6965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8" bIns="0">
            <a:prstTxWarp prst="textNoShape">
              <a:avLst/>
            </a:prstTxWarp>
          </a:bodyPr>
          <a:lstStyle/>
          <a:p>
            <a:pPr marL="40182" algn="ctr"/>
            <a:r>
              <a:rPr lang="en-US" sz="2100" dirty="0">
                <a:solidFill>
                  <a:srgbClr val="000000"/>
                </a:solidFill>
                <a:latin typeface="Tahoma"/>
                <a:ea typeface="Gill Sans" pitchFamily="31" charset="0"/>
                <a:cs typeface="Gill Sans" pitchFamily="31" charset="0"/>
              </a:rPr>
              <a:t>Slowdown Estimation</a:t>
            </a:r>
          </a:p>
        </p:txBody>
      </p:sp>
      <p:sp>
        <p:nvSpPr>
          <p:cNvPr id="60435" name="Rectangle 25"/>
          <p:cNvSpPr>
            <a:spLocks/>
          </p:cNvSpPr>
          <p:nvPr/>
        </p:nvSpPr>
        <p:spPr bwMode="auto">
          <a:xfrm>
            <a:off x="6712893" y="1826121"/>
            <a:ext cx="627771" cy="3231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8" bIns="0">
            <a:prstTxWarp prst="textNoShape">
              <a:avLst/>
            </a:prstTxWarp>
            <a:spAutoFit/>
          </a:bodyPr>
          <a:lstStyle/>
          <a:p>
            <a:pPr marL="40182"/>
            <a:r>
              <a:rPr lang="en-US" sz="2100" dirty="0">
                <a:solidFill>
                  <a:srgbClr val="000000"/>
                </a:solidFill>
                <a:latin typeface="Tahoma"/>
                <a:ea typeface="Gill Sans" pitchFamily="31" charset="0"/>
                <a:cs typeface="Gill Sans" pitchFamily="31" charset="0"/>
              </a:rPr>
              <a:t>Time</a:t>
            </a:r>
          </a:p>
        </p:txBody>
      </p:sp>
      <p:sp>
        <p:nvSpPr>
          <p:cNvPr id="60436" name="Line 26"/>
          <p:cNvSpPr>
            <a:spLocks noChangeShapeType="1"/>
          </p:cNvSpPr>
          <p:nvPr/>
        </p:nvSpPr>
        <p:spPr bwMode="auto">
          <a:xfrm>
            <a:off x="2187773" y="1946672"/>
            <a:ext cx="1455539" cy="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stealth" w="med" len="med"/>
            <a:tailEnd type="stealth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0437" name="Rectangle 27"/>
          <p:cNvSpPr>
            <a:spLocks/>
          </p:cNvSpPr>
          <p:nvPr/>
        </p:nvSpPr>
        <p:spPr bwMode="auto">
          <a:xfrm>
            <a:off x="2342927" y="1602879"/>
            <a:ext cx="1182292" cy="3231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8" bIns="0">
            <a:prstTxWarp prst="textNoShape">
              <a:avLst/>
            </a:prstTxWarp>
            <a:spAutoFit/>
          </a:bodyPr>
          <a:lstStyle/>
          <a:p>
            <a:pPr marL="40182"/>
            <a:r>
              <a:rPr lang="en-US" sz="2100" dirty="0">
                <a:solidFill>
                  <a:srgbClr val="000000"/>
                </a:solidFill>
                <a:latin typeface="Tahoma"/>
                <a:ea typeface="Gill Sans" pitchFamily="31" charset="0"/>
                <a:cs typeface="Gill Sans" pitchFamily="31" charset="0"/>
              </a:rPr>
              <a:t>Interval 1</a:t>
            </a:r>
          </a:p>
        </p:txBody>
      </p:sp>
      <p:sp>
        <p:nvSpPr>
          <p:cNvPr id="60438" name="Line 28"/>
          <p:cNvSpPr>
            <a:spLocks noChangeShapeType="1"/>
          </p:cNvSpPr>
          <p:nvPr/>
        </p:nvSpPr>
        <p:spPr bwMode="auto">
          <a:xfrm>
            <a:off x="3643313" y="1946672"/>
            <a:ext cx="1455539" cy="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stealth" w="med" len="med"/>
            <a:tailEnd type="stealth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0439" name="Rectangle 29"/>
          <p:cNvSpPr>
            <a:spLocks/>
          </p:cNvSpPr>
          <p:nvPr/>
        </p:nvSpPr>
        <p:spPr bwMode="auto">
          <a:xfrm>
            <a:off x="3801815" y="1602879"/>
            <a:ext cx="1182292" cy="3231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8" bIns="0">
            <a:prstTxWarp prst="textNoShape">
              <a:avLst/>
            </a:prstTxWarp>
            <a:spAutoFit/>
          </a:bodyPr>
          <a:lstStyle/>
          <a:p>
            <a:pPr marL="40182"/>
            <a:r>
              <a:rPr lang="en-US" sz="2100" dirty="0">
                <a:solidFill>
                  <a:srgbClr val="000000"/>
                </a:solidFill>
                <a:latin typeface="Tahoma"/>
                <a:ea typeface="Gill Sans" pitchFamily="31" charset="0"/>
                <a:cs typeface="Gill Sans" pitchFamily="31" charset="0"/>
              </a:rPr>
              <a:t>Interval 2</a:t>
            </a:r>
          </a:p>
        </p:txBody>
      </p:sp>
      <p:sp>
        <p:nvSpPr>
          <p:cNvPr id="60440" name="Line 30"/>
          <p:cNvSpPr>
            <a:spLocks noChangeShapeType="1"/>
          </p:cNvSpPr>
          <p:nvPr/>
        </p:nvSpPr>
        <p:spPr bwMode="auto">
          <a:xfrm>
            <a:off x="5098852" y="1946672"/>
            <a:ext cx="1455539" cy="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stealth" w="med" len="med"/>
            <a:tailEnd type="stealth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0441" name="Rectangle 31"/>
          <p:cNvSpPr>
            <a:spLocks/>
          </p:cNvSpPr>
          <p:nvPr/>
        </p:nvSpPr>
        <p:spPr bwMode="auto">
          <a:xfrm>
            <a:off x="5257354" y="1602879"/>
            <a:ext cx="1182292" cy="3231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8" bIns="0">
            <a:prstTxWarp prst="textNoShape">
              <a:avLst/>
            </a:prstTxWarp>
            <a:spAutoFit/>
          </a:bodyPr>
          <a:lstStyle/>
          <a:p>
            <a:pPr marL="40182"/>
            <a:r>
              <a:rPr lang="en-US" sz="2100" dirty="0">
                <a:solidFill>
                  <a:srgbClr val="000000"/>
                </a:solidFill>
                <a:latin typeface="Tahoma"/>
                <a:ea typeface="Gill Sans" pitchFamily="31" charset="0"/>
                <a:cs typeface="Gill Sans" pitchFamily="31" charset="0"/>
              </a:rPr>
              <a:t>Interval 3</a:t>
            </a:r>
          </a:p>
        </p:txBody>
      </p:sp>
      <p:sp>
        <p:nvSpPr>
          <p:cNvPr id="60442" name="Line 32"/>
          <p:cNvSpPr>
            <a:spLocks noChangeShapeType="1"/>
          </p:cNvSpPr>
          <p:nvPr/>
        </p:nvSpPr>
        <p:spPr bwMode="auto">
          <a:xfrm rot="10800000">
            <a:off x="2178844" y="2195587"/>
            <a:ext cx="5089922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stealth" w="med" len="med"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5633" name="Rectangle 33"/>
          <p:cNvSpPr>
            <a:spLocks/>
          </p:cNvSpPr>
          <p:nvPr/>
        </p:nvSpPr>
        <p:spPr bwMode="auto">
          <a:xfrm>
            <a:off x="455414" y="3562945"/>
            <a:ext cx="2571750" cy="1241227"/>
          </a:xfrm>
          <a:prstGeom prst="rect">
            <a:avLst/>
          </a:prstGeom>
          <a:solidFill>
            <a:srgbClr val="F3EB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8" bIns="0" anchor="ctr">
            <a:prstTxWarp prst="textNoShape">
              <a:avLst/>
            </a:prstTxWarp>
          </a:bodyPr>
          <a:lstStyle/>
          <a:p>
            <a:pPr marL="40182" algn="ctr"/>
            <a:r>
              <a:rPr lang="en-US" sz="2300" dirty="0">
                <a:solidFill>
                  <a:srgbClr val="001F67"/>
                </a:solidFill>
                <a:latin typeface="Tahoma"/>
                <a:ea typeface="Gill Sans" pitchFamily="31" charset="0"/>
                <a:cs typeface="Gill Sans" pitchFamily="31" charset="0"/>
              </a:rPr>
              <a:t>Runtime Unfairness</a:t>
            </a:r>
          </a:p>
          <a:p>
            <a:pPr marL="40182" algn="ctr"/>
            <a:r>
              <a:rPr lang="en-US" sz="2300" dirty="0">
                <a:solidFill>
                  <a:srgbClr val="001F67"/>
                </a:solidFill>
                <a:latin typeface="Tahoma"/>
                <a:ea typeface="Gill Sans" pitchFamily="31" charset="0"/>
                <a:cs typeface="Gill Sans" pitchFamily="31" charset="0"/>
              </a:rPr>
              <a:t>Evaluation</a:t>
            </a:r>
          </a:p>
        </p:txBody>
      </p:sp>
      <p:sp>
        <p:nvSpPr>
          <p:cNvPr id="25634" name="Rectangle 34"/>
          <p:cNvSpPr>
            <a:spLocks/>
          </p:cNvSpPr>
          <p:nvPr/>
        </p:nvSpPr>
        <p:spPr bwMode="auto">
          <a:xfrm>
            <a:off x="6170414" y="3562945"/>
            <a:ext cx="2571750" cy="1241227"/>
          </a:xfrm>
          <a:prstGeom prst="rect">
            <a:avLst/>
          </a:prstGeom>
          <a:solidFill>
            <a:srgbClr val="F3EB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8" bIns="0" anchor="ctr">
            <a:prstTxWarp prst="textNoShape">
              <a:avLst/>
            </a:prstTxWarp>
          </a:bodyPr>
          <a:lstStyle/>
          <a:p>
            <a:pPr marL="40182" algn="ctr"/>
            <a:r>
              <a:rPr lang="en-US" sz="2300" dirty="0">
                <a:solidFill>
                  <a:srgbClr val="D90B00"/>
                </a:solidFill>
                <a:latin typeface="Tahoma"/>
                <a:ea typeface="Gill Sans" pitchFamily="31" charset="0"/>
                <a:cs typeface="Gill Sans" pitchFamily="31" charset="0"/>
              </a:rPr>
              <a:t>Dynamic</a:t>
            </a:r>
          </a:p>
          <a:p>
            <a:pPr marL="40182" algn="ctr"/>
            <a:r>
              <a:rPr lang="en-US" sz="2300" dirty="0">
                <a:solidFill>
                  <a:srgbClr val="D90B00"/>
                </a:solidFill>
                <a:latin typeface="Tahoma"/>
                <a:ea typeface="Gill Sans" pitchFamily="31" charset="0"/>
                <a:cs typeface="Gill Sans" pitchFamily="31" charset="0"/>
              </a:rPr>
              <a:t>Request Throttling</a:t>
            </a:r>
          </a:p>
        </p:txBody>
      </p:sp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sz="3800" dirty="0" smtClean="0"/>
              <a:t>Fairness via Source Throttling (FST</a:t>
            </a:r>
            <a:r>
              <a:rPr lang="en-US" sz="3800" dirty="0" smtClean="0"/>
              <a:t>) </a:t>
            </a:r>
            <a:r>
              <a:rPr lang="en-US" sz="2200" kern="1200" dirty="0" smtClean="0">
                <a:solidFill>
                  <a:srgbClr val="006633"/>
                </a:solidFill>
                <a:latin typeface="Times New Roman" pitchFamily="18" charset="0"/>
                <a:cs typeface="Times New Roman" pitchFamily="18" charset="0"/>
              </a:rPr>
              <a:t>[ASPLOS’</a:t>
            </a:r>
            <a:r>
              <a:rPr lang="en-US" sz="2200" kern="1200" dirty="0">
                <a:solidFill>
                  <a:srgbClr val="006633"/>
                </a:solidFill>
                <a:latin typeface="Times New Roman" pitchFamily="18" charset="0"/>
                <a:cs typeface="Times New Roman" pitchFamily="18" charset="0"/>
              </a:rPr>
              <a:t>10]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1753917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8" grpId="0" build="p" animBg="1" autoUpdateAnimBg="0" advAuto="0"/>
      <p:bldP spid="25609" grpId="0" build="p" animBg="1" autoUpdateAnimBg="0"/>
      <p:bldP spid="25612" grpId="0" animBg="1"/>
      <p:bldP spid="25613" grpId="0" autoUpdateAnimBg="0"/>
      <p:bldP spid="25614" grpId="0" animBg="1"/>
      <p:bldP spid="25615" grpId="0" autoUpdateAnimBg="0"/>
      <p:bldP spid="25616" grpId="0" animBg="1"/>
      <p:bldP spid="25617" grpId="0" autoUpdateAnimBg="0"/>
      <p:bldP spid="25624" grpId="0" autoUpdateAnimBg="0"/>
      <p:bldP spid="25633" grpId="0" animBg="1" autoUpdateAnimBg="0"/>
      <p:bldP spid="25633" grpId="1" animBg="1" autoUpdateAnimBg="0"/>
      <p:bldP spid="25634" grpId="0" animBg="1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Software Support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Different fairness objectives </a:t>
            </a:r>
            <a:r>
              <a:rPr lang="en-US" dirty="0" smtClean="0"/>
              <a:t>can be configured by       system </a:t>
            </a:r>
            <a:r>
              <a:rPr lang="en-US" dirty="0" smtClean="0"/>
              <a:t>software</a:t>
            </a:r>
          </a:p>
          <a:p>
            <a:pPr lvl="1"/>
            <a:r>
              <a:rPr lang="en-US" dirty="0" smtClean="0"/>
              <a:t>Keep maximum slowdown in check</a:t>
            </a:r>
            <a:endParaRPr lang="en-US" dirty="0" smtClean="0"/>
          </a:p>
          <a:p>
            <a:pPr lvl="2"/>
            <a:r>
              <a:rPr lang="en-US" dirty="0" smtClean="0"/>
              <a:t>Estimated </a:t>
            </a:r>
            <a:r>
              <a:rPr lang="en-US" dirty="0" smtClean="0">
                <a:solidFill>
                  <a:srgbClr val="FF0000"/>
                </a:solidFill>
              </a:rPr>
              <a:t>Max Slowdown </a:t>
            </a:r>
            <a:r>
              <a:rPr lang="en-US" dirty="0"/>
              <a:t>&lt;</a:t>
            </a:r>
            <a:r>
              <a:rPr lang="en-US" dirty="0" smtClean="0"/>
              <a:t> </a:t>
            </a:r>
            <a:r>
              <a:rPr lang="en-US" dirty="0" smtClean="0"/>
              <a:t>Target </a:t>
            </a:r>
            <a:r>
              <a:rPr lang="en-US" dirty="0" smtClean="0">
                <a:solidFill>
                  <a:srgbClr val="FF0000"/>
                </a:solidFill>
              </a:rPr>
              <a:t>Max Slowdown</a:t>
            </a:r>
          </a:p>
          <a:p>
            <a:pPr lvl="1"/>
            <a:r>
              <a:rPr lang="en-US" dirty="0" smtClean="0"/>
              <a:t>Keep slowdown of particular applications in check to achieve a particular performance target</a:t>
            </a:r>
            <a:endParaRPr lang="en-US" dirty="0" smtClean="0"/>
          </a:p>
          <a:p>
            <a:pPr lvl="2"/>
            <a:r>
              <a:rPr lang="en-US" dirty="0" smtClean="0"/>
              <a:t>Estimated </a:t>
            </a:r>
            <a:r>
              <a:rPr lang="en-US" dirty="0" smtClean="0">
                <a:solidFill>
                  <a:srgbClr val="FF0000"/>
                </a:solidFill>
              </a:rPr>
              <a:t>Slowdown(</a:t>
            </a:r>
            <a:r>
              <a:rPr lang="en-US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r>
              <a:rPr lang="en-US" dirty="0"/>
              <a:t>&lt;</a:t>
            </a:r>
            <a:r>
              <a:rPr lang="en-US" dirty="0" smtClean="0"/>
              <a:t> </a:t>
            </a:r>
            <a:r>
              <a:rPr lang="en-US" dirty="0" smtClean="0"/>
              <a:t>Target </a:t>
            </a:r>
            <a:r>
              <a:rPr lang="en-US" dirty="0" smtClean="0">
                <a:solidFill>
                  <a:srgbClr val="FF0000"/>
                </a:solidFill>
              </a:rPr>
              <a:t>Slowdown(</a:t>
            </a:r>
            <a:r>
              <a:rPr lang="en-US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endParaRPr lang="en-US" dirty="0" smtClean="0"/>
          </a:p>
          <a:p>
            <a:r>
              <a:rPr lang="en-US" dirty="0" smtClean="0"/>
              <a:t>Support </a:t>
            </a:r>
            <a:r>
              <a:rPr lang="en-US" dirty="0" smtClean="0"/>
              <a:t>for </a:t>
            </a:r>
            <a:r>
              <a:rPr lang="en-US" dirty="0" smtClean="0">
                <a:solidFill>
                  <a:srgbClr val="0000FF"/>
                </a:solidFill>
              </a:rPr>
              <a:t>thread priorities</a:t>
            </a:r>
          </a:p>
          <a:p>
            <a:pPr lvl="1"/>
            <a:r>
              <a:rPr lang="en-US" dirty="0" smtClean="0"/>
              <a:t>Weighted </a:t>
            </a:r>
            <a:r>
              <a:rPr lang="en-US" dirty="0" err="1" smtClean="0"/>
              <a:t>Slowdown(i</a:t>
            </a:r>
            <a:r>
              <a:rPr lang="en-US" dirty="0" smtClean="0"/>
              <a:t>) = </a:t>
            </a:r>
            <a:br>
              <a:rPr lang="en-US" dirty="0" smtClean="0"/>
            </a:br>
            <a:r>
              <a:rPr lang="en-US" dirty="0" smtClean="0"/>
              <a:t>        Estimated </a:t>
            </a:r>
            <a:r>
              <a:rPr lang="en-US" dirty="0" err="1" smtClean="0"/>
              <a:t>Slowdown(i</a:t>
            </a:r>
            <a:r>
              <a:rPr lang="en-US" dirty="0" smtClean="0"/>
              <a:t>) </a:t>
            </a:r>
            <a:r>
              <a:rPr lang="en-US" dirty="0" err="1" smtClean="0"/>
              <a:t>x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Weight(i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55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06759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 Throttling Results: Takeaways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Source throttling alone provides better performance than a combination of “smart” memory scheduling and fair caching</a:t>
            </a:r>
          </a:p>
          <a:p>
            <a:pPr lvl="1"/>
            <a:r>
              <a:rPr lang="en-US" dirty="0" smtClean="0"/>
              <a:t>Decisions made at the memory scheduler and the cache sometimes contradict each other</a:t>
            </a:r>
          </a:p>
          <a:p>
            <a:endParaRPr lang="en-US" dirty="0"/>
          </a:p>
          <a:p>
            <a:r>
              <a:rPr lang="en-US" dirty="0" smtClean="0"/>
              <a:t>Neither source throttling alone nor “smart resources” alone provides the best performance</a:t>
            </a:r>
          </a:p>
          <a:p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Combined approaches </a:t>
            </a:r>
            <a:r>
              <a:rPr lang="en-US" dirty="0"/>
              <a:t>are even more powerful </a:t>
            </a:r>
          </a:p>
          <a:p>
            <a:pPr lvl="1"/>
            <a:r>
              <a:rPr lang="en-US" dirty="0"/>
              <a:t>Source throttling and resource-based interference control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56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5078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sz="3200" smtClean="0">
                <a:ea typeface="ＭＳ Ｐゴシック" pitchFamily="30" charset="-128"/>
                <a:cs typeface="ＭＳ Ｐゴシック" pitchFamily="30" charset="-128"/>
              </a:rPr>
              <a:t>Designing QoS-Aware Memory Systems: 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52736"/>
            <a:ext cx="8915400" cy="5043264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ea typeface="ＭＳ Ｐゴシック" pitchFamily="30" charset="-128"/>
                <a:cs typeface="ＭＳ Ｐゴシック" pitchFamily="30" charset="-128"/>
              </a:rPr>
              <a:t>Smart resources: </a:t>
            </a:r>
            <a:r>
              <a:rPr lang="en-US" dirty="0" smtClean="0">
                <a:solidFill>
                  <a:srgbClr val="0000FF"/>
                </a:solidFill>
                <a:ea typeface="ＭＳ Ｐゴシック" pitchFamily="30" charset="-128"/>
                <a:cs typeface="ＭＳ Ｐゴシック" pitchFamily="30" charset="-128"/>
              </a:rPr>
              <a:t>Design each shared resource to have a configurable interference control/reduction mechanism</a:t>
            </a:r>
          </a:p>
          <a:p>
            <a:pPr lvl="1"/>
            <a:r>
              <a:rPr lang="en-US" sz="2000" dirty="0" err="1" smtClean="0">
                <a:solidFill>
                  <a:srgbClr val="000000"/>
                </a:solidFill>
              </a:rPr>
              <a:t>QoS</a:t>
            </a:r>
            <a:r>
              <a:rPr lang="en-US" sz="2000" dirty="0" smtClean="0">
                <a:solidFill>
                  <a:srgbClr val="000000"/>
                </a:solidFill>
              </a:rPr>
              <a:t>-</a:t>
            </a:r>
            <a:r>
              <a:rPr lang="en-US" sz="2000" dirty="0" smtClean="0">
                <a:solidFill>
                  <a:srgbClr val="000000"/>
                </a:solidFill>
              </a:rPr>
              <a:t>aware memory </a:t>
            </a:r>
            <a:r>
              <a:rPr lang="en-US" sz="2000" dirty="0" smtClean="0">
                <a:solidFill>
                  <a:srgbClr val="000000"/>
                </a:solidFill>
              </a:rPr>
              <a:t>controllers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6633"/>
                </a:solidFill>
              </a:rPr>
              <a:t>[</a:t>
            </a:r>
            <a:r>
              <a:rPr lang="en-US" sz="1600" dirty="0" smtClean="0">
                <a:solidFill>
                  <a:srgbClr val="006633"/>
                </a:solidFill>
              </a:rPr>
              <a:t>Mutlu</a:t>
            </a:r>
            <a:r>
              <a:rPr lang="en-US" sz="1600" dirty="0" smtClean="0">
                <a:solidFill>
                  <a:srgbClr val="006633"/>
                </a:solidFill>
              </a:rPr>
              <a:t>+ </a:t>
            </a:r>
            <a:r>
              <a:rPr lang="en-US" sz="1600" dirty="0" smtClean="0">
                <a:solidFill>
                  <a:srgbClr val="006633"/>
                </a:solidFill>
              </a:rPr>
              <a:t>MICRO’07]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6633"/>
                </a:solidFill>
              </a:rPr>
              <a:t>[</a:t>
            </a:r>
            <a:r>
              <a:rPr lang="en-US" sz="1600" dirty="0" err="1" smtClean="0">
                <a:solidFill>
                  <a:srgbClr val="006633"/>
                </a:solidFill>
              </a:rPr>
              <a:t>Moscibroda</a:t>
            </a:r>
            <a:r>
              <a:rPr lang="en-US" sz="1600" dirty="0" smtClean="0">
                <a:solidFill>
                  <a:srgbClr val="006633"/>
                </a:solidFill>
              </a:rPr>
              <a:t>+, </a:t>
            </a:r>
            <a:r>
              <a:rPr lang="en-US" sz="1600" dirty="0" err="1" smtClean="0">
                <a:solidFill>
                  <a:srgbClr val="006633"/>
                </a:solidFill>
              </a:rPr>
              <a:t>Usenix</a:t>
            </a:r>
            <a:r>
              <a:rPr lang="en-US" sz="1600" dirty="0" smtClean="0">
                <a:solidFill>
                  <a:srgbClr val="006633"/>
                </a:solidFill>
              </a:rPr>
              <a:t> Security’07] [Mutlu</a:t>
            </a:r>
            <a:r>
              <a:rPr lang="en-US" sz="1600" dirty="0" smtClean="0">
                <a:solidFill>
                  <a:srgbClr val="006633"/>
                </a:solidFill>
              </a:rPr>
              <a:t>+ </a:t>
            </a:r>
            <a:r>
              <a:rPr lang="en-US" sz="1600" dirty="0" smtClean="0">
                <a:solidFill>
                  <a:srgbClr val="006633"/>
                </a:solidFill>
              </a:rPr>
              <a:t>ISCA’08</a:t>
            </a:r>
            <a:r>
              <a:rPr lang="en-US" sz="1600" dirty="0" smtClean="0">
                <a:solidFill>
                  <a:srgbClr val="006633"/>
                </a:solidFill>
              </a:rPr>
              <a:t>, Top </a:t>
            </a:r>
            <a:r>
              <a:rPr lang="en-US" sz="1600" dirty="0" smtClean="0">
                <a:solidFill>
                  <a:srgbClr val="006633"/>
                </a:solidFill>
              </a:rPr>
              <a:t>Picks’09]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6633"/>
                </a:solidFill>
                <a:ea typeface="+mn-ea"/>
                <a:cs typeface="+mn-cs"/>
              </a:rPr>
              <a:t>[Kim+ </a:t>
            </a:r>
            <a:r>
              <a:rPr lang="en-US" sz="1600" dirty="0" smtClean="0">
                <a:solidFill>
                  <a:srgbClr val="006633"/>
                </a:solidFill>
                <a:ea typeface="+mn-ea"/>
                <a:cs typeface="+mn-cs"/>
              </a:rPr>
              <a:t>HPCA’10]</a:t>
            </a:r>
            <a:r>
              <a:rPr lang="en-US" sz="1800" dirty="0" smtClean="0">
                <a:solidFill>
                  <a:srgbClr val="006633"/>
                </a:solidFill>
                <a:ea typeface="+mn-ea"/>
                <a:cs typeface="+mn-cs"/>
              </a:rPr>
              <a:t> </a:t>
            </a:r>
            <a:r>
              <a:rPr lang="en-US" sz="1600" dirty="0" smtClean="0">
                <a:solidFill>
                  <a:srgbClr val="006633"/>
                </a:solidFill>
              </a:rPr>
              <a:t>[</a:t>
            </a:r>
            <a:r>
              <a:rPr lang="en-US" sz="1600" dirty="0">
                <a:solidFill>
                  <a:srgbClr val="006633"/>
                </a:solidFill>
              </a:rPr>
              <a:t>Kim+ </a:t>
            </a:r>
            <a:r>
              <a:rPr lang="en-US" sz="1600" dirty="0" smtClean="0">
                <a:solidFill>
                  <a:srgbClr val="006633"/>
                </a:solidFill>
              </a:rPr>
              <a:t>MICRO’10, Top Picks’11]</a:t>
            </a:r>
            <a:endParaRPr lang="en-US" sz="1600" dirty="0" smtClean="0">
              <a:solidFill>
                <a:srgbClr val="000000"/>
              </a:solidFill>
            </a:endParaRPr>
          </a:p>
          <a:p>
            <a:pPr lvl="1"/>
            <a:r>
              <a:rPr lang="en-US" sz="2000" dirty="0" err="1" smtClean="0">
                <a:solidFill>
                  <a:srgbClr val="000000"/>
                </a:solidFill>
              </a:rPr>
              <a:t>QoS</a:t>
            </a:r>
            <a:r>
              <a:rPr lang="en-US" sz="2000" dirty="0" smtClean="0">
                <a:solidFill>
                  <a:srgbClr val="000000"/>
                </a:solidFill>
              </a:rPr>
              <a:t>-aware interconnects </a:t>
            </a:r>
            <a:r>
              <a:rPr lang="en-US" sz="1600" dirty="0" smtClean="0">
                <a:solidFill>
                  <a:srgbClr val="006633"/>
                </a:solidFill>
              </a:rPr>
              <a:t>[</a:t>
            </a:r>
            <a:r>
              <a:rPr lang="en-US" sz="1600" dirty="0" smtClean="0">
                <a:solidFill>
                  <a:srgbClr val="006633"/>
                </a:solidFill>
              </a:rPr>
              <a:t>Das+ </a:t>
            </a:r>
            <a:r>
              <a:rPr lang="en-US" sz="1600" dirty="0" smtClean="0">
                <a:solidFill>
                  <a:srgbClr val="006633"/>
                </a:solidFill>
              </a:rPr>
              <a:t>MICRO’09</a:t>
            </a:r>
            <a:r>
              <a:rPr lang="en-US" sz="1600" dirty="0" smtClean="0">
                <a:solidFill>
                  <a:srgbClr val="006633"/>
                </a:solidFill>
              </a:rPr>
              <a:t>, </a:t>
            </a:r>
            <a:r>
              <a:rPr lang="en-US" sz="1600" dirty="0" smtClean="0">
                <a:solidFill>
                  <a:srgbClr val="006633"/>
                </a:solidFill>
              </a:rPr>
              <a:t>ISCA’10</a:t>
            </a:r>
            <a:r>
              <a:rPr lang="en-US" sz="1600" dirty="0" smtClean="0">
                <a:solidFill>
                  <a:srgbClr val="006633"/>
                </a:solidFill>
              </a:rPr>
              <a:t>, Top Picks </a:t>
            </a:r>
            <a:r>
              <a:rPr lang="fr-FR" sz="1600" dirty="0" smtClean="0">
                <a:solidFill>
                  <a:srgbClr val="006633"/>
                </a:solidFill>
              </a:rPr>
              <a:t>’</a:t>
            </a:r>
            <a:r>
              <a:rPr lang="en-US" sz="1600" dirty="0" smtClean="0">
                <a:solidFill>
                  <a:srgbClr val="006633"/>
                </a:solidFill>
              </a:rPr>
              <a:t>11</a:t>
            </a:r>
            <a:r>
              <a:rPr lang="en-US" sz="1600" dirty="0">
                <a:solidFill>
                  <a:srgbClr val="006633"/>
                </a:solidFill>
              </a:rPr>
              <a:t>]</a:t>
            </a:r>
            <a:r>
              <a:rPr lang="en-US" sz="1600" dirty="0" smtClean="0">
                <a:solidFill>
                  <a:srgbClr val="006633"/>
                </a:solidFill>
              </a:rPr>
              <a:t> [Grot</a:t>
            </a:r>
            <a:r>
              <a:rPr lang="en-US" sz="1600" dirty="0" smtClean="0">
                <a:solidFill>
                  <a:srgbClr val="006633"/>
                </a:solidFill>
              </a:rPr>
              <a:t>+ </a:t>
            </a:r>
            <a:r>
              <a:rPr lang="en-US" sz="1600" dirty="0" smtClean="0">
                <a:solidFill>
                  <a:srgbClr val="006633"/>
                </a:solidFill>
              </a:rPr>
              <a:t>MICRO’09</a:t>
            </a:r>
            <a:r>
              <a:rPr lang="en-US" sz="1600" dirty="0" smtClean="0">
                <a:solidFill>
                  <a:srgbClr val="006633"/>
                </a:solidFill>
              </a:rPr>
              <a:t>, </a:t>
            </a:r>
            <a:r>
              <a:rPr lang="en-US" sz="1600" dirty="0" smtClean="0">
                <a:solidFill>
                  <a:srgbClr val="006633"/>
                </a:solidFill>
              </a:rPr>
              <a:t>ISCA’11]</a:t>
            </a:r>
          </a:p>
          <a:p>
            <a:pPr lvl="1"/>
            <a:r>
              <a:rPr lang="en-US" sz="2000" dirty="0" err="1">
                <a:solidFill>
                  <a:srgbClr val="000000"/>
                </a:solidFill>
                <a:ea typeface="+mn-ea"/>
                <a:cs typeface="+mn-cs"/>
              </a:rPr>
              <a:t>QoS</a:t>
            </a:r>
            <a:r>
              <a:rPr lang="en-US" sz="2000" dirty="0">
                <a:solidFill>
                  <a:srgbClr val="000000"/>
                </a:solidFill>
                <a:ea typeface="+mn-ea"/>
                <a:cs typeface="+mn-cs"/>
              </a:rPr>
              <a:t>-aware </a:t>
            </a:r>
            <a:r>
              <a:rPr lang="en-US" sz="2000" dirty="0" smtClean="0">
                <a:solidFill>
                  <a:srgbClr val="000000"/>
                </a:solidFill>
                <a:ea typeface="+mn-ea"/>
                <a:cs typeface="+mn-cs"/>
              </a:rPr>
              <a:t>caches</a:t>
            </a:r>
            <a:endParaRPr lang="en-US" sz="1600" dirty="0" smtClean="0">
              <a:solidFill>
                <a:srgbClr val="006633"/>
              </a:solidFill>
            </a:endParaRPr>
          </a:p>
          <a:p>
            <a:endParaRPr lang="en-US" sz="1200" dirty="0" smtClean="0">
              <a:ea typeface="ＭＳ Ｐゴシック" pitchFamily="30" charset="-128"/>
              <a:cs typeface="ＭＳ Ｐゴシック" pitchFamily="30" charset="-128"/>
            </a:endParaRPr>
          </a:p>
          <a:p>
            <a:r>
              <a:rPr lang="en-US" dirty="0" smtClean="0">
                <a:solidFill>
                  <a:srgbClr val="FF0000"/>
                </a:solidFill>
                <a:ea typeface="ＭＳ Ｐゴシック" pitchFamily="30" charset="-128"/>
                <a:cs typeface="ＭＳ Ｐゴシック" pitchFamily="30" charset="-128"/>
              </a:rPr>
              <a:t>Dumb resources: </a:t>
            </a:r>
            <a:r>
              <a:rPr lang="en-US" dirty="0" smtClean="0">
                <a:solidFill>
                  <a:srgbClr val="0000FF"/>
                </a:solidFill>
                <a:ea typeface="ＭＳ Ｐゴシック" pitchFamily="30" charset="-128"/>
                <a:cs typeface="ＭＳ Ｐゴシック" pitchFamily="30" charset="-128"/>
              </a:rPr>
              <a:t>Keep each resource free-for-all, but </a:t>
            </a:r>
            <a:r>
              <a:rPr lang="en-US" dirty="0" smtClean="0">
                <a:solidFill>
                  <a:srgbClr val="0000FF"/>
                </a:solidFill>
                <a:ea typeface="ＭＳ Ｐゴシック" pitchFamily="30" charset="-128"/>
                <a:cs typeface="ＭＳ Ｐゴシック" pitchFamily="30" charset="-128"/>
              </a:rPr>
              <a:t>reduce/control interference by injection control or data mapping</a:t>
            </a:r>
            <a:endParaRPr lang="en-US" dirty="0" smtClean="0">
              <a:solidFill>
                <a:srgbClr val="0000FF"/>
              </a:solidFill>
              <a:ea typeface="ＭＳ Ｐゴシック" pitchFamily="30" charset="-128"/>
              <a:cs typeface="ＭＳ Ｐゴシック" pitchFamily="30" charset="-128"/>
            </a:endParaRPr>
          </a:p>
          <a:p>
            <a:pPr lvl="1"/>
            <a:r>
              <a:rPr lang="en-US" sz="2000" dirty="0" smtClean="0">
                <a:ea typeface="ＭＳ Ｐゴシック" pitchFamily="30" charset="-128"/>
              </a:rPr>
              <a:t>Source throttling to control access to memory system</a:t>
            </a:r>
            <a:r>
              <a:rPr lang="en-US" sz="2000" dirty="0" smtClean="0">
                <a:ea typeface="ＭＳ Ｐゴシック" pitchFamily="30" charset="-128"/>
              </a:rPr>
              <a:t> </a:t>
            </a:r>
            <a:r>
              <a:rPr lang="en-US" sz="1600" dirty="0" smtClean="0">
                <a:solidFill>
                  <a:srgbClr val="006633"/>
                </a:solidFill>
              </a:rPr>
              <a:t>[</a:t>
            </a:r>
            <a:r>
              <a:rPr lang="en-US" sz="1600" dirty="0" err="1" smtClean="0">
                <a:solidFill>
                  <a:srgbClr val="006633"/>
                </a:solidFill>
              </a:rPr>
              <a:t>Ebrahimi</a:t>
            </a:r>
            <a:r>
              <a:rPr lang="en-US" sz="1600" dirty="0" smtClean="0">
                <a:solidFill>
                  <a:srgbClr val="006633"/>
                </a:solidFill>
              </a:rPr>
              <a:t>+ ASPLOS’10</a:t>
            </a:r>
            <a:r>
              <a:rPr lang="en-US" sz="1600" dirty="0" smtClean="0">
                <a:solidFill>
                  <a:srgbClr val="006633"/>
                </a:solidFill>
              </a:rPr>
              <a:t>, </a:t>
            </a:r>
            <a:r>
              <a:rPr lang="en-US" sz="1600" dirty="0" smtClean="0">
                <a:solidFill>
                  <a:srgbClr val="006633"/>
                </a:solidFill>
              </a:rPr>
              <a:t>ISCA’11] [</a:t>
            </a:r>
            <a:r>
              <a:rPr lang="en-US" sz="1600" dirty="0" err="1" smtClean="0">
                <a:solidFill>
                  <a:srgbClr val="006633"/>
                </a:solidFill>
              </a:rPr>
              <a:t>Ebrahimi</a:t>
            </a:r>
            <a:r>
              <a:rPr lang="en-US" sz="1600" dirty="0" smtClean="0">
                <a:solidFill>
                  <a:srgbClr val="006633"/>
                </a:solidFill>
              </a:rPr>
              <a:t>+ MICRO’09] [</a:t>
            </a:r>
            <a:r>
              <a:rPr lang="en-US" sz="1600" dirty="0" err="1" smtClean="0">
                <a:solidFill>
                  <a:srgbClr val="006633"/>
                </a:solidFill>
              </a:rPr>
              <a:t>Nychis</a:t>
            </a:r>
            <a:r>
              <a:rPr lang="en-US" sz="1600" dirty="0" smtClean="0">
                <a:solidFill>
                  <a:srgbClr val="006633"/>
                </a:solidFill>
              </a:rPr>
              <a:t>+ HotNets’10]</a:t>
            </a:r>
          </a:p>
          <a:p>
            <a:pPr lvl="1"/>
            <a:r>
              <a:rPr lang="en-US" sz="2000" dirty="0" err="1" smtClean="0">
                <a:solidFill>
                  <a:srgbClr val="000000"/>
                </a:solidFill>
                <a:ea typeface="ＭＳ Ｐゴシック" pitchFamily="30" charset="-128"/>
                <a:cs typeface="+mn-cs"/>
              </a:rPr>
              <a:t>QoS</a:t>
            </a:r>
            <a:r>
              <a:rPr lang="en-US" sz="2000" dirty="0" smtClean="0">
                <a:solidFill>
                  <a:srgbClr val="000000"/>
                </a:solidFill>
                <a:ea typeface="ＭＳ Ｐゴシック" pitchFamily="30" charset="-128"/>
                <a:cs typeface="+mn-cs"/>
              </a:rPr>
              <a:t>-aware data mapping to memory controllers </a:t>
            </a:r>
            <a:r>
              <a:rPr lang="en-US" sz="1600" dirty="0" smtClean="0">
                <a:solidFill>
                  <a:srgbClr val="006633"/>
                </a:solidFill>
                <a:ea typeface="+mn-ea"/>
                <a:cs typeface="+mn-cs"/>
              </a:rPr>
              <a:t>[</a:t>
            </a:r>
            <a:r>
              <a:rPr lang="en-US" sz="1600" dirty="0" err="1" smtClean="0">
                <a:solidFill>
                  <a:srgbClr val="006633"/>
                </a:solidFill>
                <a:ea typeface="+mn-ea"/>
                <a:cs typeface="+mn-cs"/>
              </a:rPr>
              <a:t>Muralidhara</a:t>
            </a:r>
            <a:r>
              <a:rPr lang="en-US" sz="1600" dirty="0" smtClean="0">
                <a:solidFill>
                  <a:srgbClr val="006633"/>
                </a:solidFill>
                <a:ea typeface="+mn-ea"/>
                <a:cs typeface="+mn-cs"/>
              </a:rPr>
              <a:t>+ CMU TR’11]</a:t>
            </a:r>
            <a:endParaRPr lang="en-US" sz="2000" dirty="0">
              <a:solidFill>
                <a:srgbClr val="006633"/>
              </a:solidFill>
              <a:ea typeface="+mn-ea"/>
              <a:cs typeface="+mn-cs"/>
            </a:endParaRPr>
          </a:p>
          <a:p>
            <a:pPr lvl="1"/>
            <a:r>
              <a:rPr lang="en-US" sz="2000" dirty="0" err="1">
                <a:solidFill>
                  <a:srgbClr val="000000"/>
                </a:solidFill>
                <a:ea typeface="ＭＳ Ｐゴシック" pitchFamily="30" charset="-128"/>
              </a:rPr>
              <a:t>QoS</a:t>
            </a:r>
            <a:r>
              <a:rPr lang="en-US" sz="2000" dirty="0">
                <a:solidFill>
                  <a:srgbClr val="000000"/>
                </a:solidFill>
                <a:ea typeface="ＭＳ Ｐゴシック" pitchFamily="30" charset="-128"/>
              </a:rPr>
              <a:t>-aware </a:t>
            </a:r>
            <a:r>
              <a:rPr lang="en-US" sz="2000" dirty="0" smtClean="0">
                <a:solidFill>
                  <a:srgbClr val="000000"/>
                </a:solidFill>
                <a:ea typeface="ＭＳ Ｐゴシック" pitchFamily="30" charset="-128"/>
              </a:rPr>
              <a:t>thread scheduling to cores</a:t>
            </a:r>
            <a:endParaRPr lang="en-US" dirty="0" smtClean="0"/>
          </a:p>
          <a:p>
            <a:endParaRPr lang="en-US" dirty="0" smtClean="0">
              <a:ea typeface="ＭＳ Ｐゴシック" pitchFamily="30" charset="-128"/>
              <a:cs typeface="ＭＳ Ｐゴシック" pitchFamily="30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5B996E0-F30A-4D4D-9230-93494278B895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99592" y="5326828"/>
            <a:ext cx="5544616" cy="428628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144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Way of Reducing Interference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6712"/>
            <a:ext cx="8915400" cy="5195664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Memory Channel Partitioning</a:t>
            </a:r>
          </a:p>
          <a:p>
            <a:pPr lvl="1"/>
            <a:r>
              <a:rPr lang="en-US" dirty="0" smtClean="0"/>
              <a:t>Idea: Map badly-interfering applications’ pages to different channels </a:t>
            </a:r>
            <a:r>
              <a:rPr lang="en-US" sz="1800" dirty="0" smtClean="0">
                <a:solidFill>
                  <a:srgbClr val="008000"/>
                </a:solidFill>
              </a:rPr>
              <a:t>[</a:t>
            </a:r>
            <a:r>
              <a:rPr lang="en-US" sz="1800" dirty="0" err="1" smtClean="0">
                <a:solidFill>
                  <a:srgbClr val="008000"/>
                </a:solidFill>
              </a:rPr>
              <a:t>Muralidhara</a:t>
            </a:r>
            <a:r>
              <a:rPr lang="en-US" sz="1800" dirty="0" smtClean="0">
                <a:solidFill>
                  <a:srgbClr val="008000"/>
                </a:solidFill>
              </a:rPr>
              <a:t>+ CMU TR’11]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0" indent="0">
              <a:buNone/>
            </a:pPr>
            <a:endParaRPr lang="en-US" sz="1600" dirty="0" smtClean="0"/>
          </a:p>
          <a:p>
            <a:r>
              <a:rPr lang="en-US" sz="2000" dirty="0" smtClean="0"/>
              <a:t>Separate data of low/high intensity and low/high row-locality applications</a:t>
            </a:r>
          </a:p>
          <a:p>
            <a:r>
              <a:rPr lang="en-US" sz="2000" dirty="0" smtClean="0"/>
              <a:t>Especially effective in reducing interference of threads with “medium” and “heavy” memory intensity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58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0848"/>
            <a:ext cx="4427984" cy="28279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6777" y="2132856"/>
            <a:ext cx="4572000" cy="27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4650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sz="3200" dirty="0" smtClean="0"/>
              <a:t>Summary: Memory </a:t>
            </a:r>
            <a:r>
              <a:rPr lang="en-US" sz="3200" dirty="0" err="1" smtClean="0"/>
              <a:t>QoS</a:t>
            </a:r>
            <a:r>
              <a:rPr lang="en-US" sz="3200" dirty="0" smtClean="0"/>
              <a:t> Approaches and Techniques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52736"/>
            <a:ext cx="8807896" cy="5092824"/>
          </a:xfrm>
        </p:spPr>
        <p:txBody>
          <a:bodyPr/>
          <a:lstStyle/>
          <a:p>
            <a:r>
              <a:rPr lang="en-US" dirty="0" smtClean="0"/>
              <a:t>Approaches: </a:t>
            </a:r>
            <a:r>
              <a:rPr lang="en-US" dirty="0" smtClean="0">
                <a:solidFill>
                  <a:srgbClr val="0000FF"/>
                </a:solidFill>
              </a:rPr>
              <a:t>Smart</a:t>
            </a:r>
            <a:r>
              <a:rPr lang="en-US" dirty="0" smtClean="0"/>
              <a:t> vs. </a:t>
            </a:r>
            <a:r>
              <a:rPr lang="en-US" dirty="0" smtClean="0">
                <a:solidFill>
                  <a:srgbClr val="0000FF"/>
                </a:solidFill>
              </a:rPr>
              <a:t>dumb</a:t>
            </a:r>
            <a:r>
              <a:rPr lang="en-US" dirty="0" smtClean="0"/>
              <a:t> resources</a:t>
            </a:r>
          </a:p>
          <a:p>
            <a:pPr lvl="1"/>
            <a:r>
              <a:rPr lang="en-US" sz="2000" dirty="0" smtClean="0"/>
              <a:t>Smart resources: </a:t>
            </a:r>
            <a:r>
              <a:rPr lang="en-US" sz="2000" dirty="0" err="1" smtClean="0"/>
              <a:t>QoS</a:t>
            </a:r>
            <a:r>
              <a:rPr lang="en-US" sz="2000" dirty="0" smtClean="0"/>
              <a:t>-aware memory scheduling</a:t>
            </a:r>
          </a:p>
          <a:p>
            <a:pPr lvl="1"/>
            <a:r>
              <a:rPr lang="en-US" sz="2000" dirty="0" smtClean="0"/>
              <a:t>Dumb resources: Source throttling; channel partitioning</a:t>
            </a:r>
          </a:p>
          <a:p>
            <a:pPr lvl="1"/>
            <a:r>
              <a:rPr lang="en-US" sz="2000" dirty="0" smtClean="0"/>
              <a:t>Both approaches are effective in reducing interference</a:t>
            </a:r>
          </a:p>
          <a:p>
            <a:pPr lvl="1"/>
            <a:r>
              <a:rPr lang="en-US" sz="2000" dirty="0" smtClean="0"/>
              <a:t>No single best approach for all workloads</a:t>
            </a:r>
          </a:p>
          <a:p>
            <a:pPr lvl="1"/>
            <a:endParaRPr lang="en-US" sz="1600" dirty="0" smtClean="0"/>
          </a:p>
          <a:p>
            <a:r>
              <a:rPr lang="en-US" dirty="0" smtClean="0"/>
              <a:t>Techniques: Request </a:t>
            </a:r>
            <a:r>
              <a:rPr lang="en-US" dirty="0" smtClean="0">
                <a:solidFill>
                  <a:srgbClr val="0000FF"/>
                </a:solidFill>
              </a:rPr>
              <a:t>scheduling</a:t>
            </a:r>
            <a:r>
              <a:rPr lang="en-US" dirty="0" smtClean="0"/>
              <a:t>, source </a:t>
            </a:r>
            <a:r>
              <a:rPr lang="en-US" dirty="0" smtClean="0">
                <a:solidFill>
                  <a:srgbClr val="0000FF"/>
                </a:solidFill>
              </a:rPr>
              <a:t>throttling</a:t>
            </a:r>
            <a:r>
              <a:rPr lang="en-US" dirty="0" smtClean="0"/>
              <a:t>, memory </a:t>
            </a:r>
            <a:r>
              <a:rPr lang="en-US" dirty="0" smtClean="0">
                <a:solidFill>
                  <a:srgbClr val="0000FF"/>
                </a:solidFill>
              </a:rPr>
              <a:t>partitioning</a:t>
            </a:r>
          </a:p>
          <a:p>
            <a:pPr lvl="1"/>
            <a:r>
              <a:rPr lang="en-US" sz="2000" dirty="0" smtClean="0"/>
              <a:t>All approaches are effective in reducing interference</a:t>
            </a:r>
          </a:p>
          <a:p>
            <a:pPr lvl="1"/>
            <a:r>
              <a:rPr lang="en-US" sz="2000" dirty="0" smtClean="0"/>
              <a:t>Can be applied at different levels: hardware vs. software</a:t>
            </a:r>
          </a:p>
          <a:p>
            <a:pPr lvl="1"/>
            <a:r>
              <a:rPr lang="en-US" sz="2000" dirty="0" smtClean="0"/>
              <a:t>No single best technique for all workloads</a:t>
            </a:r>
          </a:p>
          <a:p>
            <a:pPr lvl="1"/>
            <a:endParaRPr lang="en-US" sz="1600" dirty="0"/>
          </a:p>
          <a:p>
            <a:r>
              <a:rPr lang="en-US" dirty="0" smtClean="0">
                <a:solidFill>
                  <a:srgbClr val="0000FF"/>
                </a:solidFill>
              </a:rPr>
              <a:t>Combined approaches and techniques are the most powerful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Integrated Memory Channel Partitioning and Scheduling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59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1031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aramond" charset="0"/>
                <a:ea typeface="ＭＳ Ｐゴシック" charset="0"/>
                <a:cs typeface="ＭＳ Ｐゴシック" charset="0"/>
              </a:rPr>
              <a:t>Application Trends</a:t>
            </a:r>
            <a:endParaRPr lang="en-US" dirty="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00472"/>
            <a:ext cx="8807896" cy="48768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Many different threads/applications/</a:t>
            </a:r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virtual-machines (will) concurrently share 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the memory system</a:t>
            </a:r>
            <a:endParaRPr lang="en-US" sz="12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 eaLnBrk="1" hangingPunct="1"/>
            <a:r>
              <a:rPr lang="en-US" sz="2100" dirty="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Cloud computing/servers</a:t>
            </a:r>
            <a:r>
              <a:rPr lang="en-US" sz="2100" dirty="0">
                <a:latin typeface="Tahoma" charset="0"/>
                <a:ea typeface="ＭＳ Ｐゴシック" charset="0"/>
                <a:cs typeface="ＭＳ Ｐゴシック" charset="0"/>
              </a:rPr>
              <a:t>: Many workloads consolidated on-chip to improve efficiency</a:t>
            </a:r>
          </a:p>
          <a:p>
            <a:pPr lvl="1" eaLnBrk="1" hangingPunct="1"/>
            <a:r>
              <a:rPr lang="en-US" sz="2100" dirty="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GP-</a:t>
            </a:r>
            <a:r>
              <a:rPr lang="en-US" sz="2100" dirty="0" smtClean="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GPU, CPU+</a:t>
            </a:r>
            <a:r>
              <a:rPr lang="en-US" sz="2100" dirty="0" smtClean="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GPU, accelerators</a:t>
            </a:r>
            <a:r>
              <a:rPr lang="en-US" sz="2100" dirty="0" smtClean="0">
                <a:latin typeface="Tahoma" charset="0"/>
                <a:ea typeface="ＭＳ Ｐゴシック" charset="0"/>
                <a:cs typeface="ＭＳ Ｐゴシック" charset="0"/>
              </a:rPr>
              <a:t>: </a:t>
            </a:r>
            <a:r>
              <a:rPr lang="en-US" sz="2100" dirty="0">
                <a:latin typeface="Tahoma" charset="0"/>
                <a:ea typeface="ＭＳ Ｐゴシック" charset="0"/>
                <a:cs typeface="ＭＳ Ｐゴシック" charset="0"/>
              </a:rPr>
              <a:t>Many threads from multiple </a:t>
            </a:r>
            <a:r>
              <a:rPr lang="en-US" sz="2100" dirty="0" smtClean="0">
                <a:latin typeface="Tahoma" charset="0"/>
                <a:ea typeface="ＭＳ Ｐゴシック" charset="0"/>
                <a:cs typeface="ＭＳ Ｐゴシック" charset="0"/>
              </a:rPr>
              <a:t>applications</a:t>
            </a:r>
            <a:endParaRPr lang="en-US" sz="21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 eaLnBrk="1" hangingPunct="1"/>
            <a:r>
              <a:rPr lang="en-US" sz="2100" dirty="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Mobile</a:t>
            </a:r>
            <a:r>
              <a:rPr lang="en-US" sz="2100" dirty="0">
                <a:latin typeface="Tahoma" charset="0"/>
                <a:ea typeface="ＭＳ Ｐゴシック" charset="0"/>
                <a:cs typeface="ＭＳ Ｐゴシック" charset="0"/>
              </a:rPr>
              <a:t>: Interactive + non-interactive </a:t>
            </a:r>
            <a:r>
              <a:rPr lang="en-US" sz="2100" dirty="0" smtClean="0">
                <a:latin typeface="Tahoma" charset="0"/>
                <a:ea typeface="ＭＳ Ｐゴシック" charset="0"/>
                <a:cs typeface="ＭＳ Ｐゴシック" charset="0"/>
              </a:rPr>
              <a:t>consolidation</a:t>
            </a:r>
            <a:endParaRPr lang="en-US" sz="21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000" dirty="0" smtClean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Different 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applications with different requirements (SLAs)</a:t>
            </a:r>
          </a:p>
          <a:p>
            <a:pPr lvl="1" eaLnBrk="1" hangingPunct="1"/>
            <a:r>
              <a:rPr lang="en-US" sz="2100" dirty="0">
                <a:solidFill>
                  <a:srgbClr val="000000"/>
                </a:solidFill>
                <a:latin typeface="Tahoma" charset="0"/>
                <a:ea typeface="ＭＳ Ｐゴシック" charset="0"/>
              </a:rPr>
              <a:t>Some </a:t>
            </a:r>
            <a:r>
              <a:rPr lang="en-US" sz="2100" dirty="0" smtClean="0">
                <a:solidFill>
                  <a:srgbClr val="000000"/>
                </a:solidFill>
                <a:latin typeface="Tahoma" charset="0"/>
                <a:ea typeface="ＭＳ Ｐゴシック" charset="0"/>
              </a:rPr>
              <a:t>applications/threads </a:t>
            </a:r>
            <a:r>
              <a:rPr lang="en-US" sz="2100" dirty="0">
                <a:solidFill>
                  <a:srgbClr val="000000"/>
                </a:solidFill>
                <a:latin typeface="Tahoma" charset="0"/>
                <a:ea typeface="ＭＳ Ｐゴシック" charset="0"/>
              </a:rPr>
              <a:t>require performance </a:t>
            </a:r>
            <a:r>
              <a:rPr lang="en-US" sz="2100" dirty="0" smtClean="0">
                <a:solidFill>
                  <a:srgbClr val="000000"/>
                </a:solidFill>
                <a:latin typeface="Tahoma" charset="0"/>
                <a:ea typeface="ＭＳ Ｐゴシック" charset="0"/>
              </a:rPr>
              <a:t>guarantees</a:t>
            </a:r>
          </a:p>
          <a:p>
            <a:pPr lvl="1" eaLnBrk="1" hangingPunct="1"/>
            <a:r>
              <a:rPr lang="en-US" sz="2100" dirty="0" smtClean="0">
                <a:latin typeface="Tahoma" charset="0"/>
                <a:ea typeface="ＭＳ Ｐゴシック" charset="0"/>
              </a:rPr>
              <a:t>Modern hierarchies do not distinguish between applications</a:t>
            </a:r>
          </a:p>
          <a:p>
            <a:pPr eaLnBrk="1" hangingPunct="1"/>
            <a:endParaRPr lang="en-US" sz="2000" dirty="0" smtClean="0">
              <a:solidFill>
                <a:srgbClr val="0000FF"/>
              </a:solidFill>
              <a:latin typeface="Tahoma" charset="0"/>
              <a:ea typeface="ＭＳ Ｐゴシック" charset="0"/>
            </a:endParaRPr>
          </a:p>
          <a:p>
            <a:pPr eaLnBrk="1" hangingPunct="1"/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Applications are increasingly data intensive</a:t>
            </a:r>
          </a:p>
          <a:p>
            <a:pPr lvl="1" eaLnBrk="1" hangingPunct="1"/>
            <a:r>
              <a:rPr lang="en-US" dirty="0" smtClean="0">
                <a:latin typeface="Tahoma" charset="0"/>
                <a:ea typeface="ＭＳ Ｐゴシック" charset="0"/>
              </a:rPr>
              <a:t>More demand for memory capacity and bandwidth</a:t>
            </a:r>
            <a:endParaRPr lang="en-US" dirty="0">
              <a:latin typeface="Tahoma" charset="0"/>
              <a:ea typeface="ＭＳ Ｐゴシック" charset="0"/>
            </a:endParaRPr>
          </a:p>
          <a:p>
            <a:pPr lvl="1" eaLnBrk="1" hangingPunct="1"/>
            <a:endParaRPr lang="en-US" dirty="0">
              <a:latin typeface="Tahoma" charset="0"/>
              <a:ea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068D2CE-2965-F545-96F9-1EA7D2D9DB01}" type="slidenum">
              <a:rPr lang="en-US" sz="1600">
                <a:latin typeface="Garamond" charset="0"/>
              </a:rPr>
              <a:pPr eaLnBrk="1" hangingPunct="1"/>
              <a:t>6</a:t>
            </a:fld>
            <a:endParaRPr lang="en-US" sz="1600"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5029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Related Talks at ISCA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24744"/>
            <a:ext cx="8807896" cy="5123656"/>
          </a:xfrm>
        </p:spPr>
        <p:txBody>
          <a:bodyPr/>
          <a:lstStyle/>
          <a:p>
            <a:r>
              <a:rPr lang="en-US" sz="2300" dirty="0" smtClean="0"/>
              <a:t>How to design </a:t>
            </a:r>
            <a:r>
              <a:rPr lang="en-US" sz="2300" dirty="0" err="1" smtClean="0"/>
              <a:t>QoS</a:t>
            </a:r>
            <a:r>
              <a:rPr lang="en-US" sz="2300" dirty="0" smtClean="0"/>
              <a:t>-aware memory systems (memory scheduling and source throttling) in the presence of prefetching</a:t>
            </a:r>
          </a:p>
          <a:p>
            <a:pPr lvl="1"/>
            <a:r>
              <a:rPr lang="en-US" sz="2000" dirty="0" err="1" smtClean="0"/>
              <a:t>Ebrahimi</a:t>
            </a:r>
            <a:r>
              <a:rPr lang="en-US" sz="2000" dirty="0" smtClean="0"/>
              <a:t> et al.</a:t>
            </a:r>
            <a:r>
              <a:rPr lang="en-US" sz="2000" dirty="0"/>
              <a:t>, “</a:t>
            </a:r>
            <a:r>
              <a:rPr lang="en-US" sz="2000" dirty="0" err="1">
                <a:solidFill>
                  <a:srgbClr val="0000FF"/>
                </a:solidFill>
              </a:rPr>
              <a:t>Prefetch</a:t>
            </a:r>
            <a:r>
              <a:rPr lang="en-US" sz="2000" dirty="0">
                <a:solidFill>
                  <a:srgbClr val="0000FF"/>
                </a:solidFill>
              </a:rPr>
              <a:t>-Aware Shared Resource Management for Multi-Core </a:t>
            </a:r>
            <a:r>
              <a:rPr lang="en-US" sz="2000" dirty="0" smtClean="0">
                <a:solidFill>
                  <a:srgbClr val="0000FF"/>
                </a:solidFill>
              </a:rPr>
              <a:t>Systems</a:t>
            </a:r>
            <a:r>
              <a:rPr lang="en-US" sz="2000" dirty="0" smtClean="0"/>
              <a:t>,” ISCA’11. </a:t>
            </a:r>
          </a:p>
          <a:p>
            <a:pPr lvl="1"/>
            <a:r>
              <a:rPr lang="en-US" sz="2000" dirty="0" smtClean="0"/>
              <a:t>Monday afternoon (Session 3B)</a:t>
            </a:r>
          </a:p>
          <a:p>
            <a:pPr lvl="1"/>
            <a:endParaRPr lang="en-US" dirty="0"/>
          </a:p>
          <a:p>
            <a:r>
              <a:rPr lang="en-US" sz="2300" dirty="0" smtClean="0"/>
              <a:t>How to design scalable </a:t>
            </a:r>
            <a:r>
              <a:rPr lang="en-US" sz="2300" dirty="0" err="1" smtClean="0"/>
              <a:t>QoS</a:t>
            </a:r>
            <a:r>
              <a:rPr lang="en-US" sz="2300" dirty="0" smtClean="0"/>
              <a:t> mechanisms in on-chip interconnects</a:t>
            </a:r>
          </a:p>
          <a:p>
            <a:pPr lvl="1"/>
            <a:r>
              <a:rPr lang="en-US" sz="2000" dirty="0" smtClean="0"/>
              <a:t>Idea: </a:t>
            </a:r>
            <a:r>
              <a:rPr lang="en-US" sz="2000" dirty="0" smtClean="0">
                <a:solidFill>
                  <a:srgbClr val="FF0000"/>
                </a:solidFill>
              </a:rPr>
              <a:t>Isolate </a:t>
            </a:r>
            <a:r>
              <a:rPr lang="en-US" sz="2000" dirty="0">
                <a:solidFill>
                  <a:srgbClr val="FF0000"/>
                </a:solidFill>
              </a:rPr>
              <a:t>shared resources in a region</a:t>
            </a:r>
            <a:r>
              <a:rPr lang="en-US" sz="2000" dirty="0"/>
              <a:t>, provide </a:t>
            </a:r>
            <a:r>
              <a:rPr lang="en-US" sz="2000" dirty="0" err="1"/>
              <a:t>QoS</a:t>
            </a:r>
            <a:r>
              <a:rPr lang="en-US" sz="2000" dirty="0"/>
              <a:t> support only within the region, </a:t>
            </a:r>
            <a:r>
              <a:rPr lang="en-US" sz="2000" dirty="0">
                <a:solidFill>
                  <a:srgbClr val="FF0000"/>
                </a:solidFill>
              </a:rPr>
              <a:t>ensure interference-free access to the region </a:t>
            </a:r>
            <a:endParaRPr lang="en-US" sz="2000" dirty="0" smtClean="0">
              <a:solidFill>
                <a:srgbClr val="FF0000"/>
              </a:solidFill>
            </a:endParaRPr>
          </a:p>
          <a:p>
            <a:pPr lvl="1"/>
            <a:r>
              <a:rPr lang="en-US" sz="2000" dirty="0" smtClean="0"/>
              <a:t>Grot et al., “</a:t>
            </a:r>
            <a:r>
              <a:rPr lang="en-US" sz="2000" dirty="0" smtClean="0">
                <a:solidFill>
                  <a:srgbClr val="0000FF"/>
                </a:solidFill>
              </a:rPr>
              <a:t>Kilo</a:t>
            </a:r>
            <a:r>
              <a:rPr lang="en-US" sz="2000" dirty="0">
                <a:solidFill>
                  <a:srgbClr val="0000FF"/>
                </a:solidFill>
              </a:rPr>
              <a:t>-NOC: A Heterogeneous Network-on-Chip Architecture for Scalability and Service </a:t>
            </a:r>
            <a:r>
              <a:rPr lang="en-US" sz="2000" dirty="0" smtClean="0">
                <a:solidFill>
                  <a:srgbClr val="0000FF"/>
                </a:solidFill>
              </a:rPr>
              <a:t>Guarantees</a:t>
            </a:r>
            <a:r>
              <a:rPr lang="en-US" sz="2000" dirty="0" smtClean="0"/>
              <a:t>,” ISCA’11.</a:t>
            </a:r>
          </a:p>
          <a:p>
            <a:pPr lvl="1"/>
            <a:r>
              <a:rPr lang="en-US" sz="2000" dirty="0" smtClean="0"/>
              <a:t>Wednesday morning (Session 8B)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60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4703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Agenda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4876800"/>
          </a:xfrm>
        </p:spPr>
        <p:txBody>
          <a:bodyPr/>
          <a:lstStyle/>
          <a:p>
            <a:pPr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Technology, Application, Architecture Trends</a:t>
            </a:r>
          </a:p>
          <a:p>
            <a:pPr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Requirements from the Memory Hierarchy</a:t>
            </a:r>
          </a:p>
          <a:p>
            <a:pPr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Research Challenges and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Solution Directions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Main Memory Scalability</a:t>
            </a:r>
          </a:p>
          <a:p>
            <a:pPr lvl="1" eaLnBrk="1" hangingPunct="1"/>
            <a:r>
              <a:rPr lang="en-US" dirty="0" err="1">
                <a:solidFill>
                  <a:srgbClr val="000000"/>
                </a:solidFill>
                <a:latin typeface="Tahoma" charset="0"/>
                <a:ea typeface="ＭＳ Ｐゴシック" charset="0"/>
              </a:rPr>
              <a:t>QoS</a:t>
            </a:r>
            <a:r>
              <a:rPr lang="en-US" dirty="0">
                <a:solidFill>
                  <a:srgbClr val="000000"/>
                </a:solidFill>
                <a:latin typeface="Tahoma" charset="0"/>
                <a:ea typeface="ＭＳ Ｐゴシック" charset="0"/>
              </a:rPr>
              <a:t> support: Inter-thread/application </a:t>
            </a:r>
            <a:r>
              <a:rPr lang="en-US" dirty="0" smtClean="0">
                <a:solidFill>
                  <a:srgbClr val="000000"/>
                </a:solidFill>
                <a:latin typeface="Tahoma" charset="0"/>
                <a:ea typeface="ＭＳ Ｐゴシック" charset="0"/>
              </a:rPr>
              <a:t>interference</a:t>
            </a:r>
          </a:p>
          <a:p>
            <a:pPr lvl="2" eaLnBrk="1" hangingPunct="1"/>
            <a:r>
              <a:rPr lang="en-US" dirty="0" smtClean="0">
                <a:solidFill>
                  <a:srgbClr val="000000"/>
                </a:solidFill>
                <a:latin typeface="Tahoma" charset="0"/>
                <a:ea typeface="ＭＳ Ｐゴシック" charset="0"/>
              </a:rPr>
              <a:t>Smart Resources: Thread Cluster Memory Scheduling</a:t>
            </a:r>
          </a:p>
          <a:p>
            <a:pPr lvl="2" eaLnBrk="1" hangingPunct="1"/>
            <a:r>
              <a:rPr lang="en-US" dirty="0" smtClean="0">
                <a:latin typeface="Tahoma" charset="0"/>
                <a:ea typeface="ＭＳ Ｐゴシック" charset="0"/>
              </a:rPr>
              <a:t>Dumb Resources: Fairness via Source Throttling</a:t>
            </a:r>
            <a:endParaRPr lang="en-US" dirty="0">
              <a:latin typeface="Tahoma" charset="0"/>
              <a:ea typeface="ＭＳ Ｐゴシック" charset="0"/>
            </a:endParaRPr>
          </a:p>
          <a:p>
            <a:pPr eaLnBrk="1" hangingPunct="1"/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Conclusions</a:t>
            </a:r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A419BFC-0704-824A-8642-CF6757650AC5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61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1935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24744"/>
            <a:ext cx="8610600" cy="5123656"/>
          </a:xfrm>
        </p:spPr>
        <p:txBody>
          <a:bodyPr/>
          <a:lstStyle/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Technology, application, architecture trends dictate            new needs from memory system</a:t>
            </a:r>
          </a:p>
          <a:p>
            <a:endParaRPr lang="en-US" dirty="0" smtClean="0"/>
          </a:p>
          <a:p>
            <a:pPr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A fresh look at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(re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-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designing) the memory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hierarchy</a:t>
            </a:r>
          </a:p>
          <a:p>
            <a:pPr lvl="1" eaLnBrk="1" hangingPunct="1"/>
            <a:r>
              <a:rPr lang="en-US" dirty="0" smtClean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Scalability</a:t>
            </a:r>
            <a:r>
              <a:rPr lang="en-US" dirty="0">
                <a:latin typeface="Tahoma" charset="0"/>
                <a:ea typeface="ＭＳ Ｐゴシック" charset="0"/>
              </a:rPr>
              <a:t>: 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Enabling new memory technologies</a:t>
            </a:r>
          </a:p>
          <a:p>
            <a:pPr lvl="1" eaLnBrk="1" hangingPunct="1"/>
            <a:r>
              <a:rPr lang="en-US" dirty="0" err="1" smtClean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QoS</a:t>
            </a:r>
            <a:r>
              <a:rPr lang="en-US" dirty="0" smtClean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, fairness &amp; performance</a:t>
            </a:r>
            <a:r>
              <a:rPr lang="en-US" dirty="0">
                <a:latin typeface="Tahoma" charset="0"/>
                <a:ea typeface="ＭＳ Ｐゴシック" charset="0"/>
              </a:rPr>
              <a:t>: 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Reducing and controlling </a:t>
            </a:r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inter-application interference: </a:t>
            </a:r>
            <a:r>
              <a:rPr lang="en-US" dirty="0" err="1" smtClean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QoS</a:t>
            </a:r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-aware memory system design</a:t>
            </a:r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</a:endParaRPr>
          </a:p>
          <a:p>
            <a:pPr lvl="1" eaLnBrk="1" hangingPunct="1"/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Efficiency</a:t>
            </a:r>
            <a:r>
              <a:rPr lang="en-US" dirty="0">
                <a:latin typeface="Tahoma" charset="0"/>
                <a:ea typeface="ＭＳ Ｐゴシック" charset="0"/>
              </a:rPr>
              <a:t>: 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Customizability, minimal waste, new technologies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8000"/>
                </a:solidFill>
              </a:rPr>
              <a:t>Many exciting research topics in fundamental areas across the system stack</a:t>
            </a:r>
          </a:p>
          <a:p>
            <a:pPr lvl="1"/>
            <a:r>
              <a:rPr lang="en-US" dirty="0" smtClean="0"/>
              <a:t>Hardware/software/device cooperation essential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62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8817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you.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63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3643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515616"/>
            <a:ext cx="8382000" cy="2057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Memory Systems in the Many-Core Era:</a:t>
            </a:r>
            <a:br>
              <a:rPr lang="en-US" sz="4000" dirty="0" smtClean="0"/>
            </a:br>
            <a:r>
              <a:rPr lang="en-US" sz="4000" dirty="0" smtClean="0"/>
              <a:t>Some </a:t>
            </a:r>
            <a:r>
              <a:rPr lang="en-US" sz="4000" dirty="0" smtClean="0"/>
              <a:t>Challenges and Solution Directions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5736" y="3805238"/>
            <a:ext cx="4590256" cy="614362"/>
          </a:xfrm>
        </p:spPr>
        <p:txBody>
          <a:bodyPr>
            <a:noAutofit/>
          </a:bodyPr>
          <a:lstStyle/>
          <a:p>
            <a:r>
              <a:rPr lang="en-US" sz="2200" dirty="0" smtClean="0"/>
              <a:t>Onur Mutlu</a:t>
            </a:r>
          </a:p>
          <a:p>
            <a:r>
              <a:rPr lang="en-US" sz="2200" dirty="0" smtClean="0">
                <a:hlinkClick r:id="rId3"/>
              </a:rPr>
              <a:t>onur@cmu.edu</a:t>
            </a:r>
            <a:endParaRPr lang="en-US" sz="2200" dirty="0" smtClean="0"/>
          </a:p>
          <a:p>
            <a:r>
              <a:rPr lang="en-US" sz="2200" dirty="0" smtClean="0"/>
              <a:t>June 5, </a:t>
            </a:r>
            <a:r>
              <a:rPr lang="en-US" sz="2200" dirty="0" smtClean="0"/>
              <a:t>2011</a:t>
            </a:r>
          </a:p>
          <a:p>
            <a:r>
              <a:rPr lang="en-US" sz="2200" dirty="0" smtClean="0"/>
              <a:t>ISMM/MSPC</a:t>
            </a:r>
            <a:endParaRPr lang="en-US" sz="2200" dirty="0" smtClean="0"/>
          </a:p>
          <a:p>
            <a:pPr algn="l"/>
            <a:endParaRPr lang="en-US" sz="2200" dirty="0" smtClean="0"/>
          </a:p>
          <a:p>
            <a:pPr algn="l"/>
            <a:endParaRPr lang="en-US" sz="2200" dirty="0"/>
          </a:p>
        </p:txBody>
      </p:sp>
      <p:pic>
        <p:nvPicPr>
          <p:cNvPr id="6" name="Picture 5" descr="Burgundy_CMU_JPG_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71736" y="5414556"/>
            <a:ext cx="3786214" cy="136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882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aramond" charset="0"/>
                <a:ea typeface="ＭＳ Ｐゴシック" charset="0"/>
                <a:cs typeface="ＭＳ Ｐゴシック" charset="0"/>
              </a:rPr>
              <a:t>Architecture/System </a:t>
            </a:r>
            <a:r>
              <a:rPr lang="en-US" dirty="0">
                <a:latin typeface="Garamond" charset="0"/>
                <a:ea typeface="ＭＳ Ｐゴシック" charset="0"/>
                <a:cs typeface="ＭＳ Ｐゴシック" charset="0"/>
              </a:rPr>
              <a:t>Trends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80728"/>
            <a:ext cx="8610600" cy="48768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Sharing of memory hierarchy</a:t>
            </a:r>
          </a:p>
          <a:p>
            <a:pPr eaLnBrk="1" hangingPunct="1"/>
            <a:endParaRPr lang="en-US" dirty="0" smtClean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More 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cores and components</a:t>
            </a:r>
          </a:p>
          <a:p>
            <a:pPr lvl="1" eaLnBrk="1" hangingPunct="1"/>
            <a:r>
              <a:rPr lang="en-US" dirty="0">
                <a:latin typeface="Tahoma" charset="0"/>
                <a:ea typeface="ＭＳ Ｐゴシック" charset="0"/>
              </a:rPr>
              <a:t>More pressure on the memory </a:t>
            </a:r>
            <a:r>
              <a:rPr lang="en-US" dirty="0" smtClean="0">
                <a:latin typeface="Tahoma" charset="0"/>
                <a:ea typeface="ＭＳ Ｐゴシック" charset="0"/>
              </a:rPr>
              <a:t>hierarchy</a:t>
            </a:r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Asymmetric cores: </a:t>
            </a:r>
            <a:r>
              <a:rPr lang="en-US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Performance asymmetry, CPU+GPUs, accelerators, …</a:t>
            </a:r>
          </a:p>
          <a:p>
            <a:pPr lvl="1" eaLnBrk="1" hangingPunct="1"/>
            <a:r>
              <a:rPr lang="en-US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Motivated by energy efficiency and </a:t>
            </a:r>
            <a:r>
              <a:rPr lang="en-US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Amdahl’s Law</a:t>
            </a:r>
            <a:endParaRPr lang="en-US" dirty="0">
              <a:solidFill>
                <a:srgbClr val="000000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Different cores have different performance requirements</a:t>
            </a:r>
          </a:p>
          <a:p>
            <a:pPr lvl="1" eaLnBrk="1" hangingPunct="1"/>
            <a:r>
              <a:rPr lang="en-US" dirty="0">
                <a:latin typeface="Tahoma" charset="0"/>
                <a:ea typeface="ＭＳ Ｐゴシック" charset="0"/>
              </a:rPr>
              <a:t>Memory hierarchies do not distinguish between cores</a:t>
            </a:r>
          </a:p>
          <a:p>
            <a:pPr lvl="1" eaLnBrk="1" hangingPunct="1"/>
            <a:endParaRPr lang="en-US" dirty="0">
              <a:solidFill>
                <a:srgbClr val="000000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Different goals for different systems/users</a:t>
            </a:r>
          </a:p>
          <a:p>
            <a:pPr lvl="1" eaLnBrk="1" hangingPunct="1"/>
            <a:r>
              <a:rPr lang="en-US" sz="2100" dirty="0">
                <a:latin typeface="Tahoma" charset="0"/>
                <a:ea typeface="ＭＳ Ｐゴシック" charset="0"/>
              </a:rPr>
              <a:t>System throughput, fairness, per-application performance</a:t>
            </a:r>
          </a:p>
          <a:p>
            <a:pPr lvl="1" eaLnBrk="1" hangingPunct="1"/>
            <a:r>
              <a:rPr lang="en-US" sz="2100" dirty="0">
                <a:latin typeface="Tahoma" charset="0"/>
                <a:ea typeface="ＭＳ Ｐゴシック" charset="0"/>
              </a:rPr>
              <a:t>Modern hierarchies are not flexible/configurable</a:t>
            </a:r>
          </a:p>
          <a:p>
            <a:pPr lvl="1" eaLnBrk="1" hangingPunct="1"/>
            <a:endParaRPr lang="en-US" dirty="0">
              <a:solidFill>
                <a:srgbClr val="000000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solidFill>
                <a:srgbClr val="000000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 eaLnBrk="1" hangingPunct="1"/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AB7C7B6-6D35-FE43-9C18-6AFFDCF9EA43}" type="slidenum">
              <a:rPr lang="en-US" sz="1600">
                <a:latin typeface="Garamond" charset="0"/>
              </a:rPr>
              <a:pPr eaLnBrk="1" hangingPunct="1"/>
              <a:t>7</a:t>
            </a:fld>
            <a:endParaRPr lang="en-US" sz="1600"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9582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sz="3600" dirty="0" smtClean="0">
                <a:latin typeface="Garamond" charset="0"/>
                <a:ea typeface="ＭＳ Ｐゴシック" charset="0"/>
                <a:cs typeface="ＭＳ Ｐゴシック" charset="0"/>
              </a:rPr>
              <a:t>Summary: Major </a:t>
            </a:r>
            <a:r>
              <a:rPr lang="en-US" sz="3600" dirty="0">
                <a:latin typeface="Garamond" charset="0"/>
                <a:ea typeface="ＭＳ Ｐゴシック" charset="0"/>
                <a:cs typeface="ＭＳ Ｐゴシック" charset="0"/>
              </a:rPr>
              <a:t>Trends Affecting </a:t>
            </a:r>
            <a:r>
              <a:rPr lang="en-US" sz="3600" dirty="0" smtClean="0">
                <a:latin typeface="Garamond" charset="0"/>
                <a:ea typeface="ＭＳ Ｐゴシック" charset="0"/>
                <a:cs typeface="ＭＳ Ｐゴシック" charset="0"/>
              </a:rPr>
              <a:t>Memory</a:t>
            </a:r>
            <a:endParaRPr lang="en-US" sz="3600" dirty="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87028"/>
            <a:ext cx="8915400" cy="5194300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Need for main memory capacity and bandwidth </a:t>
            </a:r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increasing</a:t>
            </a:r>
          </a:p>
          <a:p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New need for </a:t>
            </a:r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handling inter-application interference; providing fairness, </a:t>
            </a:r>
            <a:r>
              <a:rPr lang="en-US" dirty="0" err="1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QoS</a:t>
            </a:r>
            <a:endParaRPr lang="en-US" dirty="0" smtClean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Need for memory system flexibility increasing </a:t>
            </a:r>
            <a:endParaRPr lang="en-US" dirty="0">
              <a:latin typeface="Tahoma" charset="0"/>
              <a:ea typeface="ＭＳ Ｐゴシック" charset="0"/>
            </a:endParaRP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Main memory energy/power is a key system design concern</a:t>
            </a:r>
          </a:p>
          <a:p>
            <a:pPr marL="0" indent="0">
              <a:buNone/>
            </a:pPr>
            <a:endParaRPr lang="en-US" dirty="0" smtClean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DRAM is not 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scaling </a:t>
            </a:r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well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ABD33C1-2280-2E48-90A4-A97D170D15B3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8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8743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Agenda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4876800"/>
          </a:xfrm>
        </p:spPr>
        <p:txBody>
          <a:bodyPr/>
          <a:lstStyle/>
          <a:p>
            <a:pPr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Technology, Application, Architecture Trends</a:t>
            </a:r>
          </a:p>
          <a:p>
            <a:pPr eaLnBrk="1" hangingPunct="1"/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Requirements from the Memory Hierarchy</a:t>
            </a:r>
          </a:p>
          <a:p>
            <a:pPr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Research Challenges and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Solution Directions</a:t>
            </a:r>
          </a:p>
          <a:p>
            <a:pPr lvl="1" eaLnBrk="1" hangingPunct="1"/>
            <a:r>
              <a:rPr lang="en-US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Main Memory Scalability</a:t>
            </a:r>
          </a:p>
          <a:p>
            <a:pPr lvl="1" eaLnBrk="1" hangingPunct="1"/>
            <a:r>
              <a:rPr lang="en-US" dirty="0" err="1" smtClean="0">
                <a:latin typeface="Tahoma" charset="0"/>
                <a:ea typeface="ＭＳ Ｐゴシック" charset="0"/>
              </a:rPr>
              <a:t>QoS</a:t>
            </a:r>
            <a:r>
              <a:rPr lang="en-US" dirty="0" smtClean="0">
                <a:latin typeface="Tahoma" charset="0"/>
                <a:ea typeface="ＭＳ Ｐゴシック" charset="0"/>
              </a:rPr>
              <a:t> </a:t>
            </a:r>
            <a:r>
              <a:rPr lang="en-US" dirty="0">
                <a:latin typeface="Tahoma" charset="0"/>
                <a:ea typeface="ＭＳ Ｐゴシック" charset="0"/>
              </a:rPr>
              <a:t>support: Inter-thread/application interference</a:t>
            </a:r>
          </a:p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Summary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A419BFC-0704-824A-8642-CF6757650AC5}" type="slidenum">
              <a:rPr lang="en-US" sz="1600">
                <a:latin typeface="Garamond" charset="0"/>
              </a:rPr>
              <a:pPr eaLnBrk="1" hangingPunct="1"/>
              <a:t>9</a:t>
            </a:fld>
            <a:endParaRPr lang="en-US" sz="1600"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3185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|0.5|0.6|0.6|0.5|0.5|0.2|0.7|0.5|0.6|0.6|0.4|0.7|0.4|0.7|0.4|0.7|0.3|0.3|0.2|0.2|0.2|0.5|0.5|0.3|0.5|0.4|0.3|0.7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|8.6|8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|8.6|8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17.1|16.2|10.9|28.4|12.6|7.2|6.5|3.3|7.8|3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Ed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25280</TotalTime>
  <Words>4678</Words>
  <Application>Microsoft Macintosh PowerPoint</Application>
  <PresentationFormat>On-screen Show (4:3)</PresentationFormat>
  <Paragraphs>898</Paragraphs>
  <Slides>64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6" baseType="lpstr">
      <vt:lpstr>Edge</vt:lpstr>
      <vt:lpstr>1_Edge</vt:lpstr>
      <vt:lpstr>Office Theme</vt:lpstr>
      <vt:lpstr>2_Edge</vt:lpstr>
      <vt:lpstr>3_Edge</vt:lpstr>
      <vt:lpstr>4_Edge</vt:lpstr>
      <vt:lpstr>5_Edge</vt:lpstr>
      <vt:lpstr>6_Edge</vt:lpstr>
      <vt:lpstr>7_Edge</vt:lpstr>
      <vt:lpstr>8_Edge</vt:lpstr>
      <vt:lpstr>1_Office Theme</vt:lpstr>
      <vt:lpstr>Worksheet</vt:lpstr>
      <vt:lpstr>Memory Systems in the Many-Core Era: Some Challenges and Solution Directions</vt:lpstr>
      <vt:lpstr>Modern Memory System: A Shared Resource</vt:lpstr>
      <vt:lpstr>The Memory System</vt:lpstr>
      <vt:lpstr>Agenda</vt:lpstr>
      <vt:lpstr>Technology Trends</vt:lpstr>
      <vt:lpstr>Application Trends</vt:lpstr>
      <vt:lpstr>Architecture/System Trends</vt:lpstr>
      <vt:lpstr>Summary: Major Trends Affecting Memory</vt:lpstr>
      <vt:lpstr>Agenda</vt:lpstr>
      <vt:lpstr>Requirements from an Ideal Memory System</vt:lpstr>
      <vt:lpstr>Requirements from an Ideal Memory System</vt:lpstr>
      <vt:lpstr>Agenda</vt:lpstr>
      <vt:lpstr>The DRAM Scaling Problem</vt:lpstr>
      <vt:lpstr>Concerns with DRAM as Main Memory</vt:lpstr>
      <vt:lpstr>Possible Solution 1: Tolerate DRAM</vt:lpstr>
      <vt:lpstr>Possible Solution 2: Emerging Technologies</vt:lpstr>
      <vt:lpstr>Phase Change Memory: Pros and Cons</vt:lpstr>
      <vt:lpstr>PCM-based Main Memory (I)</vt:lpstr>
      <vt:lpstr>PCM-based Main Memory (II)</vt:lpstr>
      <vt:lpstr>PCM-Based Memory Systems: Research Challenges </vt:lpstr>
      <vt:lpstr>An Initial Study: Replace DRAM with PCM</vt:lpstr>
      <vt:lpstr>Results: Naïve Replacement of DRAM with PCM</vt:lpstr>
      <vt:lpstr>Architecting PCM to Mitigate Shortcomings</vt:lpstr>
      <vt:lpstr>Results: Architected PCM as Main Memory </vt:lpstr>
      <vt:lpstr>PCM as Main Memory: Research Challenges </vt:lpstr>
      <vt:lpstr>Agenda</vt:lpstr>
      <vt:lpstr>Memory System is the Major Shared Resource</vt:lpstr>
      <vt:lpstr>Inter-Thread/Application Interference</vt:lpstr>
      <vt:lpstr>Uncontrolled Interference: An Example</vt:lpstr>
      <vt:lpstr>A Memory Performance Hog</vt:lpstr>
      <vt:lpstr>What Does the Memory Hog Do?</vt:lpstr>
      <vt:lpstr>Effect of the Memory Performance Hog</vt:lpstr>
      <vt:lpstr>Problems due to Uncontrolled Interference</vt:lpstr>
      <vt:lpstr>Problems due to Uncontrolled Interference</vt:lpstr>
      <vt:lpstr>How Do We Solve The Problem?</vt:lpstr>
      <vt:lpstr>QoS-Aware Memory Systems: Challenges</vt:lpstr>
      <vt:lpstr>Designing QoS-Aware Memory Systems: Approaches</vt:lpstr>
      <vt:lpstr>Agenda</vt:lpstr>
      <vt:lpstr>QoS-Aware Memory Scheduling</vt:lpstr>
      <vt:lpstr>QoS-Aware Memory Scheduling: Evolution</vt:lpstr>
      <vt:lpstr>Within-Thread Bank Parallelism</vt:lpstr>
      <vt:lpstr>QoS-Aware Memory Scheduling: Evolution</vt:lpstr>
      <vt:lpstr>Previous Scheduling Algorithms are Biased</vt:lpstr>
      <vt:lpstr>Throughput vs. Fairness</vt:lpstr>
      <vt:lpstr>Achieving the Best of Both Worlds</vt:lpstr>
      <vt:lpstr>Thread Cluster Memory Scheduling [Kim+ MICRO’10]</vt:lpstr>
      <vt:lpstr>TCM: Throughput and Fairness</vt:lpstr>
      <vt:lpstr>TCM: Fairness-Throughput Tradeoff</vt:lpstr>
      <vt:lpstr>Agenda</vt:lpstr>
      <vt:lpstr>Designing QoS-Aware Memory Systems: Approaches</vt:lpstr>
      <vt:lpstr>Many Shared Resources</vt:lpstr>
      <vt:lpstr>The Problem with “Smart Resources”</vt:lpstr>
      <vt:lpstr>An Alternative Approach: Source Throttling</vt:lpstr>
      <vt:lpstr>Fairness via Source Throttling (FST) [ASPLOS’10]</vt:lpstr>
      <vt:lpstr>System Software Support </vt:lpstr>
      <vt:lpstr>Source Throttling Results: Takeaways</vt:lpstr>
      <vt:lpstr>Designing QoS-Aware Memory Systems: Approaches</vt:lpstr>
      <vt:lpstr>Another Way of Reducing Interference</vt:lpstr>
      <vt:lpstr>Summary: Memory QoS Approaches and Techniques</vt:lpstr>
      <vt:lpstr>Two Related Talks at ISCA</vt:lpstr>
      <vt:lpstr>Agenda</vt:lpstr>
      <vt:lpstr>Conclusions</vt:lpstr>
      <vt:lpstr>Thank you.</vt:lpstr>
      <vt:lpstr>Memory Systems in the Many-Core Era: Some Challenges and Solution Directions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ATLAS: A Scalable and High-Performance Scheduling Algorithm for Multiple Memory Controllers</dc:title>
  <dc:creator>yoongu</dc:creator>
  <cp:lastModifiedBy>Onur Mutlu</cp:lastModifiedBy>
  <cp:revision>1364</cp:revision>
  <cp:lastPrinted>2010-05-26T16:43:32Z</cp:lastPrinted>
  <dcterms:created xsi:type="dcterms:W3CDTF">2010-10-08T20:41:54Z</dcterms:created>
  <dcterms:modified xsi:type="dcterms:W3CDTF">2011-06-06T14:40:09Z</dcterms:modified>
</cp:coreProperties>
</file>