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79.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0.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theme/theme81.xml" ContentType="application/vnd.openxmlformats-officedocument.theme+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8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3.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84.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85.xml" ContentType="application/vnd.openxmlformats-officedocument.theme+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86.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87.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8.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9.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0.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91.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92.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93.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theme/theme94.xml" ContentType="application/vnd.openxmlformats-officedocument.theme+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5.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theme/theme96.xml" ContentType="application/vnd.openxmlformats-officedocument.theme+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theme/theme97.xml" ContentType="application/vnd.openxmlformats-officedocument.theme+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98.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theme/theme99.xml" ContentType="application/vnd.openxmlformats-officedocument.theme+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theme/theme100.xml" ContentType="application/vnd.openxmlformats-officedocument.theme+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theme/theme101.xml" ContentType="application/vnd.openxmlformats-officedocument.theme+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theme/theme102.xml" ContentType="application/vnd.openxmlformats-officedocument.theme+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theme/theme103.xml" ContentType="application/vnd.openxmlformats-officedocument.theme+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theme/theme104.xml" ContentType="application/vnd.openxmlformats-officedocument.theme+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theme/theme105.xml" ContentType="application/vnd.openxmlformats-officedocument.theme+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theme/theme106.xml" ContentType="application/vnd.openxmlformats-officedocument.theme+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theme/theme107.xml" ContentType="application/vnd.openxmlformats-officedocument.theme+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theme/theme108.xml" ContentType="application/vnd.openxmlformats-officedocument.theme+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theme/theme116.xml" ContentType="application/vnd.openxmlformats-officedocument.theme+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theme/theme117.xml" ContentType="application/vnd.openxmlformats-officedocument.theme+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theme/theme118.xml" ContentType="application/vnd.openxmlformats-officedocument.theme+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theme/theme119.xml" ContentType="application/vnd.openxmlformats-officedocument.theme+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theme/theme120.xml" ContentType="application/vnd.openxmlformats-officedocument.theme+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theme/theme121.xml" ContentType="application/vnd.openxmlformats-officedocument.theme+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theme/theme122.xml" ContentType="application/vnd.openxmlformats-officedocument.theme+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theme/theme123.xml" ContentType="application/vnd.openxmlformats-officedocument.theme+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theme/theme124.xml" ContentType="application/vnd.openxmlformats-officedocument.theme+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theme/theme125.xml" ContentType="application/vnd.openxmlformats-officedocument.theme+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theme/theme126.xml" ContentType="application/vnd.openxmlformats-officedocument.theme+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theme/theme127.xml" ContentType="application/vnd.openxmlformats-officedocument.theme+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theme/theme128.xml" ContentType="application/vnd.openxmlformats-officedocument.theme+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theme/theme129.xml" ContentType="application/vnd.openxmlformats-officedocument.theme+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theme/theme130.xml" ContentType="application/vnd.openxmlformats-officedocument.theme+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theme/theme131.xml" ContentType="application/vnd.openxmlformats-officedocument.theme+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theme/theme132.xml" ContentType="application/vnd.openxmlformats-officedocument.theme+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theme/theme133.xml" ContentType="application/vnd.openxmlformats-officedocument.theme+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theme/theme134.xml" ContentType="application/vnd.openxmlformats-officedocument.theme+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theme/theme135.xml" ContentType="application/vnd.openxmlformats-officedocument.theme+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theme/theme136.xml" ContentType="application/vnd.openxmlformats-officedocument.theme+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theme/theme137.xml" ContentType="application/vnd.openxmlformats-officedocument.theme+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theme/theme138.xml" ContentType="application/vnd.openxmlformats-officedocument.theme+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theme/theme139.xml" ContentType="application/vnd.openxmlformats-officedocument.theme+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theme/theme140.xml" ContentType="application/vnd.openxmlformats-officedocument.theme+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theme/theme141.xml" ContentType="application/vnd.openxmlformats-officedocument.theme+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theme/theme142.xml" ContentType="application/vnd.openxmlformats-officedocument.theme+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theme/theme143.xml" ContentType="application/vnd.openxmlformats-officedocument.theme+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theme/theme144.xml" ContentType="application/vnd.openxmlformats-officedocument.theme+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theme/theme145.xml" ContentType="application/vnd.openxmlformats-officedocument.theme+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theme/theme146.xml" ContentType="application/vnd.openxmlformats-officedocument.theme+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theme/theme147.xml" ContentType="application/vnd.openxmlformats-officedocument.theme+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theme/theme148.xml" ContentType="application/vnd.openxmlformats-officedocument.theme+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theme/theme149.xml" ContentType="application/vnd.openxmlformats-officedocument.theme+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theme/theme150.xml" ContentType="application/vnd.openxmlformats-officedocument.theme+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theme/theme151.xml" ContentType="application/vnd.openxmlformats-officedocument.theme+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theme/theme152.xml" ContentType="application/vnd.openxmlformats-officedocument.theme+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theme/theme153.xml" ContentType="application/vnd.openxmlformats-officedocument.theme+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theme/theme154.xml" ContentType="application/vnd.openxmlformats-officedocument.theme+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theme/theme155.xml" ContentType="application/vnd.openxmlformats-officedocument.theme+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theme/theme156.xml" ContentType="application/vnd.openxmlformats-officedocument.theme+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theme/theme157.xml" ContentType="application/vnd.openxmlformats-officedocument.theme+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theme/theme158.xml" ContentType="application/vnd.openxmlformats-officedocument.theme+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theme/theme159.xml" ContentType="application/vnd.openxmlformats-officedocument.theme+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theme/theme160.xml" ContentType="application/vnd.openxmlformats-officedocument.theme+xml"/>
  <Override PartName="/ppt/theme/theme161.xml" ContentType="application/vnd.openxmlformats-officedocument.theme+xml"/>
  <Override PartName="/ppt/theme/theme16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27.xml" ContentType="application/vnd.openxmlformats-officedocument.presentationml.notesSlide+xml"/>
  <Override PartName="/ppt/charts/chart17.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theme/themeOverride12.xml" ContentType="application/vnd.openxmlformats-officedocument.themeOverride+xml"/>
  <Override PartName="/ppt/charts/chart21.xml" ContentType="application/vnd.openxmlformats-officedocument.drawingml.chart+xml"/>
  <Override PartName="/ppt/theme/themeOverride13.xml" ContentType="application/vnd.openxmlformats-officedocument.themeOverride+xml"/>
  <Override PartName="/ppt/drawings/drawing1.xml" ContentType="application/vnd.openxmlformats-officedocument.drawingml.chartshapes+xml"/>
  <Override PartName="/ppt/charts/chart22.xml" ContentType="application/vnd.openxmlformats-officedocument.drawingml.chart+xml"/>
  <Override PartName="/ppt/theme/themeOverride14.xml" ContentType="application/vnd.openxmlformats-officedocument.themeOverride+xml"/>
  <Override PartName="/ppt/drawings/drawing2.xml" ContentType="application/vnd.openxmlformats-officedocument.drawingml.chartshapes+xml"/>
  <Override PartName="/ppt/notesSlides/notesSlide30.xml" ContentType="application/vnd.openxmlformats-officedocument.presentationml.notesSlide+xml"/>
  <Override PartName="/ppt/charts/chart23.xml" ContentType="application/vnd.openxmlformats-officedocument.drawingml.chart+xml"/>
  <Override PartName="/ppt/theme/themeOverride15.xml" ContentType="application/vnd.openxmlformats-officedocument.themeOverride+xml"/>
  <Override PartName="/ppt/drawings/drawing3.xml" ContentType="application/vnd.openxmlformats-officedocument.drawingml.chartshapes+xml"/>
  <Override PartName="/ppt/charts/chart24.xml" ContentType="application/vnd.openxmlformats-officedocument.drawingml.chart+xml"/>
  <Override PartName="/ppt/theme/themeOverride16.xml" ContentType="application/vnd.openxmlformats-officedocument.themeOverride+xml"/>
  <Override PartName="/ppt/charts/chart25.xml" ContentType="application/vnd.openxmlformats-officedocument.drawingml.chart+xml"/>
  <Override PartName="/ppt/theme/themeOverride17.xml" ContentType="application/vnd.openxmlformats-officedocument.themeOverride+xml"/>
  <Override PartName="/ppt/charts/chart26.xml" ContentType="application/vnd.openxmlformats-officedocument.drawingml.chart+xml"/>
  <Override PartName="/ppt/theme/themeOverride1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notesSlides/notesSlide3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2.xml" ContentType="application/vnd.openxmlformats-officedocument.drawingml.chart+xml"/>
  <Override PartName="/ppt/theme/themeOverride19.xml" ContentType="application/vnd.openxmlformats-officedocument.themeOverride+xml"/>
  <Override PartName="/ppt/charts/chart33.xml" ContentType="application/vnd.openxmlformats-officedocument.drawingml.chart+xml"/>
  <Override PartName="/ppt/theme/themeOverride20.xml" ContentType="application/vnd.openxmlformats-officedocument.themeOverride+xml"/>
  <Override PartName="/ppt/charts/chart34.xml" ContentType="application/vnd.openxmlformats-officedocument.drawingml.chart+xml"/>
  <Override PartName="/ppt/theme/themeOverride2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99" r:id="rId3"/>
    <p:sldMasterId id="2147483812" r:id="rId4"/>
    <p:sldMasterId id="2147483824" r:id="rId5"/>
    <p:sldMasterId id="2147483836" r:id="rId6"/>
    <p:sldMasterId id="2147483848" r:id="rId7"/>
    <p:sldMasterId id="2147483860" r:id="rId8"/>
    <p:sldMasterId id="2147483872" r:id="rId9"/>
    <p:sldMasterId id="2147483909" r:id="rId10"/>
    <p:sldMasterId id="2147483924" r:id="rId11"/>
    <p:sldMasterId id="2147483936" r:id="rId12"/>
    <p:sldMasterId id="2147483948" r:id="rId13"/>
    <p:sldMasterId id="2147483977" r:id="rId14"/>
    <p:sldMasterId id="2147484002" r:id="rId15"/>
    <p:sldMasterId id="2147484062" r:id="rId16"/>
    <p:sldMasterId id="2147484074" r:id="rId17"/>
    <p:sldMasterId id="2147484087" r:id="rId18"/>
    <p:sldMasterId id="2147484099" r:id="rId19"/>
    <p:sldMasterId id="2147484111" r:id="rId20"/>
    <p:sldMasterId id="2147484195" r:id="rId21"/>
    <p:sldMasterId id="2147484245" r:id="rId22"/>
    <p:sldMasterId id="2147484281" r:id="rId23"/>
    <p:sldMasterId id="2147484306" r:id="rId24"/>
    <p:sldMasterId id="2147484354" r:id="rId25"/>
    <p:sldMasterId id="2147484366" r:id="rId26"/>
    <p:sldMasterId id="2147484378" r:id="rId27"/>
    <p:sldMasterId id="2147484402" r:id="rId28"/>
    <p:sldMasterId id="2147484414" r:id="rId29"/>
    <p:sldMasterId id="2147484426" r:id="rId30"/>
    <p:sldMasterId id="2147484438" r:id="rId31"/>
    <p:sldMasterId id="2147484450" r:id="rId32"/>
    <p:sldMasterId id="2147484462" r:id="rId33"/>
    <p:sldMasterId id="2147484474" r:id="rId34"/>
    <p:sldMasterId id="2147484510" r:id="rId35"/>
    <p:sldMasterId id="2147484522" r:id="rId36"/>
    <p:sldMasterId id="2147484534" r:id="rId37"/>
    <p:sldMasterId id="2147484547" r:id="rId38"/>
    <p:sldMasterId id="2147484559" r:id="rId39"/>
    <p:sldMasterId id="2147484571" r:id="rId40"/>
    <p:sldMasterId id="2147484620" r:id="rId41"/>
    <p:sldMasterId id="2147484656" r:id="rId42"/>
    <p:sldMasterId id="2147484668" r:id="rId43"/>
    <p:sldMasterId id="2147484680" r:id="rId44"/>
    <p:sldMasterId id="2147484692" r:id="rId45"/>
    <p:sldMasterId id="2147484704" r:id="rId46"/>
    <p:sldMasterId id="2147484741" r:id="rId47"/>
    <p:sldMasterId id="2147484765" r:id="rId48"/>
    <p:sldMasterId id="2147484777" r:id="rId49"/>
    <p:sldMasterId id="2147484789" r:id="rId50"/>
    <p:sldMasterId id="2147484801" r:id="rId51"/>
    <p:sldMasterId id="2147484813" r:id="rId52"/>
    <p:sldMasterId id="2147484825" r:id="rId53"/>
    <p:sldMasterId id="2147484837" r:id="rId54"/>
    <p:sldMasterId id="2147484849" r:id="rId55"/>
    <p:sldMasterId id="2147484861" r:id="rId56"/>
    <p:sldMasterId id="2147484873" r:id="rId57"/>
    <p:sldMasterId id="2147484885" r:id="rId58"/>
    <p:sldMasterId id="2147484897" r:id="rId59"/>
    <p:sldMasterId id="2147484909" r:id="rId60"/>
    <p:sldMasterId id="2147484921" r:id="rId61"/>
    <p:sldMasterId id="2147484933" r:id="rId62"/>
    <p:sldMasterId id="2147484945" r:id="rId63"/>
    <p:sldMasterId id="2147484957" r:id="rId64"/>
    <p:sldMasterId id="2147484969" r:id="rId65"/>
    <p:sldMasterId id="2147484996" r:id="rId66"/>
    <p:sldMasterId id="2147485033" r:id="rId67"/>
    <p:sldMasterId id="2147485045" r:id="rId68"/>
    <p:sldMasterId id="2147485069" r:id="rId69"/>
    <p:sldMasterId id="2147485107" r:id="rId70"/>
    <p:sldMasterId id="2147485119" r:id="rId71"/>
    <p:sldMasterId id="2147485131" r:id="rId72"/>
    <p:sldMasterId id="2147485143" r:id="rId73"/>
    <p:sldMasterId id="2147485155" r:id="rId74"/>
    <p:sldMasterId id="2147485167" r:id="rId75"/>
    <p:sldMasterId id="2147485179" r:id="rId76"/>
    <p:sldMasterId id="2147485191" r:id="rId77"/>
    <p:sldMasterId id="2147485203" r:id="rId78"/>
    <p:sldMasterId id="2147485215" r:id="rId79"/>
    <p:sldMasterId id="2147485227" r:id="rId80"/>
    <p:sldMasterId id="2147485239" r:id="rId81"/>
    <p:sldMasterId id="2147485251" r:id="rId82"/>
    <p:sldMasterId id="2147485263" r:id="rId83"/>
    <p:sldMasterId id="2147485287" r:id="rId84"/>
    <p:sldMasterId id="2147485335" r:id="rId85"/>
    <p:sldMasterId id="2147485347" r:id="rId86"/>
    <p:sldMasterId id="2147485398" r:id="rId87"/>
    <p:sldMasterId id="2147485410" r:id="rId88"/>
    <p:sldMasterId id="2147485436" r:id="rId89"/>
    <p:sldMasterId id="2147485460" r:id="rId90"/>
    <p:sldMasterId id="2147485484" r:id="rId91"/>
    <p:sldMasterId id="2147485496" r:id="rId92"/>
    <p:sldMasterId id="2147485520" r:id="rId93"/>
    <p:sldMasterId id="2147485532" r:id="rId94"/>
    <p:sldMasterId id="2147485580" r:id="rId95"/>
    <p:sldMasterId id="2147485616" r:id="rId96"/>
    <p:sldMasterId id="2147485628" r:id="rId97"/>
    <p:sldMasterId id="2147485640" r:id="rId98"/>
    <p:sldMasterId id="2147485652" r:id="rId99"/>
    <p:sldMasterId id="2147485665" r:id="rId100"/>
    <p:sldMasterId id="2147485678" r:id="rId101"/>
    <p:sldMasterId id="2147485690" r:id="rId102"/>
    <p:sldMasterId id="2147485714" r:id="rId103"/>
    <p:sldMasterId id="2147485727" r:id="rId104"/>
    <p:sldMasterId id="2147485751" r:id="rId105"/>
    <p:sldMasterId id="2147485763" r:id="rId106"/>
    <p:sldMasterId id="2147485787" r:id="rId107"/>
    <p:sldMasterId id="2147485811" r:id="rId108"/>
    <p:sldMasterId id="2147485922" r:id="rId109"/>
    <p:sldMasterId id="2147485934" r:id="rId110"/>
    <p:sldMasterId id="2147485958" r:id="rId111"/>
    <p:sldMasterId id="2147485970" r:id="rId112"/>
    <p:sldMasterId id="2147485994" r:id="rId113"/>
    <p:sldMasterId id="2147486019" r:id="rId114"/>
    <p:sldMasterId id="2147486031" r:id="rId115"/>
    <p:sldMasterId id="2147486055" r:id="rId116"/>
    <p:sldMasterId id="2147486068" r:id="rId117"/>
    <p:sldMasterId id="2147486080" r:id="rId118"/>
    <p:sldMasterId id="2147486092" r:id="rId119"/>
    <p:sldMasterId id="2147486104" r:id="rId120"/>
    <p:sldMasterId id="2147486116" r:id="rId121"/>
    <p:sldMasterId id="2147486128" r:id="rId122"/>
    <p:sldMasterId id="2147486140" r:id="rId123"/>
    <p:sldMasterId id="2147486164" r:id="rId124"/>
    <p:sldMasterId id="2147486197" r:id="rId125"/>
    <p:sldMasterId id="2147486246" r:id="rId126"/>
    <p:sldMasterId id="2147486258" r:id="rId127"/>
    <p:sldMasterId id="2147486270" r:id="rId128"/>
    <p:sldMasterId id="2147486277" r:id="rId129"/>
    <p:sldMasterId id="2147486284" r:id="rId130"/>
    <p:sldMasterId id="2147486291" r:id="rId131"/>
    <p:sldMasterId id="2147486303" r:id="rId132"/>
    <p:sldMasterId id="2147486315" r:id="rId133"/>
    <p:sldMasterId id="2147486327" r:id="rId134"/>
    <p:sldMasterId id="2147486339" r:id="rId135"/>
    <p:sldMasterId id="2147486351" r:id="rId136"/>
    <p:sldMasterId id="2147486364" r:id="rId137"/>
    <p:sldMasterId id="2147486376" r:id="rId138"/>
    <p:sldMasterId id="2147486388" r:id="rId139"/>
    <p:sldMasterId id="2147486400" r:id="rId140"/>
    <p:sldMasterId id="2147486412" r:id="rId141"/>
    <p:sldMasterId id="2147486424" r:id="rId142"/>
    <p:sldMasterId id="2147486436" r:id="rId143"/>
    <p:sldMasterId id="2147486448" r:id="rId144"/>
    <p:sldMasterId id="2147486460" r:id="rId145"/>
    <p:sldMasterId id="2147486472" r:id="rId146"/>
    <p:sldMasterId id="2147486480" r:id="rId147"/>
    <p:sldMasterId id="2147486488" r:id="rId148"/>
    <p:sldMasterId id="2147486496" r:id="rId149"/>
    <p:sldMasterId id="2147486508" r:id="rId150"/>
    <p:sldMasterId id="2147486520" r:id="rId151"/>
    <p:sldMasterId id="2147486532" r:id="rId152"/>
    <p:sldMasterId id="2147486544" r:id="rId153"/>
    <p:sldMasterId id="2147486556" r:id="rId154"/>
    <p:sldMasterId id="2147486570" r:id="rId155"/>
    <p:sldMasterId id="2147486582" r:id="rId156"/>
    <p:sldMasterId id="2147486594" r:id="rId157"/>
    <p:sldMasterId id="2147486606" r:id="rId158"/>
    <p:sldMasterId id="2147486630" r:id="rId159"/>
    <p:sldMasterId id="2147486642" r:id="rId160"/>
  </p:sldMasterIdLst>
  <p:notesMasterIdLst>
    <p:notesMasterId r:id="rId340"/>
  </p:notesMasterIdLst>
  <p:handoutMasterIdLst>
    <p:handoutMasterId r:id="rId341"/>
  </p:handoutMasterIdLst>
  <p:sldIdLst>
    <p:sldId id="2828" r:id="rId161"/>
    <p:sldId id="2898" r:id="rId162"/>
    <p:sldId id="2900" r:id="rId163"/>
    <p:sldId id="2899" r:id="rId164"/>
    <p:sldId id="2864" r:id="rId165"/>
    <p:sldId id="2865" r:id="rId166"/>
    <p:sldId id="2866" r:id="rId167"/>
    <p:sldId id="2869" r:id="rId168"/>
    <p:sldId id="2870" r:id="rId169"/>
    <p:sldId id="1496" r:id="rId170"/>
    <p:sldId id="1497" r:id="rId171"/>
    <p:sldId id="1498" r:id="rId172"/>
    <p:sldId id="1500" r:id="rId173"/>
    <p:sldId id="1501" r:id="rId174"/>
    <p:sldId id="1502" r:id="rId175"/>
    <p:sldId id="1505" r:id="rId176"/>
    <p:sldId id="1503" r:id="rId177"/>
    <p:sldId id="1504" r:id="rId178"/>
    <p:sldId id="1728" r:id="rId179"/>
    <p:sldId id="1506" r:id="rId180"/>
    <p:sldId id="2766" r:id="rId181"/>
    <p:sldId id="2767" r:id="rId182"/>
    <p:sldId id="2557" r:id="rId183"/>
    <p:sldId id="2558" r:id="rId184"/>
    <p:sldId id="2559" r:id="rId185"/>
    <p:sldId id="2560" r:id="rId186"/>
    <p:sldId id="1865" r:id="rId187"/>
    <p:sldId id="2152" r:id="rId188"/>
    <p:sldId id="2904" r:id="rId189"/>
    <p:sldId id="2770" r:id="rId190"/>
    <p:sldId id="2155" r:id="rId191"/>
    <p:sldId id="2771" r:id="rId192"/>
    <p:sldId id="2768" r:id="rId193"/>
    <p:sldId id="2769" r:id="rId194"/>
    <p:sldId id="2799" r:id="rId195"/>
    <p:sldId id="2829" r:id="rId196"/>
    <p:sldId id="2517" r:id="rId197"/>
    <p:sldId id="2642" r:id="rId198"/>
    <p:sldId id="1584" r:id="rId199"/>
    <p:sldId id="1851" r:id="rId200"/>
    <p:sldId id="1791" r:id="rId201"/>
    <p:sldId id="1511" r:id="rId202"/>
    <p:sldId id="2643" r:id="rId203"/>
    <p:sldId id="1601" r:id="rId204"/>
    <p:sldId id="2568" r:id="rId205"/>
    <p:sldId id="1889" r:id="rId206"/>
    <p:sldId id="1990" r:id="rId207"/>
    <p:sldId id="2871" r:id="rId208"/>
    <p:sldId id="1727" r:id="rId209"/>
    <p:sldId id="1729" r:id="rId210"/>
    <p:sldId id="2711" r:id="rId211"/>
    <p:sldId id="2827" r:id="rId212"/>
    <p:sldId id="2805" r:id="rId213"/>
    <p:sldId id="2158" r:id="rId214"/>
    <p:sldId id="2159" r:id="rId215"/>
    <p:sldId id="1814" r:id="rId216"/>
    <p:sldId id="2820" r:id="rId217"/>
    <p:sldId id="2514" r:id="rId218"/>
    <p:sldId id="1816" r:id="rId219"/>
    <p:sldId id="2515" r:id="rId220"/>
    <p:sldId id="2516" r:id="rId221"/>
    <p:sldId id="1855" r:id="rId222"/>
    <p:sldId id="2160" r:id="rId223"/>
    <p:sldId id="1856" r:id="rId224"/>
    <p:sldId id="2872" r:id="rId225"/>
    <p:sldId id="2170" r:id="rId226"/>
    <p:sldId id="2681" r:id="rId227"/>
    <p:sldId id="2800" r:id="rId228"/>
    <p:sldId id="2705" r:id="rId229"/>
    <p:sldId id="2801" r:id="rId230"/>
    <p:sldId id="2802" r:id="rId231"/>
    <p:sldId id="2821" r:id="rId232"/>
    <p:sldId id="2822" r:id="rId233"/>
    <p:sldId id="2823" r:id="rId234"/>
    <p:sldId id="2824" r:id="rId235"/>
    <p:sldId id="2825" r:id="rId236"/>
    <p:sldId id="2826" r:id="rId237"/>
    <p:sldId id="2873" r:id="rId238"/>
    <p:sldId id="2713" r:id="rId239"/>
    <p:sldId id="2532" r:id="rId240"/>
    <p:sldId id="2533" r:id="rId241"/>
    <p:sldId id="2534" r:id="rId242"/>
    <p:sldId id="2535" r:id="rId243"/>
    <p:sldId id="2536" r:id="rId244"/>
    <p:sldId id="2537" r:id="rId245"/>
    <p:sldId id="2772" r:id="rId246"/>
    <p:sldId id="2539" r:id="rId247"/>
    <p:sldId id="2540" r:id="rId248"/>
    <p:sldId id="2541" r:id="rId249"/>
    <p:sldId id="2902" r:id="rId250"/>
    <p:sldId id="2717" r:id="rId251"/>
    <p:sldId id="2718" r:id="rId252"/>
    <p:sldId id="2719" r:id="rId253"/>
    <p:sldId id="2720" r:id="rId254"/>
    <p:sldId id="2721" r:id="rId255"/>
    <p:sldId id="2722" r:id="rId256"/>
    <p:sldId id="2723" r:id="rId257"/>
    <p:sldId id="2724" r:id="rId258"/>
    <p:sldId id="2726" r:id="rId259"/>
    <p:sldId id="2727" r:id="rId260"/>
    <p:sldId id="2728" r:id="rId261"/>
    <p:sldId id="2729" r:id="rId262"/>
    <p:sldId id="2874" r:id="rId263"/>
    <p:sldId id="2739" r:id="rId264"/>
    <p:sldId id="2742" r:id="rId265"/>
    <p:sldId id="2733" r:id="rId266"/>
    <p:sldId id="2734" r:id="rId267"/>
    <p:sldId id="2735" r:id="rId268"/>
    <p:sldId id="2736" r:id="rId269"/>
    <p:sldId id="2737" r:id="rId270"/>
    <p:sldId id="2740" r:id="rId271"/>
    <p:sldId id="1730" r:id="rId272"/>
    <p:sldId id="1541" r:id="rId273"/>
    <p:sldId id="2590" r:id="rId274"/>
    <p:sldId id="2591" r:id="rId275"/>
    <p:sldId id="1542" r:id="rId276"/>
    <p:sldId id="1543" r:id="rId277"/>
    <p:sldId id="1544" r:id="rId278"/>
    <p:sldId id="1545" r:id="rId279"/>
    <p:sldId id="1546" r:id="rId280"/>
    <p:sldId id="1548" r:id="rId281"/>
    <p:sldId id="1549" r:id="rId282"/>
    <p:sldId id="1554" r:id="rId283"/>
    <p:sldId id="2875" r:id="rId284"/>
    <p:sldId id="1836" r:id="rId285"/>
    <p:sldId id="1837" r:id="rId286"/>
    <p:sldId id="1838" r:id="rId287"/>
    <p:sldId id="1557" r:id="rId288"/>
    <p:sldId id="1857" r:id="rId289"/>
    <p:sldId id="1589" r:id="rId290"/>
    <p:sldId id="1982" r:id="rId291"/>
    <p:sldId id="1759" r:id="rId292"/>
    <p:sldId id="1596" r:id="rId293"/>
    <p:sldId id="1597" r:id="rId294"/>
    <p:sldId id="2876" r:id="rId295"/>
    <p:sldId id="2451" r:id="rId296"/>
    <p:sldId id="2452" r:id="rId297"/>
    <p:sldId id="1732" r:id="rId298"/>
    <p:sldId id="1840" r:id="rId299"/>
    <p:sldId id="2885" r:id="rId300"/>
    <p:sldId id="2887" r:id="rId301"/>
    <p:sldId id="2886" r:id="rId302"/>
    <p:sldId id="2901" r:id="rId303"/>
    <p:sldId id="2677" r:id="rId304"/>
    <p:sldId id="2678" r:id="rId305"/>
    <p:sldId id="2684" r:id="rId306"/>
    <p:sldId id="2746" r:id="rId307"/>
    <p:sldId id="2747" r:id="rId308"/>
    <p:sldId id="2702" r:id="rId309"/>
    <p:sldId id="2888" r:id="rId310"/>
    <p:sldId id="2788" r:id="rId311"/>
    <p:sldId id="2889" r:id="rId312"/>
    <p:sldId id="2891" r:id="rId313"/>
    <p:sldId id="2890" r:id="rId314"/>
    <p:sldId id="2892" r:id="rId315"/>
    <p:sldId id="2893" r:id="rId316"/>
    <p:sldId id="2894" r:id="rId317"/>
    <p:sldId id="2895" r:id="rId318"/>
    <p:sldId id="2896" r:id="rId319"/>
    <p:sldId id="2897" r:id="rId320"/>
    <p:sldId id="2783" r:id="rId321"/>
    <p:sldId id="2748" r:id="rId322"/>
    <p:sldId id="2749" r:id="rId323"/>
    <p:sldId id="2789" r:id="rId324"/>
    <p:sldId id="2806" r:id="rId325"/>
    <p:sldId id="2807" r:id="rId326"/>
    <p:sldId id="2808" r:id="rId327"/>
    <p:sldId id="2809" r:id="rId328"/>
    <p:sldId id="2810" r:id="rId329"/>
    <p:sldId id="2811" r:id="rId330"/>
    <p:sldId id="2812" r:id="rId331"/>
    <p:sldId id="2813" r:id="rId332"/>
    <p:sldId id="2849" r:id="rId333"/>
    <p:sldId id="2877" r:id="rId334"/>
    <p:sldId id="2878" r:id="rId335"/>
    <p:sldId id="2879" r:id="rId336"/>
    <p:sldId id="2880" r:id="rId337"/>
    <p:sldId id="2881" r:id="rId338"/>
    <p:sldId id="2882" r:id="rId3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712"/>
    <a:srgbClr val="948A54"/>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41" autoAdjust="0"/>
    <p:restoredTop sz="99433" autoAdjust="0"/>
  </p:normalViewPr>
  <p:slideViewPr>
    <p:cSldViewPr>
      <p:cViewPr varScale="1">
        <p:scale>
          <a:sx n="72" d="100"/>
          <a:sy n="72" d="100"/>
        </p:scale>
        <p:origin x="-7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840" y="-12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345" Type="http://schemas.openxmlformats.org/officeDocument/2006/relationships/theme" Target="theme/theme1.xml"/><Relationship Id="rId346" Type="http://schemas.openxmlformats.org/officeDocument/2006/relationships/tableStyles" Target="tableStyles.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10.xml"/><Relationship Id="rId171" Type="http://schemas.openxmlformats.org/officeDocument/2006/relationships/slide" Target="slides/slide11.xml"/><Relationship Id="rId172" Type="http://schemas.openxmlformats.org/officeDocument/2006/relationships/slide" Target="slides/slide12.xml"/><Relationship Id="rId173" Type="http://schemas.openxmlformats.org/officeDocument/2006/relationships/slide" Target="slides/slide13.xml"/><Relationship Id="rId174" Type="http://schemas.openxmlformats.org/officeDocument/2006/relationships/slide" Target="slides/slide14.xml"/><Relationship Id="rId175" Type="http://schemas.openxmlformats.org/officeDocument/2006/relationships/slide" Target="slides/slide15.xml"/><Relationship Id="rId176" Type="http://schemas.openxmlformats.org/officeDocument/2006/relationships/slide" Target="slides/slide16.xml"/><Relationship Id="rId177" Type="http://schemas.openxmlformats.org/officeDocument/2006/relationships/slide" Target="slides/slide17.xml"/><Relationship Id="rId178" Type="http://schemas.openxmlformats.org/officeDocument/2006/relationships/slide" Target="slides/slide18.xml"/><Relationship Id="rId179" Type="http://schemas.openxmlformats.org/officeDocument/2006/relationships/slide" Target="slides/slide19.xml"/><Relationship Id="rId260" Type="http://schemas.openxmlformats.org/officeDocument/2006/relationships/slide" Target="slides/slide10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01.xml"/><Relationship Id="rId262" Type="http://schemas.openxmlformats.org/officeDocument/2006/relationships/slide" Target="slides/slide102.xml"/><Relationship Id="rId263" Type="http://schemas.openxmlformats.org/officeDocument/2006/relationships/slide" Target="slides/slide103.xml"/><Relationship Id="rId264" Type="http://schemas.openxmlformats.org/officeDocument/2006/relationships/slide" Target="slides/slide104.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200" Type="http://schemas.openxmlformats.org/officeDocument/2006/relationships/slide" Target="slides/slide40.xml"/><Relationship Id="rId201" Type="http://schemas.openxmlformats.org/officeDocument/2006/relationships/slide" Target="slides/slide41.xml"/><Relationship Id="rId202" Type="http://schemas.openxmlformats.org/officeDocument/2006/relationships/slide" Target="slides/slide42.xml"/><Relationship Id="rId203" Type="http://schemas.openxmlformats.org/officeDocument/2006/relationships/slide" Target="slides/slide43.xml"/><Relationship Id="rId204" Type="http://schemas.openxmlformats.org/officeDocument/2006/relationships/slide" Target="slides/slide44.xml"/><Relationship Id="rId205" Type="http://schemas.openxmlformats.org/officeDocument/2006/relationships/slide" Target="slides/slide45.xml"/><Relationship Id="rId206" Type="http://schemas.openxmlformats.org/officeDocument/2006/relationships/slide" Target="slides/slide46.xml"/><Relationship Id="rId207" Type="http://schemas.openxmlformats.org/officeDocument/2006/relationships/slide" Target="slides/slide47.xml"/><Relationship Id="rId208" Type="http://schemas.openxmlformats.org/officeDocument/2006/relationships/slide" Target="slides/slide48.xml"/><Relationship Id="rId209" Type="http://schemas.openxmlformats.org/officeDocument/2006/relationships/slide" Target="slides/slide49.xml"/><Relationship Id="rId265" Type="http://schemas.openxmlformats.org/officeDocument/2006/relationships/slide" Target="slides/slide105.xml"/><Relationship Id="rId266" Type="http://schemas.openxmlformats.org/officeDocument/2006/relationships/slide" Target="slides/slide106.xml"/><Relationship Id="rId267" Type="http://schemas.openxmlformats.org/officeDocument/2006/relationships/slide" Target="slides/slide107.xml"/><Relationship Id="rId268" Type="http://schemas.openxmlformats.org/officeDocument/2006/relationships/slide" Target="slides/slide108.xml"/><Relationship Id="rId269" Type="http://schemas.openxmlformats.org/officeDocument/2006/relationships/slide" Target="slides/slide10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20.xml"/><Relationship Id="rId181" Type="http://schemas.openxmlformats.org/officeDocument/2006/relationships/slide" Target="slides/slide21.xml"/><Relationship Id="rId182" Type="http://schemas.openxmlformats.org/officeDocument/2006/relationships/slide" Target="slides/slide22.xml"/><Relationship Id="rId183" Type="http://schemas.openxmlformats.org/officeDocument/2006/relationships/slide" Target="slides/slide23.xml"/><Relationship Id="rId184" Type="http://schemas.openxmlformats.org/officeDocument/2006/relationships/slide" Target="slides/slide24.xml"/><Relationship Id="rId185" Type="http://schemas.openxmlformats.org/officeDocument/2006/relationships/slide" Target="slides/slide25.xml"/><Relationship Id="rId186" Type="http://schemas.openxmlformats.org/officeDocument/2006/relationships/slide" Target="slides/slide26.xml"/><Relationship Id="rId187" Type="http://schemas.openxmlformats.org/officeDocument/2006/relationships/slide" Target="slides/slide27.xml"/><Relationship Id="rId188" Type="http://schemas.openxmlformats.org/officeDocument/2006/relationships/slide" Target="slides/slide28.xml"/><Relationship Id="rId189" Type="http://schemas.openxmlformats.org/officeDocument/2006/relationships/slide" Target="slides/slide29.xml"/><Relationship Id="rId270" Type="http://schemas.openxmlformats.org/officeDocument/2006/relationships/slide" Target="slides/slide11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111.xml"/><Relationship Id="rId272" Type="http://schemas.openxmlformats.org/officeDocument/2006/relationships/slide" Target="slides/slide112.xml"/><Relationship Id="rId273" Type="http://schemas.openxmlformats.org/officeDocument/2006/relationships/slide" Target="slides/slide113.xml"/><Relationship Id="rId274" Type="http://schemas.openxmlformats.org/officeDocument/2006/relationships/slide" Target="slides/slide114.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Master" Target="slideMasters/slideMaster122.xml"/><Relationship Id="rId123" Type="http://schemas.openxmlformats.org/officeDocument/2006/relationships/slideMaster" Target="slideMasters/slideMaster123.xml"/><Relationship Id="rId124" Type="http://schemas.openxmlformats.org/officeDocument/2006/relationships/slideMaster" Target="slideMasters/slideMaster124.xml"/><Relationship Id="rId125" Type="http://schemas.openxmlformats.org/officeDocument/2006/relationships/slideMaster" Target="slideMasters/slideMaster125.xml"/><Relationship Id="rId126" Type="http://schemas.openxmlformats.org/officeDocument/2006/relationships/slideMaster" Target="slideMasters/slideMaster126.xml"/><Relationship Id="rId127" Type="http://schemas.openxmlformats.org/officeDocument/2006/relationships/slideMaster" Target="slideMasters/slideMaster127.xml"/><Relationship Id="rId128" Type="http://schemas.openxmlformats.org/officeDocument/2006/relationships/slideMaster" Target="slideMasters/slideMaster128.xml"/><Relationship Id="rId129" Type="http://schemas.openxmlformats.org/officeDocument/2006/relationships/slideMaster" Target="slideMasters/slideMaster129.xml"/><Relationship Id="rId210" Type="http://schemas.openxmlformats.org/officeDocument/2006/relationships/slide" Target="slides/slide50.xml"/><Relationship Id="rId211" Type="http://schemas.openxmlformats.org/officeDocument/2006/relationships/slide" Target="slides/slide51.xml"/><Relationship Id="rId212" Type="http://schemas.openxmlformats.org/officeDocument/2006/relationships/slide" Target="slides/slide52.xml"/><Relationship Id="rId213" Type="http://schemas.openxmlformats.org/officeDocument/2006/relationships/slide" Target="slides/slide53.xml"/><Relationship Id="rId214" Type="http://schemas.openxmlformats.org/officeDocument/2006/relationships/slide" Target="slides/slide54.xml"/><Relationship Id="rId215" Type="http://schemas.openxmlformats.org/officeDocument/2006/relationships/slide" Target="slides/slide55.xml"/><Relationship Id="rId216" Type="http://schemas.openxmlformats.org/officeDocument/2006/relationships/slide" Target="slides/slide56.xml"/><Relationship Id="rId217" Type="http://schemas.openxmlformats.org/officeDocument/2006/relationships/slide" Target="slides/slide57.xml"/><Relationship Id="rId218" Type="http://schemas.openxmlformats.org/officeDocument/2006/relationships/slide" Target="slides/slide58.xml"/><Relationship Id="rId219" Type="http://schemas.openxmlformats.org/officeDocument/2006/relationships/slide" Target="slides/slide59.xml"/><Relationship Id="rId275" Type="http://schemas.openxmlformats.org/officeDocument/2006/relationships/slide" Target="slides/slide115.xml"/><Relationship Id="rId276" Type="http://schemas.openxmlformats.org/officeDocument/2006/relationships/slide" Target="slides/slide116.xml"/><Relationship Id="rId277" Type="http://schemas.openxmlformats.org/officeDocument/2006/relationships/slide" Target="slides/slide117.xml"/><Relationship Id="rId278" Type="http://schemas.openxmlformats.org/officeDocument/2006/relationships/slide" Target="slides/slide118.xml"/><Relationship Id="rId279" Type="http://schemas.openxmlformats.org/officeDocument/2006/relationships/slide" Target="slides/slide119.xml"/><Relationship Id="rId300" Type="http://schemas.openxmlformats.org/officeDocument/2006/relationships/slide" Target="slides/slide140.xml"/><Relationship Id="rId301" Type="http://schemas.openxmlformats.org/officeDocument/2006/relationships/slide" Target="slides/slide141.xml"/><Relationship Id="rId302" Type="http://schemas.openxmlformats.org/officeDocument/2006/relationships/slide" Target="slides/slide142.xml"/><Relationship Id="rId303" Type="http://schemas.openxmlformats.org/officeDocument/2006/relationships/slide" Target="slides/slide143.xml"/><Relationship Id="rId304" Type="http://schemas.openxmlformats.org/officeDocument/2006/relationships/slide" Target="slides/slide144.xml"/><Relationship Id="rId305" Type="http://schemas.openxmlformats.org/officeDocument/2006/relationships/slide" Target="slides/slide145.xml"/><Relationship Id="rId306" Type="http://schemas.openxmlformats.org/officeDocument/2006/relationships/slide" Target="slides/slide146.xml"/><Relationship Id="rId307" Type="http://schemas.openxmlformats.org/officeDocument/2006/relationships/slide" Target="slides/slide147.xml"/><Relationship Id="rId308" Type="http://schemas.openxmlformats.org/officeDocument/2006/relationships/slide" Target="slides/slide148.xml"/><Relationship Id="rId309" Type="http://schemas.openxmlformats.org/officeDocument/2006/relationships/slide" Target="slides/slide149.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30.xml"/><Relationship Id="rId191" Type="http://schemas.openxmlformats.org/officeDocument/2006/relationships/slide" Target="slides/slide31.xml"/><Relationship Id="rId192" Type="http://schemas.openxmlformats.org/officeDocument/2006/relationships/slide" Target="slides/slide32.xml"/><Relationship Id="rId193" Type="http://schemas.openxmlformats.org/officeDocument/2006/relationships/slide" Target="slides/slide33.xml"/><Relationship Id="rId194" Type="http://schemas.openxmlformats.org/officeDocument/2006/relationships/slide" Target="slides/slide34.xml"/><Relationship Id="rId195" Type="http://schemas.openxmlformats.org/officeDocument/2006/relationships/slide" Target="slides/slide35.xml"/><Relationship Id="rId196" Type="http://schemas.openxmlformats.org/officeDocument/2006/relationships/slide" Target="slides/slide36.xml"/><Relationship Id="rId197" Type="http://schemas.openxmlformats.org/officeDocument/2006/relationships/slide" Target="slides/slide37.xml"/><Relationship Id="rId198" Type="http://schemas.openxmlformats.org/officeDocument/2006/relationships/slide" Target="slides/slide38.xml"/><Relationship Id="rId199" Type="http://schemas.openxmlformats.org/officeDocument/2006/relationships/slide" Target="slides/slide39.xml"/><Relationship Id="rId280" Type="http://schemas.openxmlformats.org/officeDocument/2006/relationships/slide" Target="slides/slide120.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121.xml"/><Relationship Id="rId282" Type="http://schemas.openxmlformats.org/officeDocument/2006/relationships/slide" Target="slides/slide122.xml"/><Relationship Id="rId283" Type="http://schemas.openxmlformats.org/officeDocument/2006/relationships/slide" Target="slides/slide123.xml"/><Relationship Id="rId284" Type="http://schemas.openxmlformats.org/officeDocument/2006/relationships/slide" Target="slides/slide124.xml"/><Relationship Id="rId130" Type="http://schemas.openxmlformats.org/officeDocument/2006/relationships/slideMaster" Target="slideMasters/slideMaster130.xml"/><Relationship Id="rId131" Type="http://schemas.openxmlformats.org/officeDocument/2006/relationships/slideMaster" Target="slideMasters/slideMaster131.xml"/><Relationship Id="rId132" Type="http://schemas.openxmlformats.org/officeDocument/2006/relationships/slideMaster" Target="slideMasters/slideMaster132.xml"/><Relationship Id="rId133" Type="http://schemas.openxmlformats.org/officeDocument/2006/relationships/slideMaster" Target="slideMasters/slideMaster133.xml"/><Relationship Id="rId220" Type="http://schemas.openxmlformats.org/officeDocument/2006/relationships/slide" Target="slides/slide60.xml"/><Relationship Id="rId221" Type="http://schemas.openxmlformats.org/officeDocument/2006/relationships/slide" Target="slides/slide61.xml"/><Relationship Id="rId222" Type="http://schemas.openxmlformats.org/officeDocument/2006/relationships/slide" Target="slides/slide62.xml"/><Relationship Id="rId223" Type="http://schemas.openxmlformats.org/officeDocument/2006/relationships/slide" Target="slides/slide63.xml"/><Relationship Id="rId224" Type="http://schemas.openxmlformats.org/officeDocument/2006/relationships/slide" Target="slides/slide64.xml"/><Relationship Id="rId225" Type="http://schemas.openxmlformats.org/officeDocument/2006/relationships/slide" Target="slides/slide65.xml"/><Relationship Id="rId226" Type="http://schemas.openxmlformats.org/officeDocument/2006/relationships/slide" Target="slides/slide66.xml"/><Relationship Id="rId227" Type="http://schemas.openxmlformats.org/officeDocument/2006/relationships/slide" Target="slides/slide67.xml"/><Relationship Id="rId228" Type="http://schemas.openxmlformats.org/officeDocument/2006/relationships/slide" Target="slides/slide68.xml"/><Relationship Id="rId229" Type="http://schemas.openxmlformats.org/officeDocument/2006/relationships/slide" Target="slides/slide69.xml"/><Relationship Id="rId134" Type="http://schemas.openxmlformats.org/officeDocument/2006/relationships/slideMaster" Target="slideMasters/slideMaster134.xml"/><Relationship Id="rId135" Type="http://schemas.openxmlformats.org/officeDocument/2006/relationships/slideMaster" Target="slideMasters/slideMaster135.xml"/><Relationship Id="rId136" Type="http://schemas.openxmlformats.org/officeDocument/2006/relationships/slideMaster" Target="slideMasters/slideMaster136.xml"/><Relationship Id="rId137" Type="http://schemas.openxmlformats.org/officeDocument/2006/relationships/slideMaster" Target="slideMasters/slideMaster137.xml"/><Relationship Id="rId138" Type="http://schemas.openxmlformats.org/officeDocument/2006/relationships/slideMaster" Target="slideMasters/slideMaster138.xml"/><Relationship Id="rId139" Type="http://schemas.openxmlformats.org/officeDocument/2006/relationships/slideMaster" Target="slideMasters/slideMaster139.xml"/><Relationship Id="rId285" Type="http://schemas.openxmlformats.org/officeDocument/2006/relationships/slide" Target="slides/slide125.xml"/><Relationship Id="rId286" Type="http://schemas.openxmlformats.org/officeDocument/2006/relationships/slide" Target="slides/slide126.xml"/><Relationship Id="rId287" Type="http://schemas.openxmlformats.org/officeDocument/2006/relationships/slide" Target="slides/slide127.xml"/><Relationship Id="rId288" Type="http://schemas.openxmlformats.org/officeDocument/2006/relationships/slide" Target="slides/slide128.xml"/><Relationship Id="rId289" Type="http://schemas.openxmlformats.org/officeDocument/2006/relationships/slide" Target="slides/slide129.xml"/><Relationship Id="rId310" Type="http://schemas.openxmlformats.org/officeDocument/2006/relationships/slide" Target="slides/slide150.xml"/><Relationship Id="rId311" Type="http://schemas.openxmlformats.org/officeDocument/2006/relationships/slide" Target="slides/slide151.xml"/><Relationship Id="rId312" Type="http://schemas.openxmlformats.org/officeDocument/2006/relationships/slide" Target="slides/slide152.xml"/><Relationship Id="rId313" Type="http://schemas.openxmlformats.org/officeDocument/2006/relationships/slide" Target="slides/slide153.xml"/><Relationship Id="rId314" Type="http://schemas.openxmlformats.org/officeDocument/2006/relationships/slide" Target="slides/slide154.xml"/><Relationship Id="rId315" Type="http://schemas.openxmlformats.org/officeDocument/2006/relationships/slide" Target="slides/slide155.xml"/><Relationship Id="rId316" Type="http://schemas.openxmlformats.org/officeDocument/2006/relationships/slide" Target="slides/slide156.xml"/><Relationship Id="rId317" Type="http://schemas.openxmlformats.org/officeDocument/2006/relationships/slide" Target="slides/slide157.xml"/><Relationship Id="rId318" Type="http://schemas.openxmlformats.org/officeDocument/2006/relationships/slide" Target="slides/slide158.xml"/><Relationship Id="rId319" Type="http://schemas.openxmlformats.org/officeDocument/2006/relationships/slide" Target="slides/slide159.xml"/><Relationship Id="rId290" Type="http://schemas.openxmlformats.org/officeDocument/2006/relationships/slide" Target="slides/slide130.xml"/><Relationship Id="rId291" Type="http://schemas.openxmlformats.org/officeDocument/2006/relationships/slide" Target="slides/slide131.xml"/><Relationship Id="rId292" Type="http://schemas.openxmlformats.org/officeDocument/2006/relationships/slide" Target="slides/slide132.xml"/><Relationship Id="rId293" Type="http://schemas.openxmlformats.org/officeDocument/2006/relationships/slide" Target="slides/slide133.xml"/><Relationship Id="rId294" Type="http://schemas.openxmlformats.org/officeDocument/2006/relationships/slide" Target="slides/slide134.xml"/><Relationship Id="rId295" Type="http://schemas.openxmlformats.org/officeDocument/2006/relationships/slide" Target="slides/slide135.xml"/><Relationship Id="rId296" Type="http://schemas.openxmlformats.org/officeDocument/2006/relationships/slide" Target="slides/slide13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137.xml"/><Relationship Id="rId298" Type="http://schemas.openxmlformats.org/officeDocument/2006/relationships/slide" Target="slides/slide138.xml"/><Relationship Id="rId299" Type="http://schemas.openxmlformats.org/officeDocument/2006/relationships/slide" Target="slides/slide139.xml"/><Relationship Id="rId140" Type="http://schemas.openxmlformats.org/officeDocument/2006/relationships/slideMaster" Target="slideMasters/slideMaster140.xml"/><Relationship Id="rId141" Type="http://schemas.openxmlformats.org/officeDocument/2006/relationships/slideMaster" Target="slideMasters/slideMaster141.xml"/><Relationship Id="rId142" Type="http://schemas.openxmlformats.org/officeDocument/2006/relationships/slideMaster" Target="slideMasters/slideMaster142.xml"/><Relationship Id="rId143" Type="http://schemas.openxmlformats.org/officeDocument/2006/relationships/slideMaster" Target="slideMasters/slideMaster143.xml"/><Relationship Id="rId144" Type="http://schemas.openxmlformats.org/officeDocument/2006/relationships/slideMaster" Target="slideMasters/slideMaster144.xml"/><Relationship Id="rId145" Type="http://schemas.openxmlformats.org/officeDocument/2006/relationships/slideMaster" Target="slideMasters/slideMaster145.xml"/><Relationship Id="rId146" Type="http://schemas.openxmlformats.org/officeDocument/2006/relationships/slideMaster" Target="slideMasters/slideMaster146.xml"/><Relationship Id="rId147" Type="http://schemas.openxmlformats.org/officeDocument/2006/relationships/slideMaster" Target="slideMasters/slideMaster147.xml"/><Relationship Id="rId148" Type="http://schemas.openxmlformats.org/officeDocument/2006/relationships/slideMaster" Target="slideMasters/slideMaster148.xml"/><Relationship Id="rId149" Type="http://schemas.openxmlformats.org/officeDocument/2006/relationships/slideMaster" Target="slideMasters/slideMaster149.xml"/><Relationship Id="rId230" Type="http://schemas.openxmlformats.org/officeDocument/2006/relationships/slide" Target="slides/slide70.xml"/><Relationship Id="rId231" Type="http://schemas.openxmlformats.org/officeDocument/2006/relationships/slide" Target="slides/slide71.xml"/><Relationship Id="rId232" Type="http://schemas.openxmlformats.org/officeDocument/2006/relationships/slide" Target="slides/slide72.xml"/><Relationship Id="rId233" Type="http://schemas.openxmlformats.org/officeDocument/2006/relationships/slide" Target="slides/slide73.xml"/><Relationship Id="rId234" Type="http://schemas.openxmlformats.org/officeDocument/2006/relationships/slide" Target="slides/slide74.xml"/><Relationship Id="rId235" Type="http://schemas.openxmlformats.org/officeDocument/2006/relationships/slide" Target="slides/slide75.xml"/><Relationship Id="rId236" Type="http://schemas.openxmlformats.org/officeDocument/2006/relationships/slide" Target="slides/slide76.xml"/><Relationship Id="rId237" Type="http://schemas.openxmlformats.org/officeDocument/2006/relationships/slide" Target="slides/slide77.xml"/><Relationship Id="rId238" Type="http://schemas.openxmlformats.org/officeDocument/2006/relationships/slide" Target="slides/slide78.xml"/><Relationship Id="rId239" Type="http://schemas.openxmlformats.org/officeDocument/2006/relationships/slide" Target="slides/slide79.xml"/><Relationship Id="rId320" Type="http://schemas.openxmlformats.org/officeDocument/2006/relationships/slide" Target="slides/slide160.xml"/><Relationship Id="rId321" Type="http://schemas.openxmlformats.org/officeDocument/2006/relationships/slide" Target="slides/slide161.xml"/><Relationship Id="rId322" Type="http://schemas.openxmlformats.org/officeDocument/2006/relationships/slide" Target="slides/slide162.xml"/><Relationship Id="rId323" Type="http://schemas.openxmlformats.org/officeDocument/2006/relationships/slide" Target="slides/slide163.xml"/><Relationship Id="rId324" Type="http://schemas.openxmlformats.org/officeDocument/2006/relationships/slide" Target="slides/slide164.xml"/><Relationship Id="rId325" Type="http://schemas.openxmlformats.org/officeDocument/2006/relationships/slide" Target="slides/slide165.xml"/><Relationship Id="rId326" Type="http://schemas.openxmlformats.org/officeDocument/2006/relationships/slide" Target="slides/slide166.xml"/><Relationship Id="rId327" Type="http://schemas.openxmlformats.org/officeDocument/2006/relationships/slide" Target="slides/slide167.xml"/><Relationship Id="rId328" Type="http://schemas.openxmlformats.org/officeDocument/2006/relationships/slide" Target="slides/slide168.xml"/><Relationship Id="rId329" Type="http://schemas.openxmlformats.org/officeDocument/2006/relationships/slide" Target="slides/slide16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Master" Target="slideMasters/slideMaster150.xml"/><Relationship Id="rId151" Type="http://schemas.openxmlformats.org/officeDocument/2006/relationships/slideMaster" Target="slideMasters/slideMaster151.xml"/><Relationship Id="rId152" Type="http://schemas.openxmlformats.org/officeDocument/2006/relationships/slideMaster" Target="slideMasters/slideMaster152.xml"/><Relationship Id="rId153" Type="http://schemas.openxmlformats.org/officeDocument/2006/relationships/slideMaster" Target="slideMasters/slideMaster153.xml"/><Relationship Id="rId154" Type="http://schemas.openxmlformats.org/officeDocument/2006/relationships/slideMaster" Target="slideMasters/slideMaster154.xml"/><Relationship Id="rId155" Type="http://schemas.openxmlformats.org/officeDocument/2006/relationships/slideMaster" Target="slideMasters/slideMaster155.xml"/><Relationship Id="rId156" Type="http://schemas.openxmlformats.org/officeDocument/2006/relationships/slideMaster" Target="slideMasters/slideMaster156.xml"/><Relationship Id="rId157" Type="http://schemas.openxmlformats.org/officeDocument/2006/relationships/slideMaster" Target="slideMasters/slideMaster157.xml"/><Relationship Id="rId158" Type="http://schemas.openxmlformats.org/officeDocument/2006/relationships/slideMaster" Target="slideMasters/slideMaster158.xml"/><Relationship Id="rId159" Type="http://schemas.openxmlformats.org/officeDocument/2006/relationships/slideMaster" Target="slideMasters/slideMaster159.xml"/><Relationship Id="rId240" Type="http://schemas.openxmlformats.org/officeDocument/2006/relationships/slide" Target="slides/slide80.xml"/><Relationship Id="rId241" Type="http://schemas.openxmlformats.org/officeDocument/2006/relationships/slide" Target="slides/slide81.xml"/><Relationship Id="rId242" Type="http://schemas.openxmlformats.org/officeDocument/2006/relationships/slide" Target="slides/slide82.xml"/><Relationship Id="rId243" Type="http://schemas.openxmlformats.org/officeDocument/2006/relationships/slide" Target="slides/slide83.xml"/><Relationship Id="rId244" Type="http://schemas.openxmlformats.org/officeDocument/2006/relationships/slide" Target="slides/slide84.xml"/><Relationship Id="rId245" Type="http://schemas.openxmlformats.org/officeDocument/2006/relationships/slide" Target="slides/slide85.xml"/><Relationship Id="rId246" Type="http://schemas.openxmlformats.org/officeDocument/2006/relationships/slide" Target="slides/slide86.xml"/><Relationship Id="rId247" Type="http://schemas.openxmlformats.org/officeDocument/2006/relationships/slide" Target="slides/slide87.xml"/><Relationship Id="rId248" Type="http://schemas.openxmlformats.org/officeDocument/2006/relationships/slide" Target="slides/slide88.xml"/><Relationship Id="rId249" Type="http://schemas.openxmlformats.org/officeDocument/2006/relationships/slide" Target="slides/slide89.xml"/><Relationship Id="rId330" Type="http://schemas.openxmlformats.org/officeDocument/2006/relationships/slide" Target="slides/slide170.xml"/><Relationship Id="rId331" Type="http://schemas.openxmlformats.org/officeDocument/2006/relationships/slide" Target="slides/slide171.xml"/><Relationship Id="rId332" Type="http://schemas.openxmlformats.org/officeDocument/2006/relationships/slide" Target="slides/slide172.xml"/><Relationship Id="rId333" Type="http://schemas.openxmlformats.org/officeDocument/2006/relationships/slide" Target="slides/slide173.xml"/><Relationship Id="rId334" Type="http://schemas.openxmlformats.org/officeDocument/2006/relationships/slide" Target="slides/slide174.xml"/><Relationship Id="rId335" Type="http://schemas.openxmlformats.org/officeDocument/2006/relationships/slide" Target="slides/slide175.xml"/><Relationship Id="rId336" Type="http://schemas.openxmlformats.org/officeDocument/2006/relationships/slide" Target="slides/slide176.xml"/><Relationship Id="rId337" Type="http://schemas.openxmlformats.org/officeDocument/2006/relationships/slide" Target="slides/slide177.xml"/><Relationship Id="rId338" Type="http://schemas.openxmlformats.org/officeDocument/2006/relationships/slide" Target="slides/slide178.xml"/><Relationship Id="rId339" Type="http://schemas.openxmlformats.org/officeDocument/2006/relationships/slide" Target="slides/slide17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Master" Target="slideMasters/slideMaster160.xml"/><Relationship Id="rId161" Type="http://schemas.openxmlformats.org/officeDocument/2006/relationships/slide" Target="slides/slide1.xml"/><Relationship Id="rId162" Type="http://schemas.openxmlformats.org/officeDocument/2006/relationships/slide" Target="slides/slide2.xml"/><Relationship Id="rId163" Type="http://schemas.openxmlformats.org/officeDocument/2006/relationships/slide" Target="slides/slide3.xml"/><Relationship Id="rId164" Type="http://schemas.openxmlformats.org/officeDocument/2006/relationships/slide" Target="slides/slide4.xml"/><Relationship Id="rId165" Type="http://schemas.openxmlformats.org/officeDocument/2006/relationships/slide" Target="slides/slide5.xml"/><Relationship Id="rId166" Type="http://schemas.openxmlformats.org/officeDocument/2006/relationships/slide" Target="slides/slide6.xml"/><Relationship Id="rId167" Type="http://schemas.openxmlformats.org/officeDocument/2006/relationships/slide" Target="slides/slide7.xml"/><Relationship Id="rId168" Type="http://schemas.openxmlformats.org/officeDocument/2006/relationships/slide" Target="slides/slide8.xml"/><Relationship Id="rId169" Type="http://schemas.openxmlformats.org/officeDocument/2006/relationships/slide" Target="slides/slide9.xml"/><Relationship Id="rId250" Type="http://schemas.openxmlformats.org/officeDocument/2006/relationships/slide" Target="slides/slide90.xml"/><Relationship Id="rId251" Type="http://schemas.openxmlformats.org/officeDocument/2006/relationships/slide" Target="slides/slide91.xml"/><Relationship Id="rId252" Type="http://schemas.openxmlformats.org/officeDocument/2006/relationships/slide" Target="slides/slide92.xml"/><Relationship Id="rId253" Type="http://schemas.openxmlformats.org/officeDocument/2006/relationships/slide" Target="slides/slide93.xml"/><Relationship Id="rId254" Type="http://schemas.openxmlformats.org/officeDocument/2006/relationships/slide" Target="slides/slide94.xml"/><Relationship Id="rId255" Type="http://schemas.openxmlformats.org/officeDocument/2006/relationships/slide" Target="slides/slide95.xml"/><Relationship Id="rId256" Type="http://schemas.openxmlformats.org/officeDocument/2006/relationships/slide" Target="slides/slide96.xml"/><Relationship Id="rId257" Type="http://schemas.openxmlformats.org/officeDocument/2006/relationships/slide" Target="slides/slide97.xml"/><Relationship Id="rId258" Type="http://schemas.openxmlformats.org/officeDocument/2006/relationships/slide" Target="slides/slide98.xml"/><Relationship Id="rId259" Type="http://schemas.openxmlformats.org/officeDocument/2006/relationships/slide" Target="slides/slide99.xml"/><Relationship Id="rId340" Type="http://schemas.openxmlformats.org/officeDocument/2006/relationships/notesMaster" Target="notesMasters/notesMaster1.xml"/><Relationship Id="rId341" Type="http://schemas.openxmlformats.org/officeDocument/2006/relationships/handoutMaster" Target="handoutMasters/handoutMaster1.xml"/><Relationship Id="rId342" Type="http://schemas.openxmlformats.org/officeDocument/2006/relationships/printerSettings" Target="printerSettings/printerSettings1.bin"/><Relationship Id="rId343" Type="http://schemas.openxmlformats.org/officeDocument/2006/relationships/presProps" Target="presProps.xml"/><Relationship Id="rId344" Type="http://schemas.openxmlformats.org/officeDocument/2006/relationships/viewProps" Target="viewProps.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omutlu:Documents:presentations:CMU:NoCArc%202015%20Keynote%20Dec%205%202015:graphs-nocarc15.xlsx"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3.xlsx"/></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4.xlsx"/></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Sheet5.xlsx"/></Relationships>
</file>

<file path=ppt/charts/_rels/chart13.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omutlu:Documents:presentations:CMU:NoCArc%202015%20Keynote%20Dec%205%202015:graphs-nocarc15.xlsx" TargetMode="External"/></Relationships>
</file>

<file path=ppt/charts/_rels/chart20.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package" Target="../embeddings/Microsoft_Excel_Sheet6.xlsx"/></Relationships>
</file>

<file path=ppt/charts/_rels/chart21.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package" Target="../embeddings/Microsoft_Excel_Sheet7.xlsx"/><Relationship Id="rId3" Type="http://schemas.openxmlformats.org/officeDocument/2006/relationships/chartUserShapes" Target="../drawings/drawing1.xml"/></Relationships>
</file>

<file path=ppt/charts/_rels/chart22.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package" Target="../embeddings/Microsoft_Excel_Sheet8.xlsx"/><Relationship Id="rId3" Type="http://schemas.openxmlformats.org/officeDocument/2006/relationships/chartUserShapes" Target="../drawings/drawing2.xml"/></Relationships>
</file>

<file path=ppt/charts/_rels/chart23.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package" Target="../embeddings/Microsoft_Excel_Sheet9.xlsx"/><Relationship Id="rId3" Type="http://schemas.openxmlformats.org/officeDocument/2006/relationships/chartUserShapes" Target="../drawings/drawing3.xml"/></Relationships>
</file>

<file path=ppt/charts/_rels/chart24.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package" Target="../embeddings/Microsoft_Excel_Sheet10.xlsx"/></Relationships>
</file>

<file path=ppt/charts/_rels/chart25.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package" Target="../embeddings/Microsoft_Excel_Sheet11.xlsx"/></Relationships>
</file>

<file path=ppt/charts/_rels/chart26.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package" Target="../embeddings/Microsoft_Excel_Sheet12.xlsx"/></Relationships>
</file>

<file path=ppt/charts/_rels/chart27.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omutlu:Documents:presentations:CMU:NoCArc%202015%20Keynote%20Dec%205%202015:graphs-nocarc15.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32.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oleObject" Target="Macintosh%20HD:Users:omutlu:Documents:presentations:CMU:NoCArc%202015%20Keynote%20Dec%205%202015:graphs-nocarc15.xlsx" TargetMode="External"/></Relationships>
</file>

<file path=ppt/charts/_rels/chart33.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oleObject" Target="Macintosh%20HD:Users:omutlu:Documents:presentations:CMU:NoCArc%202015%20Keynote%20Dec%205%202015:graphs-nocarc15.xlsx" TargetMode="External"/></Relationships>
</file>

<file path=ppt/charts/_rels/chart34.xml.rels><?xml version="1.0" encoding="UTF-8" standalone="yes"?>
<Relationships xmlns="http://schemas.openxmlformats.org/package/2006/relationships"><Relationship Id="rId1" Type="http://schemas.openxmlformats.org/officeDocument/2006/relationships/themeOverride" Target="../theme/themeOverride21.xml"/><Relationship Id="rId2" Type="http://schemas.openxmlformats.org/officeDocument/2006/relationships/oleObject" Target="Macintosh%20HD:Users:omutlu:Documents:presentations:CMU:NoCArc%202015%20Keynote%20Dec%205%202015:graphs-nocarc15.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omutlu:Documents:presentations:CMU:NoCArc%202015%20Keynote%20Dec%205%202015:graphs-nocarc15.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1.xlsx"/></Relationships>
</file>

<file path=ppt/charts/_rels/chart6.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vboxsrv\shared\ppts\pdl-retreat-talk\sheets\perf-energy.csv"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vboxsrv\shared\ppts\pdl-retreat-talk\sheets\s-curve.csv"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23815648836"/>
          <c:y val="0.0318444555543211"/>
          <c:w val="0.80821790873811"/>
          <c:h val="0.906067149946302"/>
        </c:manualLayout>
      </c:layout>
      <c:barChart>
        <c:barDir val="bar"/>
        <c:grouping val="stacked"/>
        <c:varyColors val="0"/>
        <c:ser>
          <c:idx val="0"/>
          <c:order val="0"/>
          <c:tx>
            <c:strRef>
              <c:f>Sheet1!$B$33</c:f>
              <c:strCache>
                <c:ptCount val="1"/>
                <c:pt idx="0">
                  <c:v>Accepted</c:v>
                </c:pt>
              </c:strCache>
            </c:strRef>
          </c:tx>
          <c:invertIfNegative val="0"/>
          <c:cat>
            <c:strRef>
              <c:f>Sheet1!$C$32:$D$32</c:f>
              <c:strCache>
                <c:ptCount val="2"/>
                <c:pt idx="0">
                  <c:v>MICRO 2015</c:v>
                </c:pt>
                <c:pt idx="1">
                  <c:v>MICRO 2012</c:v>
                </c:pt>
              </c:strCache>
            </c:strRef>
          </c:cat>
          <c:val>
            <c:numRef>
              <c:f>Sheet1!$C$33:$D$33</c:f>
              <c:numCache>
                <c:formatCode>General</c:formatCode>
                <c:ptCount val="2"/>
                <c:pt idx="0">
                  <c:v>1.0</c:v>
                </c:pt>
                <c:pt idx="1">
                  <c:v>6.0</c:v>
                </c:pt>
              </c:numCache>
            </c:numRef>
          </c:val>
        </c:ser>
        <c:ser>
          <c:idx val="1"/>
          <c:order val="1"/>
          <c:tx>
            <c:strRef>
              <c:f>Sheet1!$B$34</c:f>
              <c:strCache>
                <c:ptCount val="1"/>
                <c:pt idx="0">
                  <c:v>Submitted</c:v>
                </c:pt>
              </c:strCache>
            </c:strRef>
          </c:tx>
          <c:invertIfNegative val="0"/>
          <c:cat>
            <c:strRef>
              <c:f>Sheet1!$C$32:$D$32</c:f>
              <c:strCache>
                <c:ptCount val="2"/>
                <c:pt idx="0">
                  <c:v>MICRO 2015</c:v>
                </c:pt>
                <c:pt idx="1">
                  <c:v>MICRO 2012</c:v>
                </c:pt>
              </c:strCache>
            </c:strRef>
          </c:cat>
          <c:val>
            <c:numRef>
              <c:f>Sheet1!$C$34:$D$34</c:f>
              <c:numCache>
                <c:formatCode>General</c:formatCode>
                <c:ptCount val="2"/>
                <c:pt idx="0">
                  <c:v>17.0</c:v>
                </c:pt>
                <c:pt idx="1">
                  <c:v>30.0</c:v>
                </c:pt>
              </c:numCache>
            </c:numRef>
          </c:val>
        </c:ser>
        <c:dLbls>
          <c:showLegendKey val="0"/>
          <c:showVal val="0"/>
          <c:showCatName val="0"/>
          <c:showSerName val="0"/>
          <c:showPercent val="0"/>
          <c:showBubbleSize val="0"/>
        </c:dLbls>
        <c:gapWidth val="150"/>
        <c:overlap val="100"/>
        <c:axId val="2129722424"/>
        <c:axId val="2128047192"/>
      </c:barChart>
      <c:catAx>
        <c:axId val="2129722424"/>
        <c:scaling>
          <c:orientation val="minMax"/>
        </c:scaling>
        <c:delete val="0"/>
        <c:axPos val="l"/>
        <c:majorTickMark val="out"/>
        <c:minorTickMark val="none"/>
        <c:tickLblPos val="nextTo"/>
        <c:txPr>
          <a:bodyPr/>
          <a:lstStyle/>
          <a:p>
            <a:pPr>
              <a:defRPr sz="1600"/>
            </a:pPr>
            <a:endParaRPr lang="en-US"/>
          </a:p>
        </c:txPr>
        <c:crossAx val="2128047192"/>
        <c:crosses val="autoZero"/>
        <c:auto val="1"/>
        <c:lblAlgn val="ctr"/>
        <c:lblOffset val="100"/>
        <c:noMultiLvlLbl val="0"/>
      </c:catAx>
      <c:valAx>
        <c:axId val="2128047192"/>
        <c:scaling>
          <c:orientation val="minMax"/>
        </c:scaling>
        <c:delete val="0"/>
        <c:axPos val="b"/>
        <c:majorGridlines/>
        <c:numFmt formatCode="General" sourceLinked="1"/>
        <c:majorTickMark val="out"/>
        <c:minorTickMark val="none"/>
        <c:tickLblPos val="nextTo"/>
        <c:txPr>
          <a:bodyPr/>
          <a:lstStyle/>
          <a:p>
            <a:pPr>
              <a:defRPr sz="1600"/>
            </a:pPr>
            <a:endParaRPr lang="en-US"/>
          </a:p>
        </c:txPr>
        <c:crossAx val="2129722424"/>
        <c:crosses val="autoZero"/>
        <c:crossBetween val="between"/>
      </c:valAx>
    </c:plotArea>
    <c:legend>
      <c:legendPos val="r"/>
      <c:layout>
        <c:manualLayout>
          <c:xMode val="edge"/>
          <c:yMode val="edge"/>
          <c:x val="0.664073603890755"/>
          <c:y val="0.666367895851078"/>
          <c:w val="0.240139625290677"/>
          <c:h val="0.166977203150267"/>
        </c:manualLayout>
      </c:layout>
      <c:overlay val="0"/>
      <c:spPr>
        <a:ln>
          <a:solidFill>
            <a:srgbClr val="000000"/>
          </a:solidFill>
        </a:ln>
      </c:spPr>
      <c:txPr>
        <a:bodyPr/>
        <a:lstStyle/>
        <a:p>
          <a:pPr>
            <a:defRPr sz="1800"/>
          </a:pPr>
          <a:endParaRPr lang="en-US"/>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en-US" altLang="ko-KR" smtClean="0"/>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mtClean="0"/>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smtClean="0"/>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smtClean="0"/>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ko-KR" smtClean="0"/>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2028540472"/>
        <c:axId val="2028544168"/>
      </c:barChart>
      <c:catAx>
        <c:axId val="202854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8544168"/>
        <c:crosses val="autoZero"/>
        <c:auto val="1"/>
        <c:lblAlgn val="ctr"/>
        <c:lblOffset val="100"/>
        <c:noMultiLvlLbl val="0"/>
      </c:catAx>
      <c:valAx>
        <c:axId val="2028544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8540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smtClean="0"/>
              <a:t>Memory </a:t>
            </a:r>
            <a:r>
              <a:rPr lang="en-US" altLang="ko-KR" b="1" smtClean="0"/>
              <a:t>Bandwidth Consumption</a:t>
            </a:r>
            <a:endParaRPr lang="en-US" altLang="ko-KR" b="1"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layout/>
              <c:tx>
                <c:rich>
                  <a:bodyPr/>
                  <a:lstStyle/>
                  <a:p>
                    <a:r>
                      <a:rPr lang="en-US" altLang="ko-KR" sz="1800" dirty="0" smtClean="0"/>
                      <a:t>80GB/s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ltLang="ko-KR" sz="1800" dirty="0" smtClean="0"/>
                      <a:t>190GB/s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z="1800" dirty="0" smtClean="0"/>
                      <a:t>243GB/s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b="1" dirty="0" smtClean="0"/>
                      <a:t>1.3TB/s</a:t>
                    </a:r>
                    <a:endParaRPr lang="en-US" altLang="ko-KR" b="1"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b="1" dirty="0" smtClean="0"/>
                      <a:t>2.2TB/s</a:t>
                    </a:r>
                    <a:endParaRPr lang="en-US" altLang="ko-KR" b="1"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smtClean="0"/>
                      <a:t>2.9TB/s</a:t>
                    </a:r>
                    <a:endParaRPr lang="en-US" altLang="ko-KR" b="1"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0.079545171498</c:v>
                </c:pt>
                <c:pt idx="1">
                  <c:v>0.19040264944</c:v>
                </c:pt>
                <c:pt idx="2">
                  <c:v>0.24288608168</c:v>
                </c:pt>
                <c:pt idx="3">
                  <c:v>1.29430360506</c:v>
                </c:pt>
                <c:pt idx="4">
                  <c:v>2.2439987488</c:v>
                </c:pt>
                <c:pt idx="5">
                  <c:v>2.919651096199999</c:v>
                </c:pt>
              </c:numCache>
            </c:numRef>
          </c:val>
        </c:ser>
        <c:dLbls>
          <c:showLegendKey val="0"/>
          <c:showVal val="0"/>
          <c:showCatName val="0"/>
          <c:showSerName val="0"/>
          <c:showPercent val="0"/>
          <c:showBubbleSize val="0"/>
        </c:dLbls>
        <c:gapWidth val="80"/>
        <c:overlap val="-27"/>
        <c:axId val="2026094584"/>
        <c:axId val="2026090936"/>
      </c:barChart>
      <c:catAx>
        <c:axId val="202609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26090936"/>
        <c:crosses val="autoZero"/>
        <c:auto val="1"/>
        <c:lblAlgn val="ctr"/>
        <c:lblOffset val="100"/>
        <c:noMultiLvlLbl val="0"/>
      </c:catAx>
      <c:valAx>
        <c:axId val="2026090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smtClean="0"/>
                  <a:t>Memory Bandwidth</a:t>
                </a:r>
                <a:r>
                  <a:rPr lang="en-US" altLang="ko-KR" sz="1800" baseline="0" dirty="0" smtClean="0"/>
                  <a:t> (TB/s)</a:t>
                </a:r>
              </a:p>
            </c:rich>
          </c:tx>
          <c:layout>
            <c:manualLayout>
              <c:xMode val="edge"/>
              <c:yMode val="edge"/>
              <c:x val="0.0"/>
              <c:y val="0.14917297913327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26094584"/>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0.0637506646</c:v>
                </c:pt>
                <c:pt idx="1">
                  <c:v>0.0243360804911885</c:v>
                </c:pt>
              </c:numCache>
            </c:numRef>
          </c:val>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0.9362493354</c:v>
                </c:pt>
                <c:pt idx="1">
                  <c:v>0.0899198736478402</c:v>
                </c:pt>
              </c:numCache>
            </c:numRef>
          </c:val>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0.0</c:v>
                </c:pt>
                <c:pt idx="1">
                  <c:v>0.0202188828553073</c:v>
                </c:pt>
              </c:numCache>
            </c:numRef>
          </c:val>
        </c:ser>
        <c:dLbls>
          <c:showLegendKey val="0"/>
          <c:showVal val="0"/>
          <c:showCatName val="0"/>
          <c:showSerName val="0"/>
          <c:showPercent val="0"/>
          <c:showBubbleSize val="0"/>
        </c:dLbls>
        <c:gapWidth val="80"/>
        <c:overlap val="100"/>
        <c:axId val="2028608456"/>
        <c:axId val="2028611944"/>
      </c:barChart>
      <c:catAx>
        <c:axId val="2028608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8611944"/>
        <c:crosses val="autoZero"/>
        <c:auto val="1"/>
        <c:lblAlgn val="ctr"/>
        <c:lblOffset val="100"/>
        <c:noMultiLvlLbl val="0"/>
      </c:catAx>
      <c:valAx>
        <c:axId val="2028611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860845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532595587714"/>
          <c:y val="0.180294865485564"/>
          <c:w val="0.677767373672885"/>
          <c:h val="0.591493807414698"/>
        </c:manualLayout>
      </c:layout>
      <c:lineChart>
        <c:grouping val="standard"/>
        <c:varyColors val="0"/>
        <c:ser>
          <c:idx val="0"/>
          <c:order val="0"/>
          <c:tx>
            <c:strRef>
              <c:f>Trend!$C$42</c:f>
              <c:strCache>
                <c:ptCount val="1"/>
                <c:pt idx="0">
                  <c:v>Capacity</c:v>
                </c:pt>
              </c:strCache>
            </c:strRef>
          </c:tx>
          <c:marker>
            <c:symbol val="triangle"/>
            <c:size val="12"/>
          </c:marker>
          <c:cat>
            <c:numRef>
              <c:f>Trend!$D$41:$H$41</c:f>
              <c:numCache>
                <c:formatCode>General</c:formatCode>
                <c:ptCount val="5"/>
                <c:pt idx="0">
                  <c:v>2000.0</c:v>
                </c:pt>
                <c:pt idx="1">
                  <c:v>2003.0</c:v>
                </c:pt>
                <c:pt idx="2">
                  <c:v>2006.0</c:v>
                </c:pt>
                <c:pt idx="3">
                  <c:v>2008.0</c:v>
                </c:pt>
                <c:pt idx="4">
                  <c:v>2011.0</c:v>
                </c:pt>
              </c:numCache>
            </c:numRef>
          </c:cat>
          <c:val>
            <c:numRef>
              <c:f>Trend!$D$42:$H$42</c:f>
              <c:numCache>
                <c:formatCode>General</c:formatCode>
                <c:ptCount val="5"/>
                <c:pt idx="0">
                  <c:v>0.125</c:v>
                </c:pt>
                <c:pt idx="1">
                  <c:v>0.25</c:v>
                </c:pt>
                <c:pt idx="2">
                  <c:v>0.5</c:v>
                </c:pt>
                <c:pt idx="3">
                  <c:v>1.0</c:v>
                </c:pt>
                <c:pt idx="4">
                  <c:v>2.0</c:v>
                </c:pt>
              </c:numCache>
            </c:numRef>
          </c:val>
          <c:smooth val="0"/>
        </c:ser>
        <c:dLbls>
          <c:showLegendKey val="0"/>
          <c:showVal val="0"/>
          <c:showCatName val="0"/>
          <c:showSerName val="0"/>
          <c:showPercent val="0"/>
          <c:showBubbleSize val="0"/>
        </c:dLbls>
        <c:marker val="1"/>
        <c:smooth val="0"/>
        <c:axId val="2025936536"/>
        <c:axId val="2025939672"/>
      </c:lineChart>
      <c:lineChart>
        <c:grouping val="standard"/>
        <c:varyColors val="0"/>
        <c:ser>
          <c:idx val="1"/>
          <c:order val="1"/>
          <c:tx>
            <c:strRef>
              <c:f>Trend!$C$43</c:f>
              <c:strCache>
                <c:ptCount val="1"/>
                <c:pt idx="0">
                  <c:v>Latency (tRC)</c:v>
                </c:pt>
              </c:strCache>
            </c:strRef>
          </c:tx>
          <c:marker>
            <c:symbol val="square"/>
            <c:size val="10"/>
          </c:marker>
          <c:cat>
            <c:numRef>
              <c:f>Trend!$D$41:$H$41</c:f>
              <c:numCache>
                <c:formatCode>General</c:formatCode>
                <c:ptCount val="5"/>
                <c:pt idx="0">
                  <c:v>2000.0</c:v>
                </c:pt>
                <c:pt idx="1">
                  <c:v>2003.0</c:v>
                </c:pt>
                <c:pt idx="2">
                  <c:v>2006.0</c:v>
                </c:pt>
                <c:pt idx="3">
                  <c:v>2008.0</c:v>
                </c:pt>
                <c:pt idx="4">
                  <c:v>2011.0</c:v>
                </c:pt>
              </c:numCache>
            </c:numRef>
          </c:cat>
          <c:val>
            <c:numRef>
              <c:f>Trend!$D$43:$H$43</c:f>
              <c:numCache>
                <c:formatCode>General</c:formatCode>
                <c:ptCount val="5"/>
                <c:pt idx="0">
                  <c:v>65.0</c:v>
                </c:pt>
                <c:pt idx="1">
                  <c:v>60.0</c:v>
                </c:pt>
                <c:pt idx="2">
                  <c:v>57.5</c:v>
                </c:pt>
                <c:pt idx="3">
                  <c:v>49.5</c:v>
                </c:pt>
                <c:pt idx="4">
                  <c:v>47.91</c:v>
                </c:pt>
              </c:numCache>
            </c:numRef>
          </c:val>
          <c:smooth val="0"/>
        </c:ser>
        <c:dLbls>
          <c:showLegendKey val="0"/>
          <c:showVal val="0"/>
          <c:showCatName val="0"/>
          <c:showSerName val="0"/>
          <c:showPercent val="0"/>
          <c:showBubbleSize val="0"/>
        </c:dLbls>
        <c:marker val="1"/>
        <c:smooth val="0"/>
        <c:axId val="2029449320"/>
        <c:axId val="2029446616"/>
      </c:lineChart>
      <c:catAx>
        <c:axId val="2025936536"/>
        <c:scaling>
          <c:orientation val="minMax"/>
        </c:scaling>
        <c:delete val="0"/>
        <c:axPos val="b"/>
        <c:title>
          <c:tx>
            <c:rich>
              <a:bodyPr/>
              <a:lstStyle/>
              <a:p>
                <a:pPr>
                  <a:defRPr sz="2800"/>
                </a:pPr>
                <a:r>
                  <a:rPr lang="en-US" sz="2800"/>
                  <a:t>Year</a:t>
                </a:r>
              </a:p>
            </c:rich>
          </c:tx>
          <c:layout>
            <c:manualLayout>
              <c:xMode val="edge"/>
              <c:yMode val="edge"/>
              <c:x val="0.450371237379111"/>
              <c:y val="0.894271038385827"/>
            </c:manualLayout>
          </c:layout>
          <c:overlay val="0"/>
        </c:title>
        <c:numFmt formatCode="General" sourceLinked="1"/>
        <c:majorTickMark val="out"/>
        <c:minorTickMark val="none"/>
        <c:tickLblPos val="nextTo"/>
        <c:txPr>
          <a:bodyPr/>
          <a:lstStyle/>
          <a:p>
            <a:pPr>
              <a:defRPr sz="2400"/>
            </a:pPr>
            <a:endParaRPr lang="en-US"/>
          </a:p>
        </c:txPr>
        <c:crossAx val="2025939672"/>
        <c:crosses val="autoZero"/>
        <c:auto val="1"/>
        <c:lblAlgn val="ctr"/>
        <c:lblOffset val="100"/>
        <c:noMultiLvlLbl val="0"/>
      </c:catAx>
      <c:valAx>
        <c:axId val="2025939672"/>
        <c:scaling>
          <c:orientation val="minMax"/>
        </c:scaling>
        <c:delete val="0"/>
        <c:axPos val="l"/>
        <c:majorGridlines/>
        <c:title>
          <c:tx>
            <c:rich>
              <a:bodyPr rot="-5400000" vert="horz"/>
              <a:lstStyle/>
              <a:p>
                <a:pPr>
                  <a:defRPr sz="2800">
                    <a:solidFill>
                      <a:schemeClr val="accent1"/>
                    </a:solidFill>
                  </a:defRPr>
                </a:pPr>
                <a:r>
                  <a:rPr lang="en-US" sz="2800" dirty="0">
                    <a:solidFill>
                      <a:schemeClr val="accent1"/>
                    </a:solidFill>
                  </a:rPr>
                  <a:t>Capacity (Gb)</a:t>
                </a:r>
              </a:p>
            </c:rich>
          </c:tx>
          <c:layout/>
          <c:overlay val="0"/>
        </c:title>
        <c:numFmt formatCode="#,##0.0" sourceLinked="0"/>
        <c:majorTickMark val="out"/>
        <c:minorTickMark val="none"/>
        <c:tickLblPos val="nextTo"/>
        <c:txPr>
          <a:bodyPr/>
          <a:lstStyle/>
          <a:p>
            <a:pPr>
              <a:defRPr sz="2400">
                <a:solidFill>
                  <a:schemeClr val="tx1"/>
                </a:solidFill>
              </a:defRPr>
            </a:pPr>
            <a:endParaRPr lang="en-US"/>
          </a:p>
        </c:txPr>
        <c:crossAx val="2025936536"/>
        <c:crosses val="autoZero"/>
        <c:crossBetween val="between"/>
      </c:valAx>
      <c:valAx>
        <c:axId val="2029446616"/>
        <c:scaling>
          <c:orientation val="minMax"/>
          <c:max val="100.0"/>
        </c:scaling>
        <c:delete val="0"/>
        <c:axPos val="r"/>
        <c:title>
          <c:tx>
            <c:rich>
              <a:bodyPr rot="-5400000" vert="horz"/>
              <a:lstStyle/>
              <a:p>
                <a:pPr>
                  <a:defRPr sz="2800">
                    <a:solidFill>
                      <a:schemeClr val="accent2"/>
                    </a:solidFill>
                  </a:defRPr>
                </a:pPr>
                <a:r>
                  <a:rPr lang="en-US" sz="2800">
                    <a:solidFill>
                      <a:schemeClr val="accent2"/>
                    </a:solidFill>
                  </a:rPr>
                  <a:t>Latency (ns)</a:t>
                </a:r>
              </a:p>
            </c:rich>
          </c:tx>
          <c:layout/>
          <c:overlay val="0"/>
        </c:title>
        <c:numFmt formatCode="General" sourceLinked="1"/>
        <c:majorTickMark val="out"/>
        <c:minorTickMark val="none"/>
        <c:tickLblPos val="nextTo"/>
        <c:txPr>
          <a:bodyPr/>
          <a:lstStyle/>
          <a:p>
            <a:pPr>
              <a:defRPr sz="2400"/>
            </a:pPr>
            <a:endParaRPr lang="en-US"/>
          </a:p>
        </c:txPr>
        <c:crossAx val="2029449320"/>
        <c:crosses val="max"/>
        <c:crossBetween val="between"/>
        <c:majorUnit val="20.0"/>
      </c:valAx>
      <c:catAx>
        <c:axId val="2029449320"/>
        <c:scaling>
          <c:orientation val="minMax"/>
        </c:scaling>
        <c:delete val="1"/>
        <c:axPos val="b"/>
        <c:numFmt formatCode="General" sourceLinked="1"/>
        <c:majorTickMark val="out"/>
        <c:minorTickMark val="none"/>
        <c:tickLblPos val="nextTo"/>
        <c:crossAx val="2029446616"/>
        <c:crosses val="autoZero"/>
        <c:auto val="1"/>
        <c:lblAlgn val="ctr"/>
        <c:lblOffset val="100"/>
        <c:noMultiLvlLbl val="0"/>
      </c:catAx>
    </c:plotArea>
    <c:legend>
      <c:legendPos val="t"/>
      <c:layout/>
      <c:overlay val="0"/>
      <c:txPr>
        <a:bodyPr/>
        <a:lstStyle/>
        <a:p>
          <a:pPr>
            <a:defRPr sz="2800"/>
          </a:pPr>
          <a:endParaRPr lang="en-US"/>
        </a:p>
      </c:txPr>
    </c:legend>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dPt>
          <c:dPt>
            <c:idx val="4"/>
            <c:marker>
              <c:spPr>
                <a:solidFill>
                  <a:schemeClr val="tx1"/>
                </a:solidFill>
                <a:ln>
                  <a:noFill/>
                </a:ln>
              </c:spPr>
            </c:marker>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28222808"/>
        <c:axId val="2028228424"/>
      </c:scatterChart>
      <c:valAx>
        <c:axId val="2028222808"/>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28228424"/>
        <c:crosses val="autoZero"/>
        <c:crossBetween val="midCat"/>
        <c:majorUnit val="10.0"/>
      </c:valAx>
      <c:valAx>
        <c:axId val="2028228424"/>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28222808"/>
        <c:crosses val="autoZero"/>
        <c:crossBetween val="midCat"/>
        <c:majorUnit val="1.0"/>
      </c:valAx>
    </c:plotArea>
    <c:plotVisOnly val="1"/>
    <c:dispBlanksAs val="gap"/>
    <c:showDLblsOverMax val="0"/>
  </c:chart>
  <c:spPr>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5"/>
          <c:y val="0.0897224210610037"/>
          <c:w val="0.642587790750294"/>
          <c:h val="0.71270381430327"/>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1.0</c:v>
                </c:pt>
                <c:pt idx="1">
                  <c:v>0.49</c:v>
                </c:pt>
                <c:pt idx="2">
                  <c:v>1.49</c:v>
                </c:pt>
              </c:numCache>
            </c:numRef>
          </c:val>
        </c:ser>
        <c:dLbls>
          <c:showLegendKey val="0"/>
          <c:showVal val="0"/>
          <c:showCatName val="0"/>
          <c:showSerName val="0"/>
          <c:showPercent val="0"/>
          <c:showBubbleSize val="0"/>
        </c:dLbls>
        <c:gapWidth val="50"/>
        <c:axId val="2031632488"/>
        <c:axId val="2031635464"/>
      </c:barChart>
      <c:catAx>
        <c:axId val="2031632488"/>
        <c:scaling>
          <c:orientation val="minMax"/>
        </c:scaling>
        <c:delete val="1"/>
        <c:axPos val="b"/>
        <c:majorTickMark val="out"/>
        <c:minorTickMark val="none"/>
        <c:tickLblPos val="nextTo"/>
        <c:crossAx val="2031635464"/>
        <c:crosses val="autoZero"/>
        <c:auto val="1"/>
        <c:lblAlgn val="ctr"/>
        <c:lblOffset val="100"/>
        <c:noMultiLvlLbl val="0"/>
      </c:catAx>
      <c:valAx>
        <c:axId val="2031635464"/>
        <c:scaling>
          <c:orientation val="minMax"/>
          <c:max val="1.5"/>
          <c:min val="0.0"/>
        </c:scaling>
        <c:delete val="0"/>
        <c:axPos val="l"/>
        <c:majorGridlines/>
        <c:numFmt formatCode="0%" sourceLinked="0"/>
        <c:majorTickMark val="out"/>
        <c:minorTickMark val="none"/>
        <c:tickLblPos val="nextTo"/>
        <c:txPr>
          <a:bodyPr/>
          <a:lstStyle/>
          <a:p>
            <a:pPr>
              <a:defRPr sz="1600"/>
            </a:pPr>
            <a:endParaRPr lang="en-US"/>
          </a:p>
        </c:txPr>
        <c:crossAx val="2031632488"/>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0.0365644301934415"/>
          <c:w val="0.628219872688108"/>
          <c:h val="0.756087645113449"/>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1.0</c:v>
                </c:pt>
                <c:pt idx="1">
                  <c:v>0.56</c:v>
                </c:pt>
                <c:pt idx="2">
                  <c:v>1.23</c:v>
                </c:pt>
              </c:numCache>
            </c:numRef>
          </c:val>
        </c:ser>
        <c:dLbls>
          <c:showLegendKey val="0"/>
          <c:showVal val="0"/>
          <c:showCatName val="0"/>
          <c:showSerName val="0"/>
          <c:showPercent val="0"/>
          <c:showBubbleSize val="0"/>
        </c:dLbls>
        <c:gapWidth val="50"/>
        <c:axId val="2029634056"/>
        <c:axId val="2029734360"/>
      </c:barChart>
      <c:catAx>
        <c:axId val="2029634056"/>
        <c:scaling>
          <c:orientation val="minMax"/>
        </c:scaling>
        <c:delete val="1"/>
        <c:axPos val="b"/>
        <c:majorTickMark val="out"/>
        <c:minorTickMark val="none"/>
        <c:tickLblPos val="nextTo"/>
        <c:crossAx val="2029734360"/>
        <c:crosses val="autoZero"/>
        <c:auto val="1"/>
        <c:lblAlgn val="ctr"/>
        <c:lblOffset val="100"/>
        <c:noMultiLvlLbl val="0"/>
      </c:catAx>
      <c:valAx>
        <c:axId val="2029734360"/>
        <c:scaling>
          <c:orientation val="minMax"/>
          <c:max val="1.6"/>
          <c:min val="0.0"/>
        </c:scaling>
        <c:delete val="0"/>
        <c:axPos val="l"/>
        <c:majorGridlines/>
        <c:numFmt formatCode="0%" sourceLinked="0"/>
        <c:majorTickMark val="out"/>
        <c:minorTickMark val="none"/>
        <c:tickLblPos val="nextTo"/>
        <c:txPr>
          <a:bodyPr/>
          <a:lstStyle/>
          <a:p>
            <a:pPr>
              <a:defRPr sz="1800"/>
            </a:pPr>
            <a:endParaRPr lang="en-US"/>
          </a:p>
        </c:txPr>
        <c:crossAx val="20296340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dPt>
          <c:dPt>
            <c:idx val="4"/>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32468984"/>
        <c:axId val="2032474360"/>
      </c:scatterChart>
      <c:valAx>
        <c:axId val="2032468984"/>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32474360"/>
        <c:crosses val="autoZero"/>
        <c:crossBetween val="midCat"/>
        <c:majorUnit val="10.0"/>
      </c:valAx>
      <c:valAx>
        <c:axId val="2032474360"/>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32468984"/>
        <c:crosses val="autoZero"/>
        <c:crossBetween val="midCat"/>
        <c:majorUnit val="1.0"/>
      </c:valAx>
    </c:plotArea>
    <c:plotVisOnly val="1"/>
    <c:dispBlanksAs val="gap"/>
    <c:showDLblsOverMax val="0"/>
  </c:chart>
  <c:spPr>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c:v>
                </c:pt>
                <c:pt idx="1">
                  <c:v>1.115</c:v>
                </c:pt>
                <c:pt idx="2">
                  <c:v>1.107</c:v>
                </c:pt>
              </c:numCache>
            </c:numRef>
          </c:val>
        </c:ser>
        <c:dLbls>
          <c:showLegendKey val="0"/>
          <c:showVal val="0"/>
          <c:showCatName val="0"/>
          <c:showSerName val="0"/>
          <c:showPercent val="0"/>
          <c:showBubbleSize val="0"/>
        </c:dLbls>
        <c:gapWidth val="150"/>
        <c:axId val="2030932296"/>
        <c:axId val="2030951432"/>
      </c:barChart>
      <c:catAx>
        <c:axId val="2030932296"/>
        <c:scaling>
          <c:orientation val="minMax"/>
        </c:scaling>
        <c:delete val="0"/>
        <c:axPos val="b"/>
        <c:majorTickMark val="out"/>
        <c:minorTickMark val="none"/>
        <c:tickLblPos val="nextTo"/>
        <c:txPr>
          <a:bodyPr/>
          <a:lstStyle/>
          <a:p>
            <a:pPr>
              <a:defRPr sz="1800"/>
            </a:pPr>
            <a:endParaRPr lang="en-US"/>
          </a:p>
        </c:txPr>
        <c:crossAx val="2030951432"/>
        <c:crosses val="autoZero"/>
        <c:auto val="1"/>
        <c:lblAlgn val="ctr"/>
        <c:lblOffset val="0"/>
        <c:noMultiLvlLbl val="0"/>
      </c:catAx>
      <c:valAx>
        <c:axId val="2030951432"/>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30932296"/>
        <c:crosses val="autoZero"/>
        <c:crossBetween val="between"/>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c:v>
                </c:pt>
                <c:pt idx="1">
                  <c:v>0.755</c:v>
                </c:pt>
                <c:pt idx="2">
                  <c:v>0.737</c:v>
                </c:pt>
              </c:numCache>
            </c:numRef>
          </c:val>
        </c:ser>
        <c:dLbls>
          <c:showLegendKey val="0"/>
          <c:showVal val="0"/>
          <c:showCatName val="0"/>
          <c:showSerName val="0"/>
          <c:showPercent val="0"/>
          <c:showBubbleSize val="0"/>
        </c:dLbls>
        <c:gapWidth val="150"/>
        <c:axId val="2031699224"/>
        <c:axId val="2031702264"/>
      </c:barChart>
      <c:catAx>
        <c:axId val="2031699224"/>
        <c:scaling>
          <c:orientation val="minMax"/>
        </c:scaling>
        <c:delete val="0"/>
        <c:axPos val="b"/>
        <c:majorTickMark val="out"/>
        <c:minorTickMark val="none"/>
        <c:tickLblPos val="nextTo"/>
        <c:txPr>
          <a:bodyPr/>
          <a:lstStyle/>
          <a:p>
            <a:pPr>
              <a:defRPr sz="1800"/>
            </a:pPr>
            <a:endParaRPr lang="en-US"/>
          </a:p>
        </c:txPr>
        <c:crossAx val="2031702264"/>
        <c:crosses val="autoZero"/>
        <c:auto val="1"/>
        <c:lblAlgn val="ctr"/>
        <c:lblOffset val="0"/>
        <c:noMultiLvlLbl val="0"/>
      </c:catAx>
      <c:valAx>
        <c:axId val="2031702264"/>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31699224"/>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23815648836"/>
          <c:y val="0.0318444555543211"/>
          <c:w val="0.80821790873811"/>
          <c:h val="0.906067149946302"/>
        </c:manualLayout>
      </c:layout>
      <c:barChart>
        <c:barDir val="bar"/>
        <c:grouping val="stacked"/>
        <c:varyColors val="0"/>
        <c:ser>
          <c:idx val="0"/>
          <c:order val="0"/>
          <c:tx>
            <c:strRef>
              <c:f>Sheet1!$B$33</c:f>
              <c:strCache>
                <c:ptCount val="1"/>
                <c:pt idx="0">
                  <c:v>Accepted</c:v>
                </c:pt>
              </c:strCache>
            </c:strRef>
          </c:tx>
          <c:invertIfNegative val="0"/>
          <c:cat>
            <c:strRef>
              <c:f>Sheet1!$C$32:$D$32</c:f>
              <c:strCache>
                <c:ptCount val="2"/>
                <c:pt idx="0">
                  <c:v>MICRO 2015</c:v>
                </c:pt>
                <c:pt idx="1">
                  <c:v>MICRO 2012</c:v>
                </c:pt>
              </c:strCache>
            </c:strRef>
          </c:cat>
          <c:val>
            <c:numRef>
              <c:f>Sheet1!$C$33:$D$33</c:f>
              <c:numCache>
                <c:formatCode>General</c:formatCode>
                <c:ptCount val="2"/>
                <c:pt idx="0">
                  <c:v>1.0</c:v>
                </c:pt>
                <c:pt idx="1">
                  <c:v>6.0</c:v>
                </c:pt>
              </c:numCache>
            </c:numRef>
          </c:val>
        </c:ser>
        <c:ser>
          <c:idx val="1"/>
          <c:order val="1"/>
          <c:tx>
            <c:strRef>
              <c:f>Sheet1!$B$34</c:f>
              <c:strCache>
                <c:ptCount val="1"/>
                <c:pt idx="0">
                  <c:v>Submitted</c:v>
                </c:pt>
              </c:strCache>
            </c:strRef>
          </c:tx>
          <c:invertIfNegative val="0"/>
          <c:cat>
            <c:strRef>
              <c:f>Sheet1!$C$32:$D$32</c:f>
              <c:strCache>
                <c:ptCount val="2"/>
                <c:pt idx="0">
                  <c:v>MICRO 2015</c:v>
                </c:pt>
                <c:pt idx="1">
                  <c:v>MICRO 2012</c:v>
                </c:pt>
              </c:strCache>
            </c:strRef>
          </c:cat>
          <c:val>
            <c:numRef>
              <c:f>Sheet1!$C$34:$D$34</c:f>
              <c:numCache>
                <c:formatCode>General</c:formatCode>
                <c:ptCount val="2"/>
                <c:pt idx="0">
                  <c:v>17.0</c:v>
                </c:pt>
                <c:pt idx="1">
                  <c:v>30.0</c:v>
                </c:pt>
              </c:numCache>
            </c:numRef>
          </c:val>
        </c:ser>
        <c:dLbls>
          <c:showLegendKey val="0"/>
          <c:showVal val="0"/>
          <c:showCatName val="0"/>
          <c:showSerName val="0"/>
          <c:showPercent val="0"/>
          <c:showBubbleSize val="0"/>
        </c:dLbls>
        <c:gapWidth val="150"/>
        <c:overlap val="100"/>
        <c:axId val="1849096088"/>
        <c:axId val="2034728360"/>
      </c:barChart>
      <c:catAx>
        <c:axId val="1849096088"/>
        <c:scaling>
          <c:orientation val="minMax"/>
        </c:scaling>
        <c:delete val="0"/>
        <c:axPos val="l"/>
        <c:majorTickMark val="out"/>
        <c:minorTickMark val="none"/>
        <c:tickLblPos val="nextTo"/>
        <c:txPr>
          <a:bodyPr/>
          <a:lstStyle/>
          <a:p>
            <a:pPr>
              <a:defRPr sz="1600"/>
            </a:pPr>
            <a:endParaRPr lang="en-US"/>
          </a:p>
        </c:txPr>
        <c:crossAx val="2034728360"/>
        <c:crosses val="autoZero"/>
        <c:auto val="1"/>
        <c:lblAlgn val="ctr"/>
        <c:lblOffset val="100"/>
        <c:noMultiLvlLbl val="0"/>
      </c:catAx>
      <c:valAx>
        <c:axId val="2034728360"/>
        <c:scaling>
          <c:orientation val="minMax"/>
        </c:scaling>
        <c:delete val="0"/>
        <c:axPos val="b"/>
        <c:majorGridlines/>
        <c:numFmt formatCode="General" sourceLinked="1"/>
        <c:majorTickMark val="out"/>
        <c:minorTickMark val="none"/>
        <c:tickLblPos val="nextTo"/>
        <c:txPr>
          <a:bodyPr/>
          <a:lstStyle/>
          <a:p>
            <a:pPr>
              <a:defRPr sz="1600"/>
            </a:pPr>
            <a:endParaRPr lang="en-US"/>
          </a:p>
        </c:txPr>
        <c:crossAx val="1849096088"/>
        <c:crosses val="autoZero"/>
        <c:crossBetween val="between"/>
      </c:valAx>
    </c:plotArea>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32627960"/>
        <c:axId val="2032631592"/>
      </c:barChart>
      <c:catAx>
        <c:axId val="203262796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2631592"/>
        <c:crosses val="autoZero"/>
        <c:auto val="1"/>
        <c:lblAlgn val="ctr"/>
        <c:lblOffset val="100"/>
        <c:noMultiLvlLbl val="0"/>
      </c:catAx>
      <c:valAx>
        <c:axId val="203263159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262796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31806152"/>
        <c:axId val="2031809784"/>
      </c:barChart>
      <c:catAx>
        <c:axId val="20318061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1809784"/>
        <c:crosses val="autoZero"/>
        <c:auto val="1"/>
        <c:lblAlgn val="ctr"/>
        <c:lblOffset val="100"/>
        <c:noMultiLvlLbl val="0"/>
      </c:catAx>
      <c:valAx>
        <c:axId val="20318097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180615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31827352"/>
        <c:axId val="2031830984"/>
      </c:barChart>
      <c:catAx>
        <c:axId val="20318273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1830984"/>
        <c:crosses val="autoZero"/>
        <c:auto val="1"/>
        <c:lblAlgn val="ctr"/>
        <c:lblOffset val="100"/>
        <c:noMultiLvlLbl val="0"/>
      </c:catAx>
      <c:valAx>
        <c:axId val="2031830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182735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29215816"/>
        <c:axId val="2029212168"/>
      </c:barChart>
      <c:catAx>
        <c:axId val="20292158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29212168"/>
        <c:crosses val="autoZero"/>
        <c:auto val="1"/>
        <c:lblAlgn val="ctr"/>
        <c:lblOffset val="100"/>
        <c:noMultiLvlLbl val="0"/>
      </c:catAx>
      <c:valAx>
        <c:axId val="202921216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2921581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29170152"/>
        <c:axId val="2029166504"/>
      </c:barChart>
      <c:catAx>
        <c:axId val="20291701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29166504"/>
        <c:crosses val="autoZero"/>
        <c:auto val="1"/>
        <c:lblAlgn val="ctr"/>
        <c:lblOffset val="100"/>
        <c:noMultiLvlLbl val="0"/>
      </c:catAx>
      <c:valAx>
        <c:axId val="202916650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2917015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31877784"/>
        <c:axId val="2031881416"/>
      </c:barChart>
      <c:catAx>
        <c:axId val="203187778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1881416"/>
        <c:crosses val="autoZero"/>
        <c:auto val="1"/>
        <c:lblAlgn val="ctr"/>
        <c:lblOffset val="100"/>
        <c:noMultiLvlLbl val="0"/>
      </c:catAx>
      <c:valAx>
        <c:axId val="203188141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1877784"/>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30276712"/>
        <c:axId val="2030280312"/>
      </c:barChart>
      <c:catAx>
        <c:axId val="203027671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0280312"/>
        <c:crosses val="autoZero"/>
        <c:auto val="1"/>
        <c:lblAlgn val="ctr"/>
        <c:lblOffset val="100"/>
        <c:noMultiLvlLbl val="0"/>
      </c:catAx>
      <c:valAx>
        <c:axId val="203028031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3027671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2032800216"/>
        <c:axId val="2032805752"/>
      </c:barChart>
      <c:catAx>
        <c:axId val="2032800216"/>
        <c:scaling>
          <c:orientation val="minMax"/>
        </c:scaling>
        <c:delete val="0"/>
        <c:axPos val="b"/>
        <c:title>
          <c:tx>
            <c:rich>
              <a:bodyPr/>
              <a:lstStyle/>
              <a:p>
                <a:pPr>
                  <a:defRPr/>
                </a:pPr>
                <a:r>
                  <a:rPr lang="en-US"/>
                  <a:t>Normalized Metric</a:t>
                </a:r>
              </a:p>
            </c:rich>
          </c:tx>
          <c:layout/>
          <c:overlay val="0"/>
        </c:title>
        <c:majorTickMark val="none"/>
        <c:minorTickMark val="none"/>
        <c:tickLblPos val="nextTo"/>
        <c:crossAx val="2032805752"/>
        <c:crosses val="autoZero"/>
        <c:auto val="1"/>
        <c:lblAlgn val="ctr"/>
        <c:lblOffset val="100"/>
        <c:noMultiLvlLbl val="0"/>
      </c:catAx>
      <c:valAx>
        <c:axId val="2032805752"/>
        <c:scaling>
          <c:orientation val="minMax"/>
        </c:scaling>
        <c:delete val="0"/>
        <c:axPos val="l"/>
        <c:majorGridlines/>
        <c:numFmt formatCode="General" sourceLinked="1"/>
        <c:majorTickMark val="out"/>
        <c:minorTickMark val="none"/>
        <c:tickLblPos val="nextTo"/>
        <c:crossAx val="2032800216"/>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2032081384"/>
        <c:axId val="2032084360"/>
      </c:barChart>
      <c:catAx>
        <c:axId val="2032081384"/>
        <c:scaling>
          <c:orientation val="minMax"/>
        </c:scaling>
        <c:delete val="1"/>
        <c:axPos val="b"/>
        <c:majorTickMark val="none"/>
        <c:minorTickMark val="none"/>
        <c:tickLblPos val="nextTo"/>
        <c:crossAx val="2032084360"/>
        <c:crosses val="autoZero"/>
        <c:auto val="1"/>
        <c:lblAlgn val="ctr"/>
        <c:lblOffset val="100"/>
        <c:noMultiLvlLbl val="0"/>
      </c:catAx>
      <c:valAx>
        <c:axId val="2032084360"/>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2032081384"/>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2032105832"/>
        <c:axId val="2032108808"/>
      </c:barChart>
      <c:catAx>
        <c:axId val="2032105832"/>
        <c:scaling>
          <c:orientation val="minMax"/>
        </c:scaling>
        <c:delete val="1"/>
        <c:axPos val="b"/>
        <c:majorTickMark val="none"/>
        <c:minorTickMark val="none"/>
        <c:tickLblPos val="nextTo"/>
        <c:crossAx val="2032108808"/>
        <c:crosses val="autoZero"/>
        <c:auto val="1"/>
        <c:lblAlgn val="ctr"/>
        <c:lblOffset val="100"/>
        <c:noMultiLvlLbl val="0"/>
      </c:catAx>
      <c:valAx>
        <c:axId val="2032108808"/>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2032105832"/>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23815648836"/>
          <c:y val="0.0318444555543211"/>
          <c:w val="0.816994591597102"/>
          <c:h val="0.906067149946302"/>
        </c:manualLayout>
      </c:layout>
      <c:barChart>
        <c:barDir val="bar"/>
        <c:grouping val="stacked"/>
        <c:varyColors val="0"/>
        <c:ser>
          <c:idx val="0"/>
          <c:order val="0"/>
          <c:tx>
            <c:strRef>
              <c:f>Sheet1!$H$34</c:f>
              <c:strCache>
                <c:ptCount val="1"/>
                <c:pt idx="0">
                  <c:v>Accepted</c:v>
                </c:pt>
              </c:strCache>
            </c:strRef>
          </c:tx>
          <c:invertIfNegative val="0"/>
          <c:cat>
            <c:strRef>
              <c:f>Sheet1!$I$33:$J$33</c:f>
              <c:strCache>
                <c:ptCount val="2"/>
                <c:pt idx="0">
                  <c:v>MICRO 2015</c:v>
                </c:pt>
                <c:pt idx="1">
                  <c:v>MICRO 2012</c:v>
                </c:pt>
              </c:strCache>
            </c:strRef>
          </c:cat>
          <c:val>
            <c:numRef>
              <c:f>Sheet1!$I$34:$J$34</c:f>
              <c:numCache>
                <c:formatCode>General</c:formatCode>
                <c:ptCount val="2"/>
                <c:pt idx="0">
                  <c:v>24.0</c:v>
                </c:pt>
                <c:pt idx="1">
                  <c:v>14.0</c:v>
                </c:pt>
              </c:numCache>
            </c:numRef>
          </c:val>
        </c:ser>
        <c:ser>
          <c:idx val="1"/>
          <c:order val="1"/>
          <c:tx>
            <c:strRef>
              <c:f>Sheet1!$H$35</c:f>
              <c:strCache>
                <c:ptCount val="1"/>
                <c:pt idx="0">
                  <c:v>Submitted</c:v>
                </c:pt>
              </c:strCache>
            </c:strRef>
          </c:tx>
          <c:invertIfNegative val="0"/>
          <c:cat>
            <c:strRef>
              <c:f>Sheet1!$I$33:$J$33</c:f>
              <c:strCache>
                <c:ptCount val="2"/>
                <c:pt idx="0">
                  <c:v>MICRO 2015</c:v>
                </c:pt>
                <c:pt idx="1">
                  <c:v>MICRO 2012</c:v>
                </c:pt>
              </c:strCache>
            </c:strRef>
          </c:cat>
          <c:val>
            <c:numRef>
              <c:f>Sheet1!$I$35:$J$35</c:f>
              <c:numCache>
                <c:formatCode>General</c:formatCode>
                <c:ptCount val="2"/>
                <c:pt idx="0">
                  <c:v>96.0</c:v>
                </c:pt>
                <c:pt idx="1">
                  <c:v>76.0</c:v>
                </c:pt>
              </c:numCache>
            </c:numRef>
          </c:val>
        </c:ser>
        <c:dLbls>
          <c:showLegendKey val="0"/>
          <c:showVal val="0"/>
          <c:showCatName val="0"/>
          <c:showSerName val="0"/>
          <c:showPercent val="0"/>
          <c:showBubbleSize val="0"/>
        </c:dLbls>
        <c:gapWidth val="150"/>
        <c:overlap val="100"/>
        <c:axId val="2130491352"/>
        <c:axId val="2012765896"/>
      </c:barChart>
      <c:catAx>
        <c:axId val="2130491352"/>
        <c:scaling>
          <c:orientation val="minMax"/>
        </c:scaling>
        <c:delete val="0"/>
        <c:axPos val="l"/>
        <c:majorTickMark val="out"/>
        <c:minorTickMark val="none"/>
        <c:tickLblPos val="nextTo"/>
        <c:txPr>
          <a:bodyPr/>
          <a:lstStyle/>
          <a:p>
            <a:pPr>
              <a:defRPr sz="1600"/>
            </a:pPr>
            <a:endParaRPr lang="en-US"/>
          </a:p>
        </c:txPr>
        <c:crossAx val="2012765896"/>
        <c:crosses val="autoZero"/>
        <c:auto val="1"/>
        <c:lblAlgn val="ctr"/>
        <c:lblOffset val="100"/>
        <c:noMultiLvlLbl val="0"/>
      </c:catAx>
      <c:valAx>
        <c:axId val="2012765896"/>
        <c:scaling>
          <c:orientation val="minMax"/>
        </c:scaling>
        <c:delete val="0"/>
        <c:axPos val="b"/>
        <c:majorGridlines/>
        <c:numFmt formatCode="General" sourceLinked="1"/>
        <c:majorTickMark val="out"/>
        <c:minorTickMark val="none"/>
        <c:tickLblPos val="nextTo"/>
        <c:txPr>
          <a:bodyPr/>
          <a:lstStyle/>
          <a:p>
            <a:pPr>
              <a:defRPr sz="1600"/>
            </a:pPr>
            <a:endParaRPr lang="en-US"/>
          </a:p>
        </c:txPr>
        <c:crossAx val="2130491352"/>
        <c:crosses val="autoZero"/>
        <c:crossBetween val="between"/>
      </c:valAx>
    </c:plotArea>
    <c:legend>
      <c:legendPos val="r"/>
      <c:layout>
        <c:manualLayout>
          <c:xMode val="edge"/>
          <c:yMode val="edge"/>
          <c:x val="0.706645502032341"/>
          <c:y val="0.374868648853831"/>
          <c:w val="0.22949665075528"/>
          <c:h val="0.17922507067116"/>
        </c:manualLayout>
      </c:layout>
      <c:overlay val="0"/>
      <c:spPr>
        <a:ln>
          <a:solidFill>
            <a:srgbClr val="000000"/>
          </a:solidFill>
        </a:ln>
      </c:spPr>
      <c:txPr>
        <a:bodyPr/>
        <a:lstStyle/>
        <a:p>
          <a:pPr>
            <a:defRPr sz="1800" baseline="0"/>
          </a:pPr>
          <a:endParaRPr lang="en-US"/>
        </a:p>
      </c:txPr>
    </c:legend>
    <c:plotVisOnly val="1"/>
    <c:dispBlanksAs val="gap"/>
    <c:showDLblsOverMax val="0"/>
  </c:chart>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2031379000"/>
        <c:axId val="2031376008"/>
      </c:barChart>
      <c:catAx>
        <c:axId val="2031379000"/>
        <c:scaling>
          <c:orientation val="minMax"/>
        </c:scaling>
        <c:delete val="0"/>
        <c:axPos val="b"/>
        <c:majorTickMark val="out"/>
        <c:minorTickMark val="none"/>
        <c:tickLblPos val="nextTo"/>
        <c:crossAx val="2031376008"/>
        <c:crosses val="autoZero"/>
        <c:auto val="1"/>
        <c:lblAlgn val="ctr"/>
        <c:lblOffset val="100"/>
        <c:noMultiLvlLbl val="0"/>
      </c:catAx>
      <c:valAx>
        <c:axId val="2031376008"/>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2031379000"/>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2031353448"/>
        <c:axId val="2031350456"/>
      </c:barChart>
      <c:catAx>
        <c:axId val="2031353448"/>
        <c:scaling>
          <c:orientation val="minMax"/>
        </c:scaling>
        <c:delete val="0"/>
        <c:axPos val="b"/>
        <c:majorTickMark val="out"/>
        <c:minorTickMark val="none"/>
        <c:tickLblPos val="nextTo"/>
        <c:crossAx val="2031350456"/>
        <c:crosses val="autoZero"/>
        <c:auto val="1"/>
        <c:lblAlgn val="ctr"/>
        <c:lblOffset val="100"/>
        <c:noMultiLvlLbl val="0"/>
      </c:catAx>
      <c:valAx>
        <c:axId val="2031350456"/>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2031353448"/>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28972659667542"/>
          <c:y val="0.0601851851851852"/>
          <c:w val="0.629346894138233"/>
          <c:h val="0.822469378827647"/>
        </c:manualLayout>
      </c:layout>
      <c:barChart>
        <c:barDir val="bar"/>
        <c:grouping val="stacked"/>
        <c:varyColors val="0"/>
        <c:ser>
          <c:idx val="0"/>
          <c:order val="0"/>
          <c:tx>
            <c:strRef>
              <c:f>Sheet1!$B$6</c:f>
              <c:strCache>
                <c:ptCount val="1"/>
                <c:pt idx="0">
                  <c:v>Accepted</c:v>
                </c:pt>
              </c:strCache>
            </c:strRef>
          </c:tx>
          <c:invertIfNegative val="0"/>
          <c:cat>
            <c:strRef>
              <c:f>Sheet1!$C$5:$D$5</c:f>
              <c:strCache>
                <c:ptCount val="2"/>
                <c:pt idx="0">
                  <c:v>Memory Systems</c:v>
                </c:pt>
                <c:pt idx="1">
                  <c:v>Interconnects</c:v>
                </c:pt>
              </c:strCache>
            </c:strRef>
          </c:cat>
          <c:val>
            <c:numRef>
              <c:f>Sheet1!$C$6:$D$6</c:f>
              <c:numCache>
                <c:formatCode>General</c:formatCode>
                <c:ptCount val="2"/>
                <c:pt idx="0">
                  <c:v>24.0</c:v>
                </c:pt>
                <c:pt idx="1">
                  <c:v>1.0</c:v>
                </c:pt>
              </c:numCache>
            </c:numRef>
          </c:val>
        </c:ser>
        <c:ser>
          <c:idx val="1"/>
          <c:order val="1"/>
          <c:tx>
            <c:strRef>
              <c:f>Sheet1!$B$7</c:f>
              <c:strCache>
                <c:ptCount val="1"/>
                <c:pt idx="0">
                  <c:v>Submitted</c:v>
                </c:pt>
              </c:strCache>
            </c:strRef>
          </c:tx>
          <c:invertIfNegative val="0"/>
          <c:cat>
            <c:strRef>
              <c:f>Sheet1!$C$5:$D$5</c:f>
              <c:strCache>
                <c:ptCount val="2"/>
                <c:pt idx="0">
                  <c:v>Memory Systems</c:v>
                </c:pt>
                <c:pt idx="1">
                  <c:v>Interconnects</c:v>
                </c:pt>
              </c:strCache>
            </c:strRef>
          </c:cat>
          <c:val>
            <c:numRef>
              <c:f>Sheet1!$C$7:$D$7</c:f>
              <c:numCache>
                <c:formatCode>General</c:formatCode>
                <c:ptCount val="2"/>
                <c:pt idx="0">
                  <c:v>96.0</c:v>
                </c:pt>
                <c:pt idx="1">
                  <c:v>17.0</c:v>
                </c:pt>
              </c:numCache>
            </c:numRef>
          </c:val>
        </c:ser>
        <c:dLbls>
          <c:showLegendKey val="0"/>
          <c:showVal val="0"/>
          <c:showCatName val="0"/>
          <c:showSerName val="0"/>
          <c:showPercent val="0"/>
          <c:showBubbleSize val="0"/>
        </c:dLbls>
        <c:gapWidth val="150"/>
        <c:overlap val="100"/>
        <c:axId val="2130160520"/>
        <c:axId val="1952107096"/>
      </c:barChart>
      <c:catAx>
        <c:axId val="2130160520"/>
        <c:scaling>
          <c:orientation val="minMax"/>
        </c:scaling>
        <c:delete val="0"/>
        <c:axPos val="l"/>
        <c:majorTickMark val="out"/>
        <c:minorTickMark val="none"/>
        <c:tickLblPos val="nextTo"/>
        <c:crossAx val="1952107096"/>
        <c:crosses val="autoZero"/>
        <c:auto val="1"/>
        <c:lblAlgn val="ctr"/>
        <c:lblOffset val="100"/>
        <c:noMultiLvlLbl val="0"/>
      </c:catAx>
      <c:valAx>
        <c:axId val="1952107096"/>
        <c:scaling>
          <c:orientation val="minMax"/>
        </c:scaling>
        <c:delete val="0"/>
        <c:axPos val="b"/>
        <c:majorGridlines/>
        <c:numFmt formatCode="General" sourceLinked="1"/>
        <c:majorTickMark val="out"/>
        <c:minorTickMark val="none"/>
        <c:tickLblPos val="nextTo"/>
        <c:crossAx val="2130160520"/>
        <c:crosses val="autoZero"/>
        <c:crossBetween val="between"/>
      </c:valAx>
    </c:plotArea>
    <c:legend>
      <c:legendPos val="r"/>
      <c:layout>
        <c:manualLayout>
          <c:xMode val="edge"/>
          <c:yMode val="edge"/>
          <c:x val="0.657666089993371"/>
          <c:y val="0.141908275538405"/>
          <c:w val="0.16861954114052"/>
          <c:h val="0.164994524691036"/>
        </c:manualLayout>
      </c:layout>
      <c:overlay val="0"/>
      <c:spPr>
        <a:ln>
          <a:solidFill>
            <a:schemeClr val="tx1"/>
          </a:solidFill>
        </a:ln>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0166237567806"/>
          <c:y val="0.0318444555543211"/>
          <c:w val="0.695004299039237"/>
          <c:h val="0.906067149946302"/>
        </c:manualLayout>
      </c:layout>
      <c:barChart>
        <c:barDir val="bar"/>
        <c:grouping val="stacked"/>
        <c:varyColors val="0"/>
        <c:ser>
          <c:idx val="0"/>
          <c:order val="0"/>
          <c:tx>
            <c:strRef>
              <c:f>Sheet1!$A$27</c:f>
              <c:strCache>
                <c:ptCount val="1"/>
                <c:pt idx="0">
                  <c:v>Accepted</c:v>
                </c:pt>
              </c:strCache>
            </c:strRef>
          </c:tx>
          <c:invertIfNegative val="0"/>
          <c:cat>
            <c:strRef>
              <c:f>Sheet1!$B$26:$D$26</c:f>
              <c:strCache>
                <c:ptCount val="3"/>
                <c:pt idx="0">
                  <c:v>Memory + Interconnect</c:v>
                </c:pt>
                <c:pt idx="1">
                  <c:v>Memory Systems</c:v>
                </c:pt>
                <c:pt idx="2">
                  <c:v>Interconnects</c:v>
                </c:pt>
              </c:strCache>
            </c:strRef>
          </c:cat>
          <c:val>
            <c:numRef>
              <c:f>Sheet1!$B$27:$D$27</c:f>
              <c:numCache>
                <c:formatCode>General</c:formatCode>
                <c:ptCount val="3"/>
                <c:pt idx="0">
                  <c:v>15.0</c:v>
                </c:pt>
                <c:pt idx="1">
                  <c:v>20.0</c:v>
                </c:pt>
                <c:pt idx="2">
                  <c:v>5.0</c:v>
                </c:pt>
              </c:numCache>
            </c:numRef>
          </c:val>
        </c:ser>
        <c:ser>
          <c:idx val="1"/>
          <c:order val="1"/>
          <c:tx>
            <c:strRef>
              <c:f>Sheet1!$A$28</c:f>
              <c:strCache>
                <c:ptCount val="1"/>
                <c:pt idx="0">
                  <c:v>Submitted</c:v>
                </c:pt>
              </c:strCache>
            </c:strRef>
          </c:tx>
          <c:invertIfNegative val="0"/>
          <c:cat>
            <c:strRef>
              <c:f>Sheet1!$B$26:$D$26</c:f>
              <c:strCache>
                <c:ptCount val="3"/>
                <c:pt idx="0">
                  <c:v>Memory + Interconnect</c:v>
                </c:pt>
                <c:pt idx="1">
                  <c:v>Memory Systems</c:v>
                </c:pt>
                <c:pt idx="2">
                  <c:v>Interconnects</c:v>
                </c:pt>
              </c:strCache>
            </c:strRef>
          </c:cat>
          <c:val>
            <c:numRef>
              <c:f>Sheet1!$B$28:$D$28</c:f>
              <c:numCache>
                <c:formatCode>General</c:formatCode>
                <c:ptCount val="3"/>
                <c:pt idx="0">
                  <c:v>45.0</c:v>
                </c:pt>
                <c:pt idx="1">
                  <c:v>90.0</c:v>
                </c:pt>
                <c:pt idx="2">
                  <c:v>20.0</c:v>
                </c:pt>
              </c:numCache>
            </c:numRef>
          </c:val>
        </c:ser>
        <c:dLbls>
          <c:showLegendKey val="0"/>
          <c:showVal val="0"/>
          <c:showCatName val="0"/>
          <c:showSerName val="0"/>
          <c:showPercent val="0"/>
          <c:showBubbleSize val="0"/>
        </c:dLbls>
        <c:gapWidth val="150"/>
        <c:overlap val="100"/>
        <c:axId val="1947379432"/>
        <c:axId val="1848030056"/>
      </c:barChart>
      <c:catAx>
        <c:axId val="1947379432"/>
        <c:scaling>
          <c:orientation val="minMax"/>
        </c:scaling>
        <c:delete val="0"/>
        <c:axPos val="l"/>
        <c:majorTickMark val="out"/>
        <c:minorTickMark val="none"/>
        <c:tickLblPos val="nextTo"/>
        <c:crossAx val="1848030056"/>
        <c:crosses val="autoZero"/>
        <c:auto val="1"/>
        <c:lblAlgn val="ctr"/>
        <c:lblOffset val="100"/>
        <c:noMultiLvlLbl val="0"/>
      </c:catAx>
      <c:valAx>
        <c:axId val="1848030056"/>
        <c:scaling>
          <c:orientation val="minMax"/>
        </c:scaling>
        <c:delete val="0"/>
        <c:axPos val="b"/>
        <c:majorGridlines/>
        <c:numFmt formatCode="General" sourceLinked="1"/>
        <c:majorTickMark val="out"/>
        <c:minorTickMark val="none"/>
        <c:tickLblPos val="nextTo"/>
        <c:crossAx val="1947379432"/>
        <c:crosses val="autoZero"/>
        <c:crossBetween val="between"/>
      </c:valAx>
    </c:plotArea>
    <c:legend>
      <c:legendPos val="r"/>
      <c:layout>
        <c:manualLayout>
          <c:xMode val="edge"/>
          <c:yMode val="edge"/>
          <c:x val="0.641578834235809"/>
          <c:y val="0.109710032218642"/>
          <c:w val="0.18511916550335"/>
          <c:h val="0.195131868064042"/>
        </c:manualLayout>
      </c:layout>
      <c:overlay val="0"/>
      <c:spPr>
        <a:ln>
          <a:solidFill>
            <a:srgbClr val="000000"/>
          </a:solidFill>
        </a:ln>
      </c:spPr>
      <c:txPr>
        <a:bodyPr/>
        <a:lstStyle/>
        <a:p>
          <a:pPr>
            <a:defRPr sz="1800"/>
          </a:pPr>
          <a:endParaRPr lang="en-US"/>
        </a:p>
      </c:txPr>
    </c:legend>
    <c:plotVisOnly val="1"/>
    <c:dispBlanksAs val="gap"/>
    <c:showDLblsOverMax val="0"/>
  </c:chart>
  <c:txPr>
    <a:bodyPr/>
    <a:lstStyle/>
    <a:p>
      <a:pPr>
        <a:defRPr sz="1600"/>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16438956277585"/>
          <c:y val="0.0318444555543211"/>
          <c:w val="0.659502732019674"/>
          <c:h val="0.906067149946302"/>
        </c:manualLayout>
      </c:layout>
      <c:barChart>
        <c:barDir val="bar"/>
        <c:grouping val="stacked"/>
        <c:varyColors val="0"/>
        <c:ser>
          <c:idx val="0"/>
          <c:order val="0"/>
          <c:tx>
            <c:strRef>
              <c:f>Sheet1!$A$43</c:f>
              <c:strCache>
                <c:ptCount val="1"/>
                <c:pt idx="0">
                  <c:v>Accepted</c:v>
                </c:pt>
              </c:strCache>
            </c:strRef>
          </c:tx>
          <c:invertIfNegative val="0"/>
          <c:cat>
            <c:strRef>
              <c:f>Sheet1!$B$42:$D$42</c:f>
              <c:strCache>
                <c:ptCount val="3"/>
                <c:pt idx="0">
                  <c:v>Memory + Interconnect</c:v>
                </c:pt>
                <c:pt idx="1">
                  <c:v>Memory Systems</c:v>
                </c:pt>
                <c:pt idx="2">
                  <c:v>Interconnects</c:v>
                </c:pt>
              </c:strCache>
            </c:strRef>
          </c:cat>
          <c:val>
            <c:numRef>
              <c:f>Sheet1!$B$43:$D$43</c:f>
              <c:numCache>
                <c:formatCode>General</c:formatCode>
                <c:ptCount val="3"/>
                <c:pt idx="0">
                  <c:v>30.0</c:v>
                </c:pt>
                <c:pt idx="1">
                  <c:v>10.0</c:v>
                </c:pt>
                <c:pt idx="2">
                  <c:v>5.0</c:v>
                </c:pt>
              </c:numCache>
            </c:numRef>
          </c:val>
        </c:ser>
        <c:ser>
          <c:idx val="1"/>
          <c:order val="1"/>
          <c:tx>
            <c:strRef>
              <c:f>Sheet1!$A$44</c:f>
              <c:strCache>
                <c:ptCount val="1"/>
                <c:pt idx="0">
                  <c:v>Submitted</c:v>
                </c:pt>
              </c:strCache>
            </c:strRef>
          </c:tx>
          <c:invertIfNegative val="0"/>
          <c:cat>
            <c:strRef>
              <c:f>Sheet1!$B$42:$D$42</c:f>
              <c:strCache>
                <c:ptCount val="3"/>
                <c:pt idx="0">
                  <c:v>Memory + Interconnect</c:v>
                </c:pt>
                <c:pt idx="1">
                  <c:v>Memory Systems</c:v>
                </c:pt>
                <c:pt idx="2">
                  <c:v>Interconnects</c:v>
                </c:pt>
              </c:strCache>
            </c:strRef>
          </c:cat>
          <c:val>
            <c:numRef>
              <c:f>Sheet1!$B$44:$D$44</c:f>
              <c:numCache>
                <c:formatCode>General</c:formatCode>
                <c:ptCount val="3"/>
                <c:pt idx="0">
                  <c:v>100.0</c:v>
                </c:pt>
                <c:pt idx="1">
                  <c:v>50.0</c:v>
                </c:pt>
                <c:pt idx="2">
                  <c:v>20.0</c:v>
                </c:pt>
              </c:numCache>
            </c:numRef>
          </c:val>
        </c:ser>
        <c:dLbls>
          <c:showLegendKey val="0"/>
          <c:showVal val="0"/>
          <c:showCatName val="0"/>
          <c:showSerName val="0"/>
          <c:showPercent val="0"/>
          <c:showBubbleSize val="0"/>
        </c:dLbls>
        <c:gapWidth val="150"/>
        <c:overlap val="100"/>
        <c:axId val="1826355432"/>
        <c:axId val="-2108205768"/>
      </c:barChart>
      <c:catAx>
        <c:axId val="1826355432"/>
        <c:scaling>
          <c:orientation val="minMax"/>
        </c:scaling>
        <c:delete val="0"/>
        <c:axPos val="l"/>
        <c:majorTickMark val="out"/>
        <c:minorTickMark val="none"/>
        <c:tickLblPos val="nextTo"/>
        <c:txPr>
          <a:bodyPr/>
          <a:lstStyle/>
          <a:p>
            <a:pPr>
              <a:defRPr sz="1800"/>
            </a:pPr>
            <a:endParaRPr lang="en-US"/>
          </a:p>
        </c:txPr>
        <c:crossAx val="-2108205768"/>
        <c:crosses val="autoZero"/>
        <c:auto val="1"/>
        <c:lblAlgn val="ctr"/>
        <c:lblOffset val="100"/>
        <c:noMultiLvlLbl val="0"/>
      </c:catAx>
      <c:valAx>
        <c:axId val="-2108205768"/>
        <c:scaling>
          <c:orientation val="minMax"/>
        </c:scaling>
        <c:delete val="0"/>
        <c:axPos val="b"/>
        <c:majorGridlines/>
        <c:numFmt formatCode="General" sourceLinked="1"/>
        <c:majorTickMark val="out"/>
        <c:minorTickMark val="none"/>
        <c:tickLblPos val="nextTo"/>
        <c:crossAx val="1826355432"/>
        <c:crosses val="autoZero"/>
        <c:crossBetween val="between"/>
      </c:valAx>
    </c:plotArea>
    <c:legend>
      <c:legendPos val="r"/>
      <c:layout>
        <c:manualLayout>
          <c:xMode val="edge"/>
          <c:yMode val="edge"/>
          <c:x val="0.697057776408682"/>
          <c:y val="0.154407033477762"/>
          <c:w val="0.224377720657301"/>
          <c:h val="0.17922507067116"/>
        </c:manualLayout>
      </c:layout>
      <c:overlay val="0"/>
      <c:spPr>
        <a:ln>
          <a:solidFill>
            <a:srgbClr val="000000"/>
          </a:solidFill>
        </a:ln>
      </c:spPr>
      <c:txPr>
        <a:bodyPr/>
        <a:lstStyle/>
        <a:p>
          <a:pPr>
            <a:defRPr sz="1800" baseline="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28972659667542"/>
          <c:y val="0.0601851851851852"/>
          <c:w val="0.629346894138233"/>
          <c:h val="0.822469378827647"/>
        </c:manualLayout>
      </c:layout>
      <c:barChart>
        <c:barDir val="bar"/>
        <c:grouping val="stacked"/>
        <c:varyColors val="0"/>
        <c:ser>
          <c:idx val="0"/>
          <c:order val="0"/>
          <c:tx>
            <c:strRef>
              <c:f>Sheet1!$B$6</c:f>
              <c:strCache>
                <c:ptCount val="1"/>
                <c:pt idx="0">
                  <c:v>Accepted</c:v>
                </c:pt>
              </c:strCache>
            </c:strRef>
          </c:tx>
          <c:invertIfNegative val="0"/>
          <c:cat>
            <c:strRef>
              <c:f>Sheet1!$C$5:$D$5</c:f>
              <c:strCache>
                <c:ptCount val="2"/>
                <c:pt idx="0">
                  <c:v>Memory Systems</c:v>
                </c:pt>
                <c:pt idx="1">
                  <c:v>Interconnects</c:v>
                </c:pt>
              </c:strCache>
            </c:strRef>
          </c:cat>
          <c:val>
            <c:numRef>
              <c:f>Sheet1!$C$6:$D$6</c:f>
              <c:numCache>
                <c:formatCode>General</c:formatCode>
                <c:ptCount val="2"/>
                <c:pt idx="0">
                  <c:v>24.0</c:v>
                </c:pt>
                <c:pt idx="1">
                  <c:v>1.0</c:v>
                </c:pt>
              </c:numCache>
            </c:numRef>
          </c:val>
        </c:ser>
        <c:ser>
          <c:idx val="1"/>
          <c:order val="1"/>
          <c:tx>
            <c:strRef>
              <c:f>Sheet1!$B$7</c:f>
              <c:strCache>
                <c:ptCount val="1"/>
                <c:pt idx="0">
                  <c:v>Submitted</c:v>
                </c:pt>
              </c:strCache>
            </c:strRef>
          </c:tx>
          <c:invertIfNegative val="0"/>
          <c:cat>
            <c:strRef>
              <c:f>Sheet1!$C$5:$D$5</c:f>
              <c:strCache>
                <c:ptCount val="2"/>
                <c:pt idx="0">
                  <c:v>Memory Systems</c:v>
                </c:pt>
                <c:pt idx="1">
                  <c:v>Interconnects</c:v>
                </c:pt>
              </c:strCache>
            </c:strRef>
          </c:cat>
          <c:val>
            <c:numRef>
              <c:f>Sheet1!$C$7:$D$7</c:f>
              <c:numCache>
                <c:formatCode>General</c:formatCode>
                <c:ptCount val="2"/>
                <c:pt idx="0">
                  <c:v>96.0</c:v>
                </c:pt>
                <c:pt idx="1">
                  <c:v>17.0</c:v>
                </c:pt>
              </c:numCache>
            </c:numRef>
          </c:val>
        </c:ser>
        <c:dLbls>
          <c:showLegendKey val="0"/>
          <c:showVal val="0"/>
          <c:showCatName val="0"/>
          <c:showSerName val="0"/>
          <c:showPercent val="0"/>
          <c:showBubbleSize val="0"/>
        </c:dLbls>
        <c:gapWidth val="150"/>
        <c:overlap val="100"/>
        <c:axId val="1824346952"/>
        <c:axId val="2012103640"/>
      </c:barChart>
      <c:catAx>
        <c:axId val="1824346952"/>
        <c:scaling>
          <c:orientation val="minMax"/>
        </c:scaling>
        <c:delete val="0"/>
        <c:axPos val="l"/>
        <c:majorTickMark val="out"/>
        <c:minorTickMark val="none"/>
        <c:tickLblPos val="nextTo"/>
        <c:crossAx val="2012103640"/>
        <c:crosses val="autoZero"/>
        <c:auto val="1"/>
        <c:lblAlgn val="ctr"/>
        <c:lblOffset val="100"/>
        <c:noMultiLvlLbl val="0"/>
      </c:catAx>
      <c:valAx>
        <c:axId val="2012103640"/>
        <c:scaling>
          <c:orientation val="minMax"/>
        </c:scaling>
        <c:delete val="0"/>
        <c:axPos val="b"/>
        <c:majorGridlines/>
        <c:numFmt formatCode="General" sourceLinked="1"/>
        <c:majorTickMark val="out"/>
        <c:minorTickMark val="none"/>
        <c:tickLblPos val="nextTo"/>
        <c:crossAx val="1824346952"/>
        <c:crosses val="autoZero"/>
        <c:crossBetween val="between"/>
      </c:valAx>
    </c:plotArea>
    <c:legend>
      <c:legendPos val="r"/>
      <c:layout>
        <c:manualLayout>
          <c:xMode val="edge"/>
          <c:yMode val="edge"/>
          <c:x val="0.657666089993371"/>
          <c:y val="0.141908275538405"/>
          <c:w val="0.16861954114052"/>
          <c:h val="0.164994524691036"/>
        </c:manualLayout>
      </c:layout>
      <c:overlay val="0"/>
      <c:spPr>
        <a:ln>
          <a:solidFill>
            <a:schemeClr val="tx1"/>
          </a:solidFill>
        </a:ln>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2022340296"/>
        <c:axId val="2023645576"/>
      </c:barChart>
      <c:catAx>
        <c:axId val="20223402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023645576"/>
        <c:crosses val="autoZero"/>
        <c:auto val="1"/>
        <c:lblAlgn val="ctr"/>
        <c:lblOffset val="100"/>
        <c:noMultiLvlLbl val="0"/>
      </c:catAx>
      <c:valAx>
        <c:axId val="2023645576"/>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2022340296"/>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0.0422949214681498"/>
          <c:w val="0.812485267171792"/>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1.0</c:v>
                </c:pt>
                <c:pt idx="1">
                  <c:v>1.0</c:v>
                </c:pt>
              </c:numCache>
            </c:numRef>
          </c:val>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0.0885826771653543</c:v>
                </c:pt>
                <c:pt idx="1">
                  <c:v>0.0134486900255947</c:v>
                </c:pt>
              </c:numCache>
            </c:numRef>
          </c:val>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c:v>
                </c:pt>
                <c:pt idx="1">
                  <c:v>0.311830651836331</c:v>
                </c:pt>
              </c:numCache>
            </c:numRef>
          </c:val>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1.01476377952756</c:v>
                </c:pt>
                <c:pt idx="1">
                  <c:v>0.678499123939099</c:v>
                </c:pt>
              </c:numCache>
            </c:numRef>
          </c:val>
        </c:ser>
        <c:dLbls>
          <c:showLegendKey val="0"/>
          <c:showVal val="0"/>
          <c:showCatName val="0"/>
          <c:showSerName val="0"/>
          <c:showPercent val="0"/>
          <c:showBubbleSize val="0"/>
        </c:dLbls>
        <c:gapWidth val="150"/>
        <c:axId val="2027252248"/>
        <c:axId val="2027430056"/>
      </c:barChart>
      <c:catAx>
        <c:axId val="2027252248"/>
        <c:scaling>
          <c:orientation val="minMax"/>
        </c:scaling>
        <c:delete val="0"/>
        <c:axPos val="b"/>
        <c:majorTickMark val="out"/>
        <c:minorTickMark val="none"/>
        <c:tickLblPos val="nextTo"/>
        <c:txPr>
          <a:bodyPr/>
          <a:lstStyle/>
          <a:p>
            <a:pPr>
              <a:defRPr sz="2400"/>
            </a:pPr>
            <a:endParaRPr lang="en-US"/>
          </a:p>
        </c:txPr>
        <c:crossAx val="2027430056"/>
        <c:crosses val="autoZero"/>
        <c:auto val="1"/>
        <c:lblAlgn val="ctr"/>
        <c:lblOffset val="100"/>
        <c:noMultiLvlLbl val="0"/>
      </c:catAx>
      <c:valAx>
        <c:axId val="2027430056"/>
        <c:scaling>
          <c:orientation val="minMax"/>
        </c:scaling>
        <c:delete val="0"/>
        <c:axPos val="l"/>
        <c:majorGridlines/>
        <c:title>
          <c:tx>
            <c:rich>
              <a:bodyPr rot="-5400000" vert="horz"/>
              <a:lstStyle/>
              <a:p>
                <a:pPr>
                  <a:defRPr/>
                </a:pPr>
                <a:r>
                  <a:rPr lang="en-US" sz="2400" dirty="0" smtClean="0"/>
                  <a:t>Normalized</a:t>
                </a:r>
                <a:r>
                  <a:rPr lang="en-US" sz="2400" baseline="0" dirty="0" smtClean="0"/>
                  <a:t> Savings</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2027252248"/>
        <c:crosses val="autoZero"/>
        <c:crossBetween val="between"/>
      </c:valAx>
    </c:plotArea>
    <c:legend>
      <c:legendPos val="r"/>
      <c:layout>
        <c:manualLayout>
          <c:xMode val="edge"/>
          <c:yMode val="edge"/>
          <c:x val="0.283318352894567"/>
          <c:y val="0.00220680748239803"/>
          <c:w val="0.667939508740653"/>
          <c:h val="0.14108903053784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0.0509259259259259"/>
          <c:w val="0.829656751594863"/>
          <c:h val="0.814646011062213"/>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15.0</c:v>
                </c:pt>
                <c:pt idx="1">
                  <c:v>9.0</c:v>
                </c:pt>
                <c:pt idx="2">
                  <c:v>43.0</c:v>
                </c:pt>
                <c:pt idx="3">
                  <c:v>4.0</c:v>
                </c:pt>
                <c:pt idx="4">
                  <c:v>4.0</c:v>
                </c:pt>
                <c:pt idx="5">
                  <c:v>40.0</c:v>
                </c:pt>
              </c:numCache>
            </c:numRef>
          </c:val>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40.0</c:v>
                </c:pt>
                <c:pt idx="1">
                  <c:v>32.0</c:v>
                </c:pt>
                <c:pt idx="2">
                  <c:v>60.0</c:v>
                </c:pt>
                <c:pt idx="3">
                  <c:v>15.0</c:v>
                </c:pt>
                <c:pt idx="4">
                  <c:v>17.0</c:v>
                </c:pt>
                <c:pt idx="5">
                  <c:v>67.0</c:v>
                </c:pt>
              </c:numCache>
            </c:numRef>
          </c:val>
        </c:ser>
        <c:dLbls>
          <c:showLegendKey val="0"/>
          <c:showVal val="0"/>
          <c:showCatName val="0"/>
          <c:showSerName val="0"/>
          <c:showPercent val="0"/>
          <c:showBubbleSize val="0"/>
        </c:dLbls>
        <c:gapWidth val="150"/>
        <c:axId val="2026249928"/>
        <c:axId val="2026252808"/>
      </c:barChart>
      <c:catAx>
        <c:axId val="2026249928"/>
        <c:scaling>
          <c:orientation val="minMax"/>
        </c:scaling>
        <c:delete val="0"/>
        <c:axPos val="b"/>
        <c:majorTickMark val="out"/>
        <c:minorTickMark val="none"/>
        <c:tickLblPos val="nextTo"/>
        <c:txPr>
          <a:bodyPr/>
          <a:lstStyle/>
          <a:p>
            <a:pPr>
              <a:defRPr sz="2000"/>
            </a:pPr>
            <a:endParaRPr lang="en-US"/>
          </a:p>
        </c:txPr>
        <c:crossAx val="2026252808"/>
        <c:crosses val="autoZero"/>
        <c:auto val="1"/>
        <c:lblAlgn val="ctr"/>
        <c:lblOffset val="100"/>
        <c:noMultiLvlLbl val="0"/>
      </c:catAx>
      <c:valAx>
        <c:axId val="2026252808"/>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0.0144230969254128"/>
              <c:y val="0.0324827242394651"/>
            </c:manualLayout>
          </c:layout>
          <c:overlay val="0"/>
        </c:title>
        <c:numFmt formatCode="General" sourceLinked="1"/>
        <c:majorTickMark val="out"/>
        <c:minorTickMark val="none"/>
        <c:tickLblPos val="nextTo"/>
        <c:crossAx val="2026249928"/>
        <c:crosses val="autoZero"/>
        <c:crossBetween val="between"/>
      </c:valAx>
    </c:plotArea>
    <c:legend>
      <c:legendPos val="r"/>
      <c:layout>
        <c:manualLayout>
          <c:xMode val="edge"/>
          <c:yMode val="edge"/>
          <c:x val="0.153070813014808"/>
          <c:y val="0.0340183473981229"/>
          <c:w val="0.757496809204517"/>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894999692387"/>
          <c:y val="0.0514005540974045"/>
          <c:w val="0.841479894283077"/>
          <c:h val="0.827154017044616"/>
        </c:manualLayout>
      </c:layout>
      <c:lineChart>
        <c:grouping val="standard"/>
        <c:varyColors val="0"/>
        <c:ser>
          <c:idx val="0"/>
          <c:order val="0"/>
          <c:tx>
            <c:strRef>
              <c:f>'s-curve'!$B$1</c:f>
              <c:strCache>
                <c:ptCount val="1"/>
                <c:pt idx="0">
                  <c:v>Baseline</c:v>
                </c:pt>
              </c:strCache>
            </c:strRef>
          </c:tx>
          <c:spPr>
            <a:ln w="76200">
              <a:solidFill>
                <a:schemeClr val="tx1"/>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's-curve'!$B$2:$B$51</c:f>
              <c:numCache>
                <c:formatCode>General</c:formatCode>
                <c:ptCount val="50"/>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numCache>
            </c:numRef>
          </c:val>
          <c:smooth val="0"/>
        </c:ser>
        <c:ser>
          <c:idx val="1"/>
          <c:order val="1"/>
          <c:tx>
            <c:strRef>
              <c:f>'s-curve'!$C$1</c:f>
              <c:strCache>
                <c:ptCount val="1"/>
                <c:pt idx="0">
                  <c:v>RowClone</c:v>
                </c:pt>
              </c:strCache>
            </c:strRef>
          </c:tx>
          <c:spPr>
            <a:ln w="76200">
              <a:solidFill>
                <a:srgbClr val="C00000"/>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's-curve'!$C$2:$C$51</c:f>
              <c:numCache>
                <c:formatCode>General</c:formatCode>
                <c:ptCount val="50"/>
                <c:pt idx="0">
                  <c:v>1.02</c:v>
                </c:pt>
                <c:pt idx="1">
                  <c:v>1.04</c:v>
                </c:pt>
                <c:pt idx="2">
                  <c:v>1.07</c:v>
                </c:pt>
                <c:pt idx="3">
                  <c:v>1.07</c:v>
                </c:pt>
                <c:pt idx="4">
                  <c:v>1.08</c:v>
                </c:pt>
                <c:pt idx="5">
                  <c:v>1.08</c:v>
                </c:pt>
                <c:pt idx="6">
                  <c:v>1.08</c:v>
                </c:pt>
                <c:pt idx="7">
                  <c:v>1.08</c:v>
                </c:pt>
                <c:pt idx="8">
                  <c:v>1.08</c:v>
                </c:pt>
                <c:pt idx="9">
                  <c:v>1.09</c:v>
                </c:pt>
                <c:pt idx="10">
                  <c:v>1.09</c:v>
                </c:pt>
                <c:pt idx="11">
                  <c:v>1.09</c:v>
                </c:pt>
                <c:pt idx="12">
                  <c:v>1.1</c:v>
                </c:pt>
                <c:pt idx="13">
                  <c:v>1.1</c:v>
                </c:pt>
                <c:pt idx="14">
                  <c:v>1.11</c:v>
                </c:pt>
                <c:pt idx="15">
                  <c:v>1.11</c:v>
                </c:pt>
                <c:pt idx="16">
                  <c:v>1.12</c:v>
                </c:pt>
                <c:pt idx="17">
                  <c:v>1.12</c:v>
                </c:pt>
                <c:pt idx="18">
                  <c:v>1.12</c:v>
                </c:pt>
                <c:pt idx="19">
                  <c:v>1.12</c:v>
                </c:pt>
                <c:pt idx="20">
                  <c:v>1.129999999999998</c:v>
                </c:pt>
                <c:pt idx="21">
                  <c:v>1.149999999999998</c:v>
                </c:pt>
                <c:pt idx="22">
                  <c:v>1.159999999999998</c:v>
                </c:pt>
                <c:pt idx="23">
                  <c:v>1.159999999999998</c:v>
                </c:pt>
                <c:pt idx="24">
                  <c:v>1.180000000000002</c:v>
                </c:pt>
                <c:pt idx="25">
                  <c:v>1.2</c:v>
                </c:pt>
                <c:pt idx="26">
                  <c:v>1.2</c:v>
                </c:pt>
                <c:pt idx="27">
                  <c:v>1.2</c:v>
                </c:pt>
                <c:pt idx="28">
                  <c:v>1.2</c:v>
                </c:pt>
                <c:pt idx="29">
                  <c:v>1.21</c:v>
                </c:pt>
                <c:pt idx="30">
                  <c:v>1.21</c:v>
                </c:pt>
                <c:pt idx="31">
                  <c:v>1.21</c:v>
                </c:pt>
                <c:pt idx="32">
                  <c:v>1.21</c:v>
                </c:pt>
                <c:pt idx="33">
                  <c:v>1.23</c:v>
                </c:pt>
                <c:pt idx="34">
                  <c:v>1.23</c:v>
                </c:pt>
                <c:pt idx="35">
                  <c:v>1.23</c:v>
                </c:pt>
                <c:pt idx="36">
                  <c:v>1.23</c:v>
                </c:pt>
                <c:pt idx="37">
                  <c:v>1.24</c:v>
                </c:pt>
                <c:pt idx="38">
                  <c:v>1.26</c:v>
                </c:pt>
                <c:pt idx="39">
                  <c:v>1.27</c:v>
                </c:pt>
                <c:pt idx="40">
                  <c:v>1.27</c:v>
                </c:pt>
                <c:pt idx="41">
                  <c:v>1.27</c:v>
                </c:pt>
                <c:pt idx="42">
                  <c:v>1.28</c:v>
                </c:pt>
                <c:pt idx="43">
                  <c:v>1.3</c:v>
                </c:pt>
                <c:pt idx="44">
                  <c:v>1.31</c:v>
                </c:pt>
                <c:pt idx="45">
                  <c:v>1.32</c:v>
                </c:pt>
                <c:pt idx="46">
                  <c:v>1.32</c:v>
                </c:pt>
                <c:pt idx="47">
                  <c:v>1.34</c:v>
                </c:pt>
                <c:pt idx="48">
                  <c:v>1.34</c:v>
                </c:pt>
                <c:pt idx="49">
                  <c:v>1.39</c:v>
                </c:pt>
              </c:numCache>
            </c:numRef>
          </c:val>
          <c:smooth val="0"/>
        </c:ser>
        <c:dLbls>
          <c:showLegendKey val="0"/>
          <c:showVal val="0"/>
          <c:showCatName val="0"/>
          <c:showSerName val="0"/>
          <c:showPercent val="0"/>
          <c:showBubbleSize val="0"/>
        </c:dLbls>
        <c:marker val="1"/>
        <c:smooth val="0"/>
        <c:axId val="2026273096"/>
        <c:axId val="2026278680"/>
      </c:lineChart>
      <c:catAx>
        <c:axId val="2026273096"/>
        <c:scaling>
          <c:orientation val="minMax"/>
        </c:scaling>
        <c:delete val="1"/>
        <c:axPos val="b"/>
        <c:title>
          <c:tx>
            <c:rich>
              <a:bodyPr/>
              <a:lstStyle/>
              <a:p>
                <a:pPr>
                  <a:defRPr/>
                </a:pPr>
                <a:r>
                  <a:rPr lang="en-US" sz="2400" dirty="0" smtClean="0"/>
                  <a:t>50 Workloads (4-core)</a:t>
                </a:r>
                <a:endParaRPr lang="en-US" sz="2400" dirty="0"/>
              </a:p>
            </c:rich>
          </c:tx>
          <c:layout>
            <c:manualLayout>
              <c:xMode val="edge"/>
              <c:yMode val="edge"/>
              <c:x val="0.329993196851726"/>
              <c:y val="0.904047071042391"/>
            </c:manualLayout>
          </c:layout>
          <c:overlay val="0"/>
        </c:title>
        <c:numFmt formatCode="General" sourceLinked="1"/>
        <c:majorTickMark val="out"/>
        <c:minorTickMark val="none"/>
        <c:tickLblPos val="none"/>
        <c:crossAx val="2026278680"/>
        <c:crosses val="autoZero"/>
        <c:auto val="1"/>
        <c:lblAlgn val="ctr"/>
        <c:lblOffset val="100"/>
        <c:noMultiLvlLbl val="0"/>
      </c:catAx>
      <c:valAx>
        <c:axId val="2026278680"/>
        <c:scaling>
          <c:orientation val="minMax"/>
          <c:min val="0.9"/>
        </c:scaling>
        <c:delete val="0"/>
        <c:axPos val="l"/>
        <c:majorGridlines/>
        <c:title>
          <c:tx>
            <c:rich>
              <a:bodyPr rot="-5400000" vert="horz"/>
              <a:lstStyle/>
              <a:p>
                <a:pPr>
                  <a:defRPr sz="2000"/>
                </a:pPr>
                <a:r>
                  <a:rPr lang="en-US" sz="2000" dirty="0" smtClean="0"/>
                  <a:t>Normalized Weighted Speedup</a:t>
                </a:r>
                <a:endParaRPr lang="en-US" sz="2000" dirty="0"/>
              </a:p>
            </c:rich>
          </c:tx>
          <c:layout>
            <c:manualLayout>
              <c:xMode val="edge"/>
              <c:yMode val="edge"/>
              <c:x val="0.0137643700744525"/>
              <c:y val="0.071444870763948"/>
            </c:manualLayout>
          </c:layout>
          <c:overlay val="0"/>
        </c:title>
        <c:numFmt formatCode="General" sourceLinked="1"/>
        <c:majorTickMark val="out"/>
        <c:minorTickMark val="none"/>
        <c:tickLblPos val="nextTo"/>
        <c:txPr>
          <a:bodyPr/>
          <a:lstStyle/>
          <a:p>
            <a:pPr>
              <a:defRPr sz="1800"/>
            </a:pPr>
            <a:endParaRPr lang="en-US"/>
          </a:p>
        </c:txPr>
        <c:crossAx val="2026273096"/>
        <c:crosses val="autoZero"/>
        <c:crossBetween val="between"/>
      </c:valAx>
    </c:plotArea>
    <c:legend>
      <c:legendPos val="r"/>
      <c:layout>
        <c:manualLayout>
          <c:xMode val="edge"/>
          <c:yMode val="edge"/>
          <c:x val="0.165908673752929"/>
          <c:y val="0.0690605861767279"/>
          <c:w val="0.58218708797868"/>
          <c:h val="0.136614594478921"/>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en-US" altLang="ko-KR" smtClean="0"/>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mtClean="0"/>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smtClean="0"/>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smtClean="0"/>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ko-KR" smtClean="0"/>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2026347160"/>
        <c:axId val="2026505160"/>
      </c:barChart>
      <c:catAx>
        <c:axId val="2026347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6505160"/>
        <c:crosses val="autoZero"/>
        <c:auto val="1"/>
        <c:lblAlgn val="ctr"/>
        <c:lblOffset val="100"/>
        <c:noMultiLvlLbl val="0"/>
      </c:catAx>
      <c:valAx>
        <c:axId val="2026505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634716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12/4/15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12/4/15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a:t>
            </a:r>
            <a:r>
              <a:rPr lang="en-US" dirty="0" err="1" smtClean="0"/>
              <a:t>multicore</a:t>
            </a:r>
            <a:r>
              <a:rPr lang="en-US" baseline="0" dirty="0" smtClean="0"/>
              <a:t> system, multiple applications running on the different cores share the main memory.</a:t>
            </a:r>
          </a:p>
          <a:p>
            <a:r>
              <a:rPr lang="en-US" baseline="0" dirty="0" smtClean="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44</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say you want a byte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the historical trends of DRAM during the last 12-years, from 2000 to 2011.</a:t>
            </a:r>
          </a:p>
          <a:p>
            <a:r>
              <a:rPr lang="en-US" baseline="0" dirty="0" smtClean="0">
                <a:solidFill>
                  <a:srgbClr val="FFFFFF"/>
                </a:solidFill>
              </a:rPr>
              <a:t>We can see that, during this time, DRAM capacity has increased by 16 times.</a:t>
            </a:r>
          </a:p>
          <a:p>
            <a:r>
              <a:rPr lang="en-US" baseline="0" dirty="0" smtClean="0"/>
              <a:t>On the other hand, during the same period of time, DRAM latency has reduced by only 20%. </a:t>
            </a:r>
          </a:p>
          <a:p>
            <a:r>
              <a:rPr lang="en-US" baseline="0" dirty="0" smtClean="0">
                <a:solidFill>
                  <a:srgbClr val="FFFFFF"/>
                </a:solidFill>
              </a:rPr>
              <a:t>As a result, the high DRAM latency continues to be a critical bottleneck for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92</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21</a:t>
            </a:fld>
            <a:endParaRPr lang="en-US" sz="1200">
              <a:solidFill>
                <a:srgbClr val="000000"/>
              </a:solidFill>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understand what causes the long latency, let me take a look at the DRAM organization.</a:t>
            </a:r>
          </a:p>
          <a:p>
            <a:r>
              <a:rPr lang="en-US" baseline="0" dirty="0" smtClean="0">
                <a:solidFill>
                  <a:srgbClr val="FFFFFF"/>
                </a:solidFill>
              </a:rPr>
              <a:t>DRAM consists of two components, the cell array and the I/O circuitry. The cell array consists of multiple </a:t>
            </a:r>
            <a:r>
              <a:rPr lang="en-US" baseline="0" dirty="0" err="1" smtClean="0">
                <a:solidFill>
                  <a:srgbClr val="FFFFFF"/>
                </a:solidFill>
              </a:rPr>
              <a:t>subarrays</a:t>
            </a:r>
            <a:r>
              <a:rPr lang="en-US" baseline="0" dirty="0" smtClean="0">
                <a:solidFill>
                  <a:srgbClr val="FFFFFF"/>
                </a:solidFill>
              </a:rPr>
              <a:t>. </a:t>
            </a:r>
          </a:p>
          <a:p>
            <a:r>
              <a:rPr lang="en-US" baseline="0" dirty="0" smtClean="0"/>
              <a:t>To read from a DRAM chip, the data is first accessed from the </a:t>
            </a:r>
            <a:r>
              <a:rPr lang="en-US" baseline="0" dirty="0" err="1" smtClean="0"/>
              <a:t>subarray</a:t>
            </a:r>
            <a:r>
              <a:rPr lang="en-US" baseline="0" dirty="0" smtClean="0"/>
              <a:t> and then the data is transferred over the channel by the I/O circuitry. </a:t>
            </a:r>
          </a:p>
          <a:p>
            <a:r>
              <a:rPr lang="en-US" baseline="0" dirty="0" smtClean="0">
                <a:solidFill>
                  <a:srgbClr val="FFFFFF"/>
                </a:solidFill>
              </a:rPr>
              <a:t>So, the DRAM latency is the sum of the </a:t>
            </a:r>
            <a:r>
              <a:rPr lang="en-US" baseline="0" dirty="0" err="1" smtClean="0">
                <a:solidFill>
                  <a:srgbClr val="FFFFFF"/>
                </a:solidFill>
              </a:rPr>
              <a:t>subarray</a:t>
            </a:r>
            <a:r>
              <a:rPr lang="en-US" baseline="0" dirty="0" smtClean="0">
                <a:solidFill>
                  <a:srgbClr val="FFFFFF"/>
                </a:solidFill>
              </a:rPr>
              <a:t> latency and the I/O latency. </a:t>
            </a:r>
          </a:p>
          <a:p>
            <a:r>
              <a:rPr lang="en-US" baseline="0" dirty="0" smtClean="0"/>
              <a:t>We observed that the </a:t>
            </a:r>
            <a:r>
              <a:rPr lang="en-US" baseline="0" dirty="0" err="1" smtClean="0"/>
              <a:t>subarray</a:t>
            </a:r>
            <a:r>
              <a:rPr lang="en-US" baseline="0" dirty="0" smtClean="0"/>
              <a:t> latency is much higher than the I/O latency.</a:t>
            </a:r>
          </a:p>
          <a:p>
            <a:r>
              <a:rPr lang="en-US" baseline="0" dirty="0" smtClean="0">
                <a:solidFill>
                  <a:srgbClr val="FFFFFF"/>
                </a:solidFill>
              </a:rPr>
              <a:t>As a result, </a:t>
            </a:r>
            <a:r>
              <a:rPr lang="en-US" baseline="0" dirty="0" err="1" smtClean="0">
                <a:solidFill>
                  <a:srgbClr val="FFFFFF"/>
                </a:solidFill>
              </a:rPr>
              <a:t>subarray</a:t>
            </a:r>
            <a:r>
              <a:rPr lang="en-US" baseline="0" dirty="0" smtClean="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cell’s capacitor is small and can store only a small amount of charge. </a:t>
            </a:r>
          </a:p>
          <a:p>
            <a:r>
              <a:rPr lang="en-US" baseline="0" dirty="0" smtClean="0"/>
              <a:t>That is why a </a:t>
            </a:r>
            <a:r>
              <a:rPr lang="en-US" baseline="0" dirty="0" err="1" smtClean="0"/>
              <a:t>subarray</a:t>
            </a:r>
            <a:r>
              <a:rPr lang="en-US" baseline="0" dirty="0" smtClean="0"/>
              <a:t> also has sense-amplifiers, which are specialized circuits that can detect the small amount of charge. </a:t>
            </a:r>
          </a:p>
          <a:p>
            <a:endParaRPr lang="en-US" baseline="0" dirty="0" smtClean="0"/>
          </a:p>
          <a:p>
            <a:r>
              <a:rPr lang="en-US" baseline="0" dirty="0" smtClean="0"/>
              <a:t>Unfortunately, a sense-amplifier size is about *100* times the cell size. </a:t>
            </a:r>
          </a:p>
          <a:p>
            <a:r>
              <a:rPr lang="en-US" baseline="0" dirty="0" smtClean="0"/>
              <a:t>So, to amortize the area of the sense-amplifiers, </a:t>
            </a:r>
          </a:p>
          <a:p>
            <a:r>
              <a:rPr lang="en-US" baseline="0" dirty="0" smtClean="0"/>
              <a:t>hundreds of cells share the same sense-amplifier through a long </a:t>
            </a:r>
            <a:r>
              <a:rPr lang="en-US" baseline="0" dirty="0" err="1" smtClean="0"/>
              <a:t>bitline</a:t>
            </a:r>
            <a:r>
              <a:rPr lang="en-US" baseline="0" dirty="0" smtClean="0"/>
              <a:t>. </a:t>
            </a:r>
          </a:p>
          <a:p>
            <a:endParaRPr lang="en-US" baseline="0" dirty="0" smtClean="0"/>
          </a:p>
          <a:p>
            <a:r>
              <a:rPr lang="en-US" baseline="0" dirty="0" smtClean="0"/>
              <a:t>However, a long </a:t>
            </a:r>
            <a:r>
              <a:rPr lang="en-US" baseline="0" dirty="0" err="1" smtClean="0"/>
              <a:t>bitline</a:t>
            </a:r>
            <a:r>
              <a:rPr lang="en-US" baseline="0" dirty="0" smtClean="0"/>
              <a:t> has a large capacitance that increases latency and power consumption. </a:t>
            </a:r>
          </a:p>
          <a:p>
            <a:r>
              <a:rPr lang="en-US" baseline="0" dirty="0" smtClean="0"/>
              <a:t>Therefore, the long </a:t>
            </a:r>
            <a:r>
              <a:rPr lang="en-US" baseline="0" dirty="0" err="1" smtClean="0"/>
              <a:t>bitline</a:t>
            </a:r>
            <a:r>
              <a:rPr lang="en-US" baseline="0" dirty="0" smtClean="0"/>
              <a:t> is one of the dominant sources of high latency and high power consumption.</a:t>
            </a:r>
          </a:p>
          <a:p>
            <a:endParaRPr lang="en-US" baseline="0" dirty="0" smtClean="0"/>
          </a:p>
          <a:p>
            <a:r>
              <a:rPr lang="en-US" baseline="0" dirty="0" smtClean="0"/>
              <a:t>To understand why the </a:t>
            </a:r>
            <a:r>
              <a:rPr lang="en-US" baseline="0" dirty="0" err="1" smtClean="0"/>
              <a:t>subarray</a:t>
            </a:r>
            <a:r>
              <a:rPr lang="en-US" baseline="0" dirty="0" smtClean="0"/>
              <a:t> is so slow, </a:t>
            </a:r>
          </a:p>
          <a:p>
            <a:r>
              <a:rPr lang="en-US" baseline="0" dirty="0" smtClean="0"/>
              <a:t>let me take a look at the </a:t>
            </a:r>
            <a:r>
              <a:rPr lang="en-US" baseline="0" dirty="0" err="1" smtClean="0"/>
              <a:t>subarray</a:t>
            </a:r>
            <a:r>
              <a:rPr lang="en-US" baseline="0" dirty="0" smtClean="0"/>
              <a:t> organization.</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naïve way to reduce the DRAM latency is to have short </a:t>
            </a:r>
            <a:r>
              <a:rPr lang="en-US" baseline="0" dirty="0" err="1" smtClean="0"/>
              <a:t>bitlines</a:t>
            </a:r>
            <a:r>
              <a:rPr lang="en-US" baseline="0" dirty="0" smtClean="0"/>
              <a:t> that have lower latency.</a:t>
            </a:r>
          </a:p>
          <a:p>
            <a:r>
              <a:rPr lang="en-US" baseline="0" dirty="0" smtClean="0"/>
              <a:t>Unfortunately, short </a:t>
            </a:r>
            <a:r>
              <a:rPr lang="en-US" baseline="0" dirty="0" err="1" smtClean="0"/>
              <a:t>bitlines</a:t>
            </a:r>
            <a:r>
              <a:rPr lang="en-US" baseline="0" dirty="0" smtClean="0"/>
              <a:t> significantly increase the DRAM area.</a:t>
            </a:r>
          </a:p>
          <a:p>
            <a:r>
              <a:rPr lang="en-US" baseline="0" dirty="0" smtClean="0"/>
              <a:t>Therefore, the </a:t>
            </a:r>
            <a:r>
              <a:rPr lang="en-US" baseline="0" dirty="0" err="1" smtClean="0"/>
              <a:t>bitline</a:t>
            </a:r>
            <a:r>
              <a:rPr lang="en-US" baseline="0" dirty="0" smtClean="0"/>
              <a:t> length exposes an important trade-off between area and latency.</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95</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shows the trade-off between DRAM area and latency as we change the </a:t>
            </a:r>
            <a:r>
              <a:rPr lang="en-US" baseline="0" dirty="0" err="1" smtClean="0"/>
              <a:t>bitline</a:t>
            </a:r>
            <a:r>
              <a:rPr lang="en-US" baseline="0" dirty="0" smtClean="0"/>
              <a:t> length.</a:t>
            </a:r>
          </a:p>
          <a:p>
            <a:r>
              <a:rPr lang="en-US" baseline="0" dirty="0" smtClean="0"/>
              <a:t>Y-axis is the normalized DRAM area compared to a DRAM using 512 cells/</a:t>
            </a:r>
            <a:r>
              <a:rPr lang="en-US" baseline="0" dirty="0" err="1" smtClean="0"/>
              <a:t>bitline</a:t>
            </a:r>
            <a:r>
              <a:rPr lang="en-US" baseline="0" dirty="0" smtClean="0"/>
              <a:t>. A lower value is cheaper.</a:t>
            </a:r>
          </a:p>
          <a:p>
            <a:r>
              <a:rPr lang="en-US" baseline="0" dirty="0" smtClean="0"/>
              <a:t>X-axis shows the latency in terms of </a:t>
            </a:r>
            <a:r>
              <a:rPr lang="en-US" baseline="0" dirty="0" err="1" smtClean="0"/>
              <a:t>tRC</a:t>
            </a:r>
            <a:r>
              <a:rPr lang="en-US" baseline="0" dirty="0" smtClean="0"/>
              <a:t>, an important DRAM timing constraint. A lower value is faster.</a:t>
            </a:r>
          </a:p>
          <a:p>
            <a:endParaRPr lang="en-US" baseline="0" dirty="0" smtClean="0"/>
          </a:p>
          <a:p>
            <a:r>
              <a:rPr lang="en-US" baseline="0" dirty="0" smtClean="0"/>
              <a:t>Commodity DRAM chips use long </a:t>
            </a:r>
            <a:r>
              <a:rPr lang="en-US" baseline="0" dirty="0" err="1" smtClean="0"/>
              <a:t>bitlines</a:t>
            </a:r>
            <a:r>
              <a:rPr lang="en-US" baseline="0" dirty="0" smtClean="0"/>
              <a:t> to minimize area cost. On the other hand, shorter </a:t>
            </a:r>
            <a:r>
              <a:rPr lang="en-US" baseline="0" dirty="0" err="1" smtClean="0"/>
              <a:t>bitlines</a:t>
            </a:r>
            <a:r>
              <a:rPr lang="en-US" baseline="0" dirty="0" smtClean="0"/>
              <a:t> achieve lower latency at higher cost. </a:t>
            </a:r>
          </a:p>
          <a:p>
            <a:pPr defTabSz="931774">
              <a:defRPr/>
            </a:pPr>
            <a:r>
              <a:rPr lang="en-US" baseline="0" dirty="0" smtClean="0"/>
              <a:t>Our goal is to achieve the best of both worlds: low latency and low area cost.</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96</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 up, both long and short </a:t>
            </a:r>
            <a:r>
              <a:rPr lang="en-US" baseline="0" dirty="0" err="1" smtClean="0"/>
              <a:t>bitline</a:t>
            </a:r>
            <a:r>
              <a:rPr lang="en-US" baseline="0" dirty="0" smtClean="0"/>
              <a:t> do not achieve small area and low latency. </a:t>
            </a:r>
          </a:p>
          <a:p>
            <a:r>
              <a:rPr lang="en-US" baseline="0" dirty="0" smtClean="0"/>
              <a:t>Long </a:t>
            </a:r>
            <a:r>
              <a:rPr lang="en-US" baseline="0" dirty="0" err="1" smtClean="0"/>
              <a:t>bitline</a:t>
            </a:r>
            <a:r>
              <a:rPr lang="en-US" baseline="0" dirty="0" smtClean="0"/>
              <a:t> has small area but has high latency while short </a:t>
            </a:r>
            <a:r>
              <a:rPr lang="en-US" baseline="0" dirty="0" err="1" smtClean="0"/>
              <a:t>bitline</a:t>
            </a:r>
            <a:r>
              <a:rPr lang="en-US" baseline="0" dirty="0" smtClean="0"/>
              <a:t> has low latency but has large area.</a:t>
            </a:r>
          </a:p>
          <a:p>
            <a:endParaRPr lang="en-US" baseline="0" dirty="0" smtClean="0"/>
          </a:p>
          <a:p>
            <a:r>
              <a:rPr lang="en-US" baseline="0" dirty="0" smtClean="0"/>
              <a:t>To achieve the best of both worlds, we first start from long </a:t>
            </a:r>
            <a:r>
              <a:rPr lang="en-US" baseline="0" dirty="0" err="1" smtClean="0"/>
              <a:t>bitline</a:t>
            </a:r>
            <a:r>
              <a:rPr lang="en-US" baseline="0" dirty="0" smtClean="0"/>
              <a:t>, which has small area. </a:t>
            </a:r>
          </a:p>
          <a:p>
            <a:r>
              <a:rPr lang="en-US" baseline="0" dirty="0" smtClean="0"/>
              <a:t>After that, to achieve the low latency of short </a:t>
            </a:r>
            <a:r>
              <a:rPr lang="en-US" baseline="0" dirty="0" err="1" smtClean="0"/>
              <a:t>bitline</a:t>
            </a:r>
            <a:r>
              <a:rPr lang="en-US" baseline="0" dirty="0" smtClean="0"/>
              <a:t>, we divide the long </a:t>
            </a:r>
            <a:r>
              <a:rPr lang="en-US" baseline="0" dirty="0" err="1" smtClean="0"/>
              <a:t>bitline</a:t>
            </a:r>
            <a:r>
              <a:rPr lang="en-US" baseline="0" dirty="0" smtClean="0"/>
              <a:t> into two smaller segments. </a:t>
            </a:r>
          </a:p>
          <a:p>
            <a:r>
              <a:rPr lang="en-US" baseline="0" dirty="0" smtClean="0"/>
              <a:t>The </a:t>
            </a:r>
            <a:r>
              <a:rPr lang="en-US" baseline="0" dirty="0" err="1" smtClean="0"/>
              <a:t>bitline</a:t>
            </a:r>
            <a:r>
              <a:rPr lang="en-US" baseline="0" dirty="0" smtClean="0"/>
              <a:t> length of the segment nearby the sense-amplifier is same as the length of short </a:t>
            </a:r>
            <a:r>
              <a:rPr lang="en-US" baseline="0" dirty="0" err="1" smtClean="0"/>
              <a:t>bitline</a:t>
            </a:r>
            <a:r>
              <a:rPr lang="en-US" baseline="0" dirty="0" smtClean="0"/>
              <a:t>. </a:t>
            </a:r>
          </a:p>
          <a:p>
            <a:r>
              <a:rPr lang="en-US" baseline="0" dirty="0" smtClean="0"/>
              <a:t>Therefore, the latency of the segment is as low as the latency of the short </a:t>
            </a:r>
            <a:r>
              <a:rPr lang="en-US" baseline="0" dirty="0" err="1" smtClean="0"/>
              <a:t>bitline</a:t>
            </a:r>
            <a:r>
              <a:rPr lang="en-US" baseline="0" dirty="0" smtClean="0"/>
              <a:t>. </a:t>
            </a:r>
          </a:p>
          <a:p>
            <a:r>
              <a:rPr lang="en-US" baseline="0" dirty="0" smtClean="0"/>
              <a:t>To isolate this fast segment from the other segment, we add isolation transistors that selectively connect the two segments. </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way, our proposed approach achieves small area and low latency.</a:t>
            </a:r>
          </a:p>
          <a:p>
            <a:r>
              <a:rPr lang="en-US" baseline="0" dirty="0" smtClean="0"/>
              <a:t>We call this new DRAM architecture as Tiered-Latency DRAM</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compares the latency.</a:t>
            </a:r>
          </a:p>
          <a:p>
            <a:r>
              <a:rPr lang="en-US" baseline="0" dirty="0" smtClean="0"/>
              <a:t>Y-axis is normalized latency. </a:t>
            </a:r>
          </a:p>
          <a:p>
            <a:r>
              <a:rPr lang="en-US" baseline="0" dirty="0" smtClean="0"/>
              <a:t>Compared to commodity DRAM, TL-DRAM’s near segment has 56% lower latency, while the far segment has 23% higher latency.</a:t>
            </a:r>
          </a:p>
          <a:p>
            <a:r>
              <a:rPr lang="en-US" baseline="0" dirty="0" smtClean="0"/>
              <a:t> </a:t>
            </a:r>
          </a:p>
          <a:p>
            <a:r>
              <a:rPr lang="en-US" baseline="0" dirty="0" smtClean="0"/>
              <a:t>The right figure compares the power.</a:t>
            </a:r>
          </a:p>
          <a:p>
            <a:r>
              <a:rPr lang="en-US" baseline="0" dirty="0" smtClean="0"/>
              <a:t>Y-axis is normalized power.</a:t>
            </a:r>
          </a:p>
          <a:p>
            <a:r>
              <a:rPr lang="en-US" baseline="0" dirty="0" smtClean="0"/>
              <a:t>Compared to commodity DRAM, TL-DRAM’s near segment has 51% lower power consumption and the far segment has 49% higher power consumption. </a:t>
            </a:r>
          </a:p>
          <a:p>
            <a:endParaRPr lang="en-US" baseline="0" dirty="0" smtClean="0"/>
          </a:p>
          <a:p>
            <a:r>
              <a:rPr lang="en-US" baseline="0" dirty="0" smtClean="0"/>
              <a:t>Lastly, mainly due to the isolation transistor, Tiered-latency DRAM increases the die-size by about 3%.</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the figure shows the trade-off between area and latency in existing DRAM. </a:t>
            </a:r>
          </a:p>
          <a:p>
            <a:endParaRPr lang="en-US" baseline="0" dirty="0" smtClean="0"/>
          </a:p>
          <a:p>
            <a:r>
              <a:rPr lang="en-US" baseline="0" dirty="0" smtClean="0"/>
              <a:t>Unlike existing DRAM, TL-DRAM achieves low latency using the near segment while increasing the area by only 3%. </a:t>
            </a:r>
          </a:p>
          <a:p>
            <a:endParaRPr lang="en-US" baseline="0" dirty="0" smtClean="0"/>
          </a:p>
          <a:p>
            <a:r>
              <a:rPr lang="en-US" baseline="0" dirty="0" smtClean="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100</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ways to leverage the TL-DRAM</a:t>
            </a:r>
            <a:r>
              <a:rPr lang="en-US" baseline="0" dirty="0" smtClean="0"/>
              <a:t> substrate by hardware or software.</a:t>
            </a:r>
          </a:p>
          <a:p>
            <a:endParaRPr lang="en-US" baseline="0" dirty="0" smtClean="0"/>
          </a:p>
          <a:p>
            <a:r>
              <a:rPr lang="en-US" baseline="0" dirty="0" smtClean="0"/>
              <a:t>In this slide, I describe many such ways.</a:t>
            </a:r>
          </a:p>
          <a:p>
            <a:r>
              <a:rPr lang="en-US" baseline="0" dirty="0" smtClean="0"/>
              <a:t>First, the near segment can be used as a hardware-managed inclusive cache to the far segment.</a:t>
            </a:r>
          </a:p>
          <a:p>
            <a:r>
              <a:rPr lang="en-US" baseline="0" dirty="0" smtClean="0"/>
              <a:t>Second, the near segment can be used as a hardware-managed exclusive cache to the far segment.</a:t>
            </a:r>
          </a:p>
          <a:p>
            <a:r>
              <a:rPr lang="en-US" baseline="0" dirty="0" smtClean="0"/>
              <a:t>Third, the operating system can intelligently allocate frequently-accessed pages to the near segment.</a:t>
            </a:r>
          </a:p>
          <a:p>
            <a:r>
              <a:rPr lang="en-US" baseline="0" dirty="0" smtClean="0"/>
              <a:t>Forth mechanism is to simple replace DRAM with TL-DRAM without any near segment handling</a:t>
            </a:r>
          </a:p>
          <a:p>
            <a:endParaRPr lang="en-US" baseline="0" dirty="0" smtClean="0"/>
          </a:p>
          <a:p>
            <a:r>
              <a:rPr lang="en-US" baseline="0" dirty="0" smtClean="0"/>
              <a:t>While our paper provides detailed explanations and evaluations of first three mechanism, </a:t>
            </a:r>
          </a:p>
          <a:p>
            <a:r>
              <a:rPr lang="en-US" baseline="0" dirty="0" smtClean="0"/>
              <a:t>in this talk, we will focus on the first approach, which is to use the near segment as a hardware managed cache for the far segment.</a:t>
            </a:r>
            <a:endParaRPr lang="en-US" dirty="0" smtClean="0"/>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101</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shows the IPC improvement of our three caching mechanisms over commodity DRAM. </a:t>
            </a:r>
          </a:p>
          <a:p>
            <a:r>
              <a:rPr lang="en-US" baseline="0" dirty="0" smtClean="0"/>
              <a:t>All of them improve performance and benefit-based caching shows maximum performance improvement by 12.7%.</a:t>
            </a:r>
          </a:p>
          <a:p>
            <a:endParaRPr lang="en-US" baseline="0" dirty="0" smtClean="0"/>
          </a:p>
          <a:p>
            <a:r>
              <a:rPr lang="en-US" baseline="0" dirty="0" smtClean="0"/>
              <a:t>The right figure shows the normalized power reduction of our three caching mechanisms over commodity DRAM.</a:t>
            </a:r>
          </a:p>
          <a:p>
            <a:r>
              <a:rPr lang="en-US" baseline="0" dirty="0" smtClean="0"/>
              <a:t> All of them reduce power consumption and benefit-based caching shows maximum power reduction by 23%.</a:t>
            </a:r>
            <a:endParaRPr lang="en-US" dirty="0" smtClean="0"/>
          </a:p>
          <a:p>
            <a:endParaRPr lang="en-US" dirty="0" smtClean="0"/>
          </a:p>
          <a:p>
            <a:pPr defTabSz="931717">
              <a:defRPr/>
            </a:pPr>
            <a:r>
              <a:rPr lang="en-US" baseline="0" dirty="0" smtClean="0"/>
              <a:t>Therefore, using near segment as a cache improves performance and reduces power consumption at the cost of 3% area overhead.</a:t>
            </a:r>
          </a:p>
          <a:p>
            <a:endParaRPr lang="en-US"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102</a:t>
            </a:fld>
            <a:endParaRPr lang="en-US">
              <a:solidFill>
                <a:prstClr val="black"/>
              </a:solidFill>
              <a:latin typeface="Calibri"/>
            </a:endParaRPr>
          </a:p>
        </p:txBody>
      </p:sp>
    </p:spTree>
    <p:extLst>
      <p:ext uri="{BB962C8B-B14F-4D97-AF65-F5344CB8AC3E}">
        <p14:creationId xmlns:p14="http://schemas.microsoft.com/office/powerpoint/2010/main" val="253208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1465796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113</a:t>
            </a:fld>
            <a:endParaRPr lang="en-US" dirty="0">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latin typeface="Calibri"/>
              </a:rPr>
              <a:pPr>
                <a:defRPr/>
              </a:pPr>
              <a:t>123</a:t>
            </a:fld>
            <a:endParaRPr lang="en-US">
              <a:solidFill>
                <a:prstClr val="black"/>
              </a:solidFill>
              <a:latin typeface="Calibri"/>
            </a:endParaRPr>
          </a:p>
        </p:txBody>
      </p:sp>
    </p:spTree>
    <p:extLst>
      <p:ext uri="{BB962C8B-B14F-4D97-AF65-F5344CB8AC3E}">
        <p14:creationId xmlns:p14="http://schemas.microsoft.com/office/powerpoint/2010/main" val="1304768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latin typeface="Calibri"/>
              </a:rPr>
              <a:pPr/>
              <a:t>125</a:t>
            </a:fld>
            <a:endParaRPr lang="en-US">
              <a:solidFill>
                <a:prstClr val="black"/>
              </a:solidFill>
              <a:latin typeface="Calibri"/>
            </a:endParaRPr>
          </a:p>
        </p:txBody>
      </p:sp>
    </p:spTree>
    <p:extLst>
      <p:ext uri="{BB962C8B-B14F-4D97-AF65-F5344CB8AC3E}">
        <p14:creationId xmlns:p14="http://schemas.microsoft.com/office/powerpoint/2010/main" val="4015428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a:t>
            </a:r>
            <a:r>
              <a:rPr lang="en-US" baseline="0" dirty="0" smtClean="0"/>
              <a:t> look at the high-level design goals for a Persistent Memory Manager, or PMM.</a:t>
            </a:r>
          </a:p>
          <a:p>
            <a:endParaRPr lang="en-US" baseline="0" dirty="0" smtClean="0"/>
          </a:p>
          <a:p>
            <a:r>
              <a:rPr lang="en-US" baseline="0" dirty="0" smtClean="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smtClean="0"/>
          </a:p>
          <a:p>
            <a:r>
              <a:rPr lang="en-US" baseline="0" dirty="0" smtClean="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smtClean="0"/>
          </a:p>
          <a:p>
            <a:r>
              <a:rPr lang="en-US" baseline="0" dirty="0" smtClean="0"/>
              <a:t>[click]  The PMM is also responsible for managing metadata storage and retrieval.  We will later evaluate how such overheads affect system performance.</a:t>
            </a:r>
          </a:p>
          <a:p>
            <a:endParaRPr lang="en-US" baseline="0" dirty="0" smtClean="0"/>
          </a:p>
          <a:p>
            <a:r>
              <a:rPr lang="en-US" baseline="0" dirty="0" smtClean="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131</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132</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133</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134</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150</a:t>
            </a:fld>
            <a:endParaRPr lang="en-US">
              <a:solidFill>
                <a:prstClr val="black"/>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pPr/>
              <a:t>173</a:t>
            </a:fld>
            <a:endParaRPr lang="en-US"/>
          </a:p>
        </p:txBody>
      </p:sp>
    </p:spTree>
    <p:extLst>
      <p:ext uri="{BB962C8B-B14F-4D97-AF65-F5344CB8AC3E}">
        <p14:creationId xmlns:p14="http://schemas.microsoft.com/office/powerpoint/2010/main" val="403250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65642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35060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49825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3.xml"/><Relationship Id="rId2" Type="http://schemas.openxmlformats.org/officeDocument/2006/relationships/image" Target="../media/image1.png"/></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 Id="rId2" Type="http://schemas.openxmlformats.org/officeDocument/2006/relationships/image" Target="../media/image1.png"/></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9.xml"/><Relationship Id="rId2" Type="http://schemas.openxmlformats.org/officeDocument/2006/relationships/image" Target="../media/image1.png"/></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30.xml"/><Relationship Id="rId2" Type="http://schemas.openxmlformats.org/officeDocument/2006/relationships/image" Target="../media/image1.png"/></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 Id="rId2" Type="http://schemas.openxmlformats.org/officeDocument/2006/relationships/image" Target="../media/image1.png"/></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02966"/>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422435"/>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1490441"/>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35268"/>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128978"/>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472443"/>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791035"/>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208459"/>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197305"/>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698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9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28204"/>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8326998"/>
      </p:ext>
    </p:extLst>
  </p:cSld>
  <p:clrMapOvr>
    <a:masterClrMapping/>
  </p:clrMapOvr>
  <p:transition xmlns:p14="http://schemas.microsoft.com/office/powerpoint/2010/main"/>
</p:sldLayout>
</file>

<file path=ppt/slideLayouts/slideLayout10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986572"/>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04036"/>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696453"/>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84777"/>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1242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9761668"/>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476183"/>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5571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104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47795"/>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374345"/>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83947"/>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030618"/>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785318"/>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289410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81749"/>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994098"/>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274533"/>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350043980"/>
      </p:ext>
    </p:extLst>
  </p:cSld>
  <p:clrMapOvr>
    <a:masterClrMapping/>
  </p:clrMapOvr>
  <p:timing>
    <p:tnLst>
      <p:par>
        <p:cTn xmlns:p14="http://schemas.microsoft.com/office/powerpoint/2010/main" id="1" dur="indefinite" restart="never" nodeType="tmRoot"/>
      </p:par>
    </p:tnLst>
  </p:timing>
</p:sldLayout>
</file>

<file path=ppt/slideLayouts/slideLayout10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036292"/>
      </p:ext>
    </p:extLst>
  </p:cSld>
  <p:clrMapOvr>
    <a:masterClrMapping/>
  </p:clrMapOvr>
  <p:timing>
    <p:tnLst>
      <p:par>
        <p:cTn xmlns:p14="http://schemas.microsoft.com/office/powerpoint/2010/mai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2610014"/>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3108350"/>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4486514"/>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7130445"/>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726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1195935"/>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5296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009416"/>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98818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098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02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647289"/>
      </p:ext>
    </p:extLst>
  </p:cSld>
  <p:clrMapOvr>
    <a:masterClrMapping/>
  </p:clrMapOvr>
  <p:transition xmlns:p14="http://schemas.microsoft.com/office/powerpoint/2010/main"/>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490980"/>
      </p:ext>
    </p:extLst>
  </p:cSld>
  <p:clrMapOvr>
    <a:masterClrMapping/>
  </p:clrMapOvr>
  <p:transition xmlns:p14="http://schemas.microsoft.com/office/powerpoint/2010/main"/>
</p:sldLayout>
</file>

<file path=ppt/slideLayouts/slideLayout10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87775"/>
      </p:ext>
    </p:extLst>
  </p:cSld>
  <p:clrMapOvr>
    <a:masterClrMapping/>
  </p:clrMapOvr>
  <p:transition xmlns:p14="http://schemas.microsoft.com/office/powerpoint/2010/main"/>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59363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793654"/>
      </p:ext>
    </p:extLst>
  </p:cSld>
  <p:clrMapOvr>
    <a:masterClrMapping/>
  </p:clrMapOvr>
  <p:transition xmlns:p14="http://schemas.microsoft.com/office/powerpoint/2010/main"/>
</p:sldLayout>
</file>

<file path=ppt/slideLayouts/slideLayout10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93820"/>
      </p:ext>
    </p:extLst>
  </p:cSld>
  <p:clrMapOvr>
    <a:masterClrMapping/>
  </p:clrMapOvr>
  <p:transition xmlns:p14="http://schemas.microsoft.com/office/powerpoint/2010/main"/>
</p:sldLayout>
</file>

<file path=ppt/slideLayouts/slideLayout10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016871"/>
      </p:ext>
    </p:extLst>
  </p:cSld>
  <p:clrMapOvr>
    <a:masterClrMapping/>
  </p:clrMapOvr>
  <p:transition xmlns:p14="http://schemas.microsoft.com/office/powerpoint/2010/main"/>
</p:sldLayout>
</file>

<file path=ppt/slideLayouts/slideLayout10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46704"/>
      </p:ext>
    </p:extLst>
  </p:cSld>
  <p:clrMapOvr>
    <a:masterClrMapping/>
  </p:clrMapOvr>
  <p:transition xmlns:p14="http://schemas.microsoft.com/office/powerpoint/2010/main"/>
</p:sldLayout>
</file>

<file path=ppt/slideLayouts/slideLayout10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510773"/>
      </p:ext>
    </p:extLst>
  </p:cSld>
  <p:clrMapOvr>
    <a:masterClrMapping/>
  </p:clrMapOvr>
  <p:transition xmlns:p14="http://schemas.microsoft.com/office/powerpoint/2010/main"/>
</p:sldLayout>
</file>

<file path=ppt/slideLayouts/slideLayout10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xmlns:p14="http://schemas.microsoft.com/office/powerpoint/2010/main"/>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xmlns:p14="http://schemas.microsoft.com/office/powerpoint/2010/main"/>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xmlns:p14="http://schemas.microsoft.com/office/powerpoint/2010/main"/>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xmlns:p14="http://schemas.microsoft.com/office/powerpoint/2010/main"/>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xmlns:p14="http://schemas.microsoft.com/office/powerpoint/2010/main"/>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xmlns:p14="http://schemas.microsoft.com/office/powerpoint/2010/main"/>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xmlns:p14="http://schemas.microsoft.com/office/powerpoint/2010/main"/>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xmlns:p14="http://schemas.microsoft.com/office/powerpoint/2010/main"/>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xmlns:p14="http://schemas.microsoft.com/office/powerpoint/2010/main"/>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xmlns:p14="http://schemas.microsoft.com/office/powerpoint/2010/main"/>
</p:sldLayout>
</file>

<file path=ppt/slideLayouts/slideLayout10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10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timing>
    <p:tnLst>
      <p:par>
        <p:cTn xmlns:p14="http://schemas.microsoft.com/office/powerpoint/2010/mai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timing>
    <p:tnLst>
      <p:par>
        <p:cTn xmlns:p14="http://schemas.microsoft.com/office/powerpoint/2010/mai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timing>
    <p:tnLst>
      <p:par>
        <p:cTn xmlns:p14="http://schemas.microsoft.com/office/powerpoint/2010/mai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timing>
    <p:tnLst>
      <p:par>
        <p:cTn xmlns:p14="http://schemas.microsoft.com/office/powerpoint/2010/mai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timing>
    <p:tnLst>
      <p:par>
        <p:cTn xmlns:p14="http://schemas.microsoft.com/office/powerpoint/2010/mai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timing>
    <p:tnLst>
      <p:par>
        <p:cTn xmlns:p14="http://schemas.microsoft.com/office/powerpoint/2010/mai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12/4/15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timing>
    <p:tnLst>
      <p:par>
        <p:cTn xmlns:p14="http://schemas.microsoft.com/office/powerpoint/2010/mai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447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33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518511"/>
      </p:ext>
    </p:extLst>
  </p:cSld>
  <p:clrMapOvr>
    <a:masterClrMapping/>
  </p:clrMapOvr>
  <p:transition xmlns:p14="http://schemas.microsoft.com/office/powerpoint/2010/main"/>
</p:sldLayout>
</file>

<file path=ppt/slideLayouts/slideLayout1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8900852"/>
      </p:ext>
    </p:extLst>
  </p:cSld>
  <p:clrMapOvr>
    <a:masterClrMapping/>
  </p:clrMapOvr>
  <p:transition xmlns:p14="http://schemas.microsoft.com/office/powerpoint/2010/main"/>
</p:sldLayout>
</file>

<file path=ppt/slideLayouts/slideLayout1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63718"/>
      </p:ext>
    </p:extLst>
  </p:cSld>
  <p:clrMapOvr>
    <a:masterClrMapping/>
  </p:clrMapOvr>
  <p:transition xmlns:p14="http://schemas.microsoft.com/office/powerpoint/2010/main"/>
</p:sldLayout>
</file>

<file path=ppt/slideLayouts/slideLayout1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5737616"/>
      </p:ext>
    </p:extLst>
  </p:cSld>
  <p:clrMapOvr>
    <a:masterClrMapping/>
  </p:clrMapOvr>
  <p:transition xmlns:p14="http://schemas.microsoft.com/office/powerpoint/2010/main"/>
</p:sldLayout>
</file>

<file path=ppt/slideLayouts/slideLayout1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72506"/>
      </p:ext>
    </p:extLst>
  </p:cSld>
  <p:clrMapOvr>
    <a:masterClrMapping/>
  </p:clrMapOvr>
  <p:transition xmlns:p14="http://schemas.microsoft.com/office/powerpoint/2010/main"/>
</p:sldLayout>
</file>

<file path=ppt/slideLayouts/slideLayout1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494814"/>
      </p:ext>
    </p:extLst>
  </p:cSld>
  <p:clrMapOvr>
    <a:masterClrMapping/>
  </p:clrMapOvr>
  <p:transition xmlns:p14="http://schemas.microsoft.com/office/powerpoint/2010/main"/>
</p:sldLayout>
</file>

<file path=ppt/slideLayouts/slideLayout1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5329"/>
      </p:ext>
    </p:extLst>
  </p:cSld>
  <p:clrMapOvr>
    <a:masterClrMapping/>
  </p:clrMapOvr>
  <p:transition xmlns:p14="http://schemas.microsoft.com/office/powerpoint/2010/main"/>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974524"/>
      </p:ext>
    </p:extLst>
  </p:cSld>
  <p:clrMapOvr>
    <a:masterClrMapping/>
  </p:clrMapOvr>
  <p:transition xmlns:p14="http://schemas.microsoft.com/office/powerpoint/2010/main"/>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18156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1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896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330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7433"/>
      </p:ext>
    </p:extLst>
  </p:cSld>
  <p:clrMapOvr>
    <a:masterClrMapping/>
  </p:clrMapOvr>
  <p:transition xmlns:p14="http://schemas.microsoft.com/office/powerpoint/2010/main"/>
</p:sldLayout>
</file>

<file path=ppt/slideLayouts/slideLayout1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22583"/>
      </p:ext>
    </p:extLst>
  </p:cSld>
  <p:clrMapOvr>
    <a:masterClrMapping/>
  </p:clrMapOvr>
  <p:transition xmlns:p14="http://schemas.microsoft.com/office/powerpoint/2010/main"/>
</p:sldLayout>
</file>

<file path=ppt/slideLayouts/slideLayout1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535708"/>
      </p:ext>
    </p:extLst>
  </p:cSld>
  <p:clrMapOvr>
    <a:masterClrMapping/>
  </p:clrMapOvr>
  <p:transition xmlns:p14="http://schemas.microsoft.com/office/powerpoint/2010/main"/>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7730192"/>
      </p:ext>
    </p:extLst>
  </p:cSld>
  <p:clrMapOvr>
    <a:masterClrMapping/>
  </p:clrMapOvr>
  <p:transition xmlns:p14="http://schemas.microsoft.com/office/powerpoint/2010/main"/>
</p:sldLayout>
</file>

<file path=ppt/slideLayouts/slideLayout1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6464865"/>
      </p:ext>
    </p:extLst>
  </p:cSld>
  <p:clrMapOvr>
    <a:masterClrMapping/>
  </p:clrMapOvr>
  <p:transition xmlns:p14="http://schemas.microsoft.com/office/powerpoint/2010/main"/>
</p:sldLayout>
</file>

<file path=ppt/slideLayouts/slideLayout1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068752"/>
      </p:ext>
    </p:extLst>
  </p:cSld>
  <p:clrMapOvr>
    <a:masterClrMapping/>
  </p:clrMapOvr>
  <p:transition xmlns:p14="http://schemas.microsoft.com/office/powerpoint/2010/main"/>
</p:sldLayout>
</file>

<file path=ppt/slideLayouts/slideLayout1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561290"/>
      </p:ext>
    </p:extLst>
  </p:cSld>
  <p:clrMapOvr>
    <a:masterClrMapping/>
  </p:clrMapOvr>
  <p:transition xmlns:p14="http://schemas.microsoft.com/office/powerpoint/2010/main"/>
</p:sldLayout>
</file>

<file path=ppt/slideLayouts/slideLayout1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94569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322306"/>
      </p:ext>
    </p:extLst>
  </p:cSld>
  <p:clrMapOvr>
    <a:masterClrMapping/>
  </p:clrMapOvr>
  <p:transition xmlns:p14="http://schemas.microsoft.com/office/powerpoint/2010/main"/>
</p:sldLayout>
</file>

<file path=ppt/slideLayouts/slideLayout1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xmlns:p14="http://schemas.microsoft.com/office/powerpoint/2010/main"/>
</p:sldLayout>
</file>

<file path=ppt/slideLayouts/slideLayout1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xmlns:p14="http://schemas.microsoft.com/office/powerpoint/2010/main"/>
</p:sldLayout>
</file>

<file path=ppt/slideLayouts/slideLayout1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xmlns:p14="http://schemas.microsoft.com/office/powerpoint/2010/main"/>
</p:sldLayout>
</file>

<file path=ppt/slideLayouts/slideLayout1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xmlns:p14="http://schemas.microsoft.com/office/powerpoint/2010/main"/>
</p:sldLayout>
</file>

<file path=ppt/slideLayouts/slideLayout1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xmlns:p14="http://schemas.microsoft.com/office/powerpoint/2010/main"/>
</p:sldLayout>
</file>

<file path=ppt/slideLayouts/slideLayout1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xmlns:p14="http://schemas.microsoft.com/office/powerpoint/2010/main"/>
</p:sldLayout>
</file>

<file path=ppt/slideLayouts/slideLayout1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xmlns:p14="http://schemas.microsoft.com/office/powerpoint/2010/main"/>
</p:sldLayout>
</file>

<file path=ppt/slideLayouts/slideLayout1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xmlns:p14="http://schemas.microsoft.com/office/powerpoint/2010/main"/>
</p:sldLayout>
</file>

<file path=ppt/slideLayouts/slideLayout1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xmlns:p14="http://schemas.microsoft.com/office/powerpoint/2010/main"/>
</p:sldLayout>
</file>

<file path=ppt/slideLayouts/slideLayout1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xmlns:p14="http://schemas.microsoft.com/office/powerpoint/2010/main"/>
</p:sldLayout>
</file>

<file path=ppt/slideLayouts/slideLayout1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xmlns:p14="http://schemas.microsoft.com/office/powerpoint/2010/main"/>
</p:sldLayout>
</file>

<file path=ppt/slideLayouts/slideLayout1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909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689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862137"/>
      </p:ext>
    </p:extLst>
  </p:cSld>
  <p:clrMapOvr>
    <a:masterClrMapping/>
  </p:clrMapOvr>
  <p:transition xmlns:p14="http://schemas.microsoft.com/office/powerpoint/2010/main"/>
</p:sldLayout>
</file>

<file path=ppt/slideLayouts/slideLayout1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85002"/>
      </p:ext>
    </p:extLst>
  </p:cSld>
  <p:clrMapOvr>
    <a:masterClrMapping/>
  </p:clrMapOvr>
  <p:transition xmlns:p14="http://schemas.microsoft.com/office/powerpoint/2010/main"/>
</p:sldLayout>
</file>

<file path=ppt/slideLayouts/slideLayout1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49262"/>
      </p:ext>
    </p:extLst>
  </p:cSld>
  <p:clrMapOvr>
    <a:masterClrMapping/>
  </p:clrMapOvr>
  <p:transition xmlns:p14="http://schemas.microsoft.com/office/powerpoint/2010/main"/>
</p:sldLayout>
</file>

<file path=ppt/slideLayouts/slideLayout1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629566"/>
      </p:ext>
    </p:extLst>
  </p:cSld>
  <p:clrMapOvr>
    <a:masterClrMapping/>
  </p:clrMapOvr>
  <p:transition xmlns:p14="http://schemas.microsoft.com/office/powerpoint/2010/main"/>
</p:sldLayout>
</file>

<file path=ppt/slideLayouts/slideLayout1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55462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27098"/>
      </p:ext>
    </p:extLst>
  </p:cSld>
  <p:clrMapOvr>
    <a:masterClrMapping/>
  </p:clrMapOvr>
  <p:transition xmlns:p14="http://schemas.microsoft.com/office/powerpoint/2010/main"/>
</p:sldLayout>
</file>

<file path=ppt/slideLayouts/slideLayout1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290733"/>
      </p:ext>
    </p:extLst>
  </p:cSld>
  <p:clrMapOvr>
    <a:masterClrMapping/>
  </p:clrMapOvr>
  <p:transition xmlns:p14="http://schemas.microsoft.com/office/powerpoint/2010/main"/>
</p:sldLayout>
</file>

<file path=ppt/slideLayouts/slideLayout1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354854"/>
      </p:ext>
    </p:extLst>
  </p:cSld>
  <p:clrMapOvr>
    <a:masterClrMapping/>
  </p:clrMapOvr>
  <p:transition xmlns:p14="http://schemas.microsoft.com/office/powerpoint/2010/main"/>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8349"/>
      </p:ext>
    </p:extLst>
  </p:cSld>
  <p:clrMapOvr>
    <a:masterClrMapping/>
  </p:clrMapOvr>
  <p:transition xmlns:p14="http://schemas.microsoft.com/office/powerpoint/2010/main"/>
</p:sldLayout>
</file>

<file path=ppt/slideLayouts/slideLayout1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83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1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181072"/>
      </p:ext>
    </p:extLst>
  </p:cSld>
  <p:clrMapOvr>
    <a:masterClrMapping/>
  </p:clrMapOvr>
  <p:transition xmlns:p14="http://schemas.microsoft.com/office/powerpoint/2010/main"/>
</p:sldLayout>
</file>

<file path=ppt/slideLayouts/slideLayout1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0052631"/>
      </p:ext>
    </p:extLst>
  </p:cSld>
  <p:clrMapOvr>
    <a:masterClrMapping/>
  </p:clrMapOvr>
  <p:transition xmlns:p14="http://schemas.microsoft.com/office/powerpoint/2010/mai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137445"/>
      </p:ext>
    </p:extLst>
  </p:cSld>
  <p:clrMapOvr>
    <a:masterClrMapping/>
  </p:clrMapOvr>
  <p:transition xmlns:p14="http://schemas.microsoft.com/office/powerpoint/2010/main"/>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36268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573532"/>
      </p:ext>
    </p:extLst>
  </p:cSld>
  <p:clrMapOvr>
    <a:masterClrMapping/>
  </p:clrMapOvr>
  <p:transition xmlns:p14="http://schemas.microsoft.com/office/powerpoint/2010/main"/>
</p:sldLayout>
</file>

<file path=ppt/slideLayouts/slideLayout1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274235"/>
      </p:ext>
    </p:extLst>
  </p:cSld>
  <p:clrMapOvr>
    <a:masterClrMapping/>
  </p:clrMapOvr>
  <p:transition xmlns:p14="http://schemas.microsoft.com/office/powerpoint/2010/main"/>
</p:sldLayout>
</file>

<file path=ppt/slideLayouts/slideLayout1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420617"/>
      </p:ext>
    </p:extLst>
  </p:cSld>
  <p:clrMapOvr>
    <a:masterClrMapping/>
  </p:clrMapOvr>
  <p:transition xmlns:p14="http://schemas.microsoft.com/office/powerpoint/2010/main"/>
</p:sldLayout>
</file>

<file path=ppt/slideLayouts/slideLayout1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44641"/>
      </p:ext>
    </p:extLst>
  </p:cSld>
  <p:clrMapOvr>
    <a:masterClrMapping/>
  </p:clrMapOvr>
  <p:transition xmlns:p14="http://schemas.microsoft.com/office/powerpoint/2010/mai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7590152"/>
      </p:ext>
    </p:extLst>
  </p:cSld>
  <p:clrMapOvr>
    <a:masterClrMapping/>
  </p:clrMapOvr>
  <p:transition xmlns:p14="http://schemas.microsoft.com/office/powerpoint/2010/main"/>
</p:sldLayout>
</file>

<file path=ppt/slideLayouts/slideLayout1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18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203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436864"/>
      </p:ext>
    </p:extLst>
  </p:cSld>
  <p:clrMapOvr>
    <a:masterClrMapping/>
  </p:clrMapOvr>
  <p:transition xmlns:p14="http://schemas.microsoft.com/office/powerpoint/2010/main"/>
</p:sldLayout>
</file>

<file path=ppt/slideLayouts/slideLayout1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709013"/>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86356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474883"/>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361180"/>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526354"/>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540009"/>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3716"/>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969713"/>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23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398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7529399"/>
      </p:ext>
    </p:extLst>
  </p:cSld>
  <p:clrMapOvr>
    <a:masterClrMapping/>
  </p:clrMapOvr>
  <p:transition xmlns:p14="http://schemas.microsoft.com/office/powerpoint/2010/main"/>
</p:sldLayout>
</file>

<file path=ppt/slideLayouts/slideLayout1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3662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57921"/>
      </p:ext>
    </p:extLst>
  </p:cSld>
  <p:clrMapOvr>
    <a:masterClrMapping/>
  </p:clrMapOvr>
  <p:transition xmlns:p14="http://schemas.microsoft.com/office/powerpoint/2010/main"/>
</p:sldLayout>
</file>

<file path=ppt/slideLayouts/slideLayout1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262839"/>
      </p:ext>
    </p:extLst>
  </p:cSld>
  <p:clrMapOvr>
    <a:masterClrMapping/>
  </p:clrMapOvr>
  <p:transition xmlns:p14="http://schemas.microsoft.com/office/powerpoint/2010/main"/>
</p:sldLayout>
</file>

<file path=ppt/slideLayouts/slideLayout1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102841"/>
      </p:ext>
    </p:extLst>
  </p:cSld>
  <p:clrMapOvr>
    <a:masterClrMapping/>
  </p:clrMapOvr>
  <p:transition xmlns:p14="http://schemas.microsoft.com/office/powerpoint/2010/main"/>
</p:sldLayout>
</file>

<file path=ppt/slideLayouts/slideLayout1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185637"/>
      </p:ext>
    </p:extLst>
  </p:cSld>
  <p:clrMapOvr>
    <a:masterClrMapping/>
  </p:clrMapOvr>
  <p:transition xmlns:p14="http://schemas.microsoft.com/office/powerpoint/2010/main"/>
</p:sldLayout>
</file>

<file path=ppt/slideLayouts/slideLayout1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781746"/>
      </p:ext>
    </p:extLst>
  </p:cSld>
  <p:clrMapOvr>
    <a:masterClrMapping/>
  </p:clrMapOvr>
  <p:transition xmlns:p14="http://schemas.microsoft.com/office/powerpoint/2010/main"/>
</p:sldLayout>
</file>

<file path=ppt/slideLayouts/slideLayout1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169197"/>
      </p:ext>
    </p:extLst>
  </p:cSld>
  <p:clrMapOvr>
    <a:masterClrMapping/>
  </p:clrMapOvr>
  <p:transition xmlns:p14="http://schemas.microsoft.com/office/powerpoint/2010/mai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86651"/>
      </p:ext>
    </p:extLst>
  </p:cSld>
  <p:clrMapOvr>
    <a:masterClrMapping/>
  </p:clrMapOvr>
  <p:transition xmlns:p14="http://schemas.microsoft.com/office/powerpoint/2010/main"/>
</p:sldLayout>
</file>

<file path=ppt/slideLayouts/slideLayout117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309309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89594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06614444"/>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12680168"/>
      </p:ext>
    </p:extLst>
  </p:cSld>
  <p:clrMapOvr>
    <a:masterClrMapping/>
  </p:clrMapOvr>
  <p:timing>
    <p:tnLst>
      <p:par>
        <p:cTn xmlns:p14="http://schemas.microsoft.com/office/powerpoint/2010/mai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38651286"/>
      </p:ext>
    </p:extLst>
  </p:cSld>
  <p:clrMapOvr>
    <a:masterClrMapping/>
  </p:clrMapOvr>
  <p:timing>
    <p:tnLst>
      <p:par>
        <p:cTn xmlns:p14="http://schemas.microsoft.com/office/powerpoint/2010/mai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55076658"/>
      </p:ext>
    </p:extLst>
  </p:cSld>
  <p:clrMapOvr>
    <a:masterClrMapping/>
  </p:clrMapOvr>
  <p:timing>
    <p:tnLst>
      <p:par>
        <p:cTn xmlns:p14="http://schemas.microsoft.com/office/powerpoint/2010/mai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48128744"/>
      </p:ext>
    </p:extLst>
  </p:cSld>
  <p:clrMapOvr>
    <a:masterClrMapping/>
  </p:clrMapOvr>
  <p:timing>
    <p:tnLst>
      <p:par>
        <p:cTn xmlns:p14="http://schemas.microsoft.com/office/powerpoint/2010/mai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99135565"/>
      </p:ext>
    </p:extLst>
  </p:cSld>
  <p:clrMapOvr>
    <a:masterClrMapping/>
  </p:clrMapOvr>
  <p:timing>
    <p:tnLst>
      <p:par>
        <p:cTn xmlns:p14="http://schemas.microsoft.com/office/powerpoint/2010/mai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43053319"/>
      </p:ext>
    </p:extLst>
  </p:cSld>
  <p:clrMapOvr>
    <a:masterClrMapping/>
  </p:clrMapOvr>
  <p:timing>
    <p:tnLst>
      <p:par>
        <p:cTn xmlns:p14="http://schemas.microsoft.com/office/powerpoint/2010/mai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12/4/15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95635224"/>
      </p:ext>
    </p:extLst>
  </p:cSld>
  <p:clrMapOvr>
    <a:overrideClrMapping bg1="dk1" tx1="lt1" bg2="dk2" tx2="lt2" accent1="accent1" accent2="accent2" accent3="accent3" accent4="accent4" accent5="accent5" accent6="accent6" hlink="hlink" folHlink="folHlink"/>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63966548"/>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07434594"/>
      </p:ext>
    </p:extLst>
  </p:cSld>
  <p:clrMapOvr>
    <a:masterClrMapping/>
  </p:clrMapOvr>
  <p:timing>
    <p:tnLst>
      <p:par>
        <p:cTn xmlns:p14="http://schemas.microsoft.com/office/powerpoint/2010/mai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31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037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520451"/>
      </p:ext>
    </p:extLst>
  </p:cSld>
  <p:clrMapOvr>
    <a:masterClrMapping/>
  </p:clrMapOvr>
  <p:transition xmlns:p14="http://schemas.microsoft.com/office/powerpoint/2010/main"/>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329140"/>
      </p:ext>
    </p:extLst>
  </p:cSld>
  <p:clrMapOvr>
    <a:masterClrMapping/>
  </p:clrMapOvr>
  <p:transition xmlns:p14="http://schemas.microsoft.com/office/powerpoint/2010/main"/>
</p:sldLayout>
</file>

<file path=ppt/slideLayouts/slideLayout1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833704"/>
      </p:ext>
    </p:extLst>
  </p:cSld>
  <p:clrMapOvr>
    <a:masterClrMapping/>
  </p:clrMapOvr>
  <p:transition xmlns:p14="http://schemas.microsoft.com/office/powerpoint/2010/main"/>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20871"/>
      </p:ext>
    </p:extLst>
  </p:cSld>
  <p:clrMapOvr>
    <a:masterClrMapping/>
  </p:clrMapOvr>
  <p:transition xmlns:p14="http://schemas.microsoft.com/office/powerpoint/2010/main"/>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746152"/>
      </p:ext>
    </p:extLst>
  </p:cSld>
  <p:clrMapOvr>
    <a:masterClrMapping/>
  </p:clrMapOvr>
  <p:transition xmlns:p14="http://schemas.microsoft.com/office/powerpoint/2010/main"/>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9350817"/>
      </p:ext>
    </p:extLst>
  </p:cSld>
  <p:clrMapOvr>
    <a:masterClrMapping/>
  </p:clrMapOvr>
  <p:transition xmlns:p14="http://schemas.microsoft.com/office/powerpoint/2010/main"/>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60888"/>
      </p:ext>
    </p:extLst>
  </p:cSld>
  <p:clrMapOvr>
    <a:masterClrMapping/>
  </p:clrMapOvr>
  <p:transition xmlns:p14="http://schemas.microsoft.com/office/powerpoint/2010/main"/>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429449"/>
      </p:ext>
    </p:extLst>
  </p:cSld>
  <p:clrMapOvr>
    <a:masterClrMapping/>
  </p:clrMapOvr>
  <p:transition xmlns:p14="http://schemas.microsoft.com/office/powerpoint/2010/main"/>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1983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4963873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049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96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831614"/>
      </p:ext>
    </p:extLst>
  </p:cSld>
  <p:clrMapOvr>
    <a:masterClrMapping/>
  </p:clrMapOvr>
  <p:transition xmlns:p14="http://schemas.microsoft.com/office/powerpoint/2010/mai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779823"/>
      </p:ext>
    </p:extLst>
  </p:cSld>
  <p:clrMapOvr>
    <a:masterClrMapping/>
  </p:clrMapOvr>
  <p:transition xmlns:p14="http://schemas.microsoft.com/office/powerpoint/2010/mai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920294"/>
      </p:ext>
    </p:extLst>
  </p:cSld>
  <p:clrMapOvr>
    <a:masterClrMapping/>
  </p:clrMapOvr>
  <p:transition xmlns:p14="http://schemas.microsoft.com/office/powerpoint/2010/mai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865560"/>
      </p:ext>
    </p:extLst>
  </p:cSld>
  <p:clrMapOvr>
    <a:masterClrMapping/>
  </p:clrMapOvr>
  <p:transition xmlns:p14="http://schemas.microsoft.com/office/powerpoint/2010/mai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010623"/>
      </p:ext>
    </p:extLst>
  </p:cSld>
  <p:clrMapOvr>
    <a:masterClrMapping/>
  </p:clrMapOvr>
  <p:transition xmlns:p14="http://schemas.microsoft.com/office/powerpoint/2010/mai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02280"/>
      </p:ext>
    </p:extLst>
  </p:cSld>
  <p:clrMapOvr>
    <a:masterClrMapping/>
  </p:clrMapOvr>
  <p:transition xmlns:p14="http://schemas.microsoft.com/office/powerpoint/2010/mai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00281"/>
      </p:ext>
    </p:extLst>
  </p:cSld>
  <p:clrMapOvr>
    <a:masterClrMapping/>
  </p:clrMapOvr>
  <p:transition xmlns:p14="http://schemas.microsoft.com/office/powerpoint/2010/mai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96869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79597"/>
      </p:ext>
    </p:extLst>
  </p:cSld>
  <p:clrMapOvr>
    <a:masterClrMapping/>
  </p:clrMapOvr>
  <p:transition xmlns:p14="http://schemas.microsoft.com/office/powerpoint/2010/main"/>
</p:sldLayout>
</file>

<file path=ppt/slideLayouts/slideLayout1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00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6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1888"/>
      </p:ext>
    </p:extLst>
  </p:cSld>
  <p:clrMapOvr>
    <a:masterClrMapping/>
  </p:clrMapOvr>
  <p:transition xmlns:p14="http://schemas.microsoft.com/office/powerpoint/2010/mai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985032"/>
      </p:ext>
    </p:extLst>
  </p:cSld>
  <p:clrMapOvr>
    <a:masterClrMapping/>
  </p:clrMapOvr>
  <p:transition xmlns:p14="http://schemas.microsoft.com/office/powerpoint/2010/mai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074352"/>
      </p:ext>
    </p:extLst>
  </p:cSld>
  <p:clrMapOvr>
    <a:masterClrMapping/>
  </p:clrMapOvr>
  <p:transition xmlns:p14="http://schemas.microsoft.com/office/powerpoint/2010/mai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60221"/>
      </p:ext>
    </p:extLst>
  </p:cSld>
  <p:clrMapOvr>
    <a:masterClrMapping/>
  </p:clrMapOvr>
  <p:transition xmlns:p14="http://schemas.microsoft.com/office/powerpoint/2010/mai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7681420"/>
      </p:ext>
    </p:extLst>
  </p:cSld>
  <p:clrMapOvr>
    <a:masterClrMapping/>
  </p:clrMapOvr>
  <p:transition xmlns:p14="http://schemas.microsoft.com/office/powerpoint/2010/mai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420411"/>
      </p:ext>
    </p:extLst>
  </p:cSld>
  <p:clrMapOvr>
    <a:masterClrMapping/>
  </p:clrMapOvr>
  <p:transition xmlns:p14="http://schemas.microsoft.com/office/powerpoint/2010/mai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5386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76054"/>
      </p:ext>
    </p:extLst>
  </p:cSld>
  <p:clrMapOvr>
    <a:masterClrMapping/>
  </p:clrMapOvr>
  <p:transition xmlns:p14="http://schemas.microsoft.com/office/powerpoint/2010/mai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853851"/>
      </p:ext>
    </p:extLst>
  </p:cSld>
  <p:clrMapOvr>
    <a:masterClrMapping/>
  </p:clrMapOvr>
  <p:transition xmlns:p14="http://schemas.microsoft.com/office/powerpoint/2010/main"/>
</p:sldLayout>
</file>

<file path=ppt/slideLayouts/slideLayout1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602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716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343810"/>
      </p:ext>
    </p:extLst>
  </p:cSld>
  <p:clrMapOvr>
    <a:masterClrMapping/>
  </p:clrMapOvr>
  <p:transition xmlns:p14="http://schemas.microsoft.com/office/powerpoint/2010/mai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884916"/>
      </p:ext>
    </p:extLst>
  </p:cSld>
  <p:clrMapOvr>
    <a:masterClrMapping/>
  </p:clrMapOvr>
  <p:transition xmlns:p14="http://schemas.microsoft.com/office/powerpoint/2010/mai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10118"/>
      </p:ext>
    </p:extLst>
  </p:cSld>
  <p:clrMapOvr>
    <a:masterClrMapping/>
  </p:clrMapOvr>
  <p:transition xmlns:p14="http://schemas.microsoft.com/office/powerpoint/2010/mai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882211"/>
      </p:ext>
    </p:extLst>
  </p:cSld>
  <p:clrMapOvr>
    <a:masterClrMapping/>
  </p:clrMapOvr>
  <p:transition xmlns:p14="http://schemas.microsoft.com/office/powerpoint/2010/mai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895830"/>
      </p:ext>
    </p:extLst>
  </p:cSld>
  <p:clrMapOvr>
    <a:masterClrMapping/>
  </p:clrMapOvr>
  <p:transition xmlns:p14="http://schemas.microsoft.com/office/powerpoint/2010/mai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219397"/>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603589"/>
      </p:ext>
    </p:extLst>
  </p:cSld>
  <p:clrMapOvr>
    <a:masterClrMapping/>
  </p:clrMapOvr>
  <p:transition xmlns:p14="http://schemas.microsoft.com/office/powerpoint/2010/mai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046071"/>
      </p:ext>
    </p:extLst>
  </p:cSld>
  <p:clrMapOvr>
    <a:masterClrMapping/>
  </p:clrMapOvr>
  <p:transition xmlns:p14="http://schemas.microsoft.com/office/powerpoint/2010/mai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721403"/>
      </p:ext>
    </p:extLst>
  </p:cSld>
  <p:clrMapOvr>
    <a:masterClrMapping/>
  </p:clrMapOvr>
  <p:transition xmlns:p14="http://schemas.microsoft.com/office/powerpoint/2010/main"/>
</p:sldLayout>
</file>

<file path=ppt/slideLayouts/slideLayout1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763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2503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350362"/>
      </p:ext>
    </p:extLst>
  </p:cSld>
  <p:clrMapOvr>
    <a:masterClrMapping/>
  </p:clrMapOvr>
  <p:transition xmlns:p14="http://schemas.microsoft.com/office/powerpoint/2010/main"/>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996149"/>
      </p:ext>
    </p:extLst>
  </p:cSld>
  <p:clrMapOvr>
    <a:masterClrMapping/>
  </p:clrMapOvr>
  <p:transition xmlns:p14="http://schemas.microsoft.com/office/powerpoint/2010/main"/>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9343"/>
      </p:ext>
    </p:extLst>
  </p:cSld>
  <p:clrMapOvr>
    <a:masterClrMapping/>
  </p:clrMapOvr>
  <p:transition xmlns:p14="http://schemas.microsoft.com/office/powerpoint/2010/mai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10953"/>
      </p:ext>
    </p:extLst>
  </p:cSld>
  <p:clrMapOvr>
    <a:masterClrMapping/>
  </p:clrMapOvr>
  <p:transition xmlns:p14="http://schemas.microsoft.com/office/powerpoint/2010/main"/>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8110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045084"/>
      </p:ext>
    </p:extLst>
  </p:cSld>
  <p:clrMapOvr>
    <a:masterClrMapping/>
  </p:clrMapOvr>
  <p:transition xmlns:p14="http://schemas.microsoft.com/office/powerpoint/2010/main"/>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909591"/>
      </p:ext>
    </p:extLst>
  </p:cSld>
  <p:clrMapOvr>
    <a:masterClrMapping/>
  </p:clrMapOvr>
  <p:transition xmlns:p14="http://schemas.microsoft.com/office/powerpoint/2010/main"/>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046477"/>
      </p:ext>
    </p:extLst>
  </p:cSld>
  <p:clrMapOvr>
    <a:masterClrMapping/>
  </p:clrMapOvr>
  <p:transition xmlns:p14="http://schemas.microsoft.com/office/powerpoint/2010/main"/>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01442"/>
      </p:ext>
    </p:extLst>
  </p:cSld>
  <p:clrMapOvr>
    <a:masterClrMapping/>
  </p:clrMapOvr>
  <p:transition xmlns:p14="http://schemas.microsoft.com/office/powerpoint/2010/main"/>
</p:sldLayout>
</file>

<file path=ppt/slideLayouts/slideLayout1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391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420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277323"/>
      </p:ext>
    </p:extLst>
  </p:cSld>
  <p:clrMapOvr>
    <a:masterClrMapping/>
  </p:clrMapOvr>
  <p:transition xmlns:p14="http://schemas.microsoft.com/office/powerpoint/2010/main"/>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192635"/>
      </p:ext>
    </p:extLst>
  </p:cSld>
  <p:clrMapOvr>
    <a:masterClrMapping/>
  </p:clrMapOvr>
  <p:transition xmlns:p14="http://schemas.microsoft.com/office/powerpoint/2010/main"/>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898422"/>
      </p:ext>
    </p:extLst>
  </p:cSld>
  <p:clrMapOvr>
    <a:masterClrMapping/>
  </p:clrMapOvr>
  <p:transition xmlns:p14="http://schemas.microsoft.com/office/powerpoint/2010/main"/>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97475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957228"/>
      </p:ext>
    </p:extLst>
  </p:cSld>
  <p:clrMapOvr>
    <a:masterClrMapping/>
  </p:clrMapOvr>
  <p:transition xmlns:p14="http://schemas.microsoft.com/office/powerpoint/2010/main"/>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33668"/>
      </p:ext>
    </p:extLst>
  </p:cSld>
  <p:clrMapOvr>
    <a:masterClrMapping/>
  </p:clrMapOvr>
  <p:transition xmlns:p14="http://schemas.microsoft.com/office/powerpoint/2010/main"/>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1517"/>
      </p:ext>
    </p:extLst>
  </p:cSld>
  <p:clrMapOvr>
    <a:masterClrMapping/>
  </p:clrMapOvr>
  <p:transition xmlns:p14="http://schemas.microsoft.com/office/powerpoint/2010/main"/>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919854"/>
      </p:ext>
    </p:extLst>
  </p:cSld>
  <p:clrMapOvr>
    <a:masterClrMapping/>
  </p:clrMapOvr>
  <p:transition xmlns:p14="http://schemas.microsoft.com/office/powerpoint/2010/main"/>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126718"/>
      </p:ext>
    </p:extLst>
  </p:cSld>
  <p:clrMapOvr>
    <a:masterClrMapping/>
  </p:clrMapOvr>
  <p:transition xmlns:p14="http://schemas.microsoft.com/office/powerpoint/2010/main"/>
</p:sldLayout>
</file>

<file path=ppt/slideLayouts/slideLayout1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78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315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348496"/>
      </p:ext>
    </p:extLst>
  </p:cSld>
  <p:clrMapOvr>
    <a:masterClrMapping/>
  </p:clrMapOvr>
  <p:transition xmlns:p14="http://schemas.microsoft.com/office/powerpoint/2010/main"/>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5699"/>
      </p:ext>
    </p:extLst>
  </p:cSld>
  <p:clrMapOvr>
    <a:masterClrMapping/>
  </p:clrMapOvr>
  <p:transition xmlns:p14="http://schemas.microsoft.com/office/powerpoint/2010/main"/>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46153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614029"/>
      </p:ext>
    </p:extLst>
  </p:cSld>
  <p:clrMapOvr>
    <a:masterClrMapping/>
  </p:clrMapOvr>
  <p:transition xmlns:p14="http://schemas.microsoft.com/office/powerpoint/2010/main"/>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602558"/>
      </p:ext>
    </p:extLst>
  </p:cSld>
  <p:clrMapOvr>
    <a:masterClrMapping/>
  </p:clrMapOvr>
  <p:transition xmlns:p14="http://schemas.microsoft.com/office/powerpoint/2010/main"/>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8580756"/>
      </p:ext>
    </p:extLst>
  </p:cSld>
  <p:clrMapOvr>
    <a:masterClrMapping/>
  </p:clrMapOvr>
  <p:transition xmlns:p14="http://schemas.microsoft.com/office/powerpoint/2010/main"/>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543145"/>
      </p:ext>
    </p:extLst>
  </p:cSld>
  <p:clrMapOvr>
    <a:masterClrMapping/>
  </p:clrMapOvr>
  <p:transition xmlns:p14="http://schemas.microsoft.com/office/powerpoint/2010/main"/>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8461906"/>
      </p:ext>
    </p:extLst>
  </p:cSld>
  <p:clrMapOvr>
    <a:masterClrMapping/>
  </p:clrMapOvr>
  <p:transition xmlns:p14="http://schemas.microsoft.com/office/powerpoint/2010/main"/>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997456"/>
      </p:ext>
    </p:extLst>
  </p:cSld>
  <p:clrMapOvr>
    <a:masterClrMapping/>
  </p:clrMapOvr>
  <p:transition xmlns:p14="http://schemas.microsoft.com/office/powerpoint/2010/main"/>
</p:sldLayout>
</file>

<file path=ppt/slideLayouts/slideLayout1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2931442275"/>
      </p:ext>
    </p:extLst>
  </p:cSld>
  <p:clrMapOvr>
    <a:masterClrMapping/>
  </p:clrMapOvr>
  <p:transition xmlns:p14="http://schemas.microsoft.com/office/powerpoint/2010/main"/>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189156444"/>
      </p:ext>
    </p:extLst>
  </p:cSld>
  <p:clrMapOvr>
    <a:masterClrMapping/>
  </p:clrMapOvr>
  <p:transition xmlns:p14="http://schemas.microsoft.com/office/powerpoint/2010/main"/>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146279411"/>
      </p:ext>
    </p:extLst>
  </p:cSld>
  <p:clrMapOvr>
    <a:masterClrMapping/>
  </p:clrMapOvr>
  <p:transition xmlns:p14="http://schemas.microsoft.com/office/powerpoint/2010/main"/>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1987246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841172544"/>
      </p:ext>
    </p:extLst>
  </p:cSld>
  <p:clrMapOvr>
    <a:masterClrMapping/>
  </p:clrMapOvr>
  <p:transition xmlns:p14="http://schemas.microsoft.com/office/powerpoint/2010/main"/>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737030541"/>
      </p:ext>
    </p:extLst>
  </p:cSld>
  <p:clrMapOvr>
    <a:masterClrMapping/>
  </p:clrMapOvr>
  <p:transition xmlns:p14="http://schemas.microsoft.com/office/powerpoint/2010/main"/>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786013944"/>
      </p:ext>
    </p:extLst>
  </p:cSld>
  <p:clrMapOvr>
    <a:masterClrMapping/>
  </p:clrMapOvr>
  <p:transition xmlns:p14="http://schemas.microsoft.com/office/powerpoint/2010/main"/>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1517508026"/>
      </p:ext>
    </p:extLst>
  </p:cSld>
  <p:clrMapOvr>
    <a:masterClrMapping/>
  </p:clrMapOvr>
  <p:transition xmlns:p14="http://schemas.microsoft.com/office/powerpoint/2010/main"/>
</p:sldLayout>
</file>

<file path=ppt/slideLayouts/slideLayout1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3415272470"/>
      </p:ext>
    </p:extLst>
  </p:cSld>
  <p:clrMapOvr>
    <a:masterClrMapping/>
  </p:clrMapOvr>
  <p:transition xmlns:p14="http://schemas.microsoft.com/office/powerpoint/2010/main"/>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750053062"/>
      </p:ext>
    </p:extLst>
  </p:cSld>
  <p:clrMapOvr>
    <a:masterClrMapping/>
  </p:clrMapOvr>
  <p:transition xmlns:p14="http://schemas.microsoft.com/office/powerpoint/2010/main"/>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3114458074"/>
      </p:ext>
    </p:extLst>
  </p:cSld>
  <p:clrMapOvr>
    <a:masterClrMapping/>
  </p:clrMapOvr>
  <p:transition xmlns:p14="http://schemas.microsoft.com/office/powerpoint/2010/main"/>
</p:sldLayout>
</file>

<file path=ppt/slideLayouts/slideLayout12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2342440872"/>
      </p:ext>
    </p:extLst>
  </p:cSld>
  <p:clrMapOvr>
    <a:masterClrMapping/>
  </p:clrMapOvr>
  <p:transition xmlns:p14="http://schemas.microsoft.com/office/powerpoint/2010/main"/>
</p:sldLayout>
</file>

<file path=ppt/slideLayouts/slideLayout1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286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2164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766629"/>
      </p:ext>
    </p:extLst>
  </p:cSld>
  <p:clrMapOvr>
    <a:masterClrMapping/>
  </p:clrMapOvr>
  <p:transition xmlns:p14="http://schemas.microsoft.com/office/powerpoint/2010/main"/>
</p:sldLayout>
</file>

<file path=ppt/slideLayouts/slideLayout1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695014"/>
      </p:ext>
    </p:extLst>
  </p:cSld>
  <p:clrMapOvr>
    <a:masterClrMapping/>
  </p:clrMapOvr>
  <p:transition xmlns:p14="http://schemas.microsoft.com/office/powerpoint/2010/main"/>
</p:sldLayout>
</file>

<file path=ppt/slideLayouts/slideLayout1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15573"/>
      </p:ext>
    </p:extLst>
  </p:cSld>
  <p:clrMapOvr>
    <a:masterClrMapping/>
  </p:clrMapOvr>
  <p:transition xmlns:p14="http://schemas.microsoft.com/office/powerpoint/2010/main"/>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828090"/>
      </p:ext>
    </p:extLst>
  </p:cSld>
  <p:clrMapOvr>
    <a:masterClrMapping/>
  </p:clrMapOvr>
  <p:transition xmlns:p14="http://schemas.microsoft.com/office/powerpoint/2010/main"/>
</p:sldLayout>
</file>

<file path=ppt/slideLayouts/slideLayout1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25431"/>
      </p:ext>
    </p:extLst>
  </p:cSld>
  <p:clrMapOvr>
    <a:masterClrMapping/>
  </p:clrMapOvr>
  <p:transition xmlns:p14="http://schemas.microsoft.com/office/powerpoint/2010/main"/>
</p:sldLayout>
</file>

<file path=ppt/slideLayouts/slideLayout1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196602"/>
      </p:ext>
    </p:extLst>
  </p:cSld>
  <p:clrMapOvr>
    <a:masterClrMapping/>
  </p:clrMapOvr>
  <p:transition xmlns:p14="http://schemas.microsoft.com/office/powerpoint/2010/main"/>
</p:sldLayout>
</file>

<file path=ppt/slideLayouts/slideLayout1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30522"/>
      </p:ext>
    </p:extLst>
  </p:cSld>
  <p:clrMapOvr>
    <a:masterClrMapping/>
  </p:clrMapOvr>
  <p:transition xmlns:p14="http://schemas.microsoft.com/office/powerpoint/2010/main"/>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7929"/>
      </p:ext>
    </p:extLst>
  </p:cSld>
  <p:clrMapOvr>
    <a:masterClrMapping/>
  </p:clrMapOvr>
  <p:transition xmlns:p14="http://schemas.microsoft.com/office/powerpoint/2010/main"/>
</p:sldLayout>
</file>

<file path=ppt/slideLayouts/slideLayout1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447032"/>
      </p:ext>
    </p:extLst>
  </p:cSld>
  <p:clrMapOvr>
    <a:masterClrMapping/>
  </p:clrMapOvr>
  <p:transition xmlns:p14="http://schemas.microsoft.com/office/powerpoint/2010/main"/>
</p:sldLayout>
</file>

<file path=ppt/slideLayouts/slideLayout1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2133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2228717"/>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3958892"/>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948368"/>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38141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9206"/>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0114042"/>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59352"/>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418596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676196"/>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47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4937624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37007062"/>
      </p:ext>
    </p:extLst>
  </p:cSld>
  <p:clrMapOvr>
    <a:masterClrMapping/>
  </p:clrMapOvr>
  <p:timing>
    <p:tnLst>
      <p:par>
        <p:cTn xmlns:p14="http://schemas.microsoft.com/office/powerpoint/2010/mai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278476782"/>
      </p:ext>
    </p:extLst>
  </p:cSld>
  <p:clrMapOvr>
    <a:masterClrMapping/>
  </p:clrMapOvr>
  <p:timing>
    <p:tnLst>
      <p:par>
        <p:cTn xmlns:p14="http://schemas.microsoft.com/office/powerpoint/2010/main" id="1" dur="indefinite" restart="never" nodeType="tmRoot"/>
      </p:par>
    </p:tnLst>
  </p:timing>
</p:sldLayout>
</file>

<file path=ppt/slideLayouts/slideLayout1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3089396270"/>
      </p:ext>
    </p:extLst>
  </p:cSld>
  <p:clrMapOvr>
    <a:masterClrMapping/>
  </p:clrMapOvr>
  <p:timing>
    <p:tnLst>
      <p:par>
        <p:cTn xmlns:p14="http://schemas.microsoft.com/office/powerpoint/2010/main" id="1" dur="indefinite" restart="never" nodeType="tmRoot"/>
      </p:par>
    </p:tnLst>
  </p:timing>
</p:sldLayout>
</file>

<file path=ppt/slideLayouts/slideLayout1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19415284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35033499"/>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91866656"/>
      </p:ext>
    </p:extLst>
  </p:cSld>
  <p:clrMapOvr>
    <a:masterClrMapping/>
  </p:clrMapOvr>
  <p:timing>
    <p:tnLst>
      <p:par>
        <p:cTn xmlns:p14="http://schemas.microsoft.com/office/powerpoint/2010/main" id="1" dur="indefinite" restart="never" nodeType="tmRoot"/>
      </p:par>
    </p:tnLst>
  </p:timing>
</p:sldLayout>
</file>

<file path=ppt/slideLayouts/slideLayout1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35414758"/>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586174019"/>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1847412"/>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2592064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633417387"/>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156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270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512407"/>
      </p:ext>
    </p:extLst>
  </p:cSld>
  <p:clrMapOvr>
    <a:masterClrMapping/>
  </p:clrMapOvr>
  <p:transition xmlns:p14="http://schemas.microsoft.com/office/powerpoint/2010/main"/>
</p:sldLayout>
</file>

<file path=ppt/slideLayouts/slideLayout1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91953"/>
      </p:ext>
    </p:extLst>
  </p:cSld>
  <p:clrMapOvr>
    <a:masterClrMapping/>
  </p:clrMapOvr>
  <p:transition xmlns:p14="http://schemas.microsoft.com/office/powerpoint/2010/main"/>
</p:sldLayout>
</file>

<file path=ppt/slideLayouts/slideLayout1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741"/>
      </p:ext>
    </p:extLst>
  </p:cSld>
  <p:clrMapOvr>
    <a:masterClrMapping/>
  </p:clrMapOvr>
  <p:transition xmlns:p14="http://schemas.microsoft.com/office/powerpoint/2010/main"/>
</p:sldLayout>
</file>

<file path=ppt/slideLayouts/slideLayout1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61323"/>
      </p:ext>
    </p:extLst>
  </p:cSld>
  <p:clrMapOvr>
    <a:masterClrMapping/>
  </p:clrMapOvr>
  <p:transition xmlns:p14="http://schemas.microsoft.com/office/powerpoint/2010/main"/>
</p:sldLayout>
</file>

<file path=ppt/slideLayouts/slideLayout1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81431"/>
      </p:ext>
    </p:extLst>
  </p:cSld>
  <p:clrMapOvr>
    <a:masterClrMapping/>
  </p:clrMapOvr>
  <p:transition xmlns:p14="http://schemas.microsoft.com/office/powerpoint/2010/main"/>
</p:sldLayout>
</file>

<file path=ppt/slideLayouts/slideLayout1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874287"/>
      </p:ext>
    </p:extLst>
  </p:cSld>
  <p:clrMapOvr>
    <a:masterClrMapping/>
  </p:clrMapOvr>
  <p:transition xmlns:p14="http://schemas.microsoft.com/office/powerpoint/2010/main"/>
</p:sldLayout>
</file>

<file path=ppt/slideLayouts/slideLayout1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504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86374"/>
      </p:ext>
    </p:extLst>
  </p:cSld>
  <p:clrMapOvr>
    <a:masterClrMapping/>
  </p:clrMapOvr>
  <p:transition xmlns:p14="http://schemas.microsoft.com/office/powerpoint/2010/main"/>
</p:sldLayout>
</file>

<file path=ppt/slideLayouts/slideLayout1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8452902"/>
      </p:ext>
    </p:extLst>
  </p:cSld>
  <p:clrMapOvr>
    <a:masterClrMapping/>
  </p:clrMapOvr>
  <p:transition xmlns:p14="http://schemas.microsoft.com/office/powerpoint/2010/main"/>
</p:sldLayout>
</file>

<file path=ppt/slideLayouts/slideLayout1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354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04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799172"/>
      </p:ext>
    </p:extLst>
  </p:cSld>
  <p:clrMapOvr>
    <a:masterClrMapping/>
  </p:clrMapOvr>
  <p:transition xmlns:p14="http://schemas.microsoft.com/office/powerpoint/2010/main"/>
</p:sldLayout>
</file>

<file path=ppt/slideLayouts/slideLayout1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219379"/>
      </p:ext>
    </p:extLst>
  </p:cSld>
  <p:clrMapOvr>
    <a:masterClrMapping/>
  </p:clrMapOvr>
  <p:transition xmlns:p14="http://schemas.microsoft.com/office/powerpoint/2010/main"/>
</p:sldLayout>
</file>

<file path=ppt/slideLayouts/slideLayout1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575853"/>
      </p:ext>
    </p:extLst>
  </p:cSld>
  <p:clrMapOvr>
    <a:masterClrMapping/>
  </p:clrMapOvr>
  <p:transition xmlns:p14="http://schemas.microsoft.com/office/powerpoint/2010/main"/>
</p:sldLayout>
</file>

<file path=ppt/slideLayouts/slideLayout1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375135"/>
      </p:ext>
    </p:extLst>
  </p:cSld>
  <p:clrMapOvr>
    <a:masterClrMapping/>
  </p:clrMapOvr>
  <p:transition xmlns:p14="http://schemas.microsoft.com/office/powerpoint/2010/main"/>
</p:sldLayout>
</file>

<file path=ppt/slideLayouts/slideLayout1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927106"/>
      </p:ext>
    </p:extLst>
  </p:cSld>
  <p:clrMapOvr>
    <a:masterClrMapping/>
  </p:clrMapOvr>
  <p:transition xmlns:p14="http://schemas.microsoft.com/office/powerpoint/2010/main"/>
</p:sldLayout>
</file>

<file path=ppt/slideLayouts/slideLayout1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38267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7987"/>
      </p:ext>
    </p:extLst>
  </p:cSld>
  <p:clrMapOvr>
    <a:masterClrMapping/>
  </p:clrMapOvr>
  <p:transition xmlns:p14="http://schemas.microsoft.com/office/powerpoint/2010/main"/>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944196"/>
      </p:ext>
    </p:extLst>
  </p:cSld>
  <p:clrMapOvr>
    <a:masterClrMapping/>
  </p:clrMapOvr>
  <p:transition xmlns:p14="http://schemas.microsoft.com/office/powerpoint/2010/main"/>
</p:sldLayout>
</file>

<file path=ppt/slideLayouts/slideLayout1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8052815"/>
      </p:ext>
    </p:extLst>
  </p:cSld>
  <p:clrMapOvr>
    <a:masterClrMapping/>
  </p:clrMapOvr>
  <p:transition xmlns:p14="http://schemas.microsoft.com/office/powerpoint/2010/main"/>
</p:sldLayout>
</file>

<file path=ppt/slideLayouts/slideLayout1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136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5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737635"/>
      </p:ext>
    </p:extLst>
  </p:cSld>
  <p:clrMapOvr>
    <a:masterClrMapping/>
  </p:clrMapOvr>
  <p:transition xmlns:p14="http://schemas.microsoft.com/office/powerpoint/2010/main"/>
</p:sldLayout>
</file>

<file path=ppt/slideLayouts/slideLayout1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061274"/>
      </p:ext>
    </p:extLst>
  </p:cSld>
  <p:clrMapOvr>
    <a:masterClrMapping/>
  </p:clrMapOvr>
  <p:transition xmlns:p14="http://schemas.microsoft.com/office/powerpoint/2010/main"/>
</p:sldLayout>
</file>

<file path=ppt/slideLayouts/slideLayout1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311652"/>
      </p:ext>
    </p:extLst>
  </p:cSld>
  <p:clrMapOvr>
    <a:masterClrMapping/>
  </p:clrMapOvr>
  <p:transition xmlns:p14="http://schemas.microsoft.com/office/powerpoint/2010/main"/>
</p:sldLayout>
</file>

<file path=ppt/slideLayouts/slideLayout1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372816"/>
      </p:ext>
    </p:extLst>
  </p:cSld>
  <p:clrMapOvr>
    <a:masterClrMapping/>
  </p:clrMapOvr>
  <p:transition xmlns:p14="http://schemas.microsoft.com/office/powerpoint/2010/main"/>
</p:sldLayout>
</file>

<file path=ppt/slideLayouts/slideLayout1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38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62567"/>
      </p:ext>
    </p:extLst>
  </p:cSld>
  <p:clrMapOvr>
    <a:masterClrMapping/>
  </p:clrMapOvr>
  <p:transition xmlns:p14="http://schemas.microsoft.com/office/powerpoint/2010/main"/>
</p:sldLayout>
</file>

<file path=ppt/slideLayouts/slideLayout1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76750"/>
      </p:ext>
    </p:extLst>
  </p:cSld>
  <p:clrMapOvr>
    <a:masterClrMapping/>
  </p:clrMapOvr>
  <p:transition xmlns:p14="http://schemas.microsoft.com/office/powerpoint/2010/main"/>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57633"/>
      </p:ext>
    </p:extLst>
  </p:cSld>
  <p:clrMapOvr>
    <a:masterClrMapping/>
  </p:clrMapOvr>
  <p:transition xmlns:p14="http://schemas.microsoft.com/office/powerpoint/2010/main"/>
</p:sldLayout>
</file>

<file path=ppt/slideLayouts/slideLayout1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975279"/>
      </p:ext>
    </p:extLst>
  </p:cSld>
  <p:clrMapOvr>
    <a:masterClrMapping/>
  </p:clrMapOvr>
  <p:transition xmlns:p14="http://schemas.microsoft.com/office/powerpoint/2010/main"/>
</p:sldLayout>
</file>

<file path=ppt/slideLayouts/slideLayout1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392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583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94309"/>
      </p:ext>
    </p:extLst>
  </p:cSld>
  <p:clrMapOvr>
    <a:masterClrMapping/>
  </p:clrMapOvr>
  <p:transition xmlns:p14="http://schemas.microsoft.com/office/powerpoint/2010/main"/>
</p:sldLayout>
</file>

<file path=ppt/slideLayouts/slideLayout1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44254"/>
      </p:ext>
    </p:extLst>
  </p:cSld>
  <p:clrMapOvr>
    <a:masterClrMapping/>
  </p:clrMapOvr>
  <p:transition xmlns:p14="http://schemas.microsoft.com/office/powerpoint/2010/main"/>
</p:sldLayout>
</file>

<file path=ppt/slideLayouts/slideLayout1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883860"/>
      </p:ext>
    </p:extLst>
  </p:cSld>
  <p:clrMapOvr>
    <a:masterClrMapping/>
  </p:clrMapOvr>
  <p:transition xmlns:p14="http://schemas.microsoft.com/office/powerpoint/2010/main"/>
</p:sldLayout>
</file>

<file path=ppt/slideLayouts/slideLayout1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127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11643"/>
      </p:ext>
    </p:extLst>
  </p:cSld>
  <p:clrMapOvr>
    <a:masterClrMapping/>
  </p:clrMapOvr>
  <p:transition xmlns:p14="http://schemas.microsoft.com/office/powerpoint/2010/main"/>
</p:sldLayout>
</file>

<file path=ppt/slideLayouts/slideLayout1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8561203"/>
      </p:ext>
    </p:extLst>
  </p:cSld>
  <p:clrMapOvr>
    <a:masterClrMapping/>
  </p:clrMapOvr>
  <p:transition xmlns:p14="http://schemas.microsoft.com/office/powerpoint/2010/main"/>
</p:sldLayout>
</file>

<file path=ppt/slideLayouts/slideLayout1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22086"/>
      </p:ext>
    </p:extLst>
  </p:cSld>
  <p:clrMapOvr>
    <a:masterClrMapping/>
  </p:clrMapOvr>
  <p:transition xmlns:p14="http://schemas.microsoft.com/office/powerpoint/2010/main"/>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235080"/>
      </p:ext>
    </p:extLst>
  </p:cSld>
  <p:clrMapOvr>
    <a:masterClrMapping/>
  </p:clrMapOvr>
  <p:transition xmlns:p14="http://schemas.microsoft.com/office/powerpoint/2010/main"/>
</p:sldLayout>
</file>

<file path=ppt/slideLayouts/slideLayout1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72628"/>
      </p:ext>
    </p:extLst>
  </p:cSld>
  <p:clrMapOvr>
    <a:masterClrMapping/>
  </p:clrMapOvr>
  <p:transition xmlns:p14="http://schemas.microsoft.com/office/powerpoint/2010/main"/>
</p:sldLayout>
</file>

<file path=ppt/slideLayouts/slideLayout1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258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32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970627"/>
      </p:ext>
    </p:extLst>
  </p:cSld>
  <p:clrMapOvr>
    <a:masterClrMapping/>
  </p:clrMapOvr>
  <p:transition xmlns:p14="http://schemas.microsoft.com/office/powerpoint/2010/main"/>
</p:sldLayout>
</file>

<file path=ppt/slideLayouts/slideLayout1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644744"/>
      </p:ext>
    </p:extLst>
  </p:cSld>
  <p:clrMapOvr>
    <a:masterClrMapping/>
  </p:clrMapOvr>
  <p:transition xmlns:p14="http://schemas.microsoft.com/office/powerpoint/2010/main"/>
</p:sldLayout>
</file>

<file path=ppt/slideLayouts/slideLayout1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4016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990669"/>
      </p:ext>
    </p:extLst>
  </p:cSld>
  <p:clrMapOvr>
    <a:masterClrMapping/>
  </p:clrMapOvr>
  <p:transition xmlns:p14="http://schemas.microsoft.com/office/powerpoint/2010/main"/>
</p:sldLayout>
</file>

<file path=ppt/slideLayouts/slideLayout1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3448"/>
      </p:ext>
    </p:extLst>
  </p:cSld>
  <p:clrMapOvr>
    <a:masterClrMapping/>
  </p:clrMapOvr>
  <p:transition xmlns:p14="http://schemas.microsoft.com/office/powerpoint/2010/main"/>
</p:sldLayout>
</file>

<file path=ppt/slideLayouts/slideLayout1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812980"/>
      </p:ext>
    </p:extLst>
  </p:cSld>
  <p:clrMapOvr>
    <a:masterClrMapping/>
  </p:clrMapOvr>
  <p:transition xmlns:p14="http://schemas.microsoft.com/office/powerpoint/2010/main"/>
</p:sldLayout>
</file>

<file path=ppt/slideLayouts/slideLayout1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8989"/>
      </p:ext>
    </p:extLst>
  </p:cSld>
  <p:clrMapOvr>
    <a:masterClrMapping/>
  </p:clrMapOvr>
  <p:transition xmlns:p14="http://schemas.microsoft.com/office/powerpoint/2010/main"/>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731044"/>
      </p:ext>
    </p:extLst>
  </p:cSld>
  <p:clrMapOvr>
    <a:masterClrMapping/>
  </p:clrMapOvr>
  <p:transition xmlns:p14="http://schemas.microsoft.com/office/powerpoint/2010/main"/>
</p:sldLayout>
</file>

<file path=ppt/slideLayouts/slideLayout1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410915"/>
      </p:ext>
    </p:extLst>
  </p:cSld>
  <p:clrMapOvr>
    <a:masterClrMapping/>
  </p:clrMapOvr>
  <p:transition xmlns:p14="http://schemas.microsoft.com/office/powerpoint/2010/main"/>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00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48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058285"/>
      </p:ext>
    </p:extLst>
  </p:cSld>
  <p:clrMapOvr>
    <a:masterClrMapping/>
  </p:clrMapOvr>
  <p:transition xmlns:p14="http://schemas.microsoft.com/office/powerpoint/2010/main"/>
</p:sldLayout>
</file>

<file path=ppt/slideLayouts/slideLayout1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07400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924304"/>
      </p:ext>
    </p:extLst>
  </p:cSld>
  <p:clrMapOvr>
    <a:masterClrMapping/>
  </p:clrMapOvr>
  <p:transition xmlns:p14="http://schemas.microsoft.com/office/powerpoint/2010/mai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65277"/>
      </p:ext>
    </p:extLst>
  </p:cSld>
  <p:clrMapOvr>
    <a:masterClrMapping/>
  </p:clrMapOvr>
  <p:transition xmlns:p14="http://schemas.microsoft.com/office/powerpoint/2010/main"/>
</p:sldLayout>
</file>

<file path=ppt/slideLayouts/slideLayout1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262534"/>
      </p:ext>
    </p:extLst>
  </p:cSld>
  <p:clrMapOvr>
    <a:masterClrMapping/>
  </p:clrMapOvr>
  <p:transition xmlns:p14="http://schemas.microsoft.com/office/powerpoint/2010/main"/>
</p:sldLayout>
</file>

<file path=ppt/slideLayouts/slideLayout1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872371"/>
      </p:ext>
    </p:extLst>
  </p:cSld>
  <p:clrMapOvr>
    <a:masterClrMapping/>
  </p:clrMapOvr>
  <p:transition xmlns:p14="http://schemas.microsoft.com/office/powerpoint/2010/main"/>
</p:sldLayout>
</file>

<file path=ppt/slideLayouts/slideLayout1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72511"/>
      </p:ext>
    </p:extLst>
  </p:cSld>
  <p:clrMapOvr>
    <a:masterClrMapping/>
  </p:clrMapOvr>
  <p:transition xmlns:p14="http://schemas.microsoft.com/office/powerpoint/2010/main"/>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371842"/>
      </p:ext>
    </p:extLst>
  </p:cSld>
  <p:clrMapOvr>
    <a:masterClrMapping/>
  </p:clrMapOvr>
  <p:transition xmlns:p14="http://schemas.microsoft.com/office/powerpoint/2010/main"/>
</p:sldLayout>
</file>

<file path=ppt/slideLayouts/slideLayout1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38524"/>
      </p:ext>
    </p:extLst>
  </p:cSld>
  <p:clrMapOvr>
    <a:masterClrMapping/>
  </p:clrMapOvr>
  <p:transition xmlns:p14="http://schemas.microsoft.com/office/powerpoint/2010/main"/>
</p:sldLayout>
</file>

<file path=ppt/slideLayouts/slideLayout1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50788389"/>
      </p:ext>
    </p:extLst>
  </p:cSld>
  <p:clrMapOvr>
    <a:masterClrMapping/>
  </p:clrMapOvr>
  <p:timing>
    <p:tnLst>
      <p:par>
        <p:cTn xmlns:p14="http://schemas.microsoft.com/office/powerpoint/2010/mai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20895134"/>
      </p:ext>
    </p:extLst>
  </p:cSld>
  <p:clrMapOvr>
    <a:masterClrMapping/>
  </p:clrMapOvr>
  <p:timing>
    <p:tnLst>
      <p:par>
        <p:cTn xmlns:p14="http://schemas.microsoft.com/office/powerpoint/2010/mai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87961137"/>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4343323"/>
      </p:ext>
    </p:extLst>
  </p:cSld>
  <p:clrMapOvr>
    <a:masterClrMapping/>
  </p:clrMapOvr>
  <p:timing>
    <p:tnLst>
      <p:par>
        <p:cTn xmlns:p14="http://schemas.microsoft.com/office/powerpoint/2010/mai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199318121"/>
      </p:ext>
    </p:extLst>
  </p:cSld>
  <p:clrMapOvr>
    <a:masterClrMapping/>
  </p:clrMapOvr>
  <p:timing>
    <p:tnLst>
      <p:par>
        <p:cTn xmlns:p14="http://schemas.microsoft.com/office/powerpoint/2010/main" id="1" dur="indefinite" restart="never" nodeType="tmRoot"/>
      </p:par>
    </p:tnLst>
  </p:timing>
</p:sldLayout>
</file>

<file path=ppt/slideLayouts/slideLayout1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14369240"/>
      </p:ext>
    </p:extLst>
  </p:cSld>
  <p:clrMapOvr>
    <a:masterClrMapping/>
  </p:clrMapOvr>
  <p:timing>
    <p:tnLst>
      <p:par>
        <p:cTn xmlns:p14="http://schemas.microsoft.com/office/powerpoint/2010/main" id="1" dur="indefinite" restart="never" nodeType="tmRoot"/>
      </p:par>
    </p:tnLst>
  </p:timing>
</p:sldLayout>
</file>

<file path=ppt/slideLayouts/slideLayout1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29287723"/>
      </p:ext>
    </p:extLst>
  </p:cSld>
  <p:clrMapOvr>
    <a:masterClrMapping/>
  </p:clrMapOvr>
  <p:timing>
    <p:tnLst>
      <p:par>
        <p:cTn xmlns:p14="http://schemas.microsoft.com/office/powerpoint/2010/main" id="1" dur="indefinite" restart="never" nodeType="tmRoot"/>
      </p:par>
    </p:tnLst>
  </p:timing>
</p:sldLayout>
</file>

<file path=ppt/slideLayouts/slideLayout1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39939234"/>
      </p:ext>
    </p:extLst>
  </p:cSld>
  <p:clrMapOvr>
    <a:masterClrMapping/>
  </p:clrMapOvr>
  <p:timing>
    <p:tnLst>
      <p:par>
        <p:cTn xmlns:p14="http://schemas.microsoft.com/office/powerpoint/2010/mai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5303835"/>
      </p:ext>
    </p:extLst>
  </p:cSld>
  <p:clrMapOvr>
    <a:masterClrMapping/>
  </p:clrMapOvr>
  <p:timing>
    <p:tnLst>
      <p:par>
        <p:cTn xmlns:p14="http://schemas.microsoft.com/office/powerpoint/2010/main" id="1" dur="indefinite" restart="never" nodeType="tmRoot"/>
      </p:par>
    </p:tnLst>
  </p:timing>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426760582"/>
      </p:ext>
    </p:extLst>
  </p:cSld>
  <p:clrMapOvr>
    <a:masterClrMapping/>
  </p:clrMapOvr>
  <p:timing>
    <p:tnLst>
      <p:par>
        <p:cTn xmlns:p14="http://schemas.microsoft.com/office/powerpoint/2010/mai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49406046"/>
      </p:ext>
    </p:extLst>
  </p:cSld>
  <p:clrMapOvr>
    <a:masterClrMapping/>
  </p:clrMapOvr>
  <p:timing>
    <p:tnLst>
      <p:par>
        <p:cTn xmlns:p14="http://schemas.microsoft.com/office/powerpoint/2010/mai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690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202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660052"/>
      </p:ext>
    </p:extLst>
  </p:cSld>
  <p:clrMapOvr>
    <a:masterClrMapping/>
  </p:clrMapOvr>
  <p:transition xmlns:p14="http://schemas.microsoft.com/office/powerpoint/2010/main"/>
</p:sldLayout>
</file>

<file path=ppt/slideLayouts/slideLayout1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824785"/>
      </p:ext>
    </p:extLst>
  </p:cSld>
  <p:clrMapOvr>
    <a:masterClrMapping/>
  </p:clrMapOvr>
  <p:transition xmlns:p14="http://schemas.microsoft.com/office/powerpoint/2010/main"/>
</p:sldLayout>
</file>

<file path=ppt/slideLayouts/slideLayout1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858000"/>
      </p:ext>
    </p:extLst>
  </p:cSld>
  <p:clrMapOvr>
    <a:masterClrMapping/>
  </p:clrMapOvr>
  <p:transition xmlns:p14="http://schemas.microsoft.com/office/powerpoint/2010/main"/>
</p:sldLayout>
</file>

<file path=ppt/slideLayouts/slideLayout1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8723525"/>
      </p:ext>
    </p:extLst>
  </p:cSld>
  <p:clrMapOvr>
    <a:masterClrMapping/>
  </p:clrMapOvr>
  <p:transition xmlns:p14="http://schemas.microsoft.com/office/powerpoint/2010/main"/>
</p:sldLayout>
</file>

<file path=ppt/slideLayouts/slideLayout1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908354"/>
      </p:ext>
    </p:extLst>
  </p:cSld>
  <p:clrMapOvr>
    <a:masterClrMapping/>
  </p:clrMapOvr>
  <p:transition xmlns:p14="http://schemas.microsoft.com/office/powerpoint/2010/main"/>
</p:sldLayout>
</file>

<file path=ppt/slideLayouts/slideLayout1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666288"/>
      </p:ext>
    </p:extLst>
  </p:cSld>
  <p:clrMapOvr>
    <a:masterClrMapping/>
  </p:clrMapOvr>
  <p:transition xmlns:p14="http://schemas.microsoft.com/office/powerpoint/2010/main"/>
</p:sldLayout>
</file>

<file path=ppt/slideLayouts/slideLayout1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128697"/>
      </p:ext>
    </p:extLst>
  </p:cSld>
  <p:clrMapOvr>
    <a:masterClrMapping/>
  </p:clrMapOvr>
  <p:transition xmlns:p14="http://schemas.microsoft.com/office/powerpoint/2010/main"/>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472973"/>
      </p:ext>
    </p:extLst>
  </p:cSld>
  <p:clrMapOvr>
    <a:masterClrMapping/>
  </p:clrMapOvr>
  <p:transition xmlns:p14="http://schemas.microsoft.com/office/powerpoint/2010/main"/>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97611"/>
      </p:ext>
    </p:extLst>
  </p:cSld>
  <p:clrMapOvr>
    <a:masterClrMapping/>
  </p:clrMapOvr>
  <p:transition xmlns:p14="http://schemas.microsoft.com/office/powerpoint/2010/main"/>
</p:sldLayout>
</file>

<file path=ppt/slideLayouts/slideLayout1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9280502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0045209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886134576"/>
      </p:ext>
    </p:extLst>
  </p:cSld>
  <p:clrMapOvr>
    <a:masterClrMapping/>
  </p:clrMapOvr>
  <p:timing>
    <p:tnLst>
      <p:par>
        <p:cTn xmlns:p14="http://schemas.microsoft.com/office/powerpoint/2010/mai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7745708"/>
      </p:ext>
    </p:extLst>
  </p:cSld>
  <p:clrMapOvr>
    <a:masterClrMapping/>
  </p:clrMapOvr>
  <p:timing>
    <p:tnLst>
      <p:par>
        <p:cTn xmlns:p14="http://schemas.microsoft.com/office/powerpoint/2010/mai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4475641"/>
      </p:ext>
    </p:extLst>
  </p:cSld>
  <p:clrMapOvr>
    <a:masterClrMapping/>
  </p:clrMapOvr>
  <p:timing>
    <p:tnLst>
      <p:par>
        <p:cTn xmlns:p14="http://schemas.microsoft.com/office/powerpoint/2010/mai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02987"/>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55282"/>
      </p:ext>
    </p:extLst>
  </p:cSld>
  <p:clrMapOvr>
    <a:masterClrMapping/>
  </p:clrMapOvr>
  <p:timing>
    <p:tnLst>
      <p:par>
        <p:cTn xmlns:p14="http://schemas.microsoft.com/office/powerpoint/2010/mai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34629929"/>
      </p:ext>
    </p:extLst>
  </p:cSld>
  <p:clrMapOvr>
    <a:masterClrMapping/>
  </p:clrMapOvr>
  <p:timing>
    <p:tnLst>
      <p:par>
        <p:cTn xmlns:p14="http://schemas.microsoft.com/office/powerpoint/2010/main" id="1" dur="indefinite" restart="never" nodeType="tmRoot"/>
      </p:par>
    </p:tnLst>
  </p:timing>
</p:sldLayout>
</file>

<file path=ppt/slideLayouts/slideLayout1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689061884"/>
      </p:ext>
    </p:extLst>
  </p:cSld>
  <p:clrMapOvr>
    <a:masterClrMapping/>
  </p:clrMapOvr>
  <p:timing>
    <p:tnLst>
      <p:par>
        <p:cTn xmlns:p14="http://schemas.microsoft.com/office/powerpoint/2010/mai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6615141"/>
      </p:ext>
    </p:extLst>
  </p:cSld>
  <p:clrMapOvr>
    <a:masterClrMapping/>
  </p:clrMapOvr>
  <p:timing>
    <p:tnLst>
      <p:par>
        <p:cTn xmlns:p14="http://schemas.microsoft.com/office/powerpoint/2010/main" id="1" dur="indefinite" restart="never" nodeType="tmRoot"/>
      </p:par>
    </p:tnLst>
  </p:timing>
</p:sldLayout>
</file>

<file path=ppt/slideLayouts/slideLayout1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5051464"/>
      </p:ext>
    </p:extLst>
  </p:cSld>
  <p:clrMapOvr>
    <a:masterClrMapping/>
  </p:clrMapOvr>
  <p:timing>
    <p:tnLst>
      <p:par>
        <p:cTn xmlns:p14="http://schemas.microsoft.com/office/powerpoint/2010/mai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612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916054"/>
      </p:ext>
    </p:extLst>
  </p:cSld>
  <p:clrMapOvr>
    <a:masterClrMapping/>
  </p:clrMapOvr>
  <p:timing>
    <p:tnLst>
      <p:par>
        <p:cTn xmlns:p14="http://schemas.microsoft.com/office/powerpoint/2010/mai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83826530"/>
      </p:ext>
    </p:extLst>
  </p:cSld>
  <p:clrMapOvr>
    <a:masterClrMapping/>
  </p:clrMapOvr>
  <p:timing>
    <p:tnLst>
      <p:par>
        <p:cTn xmlns:p14="http://schemas.microsoft.com/office/powerpoint/2010/mai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055900512"/>
      </p:ext>
    </p:extLst>
  </p:cSld>
  <p:clrMapOvr>
    <a:masterClrMapping/>
  </p:clrMapOvr>
  <p:timing>
    <p:tnLst>
      <p:par>
        <p:cTn xmlns:p14="http://schemas.microsoft.com/office/powerpoint/2010/main" id="1" dur="indefinite" restart="never" nodeType="tmRoot"/>
      </p:par>
    </p:tnLst>
  </p:timing>
</p:sldLayout>
</file>

<file path=ppt/slideLayouts/slideLayout1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85446"/>
      </p:ext>
    </p:extLst>
  </p:cSld>
  <p:clrMapOvr>
    <a:masterClrMapping/>
  </p:clrMapOvr>
  <p:timing>
    <p:tnLst>
      <p:par>
        <p:cTn xmlns:p14="http://schemas.microsoft.com/office/powerpoint/2010/main" id="1" dur="indefinite" restart="never" nodeType="tmRoot"/>
      </p:par>
    </p:tnLst>
  </p:timing>
</p:sldLayout>
</file>

<file path=ppt/slideLayouts/slideLayout1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555633"/>
      </p:ext>
    </p:extLst>
  </p:cSld>
  <p:clrMapOvr>
    <a:masterClrMapping/>
  </p:clrMapOvr>
  <p:timing>
    <p:tnLst>
      <p:par>
        <p:cTn xmlns:p14="http://schemas.microsoft.com/office/powerpoint/2010/main" id="1" dur="indefinite" restart="never" nodeType="tmRoot"/>
      </p:par>
    </p:tnLst>
  </p:timing>
</p:sldLayout>
</file>

<file path=ppt/slideLayouts/slideLayout1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165239"/>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688920"/>
      </p:ext>
    </p:extLst>
  </p:cSld>
  <p:clrMapOvr>
    <a:masterClrMapping/>
  </p:clrMapOvr>
  <p:timing>
    <p:tnLst>
      <p:par>
        <p:cTn xmlns:p14="http://schemas.microsoft.com/office/powerpoint/2010/main" id="1" dur="indefinite" restart="never" nodeType="tmRoot"/>
      </p:par>
    </p:tnLst>
  </p:timing>
</p:sldLayout>
</file>

<file path=ppt/slideLayouts/slideLayout1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07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829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933282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006135"/>
      </p:ext>
    </p:extLst>
  </p:cSld>
  <p:clrMapOvr>
    <a:masterClrMapping/>
  </p:clrMapOvr>
  <p:transition xmlns:p14="http://schemas.microsoft.com/office/powerpoint/2010/main"/>
</p:sldLayout>
</file>

<file path=ppt/slideLayouts/slideLayout1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113654"/>
      </p:ext>
    </p:extLst>
  </p:cSld>
  <p:clrMapOvr>
    <a:masterClrMapping/>
  </p:clrMapOvr>
  <p:transition xmlns:p14="http://schemas.microsoft.com/office/powerpoint/2010/main"/>
</p:sldLayout>
</file>

<file path=ppt/slideLayouts/slideLayout1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833387"/>
      </p:ext>
    </p:extLst>
  </p:cSld>
  <p:clrMapOvr>
    <a:masterClrMapping/>
  </p:clrMapOvr>
  <p:transition xmlns:p14="http://schemas.microsoft.com/office/powerpoint/2010/main"/>
</p:sldLayout>
</file>

<file path=ppt/slideLayouts/slideLayout1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933191"/>
      </p:ext>
    </p:extLst>
  </p:cSld>
  <p:clrMapOvr>
    <a:masterClrMapping/>
  </p:clrMapOvr>
  <p:transition xmlns:p14="http://schemas.microsoft.com/office/powerpoint/2010/main"/>
</p:sldLayout>
</file>

<file path=ppt/slideLayouts/slideLayout1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361951"/>
      </p:ext>
    </p:extLst>
  </p:cSld>
  <p:clrMapOvr>
    <a:masterClrMapping/>
  </p:clrMapOvr>
  <p:transition xmlns:p14="http://schemas.microsoft.com/office/powerpoint/2010/main"/>
</p:sldLayout>
</file>

<file path=ppt/slideLayouts/slideLayout1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61599"/>
      </p:ext>
    </p:extLst>
  </p:cSld>
  <p:clrMapOvr>
    <a:masterClrMapping/>
  </p:clrMapOvr>
  <p:transition xmlns:p14="http://schemas.microsoft.com/office/powerpoint/2010/main"/>
</p:sldLayout>
</file>

<file path=ppt/slideLayouts/slideLayout1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233069"/>
      </p:ext>
    </p:extLst>
  </p:cSld>
  <p:clrMapOvr>
    <a:masterClrMapping/>
  </p:clrMapOvr>
  <p:transition xmlns:p14="http://schemas.microsoft.com/office/powerpoint/2010/main"/>
</p:sldLayout>
</file>

<file path=ppt/slideLayouts/slideLayout1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634290"/>
      </p:ext>
    </p:extLst>
  </p:cSld>
  <p:clrMapOvr>
    <a:masterClrMapping/>
  </p:clrMapOvr>
  <p:transition xmlns:p14="http://schemas.microsoft.com/office/powerpoint/2010/main"/>
</p:sldLayout>
</file>

<file path=ppt/slideLayouts/slideLayout1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49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00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908434"/>
      </p:ext>
    </p:extLst>
  </p:cSld>
  <p:clrMapOvr>
    <a:masterClrMapping/>
  </p:clrMapOvr>
  <p:transition xmlns:p14="http://schemas.microsoft.com/office/powerpoint/2010/main"/>
</p:sldLayout>
</file>

<file path=ppt/slideLayouts/slideLayout1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925956"/>
      </p:ext>
    </p:extLst>
  </p:cSld>
  <p:clrMapOvr>
    <a:masterClrMapping/>
  </p:clrMapOvr>
  <p:transition xmlns:p14="http://schemas.microsoft.com/office/powerpoint/2010/main"/>
</p:sldLayout>
</file>

<file path=ppt/slideLayouts/slideLayout1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256713"/>
      </p:ext>
    </p:extLst>
  </p:cSld>
  <p:clrMapOvr>
    <a:masterClrMapping/>
  </p:clrMapOvr>
  <p:transition xmlns:p14="http://schemas.microsoft.com/office/powerpoint/2010/main"/>
</p:sldLayout>
</file>

<file path=ppt/slideLayouts/slideLayout1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413022"/>
      </p:ext>
    </p:extLst>
  </p:cSld>
  <p:clrMapOvr>
    <a:masterClrMapping/>
  </p:clrMapOvr>
  <p:transition xmlns:p14="http://schemas.microsoft.com/office/powerpoint/2010/main"/>
</p:sldLayout>
</file>

<file path=ppt/slideLayouts/slideLayout1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60692"/>
      </p:ext>
    </p:extLst>
  </p:cSld>
  <p:clrMapOvr>
    <a:masterClrMapping/>
  </p:clrMapOvr>
  <p:transition xmlns:p14="http://schemas.microsoft.com/office/powerpoint/2010/main"/>
</p:sldLayout>
</file>

<file path=ppt/slideLayouts/slideLayout1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8462465"/>
      </p:ext>
    </p:extLst>
  </p:cSld>
  <p:clrMapOvr>
    <a:masterClrMapping/>
  </p:clrMapOvr>
  <p:transition xmlns:p14="http://schemas.microsoft.com/office/powerpoint/2010/main"/>
</p:sldLayout>
</file>

<file path=ppt/slideLayouts/slideLayout1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591825"/>
      </p:ext>
    </p:extLst>
  </p:cSld>
  <p:clrMapOvr>
    <a:masterClrMapping/>
  </p:clrMapOvr>
  <p:transition xmlns:p14="http://schemas.microsoft.com/office/powerpoint/2010/main"/>
</p:sldLayout>
</file>

<file path=ppt/slideLayouts/slideLayout1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769223"/>
      </p:ext>
    </p:extLst>
  </p:cSld>
  <p:clrMapOvr>
    <a:masterClrMapping/>
  </p:clrMapOvr>
  <p:transition xmlns:p14="http://schemas.microsoft.com/office/powerpoint/2010/main"/>
</p:sldLayout>
</file>

<file path=ppt/slideLayouts/slideLayout1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595418"/>
      </p:ext>
    </p:extLst>
  </p:cSld>
  <p:clrMapOvr>
    <a:masterClrMapping/>
  </p:clrMapOvr>
  <p:transition xmlns:p14="http://schemas.microsoft.com/office/powerpoint/2010/main"/>
</p:sldLayout>
</file>

<file path=ppt/slideLayouts/slideLayout1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860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094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15758"/>
      </p:ext>
    </p:extLst>
  </p:cSld>
  <p:clrMapOvr>
    <a:masterClrMapping/>
  </p:clrMapOvr>
  <p:transition xmlns:p14="http://schemas.microsoft.com/office/powerpoint/2010/main"/>
</p:sldLayout>
</file>

<file path=ppt/slideLayouts/slideLayout1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307977"/>
      </p:ext>
    </p:extLst>
  </p:cSld>
  <p:clrMapOvr>
    <a:masterClrMapping/>
  </p:clrMapOvr>
  <p:transition xmlns:p14="http://schemas.microsoft.com/office/powerpoint/2010/main"/>
</p:sldLayout>
</file>

<file path=ppt/slideLayouts/slideLayout1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635050"/>
      </p:ext>
    </p:extLst>
  </p:cSld>
  <p:clrMapOvr>
    <a:masterClrMapping/>
  </p:clrMapOvr>
  <p:transition xmlns:p14="http://schemas.microsoft.com/office/powerpoint/2010/main"/>
</p:sldLayout>
</file>

<file path=ppt/slideLayouts/slideLayout1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295903"/>
      </p:ext>
    </p:extLst>
  </p:cSld>
  <p:clrMapOvr>
    <a:masterClrMapping/>
  </p:clrMapOvr>
  <p:transition xmlns:p14="http://schemas.microsoft.com/office/powerpoint/2010/main"/>
</p:sldLayout>
</file>

<file path=ppt/slideLayouts/slideLayout1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604625"/>
      </p:ext>
    </p:extLst>
  </p:cSld>
  <p:clrMapOvr>
    <a:masterClrMapping/>
  </p:clrMapOvr>
  <p:transition xmlns:p14="http://schemas.microsoft.com/office/powerpoint/2010/main"/>
</p:sldLayout>
</file>

<file path=ppt/slideLayouts/slideLayout1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225766"/>
      </p:ext>
    </p:extLst>
  </p:cSld>
  <p:clrMapOvr>
    <a:masterClrMapping/>
  </p:clrMapOvr>
  <p:transition xmlns:p14="http://schemas.microsoft.com/office/powerpoint/2010/main"/>
</p:sldLayout>
</file>

<file path=ppt/slideLayouts/slideLayout1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959746"/>
      </p:ext>
    </p:extLst>
  </p:cSld>
  <p:clrMapOvr>
    <a:masterClrMapping/>
  </p:clrMapOvr>
  <p:transition xmlns:p14="http://schemas.microsoft.com/office/powerpoint/2010/main"/>
</p:sldLayout>
</file>

<file path=ppt/slideLayouts/slideLayout1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375048"/>
      </p:ext>
    </p:extLst>
  </p:cSld>
  <p:clrMapOvr>
    <a:masterClrMapping/>
  </p:clrMapOvr>
  <p:transition xmlns:p14="http://schemas.microsoft.com/office/powerpoint/2010/main"/>
</p:sldLayout>
</file>

<file path=ppt/slideLayouts/slideLayout1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11105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4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926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494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28457"/>
      </p:ext>
    </p:extLst>
  </p:cSld>
  <p:clrMapOvr>
    <a:masterClrMapping/>
  </p:clrMapOvr>
  <p:transition xmlns:p14="http://schemas.microsoft.com/office/powerpoint/2010/main"/>
</p:sldLayout>
</file>

<file path=ppt/slideLayouts/slideLayout1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739886"/>
      </p:ext>
    </p:extLst>
  </p:cSld>
  <p:clrMapOvr>
    <a:masterClrMapping/>
  </p:clrMapOvr>
  <p:transition xmlns:p14="http://schemas.microsoft.com/office/powerpoint/2010/main"/>
</p:sldLayout>
</file>

<file path=ppt/slideLayouts/slideLayout1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601988"/>
      </p:ext>
    </p:extLst>
  </p:cSld>
  <p:clrMapOvr>
    <a:masterClrMapping/>
  </p:clrMapOvr>
  <p:transition xmlns:p14="http://schemas.microsoft.com/office/powerpoint/2010/main"/>
</p:sldLayout>
</file>

<file path=ppt/slideLayouts/slideLayout1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19872"/>
      </p:ext>
    </p:extLst>
  </p:cSld>
  <p:clrMapOvr>
    <a:masterClrMapping/>
  </p:clrMapOvr>
  <p:transition xmlns:p14="http://schemas.microsoft.com/office/powerpoint/2010/main"/>
</p:sldLayout>
</file>

<file path=ppt/slideLayouts/slideLayout1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311930"/>
      </p:ext>
    </p:extLst>
  </p:cSld>
  <p:clrMapOvr>
    <a:masterClrMapping/>
  </p:clrMapOvr>
  <p:transition xmlns:p14="http://schemas.microsoft.com/office/powerpoint/2010/main"/>
</p:sldLayout>
</file>

<file path=ppt/slideLayouts/slideLayout1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851417"/>
      </p:ext>
    </p:extLst>
  </p:cSld>
  <p:clrMapOvr>
    <a:masterClrMapping/>
  </p:clrMapOvr>
  <p:transition xmlns:p14="http://schemas.microsoft.com/office/powerpoint/2010/main"/>
</p:sldLayout>
</file>

<file path=ppt/slideLayouts/slideLayout1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85330"/>
      </p:ext>
    </p:extLst>
  </p:cSld>
  <p:clrMapOvr>
    <a:masterClrMapping/>
  </p:clrMapOvr>
  <p:transition xmlns:p14="http://schemas.microsoft.com/office/powerpoint/2010/main"/>
</p:sldLayout>
</file>

<file path=ppt/slideLayouts/slideLayout1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24492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292245"/>
      </p:ext>
    </p:extLst>
  </p:cSld>
  <p:clrMapOvr>
    <a:masterClrMapping/>
  </p:clrMapOvr>
  <p:transition xmlns:p14="http://schemas.microsoft.com/office/powerpoint/2010/main"/>
</p:sldLayout>
</file>

<file path=ppt/slideLayouts/slideLayout1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252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672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604832"/>
      </p:ext>
    </p:extLst>
  </p:cSld>
  <p:clrMapOvr>
    <a:masterClrMapping/>
  </p:clrMapOvr>
  <p:transition xmlns:p14="http://schemas.microsoft.com/office/powerpoint/2010/main"/>
</p:sldLayout>
</file>

<file path=ppt/slideLayouts/slideLayout1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83998"/>
      </p:ext>
    </p:extLst>
  </p:cSld>
  <p:clrMapOvr>
    <a:masterClrMapping/>
  </p:clrMapOvr>
  <p:transition xmlns:p14="http://schemas.microsoft.com/office/powerpoint/2010/main"/>
</p:sldLayout>
</file>

<file path=ppt/slideLayouts/slideLayout1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461873"/>
      </p:ext>
    </p:extLst>
  </p:cSld>
  <p:clrMapOvr>
    <a:masterClrMapping/>
  </p:clrMapOvr>
  <p:transition xmlns:p14="http://schemas.microsoft.com/office/powerpoint/2010/main"/>
</p:sldLayout>
</file>

<file path=ppt/slideLayouts/slideLayout1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15636"/>
      </p:ext>
    </p:extLst>
  </p:cSld>
  <p:clrMapOvr>
    <a:masterClrMapping/>
  </p:clrMapOvr>
  <p:transition xmlns:p14="http://schemas.microsoft.com/office/powerpoint/2010/main"/>
</p:sldLayout>
</file>

<file path=ppt/slideLayouts/slideLayout1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36106"/>
      </p:ext>
    </p:extLst>
  </p:cSld>
  <p:clrMapOvr>
    <a:masterClrMapping/>
  </p:clrMapOvr>
  <p:transition xmlns:p14="http://schemas.microsoft.com/office/powerpoint/2010/main"/>
</p:sldLayout>
</file>

<file path=ppt/slideLayouts/slideLayout1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172709"/>
      </p:ext>
    </p:extLst>
  </p:cSld>
  <p:clrMapOvr>
    <a:masterClrMapping/>
  </p:clrMapOvr>
  <p:transition xmlns:p14="http://schemas.microsoft.com/office/powerpoint/2010/main"/>
</p:sldLayout>
</file>

<file path=ppt/slideLayouts/slideLayout1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9624602"/>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1218957"/>
      </p:ext>
    </p:extLst>
  </p:cSld>
  <p:clrMapOvr>
    <a:masterClrMapping/>
  </p:clrMapOvr>
  <p:transition xmlns:p14="http://schemas.microsoft.com/office/powerpoint/2010/main"/>
</p:sldLayout>
</file>

<file path=ppt/slideLayouts/slideLayout1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875069"/>
      </p:ext>
    </p:extLst>
  </p:cSld>
  <p:clrMapOvr>
    <a:masterClrMapping/>
  </p:clrMapOvr>
  <p:transition xmlns:p14="http://schemas.microsoft.com/office/powerpoint/2010/main"/>
</p:sldLayout>
</file>

<file path=ppt/slideLayouts/slideLayout147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327077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58606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37661041"/>
      </p:ext>
    </p:extLst>
  </p:cSld>
  <p:clrMapOvr>
    <a:masterClrMapping/>
  </p:clrMapOvr>
  <p:timing>
    <p:tnLst>
      <p:par>
        <p:cTn xmlns:p14="http://schemas.microsoft.com/office/powerpoint/2010/main" id="1" dur="indefinite" restart="never" nodeType="tmRoot"/>
      </p:par>
    </p:tnLst>
  </p:timing>
</p:sldLayout>
</file>

<file path=ppt/slideLayouts/slideLayout1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46718525"/>
      </p:ext>
    </p:extLst>
  </p:cSld>
  <p:clrMapOvr>
    <a:masterClrMapping/>
  </p:clrMapOvr>
  <p:timing>
    <p:tnLst>
      <p:par>
        <p:cTn xmlns:p14="http://schemas.microsoft.com/office/powerpoint/2010/mai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02491966"/>
      </p:ext>
    </p:extLst>
  </p:cSld>
  <p:clrMapOvr>
    <a:masterClrMapping/>
  </p:clrMapOvr>
  <p:timing>
    <p:tnLst>
      <p:par>
        <p:cTn xmlns:p14="http://schemas.microsoft.com/office/powerpoint/2010/mai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4046406"/>
      </p:ext>
    </p:extLst>
  </p:cSld>
  <p:clrMapOvr>
    <a:masterClrMapping/>
  </p:clrMapOvr>
  <p:timing>
    <p:tnLst>
      <p:par>
        <p:cTn xmlns:p14="http://schemas.microsoft.com/office/powerpoint/2010/mai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39089616"/>
      </p:ext>
    </p:extLst>
  </p:cSld>
  <p:clrMapOvr>
    <a:masterClrMapping/>
  </p:clrMapOvr>
  <p:timing>
    <p:tnLst>
      <p:par>
        <p:cTn xmlns:p14="http://schemas.microsoft.com/office/powerpoint/2010/mai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8661175"/>
      </p:ext>
    </p:extLst>
  </p:cSld>
  <p:clrMapOvr>
    <a:masterClrMapping/>
  </p:clrMapOvr>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27235319"/>
      </p:ext>
    </p:extLst>
  </p:cSld>
  <p:clrMapOvr>
    <a:masterClrMapping/>
  </p:clrMapOvr>
  <p:timing>
    <p:tnLst>
      <p:par>
        <p:cTn xmlns:p14="http://schemas.microsoft.com/office/powerpoint/2010/mai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12/4/15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802580200"/>
      </p:ext>
    </p:extLst>
  </p:cSld>
  <p:clrMapOvr>
    <a:overrideClrMapping bg1="dk1" tx1="lt1" bg2="dk2" tx2="lt2" accent1="accent1" accent2="accent2" accent3="accent3" accent4="accent4" accent5="accent5" accent6="accent6" hlink="hlink" folHlink="folHlink"/>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9499173"/>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94661904"/>
      </p:ext>
    </p:extLst>
  </p:cSld>
  <p:clrMapOvr>
    <a:masterClrMapping/>
  </p:clrMapOvr>
  <p:timing>
    <p:tnLst>
      <p:par>
        <p:cTn xmlns:p14="http://schemas.microsoft.com/office/powerpoint/2010/mai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32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930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41818"/>
      </p:ext>
    </p:extLst>
  </p:cSld>
  <p:clrMapOvr>
    <a:masterClrMapping/>
  </p:clrMapOvr>
  <p:transition xmlns:p14="http://schemas.microsoft.com/office/powerpoint/2010/main"/>
</p:sldLayout>
</file>

<file path=ppt/slideLayouts/slideLayout1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03005"/>
      </p:ext>
    </p:extLst>
  </p:cSld>
  <p:clrMapOvr>
    <a:masterClrMapping/>
  </p:clrMapOvr>
  <p:transition xmlns:p14="http://schemas.microsoft.com/office/powerpoint/2010/main"/>
</p:sldLayout>
</file>

<file path=ppt/slideLayouts/slideLayout1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624945"/>
      </p:ext>
    </p:extLst>
  </p:cSld>
  <p:clrMapOvr>
    <a:masterClrMapping/>
  </p:clrMapOvr>
  <p:transition xmlns:p14="http://schemas.microsoft.com/office/powerpoint/2010/main"/>
</p:sldLayout>
</file>

<file path=ppt/slideLayouts/slideLayout1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8331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540955"/>
      </p:ext>
    </p:extLst>
  </p:cSld>
  <p:clrMapOvr>
    <a:masterClrMapping/>
  </p:clrMapOvr>
  <p:transition xmlns:p14="http://schemas.microsoft.com/office/powerpoint/2010/main"/>
</p:sldLayout>
</file>

<file path=ppt/slideLayouts/slideLayout1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7710097"/>
      </p:ext>
    </p:extLst>
  </p:cSld>
  <p:clrMapOvr>
    <a:masterClrMapping/>
  </p:clrMapOvr>
  <p:transition xmlns:p14="http://schemas.microsoft.com/office/powerpoint/2010/main"/>
</p:sldLayout>
</file>

<file path=ppt/slideLayouts/slideLayout1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033346"/>
      </p:ext>
    </p:extLst>
  </p:cSld>
  <p:clrMapOvr>
    <a:masterClrMapping/>
  </p:clrMapOvr>
  <p:transition xmlns:p14="http://schemas.microsoft.com/office/powerpoint/2010/main"/>
</p:sldLayout>
</file>

<file path=ppt/slideLayouts/slideLayout1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39750"/>
      </p:ext>
    </p:extLst>
  </p:cSld>
  <p:clrMapOvr>
    <a:masterClrMapping/>
  </p:clrMapOvr>
  <p:transition xmlns:p14="http://schemas.microsoft.com/office/powerpoint/2010/main"/>
</p:sldLayout>
</file>

<file path=ppt/slideLayouts/slideLayout1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5714908"/>
      </p:ext>
    </p:extLst>
  </p:cSld>
  <p:clrMapOvr>
    <a:masterClrMapping/>
  </p:clrMapOvr>
  <p:transition xmlns:p14="http://schemas.microsoft.com/office/powerpoint/2010/main"/>
</p:sldLayout>
</file>

<file path=ppt/slideLayouts/slideLayout1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914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47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415703"/>
      </p:ext>
    </p:extLst>
  </p:cSld>
  <p:clrMapOvr>
    <a:masterClrMapping/>
  </p:clrMapOvr>
  <p:transition xmlns:p14="http://schemas.microsoft.com/office/powerpoint/2010/main"/>
</p:sldLayout>
</file>

<file path=ppt/slideLayouts/slideLayout1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025887"/>
      </p:ext>
    </p:extLst>
  </p:cSld>
  <p:clrMapOvr>
    <a:masterClrMapping/>
  </p:clrMapOvr>
  <p:transition xmlns:p14="http://schemas.microsoft.com/office/powerpoint/2010/main"/>
</p:sldLayout>
</file>

<file path=ppt/slideLayouts/slideLayout1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6495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4753545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877144"/>
      </p:ext>
    </p:extLst>
  </p:cSld>
  <p:clrMapOvr>
    <a:masterClrMapping/>
  </p:clrMapOvr>
  <p:transition xmlns:p14="http://schemas.microsoft.com/office/powerpoint/2010/main"/>
</p:sldLayout>
</file>

<file path=ppt/slideLayouts/slideLayout1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3960"/>
      </p:ext>
    </p:extLst>
  </p:cSld>
  <p:clrMapOvr>
    <a:masterClrMapping/>
  </p:clrMapOvr>
  <p:transition xmlns:p14="http://schemas.microsoft.com/office/powerpoint/2010/main"/>
</p:sldLayout>
</file>

<file path=ppt/slideLayouts/slideLayout1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606105"/>
      </p:ext>
    </p:extLst>
  </p:cSld>
  <p:clrMapOvr>
    <a:masterClrMapping/>
  </p:clrMapOvr>
  <p:transition xmlns:p14="http://schemas.microsoft.com/office/powerpoint/2010/main"/>
</p:sldLayout>
</file>

<file path=ppt/slideLayouts/slideLayout1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06685"/>
      </p:ext>
    </p:extLst>
  </p:cSld>
  <p:clrMapOvr>
    <a:masterClrMapping/>
  </p:clrMapOvr>
  <p:transition xmlns:p14="http://schemas.microsoft.com/office/powerpoint/2010/main"/>
</p:sldLayout>
</file>

<file path=ppt/slideLayouts/slideLayout1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125803"/>
      </p:ext>
    </p:extLst>
  </p:cSld>
  <p:clrMapOvr>
    <a:masterClrMapping/>
  </p:clrMapOvr>
  <p:transition xmlns:p14="http://schemas.microsoft.com/office/powerpoint/2010/main"/>
</p:sldLayout>
</file>

<file path=ppt/slideLayouts/slideLayout1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487796"/>
      </p:ext>
    </p:extLst>
  </p:cSld>
  <p:clrMapOvr>
    <a:masterClrMapping/>
  </p:clrMapOvr>
  <p:transition xmlns:p14="http://schemas.microsoft.com/office/powerpoint/2010/main"/>
</p:sldLayout>
</file>

<file path=ppt/slideLayouts/slideLayout1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10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798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97015"/>
      </p:ext>
    </p:extLst>
  </p:cSld>
  <p:clrMapOvr>
    <a:masterClrMapping/>
  </p:clrMapOvr>
  <p:transition xmlns:p14="http://schemas.microsoft.com/office/powerpoint/2010/main"/>
</p:sldLayout>
</file>

<file path=ppt/slideLayouts/slideLayout1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4994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50887"/>
      </p:ext>
    </p:extLst>
  </p:cSld>
  <p:clrMapOvr>
    <a:masterClrMapping/>
  </p:clrMapOvr>
  <p:transition xmlns:p14="http://schemas.microsoft.com/office/powerpoint/2010/main"/>
</p:sldLayout>
</file>

<file path=ppt/slideLayouts/slideLayout1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032131"/>
      </p:ext>
    </p:extLst>
  </p:cSld>
  <p:clrMapOvr>
    <a:masterClrMapping/>
  </p:clrMapOvr>
  <p:transition xmlns:p14="http://schemas.microsoft.com/office/powerpoint/2010/main"/>
</p:sldLayout>
</file>

<file path=ppt/slideLayouts/slideLayout1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26066"/>
      </p:ext>
    </p:extLst>
  </p:cSld>
  <p:clrMapOvr>
    <a:masterClrMapping/>
  </p:clrMapOvr>
  <p:transition xmlns:p14="http://schemas.microsoft.com/office/powerpoint/2010/main"/>
</p:sldLayout>
</file>

<file path=ppt/slideLayouts/slideLayout1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401441"/>
      </p:ext>
    </p:extLst>
  </p:cSld>
  <p:clrMapOvr>
    <a:masterClrMapping/>
  </p:clrMapOvr>
  <p:transition xmlns:p14="http://schemas.microsoft.com/office/powerpoint/2010/main"/>
</p:sldLayout>
</file>

<file path=ppt/slideLayouts/slideLayout1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575874"/>
      </p:ext>
    </p:extLst>
  </p:cSld>
  <p:clrMapOvr>
    <a:masterClrMapping/>
  </p:clrMapOvr>
  <p:transition xmlns:p14="http://schemas.microsoft.com/office/powerpoint/2010/main"/>
</p:sldLayout>
</file>

<file path=ppt/slideLayouts/slideLayout1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58503"/>
      </p:ext>
    </p:extLst>
  </p:cSld>
  <p:clrMapOvr>
    <a:masterClrMapping/>
  </p:clrMapOvr>
  <p:transition xmlns:p14="http://schemas.microsoft.com/office/powerpoint/2010/main"/>
</p:sldLayout>
</file>

<file path=ppt/slideLayouts/slideLayout1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392261"/>
      </p:ext>
    </p:extLst>
  </p:cSld>
  <p:clrMapOvr>
    <a:masterClrMapping/>
  </p:clrMapOvr>
  <p:transition xmlns:p14="http://schemas.microsoft.com/office/powerpoint/2010/main"/>
</p:sldLayout>
</file>

<file path=ppt/slideLayouts/slideLayout15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255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450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60890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85028"/>
      </p:ext>
    </p:extLst>
  </p:cSld>
  <p:clrMapOvr>
    <a:masterClrMapping/>
  </p:clrMapOvr>
  <p:transition xmlns:p14="http://schemas.microsoft.com/office/powerpoint/2010/main"/>
</p:sldLayout>
</file>

<file path=ppt/slideLayouts/slideLayout1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43891"/>
      </p:ext>
    </p:extLst>
  </p:cSld>
  <p:clrMapOvr>
    <a:masterClrMapping/>
  </p:clrMapOvr>
  <p:transition xmlns:p14="http://schemas.microsoft.com/office/powerpoint/2010/main"/>
</p:sldLayout>
</file>

<file path=ppt/slideLayouts/slideLayout1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131508"/>
      </p:ext>
    </p:extLst>
  </p:cSld>
  <p:clrMapOvr>
    <a:masterClrMapping/>
  </p:clrMapOvr>
  <p:transition xmlns:p14="http://schemas.microsoft.com/office/powerpoint/2010/main"/>
</p:sldLayout>
</file>

<file path=ppt/slideLayouts/slideLayout1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7250393"/>
      </p:ext>
    </p:extLst>
  </p:cSld>
  <p:clrMapOvr>
    <a:masterClrMapping/>
  </p:clrMapOvr>
  <p:transition xmlns:p14="http://schemas.microsoft.com/office/powerpoint/2010/main"/>
</p:sldLayout>
</file>

<file path=ppt/slideLayouts/slideLayout1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92804"/>
      </p:ext>
    </p:extLst>
  </p:cSld>
  <p:clrMapOvr>
    <a:masterClrMapping/>
  </p:clrMapOvr>
  <p:transition xmlns:p14="http://schemas.microsoft.com/office/powerpoint/2010/main"/>
</p:sldLayout>
</file>

<file path=ppt/slideLayouts/slideLayout1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034706"/>
      </p:ext>
    </p:extLst>
  </p:cSld>
  <p:clrMapOvr>
    <a:masterClrMapping/>
  </p:clrMapOvr>
  <p:transition xmlns:p14="http://schemas.microsoft.com/office/powerpoint/2010/main"/>
</p:sldLayout>
</file>

<file path=ppt/slideLayouts/slideLayout1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9885709"/>
      </p:ext>
    </p:extLst>
  </p:cSld>
  <p:clrMapOvr>
    <a:masterClrMapping/>
  </p:clrMapOvr>
  <p:transition xmlns:p14="http://schemas.microsoft.com/office/powerpoint/2010/main"/>
</p:sldLayout>
</file>

<file path=ppt/slideLayouts/slideLayout1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824194"/>
      </p:ext>
    </p:extLst>
  </p:cSld>
  <p:clrMapOvr>
    <a:masterClrMapping/>
  </p:clrMapOvr>
  <p:transition xmlns:p14="http://schemas.microsoft.com/office/powerpoint/2010/main"/>
</p:sldLayout>
</file>

<file path=ppt/slideLayouts/slideLayout15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170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060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985228"/>
      </p:ext>
    </p:extLst>
  </p:cSld>
  <p:clrMapOvr>
    <a:masterClrMapping/>
  </p:clrMapOvr>
  <p:transition xmlns:p14="http://schemas.microsoft.com/office/powerpoint/2010/main"/>
</p:sldLayout>
</file>

<file path=ppt/slideLayouts/slideLayout1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526151"/>
      </p:ext>
    </p:extLst>
  </p:cSld>
  <p:clrMapOvr>
    <a:masterClrMapping/>
  </p:clrMapOvr>
  <p:transition xmlns:p14="http://schemas.microsoft.com/office/powerpoint/2010/main"/>
</p:sldLayout>
</file>

<file path=ppt/slideLayouts/slideLayout1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364098"/>
      </p:ext>
    </p:extLst>
  </p:cSld>
  <p:clrMapOvr>
    <a:masterClrMapping/>
  </p:clrMapOvr>
  <p:transition xmlns:p14="http://schemas.microsoft.com/office/powerpoint/2010/main"/>
</p:sldLayout>
</file>

<file path=ppt/slideLayouts/slideLayout1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02982"/>
      </p:ext>
    </p:extLst>
  </p:cSld>
  <p:clrMapOvr>
    <a:masterClrMapping/>
  </p:clrMapOvr>
  <p:transition xmlns:p14="http://schemas.microsoft.com/office/powerpoint/2010/main"/>
</p:sldLayout>
</file>

<file path=ppt/slideLayouts/slideLayout1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920662"/>
      </p:ext>
    </p:extLst>
  </p:cSld>
  <p:clrMapOvr>
    <a:masterClrMapping/>
  </p:clrMapOvr>
  <p:transition xmlns:p14="http://schemas.microsoft.com/office/powerpoint/2010/main"/>
</p:sldLayout>
</file>

<file path=ppt/slideLayouts/slideLayout1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900300"/>
      </p:ext>
    </p:extLst>
  </p:cSld>
  <p:clrMapOvr>
    <a:masterClrMapping/>
  </p:clrMapOvr>
  <p:transition xmlns:p14="http://schemas.microsoft.com/office/powerpoint/2010/main"/>
</p:sldLayout>
</file>

<file path=ppt/slideLayouts/slideLayout1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437952"/>
      </p:ext>
    </p:extLst>
  </p:cSld>
  <p:clrMapOvr>
    <a:masterClrMapping/>
  </p:clrMapOvr>
  <p:transition xmlns:p14="http://schemas.microsoft.com/office/powerpoint/2010/main"/>
</p:sldLayout>
</file>

<file path=ppt/slideLayouts/slideLayout1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388076"/>
      </p:ext>
    </p:extLst>
  </p:cSld>
  <p:clrMapOvr>
    <a:masterClrMapping/>
  </p:clrMapOvr>
  <p:transition xmlns:p14="http://schemas.microsoft.com/office/powerpoint/2010/main"/>
</p:sldLayout>
</file>

<file path=ppt/slideLayouts/slideLayout1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307209"/>
      </p:ext>
    </p:extLst>
  </p:cSld>
  <p:clrMapOvr>
    <a:masterClrMapping/>
  </p:clrMapOvr>
  <p:transition xmlns:p14="http://schemas.microsoft.com/office/powerpoint/2010/main"/>
</p:sldLayout>
</file>

<file path=ppt/slideLayouts/slideLayout1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790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12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7021062"/>
      </p:ext>
    </p:extLst>
  </p:cSld>
  <p:clrMapOvr>
    <a:masterClrMapping/>
  </p:clrMapOvr>
  <p:transition xmlns:p14="http://schemas.microsoft.com/office/powerpoint/2010/main"/>
</p:sldLayout>
</file>

<file path=ppt/slideLayouts/slideLayout1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49374"/>
      </p:ext>
    </p:extLst>
  </p:cSld>
  <p:clrMapOvr>
    <a:masterClrMapping/>
  </p:clrMapOvr>
  <p:transition xmlns:p14="http://schemas.microsoft.com/office/powerpoint/2010/main"/>
</p:sldLayout>
</file>

<file path=ppt/slideLayouts/slideLayout1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61039"/>
      </p:ext>
    </p:extLst>
  </p:cSld>
  <p:clrMapOvr>
    <a:masterClrMapping/>
  </p:clrMapOvr>
  <p:transition xmlns:p14="http://schemas.microsoft.com/office/powerpoint/2010/main"/>
</p:sldLayout>
</file>

<file path=ppt/slideLayouts/slideLayout1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899998"/>
      </p:ext>
    </p:extLst>
  </p:cSld>
  <p:clrMapOvr>
    <a:masterClrMapping/>
  </p:clrMapOvr>
  <p:transition xmlns:p14="http://schemas.microsoft.com/office/powerpoint/2010/main"/>
</p:sldLayout>
</file>

<file path=ppt/slideLayouts/slideLayout1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283290"/>
      </p:ext>
    </p:extLst>
  </p:cSld>
  <p:clrMapOvr>
    <a:masterClrMapping/>
  </p:clrMapOvr>
  <p:transition xmlns:p14="http://schemas.microsoft.com/office/powerpoint/2010/main"/>
</p:sldLayout>
</file>

<file path=ppt/slideLayouts/slideLayout1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78246"/>
      </p:ext>
    </p:extLst>
  </p:cSld>
  <p:clrMapOvr>
    <a:masterClrMapping/>
  </p:clrMapOvr>
  <p:transition xmlns:p14="http://schemas.microsoft.com/office/powerpoint/2010/main"/>
</p:sldLayout>
</file>

<file path=ppt/slideLayouts/slideLayout1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9624596"/>
      </p:ext>
    </p:extLst>
  </p:cSld>
  <p:clrMapOvr>
    <a:masterClrMapping/>
  </p:clrMapOvr>
  <p:transition xmlns:p14="http://schemas.microsoft.com/office/powerpoint/2010/main"/>
</p:sldLayout>
</file>

<file path=ppt/slideLayouts/slideLayout1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6221728"/>
      </p:ext>
    </p:extLst>
  </p:cSld>
  <p:clrMapOvr>
    <a:masterClrMapping/>
  </p:clrMapOvr>
  <p:transition xmlns:p14="http://schemas.microsoft.com/office/powerpoint/2010/main"/>
</p:sldLayout>
</file>

<file path=ppt/slideLayouts/slideLayout1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93112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711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636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6733409"/>
      </p:ext>
    </p:extLst>
  </p:cSld>
  <p:clrMapOvr>
    <a:masterClrMapping/>
  </p:clrMapOvr>
  <p:transition xmlns:p14="http://schemas.microsoft.com/office/powerpoint/2010/main"/>
</p:sldLayout>
</file>

<file path=ppt/slideLayouts/slideLayout1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22226"/>
      </p:ext>
    </p:extLst>
  </p:cSld>
  <p:clrMapOvr>
    <a:masterClrMapping/>
  </p:clrMapOvr>
  <p:transition xmlns:p14="http://schemas.microsoft.com/office/powerpoint/2010/main"/>
</p:sldLayout>
</file>

<file path=ppt/slideLayouts/slideLayout1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15996"/>
      </p:ext>
    </p:extLst>
  </p:cSld>
  <p:clrMapOvr>
    <a:masterClrMapping/>
  </p:clrMapOvr>
  <p:transition xmlns:p14="http://schemas.microsoft.com/office/powerpoint/2010/main"/>
</p:sldLayout>
</file>

<file path=ppt/slideLayouts/slideLayout1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089477"/>
      </p:ext>
    </p:extLst>
  </p:cSld>
  <p:clrMapOvr>
    <a:masterClrMapping/>
  </p:clrMapOvr>
  <p:transition xmlns:p14="http://schemas.microsoft.com/office/powerpoint/2010/main"/>
</p:sldLayout>
</file>

<file path=ppt/slideLayouts/slideLayout1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61373"/>
      </p:ext>
    </p:extLst>
  </p:cSld>
  <p:clrMapOvr>
    <a:masterClrMapping/>
  </p:clrMapOvr>
  <p:transition xmlns:p14="http://schemas.microsoft.com/office/powerpoint/2010/main"/>
</p:sldLayout>
</file>

<file path=ppt/slideLayouts/slideLayout1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13683"/>
      </p:ext>
    </p:extLst>
  </p:cSld>
  <p:clrMapOvr>
    <a:masterClrMapping/>
  </p:clrMapOvr>
  <p:transition xmlns:p14="http://schemas.microsoft.com/office/powerpoint/2010/main"/>
</p:sldLayout>
</file>

<file path=ppt/slideLayouts/slideLayout1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699964"/>
      </p:ext>
    </p:extLst>
  </p:cSld>
  <p:clrMapOvr>
    <a:masterClrMapping/>
  </p:clrMapOvr>
  <p:transition xmlns:p14="http://schemas.microsoft.com/office/powerpoint/2010/main"/>
</p:sldLayout>
</file>

<file path=ppt/slideLayouts/slideLayout1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7912965"/>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009283"/>
      </p:ext>
    </p:extLst>
  </p:cSld>
  <p:clrMapOvr>
    <a:masterClrMapping/>
  </p:clrMapOvr>
  <p:transition xmlns:p14="http://schemas.microsoft.com/office/powerpoint/2010/main"/>
</p:sldLayout>
</file>

<file path=ppt/slideLayouts/slideLayout1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08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459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233793"/>
      </p:ext>
    </p:extLst>
  </p:cSld>
  <p:clrMapOvr>
    <a:masterClrMapping/>
  </p:clrMapOvr>
  <p:transition xmlns:p14="http://schemas.microsoft.com/office/powerpoint/2010/main"/>
</p:sldLayout>
</file>

<file path=ppt/slideLayouts/slideLayout1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720381"/>
      </p:ext>
    </p:extLst>
  </p:cSld>
  <p:clrMapOvr>
    <a:masterClrMapping/>
  </p:clrMapOvr>
  <p:transition xmlns:p14="http://schemas.microsoft.com/office/powerpoint/2010/main"/>
</p:sldLayout>
</file>

<file path=ppt/slideLayouts/slideLayout1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8741"/>
      </p:ext>
    </p:extLst>
  </p:cSld>
  <p:clrMapOvr>
    <a:masterClrMapping/>
  </p:clrMapOvr>
  <p:transition xmlns:p14="http://schemas.microsoft.com/office/powerpoint/2010/main"/>
</p:sldLayout>
</file>

<file path=ppt/slideLayouts/slideLayout1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305678"/>
      </p:ext>
    </p:extLst>
  </p:cSld>
  <p:clrMapOvr>
    <a:masterClrMapping/>
  </p:clrMapOvr>
  <p:transition xmlns:p14="http://schemas.microsoft.com/office/powerpoint/2010/main"/>
</p:sldLayout>
</file>

<file path=ppt/slideLayouts/slideLayout1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474474"/>
      </p:ext>
    </p:extLst>
  </p:cSld>
  <p:clrMapOvr>
    <a:masterClrMapping/>
  </p:clrMapOvr>
  <p:transition xmlns:p14="http://schemas.microsoft.com/office/powerpoint/2010/main"/>
</p:sldLayout>
</file>

<file path=ppt/slideLayouts/slideLayout1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2783290"/>
      </p:ext>
    </p:extLst>
  </p:cSld>
  <p:clrMapOvr>
    <a:masterClrMapping/>
  </p:clrMapOvr>
  <p:transition xmlns:p14="http://schemas.microsoft.com/office/powerpoint/2010/main"/>
</p:sldLayout>
</file>

<file path=ppt/slideLayouts/slideLayout1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20680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833781"/>
      </p:ext>
    </p:extLst>
  </p:cSld>
  <p:clrMapOvr>
    <a:masterClrMapping/>
  </p:clrMapOvr>
  <p:transition xmlns:p14="http://schemas.microsoft.com/office/powerpoint/2010/main"/>
</p:sldLayout>
</file>

<file path=ppt/slideLayouts/slideLayout1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50311"/>
      </p:ext>
    </p:extLst>
  </p:cSld>
  <p:clrMapOvr>
    <a:masterClrMapping/>
  </p:clrMapOvr>
  <p:transition xmlns:p14="http://schemas.microsoft.com/office/powerpoint/2010/main"/>
</p:sldLayout>
</file>

<file path=ppt/slideLayouts/slideLayout15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857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679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79945"/>
      </p:ext>
    </p:extLst>
  </p:cSld>
  <p:clrMapOvr>
    <a:masterClrMapping/>
  </p:clrMapOvr>
  <p:transition xmlns:p14="http://schemas.microsoft.com/office/powerpoint/2010/main"/>
</p:sldLayout>
</file>

<file path=ppt/slideLayouts/slideLayout1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214084"/>
      </p:ext>
    </p:extLst>
  </p:cSld>
  <p:clrMapOvr>
    <a:masterClrMapping/>
  </p:clrMapOvr>
  <p:transition xmlns:p14="http://schemas.microsoft.com/office/powerpoint/2010/main"/>
</p:sldLayout>
</file>

<file path=ppt/slideLayouts/slideLayout1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720971"/>
      </p:ext>
    </p:extLst>
  </p:cSld>
  <p:clrMapOvr>
    <a:masterClrMapping/>
  </p:clrMapOvr>
  <p:transition xmlns:p14="http://schemas.microsoft.com/office/powerpoint/2010/main"/>
</p:sldLayout>
</file>

<file path=ppt/slideLayouts/slideLayout1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531794"/>
      </p:ext>
    </p:extLst>
  </p:cSld>
  <p:clrMapOvr>
    <a:masterClrMapping/>
  </p:clrMapOvr>
  <p:transition xmlns:p14="http://schemas.microsoft.com/office/powerpoint/2010/main"/>
</p:sldLayout>
</file>

<file path=ppt/slideLayouts/slideLayout1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6181080"/>
      </p:ext>
    </p:extLst>
  </p:cSld>
  <p:clrMapOvr>
    <a:masterClrMapping/>
  </p:clrMapOvr>
  <p:transition xmlns:p14="http://schemas.microsoft.com/office/powerpoint/2010/main"/>
</p:sldLayout>
</file>

<file path=ppt/slideLayouts/slideLayout1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2426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597693"/>
      </p:ext>
    </p:extLst>
  </p:cSld>
  <p:clrMapOvr>
    <a:masterClrMapping/>
  </p:clrMapOvr>
  <p:transition xmlns:p14="http://schemas.microsoft.com/office/powerpoint/2010/main"/>
</p:sldLayout>
</file>

<file path=ppt/slideLayouts/slideLayout1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6016434"/>
      </p:ext>
    </p:extLst>
  </p:cSld>
  <p:clrMapOvr>
    <a:masterClrMapping/>
  </p:clrMapOvr>
  <p:transition xmlns:p14="http://schemas.microsoft.com/office/powerpoint/2010/main"/>
</p:sldLayout>
</file>

<file path=ppt/slideLayouts/slideLayout1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187851"/>
      </p:ext>
    </p:extLst>
  </p:cSld>
  <p:clrMapOvr>
    <a:masterClrMapping/>
  </p:clrMapOvr>
  <p:transition xmlns:p14="http://schemas.microsoft.com/office/powerpoint/2010/main"/>
</p:sldLayout>
</file>

<file path=ppt/slideLayouts/slideLayout15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timing>
    <p:tnLst>
      <p:par>
        <p:cTn xmlns:p14="http://schemas.microsoft.com/office/powerpoint/2010/main" id="1" dur="indefinite" restart="never" nodeType="tmRoot"/>
      </p:par>
    </p:tnLst>
  </p:timing>
</p:sldLayout>
</file>

<file path=ppt/slideLayouts/slideLayout158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timing>
    <p:tnLst>
      <p:par>
        <p:cTn xmlns:p14="http://schemas.microsoft.com/office/powerpoint/2010/main" id="1" dur="indefinite" restart="never" nodeType="tmRoot"/>
      </p:par>
    </p:tnLst>
  </p:timing>
</p:sldLayout>
</file>

<file path=ppt/slideLayouts/slideLayout158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timing>
    <p:tnLst>
      <p:par>
        <p:cTn xmlns:p14="http://schemas.microsoft.com/office/powerpoint/2010/main" id="1" dur="indefinite" restart="never" nodeType="tmRoot"/>
      </p:par>
    </p:tnLst>
  </p:timing>
</p:sldLayout>
</file>

<file path=ppt/slideLayouts/slideLayout158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timing>
    <p:tnLst>
      <p:par>
        <p:cTn xmlns:p14="http://schemas.microsoft.com/office/powerpoint/2010/main" id="1" dur="indefinite" restart="never" nodeType="tmRoot"/>
      </p:par>
    </p:tnLst>
  </p:timing>
</p:sldLayout>
</file>

<file path=ppt/slideLayouts/slideLayout158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timing>
    <p:tnLst>
      <p:par>
        <p:cTn xmlns:p14="http://schemas.microsoft.com/office/powerpoint/2010/main" id="1" dur="indefinite" restart="never" nodeType="tmRoot"/>
      </p:par>
    </p:tnLst>
  </p:timing>
</p:sldLayout>
</file>

<file path=ppt/slideLayouts/slideLayout158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timing>
    <p:tnLst>
      <p:par>
        <p:cTn xmlns:p14="http://schemas.microsoft.com/office/powerpoint/2010/main" id="1" dur="indefinite" restart="never" nodeType="tmRoot"/>
      </p:par>
    </p:tnLst>
  </p:timing>
</p:sldLayout>
</file>

<file path=ppt/slideLayouts/slideLayout158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21169761"/>
      </p:ext>
    </p:extLst>
  </p:cSld>
  <p:clrMapOvr>
    <a:masterClrMapping/>
  </p:clrMapOvr>
  <p:timing>
    <p:tnLst>
      <p:par>
        <p:cTn xmlns:p14="http://schemas.microsoft.com/office/powerpoint/2010/main" id="1" dur="indefinite" restart="never" nodeType="tmRoot"/>
      </p:par>
    </p:tnLst>
  </p:timing>
</p:sldLayout>
</file>

<file path=ppt/slideLayouts/slideLayout159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95717963"/>
      </p:ext>
    </p:extLst>
  </p:cSld>
  <p:clrMapOvr>
    <a:masterClrMapping/>
  </p:clrMapOvr>
  <p:timing>
    <p:tnLst>
      <p:par>
        <p:cTn xmlns:p14="http://schemas.microsoft.com/office/powerpoint/2010/main" id="1" dur="indefinite" restart="never" nodeType="tmRoot"/>
      </p:par>
    </p:tnLst>
  </p:timing>
</p:sldLayout>
</file>

<file path=ppt/slideLayouts/slideLayout159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712503997"/>
      </p:ext>
    </p:extLst>
  </p:cSld>
  <p:clrMapOvr>
    <a:masterClrMapping/>
  </p:clrMapOvr>
  <p:timing>
    <p:tnLst>
      <p:par>
        <p:cTn xmlns:p14="http://schemas.microsoft.com/office/powerpoint/2010/main" id="1" dur="indefinite" restart="never" nodeType="tmRoot"/>
      </p:par>
    </p:tnLst>
  </p:timing>
</p:sldLayout>
</file>

<file path=ppt/slideLayouts/slideLayout159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9580925"/>
      </p:ext>
    </p:extLst>
  </p:cSld>
  <p:clrMapOvr>
    <a:masterClrMapping/>
  </p:clrMapOvr>
  <p:timing>
    <p:tnLst>
      <p:par>
        <p:cTn xmlns:p14="http://schemas.microsoft.com/office/powerpoint/2010/main" id="1" dur="indefinite" restart="never" nodeType="tmRoot"/>
      </p:par>
    </p:tnLst>
  </p:timing>
</p:sldLayout>
</file>

<file path=ppt/slideLayouts/slideLayout159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80382005"/>
      </p:ext>
    </p:extLst>
  </p:cSld>
  <p:clrMapOvr>
    <a:masterClrMapping/>
  </p:clrMapOvr>
  <p:timing>
    <p:tnLst>
      <p:par>
        <p:cTn xmlns:p14="http://schemas.microsoft.com/office/powerpoint/2010/main" id="1" dur="indefinite" restart="never" nodeType="tmRoot"/>
      </p:par>
    </p:tnLst>
  </p:timing>
</p:sldLayout>
</file>

<file path=ppt/slideLayouts/slideLayout159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16360243"/>
      </p:ext>
    </p:extLst>
  </p:cSld>
  <p:clrMapOvr>
    <a:masterClrMapping/>
  </p:clrMapOvr>
  <p:timing>
    <p:tnLst>
      <p:par>
        <p:cTn xmlns:p14="http://schemas.microsoft.com/office/powerpoint/2010/main" id="1" dur="indefinite" restart="never" nodeType="tmRoot"/>
      </p:par>
    </p:tnLst>
  </p:timing>
</p:sldLayout>
</file>

<file path=ppt/slideLayouts/slideLayout159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30836738"/>
      </p:ext>
    </p:extLst>
  </p:cSld>
  <p:clrMapOvr>
    <a:masterClrMapping/>
  </p:clrMapOvr>
  <p:timing>
    <p:tnLst>
      <p:par>
        <p:cTn xmlns:p14="http://schemas.microsoft.com/office/powerpoint/2010/mai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979659584"/>
      </p:ext>
    </p:extLst>
  </p:cSld>
  <p:clrMapOvr>
    <a:masterClrMapping/>
  </p:clrMapOvr>
  <p:timing>
    <p:tnLst>
      <p:par>
        <p:cTn xmlns:p14="http://schemas.microsoft.com/office/powerpoint/2010/main" id="1" dur="indefinite" restart="never" nodeType="tmRoot"/>
      </p:par>
    </p:tnLst>
  </p:timing>
</p:sldLayout>
</file>

<file path=ppt/slideLayouts/slideLayout159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635482"/>
      </p:ext>
    </p:extLst>
  </p:cSld>
  <p:clrMapOvr>
    <a:masterClrMapping/>
  </p:clrMapOvr>
  <p:timing>
    <p:tnLst>
      <p:par>
        <p:cTn xmlns:p14="http://schemas.microsoft.com/office/powerpoint/2010/main" id="1" dur="indefinite" restart="never" nodeType="tmRoot"/>
      </p:par>
    </p:tnLst>
  </p:timing>
</p:sldLayout>
</file>

<file path=ppt/slideLayouts/slideLayout159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21127027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9789907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089216"/>
      </p:ext>
    </p:extLst>
  </p:cSld>
  <p:clrMapOvr>
    <a:masterClrMapping/>
  </p:clrMapOvr>
  <p:timing>
    <p:tnLst>
      <p:par>
        <p:cTn xmlns:p14="http://schemas.microsoft.com/office/powerpoint/2010/main" id="1" dur="indefinite" restart="never" nodeType="tmRoot"/>
      </p:par>
    </p:tnLst>
  </p:timing>
</p:sldLayout>
</file>

<file path=ppt/slideLayouts/slideLayout160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5133650"/>
      </p:ext>
    </p:extLst>
  </p:cSld>
  <p:clrMapOvr>
    <a:masterClrMapping/>
  </p:clrMapOvr>
  <p:timing>
    <p:tnLst>
      <p:par>
        <p:cTn xmlns:p14="http://schemas.microsoft.com/office/powerpoint/2010/main" id="1" dur="indefinite" restart="never" nodeType="tmRoot"/>
      </p:par>
    </p:tnLst>
  </p:timing>
</p:sldLayout>
</file>

<file path=ppt/slideLayouts/slideLayout160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5379239"/>
      </p:ext>
    </p:extLst>
  </p:cSld>
  <p:clrMapOvr>
    <a:masterClrMapping/>
  </p:clrMapOvr>
  <p:timing>
    <p:tnLst>
      <p:par>
        <p:cTn xmlns:p14="http://schemas.microsoft.com/office/powerpoint/2010/main" id="1" dur="indefinite" restart="never" nodeType="tmRoot"/>
      </p:par>
    </p:tnLst>
  </p:timing>
</p:sldLayout>
</file>

<file path=ppt/slideLayouts/slideLayout160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12/4/15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17163190"/>
      </p:ext>
    </p:extLst>
  </p:cSld>
  <p:clrMapOvr>
    <a:masterClrMapping/>
  </p:clrMapOvr>
  <p:timing>
    <p:tnLst>
      <p:par>
        <p:cTn xmlns:p14="http://schemas.microsoft.com/office/powerpoint/2010/main" id="1" dur="indefinite" restart="never" nodeType="tmRoot"/>
      </p:par>
    </p:tnLst>
  </p:timing>
</p:sldLayout>
</file>

<file path=ppt/slideLayouts/slideLayout1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420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76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317608"/>
      </p:ext>
    </p:extLst>
  </p:cSld>
  <p:clrMapOvr>
    <a:masterClrMapping/>
  </p:clrMapOvr>
  <p:transition xmlns:p14="http://schemas.microsoft.com/office/powerpoint/2010/main"/>
</p:sldLayout>
</file>

<file path=ppt/slideLayouts/slideLayout1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0547157"/>
      </p:ext>
    </p:extLst>
  </p:cSld>
  <p:clrMapOvr>
    <a:masterClrMapping/>
  </p:clrMapOvr>
  <p:transition xmlns:p14="http://schemas.microsoft.com/office/powerpoint/2010/main"/>
</p:sldLayout>
</file>

<file path=ppt/slideLayouts/slideLayout1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366942"/>
      </p:ext>
    </p:extLst>
  </p:cSld>
  <p:clrMapOvr>
    <a:masterClrMapping/>
  </p:clrMapOvr>
  <p:transition xmlns:p14="http://schemas.microsoft.com/office/powerpoint/2010/main"/>
</p:sldLayout>
</file>

<file path=ppt/slideLayouts/slideLayout1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14604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177631"/>
      </p:ext>
    </p:extLst>
  </p:cSld>
  <p:clrMapOvr>
    <a:masterClrMapping/>
  </p:clrMapOvr>
  <p:transition xmlns:p14="http://schemas.microsoft.com/office/powerpoint/2010/main"/>
</p:sldLayout>
</file>

<file path=ppt/slideLayouts/slideLayout1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624343"/>
      </p:ext>
    </p:extLst>
  </p:cSld>
  <p:clrMapOvr>
    <a:masterClrMapping/>
  </p:clrMapOvr>
  <p:transition xmlns:p14="http://schemas.microsoft.com/office/powerpoint/2010/main"/>
</p:sldLayout>
</file>

<file path=ppt/slideLayouts/slideLayout1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657091"/>
      </p:ext>
    </p:extLst>
  </p:cSld>
  <p:clrMapOvr>
    <a:masterClrMapping/>
  </p:clrMapOvr>
  <p:transition xmlns:p14="http://schemas.microsoft.com/office/powerpoint/2010/main"/>
</p:sldLayout>
</file>

<file path=ppt/slideLayouts/slideLayout1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509516"/>
      </p:ext>
    </p:extLst>
  </p:cSld>
  <p:clrMapOvr>
    <a:masterClrMapping/>
  </p:clrMapOvr>
  <p:transition xmlns:p14="http://schemas.microsoft.com/office/powerpoint/2010/main"/>
</p:sldLayout>
</file>

<file path=ppt/slideLayouts/slideLayout1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025913"/>
      </p:ext>
    </p:extLst>
  </p:cSld>
  <p:clrMapOvr>
    <a:masterClrMapping/>
  </p:clrMapOvr>
  <p:transition xmlns:p14="http://schemas.microsoft.com/office/powerpoint/2010/main"/>
</p:sldLayout>
</file>

<file path=ppt/slideLayouts/slideLayout1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079255310"/>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3951435870"/>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370170900"/>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3322931889"/>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3484025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4163244298"/>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08669767"/>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1201325644"/>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767629064"/>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3819494435"/>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60268913"/>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09338527"/>
      </p:ext>
    </p:extLst>
  </p:cSld>
  <p:clrMapOvr>
    <a:masterClrMapping/>
  </p:clrMapOvr>
  <p:timing>
    <p:tnLst>
      <p:par>
        <p:cTn xmlns:p14="http://schemas.microsoft.com/office/powerpoint/2010/main" id="1" dur="indefinite" restart="never" nodeType="tmRoot"/>
      </p:par>
    </p:tnLst>
  </p:timing>
</p:sldLayout>
</file>

<file path=ppt/slideLayouts/slideLayout1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80106"/>
      </p:ext>
    </p:extLst>
  </p:cSld>
  <p:clrMapOvr>
    <a:masterClrMapping/>
  </p:clrMapOvr>
  <p:timing>
    <p:tnLst>
      <p:par>
        <p:cTn xmlns:p14="http://schemas.microsoft.com/office/powerpoint/2010/main" id="1" dur="indefinite" restart="never" nodeType="tmRoot"/>
      </p:par>
    </p:tnLst>
  </p:timing>
</p:sldLayout>
</file>

<file path=ppt/slideLayouts/slideLayout1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5270785"/>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11685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41797"/>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8237263"/>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225184"/>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484405"/>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8630972"/>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1010179"/>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5655138"/>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894291732"/>
      </p:ext>
    </p:extLst>
  </p:cSld>
  <p:clrMapOvr>
    <a:masterClrMapping/>
  </p:clrMapOvr>
  <p:timing>
    <p:tnLst>
      <p:par>
        <p:cTn xmlns:p14="http://schemas.microsoft.com/office/powerpoint/2010/main" id="1" dur="indefinite" restart="never" nodeType="tmRoot"/>
      </p:par>
    </p:tnLst>
  </p:timing>
</p:sldLayout>
</file>

<file path=ppt/slideLayouts/slideLayout1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90062"/>
      </p:ext>
    </p:extLst>
  </p:cSld>
  <p:clrMapOvr>
    <a:masterClrMapping/>
  </p:clrMapOvr>
  <p:timing>
    <p:tnLst>
      <p:par>
        <p:cTn xmlns:p14="http://schemas.microsoft.com/office/powerpoint/2010/main" id="1" dur="indefinite" restart="never" nodeType="tmRoot"/>
      </p:par>
    </p:tnLst>
  </p:timing>
</p:sldLayout>
</file>

<file path=ppt/slideLayouts/slideLayout1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75211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9848454"/>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179489"/>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4652372"/>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2891896"/>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4405570"/>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36458"/>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65648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6229629"/>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542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065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706598"/>
      </p:ext>
    </p:extLst>
  </p:cSld>
  <p:clrMapOvr>
    <a:masterClrMapping/>
  </p:clrMapOvr>
  <p:transition xmlns:p14="http://schemas.microsoft.com/office/powerpoint/2010/main"/>
</p:sldLayout>
</file>

<file path=ppt/slideLayouts/slideLayout1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4574290"/>
      </p:ext>
    </p:extLst>
  </p:cSld>
  <p:clrMapOvr>
    <a:masterClrMapping/>
  </p:clrMapOvr>
  <p:transition xmlns:p14="http://schemas.microsoft.com/office/powerpoint/2010/main"/>
</p:sldLayout>
</file>

<file path=ppt/slideLayouts/slideLayout1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588619"/>
      </p:ext>
    </p:extLst>
  </p:cSld>
  <p:clrMapOvr>
    <a:masterClrMapping/>
  </p:clrMapOvr>
  <p:transition xmlns:p14="http://schemas.microsoft.com/office/powerpoint/2010/main"/>
</p:sldLayout>
</file>

<file path=ppt/slideLayouts/slideLayout1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171227"/>
      </p:ext>
    </p:extLst>
  </p:cSld>
  <p:clrMapOvr>
    <a:masterClrMapping/>
  </p:clrMapOvr>
  <p:transition xmlns:p14="http://schemas.microsoft.com/office/powerpoint/2010/main"/>
</p:sldLayout>
</file>

<file path=ppt/slideLayouts/slideLayout1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4696856"/>
      </p:ext>
    </p:extLst>
  </p:cSld>
  <p:clrMapOvr>
    <a:masterClrMapping/>
  </p:clrMapOvr>
  <p:transition xmlns:p14="http://schemas.microsoft.com/office/powerpoint/2010/main"/>
</p:sldLayout>
</file>

<file path=ppt/slideLayouts/slideLayout1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8895656"/>
      </p:ext>
    </p:extLst>
  </p:cSld>
  <p:clrMapOvr>
    <a:masterClrMapping/>
  </p:clrMapOvr>
  <p:transition xmlns:p14="http://schemas.microsoft.com/office/powerpoint/2010/main"/>
</p:sldLayout>
</file>

<file path=ppt/slideLayouts/slideLayout1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958333"/>
      </p:ext>
    </p:extLst>
  </p:cSld>
  <p:clrMapOvr>
    <a:masterClrMapping/>
  </p:clrMapOvr>
  <p:transition xmlns:p14="http://schemas.microsoft.com/office/powerpoint/2010/main"/>
</p:sldLayout>
</file>

<file path=ppt/slideLayouts/slideLayout1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922636"/>
      </p:ext>
    </p:extLst>
  </p:cSld>
  <p:clrMapOvr>
    <a:masterClrMapping/>
  </p:clrMapOvr>
  <p:transition xmlns:p14="http://schemas.microsoft.com/office/powerpoint/2010/main"/>
</p:sldLayout>
</file>

<file path=ppt/slideLayouts/slideLayout1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363826"/>
      </p:ext>
    </p:extLst>
  </p:cSld>
  <p:clrMapOvr>
    <a:masterClrMapping/>
  </p:clrMapOvr>
  <p:transition xmlns:p14="http://schemas.microsoft.com/office/powerpoint/2010/main"/>
</p:sldLayout>
</file>

<file path=ppt/slideLayouts/slideLayout16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87763857"/>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2899129481"/>
      </p:ext>
    </p:extLst>
  </p:cSld>
  <p:clrMapOvr>
    <a:masterClrMapping/>
  </p:clrMapOvr>
  <p:transition xmlns:p14="http://schemas.microsoft.com/office/powerpoint/2010/main"/>
</p:sldLayout>
</file>

<file path=ppt/slideLayouts/slideLayout1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76225030"/>
      </p:ext>
    </p:extLst>
  </p:cSld>
  <p:clrMapOvr>
    <a:masterClrMapping/>
  </p:clrMapOvr>
  <p:transition xmlns:p14="http://schemas.microsoft.com/office/powerpoint/2010/main"/>
</p:sldLayout>
</file>

<file path=ppt/slideLayouts/slideLayout1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802901215"/>
      </p:ext>
    </p:extLst>
  </p:cSld>
  <p:clrMapOvr>
    <a:masterClrMapping/>
  </p:clrMapOvr>
  <p:transition xmlns:p14="http://schemas.microsoft.com/office/powerpoint/2010/main"/>
</p:sldLayout>
</file>

<file path=ppt/slideLayouts/slideLayout1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933001874"/>
      </p:ext>
    </p:extLst>
  </p:cSld>
  <p:clrMapOvr>
    <a:masterClrMapping/>
  </p:clrMapOvr>
  <p:transition xmlns:p14="http://schemas.microsoft.com/office/powerpoint/2010/main"/>
</p:sldLayout>
</file>

<file path=ppt/slideLayouts/slideLayout1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690589397"/>
      </p:ext>
    </p:extLst>
  </p:cSld>
  <p:clrMapOvr>
    <a:masterClrMapping/>
  </p:clrMapOvr>
  <p:transition xmlns:p14="http://schemas.microsoft.com/office/powerpoint/2010/main"/>
</p:sldLayout>
</file>

<file path=ppt/slideLayouts/slideLayout1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3090742686"/>
      </p:ext>
    </p:extLst>
  </p:cSld>
  <p:clrMapOvr>
    <a:masterClrMapping/>
  </p:clrMapOvr>
  <p:transition xmlns:p14="http://schemas.microsoft.com/office/powerpoint/2010/main"/>
</p:sldLayout>
</file>

<file path=ppt/slideLayouts/slideLayout1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3936983643"/>
      </p:ext>
    </p:extLst>
  </p:cSld>
  <p:clrMapOvr>
    <a:masterClrMapping/>
  </p:clrMapOvr>
  <p:transition xmlns:p14="http://schemas.microsoft.com/office/powerpoint/2010/main"/>
</p:sldLayout>
</file>

<file path=ppt/slideLayouts/slideLayout1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2916644124"/>
      </p:ext>
    </p:extLst>
  </p:cSld>
  <p:clrMapOvr>
    <a:masterClrMapping/>
  </p:clrMapOvr>
  <p:transition xmlns:p14="http://schemas.microsoft.com/office/powerpoint/2010/main"/>
</p:sldLayout>
</file>

<file path=ppt/slideLayouts/slideLayout1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4153892"/>
      </p:ext>
    </p:extLst>
  </p:cSld>
  <p:clrMapOvr>
    <a:masterClrMapping/>
  </p:clrMapOvr>
  <p:transition xmlns:p14="http://schemas.microsoft.com/office/powerpoint/2010/main"/>
</p:sldLayout>
</file>

<file path=ppt/slideLayouts/slideLayout1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2888997255"/>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6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006869843"/>
      </p:ext>
    </p:extLst>
  </p:cSld>
  <p:clrMapOvr>
    <a:masterClrMapping/>
  </p:clrMapOvr>
  <p:transition xmlns:p14="http://schemas.microsoft.com/office/powerpoint/2010/main"/>
</p:sldLayout>
</file>

<file path=ppt/slideLayouts/slideLayout16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3829787465"/>
      </p:ext>
    </p:extLst>
  </p:cSld>
  <p:clrMapOvr>
    <a:masterClrMapping/>
  </p:clrMapOvr>
  <p:transition xmlns:p14="http://schemas.microsoft.com/office/powerpoint/2010/main"/>
</p:sldLayout>
</file>

<file path=ppt/slideLayouts/slideLayout16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503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36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708136"/>
      </p:ext>
    </p:extLst>
  </p:cSld>
  <p:clrMapOvr>
    <a:masterClrMapping/>
  </p:clrMapOvr>
  <p:transition xmlns:p14="http://schemas.microsoft.com/office/powerpoint/2010/main"/>
</p:sldLayout>
</file>

<file path=ppt/slideLayouts/slideLayout1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159527"/>
      </p:ext>
    </p:extLst>
  </p:cSld>
  <p:clrMapOvr>
    <a:masterClrMapping/>
  </p:clrMapOvr>
  <p:transition xmlns:p14="http://schemas.microsoft.com/office/powerpoint/2010/main"/>
</p:sldLayout>
</file>

<file path=ppt/slideLayouts/slideLayout1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445497"/>
      </p:ext>
    </p:extLst>
  </p:cSld>
  <p:clrMapOvr>
    <a:masterClrMapping/>
  </p:clrMapOvr>
  <p:transition xmlns:p14="http://schemas.microsoft.com/office/powerpoint/2010/main"/>
</p:sldLayout>
</file>

<file path=ppt/slideLayouts/slideLayout1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099460"/>
      </p:ext>
    </p:extLst>
  </p:cSld>
  <p:clrMapOvr>
    <a:masterClrMapping/>
  </p:clrMapOvr>
  <p:transition xmlns:p14="http://schemas.microsoft.com/office/powerpoint/2010/main"/>
</p:sldLayout>
</file>

<file path=ppt/slideLayouts/slideLayout1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212805"/>
      </p:ext>
    </p:extLst>
  </p:cSld>
  <p:clrMapOvr>
    <a:masterClrMapping/>
  </p:clrMapOvr>
  <p:transition xmlns:p14="http://schemas.microsoft.com/office/powerpoint/2010/main"/>
</p:sldLayout>
</file>

<file path=ppt/slideLayouts/slideLayout1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11456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632324"/>
      </p:ext>
    </p:extLst>
  </p:cSld>
  <p:clrMapOvr>
    <a:masterClrMapping/>
  </p:clrMapOvr>
  <p:transition xmlns:p14="http://schemas.microsoft.com/office/powerpoint/2010/main"/>
</p:sldLayout>
</file>

<file path=ppt/slideLayouts/slideLayout1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092592"/>
      </p:ext>
    </p:extLst>
  </p:cSld>
  <p:clrMapOvr>
    <a:masterClrMapping/>
  </p:clrMapOvr>
  <p:transition xmlns:p14="http://schemas.microsoft.com/office/powerpoint/2010/main"/>
</p:sldLayout>
</file>

<file path=ppt/slideLayouts/slideLayout1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61028"/>
      </p:ext>
    </p:extLst>
  </p:cSld>
  <p:clrMapOvr>
    <a:masterClrMapping/>
  </p:clrMapOvr>
  <p:transition xmlns:p14="http://schemas.microsoft.com/office/powerpoint/2010/main"/>
</p:sldLayout>
</file>

<file path=ppt/slideLayouts/slideLayout1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974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955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399569"/>
      </p:ext>
    </p:extLst>
  </p:cSld>
  <p:clrMapOvr>
    <a:masterClrMapping/>
  </p:clrMapOvr>
  <p:transition xmlns:p14="http://schemas.microsoft.com/office/powerpoint/2010/main"/>
</p:sldLayout>
</file>

<file path=ppt/slideLayouts/slideLayout1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923128"/>
      </p:ext>
    </p:extLst>
  </p:cSld>
  <p:clrMapOvr>
    <a:masterClrMapping/>
  </p:clrMapOvr>
  <p:transition xmlns:p14="http://schemas.microsoft.com/office/powerpoint/2010/main"/>
</p:sldLayout>
</file>

<file path=ppt/slideLayouts/slideLayout1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6609558"/>
      </p:ext>
    </p:extLst>
  </p:cSld>
  <p:clrMapOvr>
    <a:masterClrMapping/>
  </p:clrMapOvr>
  <p:transition xmlns:p14="http://schemas.microsoft.com/office/powerpoint/2010/main"/>
</p:sldLayout>
</file>

<file path=ppt/slideLayouts/slideLayout1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65812"/>
      </p:ext>
    </p:extLst>
  </p:cSld>
  <p:clrMapOvr>
    <a:masterClrMapping/>
  </p:clrMapOvr>
  <p:transition xmlns:p14="http://schemas.microsoft.com/office/powerpoint/2010/main"/>
</p:sldLayout>
</file>

<file path=ppt/slideLayouts/slideLayout1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232251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025228"/>
      </p:ext>
    </p:extLst>
  </p:cSld>
  <p:clrMapOvr>
    <a:masterClrMapping/>
  </p:clrMapOvr>
  <p:transition xmlns:p14="http://schemas.microsoft.com/office/powerpoint/2010/main"/>
</p:sldLayout>
</file>

<file path=ppt/slideLayouts/slideLayout1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9228907"/>
      </p:ext>
    </p:extLst>
  </p:cSld>
  <p:clrMapOvr>
    <a:masterClrMapping/>
  </p:clrMapOvr>
  <p:transition xmlns:p14="http://schemas.microsoft.com/office/powerpoint/2010/main"/>
</p:sldLayout>
</file>

<file path=ppt/slideLayouts/slideLayout1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376623"/>
      </p:ext>
    </p:extLst>
  </p:cSld>
  <p:clrMapOvr>
    <a:masterClrMapping/>
  </p:clrMapOvr>
  <p:transition xmlns:p14="http://schemas.microsoft.com/office/powerpoint/2010/main"/>
</p:sldLayout>
</file>

<file path=ppt/slideLayouts/slideLayout1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3065742"/>
      </p:ext>
    </p:extLst>
  </p:cSld>
  <p:clrMapOvr>
    <a:masterClrMapping/>
  </p:clrMapOvr>
  <p:transition xmlns:p14="http://schemas.microsoft.com/office/powerpoint/2010/main"/>
</p:sldLayout>
</file>

<file path=ppt/slideLayouts/slideLayout1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xmlns:p14="http://schemas.microsoft.com/office/powerpoint/2010/main"/>
</p:sldLayout>
</file>

<file path=ppt/slideLayouts/slideLayout1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xmlns:p14="http://schemas.microsoft.com/office/powerpoint/2010/main"/>
</p:sldLayout>
</file>

<file path=ppt/slideLayouts/slideLayout1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xmlns:p14="http://schemas.microsoft.com/office/powerpoint/2010/main"/>
</p:sldLayout>
</file>

<file path=ppt/slideLayouts/slideLayout1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8743438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xmlns:p14="http://schemas.microsoft.com/office/powerpoint/2010/main"/>
</p:sldLayout>
</file>

<file path=ppt/slideLayouts/slideLayout1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xmlns:p14="http://schemas.microsoft.com/office/powerpoint/2010/main"/>
</p:sldLayout>
</file>

<file path=ppt/slideLayouts/slideLayout1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xmlns:p14="http://schemas.microsoft.com/office/powerpoint/2010/main"/>
</p:sldLayout>
</file>

<file path=ppt/slideLayouts/slideLayout1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xmlns:p14="http://schemas.microsoft.com/office/powerpoint/2010/main"/>
</p:sldLayout>
</file>

<file path=ppt/slideLayouts/slideLayout1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xmlns:p14="http://schemas.microsoft.com/office/powerpoint/2010/main"/>
</p:sldLayout>
</file>

<file path=ppt/slideLayouts/slideLayout1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xmlns:p14="http://schemas.microsoft.com/office/powerpoint/2010/main"/>
</p:sldLayout>
</file>

<file path=ppt/slideLayouts/slideLayout1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04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4726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817272"/>
      </p:ext>
    </p:extLst>
  </p:cSld>
  <p:clrMapOvr>
    <a:masterClrMapping/>
  </p:clrMapOvr>
  <p:transition xmlns:p14="http://schemas.microsoft.com/office/powerpoint/2010/main"/>
</p:sldLayout>
</file>

<file path=ppt/slideLayouts/slideLayout1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834389"/>
      </p:ext>
    </p:extLst>
  </p:cSld>
  <p:clrMapOvr>
    <a:masterClrMapping/>
  </p:clrMapOvr>
  <p:transition xmlns:p14="http://schemas.microsoft.com/office/powerpoint/2010/main"/>
</p:sldLayout>
</file>

<file path=ppt/slideLayouts/slideLayout1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07095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xmlns:p14="http://schemas.microsoft.com/office/powerpoint/2010/main"/>
</p:sldLayout>
</file>

<file path=ppt/slideLayouts/slideLayout1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408667"/>
      </p:ext>
    </p:extLst>
  </p:cSld>
  <p:clrMapOvr>
    <a:masterClrMapping/>
  </p:clrMapOvr>
  <p:transition xmlns:p14="http://schemas.microsoft.com/office/powerpoint/2010/main"/>
</p:sldLayout>
</file>

<file path=ppt/slideLayouts/slideLayout1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512380"/>
      </p:ext>
    </p:extLst>
  </p:cSld>
  <p:clrMapOvr>
    <a:masterClrMapping/>
  </p:clrMapOvr>
  <p:transition xmlns:p14="http://schemas.microsoft.com/office/powerpoint/2010/main"/>
</p:sldLayout>
</file>

<file path=ppt/slideLayouts/slideLayout1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165313"/>
      </p:ext>
    </p:extLst>
  </p:cSld>
  <p:clrMapOvr>
    <a:masterClrMapping/>
  </p:clrMapOvr>
  <p:transition xmlns:p14="http://schemas.microsoft.com/office/powerpoint/2010/main"/>
</p:sldLayout>
</file>

<file path=ppt/slideLayouts/slideLayout1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127957"/>
      </p:ext>
    </p:extLst>
  </p:cSld>
  <p:clrMapOvr>
    <a:masterClrMapping/>
  </p:clrMapOvr>
  <p:transition xmlns:p14="http://schemas.microsoft.com/office/powerpoint/2010/main"/>
</p:sldLayout>
</file>

<file path=ppt/slideLayouts/slideLayout1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5595338"/>
      </p:ext>
    </p:extLst>
  </p:cSld>
  <p:clrMapOvr>
    <a:masterClrMapping/>
  </p:clrMapOvr>
  <p:transition xmlns:p14="http://schemas.microsoft.com/office/powerpoint/2010/main"/>
</p:sldLayout>
</file>

<file path=ppt/slideLayouts/slideLayout1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11943"/>
      </p:ext>
    </p:extLst>
  </p:cSld>
  <p:clrMapOvr>
    <a:masterClrMapping/>
  </p:clrMapOvr>
  <p:transition xmlns:p14="http://schemas.microsoft.com/office/powerpoint/2010/main"/>
</p:sldLayout>
</file>

<file path=ppt/slideLayouts/slideLayout17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6731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9351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0502017"/>
      </p:ext>
    </p:extLst>
  </p:cSld>
  <p:clrMapOvr>
    <a:masterClrMapping/>
  </p:clrMapOvr>
  <p:transition xmlns:p14="http://schemas.microsoft.com/office/powerpoint/2010/main"/>
</p:sldLayout>
</file>

<file path=ppt/slideLayouts/slideLayout1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45934"/>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xmlns:p14="http://schemas.microsoft.com/office/powerpoint/2010/main"/>
</p:sldLayout>
</file>

<file path=ppt/slideLayouts/slideLayout1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753906"/>
      </p:ext>
    </p:extLst>
  </p:cSld>
  <p:clrMapOvr>
    <a:masterClrMapping/>
  </p:clrMapOvr>
  <p:transition xmlns:p14="http://schemas.microsoft.com/office/powerpoint/2010/main"/>
</p:sldLayout>
</file>

<file path=ppt/slideLayouts/slideLayout1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4460569"/>
      </p:ext>
    </p:extLst>
  </p:cSld>
  <p:clrMapOvr>
    <a:masterClrMapping/>
  </p:clrMapOvr>
  <p:transition xmlns:p14="http://schemas.microsoft.com/office/powerpoint/2010/main"/>
</p:sldLayout>
</file>

<file path=ppt/slideLayouts/slideLayout1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1518572"/>
      </p:ext>
    </p:extLst>
  </p:cSld>
  <p:clrMapOvr>
    <a:masterClrMapping/>
  </p:clrMapOvr>
  <p:transition xmlns:p14="http://schemas.microsoft.com/office/powerpoint/2010/main"/>
</p:sldLayout>
</file>

<file path=ppt/slideLayouts/slideLayout1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606088"/>
      </p:ext>
    </p:extLst>
  </p:cSld>
  <p:clrMapOvr>
    <a:masterClrMapping/>
  </p:clrMapOvr>
  <p:transition xmlns:p14="http://schemas.microsoft.com/office/powerpoint/2010/main"/>
</p:sldLayout>
</file>

<file path=ppt/slideLayouts/slideLayout1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282079"/>
      </p:ext>
    </p:extLst>
  </p:cSld>
  <p:clrMapOvr>
    <a:masterClrMapping/>
  </p:clrMapOvr>
  <p:transition xmlns:p14="http://schemas.microsoft.com/office/powerpoint/2010/main"/>
</p:sldLayout>
</file>

<file path=ppt/slideLayouts/slideLayout1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180830"/>
      </p:ext>
    </p:extLst>
  </p:cSld>
  <p:clrMapOvr>
    <a:masterClrMapping/>
  </p:clrMapOvr>
  <p:transition xmlns:p14="http://schemas.microsoft.com/office/powerpoint/2010/main"/>
</p:sldLayout>
</file>

<file path=ppt/slideLayouts/slideLayout1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746107"/>
      </p:ext>
    </p:extLst>
  </p:cSld>
  <p:clrMapOvr>
    <a:masterClrMapping/>
  </p:clrMapOvr>
  <p:transition xmlns:p14="http://schemas.microsoft.com/office/powerpoint/2010/main"/>
</p:sldLayout>
</file>

<file path=ppt/slideLayouts/slideLayout17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454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4766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3958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xmlns:p14="http://schemas.microsoft.com/office/powerpoint/2010/main"/>
</p:sldLayout>
</file>

<file path=ppt/slideLayouts/slideLayout1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3971280"/>
      </p:ext>
    </p:extLst>
  </p:cSld>
  <p:clrMapOvr>
    <a:masterClrMapping/>
  </p:clrMapOvr>
  <p:transition xmlns:p14="http://schemas.microsoft.com/office/powerpoint/2010/main"/>
</p:sldLayout>
</file>

<file path=ppt/slideLayouts/slideLayout1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020516"/>
      </p:ext>
    </p:extLst>
  </p:cSld>
  <p:clrMapOvr>
    <a:masterClrMapping/>
  </p:clrMapOvr>
  <p:transition xmlns:p14="http://schemas.microsoft.com/office/powerpoint/2010/main"/>
</p:sldLayout>
</file>

<file path=ppt/slideLayouts/slideLayout1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9738156"/>
      </p:ext>
    </p:extLst>
  </p:cSld>
  <p:clrMapOvr>
    <a:masterClrMapping/>
  </p:clrMapOvr>
  <p:transition xmlns:p14="http://schemas.microsoft.com/office/powerpoint/2010/main"/>
</p:sldLayout>
</file>

<file path=ppt/slideLayouts/slideLayout1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907382"/>
      </p:ext>
    </p:extLst>
  </p:cSld>
  <p:clrMapOvr>
    <a:masterClrMapping/>
  </p:clrMapOvr>
  <p:transition xmlns:p14="http://schemas.microsoft.com/office/powerpoint/2010/main"/>
</p:sldLayout>
</file>

<file path=ppt/slideLayouts/slideLayout1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292904"/>
      </p:ext>
    </p:extLst>
  </p:cSld>
  <p:clrMapOvr>
    <a:masterClrMapping/>
  </p:clrMapOvr>
  <p:transition xmlns:p14="http://schemas.microsoft.com/office/powerpoint/2010/main"/>
</p:sldLayout>
</file>

<file path=ppt/slideLayouts/slideLayout1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8023676"/>
      </p:ext>
    </p:extLst>
  </p:cSld>
  <p:clrMapOvr>
    <a:masterClrMapping/>
  </p:clrMapOvr>
  <p:transition xmlns:p14="http://schemas.microsoft.com/office/powerpoint/2010/main"/>
</p:sldLayout>
</file>

<file path=ppt/slideLayouts/slideLayout1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903361"/>
      </p:ext>
    </p:extLst>
  </p:cSld>
  <p:clrMapOvr>
    <a:masterClrMapping/>
  </p:clrMapOvr>
  <p:transition xmlns:p14="http://schemas.microsoft.com/office/powerpoint/2010/main"/>
</p:sldLayout>
</file>

<file path=ppt/slideLayouts/slideLayout1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49363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2339922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92098817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785690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0863705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6692699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89707212"/>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484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8808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862752"/>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3501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43910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43255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44832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34852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75593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0445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82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0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682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40992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8320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5037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326443"/>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31959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6990141"/>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44511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219678"/>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4885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0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167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4569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94552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64136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47443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7053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32622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32053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3006107"/>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71674"/>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741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36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00595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2144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90316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446908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18421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21598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64310"/>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34498"/>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118053"/>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288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62595"/>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4733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366800"/>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138417"/>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38414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254685"/>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96445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17607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99026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667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197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40428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882226"/>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97763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77050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09673"/>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783394"/>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7729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6353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09140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460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732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570630"/>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80030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721681"/>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22059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913127"/>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001247"/>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55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67654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97074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51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11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46540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09666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354053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491957"/>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2398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965795"/>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2890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37865"/>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61905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smtClean="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818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77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24484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558190"/>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509637"/>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16544"/>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6193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39724"/>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406912"/>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63688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36791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259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114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6747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588183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20250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99707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06901"/>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111551"/>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716413"/>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980742"/>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513729"/>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2335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251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651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42247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86661"/>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763250"/>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34542"/>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1415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43796"/>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876729"/>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2027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438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33394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45715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16718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58182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274959"/>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534324"/>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220314"/>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6160843"/>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00777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446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559109"/>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9854"/>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01978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28913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72874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3913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20139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07839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4070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6542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71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2502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37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782568"/>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472060"/>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921180"/>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85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008227"/>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22685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51479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84882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30971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94226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994170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549682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747001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233275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16897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47474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2565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latin typeface="Calibri"/>
              </a:rPr>
              <a:pPr>
                <a:def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6769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911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47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1286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215083"/>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87990"/>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200800"/>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4329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15749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8582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087346"/>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4543"/>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34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830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039854"/>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007432"/>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25417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7530106"/>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357761"/>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35408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968243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00654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40036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2478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773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03669"/>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30277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827722"/>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346332"/>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6649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497326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706717"/>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734264"/>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7728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508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017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382936"/>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2631"/>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66964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2189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65269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65913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928573"/>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60051"/>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73065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166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974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39355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2760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88073"/>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57592"/>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334329"/>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86122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55353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84055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4550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011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50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25042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446693"/>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93774"/>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505740"/>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6762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77100"/>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330991"/>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080419"/>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93782"/>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572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28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5864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600375"/>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10747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255856"/>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437986"/>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828417"/>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128632"/>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65297"/>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50194"/>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894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1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410111"/>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83446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708114"/>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24918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54666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033814"/>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809"/>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493290"/>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16826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0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781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628065"/>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865501"/>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286822"/>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50045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011960"/>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2572"/>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830030"/>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512379"/>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52218"/>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494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1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246084"/>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1330384"/>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23533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223103"/>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6734"/>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66098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280169"/>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7036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60614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432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150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03574"/>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5638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89393"/>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49570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19079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179047"/>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509400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11934"/>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341461"/>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79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4867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00878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742485"/>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305932"/>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2504489"/>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10653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889977"/>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155394"/>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894233"/>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589795"/>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869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411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4193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0250"/>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38282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955737"/>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137128"/>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01223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80750"/>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583916"/>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9633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375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061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55592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854419"/>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280698"/>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231720"/>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77512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51848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06074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966064"/>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57154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72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06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739647"/>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793399"/>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56910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368135"/>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3400483"/>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250973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4326601"/>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60742"/>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71599"/>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01727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00981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581065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992211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85802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5955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454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70174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14091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92117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82618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2256225"/>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8508501"/>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3484093028"/>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21392"/>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02440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43901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886775"/>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3761520455"/>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155375276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164060"/>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080628"/>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711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9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126281"/>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1286692"/>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4553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580320"/>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584257"/>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355483"/>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19570"/>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13196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394853"/>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563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7583183"/>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037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851043"/>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58635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954078"/>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11475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99938"/>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56189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5570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468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581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84559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8993231"/>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354325"/>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9235577"/>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638684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381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34889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310568"/>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0285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378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96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4960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7500428"/>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37589"/>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258991"/>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372406"/>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818539"/>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6460322"/>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365351"/>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979357"/>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872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3848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467068"/>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833139"/>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89566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026945"/>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0414"/>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325680"/>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03577"/>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70885"/>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69751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277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483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21937"/>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06860"/>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472049"/>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1446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85000"/>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935067"/>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921143"/>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27656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81428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625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2515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632968"/>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09165"/>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065612"/>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51087"/>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151265"/>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38536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06140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75690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683336"/>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22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6121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558576"/>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030161"/>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83154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26991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533091"/>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27902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44059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044236"/>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74437"/>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042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9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757023"/>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01169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431639"/>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0204"/>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019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2100308"/>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712118"/>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411333"/>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28595"/>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762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642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712797"/>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61632"/>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261343"/>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47311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7789"/>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17787"/>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461469"/>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260177"/>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979899"/>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96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963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65301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184912"/>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31226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7122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993600"/>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042111"/>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265491"/>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3436602"/>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297791"/>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232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558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09547"/>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99260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56624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01796"/>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517477"/>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632846"/>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4130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076074"/>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5046051"/>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806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292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39361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88733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750490"/>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46192"/>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90306"/>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457294"/>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41274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270413"/>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46288"/>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393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506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798171"/>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440282"/>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474034"/>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120323"/>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924071"/>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50145"/>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880491"/>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85643"/>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266897"/>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018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89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696654"/>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55952"/>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46306"/>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25057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189603"/>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08095"/>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5754"/>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795240"/>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95248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59134665"/>
      </p:ext>
    </p:extLst>
  </p:cSld>
  <p:clrMapOvr>
    <a:masterClrMapping/>
  </p:clrMapOvr>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836624"/>
      </p:ext>
    </p:extLst>
  </p:cSld>
  <p:clrMapOvr>
    <a:masterClrMapping/>
  </p:clrMapOvr>
  <p:timing>
    <p:tnLst>
      <p:par>
        <p:cTn xmlns:p14="http://schemas.microsoft.com/office/powerpoint/2010/mai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67841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200574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23615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87197"/>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515912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54017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643644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465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1261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5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235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996219"/>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920649"/>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978182"/>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226601"/>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33416"/>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88831"/>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7920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62766"/>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616011"/>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11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957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842365"/>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679070"/>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442676"/>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3073620"/>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333138"/>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7582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40810"/>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884739"/>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145153"/>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52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498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844590"/>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862094"/>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798418"/>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12277"/>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5658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036015"/>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701147"/>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175868"/>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270288"/>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xmlns:p14="http://schemas.microsoft.com/office/powerpoint/2010/main"/>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386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625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498097"/>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732609"/>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0409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20028"/>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143882"/>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0395165"/>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083926"/>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493546"/>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30380"/>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27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599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241815"/>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25800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105709"/>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029097"/>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82524"/>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043598"/>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649945"/>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991705"/>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910632"/>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4648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485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07823"/>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206416"/>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04578"/>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975375"/>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480363"/>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197979"/>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637953"/>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06244"/>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903778"/>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785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1936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97.xml"/><Relationship Id="rId12" Type="http://schemas.openxmlformats.org/officeDocument/2006/relationships/slideLayout" Target="../slideLayouts/slideLayout1098.xml"/><Relationship Id="rId13" Type="http://schemas.openxmlformats.org/officeDocument/2006/relationships/theme" Target="../theme/theme100.xml"/><Relationship Id="rId1" Type="http://schemas.openxmlformats.org/officeDocument/2006/relationships/slideLayout" Target="../slideLayouts/slideLayout1087.xml"/><Relationship Id="rId2" Type="http://schemas.openxmlformats.org/officeDocument/2006/relationships/slideLayout" Target="../slideLayouts/slideLayout1088.xml"/><Relationship Id="rId3" Type="http://schemas.openxmlformats.org/officeDocument/2006/relationships/slideLayout" Target="../slideLayouts/slideLayout1089.xml"/><Relationship Id="rId4" Type="http://schemas.openxmlformats.org/officeDocument/2006/relationships/slideLayout" Target="../slideLayouts/slideLayout1090.xml"/><Relationship Id="rId5" Type="http://schemas.openxmlformats.org/officeDocument/2006/relationships/slideLayout" Target="../slideLayouts/slideLayout1091.xml"/><Relationship Id="rId6" Type="http://schemas.openxmlformats.org/officeDocument/2006/relationships/slideLayout" Target="../slideLayouts/slideLayout1092.xml"/><Relationship Id="rId7" Type="http://schemas.openxmlformats.org/officeDocument/2006/relationships/slideLayout" Target="../slideLayouts/slideLayout1093.xml"/><Relationship Id="rId8" Type="http://schemas.openxmlformats.org/officeDocument/2006/relationships/slideLayout" Target="../slideLayouts/slideLayout1094.xml"/><Relationship Id="rId9" Type="http://schemas.openxmlformats.org/officeDocument/2006/relationships/slideLayout" Target="../slideLayouts/slideLayout1095.xml"/><Relationship Id="rId10" Type="http://schemas.openxmlformats.org/officeDocument/2006/relationships/slideLayout" Target="../slideLayouts/slideLayout1096.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09.xml"/><Relationship Id="rId12" Type="http://schemas.openxmlformats.org/officeDocument/2006/relationships/theme" Target="../theme/theme101.xml"/><Relationship Id="rId13" Type="http://schemas.openxmlformats.org/officeDocument/2006/relationships/image" Target="../media/image1.png"/><Relationship Id="rId1" Type="http://schemas.openxmlformats.org/officeDocument/2006/relationships/slideLayout" Target="../slideLayouts/slideLayout1099.xml"/><Relationship Id="rId2" Type="http://schemas.openxmlformats.org/officeDocument/2006/relationships/slideLayout" Target="../slideLayouts/slideLayout1100.xml"/><Relationship Id="rId3" Type="http://schemas.openxmlformats.org/officeDocument/2006/relationships/slideLayout" Target="../slideLayouts/slideLayout1101.xml"/><Relationship Id="rId4" Type="http://schemas.openxmlformats.org/officeDocument/2006/relationships/slideLayout" Target="../slideLayouts/slideLayout1102.xml"/><Relationship Id="rId5" Type="http://schemas.openxmlformats.org/officeDocument/2006/relationships/slideLayout" Target="../slideLayouts/slideLayout1103.xml"/><Relationship Id="rId6" Type="http://schemas.openxmlformats.org/officeDocument/2006/relationships/slideLayout" Target="../slideLayouts/slideLayout1104.xml"/><Relationship Id="rId7" Type="http://schemas.openxmlformats.org/officeDocument/2006/relationships/slideLayout" Target="../slideLayouts/slideLayout1105.xml"/><Relationship Id="rId8" Type="http://schemas.openxmlformats.org/officeDocument/2006/relationships/slideLayout" Target="../slideLayouts/slideLayout1106.xml"/><Relationship Id="rId9" Type="http://schemas.openxmlformats.org/officeDocument/2006/relationships/slideLayout" Target="../slideLayouts/slideLayout1107.xml"/><Relationship Id="rId10" Type="http://schemas.openxmlformats.org/officeDocument/2006/relationships/slideLayout" Target="../slideLayouts/slideLayout1108.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0.xml"/><Relationship Id="rId12" Type="http://schemas.openxmlformats.org/officeDocument/2006/relationships/theme" Target="../theme/theme102.xml"/><Relationship Id="rId13" Type="http://schemas.openxmlformats.org/officeDocument/2006/relationships/image" Target="../media/image1.png"/><Relationship Id="rId1" Type="http://schemas.openxmlformats.org/officeDocument/2006/relationships/slideLayout" Target="../slideLayouts/slideLayout1110.xml"/><Relationship Id="rId2" Type="http://schemas.openxmlformats.org/officeDocument/2006/relationships/slideLayout" Target="../slideLayouts/slideLayout1111.xml"/><Relationship Id="rId3" Type="http://schemas.openxmlformats.org/officeDocument/2006/relationships/slideLayout" Target="../slideLayouts/slideLayout1112.xml"/><Relationship Id="rId4" Type="http://schemas.openxmlformats.org/officeDocument/2006/relationships/slideLayout" Target="../slideLayouts/slideLayout1113.xml"/><Relationship Id="rId5" Type="http://schemas.openxmlformats.org/officeDocument/2006/relationships/slideLayout" Target="../slideLayouts/slideLayout1114.xml"/><Relationship Id="rId6" Type="http://schemas.openxmlformats.org/officeDocument/2006/relationships/slideLayout" Target="../slideLayouts/slideLayout1115.xml"/><Relationship Id="rId7" Type="http://schemas.openxmlformats.org/officeDocument/2006/relationships/slideLayout" Target="../slideLayouts/slideLayout1116.xml"/><Relationship Id="rId8" Type="http://schemas.openxmlformats.org/officeDocument/2006/relationships/slideLayout" Target="../slideLayouts/slideLayout1117.xml"/><Relationship Id="rId9" Type="http://schemas.openxmlformats.org/officeDocument/2006/relationships/slideLayout" Target="../slideLayouts/slideLayout1118.xml"/><Relationship Id="rId10" Type="http://schemas.openxmlformats.org/officeDocument/2006/relationships/slideLayout" Target="../slideLayouts/slideLayout1119.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1.xml"/><Relationship Id="rId12" Type="http://schemas.openxmlformats.org/officeDocument/2006/relationships/slideLayout" Target="../slideLayouts/slideLayout1132.xml"/><Relationship Id="rId13" Type="http://schemas.openxmlformats.org/officeDocument/2006/relationships/theme" Target="../theme/theme103.xml"/><Relationship Id="rId14" Type="http://schemas.openxmlformats.org/officeDocument/2006/relationships/image" Target="../media/image1.png"/><Relationship Id="rId1" Type="http://schemas.openxmlformats.org/officeDocument/2006/relationships/slideLayout" Target="../slideLayouts/slideLayout1121.xml"/><Relationship Id="rId2" Type="http://schemas.openxmlformats.org/officeDocument/2006/relationships/slideLayout" Target="../slideLayouts/slideLayout1122.xml"/><Relationship Id="rId3" Type="http://schemas.openxmlformats.org/officeDocument/2006/relationships/slideLayout" Target="../slideLayouts/slideLayout1123.xml"/><Relationship Id="rId4" Type="http://schemas.openxmlformats.org/officeDocument/2006/relationships/slideLayout" Target="../slideLayouts/slideLayout1124.xml"/><Relationship Id="rId5" Type="http://schemas.openxmlformats.org/officeDocument/2006/relationships/slideLayout" Target="../slideLayouts/slideLayout1125.xml"/><Relationship Id="rId6" Type="http://schemas.openxmlformats.org/officeDocument/2006/relationships/slideLayout" Target="../slideLayouts/slideLayout1126.xml"/><Relationship Id="rId7" Type="http://schemas.openxmlformats.org/officeDocument/2006/relationships/slideLayout" Target="../slideLayouts/slideLayout1127.xml"/><Relationship Id="rId8" Type="http://schemas.openxmlformats.org/officeDocument/2006/relationships/slideLayout" Target="../slideLayouts/slideLayout1128.xml"/><Relationship Id="rId9" Type="http://schemas.openxmlformats.org/officeDocument/2006/relationships/slideLayout" Target="../slideLayouts/slideLayout1129.xml"/><Relationship Id="rId10" Type="http://schemas.openxmlformats.org/officeDocument/2006/relationships/slideLayout" Target="../slideLayouts/slideLayout1130.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3.xml"/><Relationship Id="rId12" Type="http://schemas.openxmlformats.org/officeDocument/2006/relationships/theme" Target="../theme/theme104.xml"/><Relationship Id="rId13" Type="http://schemas.openxmlformats.org/officeDocument/2006/relationships/image" Target="../media/image1.png"/><Relationship Id="rId1" Type="http://schemas.openxmlformats.org/officeDocument/2006/relationships/slideLayout" Target="../slideLayouts/slideLayout1133.xml"/><Relationship Id="rId2" Type="http://schemas.openxmlformats.org/officeDocument/2006/relationships/slideLayout" Target="../slideLayouts/slideLayout1134.xml"/><Relationship Id="rId3" Type="http://schemas.openxmlformats.org/officeDocument/2006/relationships/slideLayout" Target="../slideLayouts/slideLayout1135.xml"/><Relationship Id="rId4" Type="http://schemas.openxmlformats.org/officeDocument/2006/relationships/slideLayout" Target="../slideLayouts/slideLayout1136.xml"/><Relationship Id="rId5" Type="http://schemas.openxmlformats.org/officeDocument/2006/relationships/slideLayout" Target="../slideLayouts/slideLayout1137.xml"/><Relationship Id="rId6" Type="http://schemas.openxmlformats.org/officeDocument/2006/relationships/slideLayout" Target="../slideLayouts/slideLayout1138.xml"/><Relationship Id="rId7" Type="http://schemas.openxmlformats.org/officeDocument/2006/relationships/slideLayout" Target="../slideLayouts/slideLayout1139.xml"/><Relationship Id="rId8" Type="http://schemas.openxmlformats.org/officeDocument/2006/relationships/slideLayout" Target="../slideLayouts/slideLayout1140.xml"/><Relationship Id="rId9" Type="http://schemas.openxmlformats.org/officeDocument/2006/relationships/slideLayout" Target="../slideLayouts/slideLayout1141.xml"/><Relationship Id="rId10" Type="http://schemas.openxmlformats.org/officeDocument/2006/relationships/slideLayout" Target="../slideLayouts/slideLayout1142.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4.xml"/><Relationship Id="rId12" Type="http://schemas.openxmlformats.org/officeDocument/2006/relationships/theme" Target="../theme/theme105.xml"/><Relationship Id="rId13" Type="http://schemas.openxmlformats.org/officeDocument/2006/relationships/image" Target="../media/image1.png"/><Relationship Id="rId1" Type="http://schemas.openxmlformats.org/officeDocument/2006/relationships/slideLayout" Target="../slideLayouts/slideLayout1144.xml"/><Relationship Id="rId2" Type="http://schemas.openxmlformats.org/officeDocument/2006/relationships/slideLayout" Target="../slideLayouts/slideLayout1145.xml"/><Relationship Id="rId3" Type="http://schemas.openxmlformats.org/officeDocument/2006/relationships/slideLayout" Target="../slideLayouts/slideLayout1146.xml"/><Relationship Id="rId4" Type="http://schemas.openxmlformats.org/officeDocument/2006/relationships/slideLayout" Target="../slideLayouts/slideLayout1147.xml"/><Relationship Id="rId5" Type="http://schemas.openxmlformats.org/officeDocument/2006/relationships/slideLayout" Target="../slideLayouts/slideLayout1148.xml"/><Relationship Id="rId6" Type="http://schemas.openxmlformats.org/officeDocument/2006/relationships/slideLayout" Target="../slideLayouts/slideLayout1149.xml"/><Relationship Id="rId7" Type="http://schemas.openxmlformats.org/officeDocument/2006/relationships/slideLayout" Target="../slideLayouts/slideLayout1150.xml"/><Relationship Id="rId8" Type="http://schemas.openxmlformats.org/officeDocument/2006/relationships/slideLayout" Target="../slideLayouts/slideLayout1151.xml"/><Relationship Id="rId9" Type="http://schemas.openxmlformats.org/officeDocument/2006/relationships/slideLayout" Target="../slideLayouts/slideLayout1152.xml"/><Relationship Id="rId10"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5.xml"/><Relationship Id="rId12" Type="http://schemas.openxmlformats.org/officeDocument/2006/relationships/theme" Target="../theme/theme106.xml"/><Relationship Id="rId13" Type="http://schemas.openxmlformats.org/officeDocument/2006/relationships/image" Target="../media/image1.png"/><Relationship Id="rId1" Type="http://schemas.openxmlformats.org/officeDocument/2006/relationships/slideLayout" Target="../slideLayouts/slideLayout1155.xml"/><Relationship Id="rId2" Type="http://schemas.openxmlformats.org/officeDocument/2006/relationships/slideLayout" Target="../slideLayouts/slideLayout1156.xml"/><Relationship Id="rId3" Type="http://schemas.openxmlformats.org/officeDocument/2006/relationships/slideLayout" Target="../slideLayouts/slideLayout1157.xml"/><Relationship Id="rId4" Type="http://schemas.openxmlformats.org/officeDocument/2006/relationships/slideLayout" Target="../slideLayouts/slideLayout1158.xml"/><Relationship Id="rId5" Type="http://schemas.openxmlformats.org/officeDocument/2006/relationships/slideLayout" Target="../slideLayouts/slideLayout1159.xml"/><Relationship Id="rId6" Type="http://schemas.openxmlformats.org/officeDocument/2006/relationships/slideLayout" Target="../slideLayouts/slideLayout1160.xml"/><Relationship Id="rId7" Type="http://schemas.openxmlformats.org/officeDocument/2006/relationships/slideLayout" Target="../slideLayouts/slideLayout1161.xml"/><Relationship Id="rId8" Type="http://schemas.openxmlformats.org/officeDocument/2006/relationships/slideLayout" Target="../slideLayouts/slideLayout1162.xml"/><Relationship Id="rId9" Type="http://schemas.openxmlformats.org/officeDocument/2006/relationships/slideLayout" Target="../slideLayouts/slideLayout1163.xml"/><Relationship Id="rId10" Type="http://schemas.openxmlformats.org/officeDocument/2006/relationships/slideLayout" Target="../slideLayouts/slideLayout1164.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6.xml"/><Relationship Id="rId12" Type="http://schemas.openxmlformats.org/officeDocument/2006/relationships/theme" Target="../theme/theme107.xml"/><Relationship Id="rId13" Type="http://schemas.openxmlformats.org/officeDocument/2006/relationships/image" Target="../media/image1.png"/><Relationship Id="rId1" Type="http://schemas.openxmlformats.org/officeDocument/2006/relationships/slideLayout" Target="../slideLayouts/slideLayout1166.xml"/><Relationship Id="rId2" Type="http://schemas.openxmlformats.org/officeDocument/2006/relationships/slideLayout" Target="../slideLayouts/slideLayout1167.xml"/><Relationship Id="rId3" Type="http://schemas.openxmlformats.org/officeDocument/2006/relationships/slideLayout" Target="../slideLayouts/slideLayout1168.xml"/><Relationship Id="rId4" Type="http://schemas.openxmlformats.org/officeDocument/2006/relationships/slideLayout" Target="../slideLayouts/slideLayout1169.xml"/><Relationship Id="rId5" Type="http://schemas.openxmlformats.org/officeDocument/2006/relationships/slideLayout" Target="../slideLayouts/slideLayout1170.xml"/><Relationship Id="rId6" Type="http://schemas.openxmlformats.org/officeDocument/2006/relationships/slideLayout" Target="../slideLayouts/slideLayout1171.xml"/><Relationship Id="rId7" Type="http://schemas.openxmlformats.org/officeDocument/2006/relationships/slideLayout" Target="../slideLayouts/slideLayout1172.xml"/><Relationship Id="rId8" Type="http://schemas.openxmlformats.org/officeDocument/2006/relationships/slideLayout" Target="../slideLayouts/slideLayout1173.xml"/><Relationship Id="rId9" Type="http://schemas.openxmlformats.org/officeDocument/2006/relationships/slideLayout" Target="../slideLayouts/slideLayout1174.xml"/><Relationship Id="rId10" Type="http://schemas.openxmlformats.org/officeDocument/2006/relationships/slideLayout" Target="../slideLayouts/slideLayout1175.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7.xml"/><Relationship Id="rId12" Type="http://schemas.openxmlformats.org/officeDocument/2006/relationships/slideLayout" Target="../slideLayouts/slideLayout1188.xml"/><Relationship Id="rId13" Type="http://schemas.openxmlformats.org/officeDocument/2006/relationships/theme" Target="../theme/theme108.xml"/><Relationship Id="rId1" Type="http://schemas.openxmlformats.org/officeDocument/2006/relationships/slideLayout" Target="../slideLayouts/slideLayout1177.xml"/><Relationship Id="rId2" Type="http://schemas.openxmlformats.org/officeDocument/2006/relationships/slideLayout" Target="../slideLayouts/slideLayout1178.xml"/><Relationship Id="rId3" Type="http://schemas.openxmlformats.org/officeDocument/2006/relationships/slideLayout" Target="../slideLayouts/slideLayout1179.xml"/><Relationship Id="rId4" Type="http://schemas.openxmlformats.org/officeDocument/2006/relationships/slideLayout" Target="../slideLayouts/slideLayout1180.xml"/><Relationship Id="rId5" Type="http://schemas.openxmlformats.org/officeDocument/2006/relationships/slideLayout" Target="../slideLayouts/slideLayout1181.xml"/><Relationship Id="rId6" Type="http://schemas.openxmlformats.org/officeDocument/2006/relationships/slideLayout" Target="../slideLayouts/slideLayout1182.xml"/><Relationship Id="rId7" Type="http://schemas.openxmlformats.org/officeDocument/2006/relationships/slideLayout" Target="../slideLayouts/slideLayout1183.xml"/><Relationship Id="rId8" Type="http://schemas.openxmlformats.org/officeDocument/2006/relationships/slideLayout" Target="../slideLayouts/slideLayout1184.xml"/><Relationship Id="rId9" Type="http://schemas.openxmlformats.org/officeDocument/2006/relationships/slideLayout" Target="../slideLayouts/slideLayout1185.xml"/><Relationship Id="rId10" Type="http://schemas.openxmlformats.org/officeDocument/2006/relationships/slideLayout" Target="../slideLayouts/slideLayout1186.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9.xml"/><Relationship Id="rId12" Type="http://schemas.openxmlformats.org/officeDocument/2006/relationships/theme" Target="../theme/theme109.xml"/><Relationship Id="rId13" Type="http://schemas.openxmlformats.org/officeDocument/2006/relationships/image" Target="../media/image1.png"/><Relationship Id="rId1" Type="http://schemas.openxmlformats.org/officeDocument/2006/relationships/slideLayout" Target="../slideLayouts/slideLayout1189.xml"/><Relationship Id="rId2" Type="http://schemas.openxmlformats.org/officeDocument/2006/relationships/slideLayout" Target="../slideLayouts/slideLayout1190.xml"/><Relationship Id="rId3" Type="http://schemas.openxmlformats.org/officeDocument/2006/relationships/slideLayout" Target="../slideLayouts/slideLayout1191.xml"/><Relationship Id="rId4" Type="http://schemas.openxmlformats.org/officeDocument/2006/relationships/slideLayout" Target="../slideLayouts/slideLayout1192.xml"/><Relationship Id="rId5" Type="http://schemas.openxmlformats.org/officeDocument/2006/relationships/slideLayout" Target="../slideLayouts/slideLayout1193.xml"/><Relationship Id="rId6" Type="http://schemas.openxmlformats.org/officeDocument/2006/relationships/slideLayout" Target="../slideLayouts/slideLayout1194.xml"/><Relationship Id="rId7" Type="http://schemas.openxmlformats.org/officeDocument/2006/relationships/slideLayout" Target="../slideLayouts/slideLayout1195.xml"/><Relationship Id="rId8" Type="http://schemas.openxmlformats.org/officeDocument/2006/relationships/slideLayout" Target="../slideLayouts/slideLayout1196.xml"/><Relationship Id="rId9" Type="http://schemas.openxmlformats.org/officeDocument/2006/relationships/slideLayout" Target="../slideLayouts/slideLayout1197.xml"/><Relationship Id="rId10" Type="http://schemas.openxmlformats.org/officeDocument/2006/relationships/slideLayout" Target="../slideLayouts/slideLayout119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1.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1.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3.xml"/><Relationship Id="rId12" Type="http://schemas.openxmlformats.org/officeDocument/2006/relationships/theme" Target="../theme/theme113.xml"/><Relationship Id="rId13" Type="http://schemas.openxmlformats.org/officeDocument/2006/relationships/image" Target="../media/image1.png"/><Relationship Id="rId1" Type="http://schemas.openxmlformats.org/officeDocument/2006/relationships/slideLayout" Target="../slideLayouts/slideLayout1233.xml"/><Relationship Id="rId2" Type="http://schemas.openxmlformats.org/officeDocument/2006/relationships/slideLayout" Target="../slideLayouts/slideLayout1234.xml"/><Relationship Id="rId3" Type="http://schemas.openxmlformats.org/officeDocument/2006/relationships/slideLayout" Target="../slideLayouts/slideLayout1235.xml"/><Relationship Id="rId4" Type="http://schemas.openxmlformats.org/officeDocument/2006/relationships/slideLayout" Target="../slideLayouts/slideLayout1236.xml"/><Relationship Id="rId5" Type="http://schemas.openxmlformats.org/officeDocument/2006/relationships/slideLayout" Target="../slideLayouts/slideLayout1237.xml"/><Relationship Id="rId6" Type="http://schemas.openxmlformats.org/officeDocument/2006/relationships/slideLayout" Target="../slideLayouts/slideLayout1238.xml"/><Relationship Id="rId7" Type="http://schemas.openxmlformats.org/officeDocument/2006/relationships/slideLayout" Target="../slideLayouts/slideLayout1239.xml"/><Relationship Id="rId8" Type="http://schemas.openxmlformats.org/officeDocument/2006/relationships/slideLayout" Target="../slideLayouts/slideLayout1240.xml"/><Relationship Id="rId9" Type="http://schemas.openxmlformats.org/officeDocument/2006/relationships/slideLayout" Target="../slideLayouts/slideLayout1241.xml"/><Relationship Id="rId10" Type="http://schemas.openxmlformats.org/officeDocument/2006/relationships/slideLayout" Target="../slideLayouts/slideLayout1242.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4.xml"/><Relationship Id="rId12" Type="http://schemas.openxmlformats.org/officeDocument/2006/relationships/theme" Target="../theme/theme114.xml"/><Relationship Id="rId13" Type="http://schemas.openxmlformats.org/officeDocument/2006/relationships/image" Target="../media/image1.png"/><Relationship Id="rId1" Type="http://schemas.openxmlformats.org/officeDocument/2006/relationships/slideLayout" Target="../slideLayouts/slideLayout1244.xml"/><Relationship Id="rId2" Type="http://schemas.openxmlformats.org/officeDocument/2006/relationships/slideLayout" Target="../slideLayouts/slideLayout1245.xml"/><Relationship Id="rId3" Type="http://schemas.openxmlformats.org/officeDocument/2006/relationships/slideLayout" Target="../slideLayouts/slideLayout1246.xml"/><Relationship Id="rId4" Type="http://schemas.openxmlformats.org/officeDocument/2006/relationships/slideLayout" Target="../slideLayouts/slideLayout1247.xml"/><Relationship Id="rId5" Type="http://schemas.openxmlformats.org/officeDocument/2006/relationships/slideLayout" Target="../slideLayouts/slideLayout1248.xml"/><Relationship Id="rId6" Type="http://schemas.openxmlformats.org/officeDocument/2006/relationships/slideLayout" Target="../slideLayouts/slideLayout1249.xml"/><Relationship Id="rId7" Type="http://schemas.openxmlformats.org/officeDocument/2006/relationships/slideLayout" Target="../slideLayouts/slideLayout1250.xml"/><Relationship Id="rId8" Type="http://schemas.openxmlformats.org/officeDocument/2006/relationships/slideLayout" Target="../slideLayouts/slideLayout1251.xml"/><Relationship Id="rId9" Type="http://schemas.openxmlformats.org/officeDocument/2006/relationships/slideLayout" Target="../slideLayouts/slideLayout1252.xml"/><Relationship Id="rId10" Type="http://schemas.openxmlformats.org/officeDocument/2006/relationships/slideLayout" Target="../slideLayouts/slideLayout1253.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5.xml"/><Relationship Id="rId12" Type="http://schemas.openxmlformats.org/officeDocument/2006/relationships/theme" Target="../theme/theme115.xml"/><Relationship Id="rId13" Type="http://schemas.openxmlformats.org/officeDocument/2006/relationships/image" Target="../media/image1.png"/><Relationship Id="rId1" Type="http://schemas.openxmlformats.org/officeDocument/2006/relationships/slideLayout" Target="../slideLayouts/slideLayout1255.xml"/><Relationship Id="rId2" Type="http://schemas.openxmlformats.org/officeDocument/2006/relationships/slideLayout" Target="../slideLayouts/slideLayout1256.xml"/><Relationship Id="rId3" Type="http://schemas.openxmlformats.org/officeDocument/2006/relationships/slideLayout" Target="../slideLayouts/slideLayout1257.xml"/><Relationship Id="rId4" Type="http://schemas.openxmlformats.org/officeDocument/2006/relationships/slideLayout" Target="../slideLayouts/slideLayout1258.xml"/><Relationship Id="rId5" Type="http://schemas.openxmlformats.org/officeDocument/2006/relationships/slideLayout" Target="../slideLayouts/slideLayout1259.xml"/><Relationship Id="rId6" Type="http://schemas.openxmlformats.org/officeDocument/2006/relationships/slideLayout" Target="../slideLayouts/slideLayout1260.xml"/><Relationship Id="rId7" Type="http://schemas.openxmlformats.org/officeDocument/2006/relationships/slideLayout" Target="../slideLayouts/slideLayout1261.xml"/><Relationship Id="rId8" Type="http://schemas.openxmlformats.org/officeDocument/2006/relationships/slideLayout" Target="../slideLayouts/slideLayout1262.xml"/><Relationship Id="rId9" Type="http://schemas.openxmlformats.org/officeDocument/2006/relationships/slideLayout" Target="../slideLayouts/slideLayout1263.xml"/><Relationship Id="rId10" Type="http://schemas.openxmlformats.org/officeDocument/2006/relationships/slideLayout" Target="../slideLayouts/slideLayout1264.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6.xml"/><Relationship Id="rId12" Type="http://schemas.openxmlformats.org/officeDocument/2006/relationships/slideLayout" Target="../slideLayouts/slideLayout1277.xml"/><Relationship Id="rId13" Type="http://schemas.openxmlformats.org/officeDocument/2006/relationships/theme" Target="../theme/theme116.xml"/><Relationship Id="rId1" Type="http://schemas.openxmlformats.org/officeDocument/2006/relationships/slideLayout" Target="../slideLayouts/slideLayout1266.xml"/><Relationship Id="rId2" Type="http://schemas.openxmlformats.org/officeDocument/2006/relationships/slideLayout" Target="../slideLayouts/slideLayout1267.xml"/><Relationship Id="rId3" Type="http://schemas.openxmlformats.org/officeDocument/2006/relationships/slideLayout" Target="../slideLayouts/slideLayout1268.xml"/><Relationship Id="rId4" Type="http://schemas.openxmlformats.org/officeDocument/2006/relationships/slideLayout" Target="../slideLayouts/slideLayout1269.xml"/><Relationship Id="rId5" Type="http://schemas.openxmlformats.org/officeDocument/2006/relationships/slideLayout" Target="../slideLayouts/slideLayout1270.xml"/><Relationship Id="rId6" Type="http://schemas.openxmlformats.org/officeDocument/2006/relationships/slideLayout" Target="../slideLayouts/slideLayout1271.xml"/><Relationship Id="rId7" Type="http://schemas.openxmlformats.org/officeDocument/2006/relationships/slideLayout" Target="../slideLayouts/slideLayout1272.xml"/><Relationship Id="rId8" Type="http://schemas.openxmlformats.org/officeDocument/2006/relationships/slideLayout" Target="../slideLayouts/slideLayout1273.xml"/><Relationship Id="rId9" Type="http://schemas.openxmlformats.org/officeDocument/2006/relationships/slideLayout" Target="../slideLayouts/slideLayout1274.xml"/><Relationship Id="rId10" Type="http://schemas.openxmlformats.org/officeDocument/2006/relationships/slideLayout" Target="../slideLayouts/slideLayout1275.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8.xml"/><Relationship Id="rId12" Type="http://schemas.openxmlformats.org/officeDocument/2006/relationships/theme" Target="../theme/theme117.xml"/><Relationship Id="rId13" Type="http://schemas.openxmlformats.org/officeDocument/2006/relationships/image" Target="../media/image1.png"/><Relationship Id="rId1" Type="http://schemas.openxmlformats.org/officeDocument/2006/relationships/slideLayout" Target="../slideLayouts/slideLayout1278.xml"/><Relationship Id="rId2" Type="http://schemas.openxmlformats.org/officeDocument/2006/relationships/slideLayout" Target="../slideLayouts/slideLayout1279.xml"/><Relationship Id="rId3" Type="http://schemas.openxmlformats.org/officeDocument/2006/relationships/slideLayout" Target="../slideLayouts/slideLayout1280.xml"/><Relationship Id="rId4" Type="http://schemas.openxmlformats.org/officeDocument/2006/relationships/slideLayout" Target="../slideLayouts/slideLayout1281.xml"/><Relationship Id="rId5" Type="http://schemas.openxmlformats.org/officeDocument/2006/relationships/slideLayout" Target="../slideLayouts/slideLayout1282.xml"/><Relationship Id="rId6" Type="http://schemas.openxmlformats.org/officeDocument/2006/relationships/slideLayout" Target="../slideLayouts/slideLayout1283.xml"/><Relationship Id="rId7" Type="http://schemas.openxmlformats.org/officeDocument/2006/relationships/slideLayout" Target="../slideLayouts/slideLayout1284.xml"/><Relationship Id="rId8" Type="http://schemas.openxmlformats.org/officeDocument/2006/relationships/slideLayout" Target="../slideLayouts/slideLayout1285.xml"/><Relationship Id="rId9" Type="http://schemas.openxmlformats.org/officeDocument/2006/relationships/slideLayout" Target="../slideLayouts/slideLayout1286.xml"/><Relationship Id="rId10" Type="http://schemas.openxmlformats.org/officeDocument/2006/relationships/slideLayout" Target="../slideLayouts/slideLayout1287.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9.xml"/><Relationship Id="rId12" Type="http://schemas.openxmlformats.org/officeDocument/2006/relationships/theme" Target="../theme/theme118.xml"/><Relationship Id="rId1" Type="http://schemas.openxmlformats.org/officeDocument/2006/relationships/slideLayout" Target="../slideLayouts/slideLayout1289.xml"/><Relationship Id="rId2" Type="http://schemas.openxmlformats.org/officeDocument/2006/relationships/slideLayout" Target="../slideLayouts/slideLayout1290.xml"/><Relationship Id="rId3" Type="http://schemas.openxmlformats.org/officeDocument/2006/relationships/slideLayout" Target="../slideLayouts/slideLayout1291.xml"/><Relationship Id="rId4" Type="http://schemas.openxmlformats.org/officeDocument/2006/relationships/slideLayout" Target="../slideLayouts/slideLayout1292.xml"/><Relationship Id="rId5" Type="http://schemas.openxmlformats.org/officeDocument/2006/relationships/slideLayout" Target="../slideLayouts/slideLayout1293.xml"/><Relationship Id="rId6" Type="http://schemas.openxmlformats.org/officeDocument/2006/relationships/slideLayout" Target="../slideLayouts/slideLayout1294.xml"/><Relationship Id="rId7" Type="http://schemas.openxmlformats.org/officeDocument/2006/relationships/slideLayout" Target="../slideLayouts/slideLayout1295.xml"/><Relationship Id="rId8" Type="http://schemas.openxmlformats.org/officeDocument/2006/relationships/slideLayout" Target="../slideLayouts/slideLayout1296.xml"/><Relationship Id="rId9" Type="http://schemas.openxmlformats.org/officeDocument/2006/relationships/slideLayout" Target="../slideLayouts/slideLayout1297.xml"/><Relationship Id="rId10" Type="http://schemas.openxmlformats.org/officeDocument/2006/relationships/slideLayout" Target="../slideLayouts/slideLayout1298.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10.xml"/><Relationship Id="rId12" Type="http://schemas.openxmlformats.org/officeDocument/2006/relationships/theme" Target="../theme/theme119.xml"/><Relationship Id="rId1" Type="http://schemas.openxmlformats.org/officeDocument/2006/relationships/slideLayout" Target="../slideLayouts/slideLayout1300.xml"/><Relationship Id="rId2" Type="http://schemas.openxmlformats.org/officeDocument/2006/relationships/slideLayout" Target="../slideLayouts/slideLayout1301.xml"/><Relationship Id="rId3" Type="http://schemas.openxmlformats.org/officeDocument/2006/relationships/slideLayout" Target="../slideLayouts/slideLayout1302.xml"/><Relationship Id="rId4" Type="http://schemas.openxmlformats.org/officeDocument/2006/relationships/slideLayout" Target="../slideLayouts/slideLayout1303.xml"/><Relationship Id="rId5" Type="http://schemas.openxmlformats.org/officeDocument/2006/relationships/slideLayout" Target="../slideLayouts/slideLayout1304.xml"/><Relationship Id="rId6" Type="http://schemas.openxmlformats.org/officeDocument/2006/relationships/slideLayout" Target="../slideLayouts/slideLayout1305.xml"/><Relationship Id="rId7" Type="http://schemas.openxmlformats.org/officeDocument/2006/relationships/slideLayout" Target="../slideLayouts/slideLayout1306.xml"/><Relationship Id="rId8" Type="http://schemas.openxmlformats.org/officeDocument/2006/relationships/slideLayout" Target="../slideLayouts/slideLayout1307.xml"/><Relationship Id="rId9" Type="http://schemas.openxmlformats.org/officeDocument/2006/relationships/slideLayout" Target="../slideLayouts/slideLayout1308.xml"/><Relationship Id="rId10" Type="http://schemas.openxmlformats.org/officeDocument/2006/relationships/slideLayout" Target="../slideLayouts/slideLayout130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1.xml"/><Relationship Id="rId12" Type="http://schemas.openxmlformats.org/officeDocument/2006/relationships/theme" Target="../theme/theme120.xml"/><Relationship Id="rId13" Type="http://schemas.openxmlformats.org/officeDocument/2006/relationships/image" Target="../media/image1.png"/><Relationship Id="rId1" Type="http://schemas.openxmlformats.org/officeDocument/2006/relationships/slideLayout" Target="../slideLayouts/slideLayout1311.xml"/><Relationship Id="rId2" Type="http://schemas.openxmlformats.org/officeDocument/2006/relationships/slideLayout" Target="../slideLayouts/slideLayout1312.xml"/><Relationship Id="rId3" Type="http://schemas.openxmlformats.org/officeDocument/2006/relationships/slideLayout" Target="../slideLayouts/slideLayout1313.xml"/><Relationship Id="rId4" Type="http://schemas.openxmlformats.org/officeDocument/2006/relationships/slideLayout" Target="../slideLayouts/slideLayout1314.xml"/><Relationship Id="rId5" Type="http://schemas.openxmlformats.org/officeDocument/2006/relationships/slideLayout" Target="../slideLayouts/slideLayout1315.xml"/><Relationship Id="rId6" Type="http://schemas.openxmlformats.org/officeDocument/2006/relationships/slideLayout" Target="../slideLayouts/slideLayout1316.xml"/><Relationship Id="rId7" Type="http://schemas.openxmlformats.org/officeDocument/2006/relationships/slideLayout" Target="../slideLayouts/slideLayout1317.xml"/><Relationship Id="rId8" Type="http://schemas.openxmlformats.org/officeDocument/2006/relationships/slideLayout" Target="../slideLayouts/slideLayout1318.xml"/><Relationship Id="rId9" Type="http://schemas.openxmlformats.org/officeDocument/2006/relationships/slideLayout" Target="../slideLayouts/slideLayout1319.xml"/><Relationship Id="rId10" Type="http://schemas.openxmlformats.org/officeDocument/2006/relationships/slideLayout" Target="../slideLayouts/slideLayout1320.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2.xml"/><Relationship Id="rId12" Type="http://schemas.openxmlformats.org/officeDocument/2006/relationships/theme" Target="../theme/theme121.xml"/><Relationship Id="rId13" Type="http://schemas.openxmlformats.org/officeDocument/2006/relationships/image" Target="../media/image1.png"/><Relationship Id="rId1" Type="http://schemas.openxmlformats.org/officeDocument/2006/relationships/slideLayout" Target="../slideLayouts/slideLayout1322.xml"/><Relationship Id="rId2" Type="http://schemas.openxmlformats.org/officeDocument/2006/relationships/slideLayout" Target="../slideLayouts/slideLayout1323.xml"/><Relationship Id="rId3" Type="http://schemas.openxmlformats.org/officeDocument/2006/relationships/slideLayout" Target="../slideLayouts/slideLayout1324.xml"/><Relationship Id="rId4" Type="http://schemas.openxmlformats.org/officeDocument/2006/relationships/slideLayout" Target="../slideLayouts/slideLayout1325.xml"/><Relationship Id="rId5" Type="http://schemas.openxmlformats.org/officeDocument/2006/relationships/slideLayout" Target="../slideLayouts/slideLayout1326.xml"/><Relationship Id="rId6" Type="http://schemas.openxmlformats.org/officeDocument/2006/relationships/slideLayout" Target="../slideLayouts/slideLayout1327.xml"/><Relationship Id="rId7" Type="http://schemas.openxmlformats.org/officeDocument/2006/relationships/slideLayout" Target="../slideLayouts/slideLayout1328.xml"/><Relationship Id="rId8" Type="http://schemas.openxmlformats.org/officeDocument/2006/relationships/slideLayout" Target="../slideLayouts/slideLayout1329.xml"/><Relationship Id="rId9" Type="http://schemas.openxmlformats.org/officeDocument/2006/relationships/slideLayout" Target="../slideLayouts/slideLayout1330.xml"/><Relationship Id="rId10" Type="http://schemas.openxmlformats.org/officeDocument/2006/relationships/slideLayout" Target="../slideLayouts/slideLayout1331.xml"/></Relationships>
</file>

<file path=ppt/slideMasters/_rels/slideMaster122.xml.rels><?xml version="1.0" encoding="UTF-8" standalone="yes"?>
<Relationships xmlns="http://schemas.openxmlformats.org/package/2006/relationships"><Relationship Id="rId11" Type="http://schemas.openxmlformats.org/officeDocument/2006/relationships/slideLayout" Target="../slideLayouts/slideLayout1343.xml"/><Relationship Id="rId12" Type="http://schemas.openxmlformats.org/officeDocument/2006/relationships/theme" Target="../theme/theme122.xml"/><Relationship Id="rId13" Type="http://schemas.openxmlformats.org/officeDocument/2006/relationships/image" Target="../media/image1.png"/><Relationship Id="rId1" Type="http://schemas.openxmlformats.org/officeDocument/2006/relationships/slideLayout" Target="../slideLayouts/slideLayout1333.xml"/><Relationship Id="rId2" Type="http://schemas.openxmlformats.org/officeDocument/2006/relationships/slideLayout" Target="../slideLayouts/slideLayout1334.xml"/><Relationship Id="rId3" Type="http://schemas.openxmlformats.org/officeDocument/2006/relationships/slideLayout" Target="../slideLayouts/slideLayout1335.xml"/><Relationship Id="rId4" Type="http://schemas.openxmlformats.org/officeDocument/2006/relationships/slideLayout" Target="../slideLayouts/slideLayout1336.xml"/><Relationship Id="rId5" Type="http://schemas.openxmlformats.org/officeDocument/2006/relationships/slideLayout" Target="../slideLayouts/slideLayout1337.xml"/><Relationship Id="rId6" Type="http://schemas.openxmlformats.org/officeDocument/2006/relationships/slideLayout" Target="../slideLayouts/slideLayout1338.xml"/><Relationship Id="rId7" Type="http://schemas.openxmlformats.org/officeDocument/2006/relationships/slideLayout" Target="../slideLayouts/slideLayout1339.xml"/><Relationship Id="rId8" Type="http://schemas.openxmlformats.org/officeDocument/2006/relationships/slideLayout" Target="../slideLayouts/slideLayout1340.xml"/><Relationship Id="rId9" Type="http://schemas.openxmlformats.org/officeDocument/2006/relationships/slideLayout" Target="../slideLayouts/slideLayout1341.xml"/><Relationship Id="rId10" Type="http://schemas.openxmlformats.org/officeDocument/2006/relationships/slideLayout" Target="../slideLayouts/slideLayout1342.xml"/></Relationships>
</file>

<file path=ppt/slideMasters/_rels/slideMaster123.xml.rels><?xml version="1.0" encoding="UTF-8" standalone="yes"?>
<Relationships xmlns="http://schemas.openxmlformats.org/package/2006/relationships"><Relationship Id="rId11" Type="http://schemas.openxmlformats.org/officeDocument/2006/relationships/slideLayout" Target="../slideLayouts/slideLayout1354.xml"/><Relationship Id="rId12" Type="http://schemas.openxmlformats.org/officeDocument/2006/relationships/theme" Target="../theme/theme123.xml"/><Relationship Id="rId13" Type="http://schemas.openxmlformats.org/officeDocument/2006/relationships/image" Target="../media/image1.png"/><Relationship Id="rId1" Type="http://schemas.openxmlformats.org/officeDocument/2006/relationships/slideLayout" Target="../slideLayouts/slideLayout1344.xml"/><Relationship Id="rId2" Type="http://schemas.openxmlformats.org/officeDocument/2006/relationships/slideLayout" Target="../slideLayouts/slideLayout1345.xml"/><Relationship Id="rId3" Type="http://schemas.openxmlformats.org/officeDocument/2006/relationships/slideLayout" Target="../slideLayouts/slideLayout1346.xml"/><Relationship Id="rId4" Type="http://schemas.openxmlformats.org/officeDocument/2006/relationships/slideLayout" Target="../slideLayouts/slideLayout1347.xml"/><Relationship Id="rId5" Type="http://schemas.openxmlformats.org/officeDocument/2006/relationships/slideLayout" Target="../slideLayouts/slideLayout1348.xml"/><Relationship Id="rId6" Type="http://schemas.openxmlformats.org/officeDocument/2006/relationships/slideLayout" Target="../slideLayouts/slideLayout1349.xml"/><Relationship Id="rId7" Type="http://schemas.openxmlformats.org/officeDocument/2006/relationships/slideLayout" Target="../slideLayouts/slideLayout1350.xml"/><Relationship Id="rId8" Type="http://schemas.openxmlformats.org/officeDocument/2006/relationships/slideLayout" Target="../slideLayouts/slideLayout1351.xml"/><Relationship Id="rId9" Type="http://schemas.openxmlformats.org/officeDocument/2006/relationships/slideLayout" Target="../slideLayouts/slideLayout1352.xml"/><Relationship Id="rId10" Type="http://schemas.openxmlformats.org/officeDocument/2006/relationships/slideLayout" Target="../slideLayouts/slideLayout1353.xml"/></Relationships>
</file>

<file path=ppt/slideMasters/_rels/slideMaster124.xml.rels><?xml version="1.0" encoding="UTF-8" standalone="yes"?>
<Relationships xmlns="http://schemas.openxmlformats.org/package/2006/relationships"><Relationship Id="rId11" Type="http://schemas.openxmlformats.org/officeDocument/2006/relationships/slideLayout" Target="../slideLayouts/slideLayout1365.xml"/><Relationship Id="rId12" Type="http://schemas.openxmlformats.org/officeDocument/2006/relationships/theme" Target="../theme/theme124.xml"/><Relationship Id="rId13" Type="http://schemas.openxmlformats.org/officeDocument/2006/relationships/image" Target="../media/image1.png"/><Relationship Id="rId1" Type="http://schemas.openxmlformats.org/officeDocument/2006/relationships/slideLayout" Target="../slideLayouts/slideLayout1355.xml"/><Relationship Id="rId2" Type="http://schemas.openxmlformats.org/officeDocument/2006/relationships/slideLayout" Target="../slideLayouts/slideLayout1356.xml"/><Relationship Id="rId3" Type="http://schemas.openxmlformats.org/officeDocument/2006/relationships/slideLayout" Target="../slideLayouts/slideLayout1357.xml"/><Relationship Id="rId4" Type="http://schemas.openxmlformats.org/officeDocument/2006/relationships/slideLayout" Target="../slideLayouts/slideLayout1358.xml"/><Relationship Id="rId5" Type="http://schemas.openxmlformats.org/officeDocument/2006/relationships/slideLayout" Target="../slideLayouts/slideLayout1359.xml"/><Relationship Id="rId6" Type="http://schemas.openxmlformats.org/officeDocument/2006/relationships/slideLayout" Target="../slideLayouts/slideLayout1360.xml"/><Relationship Id="rId7" Type="http://schemas.openxmlformats.org/officeDocument/2006/relationships/slideLayout" Target="../slideLayouts/slideLayout1361.xml"/><Relationship Id="rId8" Type="http://schemas.openxmlformats.org/officeDocument/2006/relationships/slideLayout" Target="../slideLayouts/slideLayout1362.xml"/><Relationship Id="rId9" Type="http://schemas.openxmlformats.org/officeDocument/2006/relationships/slideLayout" Target="../slideLayouts/slideLayout1363.xml"/><Relationship Id="rId10" Type="http://schemas.openxmlformats.org/officeDocument/2006/relationships/slideLayout" Target="../slideLayouts/slideLayout1364.xml"/></Relationships>
</file>

<file path=ppt/slideMasters/_rels/slideMaster125.xml.rels><?xml version="1.0" encoding="UTF-8" standalone="yes"?>
<Relationships xmlns="http://schemas.openxmlformats.org/package/2006/relationships"><Relationship Id="rId11" Type="http://schemas.openxmlformats.org/officeDocument/2006/relationships/slideLayout" Target="../slideLayouts/slideLayout1376.xml"/><Relationship Id="rId12" Type="http://schemas.openxmlformats.org/officeDocument/2006/relationships/theme" Target="../theme/theme125.xml"/><Relationship Id="rId1" Type="http://schemas.openxmlformats.org/officeDocument/2006/relationships/slideLayout" Target="../slideLayouts/slideLayout1366.xml"/><Relationship Id="rId2" Type="http://schemas.openxmlformats.org/officeDocument/2006/relationships/slideLayout" Target="../slideLayouts/slideLayout1367.xml"/><Relationship Id="rId3" Type="http://schemas.openxmlformats.org/officeDocument/2006/relationships/slideLayout" Target="../slideLayouts/slideLayout1368.xml"/><Relationship Id="rId4" Type="http://schemas.openxmlformats.org/officeDocument/2006/relationships/slideLayout" Target="../slideLayouts/slideLayout1369.xml"/><Relationship Id="rId5" Type="http://schemas.openxmlformats.org/officeDocument/2006/relationships/slideLayout" Target="../slideLayouts/slideLayout1370.xml"/><Relationship Id="rId6" Type="http://schemas.openxmlformats.org/officeDocument/2006/relationships/slideLayout" Target="../slideLayouts/slideLayout1371.xml"/><Relationship Id="rId7" Type="http://schemas.openxmlformats.org/officeDocument/2006/relationships/slideLayout" Target="../slideLayouts/slideLayout1372.xml"/><Relationship Id="rId8" Type="http://schemas.openxmlformats.org/officeDocument/2006/relationships/slideLayout" Target="../slideLayouts/slideLayout1373.xml"/><Relationship Id="rId9" Type="http://schemas.openxmlformats.org/officeDocument/2006/relationships/slideLayout" Target="../slideLayouts/slideLayout1374.xml"/><Relationship Id="rId10" Type="http://schemas.openxmlformats.org/officeDocument/2006/relationships/slideLayout" Target="../slideLayouts/slideLayout1375.xml"/></Relationships>
</file>

<file path=ppt/slideMasters/_rels/slideMaster126.xml.rels><?xml version="1.0" encoding="UTF-8" standalone="yes"?>
<Relationships xmlns="http://schemas.openxmlformats.org/package/2006/relationships"><Relationship Id="rId11" Type="http://schemas.openxmlformats.org/officeDocument/2006/relationships/slideLayout" Target="../slideLayouts/slideLayout1387.xml"/><Relationship Id="rId12" Type="http://schemas.openxmlformats.org/officeDocument/2006/relationships/theme" Target="../theme/theme126.xml"/><Relationship Id="rId1" Type="http://schemas.openxmlformats.org/officeDocument/2006/relationships/slideLayout" Target="../slideLayouts/slideLayout1377.xml"/><Relationship Id="rId2" Type="http://schemas.openxmlformats.org/officeDocument/2006/relationships/slideLayout" Target="../slideLayouts/slideLayout1378.xml"/><Relationship Id="rId3" Type="http://schemas.openxmlformats.org/officeDocument/2006/relationships/slideLayout" Target="../slideLayouts/slideLayout1379.xml"/><Relationship Id="rId4" Type="http://schemas.openxmlformats.org/officeDocument/2006/relationships/slideLayout" Target="../slideLayouts/slideLayout1380.xml"/><Relationship Id="rId5" Type="http://schemas.openxmlformats.org/officeDocument/2006/relationships/slideLayout" Target="../slideLayouts/slideLayout1381.xml"/><Relationship Id="rId6" Type="http://schemas.openxmlformats.org/officeDocument/2006/relationships/slideLayout" Target="../slideLayouts/slideLayout1382.xml"/><Relationship Id="rId7" Type="http://schemas.openxmlformats.org/officeDocument/2006/relationships/slideLayout" Target="../slideLayouts/slideLayout1383.xml"/><Relationship Id="rId8" Type="http://schemas.openxmlformats.org/officeDocument/2006/relationships/slideLayout" Target="../slideLayouts/slideLayout1384.xml"/><Relationship Id="rId9" Type="http://schemas.openxmlformats.org/officeDocument/2006/relationships/slideLayout" Target="../slideLayouts/slideLayout1385.xml"/><Relationship Id="rId10" Type="http://schemas.openxmlformats.org/officeDocument/2006/relationships/slideLayout" Target="../slideLayouts/slideLayout1386.xml"/></Relationships>
</file>

<file path=ppt/slideMasters/_rels/slideMaster127.xml.rels><?xml version="1.0" encoding="UTF-8" standalone="yes"?>
<Relationships xmlns="http://schemas.openxmlformats.org/package/2006/relationships"><Relationship Id="rId11" Type="http://schemas.openxmlformats.org/officeDocument/2006/relationships/slideLayout" Target="../slideLayouts/slideLayout1398.xml"/><Relationship Id="rId12" Type="http://schemas.openxmlformats.org/officeDocument/2006/relationships/theme" Target="../theme/theme127.xml"/><Relationship Id="rId13" Type="http://schemas.openxmlformats.org/officeDocument/2006/relationships/image" Target="../media/image1.png"/><Relationship Id="rId1" Type="http://schemas.openxmlformats.org/officeDocument/2006/relationships/slideLayout" Target="../slideLayouts/slideLayout1388.xml"/><Relationship Id="rId2" Type="http://schemas.openxmlformats.org/officeDocument/2006/relationships/slideLayout" Target="../slideLayouts/slideLayout1389.xml"/><Relationship Id="rId3" Type="http://schemas.openxmlformats.org/officeDocument/2006/relationships/slideLayout" Target="../slideLayouts/slideLayout1390.xml"/><Relationship Id="rId4" Type="http://schemas.openxmlformats.org/officeDocument/2006/relationships/slideLayout" Target="../slideLayouts/slideLayout1391.xml"/><Relationship Id="rId5" Type="http://schemas.openxmlformats.org/officeDocument/2006/relationships/slideLayout" Target="../slideLayouts/slideLayout1392.xml"/><Relationship Id="rId6" Type="http://schemas.openxmlformats.org/officeDocument/2006/relationships/slideLayout" Target="../slideLayouts/slideLayout1393.xml"/><Relationship Id="rId7" Type="http://schemas.openxmlformats.org/officeDocument/2006/relationships/slideLayout" Target="../slideLayouts/slideLayout1394.xml"/><Relationship Id="rId8" Type="http://schemas.openxmlformats.org/officeDocument/2006/relationships/slideLayout" Target="../slideLayouts/slideLayout1395.xml"/><Relationship Id="rId9" Type="http://schemas.openxmlformats.org/officeDocument/2006/relationships/slideLayout" Target="../slideLayouts/slideLayout1396.xml"/><Relationship Id="rId10" Type="http://schemas.openxmlformats.org/officeDocument/2006/relationships/slideLayout" Target="../slideLayouts/slideLayout1397.xml"/></Relationships>
</file>

<file path=ppt/slideMasters/_rels/slideMaster128.xml.rels><?xml version="1.0" encoding="UTF-8" standalone="yes"?>
<Relationships xmlns="http://schemas.openxmlformats.org/package/2006/relationships"><Relationship Id="rId3" Type="http://schemas.openxmlformats.org/officeDocument/2006/relationships/slideLayout" Target="../slideLayouts/slideLayout1401.xml"/><Relationship Id="rId4" Type="http://schemas.openxmlformats.org/officeDocument/2006/relationships/slideLayout" Target="../slideLayouts/slideLayout1402.xml"/><Relationship Id="rId5" Type="http://schemas.openxmlformats.org/officeDocument/2006/relationships/slideLayout" Target="../slideLayouts/slideLayout1403.xml"/><Relationship Id="rId6" Type="http://schemas.openxmlformats.org/officeDocument/2006/relationships/slideLayout" Target="../slideLayouts/slideLayout1404.xml"/><Relationship Id="rId7" Type="http://schemas.openxmlformats.org/officeDocument/2006/relationships/theme" Target="../theme/theme128.xml"/><Relationship Id="rId1" Type="http://schemas.openxmlformats.org/officeDocument/2006/relationships/slideLayout" Target="../slideLayouts/slideLayout1399.xml"/><Relationship Id="rId2" Type="http://schemas.openxmlformats.org/officeDocument/2006/relationships/slideLayout" Target="../slideLayouts/slideLayout1400.xml"/></Relationships>
</file>

<file path=ppt/slideMasters/_rels/slideMaster129.xml.rels><?xml version="1.0" encoding="UTF-8" standalone="yes"?>
<Relationships xmlns="http://schemas.openxmlformats.org/package/2006/relationships"><Relationship Id="rId3" Type="http://schemas.openxmlformats.org/officeDocument/2006/relationships/slideLayout" Target="../slideLayouts/slideLayout1407.xml"/><Relationship Id="rId4" Type="http://schemas.openxmlformats.org/officeDocument/2006/relationships/slideLayout" Target="../slideLayouts/slideLayout1408.xml"/><Relationship Id="rId5" Type="http://schemas.openxmlformats.org/officeDocument/2006/relationships/slideLayout" Target="../slideLayouts/slideLayout1409.xml"/><Relationship Id="rId6" Type="http://schemas.openxmlformats.org/officeDocument/2006/relationships/slideLayout" Target="../slideLayouts/slideLayout1410.xml"/><Relationship Id="rId7" Type="http://schemas.openxmlformats.org/officeDocument/2006/relationships/theme" Target="../theme/theme129.xml"/><Relationship Id="rId1" Type="http://schemas.openxmlformats.org/officeDocument/2006/relationships/slideLayout" Target="../slideLayouts/slideLayout1405.xml"/><Relationship Id="rId2" Type="http://schemas.openxmlformats.org/officeDocument/2006/relationships/slideLayout" Target="../slideLayouts/slideLayout140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0.xml.rels><?xml version="1.0" encoding="UTF-8" standalone="yes"?>
<Relationships xmlns="http://schemas.openxmlformats.org/package/2006/relationships"><Relationship Id="rId3" Type="http://schemas.openxmlformats.org/officeDocument/2006/relationships/slideLayout" Target="../slideLayouts/slideLayout1413.xml"/><Relationship Id="rId4" Type="http://schemas.openxmlformats.org/officeDocument/2006/relationships/slideLayout" Target="../slideLayouts/slideLayout1414.xml"/><Relationship Id="rId5" Type="http://schemas.openxmlformats.org/officeDocument/2006/relationships/slideLayout" Target="../slideLayouts/slideLayout1415.xml"/><Relationship Id="rId6" Type="http://schemas.openxmlformats.org/officeDocument/2006/relationships/slideLayout" Target="../slideLayouts/slideLayout1416.xml"/><Relationship Id="rId7" Type="http://schemas.openxmlformats.org/officeDocument/2006/relationships/theme" Target="../theme/theme130.xml"/><Relationship Id="rId1" Type="http://schemas.openxmlformats.org/officeDocument/2006/relationships/slideLayout" Target="../slideLayouts/slideLayout1411.xml"/><Relationship Id="rId2" Type="http://schemas.openxmlformats.org/officeDocument/2006/relationships/slideLayout" Target="../slideLayouts/slideLayout1412.xml"/></Relationships>
</file>

<file path=ppt/slideMasters/_rels/slideMaster131.xml.rels><?xml version="1.0" encoding="UTF-8" standalone="yes"?>
<Relationships xmlns="http://schemas.openxmlformats.org/package/2006/relationships"><Relationship Id="rId11" Type="http://schemas.openxmlformats.org/officeDocument/2006/relationships/slideLayout" Target="../slideLayouts/slideLayout1427.xml"/><Relationship Id="rId12" Type="http://schemas.openxmlformats.org/officeDocument/2006/relationships/theme" Target="../theme/theme131.xml"/><Relationship Id="rId13" Type="http://schemas.openxmlformats.org/officeDocument/2006/relationships/image" Target="../media/image1.png"/><Relationship Id="rId1" Type="http://schemas.openxmlformats.org/officeDocument/2006/relationships/slideLayout" Target="../slideLayouts/slideLayout1417.xml"/><Relationship Id="rId2" Type="http://schemas.openxmlformats.org/officeDocument/2006/relationships/slideLayout" Target="../slideLayouts/slideLayout1418.xml"/><Relationship Id="rId3" Type="http://schemas.openxmlformats.org/officeDocument/2006/relationships/slideLayout" Target="../slideLayouts/slideLayout1419.xml"/><Relationship Id="rId4" Type="http://schemas.openxmlformats.org/officeDocument/2006/relationships/slideLayout" Target="../slideLayouts/slideLayout1420.xml"/><Relationship Id="rId5" Type="http://schemas.openxmlformats.org/officeDocument/2006/relationships/slideLayout" Target="../slideLayouts/slideLayout1421.xml"/><Relationship Id="rId6" Type="http://schemas.openxmlformats.org/officeDocument/2006/relationships/slideLayout" Target="../slideLayouts/slideLayout1422.xml"/><Relationship Id="rId7" Type="http://schemas.openxmlformats.org/officeDocument/2006/relationships/slideLayout" Target="../slideLayouts/slideLayout1423.xml"/><Relationship Id="rId8" Type="http://schemas.openxmlformats.org/officeDocument/2006/relationships/slideLayout" Target="../slideLayouts/slideLayout1424.xml"/><Relationship Id="rId9" Type="http://schemas.openxmlformats.org/officeDocument/2006/relationships/slideLayout" Target="../slideLayouts/slideLayout1425.xml"/><Relationship Id="rId10" Type="http://schemas.openxmlformats.org/officeDocument/2006/relationships/slideLayout" Target="../slideLayouts/slideLayout1426.xml"/></Relationships>
</file>

<file path=ppt/slideMasters/_rels/slideMaster132.xml.rels><?xml version="1.0" encoding="UTF-8" standalone="yes"?>
<Relationships xmlns="http://schemas.openxmlformats.org/package/2006/relationships"><Relationship Id="rId11" Type="http://schemas.openxmlformats.org/officeDocument/2006/relationships/slideLayout" Target="../slideLayouts/slideLayout1438.xml"/><Relationship Id="rId12" Type="http://schemas.openxmlformats.org/officeDocument/2006/relationships/theme" Target="../theme/theme132.xml"/><Relationship Id="rId13" Type="http://schemas.openxmlformats.org/officeDocument/2006/relationships/image" Target="../media/image1.png"/><Relationship Id="rId1" Type="http://schemas.openxmlformats.org/officeDocument/2006/relationships/slideLayout" Target="../slideLayouts/slideLayout1428.xml"/><Relationship Id="rId2" Type="http://schemas.openxmlformats.org/officeDocument/2006/relationships/slideLayout" Target="../slideLayouts/slideLayout1429.xml"/><Relationship Id="rId3" Type="http://schemas.openxmlformats.org/officeDocument/2006/relationships/slideLayout" Target="../slideLayouts/slideLayout1430.xml"/><Relationship Id="rId4" Type="http://schemas.openxmlformats.org/officeDocument/2006/relationships/slideLayout" Target="../slideLayouts/slideLayout1431.xml"/><Relationship Id="rId5" Type="http://schemas.openxmlformats.org/officeDocument/2006/relationships/slideLayout" Target="../slideLayouts/slideLayout1432.xml"/><Relationship Id="rId6" Type="http://schemas.openxmlformats.org/officeDocument/2006/relationships/slideLayout" Target="../slideLayouts/slideLayout1433.xml"/><Relationship Id="rId7" Type="http://schemas.openxmlformats.org/officeDocument/2006/relationships/slideLayout" Target="../slideLayouts/slideLayout1434.xml"/><Relationship Id="rId8" Type="http://schemas.openxmlformats.org/officeDocument/2006/relationships/slideLayout" Target="../slideLayouts/slideLayout1435.xml"/><Relationship Id="rId9" Type="http://schemas.openxmlformats.org/officeDocument/2006/relationships/slideLayout" Target="../slideLayouts/slideLayout1436.xml"/><Relationship Id="rId10" Type="http://schemas.openxmlformats.org/officeDocument/2006/relationships/slideLayout" Target="../slideLayouts/slideLayout1437.xml"/></Relationships>
</file>

<file path=ppt/slideMasters/_rels/slideMaster133.xml.rels><?xml version="1.0" encoding="UTF-8" standalone="yes"?>
<Relationships xmlns="http://schemas.openxmlformats.org/package/2006/relationships"><Relationship Id="rId11" Type="http://schemas.openxmlformats.org/officeDocument/2006/relationships/slideLayout" Target="../slideLayouts/slideLayout1449.xml"/><Relationship Id="rId12" Type="http://schemas.openxmlformats.org/officeDocument/2006/relationships/theme" Target="../theme/theme133.xml"/><Relationship Id="rId13" Type="http://schemas.openxmlformats.org/officeDocument/2006/relationships/image" Target="../media/image1.png"/><Relationship Id="rId1" Type="http://schemas.openxmlformats.org/officeDocument/2006/relationships/slideLayout" Target="../slideLayouts/slideLayout1439.xml"/><Relationship Id="rId2" Type="http://schemas.openxmlformats.org/officeDocument/2006/relationships/slideLayout" Target="../slideLayouts/slideLayout1440.xml"/><Relationship Id="rId3" Type="http://schemas.openxmlformats.org/officeDocument/2006/relationships/slideLayout" Target="../slideLayouts/slideLayout1441.xml"/><Relationship Id="rId4" Type="http://schemas.openxmlformats.org/officeDocument/2006/relationships/slideLayout" Target="../slideLayouts/slideLayout1442.xml"/><Relationship Id="rId5" Type="http://schemas.openxmlformats.org/officeDocument/2006/relationships/slideLayout" Target="../slideLayouts/slideLayout1443.xml"/><Relationship Id="rId6" Type="http://schemas.openxmlformats.org/officeDocument/2006/relationships/slideLayout" Target="../slideLayouts/slideLayout1444.xml"/><Relationship Id="rId7" Type="http://schemas.openxmlformats.org/officeDocument/2006/relationships/slideLayout" Target="../slideLayouts/slideLayout1445.xml"/><Relationship Id="rId8" Type="http://schemas.openxmlformats.org/officeDocument/2006/relationships/slideLayout" Target="../slideLayouts/slideLayout1446.xml"/><Relationship Id="rId9" Type="http://schemas.openxmlformats.org/officeDocument/2006/relationships/slideLayout" Target="../slideLayouts/slideLayout1447.xml"/><Relationship Id="rId10" Type="http://schemas.openxmlformats.org/officeDocument/2006/relationships/slideLayout" Target="../slideLayouts/slideLayout1448.xml"/></Relationships>
</file>

<file path=ppt/slideMasters/_rels/slideMaster134.xml.rels><?xml version="1.0" encoding="UTF-8" standalone="yes"?>
<Relationships xmlns="http://schemas.openxmlformats.org/package/2006/relationships"><Relationship Id="rId11" Type="http://schemas.openxmlformats.org/officeDocument/2006/relationships/slideLayout" Target="../slideLayouts/slideLayout1460.xml"/><Relationship Id="rId12" Type="http://schemas.openxmlformats.org/officeDocument/2006/relationships/theme" Target="../theme/theme134.xml"/><Relationship Id="rId13" Type="http://schemas.openxmlformats.org/officeDocument/2006/relationships/image" Target="../media/image1.png"/><Relationship Id="rId1" Type="http://schemas.openxmlformats.org/officeDocument/2006/relationships/slideLayout" Target="../slideLayouts/slideLayout1450.xml"/><Relationship Id="rId2" Type="http://schemas.openxmlformats.org/officeDocument/2006/relationships/slideLayout" Target="../slideLayouts/slideLayout1451.xml"/><Relationship Id="rId3" Type="http://schemas.openxmlformats.org/officeDocument/2006/relationships/slideLayout" Target="../slideLayouts/slideLayout1452.xml"/><Relationship Id="rId4" Type="http://schemas.openxmlformats.org/officeDocument/2006/relationships/slideLayout" Target="../slideLayouts/slideLayout1453.xml"/><Relationship Id="rId5" Type="http://schemas.openxmlformats.org/officeDocument/2006/relationships/slideLayout" Target="../slideLayouts/slideLayout1454.xml"/><Relationship Id="rId6" Type="http://schemas.openxmlformats.org/officeDocument/2006/relationships/slideLayout" Target="../slideLayouts/slideLayout1455.xml"/><Relationship Id="rId7" Type="http://schemas.openxmlformats.org/officeDocument/2006/relationships/slideLayout" Target="../slideLayouts/slideLayout1456.xml"/><Relationship Id="rId8" Type="http://schemas.openxmlformats.org/officeDocument/2006/relationships/slideLayout" Target="../slideLayouts/slideLayout1457.xml"/><Relationship Id="rId9" Type="http://schemas.openxmlformats.org/officeDocument/2006/relationships/slideLayout" Target="../slideLayouts/slideLayout1458.xml"/><Relationship Id="rId10" Type="http://schemas.openxmlformats.org/officeDocument/2006/relationships/slideLayout" Target="../slideLayouts/slideLayout1459.xml"/></Relationships>
</file>

<file path=ppt/slideMasters/_rels/slideMaster135.xml.rels><?xml version="1.0" encoding="UTF-8" standalone="yes"?>
<Relationships xmlns="http://schemas.openxmlformats.org/package/2006/relationships"><Relationship Id="rId11" Type="http://schemas.openxmlformats.org/officeDocument/2006/relationships/slideLayout" Target="../slideLayouts/slideLayout1471.xml"/><Relationship Id="rId12" Type="http://schemas.openxmlformats.org/officeDocument/2006/relationships/theme" Target="../theme/theme135.xml"/><Relationship Id="rId13" Type="http://schemas.openxmlformats.org/officeDocument/2006/relationships/image" Target="../media/image1.png"/><Relationship Id="rId1" Type="http://schemas.openxmlformats.org/officeDocument/2006/relationships/slideLayout" Target="../slideLayouts/slideLayout1461.xml"/><Relationship Id="rId2" Type="http://schemas.openxmlformats.org/officeDocument/2006/relationships/slideLayout" Target="../slideLayouts/slideLayout1462.xml"/><Relationship Id="rId3" Type="http://schemas.openxmlformats.org/officeDocument/2006/relationships/slideLayout" Target="../slideLayouts/slideLayout1463.xml"/><Relationship Id="rId4" Type="http://schemas.openxmlformats.org/officeDocument/2006/relationships/slideLayout" Target="../slideLayouts/slideLayout1464.xml"/><Relationship Id="rId5" Type="http://schemas.openxmlformats.org/officeDocument/2006/relationships/slideLayout" Target="../slideLayouts/slideLayout1465.xml"/><Relationship Id="rId6" Type="http://schemas.openxmlformats.org/officeDocument/2006/relationships/slideLayout" Target="../slideLayouts/slideLayout1466.xml"/><Relationship Id="rId7" Type="http://schemas.openxmlformats.org/officeDocument/2006/relationships/slideLayout" Target="../slideLayouts/slideLayout1467.xml"/><Relationship Id="rId8" Type="http://schemas.openxmlformats.org/officeDocument/2006/relationships/slideLayout" Target="../slideLayouts/slideLayout1468.xml"/><Relationship Id="rId9" Type="http://schemas.openxmlformats.org/officeDocument/2006/relationships/slideLayout" Target="../slideLayouts/slideLayout1469.xml"/><Relationship Id="rId10" Type="http://schemas.openxmlformats.org/officeDocument/2006/relationships/slideLayout" Target="../slideLayouts/slideLayout1470.xml"/></Relationships>
</file>

<file path=ppt/slideMasters/_rels/slideMaster136.xml.rels><?xml version="1.0" encoding="UTF-8" standalone="yes"?>
<Relationships xmlns="http://schemas.openxmlformats.org/package/2006/relationships"><Relationship Id="rId11" Type="http://schemas.openxmlformats.org/officeDocument/2006/relationships/slideLayout" Target="../slideLayouts/slideLayout1482.xml"/><Relationship Id="rId12" Type="http://schemas.openxmlformats.org/officeDocument/2006/relationships/slideLayout" Target="../slideLayouts/slideLayout1483.xml"/><Relationship Id="rId13" Type="http://schemas.openxmlformats.org/officeDocument/2006/relationships/theme" Target="../theme/theme136.xml"/><Relationship Id="rId1" Type="http://schemas.openxmlformats.org/officeDocument/2006/relationships/slideLayout" Target="../slideLayouts/slideLayout1472.xml"/><Relationship Id="rId2" Type="http://schemas.openxmlformats.org/officeDocument/2006/relationships/slideLayout" Target="../slideLayouts/slideLayout1473.xml"/><Relationship Id="rId3" Type="http://schemas.openxmlformats.org/officeDocument/2006/relationships/slideLayout" Target="../slideLayouts/slideLayout1474.xml"/><Relationship Id="rId4" Type="http://schemas.openxmlformats.org/officeDocument/2006/relationships/slideLayout" Target="../slideLayouts/slideLayout1475.xml"/><Relationship Id="rId5" Type="http://schemas.openxmlformats.org/officeDocument/2006/relationships/slideLayout" Target="../slideLayouts/slideLayout1476.xml"/><Relationship Id="rId6" Type="http://schemas.openxmlformats.org/officeDocument/2006/relationships/slideLayout" Target="../slideLayouts/slideLayout1477.xml"/><Relationship Id="rId7" Type="http://schemas.openxmlformats.org/officeDocument/2006/relationships/slideLayout" Target="../slideLayouts/slideLayout1478.xml"/><Relationship Id="rId8" Type="http://schemas.openxmlformats.org/officeDocument/2006/relationships/slideLayout" Target="../slideLayouts/slideLayout1479.xml"/><Relationship Id="rId9" Type="http://schemas.openxmlformats.org/officeDocument/2006/relationships/slideLayout" Target="../slideLayouts/slideLayout1480.xml"/><Relationship Id="rId10" Type="http://schemas.openxmlformats.org/officeDocument/2006/relationships/slideLayout" Target="../slideLayouts/slideLayout1481.xml"/></Relationships>
</file>

<file path=ppt/slideMasters/_rels/slideMaster137.xml.rels><?xml version="1.0" encoding="UTF-8" standalone="yes"?>
<Relationships xmlns="http://schemas.openxmlformats.org/package/2006/relationships"><Relationship Id="rId11" Type="http://schemas.openxmlformats.org/officeDocument/2006/relationships/slideLayout" Target="../slideLayouts/slideLayout1494.xml"/><Relationship Id="rId12" Type="http://schemas.openxmlformats.org/officeDocument/2006/relationships/theme" Target="../theme/theme137.xml"/><Relationship Id="rId13" Type="http://schemas.openxmlformats.org/officeDocument/2006/relationships/image" Target="../media/image1.png"/><Relationship Id="rId1" Type="http://schemas.openxmlformats.org/officeDocument/2006/relationships/slideLayout" Target="../slideLayouts/slideLayout1484.xml"/><Relationship Id="rId2" Type="http://schemas.openxmlformats.org/officeDocument/2006/relationships/slideLayout" Target="../slideLayouts/slideLayout1485.xml"/><Relationship Id="rId3" Type="http://schemas.openxmlformats.org/officeDocument/2006/relationships/slideLayout" Target="../slideLayouts/slideLayout1486.xml"/><Relationship Id="rId4" Type="http://schemas.openxmlformats.org/officeDocument/2006/relationships/slideLayout" Target="../slideLayouts/slideLayout1487.xml"/><Relationship Id="rId5" Type="http://schemas.openxmlformats.org/officeDocument/2006/relationships/slideLayout" Target="../slideLayouts/slideLayout1488.xml"/><Relationship Id="rId6" Type="http://schemas.openxmlformats.org/officeDocument/2006/relationships/slideLayout" Target="../slideLayouts/slideLayout1489.xml"/><Relationship Id="rId7" Type="http://schemas.openxmlformats.org/officeDocument/2006/relationships/slideLayout" Target="../slideLayouts/slideLayout1490.xml"/><Relationship Id="rId8" Type="http://schemas.openxmlformats.org/officeDocument/2006/relationships/slideLayout" Target="../slideLayouts/slideLayout1491.xml"/><Relationship Id="rId9" Type="http://schemas.openxmlformats.org/officeDocument/2006/relationships/slideLayout" Target="../slideLayouts/slideLayout1492.xml"/><Relationship Id="rId10" Type="http://schemas.openxmlformats.org/officeDocument/2006/relationships/slideLayout" Target="../slideLayouts/slideLayout1493.xml"/></Relationships>
</file>

<file path=ppt/slideMasters/_rels/slideMaster138.xml.rels><?xml version="1.0" encoding="UTF-8" standalone="yes"?>
<Relationships xmlns="http://schemas.openxmlformats.org/package/2006/relationships"><Relationship Id="rId11" Type="http://schemas.openxmlformats.org/officeDocument/2006/relationships/slideLayout" Target="../slideLayouts/slideLayout1505.xml"/><Relationship Id="rId12" Type="http://schemas.openxmlformats.org/officeDocument/2006/relationships/theme" Target="../theme/theme138.xml"/><Relationship Id="rId13" Type="http://schemas.openxmlformats.org/officeDocument/2006/relationships/image" Target="../media/image1.png"/><Relationship Id="rId1" Type="http://schemas.openxmlformats.org/officeDocument/2006/relationships/slideLayout" Target="../slideLayouts/slideLayout1495.xml"/><Relationship Id="rId2" Type="http://schemas.openxmlformats.org/officeDocument/2006/relationships/slideLayout" Target="../slideLayouts/slideLayout1496.xml"/><Relationship Id="rId3" Type="http://schemas.openxmlformats.org/officeDocument/2006/relationships/slideLayout" Target="../slideLayouts/slideLayout1497.xml"/><Relationship Id="rId4" Type="http://schemas.openxmlformats.org/officeDocument/2006/relationships/slideLayout" Target="../slideLayouts/slideLayout1498.xml"/><Relationship Id="rId5" Type="http://schemas.openxmlformats.org/officeDocument/2006/relationships/slideLayout" Target="../slideLayouts/slideLayout1499.xml"/><Relationship Id="rId6" Type="http://schemas.openxmlformats.org/officeDocument/2006/relationships/slideLayout" Target="../slideLayouts/slideLayout1500.xml"/><Relationship Id="rId7" Type="http://schemas.openxmlformats.org/officeDocument/2006/relationships/slideLayout" Target="../slideLayouts/slideLayout1501.xml"/><Relationship Id="rId8" Type="http://schemas.openxmlformats.org/officeDocument/2006/relationships/slideLayout" Target="../slideLayouts/slideLayout1502.xml"/><Relationship Id="rId9" Type="http://schemas.openxmlformats.org/officeDocument/2006/relationships/slideLayout" Target="../slideLayouts/slideLayout1503.xml"/><Relationship Id="rId10" Type="http://schemas.openxmlformats.org/officeDocument/2006/relationships/slideLayout" Target="../slideLayouts/slideLayout1504.xml"/></Relationships>
</file>

<file path=ppt/slideMasters/_rels/slideMaster139.xml.rels><?xml version="1.0" encoding="UTF-8" standalone="yes"?>
<Relationships xmlns="http://schemas.openxmlformats.org/package/2006/relationships"><Relationship Id="rId11" Type="http://schemas.openxmlformats.org/officeDocument/2006/relationships/slideLayout" Target="../slideLayouts/slideLayout1516.xml"/><Relationship Id="rId12" Type="http://schemas.openxmlformats.org/officeDocument/2006/relationships/theme" Target="../theme/theme139.xml"/><Relationship Id="rId13" Type="http://schemas.openxmlformats.org/officeDocument/2006/relationships/image" Target="../media/image1.png"/><Relationship Id="rId1" Type="http://schemas.openxmlformats.org/officeDocument/2006/relationships/slideLayout" Target="../slideLayouts/slideLayout1506.xml"/><Relationship Id="rId2" Type="http://schemas.openxmlformats.org/officeDocument/2006/relationships/slideLayout" Target="../slideLayouts/slideLayout1507.xml"/><Relationship Id="rId3" Type="http://schemas.openxmlformats.org/officeDocument/2006/relationships/slideLayout" Target="../slideLayouts/slideLayout1508.xml"/><Relationship Id="rId4" Type="http://schemas.openxmlformats.org/officeDocument/2006/relationships/slideLayout" Target="../slideLayouts/slideLayout1509.xml"/><Relationship Id="rId5" Type="http://schemas.openxmlformats.org/officeDocument/2006/relationships/slideLayout" Target="../slideLayouts/slideLayout1510.xml"/><Relationship Id="rId6" Type="http://schemas.openxmlformats.org/officeDocument/2006/relationships/slideLayout" Target="../slideLayouts/slideLayout1511.xml"/><Relationship Id="rId7" Type="http://schemas.openxmlformats.org/officeDocument/2006/relationships/slideLayout" Target="../slideLayouts/slideLayout1512.xml"/><Relationship Id="rId8" Type="http://schemas.openxmlformats.org/officeDocument/2006/relationships/slideLayout" Target="../slideLayouts/slideLayout1513.xml"/><Relationship Id="rId9" Type="http://schemas.openxmlformats.org/officeDocument/2006/relationships/slideLayout" Target="../slideLayouts/slideLayout1514.xml"/><Relationship Id="rId10" Type="http://schemas.openxmlformats.org/officeDocument/2006/relationships/slideLayout" Target="../slideLayouts/slideLayout151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0.xml.rels><?xml version="1.0" encoding="UTF-8" standalone="yes"?>
<Relationships xmlns="http://schemas.openxmlformats.org/package/2006/relationships"><Relationship Id="rId11" Type="http://schemas.openxmlformats.org/officeDocument/2006/relationships/slideLayout" Target="../slideLayouts/slideLayout1527.xml"/><Relationship Id="rId12" Type="http://schemas.openxmlformats.org/officeDocument/2006/relationships/theme" Target="../theme/theme140.xml"/><Relationship Id="rId13" Type="http://schemas.openxmlformats.org/officeDocument/2006/relationships/image" Target="../media/image1.png"/><Relationship Id="rId1" Type="http://schemas.openxmlformats.org/officeDocument/2006/relationships/slideLayout" Target="../slideLayouts/slideLayout1517.xml"/><Relationship Id="rId2" Type="http://schemas.openxmlformats.org/officeDocument/2006/relationships/slideLayout" Target="../slideLayouts/slideLayout1518.xml"/><Relationship Id="rId3" Type="http://schemas.openxmlformats.org/officeDocument/2006/relationships/slideLayout" Target="../slideLayouts/slideLayout1519.xml"/><Relationship Id="rId4" Type="http://schemas.openxmlformats.org/officeDocument/2006/relationships/slideLayout" Target="../slideLayouts/slideLayout1520.xml"/><Relationship Id="rId5" Type="http://schemas.openxmlformats.org/officeDocument/2006/relationships/slideLayout" Target="../slideLayouts/slideLayout1521.xml"/><Relationship Id="rId6" Type="http://schemas.openxmlformats.org/officeDocument/2006/relationships/slideLayout" Target="../slideLayouts/slideLayout1522.xml"/><Relationship Id="rId7" Type="http://schemas.openxmlformats.org/officeDocument/2006/relationships/slideLayout" Target="../slideLayouts/slideLayout1523.xml"/><Relationship Id="rId8" Type="http://schemas.openxmlformats.org/officeDocument/2006/relationships/slideLayout" Target="../slideLayouts/slideLayout1524.xml"/><Relationship Id="rId9" Type="http://schemas.openxmlformats.org/officeDocument/2006/relationships/slideLayout" Target="../slideLayouts/slideLayout1525.xml"/><Relationship Id="rId10" Type="http://schemas.openxmlformats.org/officeDocument/2006/relationships/slideLayout" Target="../slideLayouts/slideLayout1526.xml"/></Relationships>
</file>

<file path=ppt/slideMasters/_rels/slideMaster141.xml.rels><?xml version="1.0" encoding="UTF-8" standalone="yes"?>
<Relationships xmlns="http://schemas.openxmlformats.org/package/2006/relationships"><Relationship Id="rId11" Type="http://schemas.openxmlformats.org/officeDocument/2006/relationships/slideLayout" Target="../slideLayouts/slideLayout1538.xml"/><Relationship Id="rId12" Type="http://schemas.openxmlformats.org/officeDocument/2006/relationships/theme" Target="../theme/theme141.xml"/><Relationship Id="rId13" Type="http://schemas.openxmlformats.org/officeDocument/2006/relationships/image" Target="../media/image1.png"/><Relationship Id="rId1" Type="http://schemas.openxmlformats.org/officeDocument/2006/relationships/slideLayout" Target="../slideLayouts/slideLayout1528.xml"/><Relationship Id="rId2" Type="http://schemas.openxmlformats.org/officeDocument/2006/relationships/slideLayout" Target="../slideLayouts/slideLayout1529.xml"/><Relationship Id="rId3" Type="http://schemas.openxmlformats.org/officeDocument/2006/relationships/slideLayout" Target="../slideLayouts/slideLayout1530.xml"/><Relationship Id="rId4" Type="http://schemas.openxmlformats.org/officeDocument/2006/relationships/slideLayout" Target="../slideLayouts/slideLayout1531.xml"/><Relationship Id="rId5" Type="http://schemas.openxmlformats.org/officeDocument/2006/relationships/slideLayout" Target="../slideLayouts/slideLayout1532.xml"/><Relationship Id="rId6" Type="http://schemas.openxmlformats.org/officeDocument/2006/relationships/slideLayout" Target="../slideLayouts/slideLayout1533.xml"/><Relationship Id="rId7" Type="http://schemas.openxmlformats.org/officeDocument/2006/relationships/slideLayout" Target="../slideLayouts/slideLayout1534.xml"/><Relationship Id="rId8" Type="http://schemas.openxmlformats.org/officeDocument/2006/relationships/slideLayout" Target="../slideLayouts/slideLayout1535.xml"/><Relationship Id="rId9" Type="http://schemas.openxmlformats.org/officeDocument/2006/relationships/slideLayout" Target="../slideLayouts/slideLayout1536.xml"/><Relationship Id="rId10" Type="http://schemas.openxmlformats.org/officeDocument/2006/relationships/slideLayout" Target="../slideLayouts/slideLayout1537.xml"/></Relationships>
</file>

<file path=ppt/slideMasters/_rels/slideMaster142.xml.rels><?xml version="1.0" encoding="UTF-8" standalone="yes"?>
<Relationships xmlns="http://schemas.openxmlformats.org/package/2006/relationships"><Relationship Id="rId11" Type="http://schemas.openxmlformats.org/officeDocument/2006/relationships/slideLayout" Target="../slideLayouts/slideLayout1549.xml"/><Relationship Id="rId12" Type="http://schemas.openxmlformats.org/officeDocument/2006/relationships/theme" Target="../theme/theme142.xml"/><Relationship Id="rId13" Type="http://schemas.openxmlformats.org/officeDocument/2006/relationships/image" Target="../media/image1.png"/><Relationship Id="rId1" Type="http://schemas.openxmlformats.org/officeDocument/2006/relationships/slideLayout" Target="../slideLayouts/slideLayout1539.xml"/><Relationship Id="rId2" Type="http://schemas.openxmlformats.org/officeDocument/2006/relationships/slideLayout" Target="../slideLayouts/slideLayout1540.xml"/><Relationship Id="rId3" Type="http://schemas.openxmlformats.org/officeDocument/2006/relationships/slideLayout" Target="../slideLayouts/slideLayout1541.xml"/><Relationship Id="rId4" Type="http://schemas.openxmlformats.org/officeDocument/2006/relationships/slideLayout" Target="../slideLayouts/slideLayout1542.xml"/><Relationship Id="rId5" Type="http://schemas.openxmlformats.org/officeDocument/2006/relationships/slideLayout" Target="../slideLayouts/slideLayout1543.xml"/><Relationship Id="rId6" Type="http://schemas.openxmlformats.org/officeDocument/2006/relationships/slideLayout" Target="../slideLayouts/slideLayout1544.xml"/><Relationship Id="rId7" Type="http://schemas.openxmlformats.org/officeDocument/2006/relationships/slideLayout" Target="../slideLayouts/slideLayout1545.xml"/><Relationship Id="rId8" Type="http://schemas.openxmlformats.org/officeDocument/2006/relationships/slideLayout" Target="../slideLayouts/slideLayout1546.xml"/><Relationship Id="rId9" Type="http://schemas.openxmlformats.org/officeDocument/2006/relationships/slideLayout" Target="../slideLayouts/slideLayout1547.xml"/><Relationship Id="rId10" Type="http://schemas.openxmlformats.org/officeDocument/2006/relationships/slideLayout" Target="../slideLayouts/slideLayout1548.xml"/></Relationships>
</file>

<file path=ppt/slideMasters/_rels/slideMaster143.xml.rels><?xml version="1.0" encoding="UTF-8" standalone="yes"?>
<Relationships xmlns="http://schemas.openxmlformats.org/package/2006/relationships"><Relationship Id="rId11" Type="http://schemas.openxmlformats.org/officeDocument/2006/relationships/slideLayout" Target="../slideLayouts/slideLayout1560.xml"/><Relationship Id="rId12" Type="http://schemas.openxmlformats.org/officeDocument/2006/relationships/theme" Target="../theme/theme143.xml"/><Relationship Id="rId13" Type="http://schemas.openxmlformats.org/officeDocument/2006/relationships/image" Target="../media/image1.png"/><Relationship Id="rId1" Type="http://schemas.openxmlformats.org/officeDocument/2006/relationships/slideLayout" Target="../slideLayouts/slideLayout1550.xml"/><Relationship Id="rId2" Type="http://schemas.openxmlformats.org/officeDocument/2006/relationships/slideLayout" Target="../slideLayouts/slideLayout1551.xml"/><Relationship Id="rId3" Type="http://schemas.openxmlformats.org/officeDocument/2006/relationships/slideLayout" Target="../slideLayouts/slideLayout1552.xml"/><Relationship Id="rId4" Type="http://schemas.openxmlformats.org/officeDocument/2006/relationships/slideLayout" Target="../slideLayouts/slideLayout1553.xml"/><Relationship Id="rId5" Type="http://schemas.openxmlformats.org/officeDocument/2006/relationships/slideLayout" Target="../slideLayouts/slideLayout1554.xml"/><Relationship Id="rId6" Type="http://schemas.openxmlformats.org/officeDocument/2006/relationships/slideLayout" Target="../slideLayouts/slideLayout1555.xml"/><Relationship Id="rId7" Type="http://schemas.openxmlformats.org/officeDocument/2006/relationships/slideLayout" Target="../slideLayouts/slideLayout1556.xml"/><Relationship Id="rId8" Type="http://schemas.openxmlformats.org/officeDocument/2006/relationships/slideLayout" Target="../slideLayouts/slideLayout1557.xml"/><Relationship Id="rId9" Type="http://schemas.openxmlformats.org/officeDocument/2006/relationships/slideLayout" Target="../slideLayouts/slideLayout1558.xml"/><Relationship Id="rId10" Type="http://schemas.openxmlformats.org/officeDocument/2006/relationships/slideLayout" Target="../slideLayouts/slideLayout1559.xml"/></Relationships>
</file>

<file path=ppt/slideMasters/_rels/slideMaster144.xml.rels><?xml version="1.0" encoding="UTF-8" standalone="yes"?>
<Relationships xmlns="http://schemas.openxmlformats.org/package/2006/relationships"><Relationship Id="rId11" Type="http://schemas.openxmlformats.org/officeDocument/2006/relationships/slideLayout" Target="../slideLayouts/slideLayout1571.xml"/><Relationship Id="rId12" Type="http://schemas.openxmlformats.org/officeDocument/2006/relationships/theme" Target="../theme/theme144.xml"/><Relationship Id="rId13" Type="http://schemas.openxmlformats.org/officeDocument/2006/relationships/image" Target="../media/image1.png"/><Relationship Id="rId1" Type="http://schemas.openxmlformats.org/officeDocument/2006/relationships/slideLayout" Target="../slideLayouts/slideLayout1561.xml"/><Relationship Id="rId2" Type="http://schemas.openxmlformats.org/officeDocument/2006/relationships/slideLayout" Target="../slideLayouts/slideLayout1562.xml"/><Relationship Id="rId3" Type="http://schemas.openxmlformats.org/officeDocument/2006/relationships/slideLayout" Target="../slideLayouts/slideLayout1563.xml"/><Relationship Id="rId4" Type="http://schemas.openxmlformats.org/officeDocument/2006/relationships/slideLayout" Target="../slideLayouts/slideLayout1564.xml"/><Relationship Id="rId5" Type="http://schemas.openxmlformats.org/officeDocument/2006/relationships/slideLayout" Target="../slideLayouts/slideLayout1565.xml"/><Relationship Id="rId6" Type="http://schemas.openxmlformats.org/officeDocument/2006/relationships/slideLayout" Target="../slideLayouts/slideLayout1566.xml"/><Relationship Id="rId7" Type="http://schemas.openxmlformats.org/officeDocument/2006/relationships/slideLayout" Target="../slideLayouts/slideLayout1567.xml"/><Relationship Id="rId8" Type="http://schemas.openxmlformats.org/officeDocument/2006/relationships/slideLayout" Target="../slideLayouts/slideLayout1568.xml"/><Relationship Id="rId9" Type="http://schemas.openxmlformats.org/officeDocument/2006/relationships/slideLayout" Target="../slideLayouts/slideLayout1569.xml"/><Relationship Id="rId10" Type="http://schemas.openxmlformats.org/officeDocument/2006/relationships/slideLayout" Target="../slideLayouts/slideLayout1570.xml"/></Relationships>
</file>

<file path=ppt/slideMasters/_rels/slideMaster145.xml.rels><?xml version="1.0" encoding="UTF-8" standalone="yes"?>
<Relationships xmlns="http://schemas.openxmlformats.org/package/2006/relationships"><Relationship Id="rId11" Type="http://schemas.openxmlformats.org/officeDocument/2006/relationships/slideLayout" Target="../slideLayouts/slideLayout1582.xml"/><Relationship Id="rId12" Type="http://schemas.openxmlformats.org/officeDocument/2006/relationships/theme" Target="../theme/theme145.xml"/><Relationship Id="rId13" Type="http://schemas.openxmlformats.org/officeDocument/2006/relationships/image" Target="../media/image1.png"/><Relationship Id="rId1" Type="http://schemas.openxmlformats.org/officeDocument/2006/relationships/slideLayout" Target="../slideLayouts/slideLayout1572.xml"/><Relationship Id="rId2" Type="http://schemas.openxmlformats.org/officeDocument/2006/relationships/slideLayout" Target="../slideLayouts/slideLayout1573.xml"/><Relationship Id="rId3" Type="http://schemas.openxmlformats.org/officeDocument/2006/relationships/slideLayout" Target="../slideLayouts/slideLayout1574.xml"/><Relationship Id="rId4" Type="http://schemas.openxmlformats.org/officeDocument/2006/relationships/slideLayout" Target="../slideLayouts/slideLayout1575.xml"/><Relationship Id="rId5" Type="http://schemas.openxmlformats.org/officeDocument/2006/relationships/slideLayout" Target="../slideLayouts/slideLayout1576.xml"/><Relationship Id="rId6" Type="http://schemas.openxmlformats.org/officeDocument/2006/relationships/slideLayout" Target="../slideLayouts/slideLayout1577.xml"/><Relationship Id="rId7" Type="http://schemas.openxmlformats.org/officeDocument/2006/relationships/slideLayout" Target="../slideLayouts/slideLayout1578.xml"/><Relationship Id="rId8" Type="http://schemas.openxmlformats.org/officeDocument/2006/relationships/slideLayout" Target="../slideLayouts/slideLayout1579.xml"/><Relationship Id="rId9" Type="http://schemas.openxmlformats.org/officeDocument/2006/relationships/slideLayout" Target="../slideLayouts/slideLayout1580.xml"/><Relationship Id="rId10" Type="http://schemas.openxmlformats.org/officeDocument/2006/relationships/slideLayout" Target="../slideLayouts/slideLayout1581.xml"/></Relationships>
</file>

<file path=ppt/slideMasters/_rels/slideMaster146.xml.rels><?xml version="1.0" encoding="UTF-8" standalone="yes"?>
<Relationships xmlns="http://schemas.openxmlformats.org/package/2006/relationships"><Relationship Id="rId3" Type="http://schemas.openxmlformats.org/officeDocument/2006/relationships/slideLayout" Target="../slideLayouts/slideLayout1585.xml"/><Relationship Id="rId4" Type="http://schemas.openxmlformats.org/officeDocument/2006/relationships/slideLayout" Target="../slideLayouts/slideLayout1586.xml"/><Relationship Id="rId5" Type="http://schemas.openxmlformats.org/officeDocument/2006/relationships/slideLayout" Target="../slideLayouts/slideLayout1587.xml"/><Relationship Id="rId6" Type="http://schemas.openxmlformats.org/officeDocument/2006/relationships/slideLayout" Target="../slideLayouts/slideLayout1588.xml"/><Relationship Id="rId7" Type="http://schemas.openxmlformats.org/officeDocument/2006/relationships/slideLayout" Target="../slideLayouts/slideLayout1589.xml"/><Relationship Id="rId8" Type="http://schemas.openxmlformats.org/officeDocument/2006/relationships/theme" Target="../theme/theme146.xml"/><Relationship Id="rId1" Type="http://schemas.openxmlformats.org/officeDocument/2006/relationships/slideLayout" Target="../slideLayouts/slideLayout1583.xml"/><Relationship Id="rId2" Type="http://schemas.openxmlformats.org/officeDocument/2006/relationships/slideLayout" Target="../slideLayouts/slideLayout1584.xml"/></Relationships>
</file>

<file path=ppt/slideMasters/_rels/slideMaster147.xml.rels><?xml version="1.0" encoding="UTF-8" standalone="yes"?>
<Relationships xmlns="http://schemas.openxmlformats.org/package/2006/relationships"><Relationship Id="rId3" Type="http://schemas.openxmlformats.org/officeDocument/2006/relationships/slideLayout" Target="../slideLayouts/slideLayout1592.xml"/><Relationship Id="rId4" Type="http://schemas.openxmlformats.org/officeDocument/2006/relationships/slideLayout" Target="../slideLayouts/slideLayout1593.xml"/><Relationship Id="rId5" Type="http://schemas.openxmlformats.org/officeDocument/2006/relationships/slideLayout" Target="../slideLayouts/slideLayout1594.xml"/><Relationship Id="rId6" Type="http://schemas.openxmlformats.org/officeDocument/2006/relationships/slideLayout" Target="../slideLayouts/slideLayout1595.xml"/><Relationship Id="rId7" Type="http://schemas.openxmlformats.org/officeDocument/2006/relationships/slideLayout" Target="../slideLayouts/slideLayout1596.xml"/><Relationship Id="rId8" Type="http://schemas.openxmlformats.org/officeDocument/2006/relationships/theme" Target="../theme/theme147.xml"/><Relationship Id="rId1" Type="http://schemas.openxmlformats.org/officeDocument/2006/relationships/slideLayout" Target="../slideLayouts/slideLayout1590.xml"/><Relationship Id="rId2" Type="http://schemas.openxmlformats.org/officeDocument/2006/relationships/slideLayout" Target="../slideLayouts/slideLayout1591.xml"/></Relationships>
</file>

<file path=ppt/slideMasters/_rels/slideMaster148.xml.rels><?xml version="1.0" encoding="UTF-8" standalone="yes"?>
<Relationships xmlns="http://schemas.openxmlformats.org/package/2006/relationships"><Relationship Id="rId3" Type="http://schemas.openxmlformats.org/officeDocument/2006/relationships/slideLayout" Target="../slideLayouts/slideLayout1599.xml"/><Relationship Id="rId4" Type="http://schemas.openxmlformats.org/officeDocument/2006/relationships/slideLayout" Target="../slideLayouts/slideLayout1600.xml"/><Relationship Id="rId5" Type="http://schemas.openxmlformats.org/officeDocument/2006/relationships/slideLayout" Target="../slideLayouts/slideLayout1601.xml"/><Relationship Id="rId6" Type="http://schemas.openxmlformats.org/officeDocument/2006/relationships/slideLayout" Target="../slideLayouts/slideLayout1602.xml"/><Relationship Id="rId7" Type="http://schemas.openxmlformats.org/officeDocument/2006/relationships/slideLayout" Target="../slideLayouts/slideLayout1603.xml"/><Relationship Id="rId8" Type="http://schemas.openxmlformats.org/officeDocument/2006/relationships/theme" Target="../theme/theme148.xml"/><Relationship Id="rId1" Type="http://schemas.openxmlformats.org/officeDocument/2006/relationships/slideLayout" Target="../slideLayouts/slideLayout1597.xml"/><Relationship Id="rId2" Type="http://schemas.openxmlformats.org/officeDocument/2006/relationships/slideLayout" Target="../slideLayouts/slideLayout1598.xml"/></Relationships>
</file>

<file path=ppt/slideMasters/_rels/slideMaster149.xml.rels><?xml version="1.0" encoding="UTF-8" standalone="yes"?>
<Relationships xmlns="http://schemas.openxmlformats.org/package/2006/relationships"><Relationship Id="rId11" Type="http://schemas.openxmlformats.org/officeDocument/2006/relationships/slideLayout" Target="../slideLayouts/slideLayout1614.xml"/><Relationship Id="rId12" Type="http://schemas.openxmlformats.org/officeDocument/2006/relationships/theme" Target="../theme/theme149.xml"/><Relationship Id="rId13" Type="http://schemas.openxmlformats.org/officeDocument/2006/relationships/image" Target="../media/image1.png"/><Relationship Id="rId1" Type="http://schemas.openxmlformats.org/officeDocument/2006/relationships/slideLayout" Target="../slideLayouts/slideLayout1604.xml"/><Relationship Id="rId2" Type="http://schemas.openxmlformats.org/officeDocument/2006/relationships/slideLayout" Target="../slideLayouts/slideLayout1605.xml"/><Relationship Id="rId3" Type="http://schemas.openxmlformats.org/officeDocument/2006/relationships/slideLayout" Target="../slideLayouts/slideLayout1606.xml"/><Relationship Id="rId4" Type="http://schemas.openxmlformats.org/officeDocument/2006/relationships/slideLayout" Target="../slideLayouts/slideLayout1607.xml"/><Relationship Id="rId5" Type="http://schemas.openxmlformats.org/officeDocument/2006/relationships/slideLayout" Target="../slideLayouts/slideLayout1608.xml"/><Relationship Id="rId6" Type="http://schemas.openxmlformats.org/officeDocument/2006/relationships/slideLayout" Target="../slideLayouts/slideLayout1609.xml"/><Relationship Id="rId7" Type="http://schemas.openxmlformats.org/officeDocument/2006/relationships/slideLayout" Target="../slideLayouts/slideLayout1610.xml"/><Relationship Id="rId8" Type="http://schemas.openxmlformats.org/officeDocument/2006/relationships/slideLayout" Target="../slideLayouts/slideLayout1611.xml"/><Relationship Id="rId9" Type="http://schemas.openxmlformats.org/officeDocument/2006/relationships/slideLayout" Target="../slideLayouts/slideLayout1612.xml"/><Relationship Id="rId10" Type="http://schemas.openxmlformats.org/officeDocument/2006/relationships/slideLayout" Target="../slideLayouts/slideLayout161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0.xml.rels><?xml version="1.0" encoding="UTF-8" standalone="yes"?>
<Relationships xmlns="http://schemas.openxmlformats.org/package/2006/relationships"><Relationship Id="rId11" Type="http://schemas.openxmlformats.org/officeDocument/2006/relationships/slideLayout" Target="../slideLayouts/slideLayout1625.xml"/><Relationship Id="rId12" Type="http://schemas.openxmlformats.org/officeDocument/2006/relationships/theme" Target="../theme/theme150.xml"/><Relationship Id="rId1" Type="http://schemas.openxmlformats.org/officeDocument/2006/relationships/slideLayout" Target="../slideLayouts/slideLayout1615.xml"/><Relationship Id="rId2" Type="http://schemas.openxmlformats.org/officeDocument/2006/relationships/slideLayout" Target="../slideLayouts/slideLayout1616.xml"/><Relationship Id="rId3" Type="http://schemas.openxmlformats.org/officeDocument/2006/relationships/slideLayout" Target="../slideLayouts/slideLayout1617.xml"/><Relationship Id="rId4" Type="http://schemas.openxmlformats.org/officeDocument/2006/relationships/slideLayout" Target="../slideLayouts/slideLayout1618.xml"/><Relationship Id="rId5" Type="http://schemas.openxmlformats.org/officeDocument/2006/relationships/slideLayout" Target="../slideLayouts/slideLayout1619.xml"/><Relationship Id="rId6" Type="http://schemas.openxmlformats.org/officeDocument/2006/relationships/slideLayout" Target="../slideLayouts/slideLayout1620.xml"/><Relationship Id="rId7" Type="http://schemas.openxmlformats.org/officeDocument/2006/relationships/slideLayout" Target="../slideLayouts/slideLayout1621.xml"/><Relationship Id="rId8" Type="http://schemas.openxmlformats.org/officeDocument/2006/relationships/slideLayout" Target="../slideLayouts/slideLayout1622.xml"/><Relationship Id="rId9" Type="http://schemas.openxmlformats.org/officeDocument/2006/relationships/slideLayout" Target="../slideLayouts/slideLayout1623.xml"/><Relationship Id="rId10" Type="http://schemas.openxmlformats.org/officeDocument/2006/relationships/slideLayout" Target="../slideLayouts/slideLayout1624.xml"/></Relationships>
</file>

<file path=ppt/slideMasters/_rels/slideMaster151.xml.rels><?xml version="1.0" encoding="UTF-8" standalone="yes"?>
<Relationships xmlns="http://schemas.openxmlformats.org/package/2006/relationships"><Relationship Id="rId11" Type="http://schemas.openxmlformats.org/officeDocument/2006/relationships/slideLayout" Target="../slideLayouts/slideLayout1636.xml"/><Relationship Id="rId12" Type="http://schemas.openxmlformats.org/officeDocument/2006/relationships/theme" Target="../theme/theme151.xml"/><Relationship Id="rId1" Type="http://schemas.openxmlformats.org/officeDocument/2006/relationships/slideLayout" Target="../slideLayouts/slideLayout1626.xml"/><Relationship Id="rId2" Type="http://schemas.openxmlformats.org/officeDocument/2006/relationships/slideLayout" Target="../slideLayouts/slideLayout1627.xml"/><Relationship Id="rId3" Type="http://schemas.openxmlformats.org/officeDocument/2006/relationships/slideLayout" Target="../slideLayouts/slideLayout1628.xml"/><Relationship Id="rId4" Type="http://schemas.openxmlformats.org/officeDocument/2006/relationships/slideLayout" Target="../slideLayouts/slideLayout1629.xml"/><Relationship Id="rId5" Type="http://schemas.openxmlformats.org/officeDocument/2006/relationships/slideLayout" Target="../slideLayouts/slideLayout1630.xml"/><Relationship Id="rId6" Type="http://schemas.openxmlformats.org/officeDocument/2006/relationships/slideLayout" Target="../slideLayouts/slideLayout1631.xml"/><Relationship Id="rId7" Type="http://schemas.openxmlformats.org/officeDocument/2006/relationships/slideLayout" Target="../slideLayouts/slideLayout1632.xml"/><Relationship Id="rId8" Type="http://schemas.openxmlformats.org/officeDocument/2006/relationships/slideLayout" Target="../slideLayouts/slideLayout1633.xml"/><Relationship Id="rId9" Type="http://schemas.openxmlformats.org/officeDocument/2006/relationships/slideLayout" Target="../slideLayouts/slideLayout1634.xml"/><Relationship Id="rId10" Type="http://schemas.openxmlformats.org/officeDocument/2006/relationships/slideLayout" Target="../slideLayouts/slideLayout1635.xml"/></Relationships>
</file>

<file path=ppt/slideMasters/_rels/slideMaster152.xml.rels><?xml version="1.0" encoding="UTF-8" standalone="yes"?>
<Relationships xmlns="http://schemas.openxmlformats.org/package/2006/relationships"><Relationship Id="rId11" Type="http://schemas.openxmlformats.org/officeDocument/2006/relationships/slideLayout" Target="../slideLayouts/slideLayout1647.xml"/><Relationship Id="rId12" Type="http://schemas.openxmlformats.org/officeDocument/2006/relationships/theme" Target="../theme/theme152.xml"/><Relationship Id="rId1" Type="http://schemas.openxmlformats.org/officeDocument/2006/relationships/slideLayout" Target="../slideLayouts/slideLayout1637.xml"/><Relationship Id="rId2" Type="http://schemas.openxmlformats.org/officeDocument/2006/relationships/slideLayout" Target="../slideLayouts/slideLayout1638.xml"/><Relationship Id="rId3" Type="http://schemas.openxmlformats.org/officeDocument/2006/relationships/slideLayout" Target="../slideLayouts/slideLayout1639.xml"/><Relationship Id="rId4" Type="http://schemas.openxmlformats.org/officeDocument/2006/relationships/slideLayout" Target="../slideLayouts/slideLayout1640.xml"/><Relationship Id="rId5" Type="http://schemas.openxmlformats.org/officeDocument/2006/relationships/slideLayout" Target="../slideLayouts/slideLayout1641.xml"/><Relationship Id="rId6" Type="http://schemas.openxmlformats.org/officeDocument/2006/relationships/slideLayout" Target="../slideLayouts/slideLayout1642.xml"/><Relationship Id="rId7" Type="http://schemas.openxmlformats.org/officeDocument/2006/relationships/slideLayout" Target="../slideLayouts/slideLayout1643.xml"/><Relationship Id="rId8" Type="http://schemas.openxmlformats.org/officeDocument/2006/relationships/slideLayout" Target="../slideLayouts/slideLayout1644.xml"/><Relationship Id="rId9" Type="http://schemas.openxmlformats.org/officeDocument/2006/relationships/slideLayout" Target="../slideLayouts/slideLayout1645.xml"/><Relationship Id="rId10" Type="http://schemas.openxmlformats.org/officeDocument/2006/relationships/slideLayout" Target="../slideLayouts/slideLayout1646.xml"/></Relationships>
</file>

<file path=ppt/slideMasters/_rels/slideMaster153.xml.rels><?xml version="1.0" encoding="UTF-8" standalone="yes"?>
<Relationships xmlns="http://schemas.openxmlformats.org/package/2006/relationships"><Relationship Id="rId11" Type="http://schemas.openxmlformats.org/officeDocument/2006/relationships/slideLayout" Target="../slideLayouts/slideLayout1658.xml"/><Relationship Id="rId12" Type="http://schemas.openxmlformats.org/officeDocument/2006/relationships/theme" Target="../theme/theme153.xml"/><Relationship Id="rId13" Type="http://schemas.openxmlformats.org/officeDocument/2006/relationships/image" Target="../media/image1.png"/><Relationship Id="rId1" Type="http://schemas.openxmlformats.org/officeDocument/2006/relationships/slideLayout" Target="../slideLayouts/slideLayout1648.xml"/><Relationship Id="rId2" Type="http://schemas.openxmlformats.org/officeDocument/2006/relationships/slideLayout" Target="../slideLayouts/slideLayout1649.xml"/><Relationship Id="rId3" Type="http://schemas.openxmlformats.org/officeDocument/2006/relationships/slideLayout" Target="../slideLayouts/slideLayout1650.xml"/><Relationship Id="rId4" Type="http://schemas.openxmlformats.org/officeDocument/2006/relationships/slideLayout" Target="../slideLayouts/slideLayout1651.xml"/><Relationship Id="rId5" Type="http://schemas.openxmlformats.org/officeDocument/2006/relationships/slideLayout" Target="../slideLayouts/slideLayout1652.xml"/><Relationship Id="rId6" Type="http://schemas.openxmlformats.org/officeDocument/2006/relationships/slideLayout" Target="../slideLayouts/slideLayout1653.xml"/><Relationship Id="rId7" Type="http://schemas.openxmlformats.org/officeDocument/2006/relationships/slideLayout" Target="../slideLayouts/slideLayout1654.xml"/><Relationship Id="rId8" Type="http://schemas.openxmlformats.org/officeDocument/2006/relationships/slideLayout" Target="../slideLayouts/slideLayout1655.xml"/><Relationship Id="rId9" Type="http://schemas.openxmlformats.org/officeDocument/2006/relationships/slideLayout" Target="../slideLayouts/slideLayout1656.xml"/><Relationship Id="rId10" Type="http://schemas.openxmlformats.org/officeDocument/2006/relationships/slideLayout" Target="../slideLayouts/slideLayout1657.xml"/></Relationships>
</file>

<file path=ppt/slideMasters/_rels/slideMaster154.xml.rels><?xml version="1.0" encoding="UTF-8" standalone="yes"?>
<Relationships xmlns="http://schemas.openxmlformats.org/package/2006/relationships"><Relationship Id="rId11" Type="http://schemas.openxmlformats.org/officeDocument/2006/relationships/slideLayout" Target="../slideLayouts/slideLayout1669.xml"/><Relationship Id="rId12" Type="http://schemas.openxmlformats.org/officeDocument/2006/relationships/slideLayout" Target="../slideLayouts/slideLayout1670.xml"/><Relationship Id="rId13" Type="http://schemas.openxmlformats.org/officeDocument/2006/relationships/slideLayout" Target="../slideLayouts/slideLayout1671.xml"/><Relationship Id="rId14" Type="http://schemas.openxmlformats.org/officeDocument/2006/relationships/theme" Target="../theme/theme154.xml"/><Relationship Id="rId1" Type="http://schemas.openxmlformats.org/officeDocument/2006/relationships/slideLayout" Target="../slideLayouts/slideLayout1659.xml"/><Relationship Id="rId2" Type="http://schemas.openxmlformats.org/officeDocument/2006/relationships/slideLayout" Target="../slideLayouts/slideLayout1660.xml"/><Relationship Id="rId3" Type="http://schemas.openxmlformats.org/officeDocument/2006/relationships/slideLayout" Target="../slideLayouts/slideLayout1661.xml"/><Relationship Id="rId4" Type="http://schemas.openxmlformats.org/officeDocument/2006/relationships/slideLayout" Target="../slideLayouts/slideLayout1662.xml"/><Relationship Id="rId5" Type="http://schemas.openxmlformats.org/officeDocument/2006/relationships/slideLayout" Target="../slideLayouts/slideLayout1663.xml"/><Relationship Id="rId6" Type="http://schemas.openxmlformats.org/officeDocument/2006/relationships/slideLayout" Target="../slideLayouts/slideLayout1664.xml"/><Relationship Id="rId7" Type="http://schemas.openxmlformats.org/officeDocument/2006/relationships/slideLayout" Target="../slideLayouts/slideLayout1665.xml"/><Relationship Id="rId8" Type="http://schemas.openxmlformats.org/officeDocument/2006/relationships/slideLayout" Target="../slideLayouts/slideLayout1666.xml"/><Relationship Id="rId9" Type="http://schemas.openxmlformats.org/officeDocument/2006/relationships/slideLayout" Target="../slideLayouts/slideLayout1667.xml"/><Relationship Id="rId10" Type="http://schemas.openxmlformats.org/officeDocument/2006/relationships/slideLayout" Target="../slideLayouts/slideLayout1668.xml"/></Relationships>
</file>

<file path=ppt/slideMasters/_rels/slideMaster155.xml.rels><?xml version="1.0" encoding="UTF-8" standalone="yes"?>
<Relationships xmlns="http://schemas.openxmlformats.org/package/2006/relationships"><Relationship Id="rId11" Type="http://schemas.openxmlformats.org/officeDocument/2006/relationships/slideLayout" Target="../slideLayouts/slideLayout1682.xml"/><Relationship Id="rId12" Type="http://schemas.openxmlformats.org/officeDocument/2006/relationships/theme" Target="../theme/theme155.xml"/><Relationship Id="rId13" Type="http://schemas.openxmlformats.org/officeDocument/2006/relationships/image" Target="../media/image1.png"/><Relationship Id="rId1" Type="http://schemas.openxmlformats.org/officeDocument/2006/relationships/slideLayout" Target="../slideLayouts/slideLayout1672.xml"/><Relationship Id="rId2" Type="http://schemas.openxmlformats.org/officeDocument/2006/relationships/slideLayout" Target="../slideLayouts/slideLayout1673.xml"/><Relationship Id="rId3" Type="http://schemas.openxmlformats.org/officeDocument/2006/relationships/slideLayout" Target="../slideLayouts/slideLayout1674.xml"/><Relationship Id="rId4" Type="http://schemas.openxmlformats.org/officeDocument/2006/relationships/slideLayout" Target="../slideLayouts/slideLayout1675.xml"/><Relationship Id="rId5" Type="http://schemas.openxmlformats.org/officeDocument/2006/relationships/slideLayout" Target="../slideLayouts/slideLayout1676.xml"/><Relationship Id="rId6" Type="http://schemas.openxmlformats.org/officeDocument/2006/relationships/slideLayout" Target="../slideLayouts/slideLayout1677.xml"/><Relationship Id="rId7" Type="http://schemas.openxmlformats.org/officeDocument/2006/relationships/slideLayout" Target="../slideLayouts/slideLayout1678.xml"/><Relationship Id="rId8" Type="http://schemas.openxmlformats.org/officeDocument/2006/relationships/slideLayout" Target="../slideLayouts/slideLayout1679.xml"/><Relationship Id="rId9" Type="http://schemas.openxmlformats.org/officeDocument/2006/relationships/slideLayout" Target="../slideLayouts/slideLayout1680.xml"/><Relationship Id="rId10" Type="http://schemas.openxmlformats.org/officeDocument/2006/relationships/slideLayout" Target="../slideLayouts/slideLayout1681.xml"/></Relationships>
</file>

<file path=ppt/slideMasters/_rels/slideMaster156.xml.rels><?xml version="1.0" encoding="UTF-8" standalone="yes"?>
<Relationships xmlns="http://schemas.openxmlformats.org/package/2006/relationships"><Relationship Id="rId11" Type="http://schemas.openxmlformats.org/officeDocument/2006/relationships/slideLayout" Target="../slideLayouts/slideLayout1693.xml"/><Relationship Id="rId12" Type="http://schemas.openxmlformats.org/officeDocument/2006/relationships/theme" Target="../theme/theme156.xml"/><Relationship Id="rId13" Type="http://schemas.openxmlformats.org/officeDocument/2006/relationships/image" Target="../media/image1.png"/><Relationship Id="rId1" Type="http://schemas.openxmlformats.org/officeDocument/2006/relationships/slideLayout" Target="../slideLayouts/slideLayout1683.xml"/><Relationship Id="rId2" Type="http://schemas.openxmlformats.org/officeDocument/2006/relationships/slideLayout" Target="../slideLayouts/slideLayout1684.xml"/><Relationship Id="rId3" Type="http://schemas.openxmlformats.org/officeDocument/2006/relationships/slideLayout" Target="../slideLayouts/slideLayout1685.xml"/><Relationship Id="rId4" Type="http://schemas.openxmlformats.org/officeDocument/2006/relationships/slideLayout" Target="../slideLayouts/slideLayout1686.xml"/><Relationship Id="rId5" Type="http://schemas.openxmlformats.org/officeDocument/2006/relationships/slideLayout" Target="../slideLayouts/slideLayout1687.xml"/><Relationship Id="rId6" Type="http://schemas.openxmlformats.org/officeDocument/2006/relationships/slideLayout" Target="../slideLayouts/slideLayout1688.xml"/><Relationship Id="rId7" Type="http://schemas.openxmlformats.org/officeDocument/2006/relationships/slideLayout" Target="../slideLayouts/slideLayout1689.xml"/><Relationship Id="rId8" Type="http://schemas.openxmlformats.org/officeDocument/2006/relationships/slideLayout" Target="../slideLayouts/slideLayout1690.xml"/><Relationship Id="rId9" Type="http://schemas.openxmlformats.org/officeDocument/2006/relationships/slideLayout" Target="../slideLayouts/slideLayout1691.xml"/><Relationship Id="rId10" Type="http://schemas.openxmlformats.org/officeDocument/2006/relationships/slideLayout" Target="../slideLayouts/slideLayout1692.xml"/></Relationships>
</file>

<file path=ppt/slideMasters/_rels/slideMaster157.xml.rels><?xml version="1.0" encoding="UTF-8" standalone="yes"?>
<Relationships xmlns="http://schemas.openxmlformats.org/package/2006/relationships"><Relationship Id="rId11" Type="http://schemas.openxmlformats.org/officeDocument/2006/relationships/slideLayout" Target="../slideLayouts/slideLayout1704.xml"/><Relationship Id="rId12" Type="http://schemas.openxmlformats.org/officeDocument/2006/relationships/theme" Target="../theme/theme157.xml"/><Relationship Id="rId13" Type="http://schemas.openxmlformats.org/officeDocument/2006/relationships/image" Target="../media/image1.png"/><Relationship Id="rId1" Type="http://schemas.openxmlformats.org/officeDocument/2006/relationships/slideLayout" Target="../slideLayouts/slideLayout1694.xml"/><Relationship Id="rId2" Type="http://schemas.openxmlformats.org/officeDocument/2006/relationships/slideLayout" Target="../slideLayouts/slideLayout1695.xml"/><Relationship Id="rId3" Type="http://schemas.openxmlformats.org/officeDocument/2006/relationships/slideLayout" Target="../slideLayouts/slideLayout1696.xml"/><Relationship Id="rId4" Type="http://schemas.openxmlformats.org/officeDocument/2006/relationships/slideLayout" Target="../slideLayouts/slideLayout1697.xml"/><Relationship Id="rId5" Type="http://schemas.openxmlformats.org/officeDocument/2006/relationships/slideLayout" Target="../slideLayouts/slideLayout1698.xml"/><Relationship Id="rId6" Type="http://schemas.openxmlformats.org/officeDocument/2006/relationships/slideLayout" Target="../slideLayouts/slideLayout1699.xml"/><Relationship Id="rId7" Type="http://schemas.openxmlformats.org/officeDocument/2006/relationships/slideLayout" Target="../slideLayouts/slideLayout1700.xml"/><Relationship Id="rId8" Type="http://schemas.openxmlformats.org/officeDocument/2006/relationships/slideLayout" Target="../slideLayouts/slideLayout1701.xml"/><Relationship Id="rId9" Type="http://schemas.openxmlformats.org/officeDocument/2006/relationships/slideLayout" Target="../slideLayouts/slideLayout1702.xml"/><Relationship Id="rId10" Type="http://schemas.openxmlformats.org/officeDocument/2006/relationships/slideLayout" Target="../slideLayouts/slideLayout1703.xml"/></Relationships>
</file>

<file path=ppt/slideMasters/_rels/slideMaster158.xml.rels><?xml version="1.0" encoding="UTF-8" standalone="yes"?>
<Relationships xmlns="http://schemas.openxmlformats.org/package/2006/relationships"><Relationship Id="rId11" Type="http://schemas.openxmlformats.org/officeDocument/2006/relationships/slideLayout" Target="../slideLayouts/slideLayout1715.xml"/><Relationship Id="rId12" Type="http://schemas.openxmlformats.org/officeDocument/2006/relationships/theme" Target="../theme/theme158.xml"/><Relationship Id="rId13" Type="http://schemas.openxmlformats.org/officeDocument/2006/relationships/image" Target="../media/image1.png"/><Relationship Id="rId1" Type="http://schemas.openxmlformats.org/officeDocument/2006/relationships/slideLayout" Target="../slideLayouts/slideLayout1705.xml"/><Relationship Id="rId2" Type="http://schemas.openxmlformats.org/officeDocument/2006/relationships/slideLayout" Target="../slideLayouts/slideLayout1706.xml"/><Relationship Id="rId3" Type="http://schemas.openxmlformats.org/officeDocument/2006/relationships/slideLayout" Target="../slideLayouts/slideLayout1707.xml"/><Relationship Id="rId4" Type="http://schemas.openxmlformats.org/officeDocument/2006/relationships/slideLayout" Target="../slideLayouts/slideLayout1708.xml"/><Relationship Id="rId5" Type="http://schemas.openxmlformats.org/officeDocument/2006/relationships/slideLayout" Target="../slideLayouts/slideLayout1709.xml"/><Relationship Id="rId6" Type="http://schemas.openxmlformats.org/officeDocument/2006/relationships/slideLayout" Target="../slideLayouts/slideLayout1710.xml"/><Relationship Id="rId7" Type="http://schemas.openxmlformats.org/officeDocument/2006/relationships/slideLayout" Target="../slideLayouts/slideLayout1711.xml"/><Relationship Id="rId8" Type="http://schemas.openxmlformats.org/officeDocument/2006/relationships/slideLayout" Target="../slideLayouts/slideLayout1712.xml"/><Relationship Id="rId9" Type="http://schemas.openxmlformats.org/officeDocument/2006/relationships/slideLayout" Target="../slideLayouts/slideLayout1713.xml"/><Relationship Id="rId10" Type="http://schemas.openxmlformats.org/officeDocument/2006/relationships/slideLayout" Target="../slideLayouts/slideLayout1714.xml"/></Relationships>
</file>

<file path=ppt/slideMasters/_rels/slideMaster159.xml.rels><?xml version="1.0" encoding="UTF-8" standalone="yes"?>
<Relationships xmlns="http://schemas.openxmlformats.org/package/2006/relationships"><Relationship Id="rId11" Type="http://schemas.openxmlformats.org/officeDocument/2006/relationships/slideLayout" Target="../slideLayouts/slideLayout1726.xml"/><Relationship Id="rId12" Type="http://schemas.openxmlformats.org/officeDocument/2006/relationships/theme" Target="../theme/theme159.xml"/><Relationship Id="rId13" Type="http://schemas.openxmlformats.org/officeDocument/2006/relationships/image" Target="../media/image1.png"/><Relationship Id="rId1" Type="http://schemas.openxmlformats.org/officeDocument/2006/relationships/slideLayout" Target="../slideLayouts/slideLayout1716.xml"/><Relationship Id="rId2" Type="http://schemas.openxmlformats.org/officeDocument/2006/relationships/slideLayout" Target="../slideLayouts/slideLayout1717.xml"/><Relationship Id="rId3" Type="http://schemas.openxmlformats.org/officeDocument/2006/relationships/slideLayout" Target="../slideLayouts/slideLayout1718.xml"/><Relationship Id="rId4" Type="http://schemas.openxmlformats.org/officeDocument/2006/relationships/slideLayout" Target="../slideLayouts/slideLayout1719.xml"/><Relationship Id="rId5" Type="http://schemas.openxmlformats.org/officeDocument/2006/relationships/slideLayout" Target="../slideLayouts/slideLayout1720.xml"/><Relationship Id="rId6" Type="http://schemas.openxmlformats.org/officeDocument/2006/relationships/slideLayout" Target="../slideLayouts/slideLayout1721.xml"/><Relationship Id="rId7" Type="http://schemas.openxmlformats.org/officeDocument/2006/relationships/slideLayout" Target="../slideLayouts/slideLayout1722.xml"/><Relationship Id="rId8" Type="http://schemas.openxmlformats.org/officeDocument/2006/relationships/slideLayout" Target="../slideLayouts/slideLayout1723.xml"/><Relationship Id="rId9" Type="http://schemas.openxmlformats.org/officeDocument/2006/relationships/slideLayout" Target="../slideLayouts/slideLayout1724.xml"/><Relationship Id="rId10" Type="http://schemas.openxmlformats.org/officeDocument/2006/relationships/slideLayout" Target="../slideLayouts/slideLayout172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0.xml.rels><?xml version="1.0" encoding="UTF-8" standalone="yes"?>
<Relationships xmlns="http://schemas.openxmlformats.org/package/2006/relationships"><Relationship Id="rId11" Type="http://schemas.openxmlformats.org/officeDocument/2006/relationships/slideLayout" Target="../slideLayouts/slideLayout1737.xml"/><Relationship Id="rId12" Type="http://schemas.openxmlformats.org/officeDocument/2006/relationships/theme" Target="../theme/theme160.xml"/><Relationship Id="rId13" Type="http://schemas.openxmlformats.org/officeDocument/2006/relationships/image" Target="../media/image1.png"/><Relationship Id="rId1" Type="http://schemas.openxmlformats.org/officeDocument/2006/relationships/slideLayout" Target="../slideLayouts/slideLayout1727.xml"/><Relationship Id="rId2" Type="http://schemas.openxmlformats.org/officeDocument/2006/relationships/slideLayout" Target="../slideLayouts/slideLayout1728.xml"/><Relationship Id="rId3" Type="http://schemas.openxmlformats.org/officeDocument/2006/relationships/slideLayout" Target="../slideLayouts/slideLayout1729.xml"/><Relationship Id="rId4" Type="http://schemas.openxmlformats.org/officeDocument/2006/relationships/slideLayout" Target="../slideLayouts/slideLayout1730.xml"/><Relationship Id="rId5" Type="http://schemas.openxmlformats.org/officeDocument/2006/relationships/slideLayout" Target="../slideLayouts/slideLayout1731.xml"/><Relationship Id="rId6" Type="http://schemas.openxmlformats.org/officeDocument/2006/relationships/slideLayout" Target="../slideLayouts/slideLayout1732.xml"/><Relationship Id="rId7" Type="http://schemas.openxmlformats.org/officeDocument/2006/relationships/slideLayout" Target="../slideLayouts/slideLayout1733.xml"/><Relationship Id="rId8" Type="http://schemas.openxmlformats.org/officeDocument/2006/relationships/slideLayout" Target="../slideLayouts/slideLayout1734.xml"/><Relationship Id="rId9" Type="http://schemas.openxmlformats.org/officeDocument/2006/relationships/slideLayout" Target="../slideLayouts/slideLayout1735.xml"/><Relationship Id="rId10" Type="http://schemas.openxmlformats.org/officeDocument/2006/relationships/slideLayout" Target="../slideLayouts/slideLayout173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9.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9.xml"/><Relationship Id="rId2" Type="http://schemas.openxmlformats.org/officeDocument/2006/relationships/slideLayout" Target="../slideLayouts/slideLayout370.xml"/><Relationship Id="rId3" Type="http://schemas.openxmlformats.org/officeDocument/2006/relationships/slideLayout" Target="../slideLayouts/slideLayout371.xml"/><Relationship Id="rId4" Type="http://schemas.openxmlformats.org/officeDocument/2006/relationships/slideLayout" Target="../slideLayouts/slideLayout372.xml"/><Relationship Id="rId5" Type="http://schemas.openxmlformats.org/officeDocument/2006/relationships/slideLayout" Target="../slideLayouts/slideLayout373.xml"/><Relationship Id="rId6" Type="http://schemas.openxmlformats.org/officeDocument/2006/relationships/slideLayout" Target="../slideLayouts/slideLayout374.xml"/><Relationship Id="rId7" Type="http://schemas.openxmlformats.org/officeDocument/2006/relationships/slideLayout" Target="../slideLayouts/slideLayout375.xml"/><Relationship Id="rId8" Type="http://schemas.openxmlformats.org/officeDocument/2006/relationships/slideLayout" Target="../slideLayouts/slideLayout376.xml"/><Relationship Id="rId9" Type="http://schemas.openxmlformats.org/officeDocument/2006/relationships/slideLayout" Target="../slideLayouts/slideLayout377.xml"/><Relationship Id="rId10"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theme" Target="../theme/theme37.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theme" Target="../theme/theme39.xml"/><Relationship Id="rId13" Type="http://schemas.openxmlformats.org/officeDocument/2006/relationships/image" Target="../media/image1.png"/><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4.xml"/><Relationship Id="rId13" Type="http://schemas.openxmlformats.org/officeDocument/2006/relationships/image" Target="../media/image1.png"/><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theme" Target="../theme/theme45.xml"/><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3" Type="http://schemas.openxmlformats.org/officeDocument/2006/relationships/image" Target="../media/image1.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theme" Target="../theme/theme48.xml"/><Relationship Id="rId13" Type="http://schemas.openxmlformats.org/officeDocument/2006/relationships/image" Target="../media/image1.png"/><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theme" Target="../theme/theme49.xml"/><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6.xml"/><Relationship Id="rId12" Type="http://schemas.openxmlformats.org/officeDocument/2006/relationships/theme" Target="../theme/theme51.xml"/><Relationship Id="rId13" Type="http://schemas.openxmlformats.org/officeDocument/2006/relationships/image" Target="../media/image1.png"/><Relationship Id="rId1" Type="http://schemas.openxmlformats.org/officeDocument/2006/relationships/slideLayout" Target="../slideLayouts/slideLayout546.xml"/><Relationship Id="rId2" Type="http://schemas.openxmlformats.org/officeDocument/2006/relationships/slideLayout" Target="../slideLayouts/slideLayout547.xml"/><Relationship Id="rId3" Type="http://schemas.openxmlformats.org/officeDocument/2006/relationships/slideLayout" Target="../slideLayouts/slideLayout548.xml"/><Relationship Id="rId4" Type="http://schemas.openxmlformats.org/officeDocument/2006/relationships/slideLayout" Target="../slideLayouts/slideLayout549.xml"/><Relationship Id="rId5" Type="http://schemas.openxmlformats.org/officeDocument/2006/relationships/slideLayout" Target="../slideLayouts/slideLayout550.xml"/><Relationship Id="rId6" Type="http://schemas.openxmlformats.org/officeDocument/2006/relationships/slideLayout" Target="../slideLayouts/slideLayout551.xml"/><Relationship Id="rId7" Type="http://schemas.openxmlformats.org/officeDocument/2006/relationships/slideLayout" Target="../slideLayouts/slideLayout552.xml"/><Relationship Id="rId8" Type="http://schemas.openxmlformats.org/officeDocument/2006/relationships/slideLayout" Target="../slideLayouts/slideLayout553.xml"/><Relationship Id="rId9" Type="http://schemas.openxmlformats.org/officeDocument/2006/relationships/slideLayout" Target="../slideLayouts/slideLayout554.xml"/><Relationship Id="rId10"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7.xml"/><Relationship Id="rId12" Type="http://schemas.openxmlformats.org/officeDocument/2006/relationships/theme" Target="../theme/theme52.xml"/><Relationship Id="rId1" Type="http://schemas.openxmlformats.org/officeDocument/2006/relationships/slideLayout" Target="../slideLayouts/slideLayout557.xml"/><Relationship Id="rId2" Type="http://schemas.openxmlformats.org/officeDocument/2006/relationships/slideLayout" Target="../slideLayouts/slideLayout558.xml"/><Relationship Id="rId3" Type="http://schemas.openxmlformats.org/officeDocument/2006/relationships/slideLayout" Target="../slideLayouts/slideLayout559.xml"/><Relationship Id="rId4" Type="http://schemas.openxmlformats.org/officeDocument/2006/relationships/slideLayout" Target="../slideLayouts/slideLayout560.xml"/><Relationship Id="rId5" Type="http://schemas.openxmlformats.org/officeDocument/2006/relationships/slideLayout" Target="../slideLayouts/slideLayout561.xml"/><Relationship Id="rId6" Type="http://schemas.openxmlformats.org/officeDocument/2006/relationships/slideLayout" Target="../slideLayouts/slideLayout562.xml"/><Relationship Id="rId7" Type="http://schemas.openxmlformats.org/officeDocument/2006/relationships/slideLayout" Target="../slideLayouts/slideLayout563.xml"/><Relationship Id="rId8" Type="http://schemas.openxmlformats.org/officeDocument/2006/relationships/slideLayout" Target="../slideLayouts/slideLayout564.xml"/><Relationship Id="rId9" Type="http://schemas.openxmlformats.org/officeDocument/2006/relationships/slideLayout" Target="../slideLayouts/slideLayout565.xml"/><Relationship Id="rId10"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89.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79.xml"/><Relationship Id="rId2" Type="http://schemas.openxmlformats.org/officeDocument/2006/relationships/slideLayout" Target="../slideLayouts/slideLayout580.xml"/><Relationship Id="rId3" Type="http://schemas.openxmlformats.org/officeDocument/2006/relationships/slideLayout" Target="../slideLayouts/slideLayout581.xml"/><Relationship Id="rId4" Type="http://schemas.openxmlformats.org/officeDocument/2006/relationships/slideLayout" Target="../slideLayouts/slideLayout582.xml"/><Relationship Id="rId5" Type="http://schemas.openxmlformats.org/officeDocument/2006/relationships/slideLayout" Target="../slideLayouts/slideLayout583.xml"/><Relationship Id="rId6" Type="http://schemas.openxmlformats.org/officeDocument/2006/relationships/slideLayout" Target="../slideLayouts/slideLayout584.xml"/><Relationship Id="rId7" Type="http://schemas.openxmlformats.org/officeDocument/2006/relationships/slideLayout" Target="../slideLayouts/slideLayout585.xml"/><Relationship Id="rId8" Type="http://schemas.openxmlformats.org/officeDocument/2006/relationships/slideLayout" Target="../slideLayouts/slideLayout586.xml"/><Relationship Id="rId9" Type="http://schemas.openxmlformats.org/officeDocument/2006/relationships/slideLayout" Target="../slideLayouts/slideLayout587.xml"/><Relationship Id="rId10"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theme" Target="../theme/theme55.xml"/><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1.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 Id="rId9" Type="http://schemas.openxmlformats.org/officeDocument/2006/relationships/slideLayout" Target="../slideLayouts/slideLayout609.xml"/><Relationship Id="rId10"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2.xml"/><Relationship Id="rId12" Type="http://schemas.openxmlformats.org/officeDocument/2006/relationships/theme" Target="../theme/theme57.xml"/><Relationship Id="rId1" Type="http://schemas.openxmlformats.org/officeDocument/2006/relationships/slideLayout" Target="../slideLayouts/slideLayout612.xml"/><Relationship Id="rId2" Type="http://schemas.openxmlformats.org/officeDocument/2006/relationships/slideLayout" Target="../slideLayouts/slideLayout613.xml"/><Relationship Id="rId3" Type="http://schemas.openxmlformats.org/officeDocument/2006/relationships/slideLayout" Target="../slideLayouts/slideLayout614.xml"/><Relationship Id="rId4" Type="http://schemas.openxmlformats.org/officeDocument/2006/relationships/slideLayout" Target="../slideLayouts/slideLayout615.xml"/><Relationship Id="rId5" Type="http://schemas.openxmlformats.org/officeDocument/2006/relationships/slideLayout" Target="../slideLayouts/slideLayout616.xml"/><Relationship Id="rId6" Type="http://schemas.openxmlformats.org/officeDocument/2006/relationships/slideLayout" Target="../slideLayouts/slideLayout617.xml"/><Relationship Id="rId7" Type="http://schemas.openxmlformats.org/officeDocument/2006/relationships/slideLayout" Target="../slideLayouts/slideLayout618.xml"/><Relationship Id="rId8" Type="http://schemas.openxmlformats.org/officeDocument/2006/relationships/slideLayout" Target="../slideLayouts/slideLayout619.xml"/><Relationship Id="rId9" Type="http://schemas.openxmlformats.org/officeDocument/2006/relationships/slideLayout" Target="../slideLayouts/slideLayout620.xml"/><Relationship Id="rId10"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3.xml"/><Relationship Id="rId12" Type="http://schemas.openxmlformats.org/officeDocument/2006/relationships/theme" Target="../theme/theme58.xml"/><Relationship Id="rId13" Type="http://schemas.openxmlformats.org/officeDocument/2006/relationships/image" Target="../media/image1.png"/><Relationship Id="rId1" Type="http://schemas.openxmlformats.org/officeDocument/2006/relationships/slideLayout" Target="../slideLayouts/slideLayout623.xml"/><Relationship Id="rId2" Type="http://schemas.openxmlformats.org/officeDocument/2006/relationships/slideLayout" Target="../slideLayouts/slideLayout624.xml"/><Relationship Id="rId3" Type="http://schemas.openxmlformats.org/officeDocument/2006/relationships/slideLayout" Target="../slideLayouts/slideLayout625.xml"/><Relationship Id="rId4" Type="http://schemas.openxmlformats.org/officeDocument/2006/relationships/slideLayout" Target="../slideLayouts/slideLayout626.xml"/><Relationship Id="rId5" Type="http://schemas.openxmlformats.org/officeDocument/2006/relationships/slideLayout" Target="../slideLayouts/slideLayout627.xml"/><Relationship Id="rId6" Type="http://schemas.openxmlformats.org/officeDocument/2006/relationships/slideLayout" Target="../slideLayouts/slideLayout628.xml"/><Relationship Id="rId7" Type="http://schemas.openxmlformats.org/officeDocument/2006/relationships/slideLayout" Target="../slideLayouts/slideLayout629.xml"/><Relationship Id="rId8" Type="http://schemas.openxmlformats.org/officeDocument/2006/relationships/slideLayout" Target="../slideLayouts/slideLayout630.xml"/><Relationship Id="rId9" Type="http://schemas.openxmlformats.org/officeDocument/2006/relationships/slideLayout" Target="../slideLayouts/slideLayout631.xml"/><Relationship Id="rId10"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theme" Target="../theme/theme59.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5.xml"/><Relationship Id="rId12" Type="http://schemas.openxmlformats.org/officeDocument/2006/relationships/theme" Target="../theme/theme60.xml"/><Relationship Id="rId1" Type="http://schemas.openxmlformats.org/officeDocument/2006/relationships/slideLayout" Target="../slideLayouts/slideLayout645.xml"/><Relationship Id="rId2" Type="http://schemas.openxmlformats.org/officeDocument/2006/relationships/slideLayout" Target="../slideLayouts/slideLayout646.xml"/><Relationship Id="rId3" Type="http://schemas.openxmlformats.org/officeDocument/2006/relationships/slideLayout" Target="../slideLayouts/slideLayout647.xml"/><Relationship Id="rId4" Type="http://schemas.openxmlformats.org/officeDocument/2006/relationships/slideLayout" Target="../slideLayouts/slideLayout648.xml"/><Relationship Id="rId5" Type="http://schemas.openxmlformats.org/officeDocument/2006/relationships/slideLayout" Target="../slideLayouts/slideLayout649.xml"/><Relationship Id="rId6" Type="http://schemas.openxmlformats.org/officeDocument/2006/relationships/slideLayout" Target="../slideLayouts/slideLayout650.xml"/><Relationship Id="rId7" Type="http://schemas.openxmlformats.org/officeDocument/2006/relationships/slideLayout" Target="../slideLayouts/slideLayout651.xml"/><Relationship Id="rId8" Type="http://schemas.openxmlformats.org/officeDocument/2006/relationships/slideLayout" Target="../slideLayouts/slideLayout652.xml"/><Relationship Id="rId9" Type="http://schemas.openxmlformats.org/officeDocument/2006/relationships/slideLayout" Target="../slideLayouts/slideLayout653.xml"/><Relationship Id="rId10"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6.xml"/><Relationship Id="rId12" Type="http://schemas.openxmlformats.org/officeDocument/2006/relationships/theme" Target="../theme/theme61.xml"/><Relationship Id="rId1" Type="http://schemas.openxmlformats.org/officeDocument/2006/relationships/slideLayout" Target="../slideLayouts/slideLayout656.xml"/><Relationship Id="rId2" Type="http://schemas.openxmlformats.org/officeDocument/2006/relationships/slideLayout" Target="../slideLayouts/slideLayout657.xml"/><Relationship Id="rId3" Type="http://schemas.openxmlformats.org/officeDocument/2006/relationships/slideLayout" Target="../slideLayouts/slideLayout658.xml"/><Relationship Id="rId4" Type="http://schemas.openxmlformats.org/officeDocument/2006/relationships/slideLayout" Target="../slideLayouts/slideLayout659.xml"/><Relationship Id="rId5" Type="http://schemas.openxmlformats.org/officeDocument/2006/relationships/slideLayout" Target="../slideLayouts/slideLayout660.xml"/><Relationship Id="rId6" Type="http://schemas.openxmlformats.org/officeDocument/2006/relationships/slideLayout" Target="../slideLayouts/slideLayout661.xml"/><Relationship Id="rId7" Type="http://schemas.openxmlformats.org/officeDocument/2006/relationships/slideLayout" Target="../slideLayouts/slideLayout662.xml"/><Relationship Id="rId8" Type="http://schemas.openxmlformats.org/officeDocument/2006/relationships/slideLayout" Target="../slideLayouts/slideLayout663.xml"/><Relationship Id="rId9" Type="http://schemas.openxmlformats.org/officeDocument/2006/relationships/slideLayout" Target="../slideLayouts/slideLayout664.xml"/><Relationship Id="rId10"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theme" Target="../theme/theme62.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theme" Target="../theme/theme63.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theme" Target="../theme/theme64.xml"/><Relationship Id="rId13" Type="http://schemas.openxmlformats.org/officeDocument/2006/relationships/image" Target="../media/image1.pn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0.xml"/><Relationship Id="rId12" Type="http://schemas.openxmlformats.org/officeDocument/2006/relationships/slideLayout" Target="../slideLayouts/slideLayout711.xml"/><Relationship Id="rId13" Type="http://schemas.openxmlformats.org/officeDocument/2006/relationships/theme" Target="../theme/theme65.xml"/><Relationship Id="rId14" Type="http://schemas.openxmlformats.org/officeDocument/2006/relationships/image" Target="../media/image1.png"/><Relationship Id="rId1" Type="http://schemas.openxmlformats.org/officeDocument/2006/relationships/slideLayout" Target="../slideLayouts/slideLayout700.xml"/><Relationship Id="rId2" Type="http://schemas.openxmlformats.org/officeDocument/2006/relationships/slideLayout" Target="../slideLayouts/slideLayout701.xml"/><Relationship Id="rId3" Type="http://schemas.openxmlformats.org/officeDocument/2006/relationships/slideLayout" Target="../slideLayouts/slideLayout702.xml"/><Relationship Id="rId4" Type="http://schemas.openxmlformats.org/officeDocument/2006/relationships/slideLayout" Target="../slideLayouts/slideLayout703.xml"/><Relationship Id="rId5" Type="http://schemas.openxmlformats.org/officeDocument/2006/relationships/slideLayout" Target="../slideLayouts/slideLayout704.xml"/><Relationship Id="rId6" Type="http://schemas.openxmlformats.org/officeDocument/2006/relationships/slideLayout" Target="../slideLayouts/slideLayout705.xml"/><Relationship Id="rId7" Type="http://schemas.openxmlformats.org/officeDocument/2006/relationships/slideLayout" Target="../slideLayouts/slideLayout706.xml"/><Relationship Id="rId8" Type="http://schemas.openxmlformats.org/officeDocument/2006/relationships/slideLayout" Target="../slideLayouts/slideLayout707.xml"/><Relationship Id="rId9" Type="http://schemas.openxmlformats.org/officeDocument/2006/relationships/slideLayout" Target="../slideLayouts/slideLayout708.xml"/><Relationship Id="rId10" Type="http://schemas.openxmlformats.org/officeDocument/2006/relationships/slideLayout" Target="../slideLayouts/slideLayout709.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2.xml"/><Relationship Id="rId12" Type="http://schemas.openxmlformats.org/officeDocument/2006/relationships/theme" Target="../theme/theme66.xml"/><Relationship Id="rId13" Type="http://schemas.openxmlformats.org/officeDocument/2006/relationships/image" Target="../media/image1.png"/><Relationship Id="rId1" Type="http://schemas.openxmlformats.org/officeDocument/2006/relationships/slideLayout" Target="../slideLayouts/slideLayout712.xml"/><Relationship Id="rId2" Type="http://schemas.openxmlformats.org/officeDocument/2006/relationships/slideLayout" Target="../slideLayouts/slideLayout713.xml"/><Relationship Id="rId3" Type="http://schemas.openxmlformats.org/officeDocument/2006/relationships/slideLayout" Target="../slideLayouts/slideLayout714.xml"/><Relationship Id="rId4" Type="http://schemas.openxmlformats.org/officeDocument/2006/relationships/slideLayout" Target="../slideLayouts/slideLayout715.xml"/><Relationship Id="rId5" Type="http://schemas.openxmlformats.org/officeDocument/2006/relationships/slideLayout" Target="../slideLayouts/slideLayout716.xml"/><Relationship Id="rId6" Type="http://schemas.openxmlformats.org/officeDocument/2006/relationships/slideLayout" Target="../slideLayouts/slideLayout717.xml"/><Relationship Id="rId7" Type="http://schemas.openxmlformats.org/officeDocument/2006/relationships/slideLayout" Target="../slideLayouts/slideLayout718.xml"/><Relationship Id="rId8" Type="http://schemas.openxmlformats.org/officeDocument/2006/relationships/slideLayout" Target="../slideLayouts/slideLayout719.xml"/><Relationship Id="rId9" Type="http://schemas.openxmlformats.org/officeDocument/2006/relationships/slideLayout" Target="../slideLayouts/slideLayout720.xml"/><Relationship Id="rId10" Type="http://schemas.openxmlformats.org/officeDocument/2006/relationships/slideLayout" Target="../slideLayouts/slideLayout721.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3.xml"/><Relationship Id="rId12" Type="http://schemas.openxmlformats.org/officeDocument/2006/relationships/theme" Target="../theme/theme67.xml"/><Relationship Id="rId1" Type="http://schemas.openxmlformats.org/officeDocument/2006/relationships/slideLayout" Target="../slideLayouts/slideLayout723.xml"/><Relationship Id="rId2" Type="http://schemas.openxmlformats.org/officeDocument/2006/relationships/slideLayout" Target="../slideLayouts/slideLayout724.xml"/><Relationship Id="rId3" Type="http://schemas.openxmlformats.org/officeDocument/2006/relationships/slideLayout" Target="../slideLayouts/slideLayout725.xml"/><Relationship Id="rId4" Type="http://schemas.openxmlformats.org/officeDocument/2006/relationships/slideLayout" Target="../slideLayouts/slideLayout726.xml"/><Relationship Id="rId5" Type="http://schemas.openxmlformats.org/officeDocument/2006/relationships/slideLayout" Target="../slideLayouts/slideLayout727.xml"/><Relationship Id="rId6" Type="http://schemas.openxmlformats.org/officeDocument/2006/relationships/slideLayout" Target="../slideLayouts/slideLayout728.xml"/><Relationship Id="rId7" Type="http://schemas.openxmlformats.org/officeDocument/2006/relationships/slideLayout" Target="../slideLayouts/slideLayout729.xml"/><Relationship Id="rId8" Type="http://schemas.openxmlformats.org/officeDocument/2006/relationships/slideLayout" Target="../slideLayouts/slideLayout730.xml"/><Relationship Id="rId9" Type="http://schemas.openxmlformats.org/officeDocument/2006/relationships/slideLayout" Target="../slideLayouts/slideLayout731.xml"/><Relationship Id="rId10" Type="http://schemas.openxmlformats.org/officeDocument/2006/relationships/slideLayout" Target="../slideLayouts/slideLayout73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theme" Target="../theme/theme68.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45.xml"/><Relationship Id="rId2" Type="http://schemas.openxmlformats.org/officeDocument/2006/relationships/slideLayout" Target="../slideLayouts/slideLayout746.xml"/><Relationship Id="rId3" Type="http://schemas.openxmlformats.org/officeDocument/2006/relationships/slideLayout" Target="../slideLayouts/slideLayout747.xml"/><Relationship Id="rId4" Type="http://schemas.openxmlformats.org/officeDocument/2006/relationships/slideLayout" Target="../slideLayouts/slideLayout748.xml"/><Relationship Id="rId5" Type="http://schemas.openxmlformats.org/officeDocument/2006/relationships/slideLayout" Target="../slideLayouts/slideLayout749.xml"/><Relationship Id="rId6" Type="http://schemas.openxmlformats.org/officeDocument/2006/relationships/slideLayout" Target="../slideLayouts/slideLayout750.xml"/><Relationship Id="rId7" Type="http://schemas.openxmlformats.org/officeDocument/2006/relationships/slideLayout" Target="../slideLayouts/slideLayout751.xml"/><Relationship Id="rId8" Type="http://schemas.openxmlformats.org/officeDocument/2006/relationships/slideLayout" Target="../slideLayouts/slideLayout752.xml"/><Relationship Id="rId9" Type="http://schemas.openxmlformats.org/officeDocument/2006/relationships/slideLayout" Target="../slideLayouts/slideLayout753.xml"/><Relationship Id="rId10" Type="http://schemas.openxmlformats.org/officeDocument/2006/relationships/slideLayout" Target="../slideLayouts/slideLayout7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6.xml"/><Relationship Id="rId12" Type="http://schemas.openxmlformats.org/officeDocument/2006/relationships/theme" Target="../theme/theme70.xml"/><Relationship Id="rId13" Type="http://schemas.openxmlformats.org/officeDocument/2006/relationships/image" Target="../media/image1.png"/><Relationship Id="rId1" Type="http://schemas.openxmlformats.org/officeDocument/2006/relationships/slideLayout" Target="../slideLayouts/slideLayout756.xml"/><Relationship Id="rId2" Type="http://schemas.openxmlformats.org/officeDocument/2006/relationships/slideLayout" Target="../slideLayouts/slideLayout757.xml"/><Relationship Id="rId3" Type="http://schemas.openxmlformats.org/officeDocument/2006/relationships/slideLayout" Target="../slideLayouts/slideLayout758.xml"/><Relationship Id="rId4" Type="http://schemas.openxmlformats.org/officeDocument/2006/relationships/slideLayout" Target="../slideLayouts/slideLayout759.xml"/><Relationship Id="rId5" Type="http://schemas.openxmlformats.org/officeDocument/2006/relationships/slideLayout" Target="../slideLayouts/slideLayout760.xml"/><Relationship Id="rId6" Type="http://schemas.openxmlformats.org/officeDocument/2006/relationships/slideLayout" Target="../slideLayouts/slideLayout761.xml"/><Relationship Id="rId7" Type="http://schemas.openxmlformats.org/officeDocument/2006/relationships/slideLayout" Target="../slideLayouts/slideLayout762.xml"/><Relationship Id="rId8" Type="http://schemas.openxmlformats.org/officeDocument/2006/relationships/slideLayout" Target="../slideLayouts/slideLayout763.xml"/><Relationship Id="rId9" Type="http://schemas.openxmlformats.org/officeDocument/2006/relationships/slideLayout" Target="../slideLayouts/slideLayout764.xml"/><Relationship Id="rId10" Type="http://schemas.openxmlformats.org/officeDocument/2006/relationships/slideLayout" Target="../slideLayouts/slideLayout76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822.xml"/><Relationship Id="rId2" Type="http://schemas.openxmlformats.org/officeDocument/2006/relationships/slideLayout" Target="../slideLayouts/slideLayout823.xml"/><Relationship Id="rId3" Type="http://schemas.openxmlformats.org/officeDocument/2006/relationships/slideLayout" Target="../slideLayouts/slideLayout824.xml"/><Relationship Id="rId4" Type="http://schemas.openxmlformats.org/officeDocument/2006/relationships/slideLayout" Target="../slideLayouts/slideLayout825.xml"/><Relationship Id="rId5" Type="http://schemas.openxmlformats.org/officeDocument/2006/relationships/slideLayout" Target="../slideLayouts/slideLayout826.xml"/><Relationship Id="rId6" Type="http://schemas.openxmlformats.org/officeDocument/2006/relationships/slideLayout" Target="../slideLayouts/slideLayout827.xml"/><Relationship Id="rId7" Type="http://schemas.openxmlformats.org/officeDocument/2006/relationships/slideLayout" Target="../slideLayouts/slideLayout828.xml"/><Relationship Id="rId8" Type="http://schemas.openxmlformats.org/officeDocument/2006/relationships/slideLayout" Target="../slideLayouts/slideLayout829.xml"/><Relationship Id="rId9" Type="http://schemas.openxmlformats.org/officeDocument/2006/relationships/slideLayout" Target="../slideLayouts/slideLayout830.xml"/><Relationship Id="rId10" Type="http://schemas.openxmlformats.org/officeDocument/2006/relationships/slideLayout" Target="../slideLayouts/slideLayout83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833.xml"/><Relationship Id="rId2" Type="http://schemas.openxmlformats.org/officeDocument/2006/relationships/slideLayout" Target="../slideLayouts/slideLayout834.xml"/><Relationship Id="rId3" Type="http://schemas.openxmlformats.org/officeDocument/2006/relationships/slideLayout" Target="../slideLayouts/slideLayout835.xml"/><Relationship Id="rId4" Type="http://schemas.openxmlformats.org/officeDocument/2006/relationships/slideLayout" Target="../slideLayouts/slideLayout836.xml"/><Relationship Id="rId5" Type="http://schemas.openxmlformats.org/officeDocument/2006/relationships/slideLayout" Target="../slideLayouts/slideLayout837.xml"/><Relationship Id="rId6" Type="http://schemas.openxmlformats.org/officeDocument/2006/relationships/slideLayout" Target="../slideLayouts/slideLayout838.xml"/><Relationship Id="rId7" Type="http://schemas.openxmlformats.org/officeDocument/2006/relationships/slideLayout" Target="../slideLayouts/slideLayout839.xml"/><Relationship Id="rId8" Type="http://schemas.openxmlformats.org/officeDocument/2006/relationships/slideLayout" Target="../slideLayouts/slideLayout840.xml"/><Relationship Id="rId9" Type="http://schemas.openxmlformats.org/officeDocument/2006/relationships/slideLayout" Target="../slideLayouts/slideLayout841.xml"/><Relationship Id="rId10" Type="http://schemas.openxmlformats.org/officeDocument/2006/relationships/slideLayout" Target="../slideLayouts/slideLayout84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4.xml"/><Relationship Id="rId12" Type="http://schemas.openxmlformats.org/officeDocument/2006/relationships/theme" Target="../theme/theme78.xml"/><Relationship Id="rId13" Type="http://schemas.openxmlformats.org/officeDocument/2006/relationships/image" Target="../media/image1.png"/><Relationship Id="rId1" Type="http://schemas.openxmlformats.org/officeDocument/2006/relationships/slideLayout" Target="../slideLayouts/slideLayout844.xml"/><Relationship Id="rId2" Type="http://schemas.openxmlformats.org/officeDocument/2006/relationships/slideLayout" Target="../slideLayouts/slideLayout845.xml"/><Relationship Id="rId3" Type="http://schemas.openxmlformats.org/officeDocument/2006/relationships/slideLayout" Target="../slideLayouts/slideLayout846.xml"/><Relationship Id="rId4" Type="http://schemas.openxmlformats.org/officeDocument/2006/relationships/slideLayout" Target="../slideLayouts/slideLayout847.xml"/><Relationship Id="rId5" Type="http://schemas.openxmlformats.org/officeDocument/2006/relationships/slideLayout" Target="../slideLayouts/slideLayout848.xml"/><Relationship Id="rId6" Type="http://schemas.openxmlformats.org/officeDocument/2006/relationships/slideLayout" Target="../slideLayouts/slideLayout849.xml"/><Relationship Id="rId7" Type="http://schemas.openxmlformats.org/officeDocument/2006/relationships/slideLayout" Target="../slideLayouts/slideLayout850.xml"/><Relationship Id="rId8" Type="http://schemas.openxmlformats.org/officeDocument/2006/relationships/slideLayout" Target="../slideLayouts/slideLayout851.xml"/><Relationship Id="rId9" Type="http://schemas.openxmlformats.org/officeDocument/2006/relationships/slideLayout" Target="../slideLayouts/slideLayout852.xml"/><Relationship Id="rId10" Type="http://schemas.openxmlformats.org/officeDocument/2006/relationships/slideLayout" Target="../slideLayouts/slideLayout85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theme" Target="../theme/theme79.xml"/><Relationship Id="rId13" Type="http://schemas.openxmlformats.org/officeDocument/2006/relationships/image" Target="../media/image1.pn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76.xml"/><Relationship Id="rId12" Type="http://schemas.openxmlformats.org/officeDocument/2006/relationships/theme" Target="../theme/theme80.xml"/><Relationship Id="rId13" Type="http://schemas.openxmlformats.org/officeDocument/2006/relationships/image" Target="../media/image1.png"/><Relationship Id="rId1" Type="http://schemas.openxmlformats.org/officeDocument/2006/relationships/slideLayout" Target="../slideLayouts/slideLayout866.xml"/><Relationship Id="rId2" Type="http://schemas.openxmlformats.org/officeDocument/2006/relationships/slideLayout" Target="../slideLayouts/slideLayout867.xml"/><Relationship Id="rId3" Type="http://schemas.openxmlformats.org/officeDocument/2006/relationships/slideLayout" Target="../slideLayouts/slideLayout868.xml"/><Relationship Id="rId4" Type="http://schemas.openxmlformats.org/officeDocument/2006/relationships/slideLayout" Target="../slideLayouts/slideLayout869.xml"/><Relationship Id="rId5" Type="http://schemas.openxmlformats.org/officeDocument/2006/relationships/slideLayout" Target="../slideLayouts/slideLayout870.xml"/><Relationship Id="rId6" Type="http://schemas.openxmlformats.org/officeDocument/2006/relationships/slideLayout" Target="../slideLayouts/slideLayout871.xml"/><Relationship Id="rId7" Type="http://schemas.openxmlformats.org/officeDocument/2006/relationships/slideLayout" Target="../slideLayouts/slideLayout872.xml"/><Relationship Id="rId8" Type="http://schemas.openxmlformats.org/officeDocument/2006/relationships/slideLayout" Target="../slideLayouts/slideLayout873.xml"/><Relationship Id="rId9" Type="http://schemas.openxmlformats.org/officeDocument/2006/relationships/slideLayout" Target="../slideLayouts/slideLayout874.xml"/><Relationship Id="rId10" Type="http://schemas.openxmlformats.org/officeDocument/2006/relationships/slideLayout" Target="../slideLayouts/slideLayout87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87.xml"/><Relationship Id="rId12" Type="http://schemas.openxmlformats.org/officeDocument/2006/relationships/theme" Target="../theme/theme81.xml"/><Relationship Id="rId13" Type="http://schemas.openxmlformats.org/officeDocument/2006/relationships/image" Target="../media/image1.png"/><Relationship Id="rId1" Type="http://schemas.openxmlformats.org/officeDocument/2006/relationships/slideLayout" Target="../slideLayouts/slideLayout877.xml"/><Relationship Id="rId2" Type="http://schemas.openxmlformats.org/officeDocument/2006/relationships/slideLayout" Target="../slideLayouts/slideLayout878.xml"/><Relationship Id="rId3" Type="http://schemas.openxmlformats.org/officeDocument/2006/relationships/slideLayout" Target="../slideLayouts/slideLayout879.xml"/><Relationship Id="rId4" Type="http://schemas.openxmlformats.org/officeDocument/2006/relationships/slideLayout" Target="../slideLayouts/slideLayout880.xml"/><Relationship Id="rId5" Type="http://schemas.openxmlformats.org/officeDocument/2006/relationships/slideLayout" Target="../slideLayouts/slideLayout881.xml"/><Relationship Id="rId6" Type="http://schemas.openxmlformats.org/officeDocument/2006/relationships/slideLayout" Target="../slideLayouts/slideLayout882.xml"/><Relationship Id="rId7" Type="http://schemas.openxmlformats.org/officeDocument/2006/relationships/slideLayout" Target="../slideLayouts/slideLayout883.xml"/><Relationship Id="rId8" Type="http://schemas.openxmlformats.org/officeDocument/2006/relationships/slideLayout" Target="../slideLayouts/slideLayout884.xml"/><Relationship Id="rId9" Type="http://schemas.openxmlformats.org/officeDocument/2006/relationships/slideLayout" Target="../slideLayouts/slideLayout885.xml"/><Relationship Id="rId10" Type="http://schemas.openxmlformats.org/officeDocument/2006/relationships/slideLayout" Target="../slideLayouts/slideLayout88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98.xml"/><Relationship Id="rId12" Type="http://schemas.openxmlformats.org/officeDocument/2006/relationships/theme" Target="../theme/theme82.xml"/><Relationship Id="rId13" Type="http://schemas.openxmlformats.org/officeDocument/2006/relationships/image" Target="../media/image1.png"/><Relationship Id="rId1" Type="http://schemas.openxmlformats.org/officeDocument/2006/relationships/slideLayout" Target="../slideLayouts/slideLayout888.xml"/><Relationship Id="rId2" Type="http://schemas.openxmlformats.org/officeDocument/2006/relationships/slideLayout" Target="../slideLayouts/slideLayout889.xml"/><Relationship Id="rId3" Type="http://schemas.openxmlformats.org/officeDocument/2006/relationships/slideLayout" Target="../slideLayouts/slideLayout890.xml"/><Relationship Id="rId4" Type="http://schemas.openxmlformats.org/officeDocument/2006/relationships/slideLayout" Target="../slideLayouts/slideLayout891.xml"/><Relationship Id="rId5" Type="http://schemas.openxmlformats.org/officeDocument/2006/relationships/slideLayout" Target="../slideLayouts/slideLayout892.xml"/><Relationship Id="rId6" Type="http://schemas.openxmlformats.org/officeDocument/2006/relationships/slideLayout" Target="../slideLayouts/slideLayout893.xml"/><Relationship Id="rId7" Type="http://schemas.openxmlformats.org/officeDocument/2006/relationships/slideLayout" Target="../slideLayouts/slideLayout894.xml"/><Relationship Id="rId8" Type="http://schemas.openxmlformats.org/officeDocument/2006/relationships/slideLayout" Target="../slideLayouts/slideLayout895.xml"/><Relationship Id="rId9" Type="http://schemas.openxmlformats.org/officeDocument/2006/relationships/slideLayout" Target="../slideLayouts/slideLayout896.xml"/><Relationship Id="rId10" Type="http://schemas.openxmlformats.org/officeDocument/2006/relationships/slideLayout" Target="../slideLayouts/slideLayout89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09.xml"/><Relationship Id="rId12" Type="http://schemas.openxmlformats.org/officeDocument/2006/relationships/theme" Target="../theme/theme83.xml"/><Relationship Id="rId13" Type="http://schemas.openxmlformats.org/officeDocument/2006/relationships/image" Target="../media/image1.png"/><Relationship Id="rId1" Type="http://schemas.openxmlformats.org/officeDocument/2006/relationships/slideLayout" Target="../slideLayouts/slideLayout899.xml"/><Relationship Id="rId2" Type="http://schemas.openxmlformats.org/officeDocument/2006/relationships/slideLayout" Target="../slideLayouts/slideLayout900.xml"/><Relationship Id="rId3" Type="http://schemas.openxmlformats.org/officeDocument/2006/relationships/slideLayout" Target="../slideLayouts/slideLayout901.xml"/><Relationship Id="rId4" Type="http://schemas.openxmlformats.org/officeDocument/2006/relationships/slideLayout" Target="../slideLayouts/slideLayout902.xml"/><Relationship Id="rId5" Type="http://schemas.openxmlformats.org/officeDocument/2006/relationships/slideLayout" Target="../slideLayouts/slideLayout903.xml"/><Relationship Id="rId6" Type="http://schemas.openxmlformats.org/officeDocument/2006/relationships/slideLayout" Target="../slideLayouts/slideLayout904.xml"/><Relationship Id="rId7" Type="http://schemas.openxmlformats.org/officeDocument/2006/relationships/slideLayout" Target="../slideLayouts/slideLayout905.xml"/><Relationship Id="rId8" Type="http://schemas.openxmlformats.org/officeDocument/2006/relationships/slideLayout" Target="../slideLayouts/slideLayout906.xml"/><Relationship Id="rId9" Type="http://schemas.openxmlformats.org/officeDocument/2006/relationships/slideLayout" Target="../slideLayouts/slideLayout907.xml"/><Relationship Id="rId10" Type="http://schemas.openxmlformats.org/officeDocument/2006/relationships/slideLayout" Target="../slideLayouts/slideLayout90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0.xml"/><Relationship Id="rId12" Type="http://schemas.openxmlformats.org/officeDocument/2006/relationships/theme" Target="../theme/theme84.xml"/><Relationship Id="rId1" Type="http://schemas.openxmlformats.org/officeDocument/2006/relationships/slideLayout" Target="../slideLayouts/slideLayout910.xml"/><Relationship Id="rId2" Type="http://schemas.openxmlformats.org/officeDocument/2006/relationships/slideLayout" Target="../slideLayouts/slideLayout911.xml"/><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slideLayout" Target="../slideLayouts/slideLayout916.xml"/><Relationship Id="rId8" Type="http://schemas.openxmlformats.org/officeDocument/2006/relationships/slideLayout" Target="../slideLayouts/slideLayout917.xml"/><Relationship Id="rId9" Type="http://schemas.openxmlformats.org/officeDocument/2006/relationships/slideLayout" Target="../slideLayouts/slideLayout918.xml"/><Relationship Id="rId10" Type="http://schemas.openxmlformats.org/officeDocument/2006/relationships/slideLayout" Target="../slideLayouts/slideLayout919.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1.xml"/><Relationship Id="rId12" Type="http://schemas.openxmlformats.org/officeDocument/2006/relationships/theme" Target="../theme/theme85.xml"/><Relationship Id="rId13" Type="http://schemas.openxmlformats.org/officeDocument/2006/relationships/image" Target="../media/image1.png"/><Relationship Id="rId1" Type="http://schemas.openxmlformats.org/officeDocument/2006/relationships/slideLayout" Target="../slideLayouts/slideLayout921.xml"/><Relationship Id="rId2" Type="http://schemas.openxmlformats.org/officeDocument/2006/relationships/slideLayout" Target="../slideLayouts/slideLayout922.xml"/><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slideLayout" Target="../slideLayouts/slideLayout928.xml"/><Relationship Id="rId9" Type="http://schemas.openxmlformats.org/officeDocument/2006/relationships/slideLayout" Target="../slideLayouts/slideLayout929.xml"/><Relationship Id="rId10" Type="http://schemas.openxmlformats.org/officeDocument/2006/relationships/slideLayout" Target="../slideLayouts/slideLayout930.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86.xml"/><Relationship Id="rId13" Type="http://schemas.openxmlformats.org/officeDocument/2006/relationships/image" Target="../media/image1.png"/><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3.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43.xml"/><Relationship Id="rId2" Type="http://schemas.openxmlformats.org/officeDocument/2006/relationships/slideLayout" Target="../slideLayouts/slideLayout944.xml"/><Relationship Id="rId3" Type="http://schemas.openxmlformats.org/officeDocument/2006/relationships/slideLayout" Target="../slideLayouts/slideLayout945.xml"/><Relationship Id="rId4" Type="http://schemas.openxmlformats.org/officeDocument/2006/relationships/slideLayout" Target="../slideLayouts/slideLayout946.xml"/><Relationship Id="rId5" Type="http://schemas.openxmlformats.org/officeDocument/2006/relationships/slideLayout" Target="../slideLayouts/slideLayout947.xml"/><Relationship Id="rId6" Type="http://schemas.openxmlformats.org/officeDocument/2006/relationships/slideLayout" Target="../slideLayouts/slideLayout948.xml"/><Relationship Id="rId7" Type="http://schemas.openxmlformats.org/officeDocument/2006/relationships/slideLayout" Target="../slideLayouts/slideLayout949.xml"/><Relationship Id="rId8" Type="http://schemas.openxmlformats.org/officeDocument/2006/relationships/slideLayout" Target="../slideLayouts/slideLayout950.xml"/><Relationship Id="rId9" Type="http://schemas.openxmlformats.org/officeDocument/2006/relationships/slideLayout" Target="../slideLayouts/slideLayout951.xml"/><Relationship Id="rId10" Type="http://schemas.openxmlformats.org/officeDocument/2006/relationships/slideLayout" Target="../slideLayouts/slideLayout95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88.xml"/><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9.xml"/><Relationship Id="rId13" Type="http://schemas.openxmlformats.org/officeDocument/2006/relationships/image" Target="../media/image1.png"/><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0.xml"/><Relationship Id="rId13" Type="http://schemas.openxmlformats.org/officeDocument/2006/relationships/image" Target="../media/image1.png"/><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91.xml"/><Relationship Id="rId13" Type="http://schemas.openxmlformats.org/officeDocument/2006/relationships/image" Target="../media/image1.png"/><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theme" Target="../theme/theme94.xml"/><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1.xml"/><Relationship Id="rId12" Type="http://schemas.openxmlformats.org/officeDocument/2006/relationships/theme" Target="../theme/theme95.xml"/><Relationship Id="rId13" Type="http://schemas.openxmlformats.org/officeDocument/2006/relationships/image" Target="../media/image1.png"/><Relationship Id="rId1" Type="http://schemas.openxmlformats.org/officeDocument/2006/relationships/slideLayout" Target="../slideLayouts/slideLayout1031.xml"/><Relationship Id="rId2" Type="http://schemas.openxmlformats.org/officeDocument/2006/relationships/slideLayout" Target="../slideLayouts/slideLayout1032.xml"/><Relationship Id="rId3" Type="http://schemas.openxmlformats.org/officeDocument/2006/relationships/slideLayout" Target="../slideLayouts/slideLayout1033.xml"/><Relationship Id="rId4" Type="http://schemas.openxmlformats.org/officeDocument/2006/relationships/slideLayout" Target="../slideLayouts/slideLayout1034.xml"/><Relationship Id="rId5" Type="http://schemas.openxmlformats.org/officeDocument/2006/relationships/slideLayout" Target="../slideLayouts/slideLayout1035.xml"/><Relationship Id="rId6" Type="http://schemas.openxmlformats.org/officeDocument/2006/relationships/slideLayout" Target="../slideLayouts/slideLayout1036.xml"/><Relationship Id="rId7" Type="http://schemas.openxmlformats.org/officeDocument/2006/relationships/slideLayout" Target="../slideLayouts/slideLayout1037.xml"/><Relationship Id="rId8" Type="http://schemas.openxmlformats.org/officeDocument/2006/relationships/slideLayout" Target="../slideLayouts/slideLayout1038.xml"/><Relationship Id="rId9" Type="http://schemas.openxmlformats.org/officeDocument/2006/relationships/slideLayout" Target="../slideLayouts/slideLayout1039.xml"/><Relationship Id="rId10" Type="http://schemas.openxmlformats.org/officeDocument/2006/relationships/slideLayout" Target="../slideLayouts/slideLayout1040.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2.xml"/><Relationship Id="rId12" Type="http://schemas.openxmlformats.org/officeDocument/2006/relationships/theme" Target="../theme/theme96.xml"/><Relationship Id="rId13" Type="http://schemas.openxmlformats.org/officeDocument/2006/relationships/image" Target="../media/image1.png"/><Relationship Id="rId1" Type="http://schemas.openxmlformats.org/officeDocument/2006/relationships/slideLayout" Target="../slideLayouts/slideLayout1042.xml"/><Relationship Id="rId2" Type="http://schemas.openxmlformats.org/officeDocument/2006/relationships/slideLayout" Target="../slideLayouts/slideLayout1043.xml"/><Relationship Id="rId3" Type="http://schemas.openxmlformats.org/officeDocument/2006/relationships/slideLayout" Target="../slideLayouts/slideLayout1044.xml"/><Relationship Id="rId4" Type="http://schemas.openxmlformats.org/officeDocument/2006/relationships/slideLayout" Target="../slideLayouts/slideLayout1045.xml"/><Relationship Id="rId5" Type="http://schemas.openxmlformats.org/officeDocument/2006/relationships/slideLayout" Target="../slideLayouts/slideLayout1046.xml"/><Relationship Id="rId6" Type="http://schemas.openxmlformats.org/officeDocument/2006/relationships/slideLayout" Target="../slideLayouts/slideLayout1047.xml"/><Relationship Id="rId7" Type="http://schemas.openxmlformats.org/officeDocument/2006/relationships/slideLayout" Target="../slideLayouts/slideLayout1048.xml"/><Relationship Id="rId8" Type="http://schemas.openxmlformats.org/officeDocument/2006/relationships/slideLayout" Target="../slideLayouts/slideLayout1049.xml"/><Relationship Id="rId9" Type="http://schemas.openxmlformats.org/officeDocument/2006/relationships/slideLayout" Target="../slideLayouts/slideLayout1050.xml"/><Relationship Id="rId10" Type="http://schemas.openxmlformats.org/officeDocument/2006/relationships/slideLayout" Target="../slideLayouts/slideLayout1051.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3.xml"/><Relationship Id="rId12" Type="http://schemas.openxmlformats.org/officeDocument/2006/relationships/theme" Target="../theme/theme97.xml"/><Relationship Id="rId1" Type="http://schemas.openxmlformats.org/officeDocument/2006/relationships/slideLayout" Target="../slideLayouts/slideLayout1053.xml"/><Relationship Id="rId2" Type="http://schemas.openxmlformats.org/officeDocument/2006/relationships/slideLayout" Target="../slideLayouts/slideLayout1054.xml"/><Relationship Id="rId3" Type="http://schemas.openxmlformats.org/officeDocument/2006/relationships/slideLayout" Target="../slideLayouts/slideLayout1055.xml"/><Relationship Id="rId4" Type="http://schemas.openxmlformats.org/officeDocument/2006/relationships/slideLayout" Target="../slideLayouts/slideLayout1056.xml"/><Relationship Id="rId5" Type="http://schemas.openxmlformats.org/officeDocument/2006/relationships/slideLayout" Target="../slideLayouts/slideLayout1057.xml"/><Relationship Id="rId6" Type="http://schemas.openxmlformats.org/officeDocument/2006/relationships/slideLayout" Target="../slideLayouts/slideLayout1058.xml"/><Relationship Id="rId7" Type="http://schemas.openxmlformats.org/officeDocument/2006/relationships/slideLayout" Target="../slideLayouts/slideLayout1059.xml"/><Relationship Id="rId8" Type="http://schemas.openxmlformats.org/officeDocument/2006/relationships/slideLayout" Target="../slideLayouts/slideLayout1060.xml"/><Relationship Id="rId9" Type="http://schemas.openxmlformats.org/officeDocument/2006/relationships/slideLayout" Target="../slideLayouts/slideLayout1061.xml"/><Relationship Id="rId10" Type="http://schemas.openxmlformats.org/officeDocument/2006/relationships/slideLayout" Target="../slideLayouts/slideLayout1062.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4.xml"/><Relationship Id="rId12" Type="http://schemas.openxmlformats.org/officeDocument/2006/relationships/theme" Target="../theme/theme98.xml"/><Relationship Id="rId13" Type="http://schemas.openxmlformats.org/officeDocument/2006/relationships/image" Target="../media/image1.png"/><Relationship Id="rId1" Type="http://schemas.openxmlformats.org/officeDocument/2006/relationships/slideLayout" Target="../slideLayouts/slideLayout1064.xml"/><Relationship Id="rId2" Type="http://schemas.openxmlformats.org/officeDocument/2006/relationships/slideLayout" Target="../slideLayouts/slideLayout1065.xml"/><Relationship Id="rId3" Type="http://schemas.openxmlformats.org/officeDocument/2006/relationships/slideLayout" Target="../slideLayouts/slideLayout1066.xml"/><Relationship Id="rId4" Type="http://schemas.openxmlformats.org/officeDocument/2006/relationships/slideLayout" Target="../slideLayouts/slideLayout1067.xml"/><Relationship Id="rId5" Type="http://schemas.openxmlformats.org/officeDocument/2006/relationships/slideLayout" Target="../slideLayouts/slideLayout1068.xml"/><Relationship Id="rId6" Type="http://schemas.openxmlformats.org/officeDocument/2006/relationships/slideLayout" Target="../slideLayouts/slideLayout1069.xml"/><Relationship Id="rId7" Type="http://schemas.openxmlformats.org/officeDocument/2006/relationships/slideLayout" Target="../slideLayouts/slideLayout1070.xml"/><Relationship Id="rId8" Type="http://schemas.openxmlformats.org/officeDocument/2006/relationships/slideLayout" Target="../slideLayouts/slideLayout1071.xml"/><Relationship Id="rId9" Type="http://schemas.openxmlformats.org/officeDocument/2006/relationships/slideLayout" Target="../slideLayouts/slideLayout1072.xml"/><Relationship Id="rId10" Type="http://schemas.openxmlformats.org/officeDocument/2006/relationships/slideLayout" Target="../slideLayouts/slideLayout1073.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5.xml"/><Relationship Id="rId12" Type="http://schemas.openxmlformats.org/officeDocument/2006/relationships/slideLayout" Target="../slideLayouts/slideLayout1086.xml"/><Relationship Id="rId13" Type="http://schemas.openxmlformats.org/officeDocument/2006/relationships/theme" Target="../theme/theme99.xml"/><Relationship Id="rId1" Type="http://schemas.openxmlformats.org/officeDocument/2006/relationships/slideLayout" Target="../slideLayouts/slideLayout1075.xml"/><Relationship Id="rId2" Type="http://schemas.openxmlformats.org/officeDocument/2006/relationships/slideLayout" Target="../slideLayouts/slideLayout1076.xml"/><Relationship Id="rId3" Type="http://schemas.openxmlformats.org/officeDocument/2006/relationships/slideLayout" Target="../slideLayouts/slideLayout1077.xml"/><Relationship Id="rId4" Type="http://schemas.openxmlformats.org/officeDocument/2006/relationships/slideLayout" Target="../slideLayouts/slideLayout1078.xml"/><Relationship Id="rId5" Type="http://schemas.openxmlformats.org/officeDocument/2006/relationships/slideLayout" Target="../slideLayouts/slideLayout1079.xml"/><Relationship Id="rId6" Type="http://schemas.openxmlformats.org/officeDocument/2006/relationships/slideLayout" Target="../slideLayouts/slideLayout1080.xml"/><Relationship Id="rId7" Type="http://schemas.openxmlformats.org/officeDocument/2006/relationships/slideLayout" Target="../slideLayouts/slideLayout1081.xml"/><Relationship Id="rId8" Type="http://schemas.openxmlformats.org/officeDocument/2006/relationships/slideLayout" Target="../slideLayouts/slideLayout1082.xml"/><Relationship Id="rId9" Type="http://schemas.openxmlformats.org/officeDocument/2006/relationships/slideLayout" Target="../slideLayouts/slideLayout1083.xml"/><Relationship Id="rId10" Type="http://schemas.openxmlformats.org/officeDocument/2006/relationships/slideLayout" Target="../slideLayouts/slideLayout10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20638325"/>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9226075"/>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3875186"/>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0829137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04171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7900968"/>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02678425"/>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68388885"/>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0083490"/>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6482330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8357576"/>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29782013"/>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3452545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092243"/>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76422070"/>
      </p:ext>
    </p:extLst>
  </p:cSld>
  <p:clrMap bg1="lt1" tx1="dk1" bg2="lt2" tx2="dk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 id="214748606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516756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12/4/15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46555601"/>
      </p:ext>
    </p:extLst>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3076794252"/>
      </p:ext>
    </p:extLst>
  </p:cSld>
  <p:clrMap bg1="lt1" tx1="dk1" bg2="lt2" tx2="dk2" accent1="accent1" accent2="accent2" accent3="accent3" accent4="accent4" accent5="accent5" accent6="accent6" hlink="hlink" folHlink="folHlink"/>
  <p:sldLayoutIdLst>
    <p:sldLayoutId id="2147486093" r:id="rId1"/>
    <p:sldLayoutId id="2147486094" r:id="rId2"/>
    <p:sldLayoutId id="2147486095" r:id="rId3"/>
    <p:sldLayoutId id="2147486096" r:id="rId4"/>
    <p:sldLayoutId id="2147486097" r:id="rId5"/>
    <p:sldLayoutId id="2147486098" r:id="rId6"/>
    <p:sldLayoutId id="2147486099" r:id="rId7"/>
    <p:sldLayoutId id="2147486100" r:id="rId8"/>
    <p:sldLayoutId id="2147486101" r:id="rId9"/>
    <p:sldLayoutId id="2147486102" r:id="rId10"/>
    <p:sldLayoutId id="214748610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0873313"/>
      </p:ext>
    </p:extLst>
  </p:cSld>
  <p:clrMap bg1="lt1" tx1="dk1" bg2="lt2" tx2="dk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205330"/>
      </p:ext>
    </p:extLst>
  </p:cSld>
  <p:clrMap bg1="lt1" tx1="dk1" bg2="lt2" tx2="dk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44815696"/>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4586755"/>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2000510"/>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09822312"/>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2573326309"/>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65077665"/>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210746"/>
      </p:ext>
    </p:extLst>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859213"/>
      </p:ext>
    </p:extLst>
  </p:cSld>
  <p:clrMap bg1="lt1" tx1="dk1" bg2="lt2" tx2="dk2" accent1="accent1" accent2="accent2" accent3="accent3" accent4="accent4" accent5="accent5" accent6="accent6" hlink="hlink" folHlink="folHlink"/>
  <p:sldLayoutIdLst>
    <p:sldLayoutId id="2147486278" r:id="rId1"/>
    <p:sldLayoutId id="2147486279" r:id="rId2"/>
    <p:sldLayoutId id="2147486280" r:id="rId3"/>
    <p:sldLayoutId id="2147486281" r:id="rId4"/>
    <p:sldLayoutId id="2147486282" r:id="rId5"/>
    <p:sldLayoutId id="2147486283"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1943146"/>
      </p:ext>
    </p:extLst>
  </p:cSld>
  <p:clrMap bg1="lt1" tx1="dk1" bg2="lt2" tx2="dk2" accent1="accent1" accent2="accent2" accent3="accent3" accent4="accent4" accent5="accent5" accent6="accent6" hlink="hlink" folHlink="folHlink"/>
  <p:sldLayoutIdLst>
    <p:sldLayoutId id="2147486285" r:id="rId1"/>
    <p:sldLayoutId id="2147486286" r:id="rId2"/>
    <p:sldLayoutId id="2147486287" r:id="rId3"/>
    <p:sldLayoutId id="2147486288" r:id="rId4"/>
    <p:sldLayoutId id="2147486289" r:id="rId5"/>
    <p:sldLayoutId id="2147486290"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893852"/>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8464299"/>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2842135"/>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523092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68113352"/>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12/4/15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8237237"/>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 id="214748636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482572510"/>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2985870"/>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798069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0937335"/>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98471662"/>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90143041"/>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54989711"/>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93447397"/>
      </p:ext>
    </p:extLst>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86301089"/>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3318526"/>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12/4/15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4091547978"/>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30578636"/>
      </p:ext>
    </p:extLst>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640423425"/>
      </p:ext>
    </p:extLst>
  </p:cSld>
  <p:clrMap bg1="lt1" tx1="dk1" bg2="lt2" tx2="dk2" accent1="accent1" accent2="accent2" accent3="accent3" accent4="accent4" accent5="accent5" accent6="accent6" hlink="hlink" folHlink="folHlink"/>
  <p:sldLayoutIdLst>
    <p:sldLayoutId id="2147486509" r:id="rId1"/>
    <p:sldLayoutId id="2147486510" r:id="rId2"/>
    <p:sldLayoutId id="2147486511" r:id="rId3"/>
    <p:sldLayoutId id="2147486512" r:id="rId4"/>
    <p:sldLayoutId id="2147486513" r:id="rId5"/>
    <p:sldLayoutId id="2147486514" r:id="rId6"/>
    <p:sldLayoutId id="2147486515" r:id="rId7"/>
    <p:sldLayoutId id="2147486516" r:id="rId8"/>
    <p:sldLayoutId id="2147486517" r:id="rId9"/>
    <p:sldLayoutId id="2147486518" r:id="rId10"/>
    <p:sldLayoutId id="2147486519"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6830473"/>
      </p:ext>
    </p:extLst>
  </p:cSld>
  <p:clrMap bg1="lt1" tx1="dk1" bg2="lt2" tx2="dk2" accent1="accent1" accent2="accent2" accent3="accent3" accent4="accent4" accent5="accent5" accent6="accent6" hlink="hlink" folHlink="folHlink"/>
  <p:sldLayoutIdLst>
    <p:sldLayoutId id="2147486521" r:id="rId1"/>
    <p:sldLayoutId id="2147486522" r:id="rId2"/>
    <p:sldLayoutId id="2147486523" r:id="rId3"/>
    <p:sldLayoutId id="2147486524" r:id="rId4"/>
    <p:sldLayoutId id="2147486525" r:id="rId5"/>
    <p:sldLayoutId id="2147486526" r:id="rId6"/>
    <p:sldLayoutId id="2147486527" r:id="rId7"/>
    <p:sldLayoutId id="2147486528" r:id="rId8"/>
    <p:sldLayoutId id="2147486529" r:id="rId9"/>
    <p:sldLayoutId id="2147486530" r:id="rId10"/>
    <p:sldLayoutId id="2147486531"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8585305"/>
      </p:ext>
    </p:extLst>
  </p:cSld>
  <p:clrMap bg1="lt1" tx1="dk1" bg2="lt2" tx2="dk2" accent1="accent1" accent2="accent2" accent3="accent3" accent4="accent4" accent5="accent5" accent6="accent6" hlink="hlink" folHlink="folHlink"/>
  <p:sldLayoutIdLst>
    <p:sldLayoutId id="2147486533" r:id="rId1"/>
    <p:sldLayoutId id="2147486534" r:id="rId2"/>
    <p:sldLayoutId id="2147486535" r:id="rId3"/>
    <p:sldLayoutId id="2147486536" r:id="rId4"/>
    <p:sldLayoutId id="2147486537" r:id="rId5"/>
    <p:sldLayoutId id="2147486538" r:id="rId6"/>
    <p:sldLayoutId id="2147486539" r:id="rId7"/>
    <p:sldLayoutId id="2147486540" r:id="rId8"/>
    <p:sldLayoutId id="2147486541" r:id="rId9"/>
    <p:sldLayoutId id="2147486542" r:id="rId10"/>
    <p:sldLayoutId id="214748654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02874875"/>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899056"/>
      </p:ext>
    </p:extLst>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 id="2147486568" r:id="rId12"/>
    <p:sldLayoutId id="214748656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61640004"/>
      </p:ext>
    </p:extLst>
  </p:cSld>
  <p:clrMap bg1="lt1" tx1="dk1" bg2="lt2" tx2="dk2" accent1="accent1" accent2="accent2" accent3="accent3" accent4="accent4" accent5="accent5" accent6="accent6" hlink="hlink" folHlink="folHlink"/>
  <p:sldLayoutIdLst>
    <p:sldLayoutId id="2147486571"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01671638"/>
      </p:ext>
    </p:extLst>
  </p:cSld>
  <p:clrMap bg1="lt1" tx1="dk1" bg2="lt2" tx2="dk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170170"/>
      </p:ext>
    </p:extLst>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 id="2147486610" r:id="rId4"/>
    <p:sldLayoutId id="2147486611" r:id="rId5"/>
    <p:sldLayoutId id="2147486612" r:id="rId6"/>
    <p:sldLayoutId id="2147486613" r:id="rId7"/>
    <p:sldLayoutId id="2147486614" r:id="rId8"/>
    <p:sldLayoutId id="2147486615" r:id="rId9"/>
    <p:sldLayoutId id="2147486616" r:id="rId10"/>
    <p:sldLayoutId id="21474866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4811710"/>
      </p:ext>
    </p:extLst>
  </p:cSld>
  <p:clrMap bg1="lt1" tx1="dk1" bg2="lt2" tx2="dk2" accent1="accent1" accent2="accent2" accent3="accent3" accent4="accent4" accent5="accent5" accent6="accent6" hlink="hlink" folHlink="folHlink"/>
  <p:sldLayoutIdLst>
    <p:sldLayoutId id="2147486631" r:id="rId1"/>
    <p:sldLayoutId id="2147486632" r:id="rId2"/>
    <p:sldLayoutId id="2147486633" r:id="rId3"/>
    <p:sldLayoutId id="2147486634" r:id="rId4"/>
    <p:sldLayoutId id="2147486635" r:id="rId5"/>
    <p:sldLayoutId id="2147486636" r:id="rId6"/>
    <p:sldLayoutId id="2147486637" r:id="rId7"/>
    <p:sldLayoutId id="2147486638" r:id="rId8"/>
    <p:sldLayoutId id="2147486639" r:id="rId9"/>
    <p:sldLayoutId id="2147486640" r:id="rId10"/>
    <p:sldLayoutId id="214748664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77261555"/>
      </p:ext>
    </p:extLst>
  </p:cSld>
  <p:clrMap bg1="lt1" tx1="dk1" bg2="lt2" tx2="dk2" accent1="accent1" accent2="accent2" accent3="accent3" accent4="accent4" accent5="accent5" accent6="accent6" hlink="hlink" folHlink="folHlink"/>
  <p:sldLayoutIdLst>
    <p:sldLayoutId id="2147486643" r:id="rId1"/>
    <p:sldLayoutId id="2147486644" r:id="rId2"/>
    <p:sldLayoutId id="2147486645" r:id="rId3"/>
    <p:sldLayoutId id="2147486646" r:id="rId4"/>
    <p:sldLayoutId id="2147486647" r:id="rId5"/>
    <p:sldLayoutId id="2147486648" r:id="rId6"/>
    <p:sldLayoutId id="2147486649" r:id="rId7"/>
    <p:sldLayoutId id="2147486650" r:id="rId8"/>
    <p:sldLayoutId id="2147486651" r:id="rId9"/>
    <p:sldLayoutId id="2147486652" r:id="rId10"/>
    <p:sldLayoutId id="21474866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971120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918345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625889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1707394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5412545"/>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5161560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706514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412869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898775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smtClean="0">
                <a:solidFill>
                  <a:srgbClr val="000000"/>
                </a:solidFill>
              </a:rPr>
              <a:t>CHIPPER: HPCA 2011</a:t>
            </a:r>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2174056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013204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492690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644759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571522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33460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latin typeface="Calibri"/>
              </a:rPr>
              <a:pPr defTabSz="457200">
                <a:defRPr/>
              </a:pPr>
              <a:t>12/4/15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latin typeface="Calibri"/>
              </a:rPr>
              <a:pPr defTabSz="457200">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1285354"/>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4975288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5331482"/>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2391744"/>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74596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08552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332385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746191"/>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0346725"/>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52121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3005499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980527977"/>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35885576"/>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3450081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2403201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0629613"/>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latin typeface="Calibri"/>
              </a:rPr>
              <a:pPr/>
              <a:t>12/4/15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04835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406701950"/>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6661772"/>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7451953"/>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8377649"/>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0040291"/>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5189113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19212175"/>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4528621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996499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3612786"/>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55807897"/>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810190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1840710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945898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19006944"/>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8014917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801050"/>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16768479"/>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3089623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6703761"/>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105862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24879343"/>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44650870"/>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8885127"/>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81734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97017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64755"/>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095861"/>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71.xml"/><Relationship Id="rId2"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7.xml"/><Relationship Id="rId3" Type="http://schemas.openxmlformats.org/officeDocument/2006/relationships/chart" Target="../charts/char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8.xml"/></Relationships>
</file>

<file path=ppt/slides/_rels/slide102.xml.rels><?xml version="1.0" encoding="UTF-8" standalone="yes"?>
<Relationships xmlns="http://schemas.openxmlformats.org/package/2006/relationships"><Relationship Id="rId3" Type="http://schemas.openxmlformats.org/officeDocument/2006/relationships/chart" Target="../charts/chart18.xml"/><Relationship Id="rId4" Type="http://schemas.openxmlformats.org/officeDocument/2006/relationships/chart" Target="../charts/chart19.xml"/><Relationship Id="rId1" Type="http://schemas.openxmlformats.org/officeDocument/2006/relationships/slideLayout" Target="../slideLayouts/slideLayout1378.xml"/><Relationship Id="rId2" Type="http://schemas.openxmlformats.org/officeDocument/2006/relationships/notesSlide" Target="../notesSlides/notesSlide2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0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0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12.xml"/><Relationship Id="rId2" Type="http://schemas.openxmlformats.org/officeDocument/2006/relationships/image" Target="../media/image44.png"/><Relationship Id="rId3" Type="http://schemas.openxmlformats.org/officeDocument/2006/relationships/image" Target="../media/image45.png"/></Relationships>
</file>

<file path=ppt/slides/_rels/slide109.xml.rels><?xml version="1.0" encoding="UTF-8" standalone="yes"?>
<Relationships xmlns="http://schemas.openxmlformats.org/package/2006/relationships"><Relationship Id="rId3" Type="http://schemas.openxmlformats.org/officeDocument/2006/relationships/chart" Target="../charts/chart21.xml"/><Relationship Id="rId4" Type="http://schemas.openxmlformats.org/officeDocument/2006/relationships/chart" Target="../charts/chart22.xml"/><Relationship Id="rId1" Type="http://schemas.openxmlformats.org/officeDocument/2006/relationships/slideLayout" Target="../slideLayouts/slideLayout1412.xml"/><Relationship Id="rId2" Type="http://schemas.openxmlformats.org/officeDocument/2006/relationships/chart" Target="../charts/char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12.png"/><Relationship Id="rId3"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chart" Target="../charts/chart23.xml"/><Relationship Id="rId4" Type="http://schemas.openxmlformats.org/officeDocument/2006/relationships/chart" Target="../charts/chart24.xml"/><Relationship Id="rId5" Type="http://schemas.openxmlformats.org/officeDocument/2006/relationships/chart" Target="../charts/chart25.xml"/><Relationship Id="rId6" Type="http://schemas.openxmlformats.org/officeDocument/2006/relationships/chart" Target="../charts/chart26.xml"/><Relationship Id="rId1" Type="http://schemas.openxmlformats.org/officeDocument/2006/relationships/slideLayout" Target="../slideLayouts/slideLayout1412.xml"/><Relationship Id="rId2" Type="http://schemas.openxmlformats.org/officeDocument/2006/relationships/notesSlide" Target="../notesSlides/notesSlide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59.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4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123.xml.rels><?xml version="1.0" encoding="UTF-8" standalone="yes"?>
<Relationships xmlns="http://schemas.openxmlformats.org/package/2006/relationships"><Relationship Id="rId3" Type="http://schemas.openxmlformats.org/officeDocument/2006/relationships/chart" Target="../charts/chart27.xml"/><Relationship Id="rId4" Type="http://schemas.openxmlformats.org/officeDocument/2006/relationships/chart" Target="../charts/chart28.xml"/><Relationship Id="rId5" Type="http://schemas.openxmlformats.org/officeDocument/2006/relationships/chart" Target="../charts/chart29.xml"/><Relationship Id="rId1" Type="http://schemas.openxmlformats.org/officeDocument/2006/relationships/slideLayout" Target="../slideLayouts/slideLayout481.xml"/><Relationship Id="rId2" Type="http://schemas.openxmlformats.org/officeDocument/2006/relationships/notesSlide" Target="../notesSlides/notesSlide3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0.xml"/><Relationship Id="rId3" Type="http://schemas.openxmlformats.org/officeDocument/2006/relationships/chart" Target="../charts/chart3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5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5.xml"/><Relationship Id="rId3" Type="http://schemas.openxmlformats.org/officeDocument/2006/relationships/image" Target="../media/image54.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4" Type="http://schemas.openxmlformats.org/officeDocument/2006/relationships/hyperlink" Target="https://github.com/CMU-SAFARI/memsim" TargetMode="External"/><Relationship Id="rId5" Type="http://schemas.openxmlformats.org/officeDocument/2006/relationships/hyperlink" Target="https://github.com/CMU-SAFARI/NOCulator" TargetMode="External"/><Relationship Id="rId6" Type="http://schemas.openxmlformats.org/officeDocument/2006/relationships/hyperlink" Target="http://www.ece.cmu.edu/~safari/tools/memerr/index.html" TargetMode="External"/><Relationship Id="rId7" Type="http://schemas.openxmlformats.org/officeDocument/2006/relationships/hyperlink" Target="https://github.com/CMU-SAFARI/" TargetMode="External"/><Relationship Id="rId8" Type="http://schemas.openxmlformats.org/officeDocument/2006/relationships/hyperlink" Target="http://www.ece.cmu.edu/~safari/tools.html" TargetMode="External"/><Relationship Id="rId1" Type="http://schemas.openxmlformats.org/officeDocument/2006/relationships/slideLayout" Target="../slideLayouts/slideLayout13.xml"/><Relationship Id="rId2" Type="http://schemas.openxmlformats.org/officeDocument/2006/relationships/hyperlink" Target="https://github.com/CMU-SAFARI/rowhammer"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4" Type="http://schemas.openxmlformats.org/officeDocument/2006/relationships/hyperlink" Target="http://users.ece.cmu.edu/~omutlu/pub/memory-systems-research_superfri14.pdf" TargetMode="External"/><Relationship Id="rId5" Type="http://schemas.openxmlformats.org/officeDocument/2006/relationships/hyperlink" Target="http://superfri.org/superfri" TargetMode="External"/><Relationship Id="rId1" Type="http://schemas.openxmlformats.org/officeDocument/2006/relationships/slideLayout" Target="../slideLayouts/slideLayout13.xml"/><Relationship Id="rId2" Type="http://schemas.openxmlformats.org/officeDocument/2006/relationships/hyperlink" Target="http://users.ece.cmu.edu/~omutlu/projects.htm" TargetMode="External"/></Relationships>
</file>

<file path=ppt/slides/_rels/slide148.xml.rels><?xml version="1.0" encoding="UTF-8" standalone="yes"?>
<Relationships xmlns="http://schemas.openxmlformats.org/package/2006/relationships"><Relationship Id="rId11" Type="http://schemas.openxmlformats.org/officeDocument/2006/relationships/hyperlink" Target="http://www.ece.cmu.edu/~ece742/f12/doku.php?id=lectures" TargetMode="External"/><Relationship Id="rId12" Type="http://schemas.openxmlformats.org/officeDocument/2006/relationships/hyperlink" Target="https://www.youtube.com/playlist?feature=edit_ok&amp;list=PLSEZzvupP7hNjq3Tuv2hiE5VvR-WRYoW4" TargetMode="External"/><Relationship Id="rId13" Type="http://schemas.openxmlformats.org/officeDocument/2006/relationships/hyperlink" Target="http://users.ece.cmu.edu/~omutlu/acaces2013-memory.html" TargetMode="External"/><Relationship Id="rId14" Type="http://schemas.openxmlformats.org/officeDocument/2006/relationships/hyperlink" Target="https://www.youtube.com/watch?v=ZLCy3pG7Rc0" TargetMode="External"/><Relationship Id="rId1" Type="http://schemas.openxmlformats.org/officeDocument/2006/relationships/slideLayout" Target="../slideLayouts/slideLayout13.xml"/><Relationship Id="rId2" Type="http://schemas.openxmlformats.org/officeDocument/2006/relationships/hyperlink" Target="https://www.youtube.com/playlist?list=PL5PHm2jkkXmidJOd59REog9jDnPDTG6IJ" TargetMode="External"/><Relationship Id="rId3" Type="http://schemas.openxmlformats.org/officeDocument/2006/relationships/hyperlink" Target="https://www.youtube.com/watch?v=BJ87rZCGWU0&amp;list=PL5PHm2jkkXmidJOd59REog9jDnPDTG6IJ" TargetMode="External"/><Relationship Id="rId4" Type="http://schemas.openxmlformats.org/officeDocument/2006/relationships/hyperlink" Target="https://www.youtube.com/watch?v=hxzvtWEN7G4&amp;list=PL5PHm2jkkXmgFdD9x7RsjQC4a8KQjmUkQ" TargetMode="External"/><Relationship Id="rId5" Type="http://schemas.openxmlformats.org/officeDocument/2006/relationships/hyperlink" Target="https://www.youtube.com/watch?v=zLP_X4wyHbY&amp;list=PL5PHm2jkkXmi5CxxI7b3JCL1TWybTDtKq" TargetMode="External"/><Relationship Id="rId6" Type="http://schemas.openxmlformats.org/officeDocument/2006/relationships/hyperlink" Target="http://www.ece.cmu.edu/~ece447/s13/doku.php?id=schedule" TargetMode="External"/><Relationship Id="rId7" Type="http://schemas.openxmlformats.org/officeDocument/2006/relationships/hyperlink" Target="http://www.ece.cmu.edu/~ece447/s14/doku.php?id=schedule" TargetMode="External"/><Relationship Id="rId8" Type="http://schemas.openxmlformats.org/officeDocument/2006/relationships/hyperlink" Target="http://www.ece.cmu.edu/~ece447/s15/doku.php?id=schedule" TargetMode="External"/><Relationship Id="rId9" Type="http://schemas.openxmlformats.org/officeDocument/2006/relationships/hyperlink" Target="http://www.ece.cmu.edu/~ece740/f13/doku.php?id=schedule" TargetMode="External"/><Relationship Id="rId10" Type="http://schemas.openxmlformats.org/officeDocument/2006/relationships/hyperlink" Target="https://www.youtube.com/playlist?list=PL5PHm2jkkXmgDN1PLwOY_tGtUlynnyV6D"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onur@cmu.edu" TargetMode="External"/><Relationship Id="rId3" Type="http://schemas.openxmlformats.org/officeDocument/2006/relationships/hyperlink" Target="http://users.ece.cmu.edu/~omutl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50.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7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7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73.xml"/></Relationships>
</file>

<file path=ppt/slides/_rels/slide154.xml.rels><?xml version="1.0" encoding="UTF-8" standalone="yes"?>
<Relationships xmlns="http://schemas.openxmlformats.org/package/2006/relationships"><Relationship Id="rId3" Type="http://schemas.openxmlformats.org/officeDocument/2006/relationships/hyperlink" Target="http://www.microarch.org/micro42/" TargetMode="External"/><Relationship Id="rId4" Type="http://schemas.openxmlformats.org/officeDocument/2006/relationships/hyperlink" Target="https://users.ece.cmu.edu/~omutlu/pub/das_micro09_talk.pptx" TargetMode="External"/><Relationship Id="rId5" Type="http://schemas.openxmlformats.org/officeDocument/2006/relationships/hyperlink" Target="https://users.ece.cmu.edu/~omutlu/pub/application-to-core-mapping_hpca13.pdf" TargetMode="External"/><Relationship Id="rId6" Type="http://schemas.openxmlformats.org/officeDocument/2006/relationships/hyperlink" Target="http://www.cs.utah.edu/~lizhang/HPCA19/" TargetMode="External"/><Relationship Id="rId7" Type="http://schemas.openxmlformats.org/officeDocument/2006/relationships/hyperlink" Target="https://users.ece.cmu.edu/~omutlu/pub/das_hpca13_talk.pptx" TargetMode="External"/><Relationship Id="rId8" Type="http://schemas.openxmlformats.org/officeDocument/2006/relationships/hyperlink" Target="https://users.ece.cmu.edu/~omutlu/pub/hetero-multiple-NoC_dac13.pdf" TargetMode="External"/><Relationship Id="rId9" Type="http://schemas.openxmlformats.org/officeDocument/2006/relationships/hyperlink" Target="http://www.dac.com/dac+2013.aspx" TargetMode="External"/><Relationship Id="rId10" Type="http://schemas.openxmlformats.org/officeDocument/2006/relationships/hyperlink" Target="https://users.ece.cmu.edu/~omutlu/pub/mishra_dac13_talk.pptx" TargetMode="External"/><Relationship Id="rId11" Type="http://schemas.openxmlformats.org/officeDocument/2006/relationships/hyperlink" Target="https://users.ece.cmu.edu/~omutlu/pub/mishra_dac13_talk.pdf" TargetMode="External"/><Relationship Id="rId1" Type="http://schemas.openxmlformats.org/officeDocument/2006/relationships/slideLayout" Target="../slideLayouts/slideLayout1573.xml"/><Relationship Id="rId2" Type="http://schemas.openxmlformats.org/officeDocument/2006/relationships/hyperlink" Target="https://users.ece.cmu.edu/~omutlu/pub/app-aware-noc_micro09.pdf"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isca2010.inria.fr/" TargetMode="External"/><Relationship Id="rId4" Type="http://schemas.openxmlformats.org/officeDocument/2006/relationships/hyperlink" Target="https://users.ece.cmu.edu/~omutlu/pub/moscibroda_isca10_talk.pptx" TargetMode="External"/><Relationship Id="rId1" Type="http://schemas.openxmlformats.org/officeDocument/2006/relationships/slideLayout" Target="../slideLayouts/slideLayout1573.xml"/><Relationship Id="rId2" Type="http://schemas.openxmlformats.org/officeDocument/2006/relationships/hyperlink" Target="https://users.ece.cmu.edu/~omutlu/pub/aergia_isca10.pdf"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microarch.org/micro42/" TargetMode="External"/><Relationship Id="rId4" Type="http://schemas.openxmlformats.org/officeDocument/2006/relationships/hyperlink" Target="https://users.ece.cmu.edu/~omutlu/pub/grot_micro09_talk.pdf" TargetMode="External"/><Relationship Id="rId5" Type="http://schemas.openxmlformats.org/officeDocument/2006/relationships/hyperlink" Target="https://users.ece.cmu.edu/~omutlu/pub/kilonoc_isca11.pdf" TargetMode="External"/><Relationship Id="rId6" Type="http://schemas.openxmlformats.org/officeDocument/2006/relationships/hyperlink" Target="http://isca2011.umaine.edu/" TargetMode="External"/><Relationship Id="rId7" Type="http://schemas.openxmlformats.org/officeDocument/2006/relationships/hyperlink" Target="https://users.ece.cmu.edu/~omutlu/pub/grot_isca11_talk.pptx" TargetMode="External"/><Relationship Id="rId1" Type="http://schemas.openxmlformats.org/officeDocument/2006/relationships/slideLayout" Target="../slideLayouts/slideLayout1573.xml"/><Relationship Id="rId2" Type="http://schemas.openxmlformats.org/officeDocument/2006/relationships/hyperlink" Target="https://users.ece.cmu.edu/~omutlu/pub/pvc-qos_micro09.pdf" TargetMode="External"/></Relationships>
</file>

<file path=ppt/slides/_rels/slide157.xml.rels><?xml version="1.0" encoding="UTF-8" standalone="yes"?>
<Relationships xmlns="http://schemas.openxmlformats.org/package/2006/relationships"><Relationship Id="rId11" Type="http://schemas.openxmlformats.org/officeDocument/2006/relationships/hyperlink" Target="https://users.ece.cmu.edu/~omutlu/pub/fallin_nocs12_talk.pdf" TargetMode="External"/><Relationship Id="rId12" Type="http://schemas.openxmlformats.org/officeDocument/2006/relationships/hyperlink" Target="https://users.ece.cmu.edu/~omutlu/pub/hierarchical-rings-with-deflection_sbacpad14.pdf" TargetMode="External"/><Relationship Id="rId13" Type="http://schemas.openxmlformats.org/officeDocument/2006/relationships/hyperlink" Target="http://sbac.lip6.fr/2014/" TargetMode="External"/><Relationship Id="rId14" Type="http://schemas.openxmlformats.org/officeDocument/2006/relationships/hyperlink" Target="https://users.ece.cmu.edu/~omutlu/pub/hierarchical-rings-with-deflection_rachata_sbacpad14-talk.pptx" TargetMode="External"/><Relationship Id="rId15" Type="http://schemas.openxmlformats.org/officeDocument/2006/relationships/hyperlink" Target="https://users.ece.cmu.edu/~omutlu/pub/hierarchical-rings-with-deflection_rachata_sbacpad14-talk.pdf" TargetMode="External"/><Relationship Id="rId16" Type="http://schemas.openxmlformats.org/officeDocument/2006/relationships/hyperlink" Target="https://github.com/CMU-SAFARI/NOCulator" TargetMode="External"/><Relationship Id="rId1" Type="http://schemas.openxmlformats.org/officeDocument/2006/relationships/slideLayout" Target="../slideLayouts/slideLayout1573.xml"/><Relationship Id="rId2" Type="http://schemas.openxmlformats.org/officeDocument/2006/relationships/hyperlink" Target="https://users.ece.cmu.edu/~omutlu/pub/bless_isca09.pdf" TargetMode="External"/><Relationship Id="rId3" Type="http://schemas.openxmlformats.org/officeDocument/2006/relationships/hyperlink" Target="http://isca09.cs.columbia.edu/" TargetMode="External"/><Relationship Id="rId4" Type="http://schemas.openxmlformats.org/officeDocument/2006/relationships/hyperlink" Target="https://users.ece.cmu.edu/~omutlu/pub/moscibroda_isca09_talk.pptx" TargetMode="External"/><Relationship Id="rId5" Type="http://schemas.openxmlformats.org/officeDocument/2006/relationships/hyperlink" Target="https://users.ece.cmu.edu/~omutlu/pub/chipper_hpca11.pdf" TargetMode="External"/><Relationship Id="rId6" Type="http://schemas.openxmlformats.org/officeDocument/2006/relationships/hyperlink" Target="http://hpca17.ac.upc.edu/web/" TargetMode="External"/><Relationship Id="rId7" Type="http://schemas.openxmlformats.org/officeDocument/2006/relationships/hyperlink" Target="https://users.ece.cmu.edu/~omutlu/pub/fallin_hpca11_talk.pptx" TargetMode="External"/><Relationship Id="rId8" Type="http://schemas.openxmlformats.org/officeDocument/2006/relationships/hyperlink" Target="https://users.ece.cmu.edu/~omutlu/pub/minimally-buffered-deflection-router_nocs12.pdf" TargetMode="External"/><Relationship Id="rId9" Type="http://schemas.openxmlformats.org/officeDocument/2006/relationships/hyperlink" Target="http://www2.imm.dtu.dk/projects/nocs_2012/nocs/Home.html" TargetMode="External"/><Relationship Id="rId10" Type="http://schemas.openxmlformats.org/officeDocument/2006/relationships/hyperlink" Target="https://users.ece.cmu.edu/~omutlu/pub/fallin_nocs12_talk.pptx" TargetMode="External"/></Relationships>
</file>

<file path=ppt/slides/_rels/slide158.xml.rels><?xml version="1.0" encoding="UTF-8" standalone="yes"?>
<Relationships xmlns="http://schemas.openxmlformats.org/package/2006/relationships"><Relationship Id="rId11" Type="http://schemas.openxmlformats.org/officeDocument/2006/relationships/hyperlink" Target="https://users.ece.cmu.edu/~omutlu/pub/chang_sbacpad12_talk.pptx" TargetMode="External"/><Relationship Id="rId12" Type="http://schemas.openxmlformats.org/officeDocument/2006/relationships/hyperlink" Target="https://users.ece.cmu.edu/~omutlu/pub/chang_sbacpad12_talk.pdf" TargetMode="External"/><Relationship Id="rId1" Type="http://schemas.openxmlformats.org/officeDocument/2006/relationships/slideLayout" Target="../slideLayouts/slideLayout1573.xml"/><Relationship Id="rId2" Type="http://schemas.openxmlformats.org/officeDocument/2006/relationships/hyperlink" Target="https://users.ece.cmu.edu/~omutlu/pub/onchip-network-congestion-scalability_sigcomm2012.pdf" TargetMode="External"/><Relationship Id="rId3" Type="http://schemas.openxmlformats.org/officeDocument/2006/relationships/hyperlink" Target="http://conferences.sigcomm.org/sigcomm/2012/" TargetMode="External"/><Relationship Id="rId4" Type="http://schemas.openxmlformats.org/officeDocument/2006/relationships/hyperlink" Target="https://users.ece.cmu.edu/~omutlu/pub/nychis_sigcomm12_talk.pptx" TargetMode="External"/><Relationship Id="rId5" Type="http://schemas.openxmlformats.org/officeDocument/2006/relationships/hyperlink" Target="https://users.ece.cmu.edu/~omutlu/pub/noc-congestion_hotnets10.pdf" TargetMode="External"/><Relationship Id="rId6" Type="http://schemas.openxmlformats.org/officeDocument/2006/relationships/hyperlink" Target="http://conferences.sigcomm.org/hotnets/2010/" TargetMode="External"/><Relationship Id="rId7" Type="http://schemas.openxmlformats.org/officeDocument/2006/relationships/hyperlink" Target="https://users.ece.cmu.edu/~omutlu/pub/nychis_hotnets10_talk.ppt" TargetMode="External"/><Relationship Id="rId8" Type="http://schemas.openxmlformats.org/officeDocument/2006/relationships/hyperlink" Target="https://users.ece.cmu.edu/~omutlu/pub/nychis_hotnets10_talk.key" TargetMode="External"/><Relationship Id="rId9" Type="http://schemas.openxmlformats.org/officeDocument/2006/relationships/hyperlink" Target="https://users.ece.cmu.edu/~omutlu/pub/hetero-adaptive-source-throttling_sbacpad12.pdf" TargetMode="External"/><Relationship Id="rId10" Type="http://schemas.openxmlformats.org/officeDocument/2006/relationships/hyperlink" Target="http://www.sbc.org.br/sbac/2012/"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www.dac.com/dac+2013.aspx" TargetMode="External"/><Relationship Id="rId4" Type="http://schemas.openxmlformats.org/officeDocument/2006/relationships/hyperlink" Target="https://users.ece.cmu.edu/~omutlu/pub/mishra_dac13_talk.pptx" TargetMode="External"/><Relationship Id="rId5" Type="http://schemas.openxmlformats.org/officeDocument/2006/relationships/hyperlink" Target="https://users.ece.cmu.edu/~omutlu/pub/mishra_dac13_talk.pdf" TargetMode="External"/><Relationship Id="rId1" Type="http://schemas.openxmlformats.org/officeDocument/2006/relationships/slideLayout" Target="../slideLayouts/slideLayout1573.xml"/><Relationship Id="rId2" Type="http://schemas.openxmlformats.org/officeDocument/2006/relationships/hyperlink" Target="https://users.ece.cmu.edu/~omutlu/pub/hetero-multiple-NoC_dac13.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13.png"/></Relationships>
</file>

<file path=ppt/slides/_rels/slide160.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4" Type="http://schemas.openxmlformats.org/officeDocument/2006/relationships/hyperlink" Target="https://users.ece.cmu.edu/~omutlu/pub/lee_hpca13_talk.pptx" TargetMode="External"/><Relationship Id="rId1" Type="http://schemas.openxmlformats.org/officeDocument/2006/relationships/slideLayout" Target="../slideLayouts/slideLayout1573.xml"/><Relationship Id="rId2" Type="http://schemas.openxmlformats.org/officeDocument/2006/relationships/hyperlink" Target="https://users.ece.cmu.edu/~omutlu/pub/tldram_hpca13.pdf"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59.xml"/></Relationships>
</file>

<file path=ppt/slides/_rels/slide162.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13.xml"/><Relationship Id="rId2" Type="http://schemas.openxmlformats.org/officeDocument/2006/relationships/hyperlink" Target="http://users.ece.cmu.edu/~omutlu/pub/flash-memory-errors_mutlu_fms14-talk.pdf"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5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1.png"/><Relationship Id="rId3" Type="http://schemas.openxmlformats.org/officeDocument/2006/relationships/image" Target="../media/image62.png"/></Relationships>
</file>

<file path=ppt/slides/_rels/slide16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4" Type="http://schemas.openxmlformats.org/officeDocument/2006/relationships/hyperlink" Target="https://github.com/CMU-SAFARI/ramulator" TargetMode="External"/><Relationship Id="rId1" Type="http://schemas.openxmlformats.org/officeDocument/2006/relationships/slideLayout" Target="../slideLayouts/slideLayout171.xml"/><Relationship Id="rId2" Type="http://schemas.openxmlformats.org/officeDocument/2006/relationships/hyperlink" Target="http://users.ece.cmu.edu/~omutlu/pub/ramulator_dram_simulator-ieee-cal15.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7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16.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1627.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png"/><Relationship Id="rId5" Type="http://schemas.microsoft.com/office/2007/relationships/hdphoto" Target="../media/hdphoto1.wdp"/><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054.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054.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38.xml"/><Relationship Id="rId2" Type="http://schemas.openxmlformats.org/officeDocument/2006/relationships/notesSlide" Target="../notesSlides/notesSlide11.xml"/><Relationship Id="rId3" Type="http://schemas.openxmlformats.org/officeDocument/2006/relationships/hyperlink" Target="http://users.ece.cmu.edu/~omutlu/pub/dram-row-hammer_isca14.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1076.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076.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hyperlink" Target="https://support.apple.com/en-gb/HT204934" TargetMode="Externa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45.xml"/><Relationship Id="rId2" Type="http://schemas.openxmlformats.org/officeDocument/2006/relationships/image" Target="../media/image30.png"/><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32.jpeg"/><Relationship Id="rId1" Type="http://schemas.openxmlformats.org/officeDocument/2006/relationships/slideLayout" Target="../slideLayouts/slideLayout1093.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4" Type="http://schemas.openxmlformats.org/officeDocument/2006/relationships/hyperlink" Target="http://users.ece.cmu.edu/~omutlu/pub/pim-enabled-instructons-for-low-overhead-pim_isca15.pdf" TargetMode="External"/><Relationship Id="rId5"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2.xml"/><Relationship Id="rId2" Type="http://schemas.openxmlformats.org/officeDocument/2006/relationships/hyperlink" Target="http://users.ece.cmu.edu/~omutlu/pub/rowclone_micro13.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0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0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9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00.xml"/><Relationship Id="rId2" Type="http://schemas.openxmlformats.org/officeDocument/2006/relationships/image" Target="../media/image3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95.xml"/></Relationships>
</file>

<file path=ppt/slides/_rels/slide71.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4" Type="http://schemas.openxmlformats.org/officeDocument/2006/relationships/hyperlink" Target="http://users.ece.cmu.edu/~omutlu/pub/pim-enabled-instructons-for-low-overhead-pim_isca15.pdf" TargetMode="External"/><Relationship Id="rId5"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695.xml"/><Relationship Id="rId2" Type="http://schemas.openxmlformats.org/officeDocument/2006/relationships/hyperlink" Target="http://users.ece.cmu.edu/~omutlu/pub/rowclone_micro13.pdf"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 Id="rId3" Type="http://schemas.openxmlformats.org/officeDocument/2006/relationships/chart" Target="../charts/char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1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79.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1649.xml"/><Relationship Id="rId2" Type="http://schemas.openxmlformats.org/officeDocument/2006/relationships/image" Target="../media/image2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79.xml"/><Relationship Id="rId2" Type="http://schemas.openxmlformats.org/officeDocument/2006/relationships/image" Target="../media/image2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79.xml"/><Relationship Id="rId2" Type="http://schemas.openxmlformats.org/officeDocument/2006/relationships/image" Target="../media/image40.png"/><Relationship Id="rId3"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290.xml"/><Relationship Id="rId2" Type="http://schemas.openxmlformats.org/officeDocument/2006/relationships/notesSlide" Target="../notesSlides/notesSlide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2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19.xml"/><Relationship Id="rId3" Type="http://schemas.openxmlformats.org/officeDocument/2006/relationships/chart" Target="../charts/char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3.xml"/><Relationship Id="rId3" Type="http://schemas.openxmlformats.org/officeDocument/2006/relationships/chart" Target="../charts/char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5.xml"/></Relationships>
</file>

<file path=ppt/slides/_rels/slide99.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1" Type="http://schemas.openxmlformats.org/officeDocument/2006/relationships/slideLayout" Target="../slideLayouts/slideLayout1378.xml"/><Relationship Id="rId2" Type="http://schemas.openxmlformats.org/officeDocument/2006/relationships/notesSlide" Target="../notesSlides/notesSlide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(along with Interconnects)</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Dec</a:t>
            </a:r>
            <a:r>
              <a:rPr lang="en-US" sz="2200" dirty="0" smtClean="0"/>
              <a:t>ember 5, </a:t>
            </a:r>
            <a:r>
              <a:rPr lang="en-US" sz="2200" dirty="0" smtClean="0"/>
              <a:t>2015</a:t>
            </a:r>
          </a:p>
          <a:p>
            <a:r>
              <a:rPr lang="en-US" sz="2200" dirty="0" err="1" smtClean="0"/>
              <a:t>NoCArc</a:t>
            </a:r>
            <a:r>
              <a:rPr lang="en-US" sz="2200" dirty="0" smtClean="0"/>
              <a:t> 2015 Keynote</a:t>
            </a:r>
            <a:endParaRPr lang="en-US" sz="2200" dirty="0" smtClean="0"/>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044328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10</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608"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351915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(Die-Area)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3593410757"/>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smtClean="0">
                <a:solidFill>
                  <a:prstClr val="black"/>
                </a:solidFill>
                <a:latin typeface="Calibri"/>
              </a:rPr>
              <a:t>64</a:t>
            </a:r>
            <a:endParaRPr lang="en-US" sz="2800" b="1">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4419600" y="2743200"/>
            <a:ext cx="838200" cy="523220"/>
          </a:xfrm>
          <a:prstGeom prst="rect">
            <a:avLst/>
          </a:prstGeom>
          <a:noFill/>
        </p:spPr>
        <p:txBody>
          <a:bodyPr wrap="square" rtlCol="0">
            <a:spAutoFit/>
          </a:bodyPr>
          <a:lstStyle/>
          <a:p>
            <a:pPr algn="r"/>
            <a:r>
              <a:rPr lang="en-US" sz="2800" b="1" dirty="0" smtClean="0">
                <a:solidFill>
                  <a:prstClr val="black"/>
                </a:solidFill>
                <a:latin typeface="Calibri"/>
              </a:rPr>
              <a:t>128</a:t>
            </a:r>
            <a:endParaRPr lang="en-US" sz="2800" b="1" dirty="0">
              <a:solidFill>
                <a:prstClr val="black"/>
              </a:solidFill>
              <a:latin typeface="Calibri"/>
            </a:endParaRPr>
          </a:p>
        </p:txBody>
      </p:sp>
      <p:sp>
        <p:nvSpPr>
          <p:cNvPr id="37" name="TextBox 36"/>
          <p:cNvSpPr txBox="1"/>
          <p:nvPr/>
        </p:nvSpPr>
        <p:spPr>
          <a:xfrm>
            <a:off x="5105400" y="30480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5981700" y="3084493"/>
            <a:ext cx="2895600" cy="954107"/>
          </a:xfrm>
          <a:prstGeom prst="rect">
            <a:avLst/>
          </a:prstGeom>
          <a:noFill/>
        </p:spPr>
        <p:txBody>
          <a:bodyPr wrap="square" rtlCol="0">
            <a:spAutoFit/>
          </a:bodyPr>
          <a:lstStyle/>
          <a:p>
            <a:r>
              <a:rPr lang="en-US" sz="2800" b="1" dirty="0" smtClean="0">
                <a:solidFill>
                  <a:prstClr val="black"/>
                </a:solidFill>
                <a:latin typeface="Calibri"/>
              </a:rPr>
              <a:t>   512 cells/</a:t>
            </a:r>
            <a:r>
              <a:rPr lang="en-US" sz="2800" b="1" dirty="0" err="1" smtClean="0">
                <a:solidFill>
                  <a:prstClr val="black"/>
                </a:solidFill>
                <a:latin typeface="Calibri"/>
              </a:rPr>
              <a:t>bitline</a:t>
            </a:r>
            <a:r>
              <a:rPr lang="en-US" sz="2800" b="1" dirty="0" smtClean="0">
                <a:solidFill>
                  <a:prstClr val="black"/>
                </a:solidFill>
                <a:latin typeface="Calibri"/>
              </a:rPr>
              <a:t> </a:t>
            </a:r>
          </a:p>
          <a:p>
            <a:r>
              <a:rPr lang="en-US" sz="2800" b="1" dirty="0">
                <a:solidFill>
                  <a:prstClr val="black"/>
                </a:solidFill>
                <a:latin typeface="Calibri"/>
              </a:rPr>
              <a:t> </a:t>
            </a:r>
            <a:r>
              <a:rPr lang="en-US" sz="2800" b="1" dirty="0" smtClean="0">
                <a:solidFill>
                  <a:prstClr val="black"/>
                </a:solidFill>
                <a:latin typeface="Calibri"/>
              </a:rPr>
              <a:t>  </a:t>
            </a:r>
            <a:endParaRPr lang="en-US" sz="2800" b="1" dirty="0">
              <a:solidFill>
                <a:prstClr val="black"/>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9BBB59">
                    <a:lumMod val="50000"/>
                  </a:srgbClr>
                </a:solidFill>
                <a:latin typeface="Calibri"/>
              </a:rPr>
              <a:t>Near Segment</a:t>
            </a:r>
            <a:endParaRPr lang="en-US" sz="2800" b="1" i="1" dirty="0">
              <a:solidFill>
                <a:srgbClr val="9BBB59">
                  <a:lumMod val="50000"/>
                </a:srgbClr>
              </a:solidFill>
              <a:latin typeface="Calibri"/>
            </a:endParaRP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1" dirty="0" smtClean="0">
                <a:solidFill>
                  <a:srgbClr val="FF0000"/>
                </a:solidFill>
                <a:latin typeface="Calibri"/>
              </a:rPr>
              <a:t>Far Segment</a:t>
            </a:r>
            <a:endParaRPr lang="en-US" sz="2800" b="1" i="1" dirty="0">
              <a:solidFill>
                <a:srgbClr val="FF0000"/>
              </a:solidFill>
              <a:latin typeface="Calibri"/>
            </a:endParaRP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1188763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Leveraging Tiered-Latency DRAM </a:t>
            </a:r>
            <a:endParaRPr lang="en-US" dirty="0"/>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smtClean="0"/>
              <a:t>TL-DRAM is a </a:t>
            </a:r>
            <a:r>
              <a:rPr lang="en-US" sz="3200" b="1" i="1" dirty="0" smtClean="0"/>
              <a:t>substrate</a:t>
            </a:r>
            <a:r>
              <a:rPr lang="en-US" sz="3200" dirty="0" smtClean="0"/>
              <a:t> that can be leveraged by the hardware and/or software</a:t>
            </a:r>
          </a:p>
          <a:p>
            <a:pPr>
              <a:lnSpc>
                <a:spcPct val="85000"/>
              </a:lnSpc>
            </a:pPr>
            <a:endParaRPr lang="en-US" sz="1800" dirty="0"/>
          </a:p>
          <a:p>
            <a:pPr>
              <a:lnSpc>
                <a:spcPct val="85000"/>
              </a:lnSpc>
            </a:pPr>
            <a:r>
              <a:rPr lang="en-US" sz="3200" dirty="0" smtClean="0"/>
              <a:t>Many potential uses</a:t>
            </a:r>
          </a:p>
          <a:p>
            <a:pPr marL="801688" lvl="1" indent="-344488">
              <a:lnSpc>
                <a:spcPct val="85000"/>
              </a:lnSpc>
              <a:buFont typeface="+mj-lt"/>
              <a:buAutoNum type="arabicPeriod"/>
            </a:pPr>
            <a:r>
              <a:rPr lang="en-US" sz="2800" dirty="0" smtClean="0"/>
              <a:t>Use near segment as hardware-managed </a:t>
            </a:r>
            <a:r>
              <a:rPr lang="en-US" sz="2800" b="1" i="1" dirty="0" smtClean="0"/>
              <a:t>inclusive</a:t>
            </a:r>
            <a:r>
              <a:rPr lang="en-US" sz="2800" dirty="0" smtClean="0"/>
              <a:t> cache to far segment</a:t>
            </a:r>
          </a:p>
          <a:p>
            <a:pPr marL="801688" lvl="1" indent="-344488">
              <a:lnSpc>
                <a:spcPct val="85000"/>
              </a:lnSpc>
              <a:buFont typeface="+mj-lt"/>
              <a:buAutoNum type="arabicPeriod"/>
            </a:pPr>
            <a:r>
              <a:rPr lang="en-US" sz="2800" dirty="0" smtClean="0"/>
              <a:t>Use near segment as hardware-managed </a:t>
            </a:r>
            <a:r>
              <a:rPr lang="en-US" sz="2800" b="1" i="1" dirty="0" smtClean="0"/>
              <a:t>exclusive</a:t>
            </a:r>
            <a:r>
              <a:rPr lang="en-US" sz="2800" dirty="0" smtClean="0"/>
              <a:t> cache to far segment</a:t>
            </a:r>
            <a:endParaRPr lang="en-US" sz="2800" dirty="0"/>
          </a:p>
          <a:p>
            <a:pPr marL="801688" lvl="1" indent="-344488">
              <a:lnSpc>
                <a:spcPct val="85000"/>
              </a:lnSpc>
              <a:buFont typeface="+mj-lt"/>
              <a:buAutoNum type="arabicPeriod"/>
            </a:pPr>
            <a:r>
              <a:rPr lang="en-US" sz="2800" dirty="0" smtClean="0"/>
              <a:t>Profile-based page mapping by operating system</a:t>
            </a:r>
          </a:p>
          <a:p>
            <a:pPr marL="801688" lvl="1" indent="-344488">
              <a:lnSpc>
                <a:spcPct val="85000"/>
              </a:lnSpc>
              <a:buFont typeface="+mj-lt"/>
              <a:buAutoNum type="arabicPeriod"/>
            </a:pPr>
            <a:r>
              <a:rPr lang="en-US" sz="2800" dirty="0" smtClean="0"/>
              <a:t>Simply replace DRAM with TL-DRAM </a:t>
            </a:r>
            <a:r>
              <a:rPr lang="en-US" sz="1000" dirty="0" smtClean="0">
                <a:latin typeface="Wingdings"/>
                <a:ea typeface="Wingdings"/>
                <a:cs typeface="Wingdings"/>
                <a:sym typeface="Wingdings"/>
              </a:rPr>
              <a:t> </a:t>
            </a:r>
            <a:endParaRPr lang="en-US" sz="2800" dirty="0" smtClean="0"/>
          </a:p>
          <a:p>
            <a:pPr marL="457200" lvl="1" indent="0">
              <a:lnSpc>
                <a:spcPct val="85000"/>
              </a:lnSpc>
              <a:buNone/>
            </a:pPr>
            <a:endParaRPr lang="en-US" sz="2800" dirty="0" smtClean="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116064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2814654306"/>
              </p:ext>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2494908753"/>
              </p:ext>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Performance &amp; Power Consumption  </a:t>
            </a:r>
            <a:endParaRPr lang="en-US" dirty="0"/>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11.5%</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Performance</a:t>
            </a:r>
            <a:endParaRPr lang="en-US" sz="2600" b="1" dirty="0">
              <a:solidFill>
                <a:prstClr val="black"/>
              </a:solidFill>
              <a:latin typeface="Calibri"/>
            </a:endParaRP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Power</a:t>
            </a:r>
            <a:endParaRPr lang="en-US" sz="2600" b="1" dirty="0">
              <a:solidFill>
                <a:prstClr val="black"/>
              </a:solidFill>
              <a:latin typeface="Calibri"/>
            </a:endParaRP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10.7%</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–23%</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–26%</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r>
              <a:rPr lang="en-US" sz="3200" b="1" i="1" dirty="0" smtClean="0">
                <a:solidFill>
                  <a:srgbClr val="4F81BD">
                    <a:lumMod val="75000"/>
                  </a:srgbClr>
                </a:solidFill>
                <a:latin typeface="Calibri"/>
              </a:rPr>
              <a:t>Using near segment as a cache improves performance and reduces power consumption</a:t>
            </a:r>
            <a:endParaRPr lang="en-US" sz="3200" b="1" i="1" dirty="0">
              <a:solidFill>
                <a:srgbClr val="4F81BD">
                  <a:lumMod val="75000"/>
                </a:srgbClr>
              </a:solidFill>
              <a:latin typeface="Calibri"/>
            </a:endParaRPr>
          </a:p>
        </p:txBody>
      </p:sp>
      <p:sp>
        <p:nvSpPr>
          <p:cNvPr id="21" name="Rectangle 20"/>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2908882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1475656" y="2420888"/>
            <a:ext cx="6120680" cy="2088232"/>
          </a:xfrm>
        </p:spPr>
        <p:txBody>
          <a:bodyPr/>
          <a:lstStyle/>
          <a:p>
            <a:pPr marL="0" indent="0" algn="ctr">
              <a:buNone/>
            </a:pPr>
            <a:r>
              <a:rPr lang="en-US" sz="4000" dirty="0" smtClean="0">
                <a:solidFill>
                  <a:srgbClr val="0000FF"/>
                </a:solidFill>
              </a:rPr>
              <a:t>Interconnect Design</a:t>
            </a:r>
          </a:p>
          <a:p>
            <a:pPr marL="0" indent="0" algn="ctr">
              <a:buNone/>
            </a:pPr>
            <a:r>
              <a:rPr lang="en-US" sz="4000" dirty="0" smtClean="0">
                <a:solidFill>
                  <a:srgbClr val="0000FF"/>
                </a:solidFill>
              </a:rPr>
              <a:t>for</a:t>
            </a:r>
          </a:p>
          <a:p>
            <a:pPr marL="0" indent="0" algn="ctr">
              <a:buNone/>
            </a:pPr>
            <a:r>
              <a:rPr lang="en-US" sz="4000" dirty="0" smtClean="0">
                <a:solidFill>
                  <a:srgbClr val="0000FF"/>
                </a:solidFill>
              </a:rPr>
              <a:t>Low-latency Memory</a:t>
            </a:r>
            <a:endParaRPr lang="en-US" sz="4000" dirty="0">
              <a:solidFill>
                <a:srgbClr val="0000FF"/>
              </a:solidFill>
            </a:endParaRPr>
          </a:p>
          <a:p>
            <a:pPr marL="0" indent="0" algn="ctr">
              <a:buNone/>
            </a:pP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103</a:t>
            </a:fld>
            <a:endParaRPr lang="en-US">
              <a:solidFill>
                <a:srgbClr val="000000"/>
              </a:solidFill>
            </a:endParaRPr>
          </a:p>
        </p:txBody>
      </p:sp>
    </p:spTree>
    <p:extLst>
      <p:ext uri="{BB962C8B-B14F-4D97-AF65-F5344CB8AC3E}">
        <p14:creationId xmlns:p14="http://schemas.microsoft.com/office/powerpoint/2010/main" val="3333297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What Else Causes the Long DRAM Latency?</a:t>
            </a:r>
            <a:endParaRPr lang="en-US" sz="3800" dirty="0"/>
          </a:p>
        </p:txBody>
      </p:sp>
      <p:sp>
        <p:nvSpPr>
          <p:cNvPr id="3" name="Content Placeholder 2"/>
          <p:cNvSpPr>
            <a:spLocks noGrp="1"/>
          </p:cNvSpPr>
          <p:nvPr>
            <p:ph idx="1"/>
          </p:nvPr>
        </p:nvSpPr>
        <p:spPr>
          <a:xfrm>
            <a:off x="228600" y="1052736"/>
            <a:ext cx="8610600" cy="5051648"/>
          </a:xfrm>
        </p:spPr>
        <p:txBody>
          <a:bodyPr/>
          <a:lstStyle/>
          <a:p>
            <a:r>
              <a:rPr lang="en-US" b="1" dirty="0" smtClean="0">
                <a:solidFill>
                  <a:srgbClr val="FF0000"/>
                </a:solidFill>
              </a:rPr>
              <a:t>Conservative timing margins! </a:t>
            </a:r>
          </a:p>
          <a:p>
            <a:endParaRPr lang="en-US" dirty="0">
              <a:solidFill>
                <a:srgbClr val="FF0000"/>
              </a:solidFill>
            </a:endParaRPr>
          </a:p>
          <a:p>
            <a:r>
              <a:rPr lang="en-US" dirty="0" smtClean="0">
                <a:solidFill>
                  <a:srgbClr val="0000FF"/>
                </a:solidFill>
              </a:rPr>
              <a:t>DRAM timing parameters are set to cover the worst case</a:t>
            </a:r>
          </a:p>
          <a:p>
            <a:pPr lvl="1"/>
            <a:endParaRPr lang="en-US" dirty="0" smtClean="0"/>
          </a:p>
          <a:p>
            <a:r>
              <a:rPr lang="en-US" dirty="0" smtClean="0">
                <a:solidFill>
                  <a:srgbClr val="FF0000"/>
                </a:solidFill>
              </a:rPr>
              <a:t>Worst-case temperatures </a:t>
            </a:r>
          </a:p>
          <a:p>
            <a:pPr lvl="1"/>
            <a:r>
              <a:rPr lang="en-US" dirty="0" smtClean="0"/>
              <a:t>85 degrees vs. common-case</a:t>
            </a:r>
          </a:p>
          <a:p>
            <a:pPr lvl="1"/>
            <a:r>
              <a:rPr lang="en-US" dirty="0"/>
              <a:t>t</a:t>
            </a:r>
            <a:r>
              <a:rPr lang="en-US" dirty="0" smtClean="0"/>
              <a:t>o enable a wide range of operating conditions</a:t>
            </a:r>
          </a:p>
          <a:p>
            <a:r>
              <a:rPr lang="en-US" dirty="0" smtClean="0">
                <a:solidFill>
                  <a:srgbClr val="FF0000"/>
                </a:solidFill>
              </a:rPr>
              <a:t>Worst-case devices </a:t>
            </a:r>
          </a:p>
          <a:p>
            <a:pPr lvl="1"/>
            <a:r>
              <a:rPr lang="en-US" dirty="0" smtClean="0"/>
              <a:t>DRAM cell with smallest charge across any acceptable device</a:t>
            </a:r>
          </a:p>
          <a:p>
            <a:pPr lvl="1"/>
            <a:r>
              <a:rPr lang="en-US" dirty="0" smtClean="0"/>
              <a:t>to tolerate process variation at acceptable yield</a:t>
            </a:r>
          </a:p>
          <a:p>
            <a:pPr lvl="1"/>
            <a:endParaRPr lang="en-US" dirty="0"/>
          </a:p>
          <a:p>
            <a:r>
              <a:rPr lang="en-US" dirty="0" smtClean="0">
                <a:solidFill>
                  <a:srgbClr val="0000FF"/>
                </a:solidFill>
              </a:rPr>
              <a:t>This leads to large timing margins for the common case</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104</a:t>
            </a:fld>
            <a:endParaRPr lang="en-US" altLang="en-US"/>
          </a:p>
        </p:txBody>
      </p:sp>
    </p:spTree>
    <p:extLst>
      <p:ext uri="{BB962C8B-B14F-4D97-AF65-F5344CB8AC3E}">
        <p14:creationId xmlns:p14="http://schemas.microsoft.com/office/powerpoint/2010/main" val="1208939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Adaptive-Latency DRAM </a:t>
            </a:r>
            <a:r>
              <a:rPr lang="en-US" sz="3200" b="1" dirty="0" smtClean="0"/>
              <a:t>[HPCA 2015] </a:t>
            </a:r>
            <a:endParaRPr lang="en-US" sz="3200" b="1" dirty="0"/>
          </a:p>
        </p:txBody>
      </p:sp>
      <p:sp>
        <p:nvSpPr>
          <p:cNvPr id="3" name="Content Placeholder 2"/>
          <p:cNvSpPr>
            <a:spLocks noGrp="1"/>
          </p:cNvSpPr>
          <p:nvPr>
            <p:ph idx="1"/>
          </p:nvPr>
        </p:nvSpPr>
        <p:spPr>
          <a:xfrm>
            <a:off x="228600" y="1196752"/>
            <a:ext cx="8610600" cy="5051648"/>
          </a:xfrm>
        </p:spPr>
        <p:txBody>
          <a:bodyPr/>
          <a:lstStyle/>
          <a:p>
            <a:r>
              <a:rPr lang="en-US" dirty="0" smtClean="0"/>
              <a:t>Idea: </a:t>
            </a:r>
            <a:r>
              <a:rPr lang="en-US" dirty="0" smtClean="0">
                <a:solidFill>
                  <a:srgbClr val="0000FF"/>
                </a:solidFill>
              </a:rPr>
              <a:t>Optimize DRAM timing for the common case</a:t>
            </a:r>
          </a:p>
          <a:p>
            <a:pPr lvl="1"/>
            <a:r>
              <a:rPr lang="en-US" dirty="0" smtClean="0">
                <a:solidFill>
                  <a:srgbClr val="0000FF"/>
                </a:solidFill>
              </a:rPr>
              <a:t>Current temperature</a:t>
            </a:r>
          </a:p>
          <a:p>
            <a:pPr lvl="1"/>
            <a:r>
              <a:rPr lang="en-US" dirty="0" smtClean="0">
                <a:solidFill>
                  <a:srgbClr val="0000FF"/>
                </a:solidFill>
              </a:rPr>
              <a:t>Current DRAM module</a:t>
            </a:r>
          </a:p>
          <a:p>
            <a:pPr lvl="1"/>
            <a:endParaRPr lang="en-US" dirty="0">
              <a:solidFill>
                <a:srgbClr val="0000FF"/>
              </a:solidFill>
            </a:endParaRPr>
          </a:p>
          <a:p>
            <a:r>
              <a:rPr lang="en-US" dirty="0" smtClean="0"/>
              <a:t>Why would this reduce latency?</a:t>
            </a:r>
          </a:p>
          <a:p>
            <a:pPr lvl="1"/>
            <a:endParaRPr lang="en-US" dirty="0" smtClean="0"/>
          </a:p>
          <a:p>
            <a:pPr lvl="1"/>
            <a:r>
              <a:rPr lang="en-US" dirty="0" smtClean="0"/>
              <a:t>A DRAM cell can store much more charge in the common case (low temperature, strong cell) than in the worst case</a:t>
            </a:r>
          </a:p>
          <a:p>
            <a:pPr lvl="1"/>
            <a:endParaRPr lang="en-US" dirty="0" smtClean="0">
              <a:sym typeface="Wingdings"/>
            </a:endParaRPr>
          </a:p>
          <a:p>
            <a:pPr lvl="1"/>
            <a:r>
              <a:rPr lang="en-US" dirty="0" smtClean="0">
                <a:sym typeface="Wingdings"/>
              </a:rPr>
              <a:t>More charge in a DRAM cell</a:t>
            </a:r>
          </a:p>
          <a:p>
            <a:pPr marL="344487" lvl="1" indent="0">
              <a:buNone/>
            </a:pPr>
            <a:r>
              <a:rPr lang="en-US" dirty="0">
                <a:sym typeface="Wingdings"/>
              </a:rPr>
              <a:t> </a:t>
            </a:r>
            <a:r>
              <a:rPr lang="en-US" dirty="0" smtClean="0">
                <a:sym typeface="Wingdings"/>
              </a:rPr>
              <a:t>    Faster </a:t>
            </a:r>
            <a:r>
              <a:rPr lang="en-US" dirty="0">
                <a:sym typeface="Wingdings"/>
              </a:rPr>
              <a:t>sensing, charge restoration, </a:t>
            </a:r>
            <a:r>
              <a:rPr lang="en-US" dirty="0" err="1" smtClean="0">
                <a:sym typeface="Wingdings"/>
              </a:rPr>
              <a:t>precharging</a:t>
            </a:r>
            <a:endParaRPr lang="en-US" dirty="0"/>
          </a:p>
          <a:p>
            <a:pPr marL="344487" lvl="1" indent="0">
              <a:buNone/>
            </a:pPr>
            <a:r>
              <a:rPr lang="en-US" dirty="0" smtClean="0">
                <a:sym typeface="Wingdings"/>
              </a:rPr>
              <a:t>     Faster access (read, write, refresh, …)</a:t>
            </a:r>
          </a:p>
          <a:p>
            <a:pPr marL="344487" lvl="1" indent="0">
              <a:buNone/>
            </a:pPr>
            <a:endParaRPr lang="en-US" dirty="0" smtClean="0">
              <a:sym typeface="Wingdings"/>
            </a:endParaRPr>
          </a:p>
          <a:p>
            <a:pPr marL="344487" lvl="1"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105</a:t>
            </a:fld>
            <a:endParaRPr lang="en-US" altLang="en-US"/>
          </a:p>
        </p:txBody>
      </p:sp>
      <p:sp>
        <p:nvSpPr>
          <p:cNvPr id="5" name="Rectangle 4"/>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398686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smtClean="0">
                <a:latin typeface="+mn-lt"/>
              </a:rPr>
              <a:t>AL-DRAM</a:t>
            </a:r>
            <a:endParaRPr lang="en-US" sz="4000" b="0" dirty="0">
              <a:latin typeface="+mn-lt"/>
            </a:endParaRP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smtClean="0">
                <a:solidFill>
                  <a:srgbClr val="000000"/>
                </a:solidFill>
              </a:rPr>
              <a:t>Key idea</a:t>
            </a:r>
          </a:p>
          <a:p>
            <a:pPr marL="914400" lvl="1" indent="-457200">
              <a:lnSpc>
                <a:spcPct val="100000"/>
              </a:lnSpc>
              <a:spcBef>
                <a:spcPts val="0"/>
              </a:spcBef>
            </a:pPr>
            <a:r>
              <a:rPr lang="en-US" b="1" dirty="0" smtClean="0">
                <a:solidFill>
                  <a:srgbClr val="000000"/>
                </a:solidFill>
              </a:rPr>
              <a:t>Optimize </a:t>
            </a:r>
            <a:r>
              <a:rPr lang="en-US" b="1" dirty="0">
                <a:solidFill>
                  <a:srgbClr val="000000"/>
                </a:solidFill>
              </a:rPr>
              <a:t>DRAM timing parameters </a:t>
            </a:r>
            <a:r>
              <a:rPr lang="en-US" b="1" dirty="0" smtClean="0">
                <a:solidFill>
                  <a:srgbClr val="000000"/>
                </a:solidFill>
              </a:rPr>
              <a:t>online</a:t>
            </a:r>
          </a:p>
          <a:p>
            <a:pPr marL="914400" lvl="1" indent="-457200">
              <a:lnSpc>
                <a:spcPct val="100000"/>
              </a:lnSpc>
              <a:spcBef>
                <a:spcPts val="0"/>
              </a:spcBef>
            </a:pPr>
            <a:endParaRPr lang="en-US" sz="2000" i="1" dirty="0" smtClean="0">
              <a:solidFill>
                <a:srgbClr val="000000"/>
              </a:solidFill>
            </a:endParaRPr>
          </a:p>
          <a:p>
            <a:pPr marL="457200" indent="-457200">
              <a:lnSpc>
                <a:spcPct val="100000"/>
              </a:lnSpc>
              <a:spcBef>
                <a:spcPts val="0"/>
              </a:spcBef>
            </a:pPr>
            <a:r>
              <a:rPr lang="en-US" i="1" dirty="0" smtClean="0">
                <a:solidFill>
                  <a:srgbClr val="000000"/>
                </a:solidFill>
              </a:rPr>
              <a:t>Two components</a:t>
            </a:r>
            <a:endParaRPr lang="en-US" sz="3200" i="1" dirty="0">
              <a:solidFill>
                <a:srgbClr val="000000"/>
              </a:solidFill>
            </a:endParaRPr>
          </a:p>
          <a:p>
            <a:pPr lvl="1">
              <a:lnSpc>
                <a:spcPct val="100000"/>
              </a:lnSpc>
              <a:spcBef>
                <a:spcPts val="0"/>
              </a:spcBef>
            </a:pPr>
            <a:r>
              <a:rPr lang="en-US" dirty="0" smtClean="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smtClean="0">
                <a:solidFill>
                  <a:srgbClr val="000000"/>
                </a:solidFill>
              </a:rPr>
              <a:t>System monitors </a:t>
            </a:r>
            <a:r>
              <a:rPr lang="en-US" dirty="0">
                <a:solidFill>
                  <a:srgbClr val="000000"/>
                </a:solidFill>
              </a:rPr>
              <a:t>DRAM temperature </a:t>
            </a:r>
            <a:r>
              <a:rPr lang="en-US" dirty="0" smtClean="0">
                <a:solidFill>
                  <a:srgbClr val="000000"/>
                </a:solidFill>
              </a:rPr>
              <a:t>&amp; uses appropriate </a:t>
            </a:r>
            <a:r>
              <a:rPr lang="en-US" dirty="0">
                <a:solidFill>
                  <a:srgbClr val="000000"/>
                </a:solidFill>
              </a:rPr>
              <a:t>DRAM timing </a:t>
            </a:r>
            <a:r>
              <a:rPr lang="en-US" dirty="0" smtClean="0">
                <a:solidFill>
                  <a:srgbClr val="000000"/>
                </a:solidFill>
              </a:rPr>
              <a:t>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reliable DRAM timing parameters</a:t>
            </a:r>
            <a:endParaRPr lang="en-US" sz="3200" dirty="0">
              <a:solidFill>
                <a:prstClr val="white"/>
              </a:solidFill>
              <a:latin typeface="Calibri Light"/>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DRAM temperature</a:t>
            </a:r>
            <a:endParaRPr lang="en-US" sz="3200" dirty="0">
              <a:solidFill>
                <a:prstClr val="white"/>
              </a:solidFill>
              <a:latin typeface="Calibri Light"/>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5668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prstClr val="black"/>
                </a:solidFill>
                <a:latin typeface="Calibri"/>
              </a:rPr>
              <a:t>Latency Reduction Summary of 115 DIMMs</a:t>
            </a:r>
            <a:endParaRPr lang="en-US" sz="4000" dirty="0">
              <a:solidFill>
                <a:prstClr val="black"/>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srgbClr val="000000"/>
                </a:solidFill>
                <a:latin typeface="Calibri Light"/>
              </a:rPr>
              <a:t>Latency </a:t>
            </a:r>
            <a:r>
              <a:rPr lang="en-US" i="1" dirty="0">
                <a:solidFill>
                  <a:srgbClr val="000000"/>
                </a:solidFill>
                <a:latin typeface="Calibri Light"/>
              </a:rPr>
              <a:t>reduction for read &amp; write (55°C)</a:t>
            </a:r>
          </a:p>
          <a:p>
            <a:pPr lvl="1">
              <a:lnSpc>
                <a:spcPct val="100000"/>
              </a:lnSpc>
            </a:pPr>
            <a:r>
              <a:rPr lang="en-US" i="1" dirty="0" smtClean="0">
                <a:solidFill>
                  <a:srgbClr val="000000"/>
                </a:solidFill>
                <a:latin typeface="Calibri Light"/>
              </a:rPr>
              <a:t>Read Latency: </a:t>
            </a:r>
            <a:r>
              <a:rPr lang="en-US" b="1" i="1" dirty="0" smtClean="0">
                <a:solidFill>
                  <a:srgbClr val="0000FF"/>
                </a:solidFill>
                <a:latin typeface="Calibri Light"/>
              </a:rPr>
              <a:t>32.7%</a:t>
            </a:r>
          </a:p>
          <a:p>
            <a:pPr lvl="1">
              <a:lnSpc>
                <a:spcPct val="100000"/>
              </a:lnSpc>
            </a:pPr>
            <a:r>
              <a:rPr lang="en-US" i="1" dirty="0" smtClean="0">
                <a:solidFill>
                  <a:srgbClr val="000000"/>
                </a:solidFill>
                <a:latin typeface="Calibri Light"/>
              </a:rPr>
              <a:t>Write Latency: </a:t>
            </a:r>
            <a:r>
              <a:rPr lang="en-US" b="1" i="1" dirty="0" smtClean="0">
                <a:solidFill>
                  <a:srgbClr val="0000FF"/>
                </a:solidFill>
                <a:latin typeface="Calibri Light"/>
              </a:rPr>
              <a:t>55.1%</a:t>
            </a:r>
          </a:p>
          <a:p>
            <a:pPr marL="457200" indent="-457200">
              <a:lnSpc>
                <a:spcPct val="100000"/>
              </a:lnSpc>
              <a:spcBef>
                <a:spcPts val="3000"/>
              </a:spcBef>
            </a:pPr>
            <a:r>
              <a:rPr lang="en-US" i="1" dirty="0" smtClean="0">
                <a:solidFill>
                  <a:srgbClr val="000000"/>
                </a:solidFill>
                <a:latin typeface="Calibri Light"/>
              </a:rPr>
              <a:t>Latency reduction for each timing parameter (55°C) </a:t>
            </a:r>
          </a:p>
          <a:p>
            <a:pPr lvl="1">
              <a:lnSpc>
                <a:spcPct val="100000"/>
              </a:lnSpc>
            </a:pPr>
            <a:r>
              <a:rPr lang="en-US" i="1" dirty="0">
                <a:solidFill>
                  <a:srgbClr val="000000"/>
                </a:solidFill>
                <a:latin typeface="Calibri Light"/>
              </a:rPr>
              <a:t>S</a:t>
            </a:r>
            <a:r>
              <a:rPr lang="en-US" i="1" dirty="0" smtClean="0">
                <a:solidFill>
                  <a:srgbClr val="000000"/>
                </a:solidFill>
                <a:latin typeface="Calibri Light"/>
              </a:rPr>
              <a:t>ensing</a:t>
            </a:r>
            <a:r>
              <a:rPr lang="en-US" i="1" dirty="0">
                <a:solidFill>
                  <a:srgbClr val="000000"/>
                </a:solidFill>
                <a:latin typeface="Calibri Light"/>
              </a:rPr>
              <a:t>: </a:t>
            </a:r>
            <a:r>
              <a:rPr lang="en-US" b="1" i="1" dirty="0">
                <a:solidFill>
                  <a:srgbClr val="0000FF"/>
                </a:solidFill>
                <a:latin typeface="Calibri Light"/>
              </a:rPr>
              <a:t>17.3%</a:t>
            </a:r>
          </a:p>
          <a:p>
            <a:pPr lvl="1">
              <a:lnSpc>
                <a:spcPct val="100000"/>
              </a:lnSpc>
            </a:pPr>
            <a:r>
              <a:rPr lang="en-US" i="1" dirty="0" smtClean="0">
                <a:solidFill>
                  <a:srgbClr val="000000"/>
                </a:solidFill>
                <a:latin typeface="Calibri Light"/>
              </a:rPr>
              <a:t>Restore: </a:t>
            </a:r>
            <a:r>
              <a:rPr lang="en-US" b="1" i="1" dirty="0">
                <a:solidFill>
                  <a:srgbClr val="0000FF"/>
                </a:solidFill>
                <a:latin typeface="Calibri Light"/>
              </a:rPr>
              <a:t>37.3%</a:t>
            </a:r>
            <a:r>
              <a:rPr lang="en-US" i="1" dirty="0">
                <a:solidFill>
                  <a:srgbClr val="000000"/>
                </a:solidFill>
                <a:latin typeface="Calibri Light"/>
              </a:rPr>
              <a:t> (read), </a:t>
            </a:r>
            <a:r>
              <a:rPr lang="en-US" b="1" i="1" dirty="0">
                <a:solidFill>
                  <a:srgbClr val="0000FF"/>
                </a:solidFill>
                <a:latin typeface="Calibri Light"/>
              </a:rPr>
              <a:t>54.8%</a:t>
            </a:r>
            <a:r>
              <a:rPr lang="en-US" i="1" dirty="0">
                <a:solidFill>
                  <a:srgbClr val="000000"/>
                </a:solidFill>
                <a:latin typeface="Calibri Light"/>
              </a:rPr>
              <a:t> (write)</a:t>
            </a:r>
          </a:p>
          <a:p>
            <a:pPr lvl="1">
              <a:lnSpc>
                <a:spcPct val="100000"/>
              </a:lnSpc>
            </a:pPr>
            <a:r>
              <a:rPr lang="en-US" i="1" dirty="0" err="1" smtClean="0">
                <a:solidFill>
                  <a:srgbClr val="000000"/>
                </a:solidFill>
                <a:latin typeface="Calibri Light"/>
              </a:rPr>
              <a:t>Precharge</a:t>
            </a:r>
            <a:r>
              <a:rPr lang="en-US" i="1" dirty="0" smtClean="0">
                <a:solidFill>
                  <a:srgbClr val="000000"/>
                </a:solidFill>
                <a:latin typeface="Calibri Light"/>
              </a:rPr>
              <a:t>: </a:t>
            </a:r>
            <a:r>
              <a:rPr lang="en-US" b="1" i="1" dirty="0">
                <a:solidFill>
                  <a:srgbClr val="0000FF"/>
                </a:solidFill>
                <a:latin typeface="Calibri Light"/>
              </a:rPr>
              <a:t>35.2%</a:t>
            </a:r>
            <a:r>
              <a:rPr lang="en-US" i="1" dirty="0">
                <a:solidFill>
                  <a:srgbClr val="0000FF"/>
                </a:solidFill>
                <a:latin typeface="Calibri Light"/>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122814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Real System Evaluation</a:t>
            </a:r>
            <a:endParaRPr lang="en-US" sz="4000" dirty="0">
              <a:solidFill>
                <a:srgbClr val="000000"/>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prstClr val="black"/>
                </a:solidFill>
                <a:latin typeface="Calibri Light"/>
              </a:rPr>
              <a:t>System</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CPU: AMD 4386 ( 8 Cores, 3.1GHz, 8MB LLC)</a:t>
            </a:r>
            <a:endParaRPr lang="en-US" b="1" i="1" dirty="0" smtClean="0">
              <a:solidFill>
                <a:prstClr val="black"/>
              </a:solidFill>
              <a:latin typeface="Calibri Light"/>
            </a:endParaRPr>
          </a:p>
          <a:p>
            <a:pPr lvl="1">
              <a:lnSpc>
                <a:spcPct val="100000"/>
              </a:lnSpc>
            </a:pPr>
            <a:r>
              <a:rPr lang="en-US" dirty="0" smtClean="0">
                <a:solidFill>
                  <a:prstClr val="black"/>
                </a:solidFill>
                <a:latin typeface="Calibri Light"/>
              </a:rPr>
              <a:t>DRAM: 4GByte DDR3-1600 (800Mhz Clock)</a:t>
            </a:r>
          </a:p>
          <a:p>
            <a:pPr lvl="1">
              <a:lnSpc>
                <a:spcPct val="100000"/>
              </a:lnSpc>
            </a:pPr>
            <a:r>
              <a:rPr lang="en-US" dirty="0" smtClean="0">
                <a:solidFill>
                  <a:prstClr val="black"/>
                </a:solidFill>
                <a:latin typeface="Calibri Light"/>
              </a:rPr>
              <a:t>OS: Linux</a:t>
            </a:r>
          </a:p>
          <a:p>
            <a:pPr lvl="1">
              <a:lnSpc>
                <a:spcPct val="100000"/>
              </a:lnSpc>
            </a:pPr>
            <a:r>
              <a:rPr lang="en-US" dirty="0" smtClean="0">
                <a:solidFill>
                  <a:prstClr val="black"/>
                </a:solidFill>
                <a:latin typeface="Calibri Light"/>
              </a:rPr>
              <a:t>Storage: 128GByte SSD</a:t>
            </a:r>
          </a:p>
          <a:p>
            <a:pPr marL="457200" indent="-457200">
              <a:lnSpc>
                <a:spcPct val="100000"/>
              </a:lnSpc>
              <a:spcBef>
                <a:spcPts val="3000"/>
              </a:spcBef>
            </a:pPr>
            <a:r>
              <a:rPr lang="en-US" i="1" dirty="0" smtClean="0">
                <a:solidFill>
                  <a:prstClr val="black"/>
                </a:solidFill>
                <a:latin typeface="Calibri Light"/>
              </a:rPr>
              <a:t>Workload</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35 applications from SPEC, STREAM, Parsec, </a:t>
            </a:r>
            <a:r>
              <a:rPr lang="en-US" i="1" dirty="0" err="1" smtClean="0">
                <a:solidFill>
                  <a:prstClr val="black"/>
                </a:solidFill>
                <a:latin typeface="Calibri Light"/>
              </a:rPr>
              <a:t>Memcached</a:t>
            </a:r>
            <a:r>
              <a:rPr lang="en-US" i="1" dirty="0" smtClean="0">
                <a:solidFill>
                  <a:prstClr val="black"/>
                </a:solidFill>
                <a:latin typeface="Calibri Light"/>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59989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29644465"/>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ext uri="{D42A27DB-BD31-4B8C-83A1-F6EECF244321}">
                  <p14:modId xmlns:p14="http://schemas.microsoft.com/office/powerpoint/2010/main" val="589583427"/>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1.4%</a:t>
              </a:r>
              <a:endParaRPr lang="en-US" sz="2200" b="1" i="1" dirty="0">
                <a:solidFill>
                  <a:srgbClr val="4472C4"/>
                </a:solidFill>
                <a:latin typeface="Calibri Light"/>
              </a:endParaRP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6.7%</a:t>
              </a:r>
              <a:endParaRPr lang="en-US" sz="2200" b="1" i="1" dirty="0">
                <a:solidFill>
                  <a:srgbClr val="4472C4"/>
                </a:solidFill>
                <a:latin typeface="Calibri Light"/>
              </a:endParaRP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ext uri="{D42A27DB-BD31-4B8C-83A1-F6EECF244321}">
                  <p14:modId xmlns:p14="http://schemas.microsoft.com/office/powerpoint/2010/main" val="3376863282"/>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5.0%</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Single-Core Evaluation</a:t>
            </a:r>
            <a:endParaRPr lang="en-US" sz="4000" dirty="0">
              <a:solidFill>
                <a:srgbClr val="000000"/>
              </a:solidFill>
              <a:latin typeface="Calibri"/>
            </a:endParaRP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algn="ctr"/>
            <a:r>
              <a:rPr lang="en-US" sz="3600" i="1" dirty="0" smtClean="0">
                <a:solidFill>
                  <a:srgbClr val="0000FF"/>
                </a:solidFill>
                <a:latin typeface="Calibri Light"/>
              </a:rPr>
              <a:t>AL-DRAM </a:t>
            </a:r>
            <a:r>
              <a:rPr lang="en-US" sz="3600" b="1" i="1" dirty="0" smtClean="0">
                <a:solidFill>
                  <a:srgbClr val="0000FF"/>
                </a:solidFill>
                <a:latin typeface="Calibri Light"/>
              </a:rPr>
              <a:t>improves performance </a:t>
            </a:r>
            <a:r>
              <a:rPr lang="en-US" sz="3600" i="1" dirty="0" smtClean="0">
                <a:solidFill>
                  <a:srgbClr val="0000FF"/>
                </a:solidFill>
                <a:latin typeface="Calibri Light"/>
              </a:rPr>
              <a:t>on a real system</a:t>
            </a:r>
            <a:endParaRPr lang="en-US" sz="3600" i="1" dirty="0">
              <a:solidFill>
                <a:srgbClr val="0000FF"/>
              </a:solidFill>
              <a:latin typeface="Calibri Light"/>
            </a:endParaRP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smtClean="0">
                <a:solidFill>
                  <a:srgbClr val="000000"/>
                </a:solidFill>
                <a:latin typeface="Calibri Light"/>
              </a:rPr>
              <a:t>Average</a:t>
            </a:r>
          </a:p>
          <a:p>
            <a:pPr algn="ctr"/>
            <a:r>
              <a:rPr lang="en-US" sz="2800" dirty="0" smtClean="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6918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11</a:t>
            </a:fld>
            <a:endParaRPr lang="en-US"/>
          </a:p>
        </p:txBody>
      </p:sp>
      <p:sp>
        <p:nvSpPr>
          <p:cNvPr id="20486" name="TextBox 5"/>
          <p:cNvSpPr txBox="1">
            <a:spLocks noChangeArrowheads="1"/>
          </p:cNvSpPr>
          <p:nvPr/>
        </p:nvSpPr>
        <p:spPr bwMode="auto">
          <a:xfrm>
            <a:off x="964377" y="1108075"/>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1066800"/>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42572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470304"/>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89441"/>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a:t>
            </a:r>
            <a:endParaRPr lang="en-US" sz="1800" dirty="0">
              <a:solidFill>
                <a:srgbClr val="000000"/>
              </a:solidFill>
            </a:endParaRPr>
          </a:p>
        </p:txBody>
      </p:sp>
    </p:spTree>
    <p:extLst>
      <p:ext uri="{BB962C8B-B14F-4D97-AF65-F5344CB8AC3E}">
        <p14:creationId xmlns:p14="http://schemas.microsoft.com/office/powerpoint/2010/main" val="2867049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421470585"/>
              </p:ext>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ext uri="{D42A27DB-BD31-4B8C-83A1-F6EECF244321}">
                <p14:modId xmlns:p14="http://schemas.microsoft.com/office/powerpoint/2010/main" val="1900436631"/>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ext uri="{D42A27DB-BD31-4B8C-83A1-F6EECF244321}">
                  <p14:modId xmlns:p14="http://schemas.microsoft.com/office/powerpoint/2010/main" val="2628067605"/>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14.0%</a:t>
              </a:r>
              <a:endParaRPr lang="en-US" sz="2200" b="1" i="1" dirty="0">
                <a:solidFill>
                  <a:srgbClr val="4472C4"/>
                </a:solidFill>
                <a:latin typeface="Calibri Light"/>
              </a:endParaRP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2.9%</a:t>
              </a:r>
              <a:endParaRPr lang="en-US" sz="2200" b="1" i="1" dirty="0">
                <a:solidFill>
                  <a:srgbClr val="4472C4"/>
                </a:solidFill>
                <a:latin typeface="Calibri Light"/>
              </a:endParaRP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ext uri="{D42A27DB-BD31-4B8C-83A1-F6EECF244321}">
                  <p14:modId xmlns:p14="http://schemas.microsoft.com/office/powerpoint/2010/main" val="1881336326"/>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10.4%</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Multi-Core Evaluation</a:t>
            </a:r>
            <a:endParaRPr lang="en-US" sz="4000" dirty="0">
              <a:solidFill>
                <a:srgbClr val="000000"/>
              </a:solidFill>
              <a:latin typeface="Calibri"/>
            </a:endParaRPr>
          </a:p>
        </p:txBody>
      </p:sp>
      <p:sp>
        <p:nvSpPr>
          <p:cNvPr id="16" name="Punchline"/>
          <p:cNvSpPr txBox="1"/>
          <p:nvPr/>
        </p:nvSpPr>
        <p:spPr>
          <a:xfrm>
            <a:off x="0" y="5181600"/>
            <a:ext cx="9144000" cy="1066802"/>
          </a:xfrm>
          <a:prstGeom prst="rect">
            <a:avLst/>
          </a:prstGeom>
          <a:noFill/>
        </p:spPr>
        <p:txBody>
          <a:bodyPr wrap="square" rtlCol="0" anchor="ctr">
            <a:noAutofit/>
          </a:bodyPr>
          <a:lstStyle/>
          <a:p>
            <a:pPr algn="ctr"/>
            <a:r>
              <a:rPr lang="en-US" sz="3600" i="1" dirty="0" smtClean="0">
                <a:solidFill>
                  <a:srgbClr val="0000FF"/>
                </a:solidFill>
                <a:latin typeface="Calibri Light"/>
              </a:rPr>
              <a:t>AL-DRAM provides higher performance for</a:t>
            </a:r>
          </a:p>
          <a:p>
            <a:pPr algn="ctr"/>
            <a:r>
              <a:rPr lang="en-US" sz="3600" b="1" i="1" dirty="0" smtClean="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smtClean="0">
                <a:solidFill>
                  <a:prstClr val="black"/>
                </a:solidFill>
                <a:latin typeface="Calibri Light"/>
              </a:rPr>
              <a:t>Average    </a:t>
            </a:r>
          </a:p>
          <a:p>
            <a:pPr algn="ctr"/>
            <a:r>
              <a:rPr lang="en-US" sz="2800" dirty="0" smtClean="0">
                <a:solidFill>
                  <a:prstClr val="black"/>
                </a:solidFill>
                <a:latin typeface="Calibri Light"/>
              </a:rPr>
              <a:t>Improvement</a:t>
            </a:r>
            <a:endParaRPr lang="en-US" sz="2800" dirty="0">
              <a:solidFill>
                <a:prstClr val="black"/>
              </a:solidFill>
              <a:latin typeface="Calibri Light"/>
            </a:endParaRP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09200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111</a:t>
            </a:fld>
            <a:endParaRPr lang="en-US" altLang="en-US">
              <a:solidFill>
                <a:srgbClr val="000000"/>
              </a:solidFill>
            </a:endParaRPr>
          </a:p>
        </p:txBody>
      </p:sp>
      <p:sp>
        <p:nvSpPr>
          <p:cNvPr id="5" name="Rectangle 4"/>
          <p:cNvSpPr/>
          <p:nvPr/>
        </p:nvSpPr>
        <p:spPr>
          <a:xfrm>
            <a:off x="539552" y="4293096"/>
            <a:ext cx="165618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5109842"/>
            <a:ext cx="1152128"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539552" y="5877272"/>
            <a:ext cx="309634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5647777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FF"/>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112</a:t>
            </a:fld>
            <a:endParaRPr lang="en-US" sz="1600">
              <a:solidFill>
                <a:srgbClr val="000000"/>
              </a:solidFill>
              <a:latin typeface="Garamond" charset="0"/>
            </a:endParaRPr>
          </a:p>
        </p:txBody>
      </p:sp>
    </p:spTree>
    <p:extLst>
      <p:ext uri="{BB962C8B-B14F-4D97-AF65-F5344CB8AC3E}">
        <p14:creationId xmlns:p14="http://schemas.microsoft.com/office/powerpoint/2010/main" val="162246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Solution 2: 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a:t>
            </a: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113</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20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39939"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Difficult charge placement and control</a:t>
            </a:r>
          </a:p>
          <a:p>
            <a:pPr lvl="1"/>
            <a:r>
              <a:rPr lang="en-US">
                <a:latin typeface="Tahoma" charset="0"/>
                <a:ea typeface="ＭＳ Ｐゴシック" charset="0"/>
              </a:rPr>
              <a:t>Flash: floating gate charge</a:t>
            </a:r>
          </a:p>
          <a:p>
            <a:pPr lvl="1"/>
            <a:r>
              <a:rPr lang="en-US">
                <a:latin typeface="Tahoma" charset="0"/>
                <a:ea typeface="ＭＳ Ｐゴシック" charset="0"/>
              </a:rPr>
              <a:t>DRAM: capacitor charge, transistor leakage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Reliable sensing becomes difficult as charge storage unit size reduces</a:t>
            </a:r>
          </a:p>
        </p:txBody>
      </p:sp>
      <p:sp>
        <p:nvSpPr>
          <p:cNvPr id="399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619DA8A-D1A3-034D-85FB-F326B7A01761}" type="slidenum">
              <a:rPr lang="en-US" sz="1600">
                <a:solidFill>
                  <a:srgbClr val="000000"/>
                </a:solidFill>
                <a:latin typeface="Garamond" charset="0"/>
              </a:rPr>
              <a:pPr eaLnBrk="1" hangingPunct="1"/>
              <a:t>114</a:t>
            </a:fld>
            <a:endParaRPr lang="en-US" sz="1600">
              <a:solidFill>
                <a:srgbClr val="000000"/>
              </a:solidFill>
              <a:latin typeface="Garamond" charset="0"/>
            </a:endParaRPr>
          </a:p>
        </p:txBody>
      </p:sp>
      <p:pic>
        <p:nvPicPr>
          <p:cNvPr id="399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844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115</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2678884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116</a:t>
            </a:fld>
            <a:endParaRPr lang="en-US" sz="1600">
              <a:solidFill>
                <a:srgbClr val="000000"/>
              </a:solidFill>
              <a:latin typeface="Garamond" charset="0"/>
            </a:endParaRPr>
          </a:p>
        </p:txBody>
      </p:sp>
    </p:spTree>
    <p:extLst>
      <p:ext uri="{BB962C8B-B14F-4D97-AF65-F5344CB8AC3E}">
        <p14:creationId xmlns:p14="http://schemas.microsoft.com/office/powerpoint/2010/main" val="42778253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117</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40061938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118</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2052973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119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1434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12</a:t>
            </a:fld>
            <a:endParaRPr lang="en-US" sz="1600">
              <a:solidFill>
                <a:srgbClr val="000000"/>
              </a:solidFill>
              <a:latin typeface="Garamond" charset="0"/>
            </a:endParaRPr>
          </a:p>
        </p:txBody>
      </p:sp>
    </p:spTree>
    <p:extLst>
      <p:ext uri="{BB962C8B-B14F-4D97-AF65-F5344CB8AC3E}">
        <p14:creationId xmlns:p14="http://schemas.microsoft.com/office/powerpoint/2010/main" val="18188777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120</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121</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801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smtClean="0">
                <a:solidFill>
                  <a:srgbClr val="303030"/>
                </a:solidFill>
                <a:latin typeface="Tahoma"/>
              </a:rPr>
              <a:t>Phase Change Memory (or Tech. X)</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Tree>
    <p:extLst>
      <p:ext uri="{BB962C8B-B14F-4D97-AF65-F5344CB8AC3E}">
        <p14:creationId xmlns:p14="http://schemas.microsoft.com/office/powerpoint/2010/main" val="3919032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397909376"/>
              </p:ext>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base">
              <a:spcBef>
                <a:spcPct val="0"/>
              </a:spcBef>
              <a:spcAft>
                <a:spcPct val="0"/>
              </a:spcAft>
            </a:pPr>
            <a:endParaRPr lang="en-US">
              <a:solidFill>
                <a:prstClr val="black"/>
              </a:solidFill>
              <a:latin typeface="Calibri"/>
            </a:endParaRPr>
          </a:p>
        </p:txBody>
      </p:sp>
      <p:graphicFrame>
        <p:nvGraphicFramePr>
          <p:cNvPr id="13" name="Chart 12"/>
          <p:cNvGraphicFramePr>
            <a:graphicFrameLocks/>
          </p:cNvGraphicFramePr>
          <p:nvPr>
            <p:extLst>
              <p:ext uri="{D42A27DB-BD31-4B8C-83A1-F6EECF244321}">
                <p14:modId xmlns:p14="http://schemas.microsoft.com/office/powerpoint/2010/main" val="3364538508"/>
              </p:ext>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4105744515"/>
              </p:ext>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2400" b="1" dirty="0" smtClean="0">
                <a:solidFill>
                  <a:srgbClr val="0000FF"/>
                </a:solidFill>
                <a:latin typeface="Calibri"/>
              </a:rPr>
              <a:t>31% better performance than all PCM, </a:t>
            </a:r>
          </a:p>
          <a:p>
            <a:pPr algn="ctr" defTabSz="457200" fontAlgn="base">
              <a:spcBef>
                <a:spcPct val="0"/>
              </a:spcBef>
              <a:spcAft>
                <a:spcPct val="0"/>
              </a:spcAft>
            </a:pPr>
            <a:r>
              <a:rPr lang="en-US" sz="2400" b="1" dirty="0" smtClean="0">
                <a:solidFill>
                  <a:srgbClr val="0000FF"/>
                </a:solidFill>
                <a:latin typeface="Calibri"/>
              </a:rPr>
              <a:t>within 29% of all DRAM performance</a:t>
            </a:r>
            <a:endParaRPr lang="en-US" sz="2400" b="1" dirty="0">
              <a:solidFill>
                <a:srgbClr val="0000FF"/>
              </a:solidFill>
              <a:latin typeface="Calibri"/>
            </a:endParaRP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31%</a:t>
            </a:r>
            <a:endParaRPr lang="en-US" dirty="0">
              <a:solidFill>
                <a:srgbClr val="0000FF"/>
              </a:solidFill>
              <a:latin typeface="Calibri" charset="0"/>
              <a:ea typeface="ＭＳ Ｐゴシック" charset="0"/>
              <a:cs typeface="ＭＳ Ｐゴシック" charset="0"/>
            </a:endParaRP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29%</a:t>
            </a:r>
            <a:endParaRPr lang="en-US" dirty="0">
              <a:solidFill>
                <a:srgbClr val="0000FF"/>
              </a:solidFill>
              <a:latin typeface="Calibri" charset="0"/>
              <a:ea typeface="ＭＳ Ｐゴシック" charset="0"/>
              <a:cs typeface="ＭＳ Ｐゴシック" charset="0"/>
            </a:endParaRPr>
          </a:p>
        </p:txBody>
      </p:sp>
      <p:sp>
        <p:nvSpPr>
          <p:cNvPr id="5" name="Rectangle 4"/>
          <p:cNvSpPr/>
          <p:nvPr/>
        </p:nvSpPr>
        <p:spPr>
          <a:xfrm>
            <a:off x="-36512" y="6474822"/>
            <a:ext cx="9060448" cy="338554"/>
          </a:xfrm>
          <a:prstGeom prst="rect">
            <a:avLst/>
          </a:prstGeom>
        </p:spPr>
        <p:txBody>
          <a:bodyPr wrap="square">
            <a:spAutoFit/>
          </a:bodyPr>
          <a:lstStyle/>
          <a:p>
            <a:r>
              <a:rPr lang="en-US" sz="1600" dirty="0" smtClean="0"/>
              <a:t>Yoon+, </a:t>
            </a:r>
            <a:r>
              <a:rPr lang="en-US" sz="1600" dirty="0"/>
              <a:t>“</a:t>
            </a:r>
            <a:r>
              <a:rPr lang="en-US" sz="1600" dirty="0">
                <a:solidFill>
                  <a:srgbClr val="0000FF"/>
                </a:solidFill>
              </a:rPr>
              <a:t>Row Buffer Locality-Aware Data Placement in Hybrid Memories</a:t>
            </a:r>
            <a:r>
              <a:rPr lang="en-US" sz="1600" dirty="0"/>
              <a:t>,” ICCD 2012 Best Paper Award.</a:t>
            </a:r>
          </a:p>
        </p:txBody>
      </p:sp>
    </p:spTree>
    <p:extLst>
      <p:ext uri="{BB962C8B-B14F-4D97-AF65-F5344CB8AC3E}">
        <p14:creationId xmlns:p14="http://schemas.microsoft.com/office/powerpoint/2010/main" val="266259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1043608" y="2636912"/>
            <a:ext cx="6552728" cy="2088232"/>
          </a:xfrm>
        </p:spPr>
        <p:txBody>
          <a:bodyPr/>
          <a:lstStyle/>
          <a:p>
            <a:pPr marL="0" indent="0" algn="ctr">
              <a:buNone/>
            </a:pPr>
            <a:r>
              <a:rPr lang="en-US" sz="4000" dirty="0" smtClean="0">
                <a:solidFill>
                  <a:srgbClr val="0000FF"/>
                </a:solidFill>
              </a:rPr>
              <a:t>Efficient Data Movement</a:t>
            </a:r>
          </a:p>
          <a:p>
            <a:pPr marL="0" indent="0" algn="ctr">
              <a:buNone/>
            </a:pPr>
            <a:r>
              <a:rPr lang="en-US" sz="4000" dirty="0" smtClean="0">
                <a:solidFill>
                  <a:srgbClr val="0000FF"/>
                </a:solidFill>
              </a:rPr>
              <a:t>(across Multiple Memories)</a:t>
            </a:r>
            <a:endParaRPr lang="en-US" sz="4000" dirty="0">
              <a:solidFill>
                <a:srgbClr val="0000FF"/>
              </a:solidFill>
            </a:endParaRPr>
          </a:p>
          <a:p>
            <a:pPr marL="0" indent="0" algn="ctr">
              <a:buNone/>
            </a:pP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124</a:t>
            </a:fld>
            <a:endParaRPr lang="en-US">
              <a:solidFill>
                <a:srgbClr val="000000"/>
              </a:solidFill>
            </a:endParaRPr>
          </a:p>
        </p:txBody>
      </p:sp>
    </p:spTree>
    <p:extLst>
      <p:ext uri="{BB962C8B-B14F-4D97-AF65-F5344CB8AC3E}">
        <p14:creationId xmlns:p14="http://schemas.microsoft.com/office/powerpoint/2010/main" val="4087685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4" name="TextBox 13"/>
            <p:cNvSpPr txBox="1"/>
            <p:nvPr/>
          </p:nvSpPr>
          <p:spPr>
            <a:xfrm>
              <a:off x="8077200" y="3272135"/>
              <a:ext cx="1185611" cy="410733"/>
            </a:xfrm>
            <a:prstGeom prst="rect">
              <a:avLst/>
            </a:prstGeom>
            <a:noFill/>
          </p:spPr>
          <p:txBody>
            <a:bodyPr wrap="none" rtlCol="0">
              <a:spAutoFit/>
            </a:bodyPr>
            <a:lstStyle/>
            <a:p>
              <a:r>
                <a:rPr lang="en-US" sz="1400" smtClean="0">
                  <a:solidFill>
                    <a:srgbClr val="000000"/>
                  </a:solidFill>
                  <a:latin typeface="Tahoma"/>
                </a:rPr>
                <a:t>Logical 0</a:t>
              </a:r>
              <a:endParaRPr lang="en-US" sz="1400">
                <a:solidFill>
                  <a:srgbClr val="000000"/>
                </a:solidFill>
                <a:latin typeface="Tahoma"/>
              </a:endParaRPr>
            </a:p>
          </p:txBody>
        </p:sp>
        <p:sp>
          <p:nvSpPr>
            <p:cNvPr id="15" name="TextBox 14"/>
            <p:cNvSpPr txBox="1"/>
            <p:nvPr/>
          </p:nvSpPr>
          <p:spPr>
            <a:xfrm>
              <a:off x="8080249" y="5033665"/>
              <a:ext cx="1185611" cy="410733"/>
            </a:xfrm>
            <a:prstGeom prst="rect">
              <a:avLst/>
            </a:prstGeom>
            <a:noFill/>
          </p:spPr>
          <p:txBody>
            <a:bodyPr wrap="none" rtlCol="0">
              <a:spAutoFit/>
            </a:bodyPr>
            <a:lstStyle/>
            <a:p>
              <a:r>
                <a:rPr lang="en-US" sz="1400" smtClean="0">
                  <a:solidFill>
                    <a:srgbClr val="000000"/>
                  </a:solidFill>
                  <a:latin typeface="Tahoma"/>
                </a:rPr>
                <a:t>Logical 1</a:t>
              </a:r>
              <a:endParaRPr lang="en-US" sz="1400">
                <a:solidFill>
                  <a:srgbClr val="000000"/>
                </a:solidFill>
                <a:latin typeface="Tahoma"/>
              </a:endParaRP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r>
                <a:rPr lang="en-US" sz="1600" dirty="0" smtClean="0">
                  <a:solidFill>
                    <a:srgbClr val="000000"/>
                  </a:solidFill>
                  <a:latin typeface="Tahoma"/>
                </a:rPr>
                <a:t>Word Line</a:t>
              </a:r>
              <a:endParaRPr lang="en-US" sz="1600" dirty="0">
                <a:solidFill>
                  <a:srgbClr val="000000"/>
                </a:solidFill>
                <a:latin typeface="Tahoma"/>
              </a:endParaRPr>
            </a:p>
          </p:txBody>
        </p:sp>
        <p:sp>
          <p:nvSpPr>
            <p:cNvPr id="26" name="TextBox 25"/>
            <p:cNvSpPr txBox="1"/>
            <p:nvPr/>
          </p:nvSpPr>
          <p:spPr>
            <a:xfrm>
              <a:off x="2667000" y="3345922"/>
              <a:ext cx="801823" cy="338554"/>
            </a:xfrm>
            <a:prstGeom prst="rect">
              <a:avLst/>
            </a:prstGeom>
            <a:noFill/>
          </p:spPr>
          <p:txBody>
            <a:bodyPr wrap="none" rtlCol="0">
              <a:spAutoFit/>
            </a:bodyPr>
            <a:lstStyle/>
            <a:p>
              <a:r>
                <a:rPr lang="en-US" sz="1600" dirty="0" smtClean="0">
                  <a:solidFill>
                    <a:srgbClr val="000000"/>
                  </a:solidFill>
                  <a:latin typeface="Tahoma"/>
                </a:rPr>
                <a:t>Bit Line</a:t>
              </a:r>
              <a:endParaRPr lang="en-US" sz="1600" dirty="0">
                <a:solidFill>
                  <a:srgbClr val="000000"/>
                </a:solidFill>
                <a:latin typeface="Tahoma"/>
              </a:endParaRP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a:r>
                <a:rPr lang="en-US" sz="1400" dirty="0" smtClean="0">
                  <a:solidFill>
                    <a:srgbClr val="000000"/>
                  </a:solidFill>
                  <a:latin typeface="Tahoma"/>
                </a:rPr>
                <a:t>Access</a:t>
              </a:r>
            </a:p>
            <a:p>
              <a:pPr algn="ctr"/>
              <a:r>
                <a:rPr lang="en-US" sz="1400" dirty="0" smtClean="0">
                  <a:solidFill>
                    <a:srgbClr val="000000"/>
                  </a:solidFill>
                  <a:latin typeface="Tahoma"/>
                </a:rPr>
                <a:t>Transistor</a:t>
              </a:r>
              <a:endParaRPr lang="en-US" sz="1400" dirty="0">
                <a:solidFill>
                  <a:srgbClr val="000000"/>
                </a:solidFill>
                <a:latin typeface="Tahoma"/>
              </a:endParaRPr>
            </a:p>
          </p:txBody>
        </p:sp>
        <p:sp>
          <p:nvSpPr>
            <p:cNvPr id="29" name="TextBox 28"/>
            <p:cNvSpPr txBox="1"/>
            <p:nvPr/>
          </p:nvSpPr>
          <p:spPr>
            <a:xfrm>
              <a:off x="4206794" y="2591498"/>
              <a:ext cx="478721" cy="307777"/>
            </a:xfrm>
            <a:prstGeom prst="rect">
              <a:avLst/>
            </a:prstGeom>
            <a:noFill/>
          </p:spPr>
          <p:txBody>
            <a:bodyPr wrap="none" rtlCol="0">
              <a:spAutoFit/>
            </a:bodyPr>
            <a:lstStyle/>
            <a:p>
              <a:pPr algn="ctr"/>
              <a:r>
                <a:rPr lang="en-US" sz="1400" dirty="0" smtClean="0">
                  <a:solidFill>
                    <a:srgbClr val="000000"/>
                  </a:solidFill>
                  <a:latin typeface="Tahoma"/>
                </a:rPr>
                <a:t>MTJ</a:t>
              </a:r>
              <a:endParaRPr lang="en-US" sz="1400" dirty="0">
                <a:solidFill>
                  <a:srgbClr val="000000"/>
                </a:solidFill>
                <a:latin typeface="Tahoma"/>
              </a:endParaRP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r>
                <a:rPr lang="en-US" sz="1600" dirty="0" smtClean="0">
                  <a:solidFill>
                    <a:srgbClr val="000000"/>
                  </a:solidFill>
                  <a:latin typeface="Tahoma"/>
                </a:rPr>
                <a:t>Sense Line</a:t>
              </a:r>
              <a:endParaRPr lang="en-US" sz="1600" dirty="0">
                <a:solidFill>
                  <a:srgbClr val="000000"/>
                </a:solidFill>
                <a:latin typeface="Tahoma"/>
              </a:endParaRPr>
            </a:p>
          </p:txBody>
        </p:sp>
      </p:grpSp>
    </p:spTree>
    <p:extLst>
      <p:ext uri="{BB962C8B-B14F-4D97-AF65-F5344CB8AC3E}">
        <p14:creationId xmlns:p14="http://schemas.microsoft.com/office/powerpoint/2010/main" val="1623578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a:t>
            </a: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126</a:t>
            </a:fld>
            <a:endParaRPr lang="en-US" sz="1600">
              <a:solidFill>
                <a:srgbClr val="000000"/>
              </a:solidFill>
              <a:latin typeface="Garamond" charset="0"/>
            </a:endParaRPr>
          </a:p>
        </p:txBody>
      </p:sp>
    </p:spTree>
    <p:extLst>
      <p:ext uri="{BB962C8B-B14F-4D97-AF65-F5344CB8AC3E}">
        <p14:creationId xmlns:p14="http://schemas.microsoft.com/office/powerpoint/2010/main" val="1896311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127</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2452036719"/>
              </p:ext>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95648786"/>
              </p:ext>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r>
              <a:rPr lang="en-US" sz="1600" dirty="0" err="1" smtClean="0">
                <a:solidFill>
                  <a:srgbClr val="000000"/>
                </a:solidFill>
                <a:latin typeface="Tahoma"/>
              </a:rPr>
              <a:t>Kultursay</a:t>
            </a:r>
            <a:r>
              <a:rPr lang="en-US" sz="1600" dirty="0" smtClean="0">
                <a:solidFill>
                  <a:srgbClr val="000000"/>
                </a:solidFill>
                <a:latin typeface="Tahoma"/>
              </a:rPr>
              <a:t>+, </a:t>
            </a:r>
            <a:r>
              <a:rPr lang="en-US" sz="1600" dirty="0">
                <a:solidFill>
                  <a:srgbClr val="000000"/>
                </a:solidFill>
                <a:latin typeface="Tahoma"/>
              </a:rPr>
              <a:t>“</a:t>
            </a:r>
            <a:r>
              <a:rPr lang="en-US" sz="1600" dirty="0">
                <a:solidFill>
                  <a:srgbClr val="0000FF"/>
                </a:solidFill>
                <a:latin typeface="Tahoma"/>
              </a:rPr>
              <a:t>Evaluating STT-RAM as an Energy-Efficient Main Memory Alternative</a:t>
            </a:r>
            <a:r>
              <a:rPr lang="en-US" sz="1600" dirty="0">
                <a:solidFill>
                  <a:srgbClr val="000000"/>
                </a:solidFill>
                <a:latin typeface="Tahoma"/>
              </a:rPr>
              <a:t>,” ISPASS </a:t>
            </a:r>
            <a:r>
              <a:rPr lang="en-US" sz="1600" dirty="0" smtClean="0">
                <a:solidFill>
                  <a:srgbClr val="000000"/>
                </a:solidFill>
                <a:latin typeface="Tahoma"/>
              </a:rPr>
              <a:t>2013.</a:t>
            </a:r>
            <a:endParaRPr lang="en-US" sz="1600" dirty="0">
              <a:solidFill>
                <a:srgbClr val="000000"/>
              </a:solidFill>
              <a:latin typeface="Tahoma"/>
            </a:endParaRPr>
          </a:p>
        </p:txBody>
      </p:sp>
    </p:spTree>
    <p:extLst>
      <p:ext uri="{BB962C8B-B14F-4D97-AF65-F5344CB8AC3E}">
        <p14:creationId xmlns:p14="http://schemas.microsoft.com/office/powerpoint/2010/main" val="1412432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128</a:t>
            </a:fld>
            <a:endParaRPr lang="en-US" altLang="en-US"/>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6995856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Coordinated Memory and Storage with NVM (I)</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129</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ahoma"/>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r>
              <a:rPr lang="en-US" dirty="0" smtClean="0">
                <a:solidFill>
                  <a:srgbClr val="000000"/>
                </a:solidFill>
                <a:latin typeface="Tahoma"/>
              </a:rPr>
              <a:t>Two-Level Store</a:t>
            </a:r>
            <a:endParaRPr lang="en-US" dirty="0">
              <a:solidFill>
                <a:srgbClr val="000000"/>
              </a:solidFill>
              <a:latin typeface="Tahoma"/>
            </a:endParaRP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a:solidFill>
                  <a:srgbClr val="FF0000"/>
                </a:solidFill>
                <a:latin typeface="Tahoma"/>
                <a:ea typeface="Arial" pitchFamily="-107" charset="0"/>
                <a:cs typeface="Tahoma"/>
              </a:rPr>
              <a:t>Main </a:t>
            </a:r>
            <a:r>
              <a:rPr lang="en-US" sz="1400" kern="0" dirty="0" smtClean="0">
                <a:solidFill>
                  <a:srgbClr val="FF0000"/>
                </a:solidFill>
                <a:latin typeface="Tahoma"/>
                <a:ea typeface="Arial" pitchFamily="-107" charset="0"/>
                <a:cs typeface="Tahoma"/>
              </a:rPr>
              <a:t>Memory</a:t>
            </a:r>
            <a:endParaRPr lang="en-US" sz="1400" kern="0" dirty="0">
              <a:solidFill>
                <a:srgbClr val="FF0000"/>
              </a:solidFill>
              <a:latin typeface="Tahoma"/>
              <a:ea typeface="Arial" pitchFamily="-107" charset="0"/>
              <a:cs typeface="Tahoma"/>
            </a:endParaRP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Virtual memory</a:t>
            </a:r>
            <a:endParaRPr lang="en-US" sz="1400" dirty="0">
              <a:solidFill>
                <a:srgbClr val="000000"/>
              </a:solidFill>
              <a:latin typeface="Tahoma"/>
            </a:endParaRP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Address translation</a:t>
            </a:r>
            <a:endParaRPr lang="en-US" sz="1400" dirty="0">
              <a:solidFill>
                <a:srgbClr val="000000"/>
              </a:solidFill>
              <a:latin typeface="Tahoma"/>
            </a:endParaRP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r>
              <a:rPr lang="en-US" sz="1400" dirty="0" smtClean="0">
                <a:solidFill>
                  <a:srgbClr val="FF0000"/>
                </a:solidFill>
                <a:latin typeface="Tahoma"/>
              </a:rPr>
              <a:t>Load/Store</a:t>
            </a:r>
            <a:endParaRPr lang="en-US" sz="1400" dirty="0">
              <a:solidFill>
                <a:srgbClr val="FF0000"/>
              </a:solidFill>
              <a:latin typeface="Tahoma"/>
            </a:endParaRP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Operating system</a:t>
            </a:r>
          </a:p>
          <a:p>
            <a:pPr algn="ctr"/>
            <a:r>
              <a:rPr lang="en-US" sz="1400" dirty="0" smtClean="0">
                <a:solidFill>
                  <a:srgbClr val="000000"/>
                </a:solidFill>
                <a:latin typeface="Tahoma"/>
              </a:rPr>
              <a:t>and file system</a:t>
            </a:r>
            <a:endParaRPr lang="en-US" sz="1400" dirty="0">
              <a:solidFill>
                <a:srgbClr val="000000"/>
              </a:solidFill>
              <a:latin typeface="Tahoma"/>
            </a:endParaRP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r>
              <a:rPr lang="en-US" sz="1400" dirty="0" err="1" smtClean="0">
                <a:solidFill>
                  <a:srgbClr val="FF0000"/>
                </a:solidFill>
                <a:latin typeface="Tahoma"/>
              </a:rPr>
              <a:t>fopen</a:t>
            </a:r>
            <a:r>
              <a:rPr lang="en-US" sz="1400" dirty="0" smtClean="0">
                <a:solidFill>
                  <a:srgbClr val="FF0000"/>
                </a:solidFill>
                <a:latin typeface="Tahoma"/>
              </a:rPr>
              <a:t>, </a:t>
            </a:r>
            <a:r>
              <a:rPr lang="en-US" sz="1400" dirty="0" err="1" smtClean="0">
                <a:solidFill>
                  <a:srgbClr val="FF0000"/>
                </a:solidFill>
                <a:latin typeface="Tahoma"/>
              </a:rPr>
              <a:t>fread</a:t>
            </a:r>
            <a:r>
              <a:rPr lang="en-US" sz="1400" dirty="0" smtClean="0">
                <a:solidFill>
                  <a:srgbClr val="FF0000"/>
                </a:solidFill>
                <a:latin typeface="Tahoma"/>
              </a:rPr>
              <a:t>, </a:t>
            </a:r>
            <a:r>
              <a:rPr lang="en-US" sz="1400" dirty="0" err="1" smtClean="0">
                <a:solidFill>
                  <a:srgbClr val="FF0000"/>
                </a:solidFill>
                <a:latin typeface="Tahoma"/>
              </a:rPr>
              <a:t>fwrite</a:t>
            </a:r>
            <a:r>
              <a:rPr lang="en-US" sz="1400" dirty="0" smtClean="0">
                <a:solidFill>
                  <a:srgbClr val="FF0000"/>
                </a:solidFill>
                <a:latin typeface="Tahoma"/>
              </a:rPr>
              <a:t>, …</a:t>
            </a:r>
            <a:endParaRPr lang="en-US" sz="1400" dirty="0">
              <a:solidFill>
                <a:srgbClr val="FF0000"/>
              </a:solidFill>
              <a:latin typeface="Tahoma"/>
            </a:endParaRP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a:t>
            </a:r>
          </a:p>
          <a:p>
            <a:pPr algn="ctr" eaLnBrk="1" fontAlgn="base" hangingPunct="1">
              <a:spcBef>
                <a:spcPct val="0"/>
              </a:spcBef>
              <a:spcAft>
                <a:spcPct val="0"/>
              </a:spcAft>
            </a:pPr>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endParaRPr lang="en-US" dirty="0">
              <a:solidFill>
                <a:srgbClr val="000000"/>
              </a:solidFill>
              <a:latin typeface="Tahoma"/>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637912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FF"/>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a:t>
            </a:fld>
            <a:endParaRPr lang="en-US" sz="1600">
              <a:solidFill>
                <a:srgbClr val="000000"/>
              </a:solidFill>
              <a:latin typeface="Garamond" charset="0"/>
            </a:endParaRPr>
          </a:p>
        </p:txBody>
      </p:sp>
    </p:spTree>
    <p:extLst>
      <p:ext uri="{BB962C8B-B14F-4D97-AF65-F5344CB8AC3E}">
        <p14:creationId xmlns:p14="http://schemas.microsoft.com/office/powerpoint/2010/main" val="1888139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rgbClr val="006633"/>
                </a:solidFill>
              </a:rPr>
              <a:t>Coordinated Memory and Storage with NVM (</a:t>
            </a:r>
            <a:r>
              <a:rPr lang="en-US" sz="3400" dirty="0" smtClean="0">
                <a:solidFill>
                  <a:srgbClr val="006633"/>
                </a:solidFill>
              </a:rPr>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130</a:t>
            </a:fld>
            <a:endParaRPr lang="en-US" altLang="en-US"/>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r>
              <a:rPr lang="en-US" dirty="0" smtClean="0"/>
              <a:t>Unified Memory/Storage</a:t>
            </a:r>
            <a:endParaRPr lang="en-US" dirty="0"/>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r>
              <a:rPr lang="en-US" sz="1400" dirty="0" smtClean="0"/>
              <a:t>Load/Store</a:t>
            </a:r>
            <a:endParaRPr lang="en-US" sz="1400" dirty="0"/>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a:r>
              <a:rPr lang="en-US" sz="1400" dirty="0" smtClean="0">
                <a:solidFill>
                  <a:srgbClr val="FF0000"/>
                </a:solidFill>
              </a:rPr>
              <a:t>Persistent Memory</a:t>
            </a:r>
          </a:p>
          <a:p>
            <a:pPr algn="ctr"/>
            <a:r>
              <a:rPr lang="en-US" sz="1400" dirty="0" smtClean="0">
                <a:solidFill>
                  <a:srgbClr val="FF0000"/>
                </a:solidFill>
              </a:rPr>
              <a:t>Manager</a:t>
            </a:r>
            <a:endParaRPr lang="en-US" sz="1400" dirty="0">
              <a:solidFill>
                <a:srgbClr val="FF0000"/>
              </a:solidFill>
            </a:endParaRP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r>
              <a:rPr lang="en-US" sz="1400" dirty="0" smtClean="0"/>
              <a:t>Feedback</a:t>
            </a:r>
            <a:endParaRPr lang="en-US" sz="1400" dirty="0"/>
          </a:p>
        </p:txBody>
      </p:sp>
      <p:sp>
        <p:nvSpPr>
          <p:cNvPr id="18" name="Rectangle 17"/>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6712584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Memory Manager (PMM)</a:t>
            </a:r>
            <a:endParaRPr lang="en-US" dirty="0"/>
          </a:p>
        </p:txBody>
      </p:sp>
      <p:sp>
        <p:nvSpPr>
          <p:cNvPr id="3" name="Content Placeholder 2"/>
          <p:cNvSpPr>
            <a:spLocks noGrp="1"/>
          </p:cNvSpPr>
          <p:nvPr>
            <p:ph idx="1"/>
          </p:nvPr>
        </p:nvSpPr>
        <p:spPr>
          <a:xfrm>
            <a:off x="228600" y="980728"/>
            <a:ext cx="8610600" cy="5472608"/>
          </a:xfrm>
        </p:spPr>
        <p:txBody>
          <a:bodyPr/>
          <a:lstStyle/>
          <a:p>
            <a:r>
              <a:rPr lang="en-US" sz="2200" dirty="0" smtClean="0">
                <a:solidFill>
                  <a:srgbClr val="0000FF"/>
                </a:solidFill>
                <a:sym typeface="Wingdings"/>
              </a:rPr>
              <a:t>Exposes a load/store interface to access persistent data</a:t>
            </a:r>
          </a:p>
          <a:p>
            <a:pPr lvl="1"/>
            <a:r>
              <a:rPr lang="en-US" sz="2000" dirty="0" smtClean="0">
                <a:solidFill>
                  <a:schemeClr val="accent2">
                    <a:lumMod val="75000"/>
                  </a:schemeClr>
                </a:solidFill>
                <a:sym typeface="Wingdings"/>
              </a:rPr>
              <a:t>Applications can directly access persistent memory  no conversion, translation, location overhead for persistent data </a:t>
            </a:r>
          </a:p>
          <a:p>
            <a:pPr lvl="1"/>
            <a:endParaRPr lang="en-US" sz="2000" dirty="0" smtClean="0">
              <a:sym typeface="Wingdings"/>
            </a:endParaRPr>
          </a:p>
          <a:p>
            <a:r>
              <a:rPr lang="en-US" sz="2200" dirty="0" smtClean="0">
                <a:solidFill>
                  <a:srgbClr val="0000FF"/>
                </a:solidFill>
                <a:sym typeface="Wingdings"/>
              </a:rPr>
              <a:t>Manages data placement, location, persistence, security</a:t>
            </a:r>
          </a:p>
          <a:p>
            <a:pPr lvl="1"/>
            <a:r>
              <a:rPr lang="en-US" sz="2000" dirty="0" smtClean="0">
                <a:solidFill>
                  <a:schemeClr val="accent2">
                    <a:lumMod val="75000"/>
                  </a:schemeClr>
                </a:solidFill>
                <a:sym typeface="Wingdings"/>
              </a:rPr>
              <a:t>To get the best of multiple forms of storage</a:t>
            </a:r>
          </a:p>
          <a:p>
            <a:pPr lvl="1"/>
            <a:endParaRPr lang="en-US" sz="2000" dirty="0" smtClean="0">
              <a:sym typeface="Wingdings"/>
            </a:endParaRPr>
          </a:p>
          <a:p>
            <a:r>
              <a:rPr lang="en-US" sz="2200" dirty="0" smtClean="0">
                <a:solidFill>
                  <a:srgbClr val="0000FF"/>
                </a:solidFill>
                <a:sym typeface="Wingdings"/>
              </a:rPr>
              <a:t>Manages metadata storage and retrieval</a:t>
            </a:r>
          </a:p>
          <a:p>
            <a:pPr lvl="1"/>
            <a:r>
              <a:rPr lang="en-US" sz="2000" dirty="0" smtClean="0">
                <a:solidFill>
                  <a:srgbClr val="FF0000"/>
                </a:solidFill>
                <a:sym typeface="Wingdings"/>
              </a:rPr>
              <a:t>This can lead to overheads that need to be managed</a:t>
            </a:r>
          </a:p>
          <a:p>
            <a:pPr lvl="1"/>
            <a:endParaRPr lang="en-US" sz="2000" dirty="0" smtClean="0">
              <a:sym typeface="Wingdings"/>
            </a:endParaRPr>
          </a:p>
          <a:p>
            <a:r>
              <a:rPr lang="en-US" sz="2200" dirty="0" smtClean="0">
                <a:solidFill>
                  <a:srgbClr val="0000FF"/>
                </a:solidFill>
                <a:sym typeface="Wingdings"/>
              </a:rPr>
              <a:t>Exposes hooks and interfaces for system software</a:t>
            </a:r>
          </a:p>
          <a:p>
            <a:pPr lvl="1"/>
            <a:r>
              <a:rPr lang="en-US" sz="2000" dirty="0" smtClean="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smtClean="0">
              <a:solidFill>
                <a:srgbClr val="2C6123"/>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spTree>
    <p:extLst>
      <p:ext uri="{BB962C8B-B14F-4D97-AF65-F5344CB8AC3E}">
        <p14:creationId xmlns:p14="http://schemas.microsoft.com/office/powerpoint/2010/main" val="497380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smtClean="0">
                <a:solidFill>
                  <a:srgbClr val="0000FF"/>
                </a:solidFill>
                <a:latin typeface="Calibri"/>
              </a:rPr>
              <a:t>PMM uses access and hint information to allocate, locate, migrate and access data in the heterogeneous array of devices</a:t>
            </a:r>
            <a:endParaRPr lang="en-US" sz="2400" b="1" kern="0" dirty="0">
              <a:solidFill>
                <a:srgbClr val="0000FF"/>
              </a:solidFill>
              <a:latin typeface="Calibri"/>
            </a:endParaRP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dirty="0" smtClean="0">
                <a:solidFill>
                  <a:srgbClr val="0000FF"/>
                </a:solidFill>
              </a:rPr>
              <a:t>Persistent objects</a:t>
            </a:r>
          </a:p>
        </p:txBody>
      </p:sp>
    </p:spTree>
    <p:extLst>
      <p:ext uri="{BB962C8B-B14F-4D97-AF65-F5344CB8AC3E}">
        <p14:creationId xmlns:p14="http://schemas.microsoft.com/office/powerpoint/2010/main" val="1904303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133</a:t>
            </a:fld>
            <a:endParaRPr lang="en-US" altLang="en-US"/>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180658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134</a:t>
            </a:fld>
            <a:endParaRPr lang="en-US" altLang="en-US"/>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2213735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1043608" y="2636912"/>
            <a:ext cx="6552728" cy="2088232"/>
          </a:xfrm>
        </p:spPr>
        <p:txBody>
          <a:bodyPr/>
          <a:lstStyle/>
          <a:p>
            <a:pPr marL="0" indent="0" algn="ctr">
              <a:buNone/>
            </a:pPr>
            <a:r>
              <a:rPr lang="en-US" sz="4000" dirty="0" smtClean="0">
                <a:solidFill>
                  <a:srgbClr val="0000FF"/>
                </a:solidFill>
              </a:rPr>
              <a:t>Design for </a:t>
            </a:r>
          </a:p>
          <a:p>
            <a:pPr marL="0" indent="0" algn="ctr">
              <a:buNone/>
            </a:pPr>
            <a:r>
              <a:rPr lang="en-US" sz="4000" dirty="0" smtClean="0">
                <a:solidFill>
                  <a:srgbClr val="0000FF"/>
                </a:solidFill>
              </a:rPr>
              <a:t>Emerging Memories</a:t>
            </a:r>
            <a:endParaRPr lang="en-US" sz="4000" dirty="0">
              <a:solidFill>
                <a:srgbClr val="0000FF"/>
              </a:solidFill>
            </a:endParaRPr>
          </a:p>
          <a:p>
            <a:pPr marL="0" indent="0" algn="ctr">
              <a:buNone/>
            </a:pP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135</a:t>
            </a:fld>
            <a:endParaRPr lang="en-US">
              <a:solidFill>
                <a:srgbClr val="000000"/>
              </a:solidFill>
            </a:endParaRPr>
          </a:p>
        </p:txBody>
      </p:sp>
    </p:spTree>
    <p:extLst>
      <p:ext uri="{BB962C8B-B14F-4D97-AF65-F5344CB8AC3E}">
        <p14:creationId xmlns:p14="http://schemas.microsoft.com/office/powerpoint/2010/main" val="33819095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solidFill>
                  <a:srgbClr val="0000FF"/>
                </a:solidFill>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136</a:t>
            </a:fld>
            <a:endParaRPr lang="en-US" sz="1600">
              <a:solidFill>
                <a:srgbClr val="000000"/>
              </a:solidFill>
              <a:latin typeface="Garamond" charset="0"/>
            </a:endParaRPr>
          </a:p>
        </p:txBody>
      </p:sp>
    </p:spTree>
    <p:extLst>
      <p:ext uri="{BB962C8B-B14F-4D97-AF65-F5344CB8AC3E}">
        <p14:creationId xmlns:p14="http://schemas.microsoft.com/office/powerpoint/2010/main" val="2678701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cooperation between devices and the system</a:t>
            </a:r>
          </a:p>
          <a:p>
            <a:pPr lvl="1"/>
            <a:r>
              <a:rPr lang="en-US" dirty="0" smtClean="0"/>
              <a:t>Expose more information about devices to upper layers</a:t>
            </a:r>
          </a:p>
          <a:p>
            <a:pPr lvl="1"/>
            <a:r>
              <a:rPr lang="en-US" dirty="0" smtClean="0"/>
              <a:t>More flexible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137</a:t>
            </a:fld>
            <a:endParaRPr lang="en-US" altLang="en-US"/>
          </a:p>
        </p:txBody>
      </p:sp>
    </p:spTree>
    <p:extLst>
      <p:ext uri="{BB962C8B-B14F-4D97-AF65-F5344CB8AC3E}">
        <p14:creationId xmlns:p14="http://schemas.microsoft.com/office/powerpoint/2010/main" val="4280751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solidFill>
                  <a:srgbClr val="0000FF"/>
                </a:solidFill>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138</a:t>
            </a:fld>
            <a:endParaRPr lang="en-US" sz="1600">
              <a:solidFill>
                <a:srgbClr val="000000"/>
              </a:solidFill>
              <a:latin typeface="Garamond" charset="0"/>
            </a:endParaRPr>
          </a:p>
        </p:txBody>
      </p:sp>
    </p:spTree>
    <p:extLst>
      <p:ext uri="{BB962C8B-B14F-4D97-AF65-F5344CB8AC3E}">
        <p14:creationId xmlns:p14="http://schemas.microsoft.com/office/powerpoint/2010/main" val="939400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Summary: 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Scaling</a:t>
            </a:r>
            <a:endParaRPr lang="en-US" dirty="0"/>
          </a:p>
        </p:txBody>
      </p:sp>
      <p:sp>
        <p:nvSpPr>
          <p:cNvPr id="3" name="Content Placeholder 2"/>
          <p:cNvSpPr>
            <a:spLocks noGrp="1"/>
          </p:cNvSpPr>
          <p:nvPr>
            <p:ph idx="1"/>
          </p:nvPr>
        </p:nvSpPr>
        <p:spPr>
          <a:xfrm>
            <a:off x="228600" y="908720"/>
            <a:ext cx="8915400" cy="5193723"/>
          </a:xfrm>
        </p:spPr>
        <p:txBody>
          <a:bodyPr/>
          <a:lstStyle/>
          <a:p>
            <a:r>
              <a:rPr lang="en-US" dirty="0" smtClean="0">
                <a:solidFill>
                  <a:srgbClr val="FF0000"/>
                </a:solidFill>
              </a:rPr>
              <a:t>Memory</a:t>
            </a:r>
            <a:r>
              <a:rPr lang="en-US" dirty="0">
                <a:solidFill>
                  <a:srgbClr val="FF0000"/>
                </a:solidFill>
              </a:rPr>
              <a:t> </a:t>
            </a:r>
            <a:r>
              <a:rPr lang="en-US" dirty="0" smtClean="0">
                <a:solidFill>
                  <a:srgbClr val="FF0000"/>
                </a:solidFill>
              </a:rPr>
              <a:t>scaling problems are a critical bottleneck for system performance, efficiency, and usability</a:t>
            </a:r>
          </a:p>
          <a:p>
            <a:endParaRPr lang="en-US" sz="1000" dirty="0">
              <a:solidFill>
                <a:srgbClr val="0000FF"/>
              </a:solidFill>
            </a:endParaRPr>
          </a:p>
          <a:p>
            <a:r>
              <a:rPr lang="en-US" dirty="0" smtClean="0">
                <a:solidFill>
                  <a:srgbClr val="0000FF"/>
                </a:solidFill>
              </a:rPr>
              <a:t>New memory architectures</a:t>
            </a:r>
          </a:p>
          <a:p>
            <a:pPr lvl="1"/>
            <a:r>
              <a:rPr lang="en-US" sz="1900" b="1" dirty="0">
                <a:solidFill>
                  <a:srgbClr val="2C6123"/>
                </a:solidFill>
              </a:rPr>
              <a:t>A</a:t>
            </a:r>
            <a:r>
              <a:rPr lang="en-US" sz="1900" b="1" dirty="0" smtClean="0">
                <a:solidFill>
                  <a:srgbClr val="2C6123"/>
                </a:solidFill>
              </a:rPr>
              <a:t> lot of hope in fixing DRAM</a:t>
            </a:r>
          </a:p>
          <a:p>
            <a:endParaRPr lang="en-US" sz="1000" dirty="0" smtClean="0"/>
          </a:p>
          <a:p>
            <a:r>
              <a:rPr lang="en-US" dirty="0" smtClean="0">
                <a:solidFill>
                  <a:srgbClr val="0000FF"/>
                </a:solidFill>
              </a:rPr>
              <a:t>Enabling emerging NVM technologies </a:t>
            </a:r>
          </a:p>
          <a:p>
            <a:pPr lvl="1"/>
            <a:r>
              <a:rPr lang="en-US" sz="1900" b="1" dirty="0">
                <a:solidFill>
                  <a:srgbClr val="2C6123"/>
                </a:solidFill>
              </a:rPr>
              <a:t>A</a:t>
            </a:r>
            <a:r>
              <a:rPr lang="en-US" sz="1900" b="1" dirty="0" smtClean="0">
                <a:solidFill>
                  <a:srgbClr val="2C6123"/>
                </a:solidFill>
              </a:rPr>
              <a:t> lot of hope in hybrid memory systems and single-level stores</a:t>
            </a:r>
          </a:p>
          <a:p>
            <a:pPr lvl="1"/>
            <a:endParaRPr lang="en-US" sz="1000" dirty="0">
              <a:solidFill>
                <a:srgbClr val="2C6123"/>
              </a:solidFill>
            </a:endParaRPr>
          </a:p>
          <a:p>
            <a:r>
              <a:rPr lang="en-US" dirty="0" smtClean="0">
                <a:solidFill>
                  <a:srgbClr val="0000FF"/>
                </a:solidFill>
              </a:rPr>
              <a:t>System-level memory/storage QoS</a:t>
            </a:r>
          </a:p>
          <a:p>
            <a:pPr lvl="1">
              <a:buClr>
                <a:srgbClr val="3B812F"/>
              </a:buClr>
            </a:pPr>
            <a:r>
              <a:rPr lang="en-US" sz="1900" b="1" dirty="0">
                <a:solidFill>
                  <a:srgbClr val="2C6123"/>
                </a:solidFill>
              </a:rPr>
              <a:t>A lot of hope in </a:t>
            </a:r>
            <a:r>
              <a:rPr lang="en-US" sz="1900" b="1" dirty="0" smtClean="0">
                <a:solidFill>
                  <a:srgbClr val="2C6123"/>
                </a:solidFill>
              </a:rPr>
              <a:t>designing a predictable system</a:t>
            </a:r>
            <a:endParaRPr lang="en-US" dirty="0" smtClean="0">
              <a:solidFill>
                <a:srgbClr val="0000FF"/>
              </a:solidFill>
            </a:endParaRPr>
          </a:p>
          <a:p>
            <a:endParaRPr lang="en-US" sz="1000" dirty="0" smtClean="0">
              <a:solidFill>
                <a:srgbClr val="2C6123"/>
              </a:solidFill>
            </a:endParaRPr>
          </a:p>
          <a:p>
            <a:r>
              <a:rPr lang="en-US" dirty="0" smtClean="0">
                <a:solidFill>
                  <a:srgbClr val="FF0000"/>
                </a:solidFill>
              </a:rPr>
              <a:t>Three principles are essential for scaling</a:t>
            </a:r>
          </a:p>
          <a:p>
            <a:pPr lvl="1"/>
            <a:r>
              <a:rPr lang="en-US" dirty="0" smtClean="0"/>
              <a:t>Software</a:t>
            </a:r>
            <a:r>
              <a:rPr lang="en-US" dirty="0"/>
              <a:t>/hardware/device </a:t>
            </a:r>
            <a:r>
              <a:rPr lang="en-US" dirty="0" smtClean="0"/>
              <a:t>cooperation</a:t>
            </a:r>
          </a:p>
          <a:p>
            <a:pPr lvl="1"/>
            <a:r>
              <a:rPr lang="en-US" dirty="0" smtClean="0"/>
              <a:t>Better-than-worst-case design</a:t>
            </a:r>
          </a:p>
          <a:p>
            <a:pPr lvl="1"/>
            <a:r>
              <a:rPr lang="en-US" dirty="0" smtClean="0"/>
              <a:t>Heterogeneity (specialization, asymmetry)</a:t>
            </a:r>
          </a:p>
          <a:p>
            <a:pPr lvl="1"/>
            <a:endParaRPr lang="en-US" sz="13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139</a:t>
            </a:fld>
            <a:endParaRPr lang="en-US"/>
          </a:p>
        </p:txBody>
      </p:sp>
    </p:spTree>
    <p:extLst>
      <p:ext uri="{BB962C8B-B14F-4D97-AF65-F5344CB8AC3E}">
        <p14:creationId xmlns:p14="http://schemas.microsoft.com/office/powerpoint/2010/main" val="39448198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14</a:t>
            </a:fld>
            <a:endParaRPr lang="en-US" sz="1600" dirty="0">
              <a:solidFill>
                <a:srgbClr val="000000"/>
              </a:solidFill>
              <a:latin typeface="Garamond" charset="0"/>
            </a:endParaRPr>
          </a:p>
        </p:txBody>
      </p:sp>
    </p:spTree>
    <p:extLst>
      <p:ext uri="{BB962C8B-B14F-4D97-AF65-F5344CB8AC3E}">
        <p14:creationId xmlns:p14="http://schemas.microsoft.com/office/powerpoint/2010/main" val="1488830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 </a:t>
            </a:r>
            <a:r>
              <a:rPr lang="en-US" dirty="0" smtClean="0"/>
              <a:t>for Interconnects</a:t>
            </a:r>
            <a:endParaRPr lang="en-US" dirty="0"/>
          </a:p>
        </p:txBody>
      </p:sp>
      <p:sp>
        <p:nvSpPr>
          <p:cNvPr id="3" name="Content Placeholder 2"/>
          <p:cNvSpPr>
            <a:spLocks noGrp="1"/>
          </p:cNvSpPr>
          <p:nvPr>
            <p:ph idx="1"/>
          </p:nvPr>
        </p:nvSpPr>
        <p:spPr>
          <a:xfrm>
            <a:off x="2627784" y="2420888"/>
            <a:ext cx="3744416" cy="2088232"/>
          </a:xfrm>
        </p:spPr>
        <p:txBody>
          <a:bodyPr/>
          <a:lstStyle/>
          <a:p>
            <a:pPr marL="0" indent="0" algn="ctr">
              <a:buNone/>
            </a:pPr>
            <a:r>
              <a:rPr lang="en-US" sz="4000" dirty="0" smtClean="0">
                <a:solidFill>
                  <a:srgbClr val="0000FF"/>
                </a:solidFill>
              </a:rPr>
              <a:t>Memory-Centric</a:t>
            </a:r>
          </a:p>
          <a:p>
            <a:pPr marL="0" indent="0" algn="ctr">
              <a:buNone/>
            </a:pPr>
            <a:r>
              <a:rPr lang="en-US" sz="4000" dirty="0" smtClean="0">
                <a:solidFill>
                  <a:srgbClr val="0000FF"/>
                </a:solidFill>
              </a:rPr>
              <a:t>Interconnect</a:t>
            </a:r>
          </a:p>
          <a:p>
            <a:pPr marL="0" indent="0" algn="ctr">
              <a:buNone/>
            </a:pPr>
            <a:r>
              <a:rPr lang="en-US" sz="4000" dirty="0" smtClean="0">
                <a:solidFill>
                  <a:srgbClr val="0000FF"/>
                </a:solidFill>
              </a:rPr>
              <a:t>Design</a:t>
            </a: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140</a:t>
            </a:fld>
            <a:endParaRPr lang="en-US"/>
          </a:p>
        </p:txBody>
      </p:sp>
    </p:spTree>
    <p:extLst>
      <p:ext uri="{BB962C8B-B14F-4D97-AF65-F5344CB8AC3E}">
        <p14:creationId xmlns:p14="http://schemas.microsoft.com/office/powerpoint/2010/main" val="1085976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141</a:t>
            </a:fld>
            <a:endParaRPr lang="en-US" altLang="en-US"/>
          </a:p>
        </p:txBody>
      </p:sp>
      <p:graphicFrame>
        <p:nvGraphicFramePr>
          <p:cNvPr id="6" name="Chart 5"/>
          <p:cNvGraphicFramePr>
            <a:graphicFrameLocks/>
          </p:cNvGraphicFramePr>
          <p:nvPr>
            <p:extLst>
              <p:ext uri="{D42A27DB-BD31-4B8C-83A1-F6EECF244321}">
                <p14:modId xmlns:p14="http://schemas.microsoft.com/office/powerpoint/2010/main" val="1068081574"/>
              </p:ext>
            </p:extLst>
          </p:nvPr>
        </p:nvGraphicFramePr>
        <p:xfrm>
          <a:off x="-468560" y="836712"/>
          <a:ext cx="8640960"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3932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142</a:t>
            </a:fld>
            <a:endParaRPr lang="en-US"/>
          </a:p>
        </p:txBody>
      </p:sp>
      <p:graphicFrame>
        <p:nvGraphicFramePr>
          <p:cNvPr id="6" name="Chart 5"/>
          <p:cNvGraphicFramePr>
            <a:graphicFrameLocks/>
          </p:cNvGraphicFramePr>
          <p:nvPr>
            <p:extLst>
              <p:ext uri="{D42A27DB-BD31-4B8C-83A1-F6EECF244321}">
                <p14:modId xmlns:p14="http://schemas.microsoft.com/office/powerpoint/2010/main" val="1525875936"/>
              </p:ext>
            </p:extLst>
          </p:nvPr>
        </p:nvGraphicFramePr>
        <p:xfrm>
          <a:off x="179512" y="1052736"/>
          <a:ext cx="8280920"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3767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Future?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143</a:t>
            </a:fld>
            <a:endParaRPr lang="en-US"/>
          </a:p>
        </p:txBody>
      </p:sp>
      <p:graphicFrame>
        <p:nvGraphicFramePr>
          <p:cNvPr id="6" name="Chart 5"/>
          <p:cNvGraphicFramePr>
            <a:graphicFrameLocks/>
          </p:cNvGraphicFramePr>
          <p:nvPr>
            <p:extLst>
              <p:ext uri="{D42A27DB-BD31-4B8C-83A1-F6EECF244321}">
                <p14:modId xmlns:p14="http://schemas.microsoft.com/office/powerpoint/2010/main" val="3705206333"/>
              </p:ext>
            </p:extLst>
          </p:nvPr>
        </p:nvGraphicFramePr>
        <p:xfrm>
          <a:off x="251520" y="1124744"/>
          <a:ext cx="8280920"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0719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smtClean="0">
                <a:solidFill>
                  <a:srgbClr val="0000FF"/>
                </a:solidFill>
              </a:rPr>
              <a:t>My current and past students and postdocs</a:t>
            </a:r>
          </a:p>
          <a:p>
            <a:pPr lvl="1"/>
            <a:r>
              <a:rPr lang="en-US" sz="2100" dirty="0" err="1" smtClean="0"/>
              <a:t>Rachata</a:t>
            </a:r>
            <a:r>
              <a:rPr lang="en-US" sz="2100" dirty="0" smtClean="0"/>
              <a:t> </a:t>
            </a:r>
            <a:r>
              <a:rPr lang="en-US" sz="2100" dirty="0" err="1" smtClean="0"/>
              <a:t>Ausavarungnirun</a:t>
            </a:r>
            <a:r>
              <a:rPr lang="en-US" sz="2100" dirty="0" smtClean="0"/>
              <a:t>, Abhishek </a:t>
            </a:r>
            <a:r>
              <a:rPr lang="en-US" sz="2100" dirty="0" err="1" smtClean="0"/>
              <a:t>Bhowmick</a:t>
            </a:r>
            <a:r>
              <a:rPr lang="en-US" sz="2100" dirty="0" smtClean="0"/>
              <a:t>, </a:t>
            </a:r>
            <a:r>
              <a:rPr lang="en-US" sz="2100" dirty="0" err="1" smtClean="0"/>
              <a:t>Amirali</a:t>
            </a:r>
            <a:r>
              <a:rPr lang="en-US" sz="2100" dirty="0" smtClean="0"/>
              <a:t> </a:t>
            </a:r>
            <a:r>
              <a:rPr lang="en-US" sz="2100" dirty="0" err="1" smtClean="0"/>
              <a:t>Boroumand</a:t>
            </a:r>
            <a:r>
              <a:rPr lang="en-US" sz="2100" dirty="0" smtClean="0"/>
              <a:t>, </a:t>
            </a:r>
            <a:r>
              <a:rPr lang="en-US" sz="2100" dirty="0" err="1" smtClean="0"/>
              <a:t>Rui</a:t>
            </a:r>
            <a:r>
              <a:rPr lang="en-US" sz="2100" dirty="0" smtClean="0"/>
              <a:t> </a:t>
            </a:r>
            <a:r>
              <a:rPr lang="en-US" sz="2100" dirty="0" err="1" smtClean="0"/>
              <a:t>Cai</a:t>
            </a:r>
            <a:r>
              <a:rPr lang="en-US" sz="2100" dirty="0" smtClean="0"/>
              <a:t>, Yu </a:t>
            </a:r>
            <a:r>
              <a:rPr lang="en-US" sz="2100" dirty="0" err="1" smtClean="0"/>
              <a:t>Cai</a:t>
            </a:r>
            <a:r>
              <a:rPr lang="en-US" sz="2100" dirty="0" smtClean="0"/>
              <a:t>, Kevin Chang, </a:t>
            </a:r>
            <a:r>
              <a:rPr lang="en-US" sz="2100" dirty="0" err="1" smtClean="0"/>
              <a:t>Saugata</a:t>
            </a:r>
            <a:r>
              <a:rPr lang="en-US" sz="2100" dirty="0" smtClean="0"/>
              <a:t> </a:t>
            </a:r>
            <a:r>
              <a:rPr lang="en-US" sz="2100" dirty="0" err="1" smtClean="0"/>
              <a:t>Ghose</a:t>
            </a:r>
            <a:r>
              <a:rPr lang="en-US" sz="2100" dirty="0" smtClean="0"/>
              <a:t>, Kevin Hsieh, Tyler </a:t>
            </a:r>
            <a:r>
              <a:rPr lang="en-US" sz="2100" dirty="0" err="1" smtClean="0"/>
              <a:t>Huberty</a:t>
            </a:r>
            <a:r>
              <a:rPr lang="en-US" sz="2100" dirty="0" smtClean="0"/>
              <a:t>, Ben </a:t>
            </a:r>
            <a:r>
              <a:rPr lang="en-US" sz="2100" dirty="0" err="1" smtClean="0"/>
              <a:t>Jaiyen</a:t>
            </a:r>
            <a:r>
              <a:rPr lang="en-US" sz="2100" dirty="0" smtClean="0"/>
              <a:t>, Samira Khan, </a:t>
            </a:r>
            <a:r>
              <a:rPr lang="en-US" sz="2100" dirty="0" err="1" smtClean="0"/>
              <a:t>Jeremie</a:t>
            </a:r>
            <a:r>
              <a:rPr lang="en-US" sz="2100" dirty="0" smtClean="0"/>
              <a:t> Kim, Yoongu Kim, Yang Li, Jamie Liu, Lavanya Subramanian, Donghyuk Lee, </a:t>
            </a:r>
            <a:r>
              <a:rPr lang="en-US" sz="2100" dirty="0" err="1" smtClean="0"/>
              <a:t>Yixin</a:t>
            </a:r>
            <a:r>
              <a:rPr lang="en-US" sz="2100" dirty="0" smtClean="0"/>
              <a:t> </a:t>
            </a:r>
            <a:r>
              <a:rPr lang="en-US" sz="2100" dirty="0" err="1" smtClean="0"/>
              <a:t>Luo</a:t>
            </a:r>
            <a:r>
              <a:rPr lang="en-US" sz="2100" dirty="0" smtClean="0"/>
              <a:t>, Justin Meza, Gennady </a:t>
            </a:r>
            <a:r>
              <a:rPr lang="en-US" sz="2100" dirty="0" err="1" smtClean="0"/>
              <a:t>Pekhimenko</a:t>
            </a:r>
            <a:r>
              <a:rPr lang="en-US" sz="2100" dirty="0" smtClean="0"/>
              <a:t>, Vivek Seshadri, Lavanya Subramanian, </a:t>
            </a:r>
            <a:r>
              <a:rPr lang="en-US" sz="2100" dirty="0" err="1" smtClean="0"/>
              <a:t>Nandita</a:t>
            </a:r>
            <a:r>
              <a:rPr lang="en-US" sz="2100" dirty="0" smtClean="0"/>
              <a:t> </a:t>
            </a:r>
            <a:r>
              <a:rPr lang="en-US" sz="2100" dirty="0" err="1" smtClean="0"/>
              <a:t>Vijaykumar</a:t>
            </a:r>
            <a:r>
              <a:rPr lang="en-US" sz="2100" dirty="0" smtClean="0"/>
              <a:t>, </a:t>
            </a:r>
            <a:r>
              <a:rPr lang="en-US" sz="2100" dirty="0" err="1" smtClean="0"/>
              <a:t>HanBin</a:t>
            </a:r>
            <a:r>
              <a:rPr lang="en-US" sz="2100" dirty="0" smtClean="0"/>
              <a:t> Yoon, </a:t>
            </a:r>
            <a:r>
              <a:rPr lang="en-US" sz="2100" dirty="0" err="1" smtClean="0"/>
              <a:t>Jishen</a:t>
            </a:r>
            <a:r>
              <a:rPr lang="en-US" sz="2100" dirty="0" smtClean="0"/>
              <a:t> Zhao, …</a:t>
            </a:r>
          </a:p>
          <a:p>
            <a:endParaRPr lang="en-US" sz="400" dirty="0" smtClean="0"/>
          </a:p>
          <a:p>
            <a:r>
              <a:rPr lang="en-US" dirty="0" smtClean="0">
                <a:solidFill>
                  <a:srgbClr val="0000FF"/>
                </a:solidFill>
              </a:rPr>
              <a:t>My collaborators at CMU</a:t>
            </a:r>
          </a:p>
          <a:p>
            <a:pPr lvl="1"/>
            <a:r>
              <a:rPr lang="en-US" sz="2100" dirty="0" smtClean="0"/>
              <a:t>Greg Ganger, Phil Gibbons, </a:t>
            </a:r>
            <a:r>
              <a:rPr lang="en-US" sz="2100" dirty="0" err="1" smtClean="0"/>
              <a:t>Mor</a:t>
            </a:r>
            <a:r>
              <a:rPr lang="en-US" sz="2100" dirty="0" smtClean="0"/>
              <a:t> </a:t>
            </a:r>
            <a:r>
              <a:rPr lang="en-US" sz="2100" dirty="0" err="1" smtClean="0"/>
              <a:t>Harchol-Balter</a:t>
            </a:r>
            <a:r>
              <a:rPr lang="en-US" sz="2100" dirty="0" smtClean="0"/>
              <a:t>, James Hoe, Mike </a:t>
            </a:r>
            <a:r>
              <a:rPr lang="en-US" sz="2100" dirty="0" err="1" smtClean="0"/>
              <a:t>Kozuch</a:t>
            </a:r>
            <a:r>
              <a:rPr lang="en-US" sz="2100" dirty="0" smtClean="0"/>
              <a:t>, Ken Mai, Todd </a:t>
            </a:r>
            <a:r>
              <a:rPr lang="en-US" sz="2100" dirty="0" err="1" smtClean="0"/>
              <a:t>Mowry</a:t>
            </a:r>
            <a:r>
              <a:rPr lang="en-US" sz="2100" dirty="0" smtClean="0"/>
              <a:t>, …</a:t>
            </a:r>
          </a:p>
          <a:p>
            <a:endParaRPr lang="en-US" sz="400" dirty="0" smtClean="0"/>
          </a:p>
          <a:p>
            <a:r>
              <a:rPr lang="en-US" dirty="0" smtClean="0">
                <a:solidFill>
                  <a:srgbClr val="0000FF"/>
                </a:solidFill>
              </a:rPr>
              <a:t>My collaborators elsewhere</a:t>
            </a:r>
          </a:p>
          <a:p>
            <a:pPr lvl="1"/>
            <a:r>
              <a:rPr lang="en-US" sz="2100" dirty="0" smtClean="0"/>
              <a:t>Can </a:t>
            </a:r>
            <a:r>
              <a:rPr lang="en-US" sz="2100" dirty="0" err="1" smtClean="0"/>
              <a:t>Alkan</a:t>
            </a:r>
            <a:r>
              <a:rPr lang="en-US" sz="2100" dirty="0" smtClean="0"/>
              <a:t>, Chita Das, </a:t>
            </a:r>
            <a:r>
              <a:rPr lang="en-US" sz="2100" dirty="0" err="1" smtClean="0"/>
              <a:t>Sriram</a:t>
            </a:r>
            <a:r>
              <a:rPr lang="en-US" sz="2100" dirty="0" smtClean="0"/>
              <a:t> </a:t>
            </a:r>
            <a:r>
              <a:rPr lang="en-US" sz="2100" dirty="0" err="1" smtClean="0"/>
              <a:t>Govindan</a:t>
            </a:r>
            <a:r>
              <a:rPr lang="en-US" sz="2100" dirty="0" smtClean="0"/>
              <a:t>, Norm </a:t>
            </a:r>
            <a:r>
              <a:rPr lang="en-US" sz="2100" dirty="0" err="1" smtClean="0"/>
              <a:t>Jouppi</a:t>
            </a:r>
            <a:r>
              <a:rPr lang="en-US" sz="2100" dirty="0" smtClean="0"/>
              <a:t>, </a:t>
            </a:r>
            <a:r>
              <a:rPr lang="en-US" sz="2100" dirty="0" err="1" smtClean="0"/>
              <a:t>Mahmut</a:t>
            </a:r>
            <a:r>
              <a:rPr lang="en-US" sz="2100" dirty="0" smtClean="0"/>
              <a:t> </a:t>
            </a:r>
            <a:r>
              <a:rPr lang="en-US" sz="2100" dirty="0" err="1" smtClean="0"/>
              <a:t>Kandemir</a:t>
            </a:r>
            <a:r>
              <a:rPr lang="en-US" sz="2100" dirty="0" smtClean="0"/>
              <a:t>, </a:t>
            </a:r>
            <a:r>
              <a:rPr lang="en-US" sz="2100" dirty="0" err="1" smtClean="0"/>
              <a:t>Konrad</a:t>
            </a:r>
            <a:r>
              <a:rPr lang="en-US" sz="2100" dirty="0" smtClean="0"/>
              <a:t> Lai, Yale </a:t>
            </a:r>
            <a:r>
              <a:rPr lang="en-US" sz="2100" dirty="0" err="1" smtClean="0"/>
              <a:t>Patt</a:t>
            </a:r>
            <a:r>
              <a:rPr lang="en-US" sz="2100" dirty="0" smtClean="0"/>
              <a:t>, </a:t>
            </a:r>
            <a:r>
              <a:rPr lang="en-US" sz="2100" dirty="0" err="1" smtClean="0"/>
              <a:t>Moinuddin</a:t>
            </a:r>
            <a:r>
              <a:rPr lang="en-US" sz="2100" dirty="0" smtClean="0"/>
              <a:t> </a:t>
            </a:r>
            <a:r>
              <a:rPr lang="en-US" sz="2100" dirty="0" err="1" smtClean="0"/>
              <a:t>Qureshi</a:t>
            </a:r>
            <a:r>
              <a:rPr lang="en-US" sz="2100" dirty="0" smtClean="0"/>
              <a:t>, Partha Ranganathan, </a:t>
            </a:r>
            <a:r>
              <a:rPr lang="en-US" sz="2100" dirty="0" err="1" smtClean="0"/>
              <a:t>Bikash</a:t>
            </a:r>
            <a:r>
              <a:rPr lang="en-US" sz="2100" dirty="0" smtClean="0"/>
              <a:t> Sharma, </a:t>
            </a:r>
            <a:r>
              <a:rPr lang="en-US" sz="2100" dirty="0" err="1" smtClean="0"/>
              <a:t>Kushagra</a:t>
            </a:r>
            <a:r>
              <a:rPr lang="en-US" sz="2100" dirty="0" smtClean="0"/>
              <a:t> </a:t>
            </a:r>
            <a:r>
              <a:rPr lang="en-US" sz="2100" dirty="0" err="1" smtClean="0"/>
              <a:t>Vaid</a:t>
            </a:r>
            <a:r>
              <a:rPr lang="en-US" sz="2100" dirty="0" smtClean="0"/>
              <a:t>, Chris Wilkerson, …</a:t>
            </a:r>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144</a:t>
            </a:fld>
            <a:endParaRPr lang="en-US"/>
          </a:p>
        </p:txBody>
      </p:sp>
    </p:spTree>
    <p:extLst>
      <p:ext uri="{BB962C8B-B14F-4D97-AF65-F5344CB8AC3E}">
        <p14:creationId xmlns:p14="http://schemas.microsoft.com/office/powerpoint/2010/main" val="1216568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Acknowledgments</a:t>
            </a:r>
            <a:endParaRPr lang="en-US" dirty="0"/>
          </a:p>
        </p:txBody>
      </p:sp>
      <p:sp>
        <p:nvSpPr>
          <p:cNvPr id="3" name="Content Placeholder 2"/>
          <p:cNvSpPr>
            <a:spLocks noGrp="1"/>
          </p:cNvSpPr>
          <p:nvPr>
            <p:ph idx="1"/>
          </p:nvPr>
        </p:nvSpPr>
        <p:spPr/>
        <p:txBody>
          <a:bodyPr/>
          <a:lstStyle/>
          <a:p>
            <a:r>
              <a:rPr lang="en-US" dirty="0" smtClean="0"/>
              <a:t>NSF</a:t>
            </a:r>
          </a:p>
          <a:p>
            <a:r>
              <a:rPr lang="en-US" dirty="0" smtClean="0"/>
              <a:t>GSRC</a:t>
            </a:r>
          </a:p>
          <a:p>
            <a:r>
              <a:rPr lang="en-US" dirty="0" smtClean="0"/>
              <a:t>SRC</a:t>
            </a:r>
          </a:p>
          <a:p>
            <a:r>
              <a:rPr lang="en-US" dirty="0" err="1" smtClean="0"/>
              <a:t>CyLab</a:t>
            </a:r>
            <a:endParaRPr lang="en-US" dirty="0" smtClean="0"/>
          </a:p>
          <a:p>
            <a:r>
              <a:rPr lang="en-US" dirty="0" smtClean="0"/>
              <a:t>AMD, Google, Facebook, HP Labs, Huawei, IBM, Intel, Microsoft, </a:t>
            </a:r>
            <a:r>
              <a:rPr lang="en-US" dirty="0" err="1" smtClean="0"/>
              <a:t>Nvidia</a:t>
            </a:r>
            <a:r>
              <a:rPr lang="en-US" dirty="0" smtClean="0"/>
              <a:t>, Oracle, Qualcomm, Rambus, Samsung, Seagate, VMware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145</a:t>
            </a:fld>
            <a:endParaRPr lang="en-US"/>
          </a:p>
        </p:txBody>
      </p:sp>
    </p:spTree>
    <p:extLst>
      <p:ext uri="{BB962C8B-B14F-4D97-AF65-F5344CB8AC3E}">
        <p14:creationId xmlns:p14="http://schemas.microsoft.com/office/powerpoint/2010/main" val="4202886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Tools</a:t>
            </a:r>
            <a:endParaRPr lang="en-US" dirty="0"/>
          </a:p>
        </p:txBody>
      </p:sp>
      <p:sp>
        <p:nvSpPr>
          <p:cNvPr id="3" name="Content Placeholder 2"/>
          <p:cNvSpPr>
            <a:spLocks noGrp="1"/>
          </p:cNvSpPr>
          <p:nvPr>
            <p:ph idx="1"/>
          </p:nvPr>
        </p:nvSpPr>
        <p:spPr>
          <a:xfrm>
            <a:off x="228600" y="836712"/>
            <a:ext cx="8610600" cy="5193723"/>
          </a:xfrm>
        </p:spPr>
        <p:txBody>
          <a:bodyPr/>
          <a:lstStyle/>
          <a:p>
            <a:r>
              <a:rPr lang="en-US" dirty="0" err="1" smtClean="0">
                <a:solidFill>
                  <a:srgbClr val="0000FF"/>
                </a:solidFill>
              </a:rPr>
              <a:t>Rowhammer</a:t>
            </a:r>
            <a:r>
              <a:rPr lang="en-US" dirty="0" smtClean="0">
                <a:solidFill>
                  <a:srgbClr val="0000FF"/>
                </a:solidFill>
              </a:rPr>
              <a:t> </a:t>
            </a:r>
          </a:p>
          <a:p>
            <a:pPr lvl="1"/>
            <a:r>
              <a:rPr lang="en-US" dirty="0">
                <a:hlinkClick r:id="rId2"/>
              </a:rPr>
              <a:t>https://github.com/CMU-SAFARI/</a:t>
            </a:r>
            <a:r>
              <a:rPr lang="en-US" dirty="0" smtClean="0">
                <a:hlinkClick r:id="rId2"/>
              </a:rPr>
              <a:t>rowhammer</a:t>
            </a:r>
            <a:r>
              <a:rPr lang="en-US" dirty="0" smtClean="0"/>
              <a:t> </a:t>
            </a:r>
            <a:endParaRPr lang="en-US" dirty="0"/>
          </a:p>
          <a:p>
            <a:r>
              <a:rPr lang="en-US" dirty="0" err="1" smtClean="0">
                <a:solidFill>
                  <a:srgbClr val="0000FF"/>
                </a:solidFill>
              </a:rPr>
              <a:t>Ramulator</a:t>
            </a:r>
            <a:r>
              <a:rPr lang="en-US" dirty="0" smtClean="0">
                <a:solidFill>
                  <a:srgbClr val="0000FF"/>
                </a:solidFill>
              </a:rPr>
              <a:t> </a:t>
            </a:r>
          </a:p>
          <a:p>
            <a:pPr lvl="1"/>
            <a:r>
              <a:rPr lang="en-US" dirty="0" smtClean="0">
                <a:hlinkClick r:id="rId3"/>
              </a:rPr>
              <a:t>https</a:t>
            </a:r>
            <a:r>
              <a:rPr lang="en-US" dirty="0">
                <a:hlinkClick r:id="rId3"/>
              </a:rPr>
              <a:t>://github.com/CMU-SAFARI/ramulator</a:t>
            </a:r>
            <a:r>
              <a:rPr lang="en-US" dirty="0"/>
              <a:t> </a:t>
            </a:r>
            <a:endParaRPr lang="en-US" dirty="0" smtClean="0"/>
          </a:p>
          <a:p>
            <a:r>
              <a:rPr lang="en-US" dirty="0" err="1" smtClean="0">
                <a:solidFill>
                  <a:srgbClr val="0000FF"/>
                </a:solidFill>
              </a:rPr>
              <a:t>MemSim</a:t>
            </a:r>
            <a:endParaRPr lang="en-US" dirty="0" smtClean="0">
              <a:solidFill>
                <a:srgbClr val="0000FF"/>
              </a:solidFill>
            </a:endParaRPr>
          </a:p>
          <a:p>
            <a:pPr lvl="1"/>
            <a:r>
              <a:rPr lang="en-US" dirty="0">
                <a:hlinkClick r:id="rId4"/>
              </a:rPr>
              <a:t>https://github.com/CMU-SAFARI/</a:t>
            </a:r>
            <a:r>
              <a:rPr lang="en-US" dirty="0" smtClean="0">
                <a:hlinkClick r:id="rId4"/>
              </a:rPr>
              <a:t>memsim</a:t>
            </a:r>
            <a:r>
              <a:rPr lang="en-US" dirty="0" smtClean="0"/>
              <a:t> </a:t>
            </a:r>
          </a:p>
          <a:p>
            <a:r>
              <a:rPr lang="en-US" dirty="0" err="1" smtClean="0">
                <a:solidFill>
                  <a:srgbClr val="0000FF"/>
                </a:solidFill>
              </a:rPr>
              <a:t>NOCulator</a:t>
            </a:r>
            <a:endParaRPr lang="en-US" dirty="0" smtClean="0">
              <a:solidFill>
                <a:srgbClr val="0000FF"/>
              </a:solidFill>
            </a:endParaRPr>
          </a:p>
          <a:p>
            <a:pPr lvl="1"/>
            <a:r>
              <a:rPr lang="en-US" dirty="0">
                <a:hlinkClick r:id="rId5"/>
              </a:rPr>
              <a:t>https://github.com/CMU-SAFARI/</a:t>
            </a:r>
            <a:r>
              <a:rPr lang="en-US" dirty="0" smtClean="0">
                <a:hlinkClick r:id="rId5"/>
              </a:rPr>
              <a:t>NOCulator</a:t>
            </a:r>
            <a:r>
              <a:rPr lang="en-US" dirty="0" smtClean="0"/>
              <a:t> </a:t>
            </a:r>
          </a:p>
          <a:p>
            <a:r>
              <a:rPr lang="en-US" dirty="0" smtClean="0">
                <a:solidFill>
                  <a:srgbClr val="0000FF"/>
                </a:solidFill>
              </a:rPr>
              <a:t>DRAM Error Model</a:t>
            </a:r>
          </a:p>
          <a:p>
            <a:pPr lvl="1"/>
            <a:r>
              <a:rPr lang="en-US" dirty="0">
                <a:hlinkClick r:id="rId6"/>
              </a:rPr>
              <a:t>http://www.ece.cmu.edu/~safari/tools/memerr/</a:t>
            </a:r>
            <a:r>
              <a:rPr lang="en-US" dirty="0" smtClean="0">
                <a:hlinkClick r:id="rId6"/>
              </a:rPr>
              <a:t>index.html</a:t>
            </a:r>
            <a:r>
              <a:rPr lang="en-US" dirty="0" smtClean="0"/>
              <a:t> </a:t>
            </a:r>
          </a:p>
          <a:p>
            <a:pPr lvl="1"/>
            <a:endParaRPr lang="en-US" sz="1200" dirty="0" smtClean="0"/>
          </a:p>
          <a:p>
            <a:r>
              <a:rPr lang="en-US" dirty="0" smtClean="0">
                <a:solidFill>
                  <a:srgbClr val="FF0000"/>
                </a:solidFill>
              </a:rPr>
              <a:t>Other open-source software from my group</a:t>
            </a:r>
          </a:p>
          <a:p>
            <a:pPr lvl="1"/>
            <a:r>
              <a:rPr lang="en-US" dirty="0">
                <a:hlinkClick r:id="rId7"/>
              </a:rPr>
              <a:t>https://github.com/CMU-SAFARI</a:t>
            </a:r>
            <a:r>
              <a:rPr lang="en-US" dirty="0" smtClean="0">
                <a:hlinkClick r:id="rId7"/>
              </a:rPr>
              <a:t>/</a:t>
            </a:r>
            <a:r>
              <a:rPr lang="en-US" dirty="0" smtClean="0"/>
              <a:t> </a:t>
            </a:r>
          </a:p>
          <a:p>
            <a:pPr lvl="1"/>
            <a:r>
              <a:rPr lang="en-US" dirty="0">
                <a:hlinkClick r:id="rId8"/>
              </a:rPr>
              <a:t>http://www.ece.cmu.edu/~safari/</a:t>
            </a:r>
            <a:r>
              <a:rPr lang="en-US" dirty="0" smtClean="0">
                <a:hlinkClick r:id="rId8"/>
              </a:rPr>
              <a:t>tools.html</a:t>
            </a:r>
            <a:r>
              <a:rPr lang="en-US" dirty="0" smtClean="0"/>
              <a:t> </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146</a:t>
            </a:fld>
            <a:endParaRPr lang="en-US"/>
          </a:p>
        </p:txBody>
      </p:sp>
    </p:spTree>
    <p:extLst>
      <p:ext uri="{BB962C8B-B14F-4D97-AF65-F5344CB8AC3E}">
        <p14:creationId xmlns:p14="http://schemas.microsoft.com/office/powerpoint/2010/main" val="2036462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Papers</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are available at</a:t>
            </a:r>
          </a:p>
          <a:p>
            <a:pPr marL="344487" lvl="1" indent="0">
              <a:buNone/>
            </a:pPr>
            <a:r>
              <a:rPr lang="en-US" dirty="0">
                <a:hlinkClick r:id="rId2"/>
              </a:rPr>
              <a:t>http://users.ece.cmu.edu/~omutlu/</a:t>
            </a:r>
            <a:r>
              <a:rPr lang="en-US" dirty="0" smtClean="0">
                <a:hlinkClick r:id="rId2"/>
              </a:rPr>
              <a:t>projects.htm</a:t>
            </a:r>
            <a:endParaRPr lang="en-US" dirty="0" smtClean="0"/>
          </a:p>
          <a:p>
            <a:pPr marL="344487" lvl="1" indent="0">
              <a:buNone/>
            </a:pPr>
            <a:r>
              <a:rPr lang="en-US" dirty="0">
                <a:hlinkClick r:id="rId3"/>
              </a:rPr>
              <a:t>http://scholar.google.com/citations?user=7XyGUGkAAAAJ&amp;hl=en</a:t>
            </a:r>
            <a:endParaRPr lang="en-US" dirty="0"/>
          </a:p>
          <a:p>
            <a:pPr marL="344487" lvl="1" indent="0">
              <a:buNone/>
            </a:pPr>
            <a:endParaRPr lang="en-US" dirty="0"/>
          </a:p>
          <a:p>
            <a:r>
              <a:rPr lang="en-US" dirty="0" smtClean="0"/>
              <a:t>A detailed accompanying overview paper</a:t>
            </a:r>
          </a:p>
          <a:p>
            <a:pPr lvl="1"/>
            <a:endParaRPr lang="en-US" u="sng" dirty="0" smtClean="0"/>
          </a:p>
          <a:p>
            <a:pPr lvl="1"/>
            <a:r>
              <a:rPr lang="en-US" dirty="0" smtClean="0"/>
              <a:t>Onur </a:t>
            </a:r>
            <a:r>
              <a:rPr lang="en-US" dirty="0"/>
              <a:t>Mutlu and Lavanya Subramanian,</a:t>
            </a:r>
            <a:br>
              <a:rPr lang="en-US" dirty="0"/>
            </a:br>
            <a:r>
              <a:rPr lang="en-US" b="1" dirty="0">
                <a:hlinkClick r:id="rId4"/>
              </a:rPr>
              <a:t>"Research Problems and Opportunities in Memory Systems"</a:t>
            </a:r>
            <a:r>
              <a:rPr lang="en-US" dirty="0"/>
              <a:t/>
            </a:r>
            <a:br>
              <a:rPr lang="en-US" dirty="0"/>
            </a:br>
            <a:r>
              <a:rPr lang="en-US" i="1" dirty="0"/>
              <a:t>Invited Article in </a:t>
            </a:r>
            <a:r>
              <a:rPr lang="en-US" i="1" dirty="0">
                <a:hlinkClick r:id="rId5"/>
              </a:rPr>
              <a:t>Supercomputing Frontiers and Innovations</a:t>
            </a:r>
            <a:r>
              <a:rPr lang="en-US" i="1" dirty="0"/>
              <a:t> (</a:t>
            </a:r>
            <a:r>
              <a:rPr lang="en-US" b="1" i="1" dirty="0"/>
              <a:t>SUPERFRI</a:t>
            </a:r>
            <a:r>
              <a:rPr lang="en-US" i="1" dirty="0"/>
              <a:t>)</a:t>
            </a:r>
            <a:r>
              <a:rPr lang="en-US" dirty="0"/>
              <a:t>, 2015. </a:t>
            </a:r>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147</a:t>
            </a:fld>
            <a:endParaRPr lang="en-US"/>
          </a:p>
        </p:txBody>
      </p:sp>
    </p:spTree>
    <p:extLst>
      <p:ext uri="{BB962C8B-B14F-4D97-AF65-F5344CB8AC3E}">
        <p14:creationId xmlns:p14="http://schemas.microsoft.com/office/powerpoint/2010/main" val="3921872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Videos and Course Materials</a:t>
            </a:r>
            <a:endParaRPr lang="en-US" dirty="0"/>
          </a:p>
        </p:txBody>
      </p:sp>
      <p:sp>
        <p:nvSpPr>
          <p:cNvPr id="3" name="Content Placeholder 2"/>
          <p:cNvSpPr>
            <a:spLocks noGrp="1"/>
          </p:cNvSpPr>
          <p:nvPr>
            <p:ph idx="1"/>
          </p:nvPr>
        </p:nvSpPr>
        <p:spPr>
          <a:xfrm>
            <a:off x="228600" y="997527"/>
            <a:ext cx="8915400" cy="5193723"/>
          </a:xfrm>
        </p:spPr>
        <p:txBody>
          <a:bodyPr/>
          <a:lstStyle/>
          <a:p>
            <a:r>
              <a:rPr lang="en-US" b="1" dirty="0">
                <a:hlinkClick r:id="rId2"/>
              </a:rPr>
              <a:t>Undergraduate Computer Architecture Course Lecture Videos</a:t>
            </a:r>
            <a:r>
              <a:rPr lang="en-US" b="1" dirty="0"/>
              <a:t> (</a:t>
            </a:r>
            <a:r>
              <a:rPr lang="en-US" b="1" dirty="0">
                <a:hlinkClick r:id="rId3"/>
              </a:rPr>
              <a:t>2013</a:t>
            </a:r>
            <a:r>
              <a:rPr lang="en-US" b="1" dirty="0"/>
              <a:t>, </a:t>
            </a:r>
            <a:r>
              <a:rPr lang="en-US" b="1" dirty="0">
                <a:hlinkClick r:id="rId4"/>
              </a:rPr>
              <a:t>2014</a:t>
            </a:r>
            <a:r>
              <a:rPr lang="en-US" b="1" dirty="0"/>
              <a:t>, </a:t>
            </a:r>
            <a:r>
              <a:rPr lang="en-US" b="1" dirty="0">
                <a:hlinkClick r:id="rId5"/>
              </a:rPr>
              <a:t>2015</a:t>
            </a:r>
            <a:r>
              <a:rPr lang="en-US" b="1" dirty="0"/>
              <a:t>) </a:t>
            </a:r>
          </a:p>
          <a:p>
            <a:endParaRPr lang="en-US" sz="1800" b="1" dirty="0" smtClean="0">
              <a:hlinkClick r:id="rId6"/>
            </a:endParaRPr>
          </a:p>
          <a:p>
            <a:r>
              <a:rPr lang="en-US" b="1" dirty="0" smtClean="0">
                <a:hlinkClick r:id="rId6"/>
              </a:rPr>
              <a:t>Undergraduate </a:t>
            </a:r>
            <a:r>
              <a:rPr lang="en-US" b="1" dirty="0">
                <a:hlinkClick r:id="rId6"/>
              </a:rPr>
              <a:t>Computer Architecture Course Materials</a:t>
            </a:r>
            <a:r>
              <a:rPr lang="en-US" b="1" dirty="0"/>
              <a:t> (</a:t>
            </a:r>
            <a:r>
              <a:rPr lang="en-US" b="1" dirty="0">
                <a:hlinkClick r:id="rId6"/>
              </a:rPr>
              <a:t>2013</a:t>
            </a:r>
            <a:r>
              <a:rPr lang="en-US" b="1" dirty="0"/>
              <a:t>, </a:t>
            </a:r>
            <a:r>
              <a:rPr lang="en-US" b="1" dirty="0">
                <a:hlinkClick r:id="rId7"/>
              </a:rPr>
              <a:t>2014</a:t>
            </a:r>
            <a:r>
              <a:rPr lang="en-US" b="1" dirty="0"/>
              <a:t>, </a:t>
            </a:r>
            <a:r>
              <a:rPr lang="en-US" b="1" dirty="0">
                <a:hlinkClick r:id="rId8"/>
              </a:rPr>
              <a:t>2015</a:t>
            </a:r>
            <a:r>
              <a:rPr lang="en-US" b="1" dirty="0"/>
              <a:t>) </a:t>
            </a:r>
          </a:p>
          <a:p>
            <a:endParaRPr lang="en-US" sz="1800" b="1" dirty="0" smtClean="0">
              <a:hlinkClick r:id="rId9"/>
            </a:endParaRPr>
          </a:p>
          <a:p>
            <a:r>
              <a:rPr lang="en-US" b="1" dirty="0" smtClean="0">
                <a:hlinkClick r:id="rId9"/>
              </a:rPr>
              <a:t>Graduate </a:t>
            </a:r>
            <a:r>
              <a:rPr lang="en-US" b="1" dirty="0">
                <a:hlinkClick r:id="rId9"/>
              </a:rPr>
              <a:t>Computer Architecture Course Materials</a:t>
            </a:r>
            <a:r>
              <a:rPr lang="en-US" b="1" dirty="0"/>
              <a:t> (</a:t>
            </a:r>
            <a:r>
              <a:rPr lang="en-US" b="1" dirty="0">
                <a:hlinkClick r:id="rId10"/>
              </a:rPr>
              <a:t>Lecture Videos</a:t>
            </a:r>
            <a:r>
              <a:rPr lang="en-US" b="1" dirty="0"/>
              <a:t>)</a:t>
            </a:r>
          </a:p>
          <a:p>
            <a:endParaRPr lang="en-US" sz="1800" b="1" dirty="0" smtClean="0">
              <a:hlinkClick r:id="rId11"/>
            </a:endParaRPr>
          </a:p>
          <a:p>
            <a:r>
              <a:rPr lang="en-US" b="1" dirty="0" smtClean="0">
                <a:hlinkClick r:id="rId11"/>
              </a:rPr>
              <a:t>Parallel </a:t>
            </a:r>
            <a:r>
              <a:rPr lang="en-US" b="1" dirty="0">
                <a:hlinkClick r:id="rId11"/>
              </a:rPr>
              <a:t>Computer Architecture Course Materials</a:t>
            </a:r>
            <a:r>
              <a:rPr lang="en-US" b="1" dirty="0"/>
              <a:t> (</a:t>
            </a:r>
            <a:r>
              <a:rPr lang="en-US" b="1" dirty="0">
                <a:hlinkClick r:id="rId12"/>
              </a:rPr>
              <a:t>Lecture Videos</a:t>
            </a:r>
            <a:r>
              <a:rPr lang="en-US" b="1" dirty="0"/>
              <a:t>)</a:t>
            </a:r>
          </a:p>
          <a:p>
            <a:endParaRPr lang="en-US" sz="1800" b="1" dirty="0" smtClean="0">
              <a:hlinkClick r:id="rId13"/>
            </a:endParaRPr>
          </a:p>
          <a:p>
            <a:r>
              <a:rPr lang="en-US" b="1" dirty="0" smtClean="0">
                <a:hlinkClick r:id="rId13"/>
              </a:rPr>
              <a:t>Memory </a:t>
            </a:r>
            <a:r>
              <a:rPr lang="en-US" b="1" dirty="0">
                <a:hlinkClick r:id="rId13"/>
              </a:rPr>
              <a:t>Systems Short Course Materials</a:t>
            </a:r>
            <a:r>
              <a:rPr lang="en-US" b="1" dirty="0"/>
              <a:t> </a:t>
            </a:r>
            <a:endParaRPr lang="en-US" b="1" dirty="0" smtClean="0"/>
          </a:p>
          <a:p>
            <a:pPr marL="0" indent="0">
              <a:buNone/>
            </a:pPr>
            <a:r>
              <a:rPr lang="en-US" b="1" dirty="0"/>
              <a:t> </a:t>
            </a:r>
            <a:r>
              <a:rPr lang="en-US" b="1" dirty="0" smtClean="0"/>
              <a:t>   (</a:t>
            </a:r>
            <a:r>
              <a:rPr lang="en-US" b="1" dirty="0">
                <a:hlinkClick r:id="rId14"/>
              </a:rPr>
              <a:t>Lecture Video on Main Memory and DRAM Basics</a:t>
            </a:r>
            <a:r>
              <a:rPr lang="en-US" b="1" dirty="0"/>
              <a:t>)</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148</a:t>
            </a:fld>
            <a:endParaRPr lang="en-US">
              <a:solidFill>
                <a:srgbClr val="000000"/>
              </a:solidFill>
            </a:endParaRPr>
          </a:p>
        </p:txBody>
      </p:sp>
    </p:spTree>
    <p:extLst>
      <p:ext uri="{BB962C8B-B14F-4D97-AF65-F5344CB8AC3E}">
        <p14:creationId xmlns:p14="http://schemas.microsoft.com/office/powerpoint/2010/main" val="629832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Thank you.</a:t>
            </a:r>
            <a:endParaRPr lang="en-US" dirty="0"/>
          </a:p>
        </p:txBody>
      </p:sp>
      <p:sp>
        <p:nvSpPr>
          <p:cNvPr id="6" name="Subtitle 5"/>
          <p:cNvSpPr>
            <a:spLocks noGrp="1"/>
          </p:cNvSpPr>
          <p:nvPr>
            <p:ph type="subTitle" idx="1"/>
          </p:nvPr>
        </p:nvSpPr>
        <p:spPr/>
        <p:txBody>
          <a:bodyPr/>
          <a:lstStyle/>
          <a:p>
            <a:endParaRPr lang="en-US" dirty="0"/>
          </a:p>
          <a:p>
            <a:r>
              <a:rPr lang="en-US" dirty="0" smtClean="0">
                <a:hlinkClick r:id="rId2"/>
              </a:rPr>
              <a:t>onur@cmu.edu</a:t>
            </a:r>
            <a:endParaRPr lang="en-US" dirty="0" smtClean="0"/>
          </a:p>
          <a:p>
            <a:r>
              <a:rPr lang="en-US" dirty="0">
                <a:hlinkClick r:id="rId3"/>
              </a:rPr>
              <a:t>http://users.ece.cmu.edu/~omutlu</a:t>
            </a:r>
            <a:r>
              <a:rPr lang="en-US" dirty="0" smtClean="0">
                <a:hlinkClick r:id="rId3"/>
              </a:rPr>
              <a:t>/</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149</a:t>
            </a:fld>
            <a:endParaRPr lang="en-US" altLang="en-US"/>
          </a:p>
        </p:txBody>
      </p:sp>
    </p:spTree>
    <p:extLst>
      <p:ext uri="{BB962C8B-B14F-4D97-AF65-F5344CB8AC3E}">
        <p14:creationId xmlns:p14="http://schemas.microsoft.com/office/powerpoint/2010/main" val="2636994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15</a:t>
            </a:fld>
            <a:endParaRPr lang="en-US" sz="1600" dirty="0">
              <a:solidFill>
                <a:srgbClr val="000000"/>
              </a:solidFill>
              <a:latin typeface="Garamond" charset="0"/>
            </a:endParaRPr>
          </a:p>
        </p:txBody>
      </p:sp>
    </p:spTree>
    <p:extLst>
      <p:ext uri="{BB962C8B-B14F-4D97-AF65-F5344CB8AC3E}">
        <p14:creationId xmlns:p14="http://schemas.microsoft.com/office/powerpoint/2010/main" val="180777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(along with Interconnects)</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Dec</a:t>
            </a:r>
            <a:r>
              <a:rPr lang="en-US" sz="2200" dirty="0" smtClean="0"/>
              <a:t>ember 5, </a:t>
            </a:r>
            <a:r>
              <a:rPr lang="en-US" sz="2200" dirty="0" smtClean="0"/>
              <a:t>2015</a:t>
            </a:r>
          </a:p>
          <a:p>
            <a:r>
              <a:rPr lang="en-US" sz="2200" dirty="0" err="1" smtClean="0"/>
              <a:t>NoCArc</a:t>
            </a:r>
            <a:r>
              <a:rPr lang="en-US" sz="2200" dirty="0" smtClean="0"/>
              <a:t> 2015 Keynote</a:t>
            </a:r>
            <a:endParaRPr lang="en-US" sz="2200" dirty="0" smtClean="0"/>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38678395"/>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151</a:t>
            </a:fld>
            <a:endParaRPr lang="en-US"/>
          </a:p>
        </p:txBody>
      </p:sp>
    </p:spTree>
    <p:extLst>
      <p:ext uri="{BB962C8B-B14F-4D97-AF65-F5344CB8AC3E}">
        <p14:creationId xmlns:p14="http://schemas.microsoft.com/office/powerpoint/2010/main" val="4169808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Memory-Interconnect Examples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152</a:t>
            </a:fld>
            <a:endParaRPr lang="en-US"/>
          </a:p>
        </p:txBody>
      </p:sp>
    </p:spTree>
    <p:extLst>
      <p:ext uri="{BB962C8B-B14F-4D97-AF65-F5344CB8AC3E}">
        <p14:creationId xmlns:p14="http://schemas.microsoft.com/office/powerpoint/2010/main" val="325910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a:t>
            </a:r>
            <a:endParaRPr lang="en-US" dirty="0"/>
          </a:p>
        </p:txBody>
      </p:sp>
      <p:sp>
        <p:nvSpPr>
          <p:cNvPr id="3" name="Content Placeholder 2"/>
          <p:cNvSpPr>
            <a:spLocks noGrp="1"/>
          </p:cNvSpPr>
          <p:nvPr>
            <p:ph idx="1"/>
          </p:nvPr>
        </p:nvSpPr>
        <p:spPr>
          <a:xfrm>
            <a:off x="108520" y="1124744"/>
            <a:ext cx="9144000" cy="5123656"/>
          </a:xfrm>
        </p:spPr>
        <p:txBody>
          <a:bodyPr/>
          <a:lstStyle/>
          <a:p>
            <a:r>
              <a:rPr lang="en-US" dirty="0" smtClean="0">
                <a:solidFill>
                  <a:srgbClr val="0000FF"/>
                </a:solidFill>
              </a:rPr>
              <a:t>Application-awareness </a:t>
            </a:r>
            <a:r>
              <a:rPr lang="en-US" dirty="0" smtClean="0"/>
              <a:t>in the interconnect </a:t>
            </a:r>
            <a:r>
              <a:rPr lang="en-US" sz="1600" b="1" dirty="0" smtClean="0">
                <a:solidFill>
                  <a:schemeClr val="accent2">
                    <a:lumMod val="75000"/>
                  </a:schemeClr>
                </a:solidFill>
              </a:rPr>
              <a:t>[Das+ MICRO’09, HPCA’13]</a:t>
            </a:r>
          </a:p>
          <a:p>
            <a:endParaRPr lang="en-US" dirty="0"/>
          </a:p>
          <a:p>
            <a:pPr lvl="0">
              <a:buClr>
                <a:srgbClr val="CC9900"/>
              </a:buClr>
            </a:pPr>
            <a:r>
              <a:rPr lang="en-US" dirty="0" smtClean="0"/>
              <a:t>Focus on </a:t>
            </a:r>
            <a:r>
              <a:rPr lang="en-US" dirty="0" smtClean="0">
                <a:solidFill>
                  <a:srgbClr val="0000FF"/>
                </a:solidFill>
              </a:rPr>
              <a:t>critical</a:t>
            </a:r>
            <a:r>
              <a:rPr lang="en-US" dirty="0" smtClean="0"/>
              <a:t> </a:t>
            </a:r>
            <a:r>
              <a:rPr lang="en-US" dirty="0" smtClean="0">
                <a:solidFill>
                  <a:srgbClr val="0000FF"/>
                </a:solidFill>
              </a:rPr>
              <a:t>requests</a:t>
            </a:r>
            <a:r>
              <a:rPr lang="en-US" dirty="0" smtClean="0"/>
              <a:t> </a:t>
            </a:r>
            <a:r>
              <a:rPr lang="en-US" sz="1600" b="1" dirty="0" smtClean="0">
                <a:solidFill>
                  <a:srgbClr val="3B812F">
                    <a:lumMod val="75000"/>
                  </a:srgbClr>
                </a:solidFill>
              </a:rPr>
              <a:t>[</a:t>
            </a:r>
            <a:r>
              <a:rPr lang="en-US" sz="1600" b="1" dirty="0" err="1" smtClean="0">
                <a:solidFill>
                  <a:srgbClr val="3B812F">
                    <a:lumMod val="75000"/>
                  </a:srgbClr>
                </a:solidFill>
              </a:rPr>
              <a:t>Aergia</a:t>
            </a:r>
            <a:r>
              <a:rPr lang="en-US" sz="1600" b="1" dirty="0" smtClean="0">
                <a:solidFill>
                  <a:srgbClr val="3B812F">
                    <a:lumMod val="75000"/>
                  </a:srgbClr>
                </a:solidFill>
              </a:rPr>
              <a:t>, Das</a:t>
            </a:r>
            <a:r>
              <a:rPr lang="en-US" sz="1600" b="1" dirty="0">
                <a:solidFill>
                  <a:srgbClr val="3B812F">
                    <a:lumMod val="75000"/>
                  </a:srgbClr>
                </a:solidFill>
              </a:rPr>
              <a:t>+ </a:t>
            </a:r>
            <a:r>
              <a:rPr lang="en-US" sz="1600" b="1" dirty="0" smtClean="0">
                <a:solidFill>
                  <a:srgbClr val="3B812F">
                    <a:lumMod val="75000"/>
                  </a:srgbClr>
                </a:solidFill>
              </a:rPr>
              <a:t>ISCA’10]</a:t>
            </a:r>
          </a:p>
          <a:p>
            <a:pPr marL="0" indent="0">
              <a:buNone/>
            </a:pPr>
            <a:endParaRPr lang="en-US" dirty="0"/>
          </a:p>
          <a:p>
            <a:pPr lvl="0">
              <a:buClr>
                <a:srgbClr val="CC9900"/>
              </a:buClr>
            </a:pPr>
            <a:r>
              <a:rPr lang="en-US" dirty="0" smtClean="0">
                <a:solidFill>
                  <a:srgbClr val="0000FF"/>
                </a:solidFill>
              </a:rPr>
              <a:t>Quality of Service </a:t>
            </a:r>
            <a:r>
              <a:rPr lang="en-US" dirty="0" smtClean="0"/>
              <a:t>and predictability </a:t>
            </a:r>
            <a:r>
              <a:rPr lang="en-US" sz="1600" b="1" dirty="0" smtClean="0">
                <a:solidFill>
                  <a:srgbClr val="3B812F">
                    <a:lumMod val="75000"/>
                  </a:srgbClr>
                </a:solidFill>
              </a:rPr>
              <a:t>[Grot+ MICRO’09, ISCA’11]</a:t>
            </a:r>
            <a:endParaRPr lang="en-US" sz="1600" b="1" dirty="0">
              <a:solidFill>
                <a:srgbClr val="3B812F">
                  <a:lumMod val="75000"/>
                </a:srgbClr>
              </a:solidFill>
            </a:endParaRPr>
          </a:p>
          <a:p>
            <a:pPr marL="0" indent="0">
              <a:buNone/>
            </a:pPr>
            <a:endParaRPr lang="en-US" dirty="0"/>
          </a:p>
          <a:p>
            <a:pPr>
              <a:buClr>
                <a:srgbClr val="CC9900"/>
              </a:buClr>
            </a:pPr>
            <a:r>
              <a:rPr lang="en-US" dirty="0" smtClean="0">
                <a:solidFill>
                  <a:srgbClr val="0000FF"/>
                </a:solidFill>
              </a:rPr>
              <a:t>Ultra-efficient data movement </a:t>
            </a:r>
            <a:r>
              <a:rPr lang="en-US" sz="1600" b="1" dirty="0" smtClean="0">
                <a:solidFill>
                  <a:srgbClr val="3B812F">
                    <a:lumMod val="75000"/>
                  </a:srgbClr>
                </a:solidFill>
              </a:rPr>
              <a:t>[BLESS ISCA’09, </a:t>
            </a:r>
            <a:r>
              <a:rPr lang="en-US" sz="1600" b="1" dirty="0">
                <a:solidFill>
                  <a:srgbClr val="3B812F">
                    <a:lumMod val="75000"/>
                  </a:srgbClr>
                </a:solidFill>
              </a:rPr>
              <a:t>Chang+ HPCA’16]</a:t>
            </a:r>
            <a:endParaRPr lang="en-US" sz="1600" dirty="0"/>
          </a:p>
          <a:p>
            <a:pPr marL="0" lvl="0" indent="0">
              <a:buClr>
                <a:srgbClr val="CC9900"/>
              </a:buClr>
              <a:buNone/>
            </a:pPr>
            <a:endParaRPr lang="en-US" dirty="0"/>
          </a:p>
          <a:p>
            <a:pPr lvl="0">
              <a:buClr>
                <a:srgbClr val="CC9900"/>
              </a:buClr>
            </a:pPr>
            <a:r>
              <a:rPr lang="en-US" dirty="0" smtClean="0"/>
              <a:t>Interconnect </a:t>
            </a:r>
            <a:r>
              <a:rPr lang="en-US" dirty="0" smtClean="0">
                <a:solidFill>
                  <a:srgbClr val="0000FF"/>
                </a:solidFill>
              </a:rPr>
              <a:t>design for memory systems </a:t>
            </a:r>
            <a:r>
              <a:rPr lang="en-US" dirty="0" smtClean="0"/>
              <a:t>(DRAM, hybrid memory, NVM) </a:t>
            </a:r>
            <a:r>
              <a:rPr lang="en-US" sz="1600" b="1" dirty="0" smtClean="0">
                <a:solidFill>
                  <a:srgbClr val="3B812F">
                    <a:lumMod val="75000"/>
                  </a:srgbClr>
                </a:solidFill>
              </a:rPr>
              <a:t>[Lee+ HPCA’13, Chang+ HPCA’16]</a:t>
            </a:r>
            <a:endParaRPr lang="en-US" dirty="0" smtClean="0"/>
          </a:p>
          <a:p>
            <a:endParaRPr lang="en-US" dirty="0"/>
          </a:p>
          <a:p>
            <a:r>
              <a:rPr lang="en-US" dirty="0" smtClean="0"/>
              <a:t>… </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153</a:t>
            </a:fld>
            <a:endParaRPr lang="en-US" altLang="en-US"/>
          </a:p>
        </p:txBody>
      </p:sp>
    </p:spTree>
    <p:extLst>
      <p:ext uri="{BB962C8B-B14F-4D97-AF65-F5344CB8AC3E}">
        <p14:creationId xmlns:p14="http://schemas.microsoft.com/office/powerpoint/2010/main" val="19242121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Application-Aware Interconnect Design</a:t>
            </a:r>
            <a:endParaRPr lang="en-US" dirty="0"/>
          </a:p>
        </p:txBody>
      </p:sp>
      <p:sp>
        <p:nvSpPr>
          <p:cNvPr id="3" name="Content Placeholder 2"/>
          <p:cNvSpPr>
            <a:spLocks noGrp="1"/>
          </p:cNvSpPr>
          <p:nvPr>
            <p:ph idx="1"/>
          </p:nvPr>
        </p:nvSpPr>
        <p:spPr>
          <a:xfrm>
            <a:off x="228600" y="1124744"/>
            <a:ext cx="8610600" cy="5123656"/>
          </a:xfrm>
        </p:spPr>
        <p:txBody>
          <a:bodyPr/>
          <a:lstStyle/>
          <a:p>
            <a:r>
              <a:rPr lang="en-US" sz="1800" dirty="0" err="1"/>
              <a:t>Reetuparna</a:t>
            </a:r>
            <a:r>
              <a:rPr lang="en-US" sz="1800" dirty="0"/>
              <a:t> Das, </a:t>
            </a:r>
            <a:r>
              <a:rPr lang="en-US" sz="1800" dirty="0" err="1"/>
              <a:t>Onur</a:t>
            </a:r>
            <a:r>
              <a:rPr lang="en-US" sz="1800" dirty="0"/>
              <a:t> </a:t>
            </a:r>
            <a:r>
              <a:rPr lang="en-US" sz="1800" dirty="0" err="1"/>
              <a:t>Mutlu</a:t>
            </a:r>
            <a:r>
              <a:rPr lang="en-US" sz="1800" dirty="0"/>
              <a:t>, Thomas </a:t>
            </a:r>
            <a:r>
              <a:rPr lang="en-US" sz="1800" dirty="0" err="1"/>
              <a:t>Moscibroda</a:t>
            </a:r>
            <a:r>
              <a:rPr lang="en-US" sz="1800" dirty="0"/>
              <a:t>, and Chita R. Das,</a:t>
            </a:r>
            <a:br>
              <a:rPr lang="en-US" sz="1800" dirty="0"/>
            </a:br>
            <a:r>
              <a:rPr lang="en-US" sz="1800" b="1" dirty="0">
                <a:hlinkClick r:id="rId2"/>
              </a:rPr>
              <a:t>"Application-Aware Prioritization Mechanisms for On-Chip Networks"</a:t>
            </a:r>
            <a:r>
              <a:rPr lang="en-US" sz="1800" dirty="0"/>
              <a:t> </a:t>
            </a:r>
            <a:br>
              <a:rPr lang="en-US" sz="1800" dirty="0"/>
            </a:br>
            <a:r>
              <a:rPr lang="en-US" sz="1800" i="1" dirty="0"/>
              <a:t>Proceedings of the </a:t>
            </a:r>
            <a:r>
              <a:rPr lang="en-US" sz="1800" i="1" dirty="0">
                <a:hlinkClick r:id="rId3"/>
              </a:rPr>
              <a:t>42nd International Symposium on Microarchitecture</a:t>
            </a:r>
            <a:r>
              <a:rPr lang="en-US" sz="1800" i="1" dirty="0"/>
              <a:t> (</a:t>
            </a:r>
            <a:r>
              <a:rPr lang="en-US" sz="1800" b="1" i="1" dirty="0"/>
              <a:t>MICRO</a:t>
            </a:r>
            <a:r>
              <a:rPr lang="en-US" sz="1800" i="1" dirty="0"/>
              <a:t>)</a:t>
            </a:r>
            <a:r>
              <a:rPr lang="en-US" sz="1800" dirty="0"/>
              <a:t>, pages 280-291, New York, NY, December 2009. </a:t>
            </a:r>
            <a:r>
              <a:rPr lang="en-US" sz="1800" dirty="0">
                <a:hlinkClick r:id="rId4"/>
              </a:rPr>
              <a:t>Slides (pptx</a:t>
            </a:r>
            <a:r>
              <a:rPr lang="en-US" sz="1800" dirty="0" smtClean="0">
                <a:hlinkClick r:id="rId4"/>
              </a:rPr>
              <a:t>)</a:t>
            </a:r>
            <a:endParaRPr lang="en-US" sz="1800" dirty="0" smtClean="0"/>
          </a:p>
          <a:p>
            <a:endParaRPr lang="en-US" sz="1800" dirty="0"/>
          </a:p>
          <a:p>
            <a:r>
              <a:rPr lang="en-US" sz="1800" dirty="0" err="1"/>
              <a:t>Reetuparna</a:t>
            </a:r>
            <a:r>
              <a:rPr lang="en-US" sz="1800" dirty="0"/>
              <a:t> Das, </a:t>
            </a:r>
            <a:r>
              <a:rPr lang="en-US" sz="1800" dirty="0" err="1"/>
              <a:t>Rachata</a:t>
            </a:r>
            <a:r>
              <a:rPr lang="en-US" sz="1800" dirty="0"/>
              <a:t> </a:t>
            </a:r>
            <a:r>
              <a:rPr lang="en-US" sz="1800" dirty="0" err="1"/>
              <a:t>Ausavarungnirun</a:t>
            </a:r>
            <a:r>
              <a:rPr lang="en-US" sz="1800" u="sng" dirty="0"/>
              <a:t>, </a:t>
            </a:r>
            <a:r>
              <a:rPr lang="en-US" sz="1800" u="sng" dirty="0" err="1"/>
              <a:t>Onur</a:t>
            </a:r>
            <a:r>
              <a:rPr lang="en-US" sz="1800" u="sng" dirty="0"/>
              <a:t> </a:t>
            </a:r>
            <a:r>
              <a:rPr lang="en-US" sz="1800" u="sng" dirty="0" err="1"/>
              <a:t>Mutlu</a:t>
            </a:r>
            <a:r>
              <a:rPr lang="en-US" sz="1800" dirty="0"/>
              <a:t>, </a:t>
            </a:r>
            <a:r>
              <a:rPr lang="en-US" sz="1800" dirty="0" err="1"/>
              <a:t>Akhilesh</a:t>
            </a:r>
            <a:r>
              <a:rPr lang="en-US" sz="1800" dirty="0"/>
              <a:t> Kumar, and Mani </a:t>
            </a:r>
            <a:r>
              <a:rPr lang="en-US" sz="1800" dirty="0" err="1"/>
              <a:t>Azimi</a:t>
            </a:r>
            <a:r>
              <a:rPr lang="en-US" sz="1800" dirty="0"/>
              <a:t>,</a:t>
            </a:r>
            <a:br>
              <a:rPr lang="en-US" sz="1800" dirty="0"/>
            </a:br>
            <a:r>
              <a:rPr lang="en-US" sz="1800" b="1" dirty="0">
                <a:hlinkClick r:id="rId5"/>
              </a:rPr>
              <a:t>"Application-to-Core Mapping Policies to Reduce Memory System Interference in Multi-Core Systems"</a:t>
            </a:r>
            <a:r>
              <a:rPr lang="en-US" sz="1800" dirty="0"/>
              <a:t> </a:t>
            </a:r>
            <a:br>
              <a:rPr lang="en-US" sz="1800" dirty="0"/>
            </a:br>
            <a:r>
              <a:rPr lang="en-US" sz="1800" i="1" dirty="0"/>
              <a:t>Proceedings of the </a:t>
            </a:r>
            <a:r>
              <a:rPr lang="en-US" sz="1800" i="1" dirty="0">
                <a:hlinkClick r:id="rId6"/>
              </a:rPr>
              <a:t>19th International Symposium on High-Performance Computer Architecture</a:t>
            </a:r>
            <a:r>
              <a:rPr lang="en-US" sz="1800" i="1" dirty="0"/>
              <a:t> (</a:t>
            </a:r>
            <a:r>
              <a:rPr lang="en-US" sz="1800" b="1" i="1" dirty="0"/>
              <a:t>HPCA</a:t>
            </a:r>
            <a:r>
              <a:rPr lang="en-US" sz="1800" i="1" dirty="0"/>
              <a:t>)</a:t>
            </a:r>
            <a:r>
              <a:rPr lang="en-US" sz="1800" dirty="0"/>
              <a:t>, Shenzhen, China, February 2013. </a:t>
            </a:r>
            <a:r>
              <a:rPr lang="en-US" sz="1800" dirty="0">
                <a:hlinkClick r:id="rId7"/>
              </a:rPr>
              <a:t>Slides (pptx</a:t>
            </a:r>
            <a:r>
              <a:rPr lang="en-US" sz="1800" dirty="0" smtClean="0">
                <a:hlinkClick r:id="rId7"/>
              </a:rPr>
              <a:t>)</a:t>
            </a:r>
            <a:endParaRPr lang="en-US" sz="1800" dirty="0" smtClean="0"/>
          </a:p>
          <a:p>
            <a:endParaRPr lang="en-US" sz="1800" dirty="0"/>
          </a:p>
          <a:p>
            <a:r>
              <a:rPr lang="en-US" sz="1800" dirty="0" err="1"/>
              <a:t>Asit</a:t>
            </a:r>
            <a:r>
              <a:rPr lang="en-US" sz="1800" dirty="0"/>
              <a:t> K. Mishra, </a:t>
            </a:r>
            <a:r>
              <a:rPr lang="en-US" sz="1800" dirty="0" err="1"/>
              <a:t>Onur</a:t>
            </a:r>
            <a:r>
              <a:rPr lang="en-US" sz="1800" dirty="0"/>
              <a:t> </a:t>
            </a:r>
            <a:r>
              <a:rPr lang="en-US" sz="1800" dirty="0" err="1"/>
              <a:t>Mutlu</a:t>
            </a:r>
            <a:r>
              <a:rPr lang="en-US" sz="1800" dirty="0"/>
              <a:t>, and Chita R. Das,</a:t>
            </a:r>
            <a:br>
              <a:rPr lang="en-US" sz="1800" dirty="0"/>
            </a:br>
            <a:r>
              <a:rPr lang="en-US" sz="1800" b="1" dirty="0">
                <a:hlinkClick r:id="rId8"/>
              </a:rPr>
              <a:t>"A Heterogeneous Multiple Network-on-Chip Design: An Application-Aware Approach"</a:t>
            </a:r>
            <a:r>
              <a:rPr lang="en-US" sz="1800" dirty="0"/>
              <a:t/>
            </a:r>
            <a:br>
              <a:rPr lang="en-US" sz="1800" dirty="0"/>
            </a:br>
            <a:r>
              <a:rPr lang="en-US" sz="1800" i="1" dirty="0"/>
              <a:t>Proceedings of the </a:t>
            </a:r>
            <a:r>
              <a:rPr lang="en-US" sz="1800" i="1" dirty="0">
                <a:hlinkClick r:id="rId9"/>
              </a:rPr>
              <a:t>50th Design Automation Conference</a:t>
            </a:r>
            <a:r>
              <a:rPr lang="en-US" sz="1800" i="1" dirty="0"/>
              <a:t> (</a:t>
            </a:r>
            <a:r>
              <a:rPr lang="en-US" sz="1800" b="1" i="1" dirty="0"/>
              <a:t>DAC</a:t>
            </a:r>
            <a:r>
              <a:rPr lang="en-US" sz="1800" i="1" dirty="0"/>
              <a:t>)</a:t>
            </a:r>
            <a:r>
              <a:rPr lang="en-US" sz="1800" dirty="0"/>
              <a:t>, Austin, TX, June 2013. </a:t>
            </a:r>
            <a:r>
              <a:rPr lang="en-US" sz="1800" dirty="0">
                <a:hlinkClick r:id="rId10"/>
              </a:rPr>
              <a:t>Slides (pptx)</a:t>
            </a:r>
            <a:r>
              <a:rPr lang="en-US" sz="1800" dirty="0"/>
              <a:t> </a:t>
            </a:r>
            <a:r>
              <a:rPr lang="en-US" sz="1800" dirty="0">
                <a:hlinkClick r:id="rId11"/>
              </a:rPr>
              <a:t>Slides (pdf)</a:t>
            </a:r>
            <a:endParaRPr lang="en-US" sz="1800" dirty="0" smtClean="0"/>
          </a:p>
          <a:p>
            <a:endParaRPr lang="en-US" sz="1800" dirty="0"/>
          </a:p>
          <a:p>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154</a:t>
            </a:fld>
            <a:endParaRPr lang="en-US" altLang="en-US">
              <a:solidFill>
                <a:srgbClr val="000000"/>
              </a:solidFill>
            </a:endParaRPr>
          </a:p>
        </p:txBody>
      </p:sp>
    </p:spTree>
    <p:extLst>
      <p:ext uri="{BB962C8B-B14F-4D97-AF65-F5344CB8AC3E}">
        <p14:creationId xmlns:p14="http://schemas.microsoft.com/office/powerpoint/2010/main" val="610925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on Criticality</a:t>
            </a:r>
            <a:endParaRPr lang="en-US" dirty="0"/>
          </a:p>
        </p:txBody>
      </p:sp>
      <p:sp>
        <p:nvSpPr>
          <p:cNvPr id="3" name="Content Placeholder 2"/>
          <p:cNvSpPr>
            <a:spLocks noGrp="1"/>
          </p:cNvSpPr>
          <p:nvPr>
            <p:ph idx="1"/>
          </p:nvPr>
        </p:nvSpPr>
        <p:spPr/>
        <p:txBody>
          <a:bodyPr/>
          <a:lstStyle/>
          <a:p>
            <a:r>
              <a:rPr lang="en-US" sz="1800" dirty="0" err="1"/>
              <a:t>Reetuparna</a:t>
            </a:r>
            <a:r>
              <a:rPr lang="en-US" sz="1800" dirty="0"/>
              <a:t> Das, </a:t>
            </a:r>
            <a:r>
              <a:rPr lang="en-US" sz="1800" dirty="0" err="1"/>
              <a:t>Onur</a:t>
            </a:r>
            <a:r>
              <a:rPr lang="en-US" sz="1800" dirty="0"/>
              <a:t> </a:t>
            </a:r>
            <a:r>
              <a:rPr lang="en-US" sz="1800" dirty="0" err="1"/>
              <a:t>Mutlu</a:t>
            </a:r>
            <a:r>
              <a:rPr lang="en-US" sz="1800" dirty="0"/>
              <a:t>, Thomas </a:t>
            </a:r>
            <a:r>
              <a:rPr lang="en-US" sz="1800" dirty="0" err="1"/>
              <a:t>Moscibroda</a:t>
            </a:r>
            <a:r>
              <a:rPr lang="en-US" sz="1800" dirty="0"/>
              <a:t>, and Chita R. Das,</a:t>
            </a:r>
            <a:br>
              <a:rPr lang="en-US" sz="1800" dirty="0"/>
            </a:br>
            <a:r>
              <a:rPr lang="en-US" sz="1800" b="1" dirty="0">
                <a:hlinkClick r:id="rId2"/>
              </a:rPr>
              <a:t>"Aergia: Exploiting Packet Latency Slack in On-Chip Networks"</a:t>
            </a:r>
            <a:r>
              <a:rPr lang="en-US" sz="1800" dirty="0"/>
              <a:t/>
            </a:r>
            <a:br>
              <a:rPr lang="en-US" sz="1800" dirty="0"/>
            </a:br>
            <a:r>
              <a:rPr lang="en-US" sz="1800" i="1" dirty="0"/>
              <a:t>Proceedings of the </a:t>
            </a:r>
            <a:r>
              <a:rPr lang="en-US" sz="1800" i="1" dirty="0">
                <a:hlinkClick r:id="rId3"/>
              </a:rPr>
              <a:t>37th International Symposium on Computer Architecture</a:t>
            </a:r>
            <a:r>
              <a:rPr lang="en-US" sz="1800" i="1" dirty="0"/>
              <a:t> (</a:t>
            </a:r>
            <a:r>
              <a:rPr lang="en-US" sz="1800" b="1" i="1" dirty="0"/>
              <a:t>ISCA</a:t>
            </a:r>
            <a:r>
              <a:rPr lang="en-US" sz="1800" i="1" dirty="0"/>
              <a:t>)</a:t>
            </a:r>
            <a:r>
              <a:rPr lang="en-US" sz="1800" dirty="0"/>
              <a:t>, pages 106-116, Saint-Malo, France, June 2010. </a:t>
            </a:r>
            <a:r>
              <a:rPr lang="en-US" sz="1800" dirty="0">
                <a:hlinkClick r:id="rId4"/>
              </a:rPr>
              <a:t>Slides (pptx)</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155</a:t>
            </a:fld>
            <a:endParaRPr lang="en-US" altLang="en-US">
              <a:solidFill>
                <a:srgbClr val="000000"/>
              </a:solidFill>
            </a:endParaRPr>
          </a:p>
        </p:txBody>
      </p:sp>
    </p:spTree>
    <p:extLst>
      <p:ext uri="{BB962C8B-B14F-4D97-AF65-F5344CB8AC3E}">
        <p14:creationId xmlns:p14="http://schemas.microsoft.com/office/powerpoint/2010/main" val="1676128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QoS</a:t>
            </a:r>
            <a:r>
              <a:rPr lang="en-US" dirty="0" smtClean="0"/>
              <a:t> and Predictability</a:t>
            </a:r>
            <a:endParaRPr lang="en-US" dirty="0"/>
          </a:p>
        </p:txBody>
      </p:sp>
      <p:sp>
        <p:nvSpPr>
          <p:cNvPr id="3" name="Content Placeholder 2"/>
          <p:cNvSpPr>
            <a:spLocks noGrp="1"/>
          </p:cNvSpPr>
          <p:nvPr>
            <p:ph idx="1"/>
          </p:nvPr>
        </p:nvSpPr>
        <p:spPr/>
        <p:txBody>
          <a:bodyPr/>
          <a:lstStyle/>
          <a:p>
            <a:r>
              <a:rPr lang="en-US" sz="1800" dirty="0"/>
              <a:t>Boris Grot, Stephen W. </a:t>
            </a:r>
            <a:r>
              <a:rPr lang="en-US" sz="1800" dirty="0" err="1"/>
              <a:t>Keckler</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2"/>
              </a:rPr>
              <a:t>"Preemptive Virtual Clock: A Flexible, Efficient, and Cost-effective QOS Scheme for Networks-on-Chip"</a:t>
            </a:r>
            <a:r>
              <a:rPr lang="en-US" sz="1800" dirty="0"/>
              <a:t> </a:t>
            </a:r>
            <a:br>
              <a:rPr lang="en-US" sz="1800" dirty="0"/>
            </a:br>
            <a:r>
              <a:rPr lang="en-US" sz="1800" i="1" dirty="0"/>
              <a:t>Proceedings of the </a:t>
            </a:r>
            <a:r>
              <a:rPr lang="en-US" sz="1800" i="1" dirty="0">
                <a:hlinkClick r:id="rId3"/>
              </a:rPr>
              <a:t>42nd International Symposium on Microarchitecture</a:t>
            </a:r>
            <a:r>
              <a:rPr lang="en-US" sz="1800" i="1" dirty="0"/>
              <a:t> (</a:t>
            </a:r>
            <a:r>
              <a:rPr lang="en-US" sz="1800" b="1" i="1" dirty="0"/>
              <a:t>MICRO</a:t>
            </a:r>
            <a:r>
              <a:rPr lang="en-US" sz="1800" i="1" dirty="0"/>
              <a:t>)</a:t>
            </a:r>
            <a:r>
              <a:rPr lang="en-US" sz="1800" dirty="0"/>
              <a:t>, pages 268-279, New York, NY, December 2009. </a:t>
            </a:r>
            <a:r>
              <a:rPr lang="en-US" sz="1800" dirty="0">
                <a:hlinkClick r:id="rId4"/>
              </a:rPr>
              <a:t>Slides (pdf</a:t>
            </a:r>
            <a:r>
              <a:rPr lang="en-US" sz="1800" dirty="0" smtClean="0">
                <a:hlinkClick r:id="rId4"/>
              </a:rPr>
              <a:t>)</a:t>
            </a:r>
            <a:endParaRPr lang="en-US" sz="1800" dirty="0" smtClean="0"/>
          </a:p>
          <a:p>
            <a:endParaRPr lang="en-US" sz="1800" dirty="0"/>
          </a:p>
          <a:p>
            <a:r>
              <a:rPr lang="en-US" sz="1800" dirty="0"/>
              <a:t>Boris Grot, Joel </a:t>
            </a:r>
            <a:r>
              <a:rPr lang="en-US" sz="1800" dirty="0" err="1"/>
              <a:t>Hestness</a:t>
            </a:r>
            <a:r>
              <a:rPr lang="en-US" sz="1800" dirty="0"/>
              <a:t>, Stephen W. </a:t>
            </a:r>
            <a:r>
              <a:rPr lang="en-US" sz="1800" dirty="0" err="1"/>
              <a:t>Keckler</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5"/>
              </a:rPr>
              <a:t>"Kilo-NOC: A Heterogeneous Network-on-Chip Architecture for Scalability and Service Guarantees"</a:t>
            </a:r>
            <a:r>
              <a:rPr lang="en-US" sz="1800" dirty="0"/>
              <a:t/>
            </a:r>
            <a:br>
              <a:rPr lang="en-US" sz="1800" dirty="0"/>
            </a:br>
            <a:r>
              <a:rPr lang="en-US" sz="1800" i="1" dirty="0"/>
              <a:t>Proceedings of the </a:t>
            </a:r>
            <a:r>
              <a:rPr lang="en-US" sz="1800" i="1" dirty="0">
                <a:hlinkClick r:id="rId6"/>
              </a:rPr>
              <a:t>38th International Symposium on Computer Architecture</a:t>
            </a:r>
            <a:r>
              <a:rPr lang="en-US" sz="1800" i="1" dirty="0"/>
              <a:t> (</a:t>
            </a:r>
            <a:r>
              <a:rPr lang="en-US" sz="1800" b="1" i="1" dirty="0"/>
              <a:t>ISCA</a:t>
            </a:r>
            <a:r>
              <a:rPr lang="en-US" sz="1800" i="1" dirty="0"/>
              <a:t>)</a:t>
            </a:r>
            <a:r>
              <a:rPr lang="en-US" sz="1800" dirty="0"/>
              <a:t>, San Jose, CA, June 2011. </a:t>
            </a:r>
            <a:r>
              <a:rPr lang="en-US" sz="1800" dirty="0">
                <a:hlinkClick r:id="rId7"/>
              </a:rPr>
              <a:t>Slides (pptx)</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156</a:t>
            </a:fld>
            <a:endParaRPr lang="en-US" altLang="en-US">
              <a:solidFill>
                <a:srgbClr val="000000"/>
              </a:solidFill>
            </a:endParaRPr>
          </a:p>
        </p:txBody>
      </p:sp>
    </p:spTree>
    <p:extLst>
      <p:ext uri="{BB962C8B-B14F-4D97-AF65-F5344CB8AC3E}">
        <p14:creationId xmlns:p14="http://schemas.microsoft.com/office/powerpoint/2010/main" val="3103350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Efficient Data Movement: </a:t>
            </a:r>
            <a:r>
              <a:rPr lang="en-US" dirty="0" err="1" smtClean="0"/>
              <a:t>Bufferless</a:t>
            </a:r>
            <a:r>
              <a:rPr lang="en-US" dirty="0" smtClean="0"/>
              <a:t> (I)</a:t>
            </a:r>
            <a:endParaRPr lang="en-US" dirty="0"/>
          </a:p>
        </p:txBody>
      </p:sp>
      <p:sp>
        <p:nvSpPr>
          <p:cNvPr id="3" name="Content Placeholder 2"/>
          <p:cNvSpPr>
            <a:spLocks noGrp="1"/>
          </p:cNvSpPr>
          <p:nvPr>
            <p:ph idx="1"/>
          </p:nvPr>
        </p:nvSpPr>
        <p:spPr>
          <a:xfrm>
            <a:off x="228600" y="1052736"/>
            <a:ext cx="8915400" cy="5195664"/>
          </a:xfrm>
        </p:spPr>
        <p:txBody>
          <a:bodyPr/>
          <a:lstStyle/>
          <a:p>
            <a:r>
              <a:rPr lang="en-US" sz="1500" dirty="0"/>
              <a:t>Thomas </a:t>
            </a:r>
            <a:r>
              <a:rPr lang="en-US" sz="1500" dirty="0" err="1"/>
              <a:t>Moscibroda</a:t>
            </a:r>
            <a:r>
              <a:rPr lang="en-US" sz="1500" dirty="0"/>
              <a:t> and </a:t>
            </a:r>
            <a:r>
              <a:rPr lang="en-US" sz="1500" dirty="0" err="1"/>
              <a:t>Onur</a:t>
            </a:r>
            <a:r>
              <a:rPr lang="en-US" sz="1500" dirty="0"/>
              <a:t> </a:t>
            </a:r>
            <a:r>
              <a:rPr lang="en-US" sz="1500" dirty="0" err="1"/>
              <a:t>Mutlu</a:t>
            </a:r>
            <a:r>
              <a:rPr lang="en-US" sz="1500" dirty="0"/>
              <a:t>, </a:t>
            </a:r>
            <a:br>
              <a:rPr lang="en-US" sz="1500" dirty="0"/>
            </a:br>
            <a:r>
              <a:rPr lang="en-US" sz="1500" b="1" dirty="0">
                <a:hlinkClick r:id="rId2"/>
              </a:rPr>
              <a:t>"A Case for Bufferless Routing in On-Chip Networks"</a:t>
            </a:r>
            <a:r>
              <a:rPr lang="en-US" sz="1500" dirty="0"/>
              <a:t/>
            </a:r>
            <a:br>
              <a:rPr lang="en-US" sz="1500" dirty="0"/>
            </a:br>
            <a:r>
              <a:rPr lang="en-US" sz="1500" i="1" dirty="0"/>
              <a:t>Proceedings of the </a:t>
            </a:r>
            <a:r>
              <a:rPr lang="en-US" sz="1500" i="1" dirty="0">
                <a:hlinkClick r:id="rId3"/>
              </a:rPr>
              <a:t>36th International Symposium on Computer Architecture</a:t>
            </a:r>
            <a:r>
              <a:rPr lang="en-US" sz="1500" i="1" dirty="0"/>
              <a:t> (</a:t>
            </a:r>
            <a:r>
              <a:rPr lang="en-US" sz="1500" b="1" i="1" dirty="0"/>
              <a:t>ISCA</a:t>
            </a:r>
            <a:r>
              <a:rPr lang="en-US" sz="1500" i="1" dirty="0"/>
              <a:t>)</a:t>
            </a:r>
            <a:r>
              <a:rPr lang="en-US" sz="1500" dirty="0"/>
              <a:t>, pages 196-207, Austin, TX, June 2009. </a:t>
            </a:r>
            <a:r>
              <a:rPr lang="en-US" sz="1500" dirty="0">
                <a:hlinkClick r:id="rId4"/>
              </a:rPr>
              <a:t>Slides (pptx</a:t>
            </a:r>
            <a:r>
              <a:rPr lang="en-US" sz="1500" dirty="0" smtClean="0">
                <a:hlinkClick r:id="rId4"/>
              </a:rPr>
              <a:t>)</a:t>
            </a:r>
            <a:endParaRPr lang="en-US" sz="1500" dirty="0" smtClean="0"/>
          </a:p>
          <a:p>
            <a:endParaRPr lang="en-US" sz="1500" dirty="0"/>
          </a:p>
          <a:p>
            <a:r>
              <a:rPr lang="en-US" sz="1500" dirty="0"/>
              <a:t>Chris </a:t>
            </a:r>
            <a:r>
              <a:rPr lang="en-US" sz="1500" dirty="0" err="1"/>
              <a:t>Fallin</a:t>
            </a:r>
            <a:r>
              <a:rPr lang="en-US" sz="1500" dirty="0"/>
              <a:t>, Chris </a:t>
            </a:r>
            <a:r>
              <a:rPr lang="en-US" sz="1500" dirty="0" err="1"/>
              <a:t>Craik</a:t>
            </a:r>
            <a:r>
              <a:rPr lang="en-US" sz="1500" dirty="0"/>
              <a:t>, and </a:t>
            </a:r>
            <a:r>
              <a:rPr lang="en-US" sz="1500" dirty="0" err="1"/>
              <a:t>Onur</a:t>
            </a:r>
            <a:r>
              <a:rPr lang="en-US" sz="1500" dirty="0"/>
              <a:t> </a:t>
            </a:r>
            <a:r>
              <a:rPr lang="en-US" sz="1500" dirty="0" err="1"/>
              <a:t>Mutlu</a:t>
            </a:r>
            <a:r>
              <a:rPr lang="en-US" sz="1500" dirty="0"/>
              <a:t>,</a:t>
            </a:r>
            <a:br>
              <a:rPr lang="en-US" sz="1500" dirty="0"/>
            </a:br>
            <a:r>
              <a:rPr lang="en-US" sz="1500" b="1" dirty="0">
                <a:hlinkClick r:id="rId5"/>
              </a:rPr>
              <a:t>"CHIPPER: A Low-Complexity Bufferless Deflection Router"</a:t>
            </a:r>
            <a:r>
              <a:rPr lang="en-US" sz="1500" dirty="0"/>
              <a:t> </a:t>
            </a:r>
            <a:br>
              <a:rPr lang="en-US" sz="1500" dirty="0"/>
            </a:br>
            <a:r>
              <a:rPr lang="en-US" sz="1500" i="1" dirty="0"/>
              <a:t>Proceedings of the </a:t>
            </a:r>
            <a:r>
              <a:rPr lang="en-US" sz="1500" i="1" dirty="0">
                <a:hlinkClick r:id="rId6"/>
              </a:rPr>
              <a:t>17th International Symposium on High-Performance Computer Architecture</a:t>
            </a:r>
            <a:r>
              <a:rPr lang="en-US" sz="1500" i="1" dirty="0"/>
              <a:t> (</a:t>
            </a:r>
            <a:r>
              <a:rPr lang="en-US" sz="1500" b="1" i="1" dirty="0"/>
              <a:t>HPCA</a:t>
            </a:r>
            <a:r>
              <a:rPr lang="en-US" sz="1500" i="1" dirty="0"/>
              <a:t>)</a:t>
            </a:r>
            <a:r>
              <a:rPr lang="en-US" sz="1500" dirty="0"/>
              <a:t>, pages 144-155, San Antonio, TX, February 2011. </a:t>
            </a:r>
            <a:r>
              <a:rPr lang="en-US" sz="1500" dirty="0">
                <a:hlinkClick r:id="rId7"/>
              </a:rPr>
              <a:t>Slides (pptx</a:t>
            </a:r>
            <a:r>
              <a:rPr lang="en-US" sz="1500" dirty="0" smtClean="0">
                <a:hlinkClick r:id="rId7"/>
              </a:rPr>
              <a:t>)</a:t>
            </a:r>
            <a:endParaRPr lang="en-US" sz="1500" dirty="0" smtClean="0"/>
          </a:p>
          <a:p>
            <a:endParaRPr lang="en-US" sz="1500" dirty="0"/>
          </a:p>
          <a:p>
            <a:r>
              <a:rPr lang="en-US" sz="1500" dirty="0"/>
              <a:t>Chris </a:t>
            </a:r>
            <a:r>
              <a:rPr lang="en-US" sz="1500" dirty="0" err="1"/>
              <a:t>Fallin</a:t>
            </a:r>
            <a:r>
              <a:rPr lang="en-US" sz="1500" dirty="0"/>
              <a:t>, Greg </a:t>
            </a:r>
            <a:r>
              <a:rPr lang="en-US" sz="1500" dirty="0" err="1"/>
              <a:t>Nazario</a:t>
            </a:r>
            <a:r>
              <a:rPr lang="en-US" sz="1500" dirty="0"/>
              <a:t>, </a:t>
            </a:r>
            <a:r>
              <a:rPr lang="en-US" sz="1500" dirty="0" err="1"/>
              <a:t>Xiangyao</a:t>
            </a:r>
            <a:r>
              <a:rPr lang="en-US" sz="1500" dirty="0"/>
              <a:t> Yu, Kevin Chang, </a:t>
            </a:r>
            <a:r>
              <a:rPr lang="en-US" sz="1500" dirty="0" err="1"/>
              <a:t>Rachata</a:t>
            </a:r>
            <a:r>
              <a:rPr lang="en-US" sz="1500" dirty="0"/>
              <a:t> </a:t>
            </a:r>
            <a:r>
              <a:rPr lang="en-US" sz="1500" dirty="0" err="1"/>
              <a:t>Ausavarungnirun</a:t>
            </a:r>
            <a:r>
              <a:rPr lang="en-US" sz="1500" dirty="0"/>
              <a:t>, and </a:t>
            </a:r>
            <a:r>
              <a:rPr lang="en-US" sz="1500" dirty="0" err="1"/>
              <a:t>Onur</a:t>
            </a:r>
            <a:r>
              <a:rPr lang="en-US" sz="1500" dirty="0"/>
              <a:t> </a:t>
            </a:r>
            <a:r>
              <a:rPr lang="en-US" sz="1500" dirty="0" err="1"/>
              <a:t>Mutlu</a:t>
            </a:r>
            <a:r>
              <a:rPr lang="en-US" sz="1500" dirty="0"/>
              <a:t>,</a:t>
            </a:r>
            <a:br>
              <a:rPr lang="en-US" sz="1500" dirty="0"/>
            </a:br>
            <a:r>
              <a:rPr lang="en-US" sz="1500" b="1" dirty="0">
                <a:hlinkClick r:id="rId8"/>
              </a:rPr>
              <a:t>"MinBD: Minimally-Buffered Deflection Routing for Energy-Efficient Interconnect"</a:t>
            </a:r>
            <a:r>
              <a:rPr lang="en-US" sz="1500" dirty="0"/>
              <a:t/>
            </a:r>
            <a:br>
              <a:rPr lang="en-US" sz="1500" dirty="0"/>
            </a:br>
            <a:r>
              <a:rPr lang="en-US" sz="1500" i="1" dirty="0"/>
              <a:t>Proceedings of the </a:t>
            </a:r>
            <a:r>
              <a:rPr lang="en-US" sz="1500" i="1" dirty="0">
                <a:hlinkClick r:id="rId9"/>
              </a:rPr>
              <a:t>6th ACM/IEEE International Symposium on Networks on Chip</a:t>
            </a:r>
            <a:r>
              <a:rPr lang="en-US" sz="1500" i="1" dirty="0"/>
              <a:t> (</a:t>
            </a:r>
            <a:r>
              <a:rPr lang="en-US" sz="1500" b="1" i="1" dirty="0"/>
              <a:t>NOCS</a:t>
            </a:r>
            <a:r>
              <a:rPr lang="en-US" sz="1500" i="1" dirty="0"/>
              <a:t>)</a:t>
            </a:r>
            <a:r>
              <a:rPr lang="en-US" sz="1500" dirty="0"/>
              <a:t>, </a:t>
            </a:r>
            <a:r>
              <a:rPr lang="en-US" sz="1500" dirty="0" err="1"/>
              <a:t>Lyngby</a:t>
            </a:r>
            <a:r>
              <a:rPr lang="en-US" sz="1500" dirty="0"/>
              <a:t>, Denmark, May 2012. </a:t>
            </a:r>
            <a:r>
              <a:rPr lang="en-US" sz="1500" dirty="0">
                <a:hlinkClick r:id="rId10"/>
              </a:rPr>
              <a:t>Slides (pptx)</a:t>
            </a:r>
            <a:r>
              <a:rPr lang="en-US" sz="1500" dirty="0"/>
              <a:t> </a:t>
            </a:r>
            <a:r>
              <a:rPr lang="en-US" sz="1500" dirty="0">
                <a:hlinkClick r:id="rId11"/>
              </a:rPr>
              <a:t>(pdf</a:t>
            </a:r>
            <a:r>
              <a:rPr lang="en-US" sz="1500" dirty="0" smtClean="0">
                <a:hlinkClick r:id="rId11"/>
              </a:rPr>
              <a:t>)</a:t>
            </a:r>
            <a:endParaRPr lang="en-US" sz="1500" dirty="0" smtClean="0"/>
          </a:p>
          <a:p>
            <a:endParaRPr lang="en-US" sz="1500" dirty="0"/>
          </a:p>
          <a:p>
            <a:r>
              <a:rPr lang="en-US" sz="1500" dirty="0" err="1"/>
              <a:t>Rachata</a:t>
            </a:r>
            <a:r>
              <a:rPr lang="en-US" sz="1500" dirty="0"/>
              <a:t> </a:t>
            </a:r>
            <a:r>
              <a:rPr lang="en-US" sz="1500" dirty="0" err="1"/>
              <a:t>Ausavarungnirun</a:t>
            </a:r>
            <a:r>
              <a:rPr lang="en-US" sz="1500" dirty="0"/>
              <a:t>, Chris </a:t>
            </a:r>
            <a:r>
              <a:rPr lang="en-US" sz="1500" dirty="0" err="1"/>
              <a:t>Fallin</a:t>
            </a:r>
            <a:r>
              <a:rPr lang="en-US" sz="1500" dirty="0"/>
              <a:t>, </a:t>
            </a:r>
            <a:r>
              <a:rPr lang="en-US" sz="1500" dirty="0" err="1"/>
              <a:t>Xiangyao</a:t>
            </a:r>
            <a:r>
              <a:rPr lang="en-US" sz="1500" dirty="0"/>
              <a:t> Yu, Kevin Chang, Greg </a:t>
            </a:r>
            <a:r>
              <a:rPr lang="en-US" sz="1500" dirty="0" err="1"/>
              <a:t>Nazario</a:t>
            </a:r>
            <a:r>
              <a:rPr lang="en-US" sz="1500" dirty="0"/>
              <a:t>, </a:t>
            </a:r>
            <a:r>
              <a:rPr lang="en-US" sz="1500" dirty="0" err="1"/>
              <a:t>Reetuparna</a:t>
            </a:r>
            <a:r>
              <a:rPr lang="en-US" sz="1500" dirty="0"/>
              <a:t> Das, Gabriel </a:t>
            </a:r>
            <a:r>
              <a:rPr lang="en-US" sz="1500" dirty="0" err="1"/>
              <a:t>Loh</a:t>
            </a:r>
            <a:r>
              <a:rPr lang="en-US" sz="1500" dirty="0"/>
              <a:t>, and </a:t>
            </a:r>
            <a:r>
              <a:rPr lang="en-US" sz="1500" dirty="0" err="1"/>
              <a:t>Onur</a:t>
            </a:r>
            <a:r>
              <a:rPr lang="en-US" sz="1500" dirty="0"/>
              <a:t> </a:t>
            </a:r>
            <a:r>
              <a:rPr lang="en-US" sz="1500" dirty="0" err="1"/>
              <a:t>Mutlu</a:t>
            </a:r>
            <a:r>
              <a:rPr lang="en-US" sz="1500" dirty="0"/>
              <a:t>,</a:t>
            </a:r>
            <a:br>
              <a:rPr lang="en-US" sz="1500" dirty="0"/>
            </a:br>
            <a:r>
              <a:rPr lang="en-US" sz="1500" b="1" dirty="0">
                <a:hlinkClick r:id="rId12"/>
              </a:rPr>
              <a:t>"Design and Evaluation of Hierarchical Rings with Deflection Routing"</a:t>
            </a:r>
            <a:r>
              <a:rPr lang="en-US" sz="1500" dirty="0"/>
              <a:t/>
            </a:r>
            <a:br>
              <a:rPr lang="en-US" sz="1500" dirty="0"/>
            </a:br>
            <a:r>
              <a:rPr lang="en-US" sz="1500" i="1" dirty="0"/>
              <a:t>Proceedings of the </a:t>
            </a:r>
            <a:r>
              <a:rPr lang="en-US" sz="1500" i="1" dirty="0">
                <a:hlinkClick r:id="rId13"/>
              </a:rPr>
              <a:t>26th International Symposium on Computer Architecture and High Performance Computing</a:t>
            </a:r>
            <a:r>
              <a:rPr lang="en-US" sz="1500" i="1" dirty="0"/>
              <a:t> (</a:t>
            </a:r>
            <a:r>
              <a:rPr lang="en-US" sz="1500" b="1" i="1" dirty="0"/>
              <a:t>SBAC-PAD</a:t>
            </a:r>
            <a:r>
              <a:rPr lang="en-US" sz="1500" i="1" dirty="0"/>
              <a:t>)</a:t>
            </a:r>
            <a:r>
              <a:rPr lang="en-US" sz="1500" dirty="0"/>
              <a:t>, Paris, France, October 2014. [</a:t>
            </a:r>
            <a:r>
              <a:rPr lang="en-US" sz="1500" dirty="0">
                <a:hlinkClick r:id="rId14"/>
              </a:rPr>
              <a:t>Slides (pptx)</a:t>
            </a:r>
            <a:r>
              <a:rPr lang="en-US" sz="1500" dirty="0"/>
              <a:t> </a:t>
            </a:r>
            <a:r>
              <a:rPr lang="en-US" sz="1500" dirty="0">
                <a:hlinkClick r:id="rId15"/>
              </a:rPr>
              <a:t>(pdf)</a:t>
            </a:r>
            <a:r>
              <a:rPr lang="en-US" sz="1500" dirty="0"/>
              <a:t>] [</a:t>
            </a:r>
            <a:r>
              <a:rPr lang="en-US" sz="1500" dirty="0">
                <a:hlinkClick r:id="rId16"/>
              </a:rPr>
              <a:t>Source Code</a:t>
            </a:r>
            <a:r>
              <a:rPr lang="en-US" sz="15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157</a:t>
            </a:fld>
            <a:endParaRPr lang="en-US" altLang="en-US">
              <a:solidFill>
                <a:srgbClr val="000000"/>
              </a:solidFill>
            </a:endParaRPr>
          </a:p>
        </p:txBody>
      </p:sp>
    </p:spTree>
    <p:extLst>
      <p:ext uri="{BB962C8B-B14F-4D97-AF65-F5344CB8AC3E}">
        <p14:creationId xmlns:p14="http://schemas.microsoft.com/office/powerpoint/2010/main" val="146843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Data Movement: </a:t>
            </a:r>
            <a:r>
              <a:rPr lang="en-US" dirty="0" err="1"/>
              <a:t>Bufferless</a:t>
            </a:r>
            <a:r>
              <a:rPr lang="en-US" dirty="0"/>
              <a:t> (</a:t>
            </a:r>
            <a:r>
              <a:rPr lang="en-US" dirty="0" smtClean="0"/>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1800" dirty="0"/>
              <a:t>George </a:t>
            </a:r>
            <a:r>
              <a:rPr lang="en-US" sz="1800" dirty="0" err="1"/>
              <a:t>Nychis</a:t>
            </a:r>
            <a:r>
              <a:rPr lang="en-US" sz="1800" dirty="0"/>
              <a:t>, Chris </a:t>
            </a:r>
            <a:r>
              <a:rPr lang="en-US" sz="1800" dirty="0" err="1"/>
              <a:t>Fallin</a:t>
            </a:r>
            <a:r>
              <a:rPr lang="en-US" sz="1800" dirty="0"/>
              <a:t>, Thomas </a:t>
            </a:r>
            <a:r>
              <a:rPr lang="en-US" sz="1800" dirty="0" err="1"/>
              <a:t>Moscibroda</a:t>
            </a:r>
            <a:r>
              <a:rPr lang="en-US" sz="1800" dirty="0"/>
              <a:t>, </a:t>
            </a:r>
            <a:r>
              <a:rPr lang="en-US" sz="1800" dirty="0" err="1"/>
              <a:t>Onur</a:t>
            </a:r>
            <a:r>
              <a:rPr lang="en-US" sz="1800" dirty="0"/>
              <a:t> </a:t>
            </a:r>
            <a:r>
              <a:rPr lang="en-US" sz="1800" dirty="0" err="1"/>
              <a:t>Mutlu</a:t>
            </a:r>
            <a:r>
              <a:rPr lang="en-US" sz="1800" dirty="0"/>
              <a:t>, and </a:t>
            </a:r>
            <a:r>
              <a:rPr lang="en-US" sz="1800" dirty="0" err="1"/>
              <a:t>Srinivasan</a:t>
            </a:r>
            <a:r>
              <a:rPr lang="en-US" sz="1800" dirty="0"/>
              <a:t> </a:t>
            </a:r>
            <a:r>
              <a:rPr lang="en-US" sz="1800" dirty="0" err="1"/>
              <a:t>Seshan</a:t>
            </a:r>
            <a:r>
              <a:rPr lang="en-US" sz="1800" dirty="0"/>
              <a:t>,</a:t>
            </a:r>
            <a:br>
              <a:rPr lang="en-US" sz="1800" dirty="0"/>
            </a:br>
            <a:r>
              <a:rPr lang="en-US" sz="1800" b="1" dirty="0">
                <a:hlinkClick r:id="rId2"/>
              </a:rPr>
              <a:t>"On-Chip Networks from a Networking Perspective: Congestion and Scalability in Many-core Interconnects"</a:t>
            </a:r>
            <a:r>
              <a:rPr lang="en-US" sz="1800" dirty="0"/>
              <a:t/>
            </a:r>
            <a:br>
              <a:rPr lang="en-US" sz="1800" dirty="0"/>
            </a:br>
            <a:r>
              <a:rPr lang="en-US" sz="1800" i="1" dirty="0"/>
              <a:t>Proceedings of the </a:t>
            </a:r>
            <a:r>
              <a:rPr lang="en-US" sz="1800" i="1" dirty="0">
                <a:hlinkClick r:id="rId3"/>
              </a:rPr>
              <a:t>2012 ACM SIGCOMM Conference</a:t>
            </a:r>
            <a:r>
              <a:rPr lang="en-US" sz="1800" i="1" dirty="0"/>
              <a:t> (</a:t>
            </a:r>
            <a:r>
              <a:rPr lang="en-US" sz="1800" b="1" i="1" dirty="0"/>
              <a:t>SIGCOMM</a:t>
            </a:r>
            <a:r>
              <a:rPr lang="en-US" sz="1800" i="1" dirty="0"/>
              <a:t>)</a:t>
            </a:r>
            <a:r>
              <a:rPr lang="en-US" sz="1800" dirty="0"/>
              <a:t>, Helsinki, Finland, August 2012. </a:t>
            </a:r>
            <a:r>
              <a:rPr lang="en-US" sz="1800" dirty="0">
                <a:hlinkClick r:id="rId4"/>
              </a:rPr>
              <a:t>Slides (pptx</a:t>
            </a:r>
            <a:r>
              <a:rPr lang="en-US" sz="1800" dirty="0" smtClean="0">
                <a:hlinkClick r:id="rId4"/>
              </a:rPr>
              <a:t>)</a:t>
            </a:r>
            <a:endParaRPr lang="en-US" sz="1800" dirty="0" smtClean="0"/>
          </a:p>
          <a:p>
            <a:endParaRPr lang="en-US" sz="1800" dirty="0"/>
          </a:p>
          <a:p>
            <a:r>
              <a:rPr lang="en-US" sz="1800" dirty="0"/>
              <a:t>George </a:t>
            </a:r>
            <a:r>
              <a:rPr lang="en-US" sz="1800" dirty="0" err="1"/>
              <a:t>Nychis</a:t>
            </a:r>
            <a:r>
              <a:rPr lang="en-US" sz="1800" dirty="0"/>
              <a:t>, Chris </a:t>
            </a:r>
            <a:r>
              <a:rPr lang="en-US" sz="1800" dirty="0" err="1"/>
              <a:t>Fallin</a:t>
            </a:r>
            <a:r>
              <a:rPr lang="en-US" sz="1800" dirty="0"/>
              <a:t>, Thomas </a:t>
            </a:r>
            <a:r>
              <a:rPr lang="en-US" sz="1800" dirty="0" err="1"/>
              <a:t>Moscibroda</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5"/>
              </a:rPr>
              <a:t>"Next Generation On-Chip Networks: What Kind of Congestion Control Do We Need?"</a:t>
            </a:r>
            <a:r>
              <a:rPr lang="en-US" sz="1800" dirty="0"/>
              <a:t> </a:t>
            </a:r>
            <a:br>
              <a:rPr lang="en-US" sz="1800" dirty="0"/>
            </a:br>
            <a:r>
              <a:rPr lang="en-US" sz="1800" i="1" dirty="0"/>
              <a:t>Proceedings of the </a:t>
            </a:r>
            <a:r>
              <a:rPr lang="en-US" sz="1800" i="1" dirty="0">
                <a:hlinkClick r:id="rId6"/>
              </a:rPr>
              <a:t>9th ACM Workshop on Hot Topics in Networks</a:t>
            </a:r>
            <a:r>
              <a:rPr lang="en-US" sz="1800" i="1" dirty="0"/>
              <a:t> (</a:t>
            </a:r>
            <a:r>
              <a:rPr lang="en-US" sz="1800" b="1" i="1" dirty="0"/>
              <a:t>HOTNETS</a:t>
            </a:r>
            <a:r>
              <a:rPr lang="en-US" sz="1800" i="1" dirty="0"/>
              <a:t>)</a:t>
            </a:r>
            <a:r>
              <a:rPr lang="en-US" sz="1800" dirty="0"/>
              <a:t>, Monterey, CA, October 2010. </a:t>
            </a:r>
            <a:r>
              <a:rPr lang="en-US" sz="1800" dirty="0">
                <a:hlinkClick r:id="rId7"/>
              </a:rPr>
              <a:t>Slides (ppt)</a:t>
            </a:r>
            <a:r>
              <a:rPr lang="en-US" sz="1800" dirty="0"/>
              <a:t> </a:t>
            </a:r>
            <a:r>
              <a:rPr lang="en-US" sz="1800" dirty="0">
                <a:hlinkClick r:id="rId8"/>
              </a:rPr>
              <a:t>(key</a:t>
            </a:r>
            <a:r>
              <a:rPr lang="en-US" sz="1800" dirty="0" smtClean="0">
                <a:hlinkClick r:id="rId8"/>
              </a:rPr>
              <a:t>)</a:t>
            </a:r>
            <a:endParaRPr lang="en-US" sz="1800" dirty="0" smtClean="0"/>
          </a:p>
          <a:p>
            <a:endParaRPr lang="en-US" sz="1800" dirty="0"/>
          </a:p>
          <a:p>
            <a:r>
              <a:rPr lang="en-US" sz="1800" dirty="0"/>
              <a:t>Kevin Chang, </a:t>
            </a:r>
            <a:r>
              <a:rPr lang="en-US" sz="1800" dirty="0" err="1"/>
              <a:t>Rachata</a:t>
            </a:r>
            <a:r>
              <a:rPr lang="en-US" sz="1800" dirty="0"/>
              <a:t> </a:t>
            </a:r>
            <a:r>
              <a:rPr lang="en-US" sz="1800" dirty="0" err="1"/>
              <a:t>Ausavarungnirun</a:t>
            </a:r>
            <a:r>
              <a:rPr lang="en-US" sz="1800" dirty="0"/>
              <a:t>, Chris </a:t>
            </a:r>
            <a:r>
              <a:rPr lang="en-US" sz="1800" dirty="0" err="1"/>
              <a:t>Fallin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9"/>
              </a:rPr>
              <a:t>"HAT: Heterogeneous Adaptive Throttling for On-Chip Networks"</a:t>
            </a:r>
            <a:r>
              <a:rPr lang="en-US" sz="1800" dirty="0"/>
              <a:t/>
            </a:r>
            <a:br>
              <a:rPr lang="en-US" sz="1800" dirty="0"/>
            </a:br>
            <a:r>
              <a:rPr lang="en-US" sz="1800" i="1" dirty="0"/>
              <a:t>Proceedings of the </a:t>
            </a:r>
            <a:r>
              <a:rPr lang="en-US" sz="1800" i="1" dirty="0">
                <a:hlinkClick r:id="rId10"/>
              </a:rPr>
              <a:t>24th International Symposium on Computer Architecture and High Performance Computing</a:t>
            </a:r>
            <a:r>
              <a:rPr lang="en-US" sz="1800" i="1" dirty="0"/>
              <a:t> (</a:t>
            </a:r>
            <a:r>
              <a:rPr lang="en-US" sz="1800" b="1" i="1" dirty="0"/>
              <a:t>SBAC-PAD</a:t>
            </a:r>
            <a:r>
              <a:rPr lang="en-US" sz="1800" i="1" dirty="0"/>
              <a:t>)</a:t>
            </a:r>
            <a:r>
              <a:rPr lang="en-US" sz="1800" dirty="0"/>
              <a:t>, New York, NY, October 2012. </a:t>
            </a:r>
            <a:r>
              <a:rPr lang="en-US" sz="1800" dirty="0">
                <a:hlinkClick r:id="rId11"/>
              </a:rPr>
              <a:t>Slides (pptx)</a:t>
            </a:r>
            <a:r>
              <a:rPr lang="en-US" sz="1800" dirty="0"/>
              <a:t> </a:t>
            </a:r>
            <a:r>
              <a:rPr lang="en-US" sz="1800" dirty="0">
                <a:hlinkClick r:id="rId12"/>
              </a:rPr>
              <a:t>(pdf</a:t>
            </a:r>
            <a:r>
              <a:rPr lang="en-US" sz="1800" dirty="0" smtClean="0">
                <a:hlinkClick r:id="rId12"/>
              </a:rPr>
              <a:t>)</a:t>
            </a:r>
            <a:endParaRPr lang="en-US" sz="1800" dirty="0" smtClean="0"/>
          </a:p>
          <a:p>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158</a:t>
            </a:fld>
            <a:endParaRPr lang="en-US" altLang="en-US">
              <a:solidFill>
                <a:srgbClr val="000000"/>
              </a:solidFill>
            </a:endParaRPr>
          </a:p>
        </p:txBody>
      </p:sp>
    </p:spTree>
    <p:extLst>
      <p:ext uri="{BB962C8B-B14F-4D97-AF65-F5344CB8AC3E}">
        <p14:creationId xmlns:p14="http://schemas.microsoft.com/office/powerpoint/2010/main" val="3701257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Data Movement: </a:t>
            </a:r>
            <a:r>
              <a:rPr lang="en-US" dirty="0" smtClean="0"/>
              <a:t>Heterogeneous</a:t>
            </a:r>
            <a:endParaRPr lang="en-US" dirty="0"/>
          </a:p>
        </p:txBody>
      </p:sp>
      <p:sp>
        <p:nvSpPr>
          <p:cNvPr id="3" name="Content Placeholder 2"/>
          <p:cNvSpPr>
            <a:spLocks noGrp="1"/>
          </p:cNvSpPr>
          <p:nvPr>
            <p:ph idx="1"/>
          </p:nvPr>
        </p:nvSpPr>
        <p:spPr/>
        <p:txBody>
          <a:bodyPr/>
          <a:lstStyle/>
          <a:p>
            <a:r>
              <a:rPr lang="en-US" sz="1800" dirty="0" err="1"/>
              <a:t>Asit</a:t>
            </a:r>
            <a:r>
              <a:rPr lang="en-US" sz="1800" dirty="0"/>
              <a:t> K. Mishra, </a:t>
            </a:r>
            <a:r>
              <a:rPr lang="en-US" sz="1800" dirty="0" err="1"/>
              <a:t>Onur</a:t>
            </a:r>
            <a:r>
              <a:rPr lang="en-US" sz="1800" dirty="0"/>
              <a:t> </a:t>
            </a:r>
            <a:r>
              <a:rPr lang="en-US" sz="1800" dirty="0" err="1"/>
              <a:t>Mutlu</a:t>
            </a:r>
            <a:r>
              <a:rPr lang="en-US" sz="1800" dirty="0"/>
              <a:t>, and Chita R. Das,</a:t>
            </a:r>
            <a:br>
              <a:rPr lang="en-US" sz="1800" dirty="0"/>
            </a:br>
            <a:r>
              <a:rPr lang="en-US" sz="1800" b="1" dirty="0">
                <a:hlinkClick r:id="rId2"/>
              </a:rPr>
              <a:t>"A Heterogeneous Multiple Network-on-Chip Design: An Application-Aware Approach"</a:t>
            </a:r>
            <a:r>
              <a:rPr lang="en-US" sz="1800" dirty="0"/>
              <a:t/>
            </a:r>
            <a:br>
              <a:rPr lang="en-US" sz="1800" dirty="0"/>
            </a:br>
            <a:r>
              <a:rPr lang="en-US" sz="1800" i="1" dirty="0"/>
              <a:t>Proceedings of the </a:t>
            </a:r>
            <a:r>
              <a:rPr lang="en-US" sz="1800" i="1" dirty="0">
                <a:hlinkClick r:id="rId3"/>
              </a:rPr>
              <a:t>50th Design Automation Conference</a:t>
            </a:r>
            <a:r>
              <a:rPr lang="en-US" sz="1800" i="1" dirty="0"/>
              <a:t> (</a:t>
            </a:r>
            <a:r>
              <a:rPr lang="en-US" sz="1800" b="1" i="1" dirty="0"/>
              <a:t>DAC</a:t>
            </a:r>
            <a:r>
              <a:rPr lang="en-US" sz="1800" i="1" dirty="0"/>
              <a:t>)</a:t>
            </a:r>
            <a:r>
              <a:rPr lang="en-US" sz="1800" dirty="0"/>
              <a:t>, Austin, TX, June 2013. </a:t>
            </a:r>
            <a:r>
              <a:rPr lang="en-US" sz="1800" dirty="0">
                <a:hlinkClick r:id="rId4"/>
              </a:rPr>
              <a:t>Slides (pptx)</a:t>
            </a:r>
            <a:r>
              <a:rPr lang="en-US" sz="1800" dirty="0"/>
              <a:t> </a:t>
            </a:r>
            <a:r>
              <a:rPr lang="en-US" sz="1800" dirty="0">
                <a:hlinkClick r:id="rId5"/>
              </a:rPr>
              <a:t>Slides (pdf</a:t>
            </a:r>
            <a:r>
              <a:rPr lang="en-US" sz="1800" dirty="0" smtClean="0">
                <a:hlinkClick r:id="rId5"/>
              </a:rPr>
              <a:t>)</a:t>
            </a:r>
            <a:endParaRPr lang="en-US" sz="1800" dirty="0" smtClean="0"/>
          </a:p>
          <a:p>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159</a:t>
            </a:fld>
            <a:endParaRPr lang="en-US" altLang="en-US">
              <a:solidFill>
                <a:srgbClr val="000000"/>
              </a:solidFill>
            </a:endParaRPr>
          </a:p>
        </p:txBody>
      </p:sp>
    </p:spTree>
    <p:extLst>
      <p:ext uri="{BB962C8B-B14F-4D97-AF65-F5344CB8AC3E}">
        <p14:creationId xmlns:p14="http://schemas.microsoft.com/office/powerpoint/2010/main" val="1784324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16</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smtClean="0">
                <a:solidFill>
                  <a:srgbClr val="000000"/>
                </a:solidFill>
              </a:rPr>
              <a:t>Core count doubling ~ every 2 years </a:t>
            </a:r>
          </a:p>
          <a:p>
            <a:pPr eaLnBrk="1" fontAlgn="base" hangingPunct="1">
              <a:spcBef>
                <a:spcPct val="0"/>
              </a:spcBef>
              <a:spcAft>
                <a:spcPct val="0"/>
              </a:spcAft>
            </a:pPr>
            <a:r>
              <a:rPr lang="en-US" sz="2200" dirty="0" smtClean="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smtClean="0"/>
              <a:t>Lim et al., ISCA 2009</a:t>
            </a:r>
            <a:endParaRPr lang="en-US" sz="1600" dirty="0"/>
          </a:p>
        </p:txBody>
      </p:sp>
    </p:spTree>
    <p:extLst>
      <p:ext uri="{BB962C8B-B14F-4D97-AF65-F5344CB8AC3E}">
        <p14:creationId xmlns:p14="http://schemas.microsoft.com/office/powerpoint/2010/main" val="2607001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Interconnect Design for Memory</a:t>
            </a:r>
            <a:endParaRPr lang="en-US" dirty="0"/>
          </a:p>
        </p:txBody>
      </p:sp>
      <p:sp>
        <p:nvSpPr>
          <p:cNvPr id="3" name="Content Placeholder 2"/>
          <p:cNvSpPr>
            <a:spLocks noGrp="1"/>
          </p:cNvSpPr>
          <p:nvPr>
            <p:ph idx="1"/>
          </p:nvPr>
        </p:nvSpPr>
        <p:spPr/>
        <p:txBody>
          <a:bodyPr/>
          <a:lstStyle/>
          <a:p>
            <a:r>
              <a:rPr lang="en-US" sz="2000" dirty="0" smtClean="0"/>
              <a:t>Kevin Chang et al., “</a:t>
            </a:r>
            <a:r>
              <a:rPr lang="en-US" sz="2000" dirty="0">
                <a:solidFill>
                  <a:srgbClr val="0000FF"/>
                </a:solidFill>
              </a:rPr>
              <a:t>Low-Cost Inter-Linked </a:t>
            </a:r>
            <a:r>
              <a:rPr lang="en-US" sz="2000" dirty="0" err="1">
                <a:solidFill>
                  <a:srgbClr val="0000FF"/>
                </a:solidFill>
              </a:rPr>
              <a:t>Subarrays</a:t>
            </a:r>
            <a:r>
              <a:rPr lang="en-US" sz="2000" dirty="0">
                <a:solidFill>
                  <a:srgbClr val="0000FF"/>
                </a:solidFill>
              </a:rPr>
              <a:t> (LISA)</a:t>
            </a:r>
            <a:r>
              <a:rPr lang="en-US" sz="2000" dirty="0" smtClean="0">
                <a:solidFill>
                  <a:srgbClr val="0000FF"/>
                </a:solidFill>
              </a:rPr>
              <a:t>: Enabling </a:t>
            </a:r>
            <a:r>
              <a:rPr lang="en-US" sz="2000" dirty="0">
                <a:solidFill>
                  <a:srgbClr val="0000FF"/>
                </a:solidFill>
              </a:rPr>
              <a:t>Fast Inter-</a:t>
            </a:r>
            <a:r>
              <a:rPr lang="en-US" sz="2000" dirty="0" err="1">
                <a:solidFill>
                  <a:srgbClr val="0000FF"/>
                </a:solidFill>
              </a:rPr>
              <a:t>Subarray</a:t>
            </a:r>
            <a:r>
              <a:rPr lang="en-US" sz="2000" dirty="0">
                <a:solidFill>
                  <a:srgbClr val="0000FF"/>
                </a:solidFill>
              </a:rPr>
              <a:t> Data Migration in </a:t>
            </a:r>
            <a:r>
              <a:rPr lang="en-US" sz="2000" dirty="0" smtClean="0">
                <a:solidFill>
                  <a:srgbClr val="0000FF"/>
                </a:solidFill>
              </a:rPr>
              <a:t>DRAM</a:t>
            </a:r>
            <a:r>
              <a:rPr lang="en-US" sz="2000" dirty="0" smtClean="0"/>
              <a:t>,” HPCA 2016.</a:t>
            </a:r>
          </a:p>
          <a:p>
            <a:endParaRPr lang="en-US" sz="2000" dirty="0"/>
          </a:p>
          <a:p>
            <a:r>
              <a:rPr lang="en-US" sz="2000" dirty="0" err="1"/>
              <a:t>Donghyuk</a:t>
            </a:r>
            <a:r>
              <a:rPr lang="en-US" sz="2000" dirty="0"/>
              <a:t> Lee, </a:t>
            </a:r>
            <a:r>
              <a:rPr lang="en-US" sz="2000" dirty="0" err="1"/>
              <a:t>Yoongu</a:t>
            </a:r>
            <a:r>
              <a:rPr lang="en-US" sz="2000" dirty="0"/>
              <a:t> Kim, </a:t>
            </a:r>
            <a:r>
              <a:rPr lang="en-US" sz="2000" dirty="0" err="1"/>
              <a:t>Vivek</a:t>
            </a:r>
            <a:r>
              <a:rPr lang="en-US" sz="2000" dirty="0"/>
              <a:t> </a:t>
            </a:r>
            <a:r>
              <a:rPr lang="en-US" sz="2000" dirty="0" err="1"/>
              <a:t>Seshadri</a:t>
            </a:r>
            <a:r>
              <a:rPr lang="en-US" sz="2000" dirty="0"/>
              <a:t>, Jamie Liu, </a:t>
            </a:r>
            <a:r>
              <a:rPr lang="en-US" sz="2000" dirty="0" err="1"/>
              <a:t>Lavanya</a:t>
            </a:r>
            <a:r>
              <a:rPr lang="en-US" sz="2000" dirty="0"/>
              <a:t> Subramanian, and </a:t>
            </a:r>
            <a:r>
              <a:rPr lang="en-US" sz="2000" dirty="0" err="1"/>
              <a:t>Onur</a:t>
            </a:r>
            <a:r>
              <a:rPr lang="en-US" sz="2000" dirty="0"/>
              <a:t> </a:t>
            </a:r>
            <a:r>
              <a:rPr lang="en-US" sz="2000" dirty="0" err="1"/>
              <a:t>Mutlu</a:t>
            </a:r>
            <a:r>
              <a:rPr lang="en-US" sz="2000" dirty="0"/>
              <a:t>,</a:t>
            </a:r>
            <a:br>
              <a:rPr lang="en-US" sz="2000" dirty="0"/>
            </a:br>
            <a:r>
              <a:rPr lang="en-US" sz="2000" b="1" dirty="0">
                <a:hlinkClick r:id="rId2"/>
              </a:rPr>
              <a:t>"Tiered-Latency DRAM: A Low Latency and Low Cost DRAM Architecture"</a:t>
            </a:r>
            <a:r>
              <a:rPr lang="en-US" sz="2000" dirty="0"/>
              <a:t> </a:t>
            </a:r>
            <a:br>
              <a:rPr lang="en-US" sz="2000" dirty="0"/>
            </a:br>
            <a:r>
              <a:rPr lang="en-US" sz="2000" i="1" dirty="0"/>
              <a:t>Proceedings of the </a:t>
            </a:r>
            <a:r>
              <a:rPr lang="en-US" sz="2000" i="1" dirty="0">
                <a:hlinkClick r:id="rId3"/>
              </a:rPr>
              <a:t>19th International Symposium on High-Performance Computer Architecture</a:t>
            </a:r>
            <a:r>
              <a:rPr lang="en-US" sz="2000" i="1" dirty="0"/>
              <a:t> (</a:t>
            </a:r>
            <a:r>
              <a:rPr lang="en-US" sz="2000" b="1" i="1" dirty="0"/>
              <a:t>HPCA</a:t>
            </a:r>
            <a:r>
              <a:rPr lang="en-US" sz="2000" i="1" dirty="0"/>
              <a:t>)</a:t>
            </a:r>
            <a:r>
              <a:rPr lang="en-US" sz="2000" dirty="0"/>
              <a:t>, Shenzhen, China, February 2013. </a:t>
            </a:r>
            <a:r>
              <a:rPr lang="en-US" sz="2000" dirty="0">
                <a:hlinkClick r:id="rId4"/>
              </a:rPr>
              <a:t>Slides (pptx)</a:t>
            </a:r>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160</a:t>
            </a:fld>
            <a:endParaRPr lang="en-US" altLang="en-US">
              <a:solidFill>
                <a:srgbClr val="000000"/>
              </a:solidFill>
            </a:endParaRPr>
          </a:p>
        </p:txBody>
      </p:sp>
    </p:spTree>
    <p:extLst>
      <p:ext uri="{BB962C8B-B14F-4D97-AF65-F5344CB8AC3E}">
        <p14:creationId xmlns:p14="http://schemas.microsoft.com/office/powerpoint/2010/main" val="3763208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NAND Flash Memory Scaling</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161</a:t>
            </a:fld>
            <a:endParaRPr lang="en-US"/>
          </a:p>
        </p:txBody>
      </p:sp>
    </p:spTree>
    <p:extLst>
      <p:ext uri="{BB962C8B-B14F-4D97-AF65-F5344CB8AC3E}">
        <p14:creationId xmlns:p14="http://schemas.microsoft.com/office/powerpoint/2010/main" val="1394711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Talk: NAND Flash Scaling Challenges</a:t>
            </a:r>
            <a:endParaRPr lang="en-US" sz="3600" dirty="0"/>
          </a:p>
        </p:txBody>
      </p:sp>
      <p:sp>
        <p:nvSpPr>
          <p:cNvPr id="3" name="Content Placeholder 2"/>
          <p:cNvSpPr>
            <a:spLocks noGrp="1"/>
          </p:cNvSpPr>
          <p:nvPr>
            <p:ph idx="1"/>
          </p:nvPr>
        </p:nvSpPr>
        <p:spPr>
          <a:xfrm>
            <a:off x="228600" y="908720"/>
            <a:ext cx="8807896"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100" dirty="0" smtClean="0"/>
          </a:p>
          <a:p>
            <a:endParaRPr lang="en-US" sz="300" dirty="0"/>
          </a:p>
          <a:p>
            <a:pPr marL="0" indent="0">
              <a:buNone/>
            </a:pPr>
            <a:r>
              <a:rPr lang="en-US" sz="1500" dirty="0" err="1" smtClean="0"/>
              <a:t>Cai</a:t>
            </a:r>
            <a:r>
              <a:rPr lang="en-US" sz="1500" dirty="0"/>
              <a:t>+, “</a:t>
            </a:r>
            <a:r>
              <a:rPr lang="en-US" sz="1500" dirty="0">
                <a:solidFill>
                  <a:srgbClr val="0000FF"/>
                </a:solidFill>
              </a:rPr>
              <a:t>Error Patterns in MLC NAND Flash Memory: Measurement, Characterization, and </a:t>
            </a:r>
            <a:r>
              <a:rPr lang="en-US" sz="1500" dirty="0" smtClean="0">
                <a:solidFill>
                  <a:srgbClr val="0000FF"/>
                </a:solidFill>
              </a:rPr>
              <a:t>Analysis</a:t>
            </a:r>
            <a:r>
              <a:rPr lang="en-US" sz="1500" dirty="0" smtClean="0"/>
              <a:t>,</a:t>
            </a:r>
            <a:r>
              <a:rPr lang="en-US" sz="1500" dirty="0"/>
              <a:t>” DATE 2012</a:t>
            </a:r>
            <a:r>
              <a:rPr lang="en-US" sz="1500" dirty="0" smtClean="0"/>
              <a:t>.</a:t>
            </a:r>
          </a:p>
          <a:p>
            <a:pPr marL="0" indent="0">
              <a:buNone/>
            </a:pPr>
            <a:r>
              <a:rPr lang="en-US" sz="1500" dirty="0" err="1" smtClean="0"/>
              <a:t>Cai</a:t>
            </a:r>
            <a:r>
              <a:rPr lang="en-US" sz="1500" dirty="0"/>
              <a:t>+, “</a:t>
            </a:r>
            <a:r>
              <a:rPr lang="en-US" sz="1500" dirty="0">
                <a:solidFill>
                  <a:srgbClr val="0000FF"/>
                </a:solidFill>
              </a:rPr>
              <a:t>Flash Correct-and-Refresh: Retention-Aware Error Management for Increased Flash Memory </a:t>
            </a:r>
            <a:r>
              <a:rPr lang="en-US" sz="1500" dirty="0" smtClean="0">
                <a:solidFill>
                  <a:srgbClr val="0000FF"/>
                </a:solidFill>
              </a:rPr>
              <a:t>Lifetime</a:t>
            </a:r>
            <a:r>
              <a:rPr lang="en-US" sz="1500" dirty="0" smtClean="0"/>
              <a:t>,” ICCD 2012.</a:t>
            </a:r>
          </a:p>
          <a:p>
            <a:pPr marL="0" indent="0">
              <a:buNone/>
            </a:pPr>
            <a:r>
              <a:rPr lang="en-US" sz="1500" dirty="0" err="1" smtClean="0"/>
              <a:t>Cai</a:t>
            </a:r>
            <a:r>
              <a:rPr lang="en-US" sz="1500" dirty="0"/>
              <a:t>+, “</a:t>
            </a:r>
            <a:r>
              <a:rPr lang="en-US" sz="1500" dirty="0">
                <a:solidFill>
                  <a:srgbClr val="0000FF"/>
                </a:solidFill>
              </a:rPr>
              <a:t>Threshold Voltage Distribution in MLC NAND Flash Memory: Characterization, Analysis and </a:t>
            </a:r>
            <a:r>
              <a:rPr lang="en-US" sz="1500" dirty="0" smtClean="0">
                <a:solidFill>
                  <a:srgbClr val="0000FF"/>
                </a:solidFill>
              </a:rPr>
              <a:t>Modeling</a:t>
            </a:r>
            <a:r>
              <a:rPr lang="en-US" sz="1500" dirty="0" smtClean="0"/>
              <a:t>,” DATE 2013.</a:t>
            </a:r>
          </a:p>
          <a:p>
            <a:pPr marL="0" indent="0">
              <a:buNone/>
            </a:pPr>
            <a:r>
              <a:rPr lang="en-US" sz="1500" dirty="0" err="1" smtClean="0"/>
              <a:t>Cai</a:t>
            </a:r>
            <a:r>
              <a:rPr lang="en-US" sz="1500" dirty="0"/>
              <a:t>+, “</a:t>
            </a:r>
            <a:r>
              <a:rPr lang="en-US" sz="1500" dirty="0">
                <a:solidFill>
                  <a:srgbClr val="0000FF"/>
                </a:solidFill>
              </a:rPr>
              <a:t>Error Analysis and Retention-Aware Error Management for NAND Flash </a:t>
            </a:r>
            <a:r>
              <a:rPr lang="en-US" sz="1500" dirty="0" smtClean="0">
                <a:solidFill>
                  <a:srgbClr val="0000FF"/>
                </a:solidFill>
              </a:rPr>
              <a:t>Memory</a:t>
            </a:r>
            <a:r>
              <a:rPr lang="en-US" sz="1500" dirty="0" smtClean="0"/>
              <a:t>,” Intel Technology Journal 2013.</a:t>
            </a:r>
          </a:p>
          <a:p>
            <a:pPr marL="0" indent="0">
              <a:buNone/>
            </a:pPr>
            <a:r>
              <a:rPr lang="en-US" sz="1500" dirty="0" err="1" smtClean="0"/>
              <a:t>Cai</a:t>
            </a:r>
            <a:r>
              <a:rPr lang="en-US" sz="1500" dirty="0"/>
              <a:t>+, “</a:t>
            </a:r>
            <a:r>
              <a:rPr lang="en-US" sz="1500" dirty="0">
                <a:solidFill>
                  <a:srgbClr val="0000FF"/>
                </a:solidFill>
              </a:rPr>
              <a:t>Program Interference in MLC NAND Flash Memory: Characterization, Modeling, and </a:t>
            </a:r>
            <a:r>
              <a:rPr lang="en-US" sz="1500" dirty="0" smtClean="0">
                <a:solidFill>
                  <a:srgbClr val="0000FF"/>
                </a:solidFill>
              </a:rPr>
              <a:t>Mitigation</a:t>
            </a:r>
            <a:r>
              <a:rPr lang="en-US" sz="1500" dirty="0" smtClean="0"/>
              <a:t>,” ICCD 2013.</a:t>
            </a:r>
          </a:p>
          <a:p>
            <a:pPr marL="0" indent="0">
              <a:buNone/>
            </a:pPr>
            <a:r>
              <a:rPr lang="en-US" sz="1500" dirty="0" err="1" smtClean="0"/>
              <a:t>Cai</a:t>
            </a:r>
            <a:r>
              <a:rPr lang="en-US" sz="1500" dirty="0"/>
              <a:t>+, “</a:t>
            </a:r>
            <a:r>
              <a:rPr lang="en-US" sz="1500" dirty="0">
                <a:solidFill>
                  <a:srgbClr val="0000FF"/>
                </a:solidFill>
              </a:rPr>
              <a:t>Neighbor-Cell Assisted Error Correction for MLC NAND Flash </a:t>
            </a:r>
            <a:r>
              <a:rPr lang="en-US" sz="1500" dirty="0" smtClean="0">
                <a:solidFill>
                  <a:srgbClr val="0000FF"/>
                </a:solidFill>
              </a:rPr>
              <a:t>Memories</a:t>
            </a:r>
            <a:r>
              <a:rPr lang="en-US" sz="1500" dirty="0" smtClean="0"/>
              <a:t>,” SIGMETRICS 2014.</a:t>
            </a:r>
          </a:p>
          <a:p>
            <a:pPr marL="0" indent="0">
              <a:buNone/>
            </a:pPr>
            <a:r>
              <a:rPr lang="en-US" sz="1500" dirty="0" err="1" smtClean="0"/>
              <a:t>Cai</a:t>
            </a:r>
            <a:r>
              <a:rPr lang="en-US" sz="1500" dirty="0"/>
              <a:t>+,</a:t>
            </a:r>
            <a:r>
              <a:rPr lang="en-US" sz="1500" dirty="0" smtClean="0"/>
              <a:t>”</a:t>
            </a:r>
            <a:r>
              <a:rPr lang="en-US" sz="1500" dirty="0" smtClean="0">
                <a:solidFill>
                  <a:srgbClr val="0000FF"/>
                </a:solidFill>
              </a:rPr>
              <a:t>Data </a:t>
            </a:r>
            <a:r>
              <a:rPr lang="en-US" sz="1500" dirty="0">
                <a:solidFill>
                  <a:srgbClr val="0000FF"/>
                </a:solidFill>
              </a:rPr>
              <a:t>Retention in MLC NAND Flash Memory: Characterization, Optimization and Recovery</a:t>
            </a:r>
            <a:r>
              <a:rPr lang="en-US" sz="1500" dirty="0"/>
              <a:t>,” HPCA 2015</a:t>
            </a:r>
            <a:r>
              <a:rPr lang="en-US" sz="1500" dirty="0" smtClean="0"/>
              <a:t>.</a:t>
            </a:r>
          </a:p>
          <a:p>
            <a:pPr marL="0" indent="0">
              <a:buNone/>
            </a:pPr>
            <a:r>
              <a:rPr lang="en-US" sz="1500" dirty="0" err="1" smtClean="0"/>
              <a:t>Cai</a:t>
            </a:r>
            <a:r>
              <a:rPr lang="en-US" sz="1500" dirty="0" smtClean="0"/>
              <a:t>+, “</a:t>
            </a:r>
            <a:r>
              <a:rPr lang="en-US" sz="1500" dirty="0">
                <a:solidFill>
                  <a:srgbClr val="0000FF"/>
                </a:solidFill>
              </a:rPr>
              <a:t>Read Disturb Errors in MLC NAND Flash Memory: Characterization and </a:t>
            </a:r>
            <a:r>
              <a:rPr lang="en-US" sz="1500" dirty="0" smtClean="0">
                <a:solidFill>
                  <a:srgbClr val="0000FF"/>
                </a:solidFill>
              </a:rPr>
              <a:t>Mitigation</a:t>
            </a:r>
            <a:r>
              <a:rPr lang="en-US" sz="1500" dirty="0" smtClean="0"/>
              <a:t>,” DSN 2015. </a:t>
            </a:r>
          </a:p>
          <a:p>
            <a:pPr marL="0" indent="0">
              <a:buNone/>
            </a:pPr>
            <a:r>
              <a:rPr lang="en-US" sz="1500" dirty="0" err="1" smtClean="0"/>
              <a:t>Luo</a:t>
            </a:r>
            <a:r>
              <a:rPr lang="en-US" sz="1500" dirty="0" smtClean="0"/>
              <a:t>+, “</a:t>
            </a:r>
            <a:r>
              <a:rPr lang="en-US" sz="1500" dirty="0" smtClean="0">
                <a:solidFill>
                  <a:srgbClr val="0000FF"/>
                </a:solidFill>
              </a:rPr>
              <a:t>WARM: Improving </a:t>
            </a:r>
            <a:r>
              <a:rPr lang="en-US" sz="1500" dirty="0">
                <a:solidFill>
                  <a:srgbClr val="0000FF"/>
                </a:solidFill>
              </a:rPr>
              <a:t>NAND Flash Memory Lifetime with Write-hotness Aware Retention </a:t>
            </a:r>
            <a:r>
              <a:rPr lang="en-US" sz="1500" dirty="0" smtClean="0">
                <a:solidFill>
                  <a:srgbClr val="0000FF"/>
                </a:solidFill>
              </a:rPr>
              <a:t>Management</a:t>
            </a:r>
            <a:r>
              <a:rPr lang="en-US" sz="1500" dirty="0" smtClean="0"/>
              <a:t>,” MSST 2015.</a:t>
            </a:r>
          </a:p>
          <a:p>
            <a:pPr marL="0" indent="0">
              <a:buNone/>
            </a:pPr>
            <a:r>
              <a:rPr lang="en-US" sz="1500" dirty="0" smtClean="0"/>
              <a:t>Meza+, “</a:t>
            </a:r>
            <a:r>
              <a:rPr lang="en-US" sz="1500" dirty="0" smtClean="0">
                <a:solidFill>
                  <a:srgbClr val="0000FF"/>
                </a:solidFill>
              </a:rPr>
              <a:t>A Large-Scale Study of Flash Memory Errors in the Field</a:t>
            </a:r>
            <a:r>
              <a:rPr lang="en-US" sz="1500" dirty="0" smtClean="0"/>
              <a:t>,” SIGMETRICS 2015.</a:t>
            </a: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162</a:t>
            </a:fld>
            <a:endParaRPr lang="en-US" altLang="en-US"/>
          </a:p>
        </p:txBody>
      </p:sp>
    </p:spTree>
    <p:extLst>
      <p:ext uri="{BB962C8B-B14F-4D97-AF65-F5344CB8AC3E}">
        <p14:creationId xmlns:p14="http://schemas.microsoft.com/office/powerpoint/2010/main" val="2366838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163</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3x-nm</a:t>
            </a:r>
          </a:p>
          <a:p>
            <a:pPr algn="ctr">
              <a:defRPr/>
            </a:pPr>
            <a:r>
              <a:rPr lang="en-US" sz="1800" kern="0" smtClean="0">
                <a:solidFill>
                  <a:srgbClr val="FFFF00"/>
                </a:solidFill>
              </a:rPr>
              <a:t>NAND Flash</a:t>
            </a:r>
          </a:p>
        </p:txBody>
      </p:sp>
      <p:sp>
        <p:nvSpPr>
          <p:cNvPr id="61" name="Rectangle 60"/>
          <p:cNvSpPr/>
          <p:nvPr/>
        </p:nvSpPr>
        <p:spPr>
          <a:xfrm>
            <a:off x="107504" y="5805264"/>
            <a:ext cx="5904656" cy="584776"/>
          </a:xfrm>
          <a:prstGeom prst="rect">
            <a:avLst/>
          </a:prstGeom>
        </p:spPr>
        <p:txBody>
          <a:bodyPr wrap="square">
            <a:spAutoFit/>
          </a:bodyPr>
          <a:lstStyle/>
          <a:p>
            <a:r>
              <a:rPr lang="en-US" sz="1600" dirty="0">
                <a:solidFill>
                  <a:srgbClr val="006633"/>
                </a:solidFill>
                <a:latin typeface="Tahoma"/>
              </a:rPr>
              <a:t>[</a:t>
            </a:r>
            <a:r>
              <a:rPr lang="en-US" sz="1600" dirty="0" err="1">
                <a:solidFill>
                  <a:srgbClr val="006633"/>
                </a:solidFill>
                <a:latin typeface="Tahoma"/>
              </a:rPr>
              <a:t>Cai</a:t>
            </a:r>
            <a:r>
              <a:rPr lang="en-US" sz="1600" dirty="0">
                <a:solidFill>
                  <a:srgbClr val="006633"/>
                </a:solidFill>
                <a:latin typeface="Tahoma"/>
              </a:rPr>
              <a:t>+, DATE 2012, ICCD 2012, DATE 2013, ITJ 2013, ICCD 2013, SIGMETRICS </a:t>
            </a:r>
            <a:r>
              <a:rPr lang="en-US" sz="1600" dirty="0" smtClean="0">
                <a:solidFill>
                  <a:srgbClr val="006633"/>
                </a:solidFill>
                <a:latin typeface="Tahoma"/>
              </a:rPr>
              <a:t>2014, HPCA 2015, DSN 2015, MSST 2015]</a:t>
            </a:r>
            <a:endParaRPr lang="en-US" sz="1600" dirty="0">
              <a:solidFill>
                <a:srgbClr val="000000"/>
              </a:solidFill>
              <a:latin typeface="Tahoma"/>
            </a:endParaRPr>
          </a:p>
        </p:txBody>
      </p:sp>
    </p:spTree>
    <p:extLst>
      <p:ext uri="{BB962C8B-B14F-4D97-AF65-F5344CB8AC3E}">
        <p14:creationId xmlns:p14="http://schemas.microsoft.com/office/powerpoint/2010/main" val="1593997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r>
              <a:rPr lang="en-US" sz="3500" dirty="0" smtClean="0">
                <a:latin typeface="Garamond" charset="0"/>
              </a:rPr>
              <a:t>Error Management in MLC NAND Flash</a:t>
            </a:r>
            <a:endParaRPr lang="en-US" sz="3500" dirty="0">
              <a:latin typeface="Garamond" charset="0"/>
            </a:endParaRPr>
          </a:p>
        </p:txBody>
      </p:sp>
      <p:sp>
        <p:nvSpPr>
          <p:cNvPr id="3" name="Content Placeholder 2"/>
          <p:cNvSpPr>
            <a:spLocks noGrp="1"/>
          </p:cNvSpPr>
          <p:nvPr>
            <p:ph idx="1"/>
          </p:nvPr>
        </p:nvSpPr>
        <p:spPr>
          <a:xfrm>
            <a:off x="228600" y="1117600"/>
            <a:ext cx="8915400" cy="5130800"/>
          </a:xfrm>
        </p:spPr>
        <p:txBody>
          <a:bodyPr/>
          <a:lstStyle/>
          <a:p>
            <a:pPr>
              <a:buFont typeface="Wingdings" pitchFamily="2" charset="2"/>
              <a:buChar char="n"/>
              <a:defRPr/>
            </a:pPr>
            <a:r>
              <a:rPr lang="en-US" sz="2300" dirty="0" smtClean="0">
                <a:ea typeface="+mn-ea"/>
                <a:cs typeface="+mn-cs"/>
              </a:rPr>
              <a:t>Problem: MLC NAND flash memory reliability/endurance is a key challenge for satisfying future storage systems’ requirements</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smtClean="0">
                <a:ea typeface="+mn-ea"/>
                <a:cs typeface="+mn-cs"/>
              </a:rPr>
              <a:t>Our Goals: (1) </a:t>
            </a:r>
            <a:r>
              <a:rPr lang="en-US" sz="2300" dirty="0" smtClean="0">
                <a:solidFill>
                  <a:srgbClr val="0000FF"/>
                </a:solidFill>
                <a:ea typeface="+mn-ea"/>
                <a:cs typeface="+mn-cs"/>
              </a:rPr>
              <a:t>Build reliable error models for NAND </a:t>
            </a:r>
            <a:r>
              <a:rPr lang="en-US" sz="2300" dirty="0">
                <a:solidFill>
                  <a:srgbClr val="0000FF"/>
                </a:solidFill>
                <a:ea typeface="+mn-ea"/>
                <a:cs typeface="+mn-cs"/>
              </a:rPr>
              <a:t>f</a:t>
            </a:r>
            <a:r>
              <a:rPr lang="en-US" sz="2300" dirty="0" smtClean="0">
                <a:solidFill>
                  <a:srgbClr val="0000FF"/>
                </a:solidFill>
                <a:ea typeface="+mn-ea"/>
                <a:cs typeface="+mn-cs"/>
              </a:rPr>
              <a:t>lash memory via experimental characterization</a:t>
            </a:r>
            <a:r>
              <a:rPr lang="en-US" sz="2300" dirty="0" smtClean="0">
                <a:ea typeface="+mn-ea"/>
                <a:cs typeface="+mn-cs"/>
              </a:rPr>
              <a:t>, (2) </a:t>
            </a:r>
            <a:r>
              <a:rPr lang="en-US" sz="2300" dirty="0">
                <a:solidFill>
                  <a:srgbClr val="0000FF"/>
                </a:solidFill>
                <a:ea typeface="+mn-ea"/>
                <a:cs typeface="+mn-cs"/>
              </a:rPr>
              <a:t>D</a:t>
            </a:r>
            <a:r>
              <a:rPr lang="en-US" sz="2300" dirty="0" smtClean="0">
                <a:solidFill>
                  <a:srgbClr val="0000FF"/>
                </a:solidFill>
                <a:ea typeface="+mn-ea"/>
                <a:cs typeface="+mn-cs"/>
              </a:rPr>
              <a:t>evelop efficient techniques to improve reliability and endurance</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a:t>This talk </a:t>
            </a:r>
            <a:r>
              <a:rPr lang="en-US" sz="2300" dirty="0" smtClean="0"/>
              <a:t>provides </a:t>
            </a:r>
            <a:r>
              <a:rPr lang="en-US" sz="2300" dirty="0"/>
              <a:t>a “flash” summary of our recent results published in the past 3 </a:t>
            </a:r>
            <a:r>
              <a:rPr lang="en-US" sz="2300" dirty="0" smtClean="0"/>
              <a:t>years</a:t>
            </a:r>
            <a:r>
              <a:rPr lang="en-US" sz="2300" dirty="0" smtClean="0">
                <a:ea typeface="+mn-ea"/>
                <a:cs typeface="+mn-cs"/>
              </a:rPr>
              <a:t>:</a:t>
            </a:r>
          </a:p>
          <a:p>
            <a:pPr lvl="1">
              <a:buFont typeface="Wingdings" pitchFamily="2" charset="2"/>
              <a:buChar char="q"/>
              <a:defRPr/>
            </a:pPr>
            <a:r>
              <a:rPr lang="en-US" sz="2000" dirty="0" smtClean="0">
                <a:solidFill>
                  <a:srgbClr val="FF0000"/>
                </a:solidFill>
              </a:rPr>
              <a:t>Experimental error and threshold voltage characterization </a:t>
            </a:r>
            <a:r>
              <a:rPr lang="en-US" sz="1600" b="1" dirty="0" smtClean="0">
                <a:solidFill>
                  <a:schemeClr val="accent2">
                    <a:lumMod val="75000"/>
                  </a:schemeClr>
                </a:solidFill>
              </a:rPr>
              <a:t>[DATE’12&amp;13]</a:t>
            </a:r>
          </a:p>
          <a:p>
            <a:pPr lvl="1">
              <a:buFont typeface="Wingdings" pitchFamily="2" charset="2"/>
              <a:buChar char="q"/>
              <a:defRPr/>
            </a:pPr>
            <a:r>
              <a:rPr lang="en-US" sz="2000" dirty="0" smtClean="0">
                <a:solidFill>
                  <a:srgbClr val="FF0000"/>
                </a:solidFill>
              </a:rPr>
              <a:t>Retention-aware error management </a:t>
            </a:r>
            <a:r>
              <a:rPr lang="en-US" sz="1600" b="1" dirty="0" smtClean="0">
                <a:solidFill>
                  <a:srgbClr val="3B812F">
                    <a:lumMod val="75000"/>
                  </a:srgbClr>
                </a:solidFill>
                <a:ea typeface="+mn-ea"/>
                <a:cs typeface="+mn-cs"/>
              </a:rPr>
              <a:t>[ICCD’12</a:t>
            </a:r>
            <a:r>
              <a:rPr lang="en-US" sz="1600" b="1" dirty="0">
                <a:solidFill>
                  <a:srgbClr val="3B812F">
                    <a:lumMod val="75000"/>
                  </a:srgbClr>
                </a:solidFill>
                <a:ea typeface="+mn-ea"/>
                <a:cs typeface="+mn-cs"/>
              </a:rPr>
              <a:t>]</a:t>
            </a:r>
            <a:endParaRPr lang="en-US" sz="2000" dirty="0" smtClean="0"/>
          </a:p>
          <a:p>
            <a:pPr lvl="1">
              <a:buFont typeface="Wingdings" pitchFamily="2" charset="2"/>
              <a:buChar char="q"/>
              <a:defRPr/>
            </a:pPr>
            <a:r>
              <a:rPr lang="en-US" sz="2000" dirty="0" smtClean="0">
                <a:solidFill>
                  <a:srgbClr val="FF0000"/>
                </a:solidFill>
              </a:rPr>
              <a:t>Program interference analysis and read reference V prediction </a:t>
            </a:r>
            <a:r>
              <a:rPr lang="en-US" sz="1600" b="1" dirty="0" smtClean="0">
                <a:solidFill>
                  <a:srgbClr val="3B812F">
                    <a:lumMod val="75000"/>
                  </a:srgbClr>
                </a:solidFill>
                <a:ea typeface="+mn-ea"/>
                <a:cs typeface="+mn-cs"/>
              </a:rPr>
              <a:t>[ICCD’13]</a:t>
            </a:r>
            <a:endParaRPr lang="en-US" sz="2000" dirty="0" smtClean="0"/>
          </a:p>
          <a:p>
            <a:pPr lvl="1">
              <a:buFont typeface="Wingdings" pitchFamily="2" charset="2"/>
              <a:buChar char="q"/>
              <a:defRPr/>
            </a:pPr>
            <a:r>
              <a:rPr lang="en-US" sz="2000" dirty="0" smtClean="0">
                <a:solidFill>
                  <a:srgbClr val="FF0000"/>
                </a:solidFill>
              </a:rPr>
              <a:t>Neighbor-assisted error correction </a:t>
            </a:r>
            <a:r>
              <a:rPr lang="en-US" sz="1600" b="1" dirty="0" smtClean="0">
                <a:solidFill>
                  <a:srgbClr val="3B812F">
                    <a:lumMod val="75000"/>
                  </a:srgbClr>
                </a:solidFill>
                <a:ea typeface="+mn-ea"/>
                <a:cs typeface="+mn-cs"/>
              </a:rPr>
              <a:t>[SIGMETRICS’14]</a:t>
            </a:r>
            <a:endParaRPr lang="en-US" sz="2000" dirty="0"/>
          </a:p>
        </p:txBody>
      </p:sp>
      <p:sp>
        <p:nvSpPr>
          <p:cNvPr id="1914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6734C0-FEE6-C04D-9F27-8D134132CC2F}" type="slidenum">
              <a:rPr lang="en-US" sz="1600">
                <a:solidFill>
                  <a:srgbClr val="000000"/>
                </a:solidFill>
                <a:latin typeface="Garamond" charset="0"/>
              </a:rPr>
              <a:pPr eaLnBrk="1" hangingPunct="1"/>
              <a:t>164</a:t>
            </a:fld>
            <a:endParaRPr lang="en-US" sz="1600">
              <a:solidFill>
                <a:srgbClr val="000000"/>
              </a:solidFill>
              <a:latin typeface="Garamond" charset="0"/>
            </a:endParaRPr>
          </a:p>
        </p:txBody>
      </p:sp>
      <p:pic>
        <p:nvPicPr>
          <p:cNvPr id="191492"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85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smtClean="0"/>
              <a:t>Ramulator</a:t>
            </a:r>
            <a:r>
              <a:rPr lang="en-US" sz="4000" dirty="0" smtClean="0"/>
              <a:t>: A Fast and Extensible DRAM Simulator </a:t>
            </a:r>
            <a:br>
              <a:rPr lang="en-US" sz="4000" dirty="0" smtClean="0"/>
            </a:br>
            <a:r>
              <a:rPr lang="en-US" sz="4000" dirty="0"/>
              <a:t>	</a:t>
            </a:r>
            <a:r>
              <a:rPr lang="en-US" sz="3000" b="1" dirty="0" smtClean="0"/>
              <a:t>[IEEE Comp Arch Letters’15]</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165</a:t>
            </a:fld>
            <a:endParaRPr lang="en-US"/>
          </a:p>
        </p:txBody>
      </p:sp>
    </p:spTree>
    <p:extLst>
      <p:ext uri="{BB962C8B-B14F-4D97-AF65-F5344CB8AC3E}">
        <p14:creationId xmlns:p14="http://schemas.microsoft.com/office/powerpoint/2010/main" val="2693485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Motivation</a:t>
            </a:r>
            <a:endParaRPr lang="en-US" dirty="0"/>
          </a:p>
        </p:txBody>
      </p:sp>
      <p:sp>
        <p:nvSpPr>
          <p:cNvPr id="3" name="Content Placeholder 2"/>
          <p:cNvSpPr>
            <a:spLocks noGrp="1"/>
          </p:cNvSpPr>
          <p:nvPr>
            <p:ph idx="1"/>
          </p:nvPr>
        </p:nvSpPr>
        <p:spPr/>
        <p:txBody>
          <a:bodyPr/>
          <a:lstStyle/>
          <a:p>
            <a:r>
              <a:rPr lang="en-US" sz="2000" dirty="0" smtClean="0"/>
              <a:t>DRAM and Memory Controller landscape is changing</a:t>
            </a:r>
          </a:p>
          <a:p>
            <a:r>
              <a:rPr lang="en-US" sz="2000" dirty="0" smtClean="0"/>
              <a:t>Many new and upcoming standards</a:t>
            </a:r>
          </a:p>
          <a:p>
            <a:r>
              <a:rPr lang="en-US" sz="2000" dirty="0" smtClean="0"/>
              <a:t>Many new controller designs</a:t>
            </a:r>
          </a:p>
          <a:p>
            <a:r>
              <a:rPr lang="en-US" sz="2000" dirty="0" smtClean="0"/>
              <a:t>A fast and easy-to-extend simulator is very much needed</a:t>
            </a:r>
            <a:endParaRPr lang="en-US" sz="20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166</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2004485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out-of-the box support for many DRAM standards:</a:t>
            </a:r>
          </a:p>
          <a:p>
            <a:pPr lvl="1"/>
            <a:r>
              <a:rPr lang="en-US" dirty="0" smtClean="0"/>
              <a:t>DDR3</a:t>
            </a:r>
            <a:r>
              <a:rPr lang="en-US" dirty="0"/>
              <a:t>/4, LPDDR3/4, GDDR5, WIO1/2, HBM, </a:t>
            </a:r>
            <a:r>
              <a:rPr lang="en-US" dirty="0" smtClean="0"/>
              <a:t>plus new proposals </a:t>
            </a:r>
            <a:r>
              <a:rPr lang="en-US" dirty="0"/>
              <a:t>(SALP, AL-DRAM, TLDRAM</a:t>
            </a:r>
            <a:r>
              <a:rPr lang="en-US" dirty="0" smtClean="0"/>
              <a:t>, RowClone</a:t>
            </a:r>
            <a:r>
              <a:rPr lang="en-US" dirty="0"/>
              <a:t>, and SARP</a:t>
            </a:r>
            <a:r>
              <a:rPr lang="en-US" dirty="0" smtClean="0"/>
              <a:t>)</a:t>
            </a:r>
          </a:p>
          <a:p>
            <a:r>
              <a:rPr lang="en-US" dirty="0" smtClean="0"/>
              <a:t>~2.5X faster than fastest open-source simulator</a:t>
            </a:r>
          </a:p>
          <a:p>
            <a:r>
              <a:rPr lang="en-US" dirty="0" smtClean="0"/>
              <a:t>Modular and extensible to different standards</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167</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694584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Case Study: Comparison of DRAM Standards</a:t>
            </a:r>
            <a:endParaRPr lang="en-US" sz="36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168</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latin typeface="Tahoma"/>
              </a:rPr>
              <a:t>Across 22 workloads, simple CPU model</a:t>
            </a:r>
          </a:p>
        </p:txBody>
      </p:sp>
    </p:spTree>
    <p:extLst>
      <p:ext uri="{BB962C8B-B14F-4D97-AF65-F5344CB8AC3E}">
        <p14:creationId xmlns:p14="http://schemas.microsoft.com/office/powerpoint/2010/main" val="24213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Paper and Source Code</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endParaRPr lang="en-US" dirty="0" smtClean="0"/>
          </a:p>
          <a:p>
            <a:endParaRPr lang="en-US" dirty="0"/>
          </a:p>
          <a:p>
            <a:r>
              <a:rPr lang="en-US" dirty="0" smtClean="0"/>
              <a:t>Source code is released under the liberal MIT License</a:t>
            </a:r>
          </a:p>
          <a:p>
            <a:pPr lvl="1"/>
            <a:r>
              <a:rPr lang="en-US" dirty="0">
                <a:hlinkClick r:id="rId4"/>
              </a:rPr>
              <a:t>https://github.com/CMU-SAFARI/</a:t>
            </a:r>
            <a:r>
              <a:rPr lang="en-US" dirty="0" smtClean="0">
                <a:hlinkClick r:id="rId4"/>
              </a:rPr>
              <a:t>ramulator</a:t>
            </a:r>
            <a:r>
              <a:rPr lang="en-US" dirty="0" smtClean="0"/>
              <a:t> </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169</a:t>
            </a:fld>
            <a:endParaRPr lang="en-US"/>
          </a:p>
        </p:txBody>
      </p:sp>
    </p:spTree>
    <p:extLst>
      <p:ext uri="{BB962C8B-B14F-4D97-AF65-F5344CB8AC3E}">
        <p14:creationId xmlns:p14="http://schemas.microsoft.com/office/powerpoint/2010/main" val="2002869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Computer 2003</a:t>
            </a:r>
            <a:r>
              <a:rPr lang="en-US" sz="1800" dirty="0" smtClean="0">
                <a:solidFill>
                  <a:srgbClr val="008000"/>
                </a:solidFill>
                <a:latin typeface="Tahoma" charset="0"/>
                <a:ea typeface="ＭＳ Ｐゴシック" charset="0"/>
              </a:rPr>
              <a:t>] </a:t>
            </a:r>
            <a:endParaRPr lang="en-US" dirty="0">
              <a:solidFill>
                <a:srgbClr val="FF0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17</a:t>
            </a:fld>
            <a:endParaRPr lang="en-US" sz="1600" dirty="0">
              <a:solidFill>
                <a:srgbClr val="000000"/>
              </a:solidFill>
              <a:latin typeface="Garamond" charset="0"/>
            </a:endParaRPr>
          </a:p>
        </p:txBody>
      </p:sp>
    </p:spTree>
    <p:extLst>
      <p:ext uri="{BB962C8B-B14F-4D97-AF65-F5344CB8AC3E}">
        <p14:creationId xmlns:p14="http://schemas.microsoft.com/office/powerpoint/2010/main" val="4102150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DRAM Infrastructure</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170</a:t>
            </a:fld>
            <a:endParaRPr lang="en-US"/>
          </a:p>
        </p:txBody>
      </p:sp>
    </p:spTree>
    <p:extLst>
      <p:ext uri="{BB962C8B-B14F-4D97-AF65-F5344CB8AC3E}">
        <p14:creationId xmlns:p14="http://schemas.microsoft.com/office/powerpoint/2010/main" val="2983570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74466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36034766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8134672" cy="1752600"/>
          </a:xfrm>
        </p:spPr>
        <p:txBody>
          <a:bodyPr/>
          <a:lstStyle/>
          <a:p>
            <a:r>
              <a:rPr lang="en-US" dirty="0" err="1" smtClean="0"/>
              <a:t>ThyNVM</a:t>
            </a:r>
            <a:r>
              <a:rPr lang="en-US" dirty="0" smtClean="0"/>
              <a:t>: Software-Transparent    Crash Consistency in NVMs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173</a:t>
            </a:fld>
            <a:endParaRPr lang="en-US"/>
          </a:p>
        </p:txBody>
      </p:sp>
    </p:spTree>
    <p:extLst>
      <p:ext uri="{BB962C8B-B14F-4D97-AF65-F5344CB8AC3E}">
        <p14:creationId xmlns:p14="http://schemas.microsoft.com/office/powerpoint/2010/main" val="1407443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err="1" smtClean="0"/>
              <a:t>ThyNVM</a:t>
            </a:r>
            <a:r>
              <a:rPr kumimoji="1" lang="en-US" altLang="zh-CN" dirty="0" smtClean="0"/>
              <a:t>: Transparent </a:t>
            </a:r>
            <a:r>
              <a:rPr kumimoji="1" lang="en-US" altLang="zh-CN" dirty="0"/>
              <a:t>Hybrid </a:t>
            </a:r>
            <a:r>
              <a:rPr kumimoji="1" lang="en-US" altLang="zh-CN" dirty="0" smtClean="0"/>
              <a:t>NVM</a:t>
            </a:r>
            <a:endParaRPr lang="en-US" dirty="0"/>
          </a:p>
        </p:txBody>
      </p:sp>
      <p:sp>
        <p:nvSpPr>
          <p:cNvPr id="3" name="Content Placeholder 2"/>
          <p:cNvSpPr>
            <a:spLocks noGrp="1"/>
          </p:cNvSpPr>
          <p:nvPr>
            <p:ph idx="1"/>
          </p:nvPr>
        </p:nvSpPr>
        <p:spPr>
          <a:xfrm>
            <a:off x="228600" y="908720"/>
            <a:ext cx="8610600" cy="5195664"/>
          </a:xfrm>
        </p:spPr>
        <p:txBody>
          <a:bodyPr/>
          <a:lstStyle/>
          <a:p>
            <a:pPr>
              <a:spcBef>
                <a:spcPts val="1200"/>
              </a:spcBef>
            </a:pPr>
            <a:r>
              <a:rPr kumimoji="1" lang="en-US" altLang="zh-CN" b="1" dirty="0"/>
              <a:t>Problem</a:t>
            </a:r>
            <a:r>
              <a:rPr kumimoji="1" lang="en-US" altLang="zh-CN" dirty="0"/>
              <a:t>: How do you provide consistency and prevent data corruption in NVM upon a system crash?</a:t>
            </a:r>
          </a:p>
          <a:p>
            <a:pPr>
              <a:spcBef>
                <a:spcPts val="1200"/>
              </a:spcBef>
            </a:pPr>
            <a:endParaRPr kumimoji="1" lang="en-US" altLang="zh-CN" sz="1800" b="1" dirty="0" smtClean="0"/>
          </a:p>
          <a:p>
            <a:pPr>
              <a:spcBef>
                <a:spcPts val="1200"/>
              </a:spcBef>
            </a:pPr>
            <a:r>
              <a:rPr kumimoji="1" lang="en-US" altLang="zh-CN" b="1" dirty="0" smtClean="0"/>
              <a:t>Goal</a:t>
            </a:r>
            <a:r>
              <a:rPr kumimoji="1" lang="en-US" altLang="zh-CN" dirty="0"/>
              <a:t>: Provide </a:t>
            </a:r>
            <a:r>
              <a:rPr kumimoji="1" lang="en-US" altLang="zh-CN" dirty="0">
                <a:solidFill>
                  <a:srgbClr val="0000FF"/>
                </a:solidFill>
              </a:rPr>
              <a:t>efficient programmer-transparent </a:t>
            </a:r>
            <a:r>
              <a:rPr kumimoji="1" lang="en-US" altLang="zh-CN" dirty="0" smtClean="0">
                <a:solidFill>
                  <a:srgbClr val="0000FF"/>
                </a:solidFill>
              </a:rPr>
              <a:t>crash consistency </a:t>
            </a:r>
            <a:r>
              <a:rPr kumimoji="1" lang="en-US" altLang="zh-CN" dirty="0"/>
              <a:t>in hybrid </a:t>
            </a:r>
            <a:r>
              <a:rPr kumimoji="1" lang="en-US" altLang="zh-CN" dirty="0" smtClean="0"/>
              <a:t>NVM</a:t>
            </a:r>
            <a:endParaRPr kumimoji="1" lang="en-US" altLang="zh-CN" sz="500" dirty="0"/>
          </a:p>
          <a:p>
            <a:pPr lvl="1">
              <a:lnSpc>
                <a:spcPct val="120000"/>
              </a:lnSpc>
              <a:spcBef>
                <a:spcPts val="300"/>
              </a:spcBef>
            </a:pPr>
            <a:r>
              <a:rPr kumimoji="1" lang="en-US" altLang="zh-CN" b="1" dirty="0">
                <a:solidFill>
                  <a:srgbClr val="7030A0"/>
                </a:solidFill>
              </a:rPr>
              <a:t>Transparency</a:t>
            </a:r>
            <a:r>
              <a:rPr kumimoji="1" lang="en-US" altLang="zh-CN" dirty="0">
                <a:solidFill>
                  <a:srgbClr val="7030A0"/>
                </a:solidFill>
              </a:rPr>
              <a:t>: no library APIs or explicit interfaces to access NVM; just loads and stores</a:t>
            </a:r>
          </a:p>
          <a:p>
            <a:pPr lvl="2">
              <a:lnSpc>
                <a:spcPct val="120000"/>
              </a:lnSpc>
              <a:spcBef>
                <a:spcPts val="300"/>
              </a:spcBef>
            </a:pPr>
            <a:r>
              <a:rPr kumimoji="1" lang="en-US" altLang="zh-CN" dirty="0" smtClean="0">
                <a:cs typeface="Comic Sans MS"/>
              </a:rPr>
              <a:t>Easier </a:t>
            </a:r>
            <a:r>
              <a:rPr kumimoji="1" lang="en-US" altLang="zh-CN" dirty="0">
                <a:cs typeface="Comic Sans MS"/>
              </a:rPr>
              <a:t>to support legacy code and hypervisors </a:t>
            </a:r>
            <a:endParaRPr kumimoji="1" lang="en-US" altLang="zh-CN" dirty="0" smtClean="0">
              <a:cs typeface="Comic Sans MS"/>
            </a:endParaRPr>
          </a:p>
          <a:p>
            <a:pPr lvl="2">
              <a:lnSpc>
                <a:spcPct val="120000"/>
              </a:lnSpc>
              <a:spcBef>
                <a:spcPts val="300"/>
              </a:spcBef>
            </a:pPr>
            <a:r>
              <a:rPr kumimoji="1" lang="en-US" altLang="zh-CN" dirty="0" smtClean="0">
                <a:cs typeface="Comic Sans MS"/>
              </a:rPr>
              <a:t>No programmer effort to adopt persistent memory</a:t>
            </a:r>
            <a:endParaRPr kumimoji="1" lang="en-US" altLang="zh-CN" dirty="0">
              <a:cs typeface="Comic Sans MS"/>
            </a:endParaRPr>
          </a:p>
          <a:p>
            <a:pPr lvl="1">
              <a:lnSpc>
                <a:spcPct val="120000"/>
              </a:lnSpc>
              <a:spcBef>
                <a:spcPts val="0"/>
              </a:spcBef>
            </a:pPr>
            <a:r>
              <a:rPr kumimoji="1" lang="en-US" altLang="zh-CN" b="1" dirty="0" smtClean="0">
                <a:solidFill>
                  <a:srgbClr val="7030A0"/>
                </a:solidFill>
              </a:rPr>
              <a:t>Efficiency</a:t>
            </a:r>
            <a:r>
              <a:rPr kumimoji="1" lang="en-US" altLang="zh-CN" dirty="0">
                <a:solidFill>
                  <a:srgbClr val="7030A0"/>
                </a:solidFill>
              </a:rPr>
              <a:t>: use hybrid DRAM/NVM for high performance</a:t>
            </a:r>
          </a:p>
          <a:p>
            <a:pPr>
              <a:spcBef>
                <a:spcPts val="1000"/>
              </a:spcBef>
            </a:pPr>
            <a:endParaRPr kumimoji="1" lang="en-US" altLang="zh-CN" sz="1800" b="1" dirty="0" smtClean="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sp>
        <p:nvSpPr>
          <p:cNvPr id="6" name="Rectangle 5"/>
          <p:cNvSpPr/>
          <p:nvPr/>
        </p:nvSpPr>
        <p:spPr>
          <a:xfrm>
            <a:off x="1259632" y="6362164"/>
            <a:ext cx="7344816" cy="523220"/>
          </a:xfrm>
          <a:prstGeom prst="rect">
            <a:avLst/>
          </a:prstGeom>
        </p:spPr>
        <p:txBody>
          <a:bodyPr wrap="square">
            <a:spAutoFit/>
          </a:bodyPr>
          <a:lstStyle/>
          <a:p>
            <a:pPr>
              <a:buClr>
                <a:srgbClr val="CC9900"/>
              </a:buClr>
            </a:pPr>
            <a:r>
              <a:rPr lang="en-US" sz="1400" dirty="0" err="1"/>
              <a:t>Ren</a:t>
            </a:r>
            <a:r>
              <a:rPr lang="en-US" sz="1400" dirty="0"/>
              <a:t>+, “</a:t>
            </a:r>
            <a:r>
              <a:rPr lang="en-US" sz="1400" dirty="0" err="1">
                <a:solidFill>
                  <a:srgbClr val="0000FF"/>
                </a:solidFill>
              </a:rPr>
              <a:t>ThyNVM</a:t>
            </a:r>
            <a:r>
              <a:rPr lang="en-US" sz="1400" dirty="0">
                <a:solidFill>
                  <a:srgbClr val="0000FF"/>
                </a:solidFill>
              </a:rPr>
              <a:t>: Enabling Software-Transparent Crash Consistency in Persistent Memory Systems</a:t>
            </a:r>
            <a:r>
              <a:rPr lang="en-US" sz="1400" dirty="0"/>
              <a:t>,” MICRO 2015.</a:t>
            </a:r>
          </a:p>
        </p:txBody>
      </p:sp>
    </p:spTree>
    <p:extLst>
      <p:ext uri="{BB962C8B-B14F-4D97-AF65-F5344CB8AC3E}">
        <p14:creationId xmlns:p14="http://schemas.microsoft.com/office/powerpoint/2010/main" val="34302745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ThyNVM</a:t>
            </a:r>
            <a:endParaRPr lang="en-US" dirty="0"/>
          </a:p>
        </p:txBody>
      </p:sp>
      <p:sp>
        <p:nvSpPr>
          <p:cNvPr id="3" name="Content Placeholder 2"/>
          <p:cNvSpPr>
            <a:spLocks noGrp="1"/>
          </p:cNvSpPr>
          <p:nvPr>
            <p:ph idx="1"/>
          </p:nvPr>
        </p:nvSpPr>
        <p:spPr>
          <a:xfrm>
            <a:off x="228600" y="897632"/>
            <a:ext cx="8610600" cy="5123656"/>
          </a:xfrm>
        </p:spPr>
        <p:txBody>
          <a:bodyPr/>
          <a:lstStyle/>
          <a:p>
            <a:r>
              <a:rPr lang="en-US" dirty="0" smtClean="0"/>
              <a:t>Idea 1: </a:t>
            </a:r>
            <a:r>
              <a:rPr lang="en-US" dirty="0" smtClean="0">
                <a:solidFill>
                  <a:srgbClr val="0000FF"/>
                </a:solidFill>
              </a:rPr>
              <a:t>Transparent periodic </a:t>
            </a:r>
            <a:r>
              <a:rPr lang="en-US" dirty="0" err="1" smtClean="0">
                <a:solidFill>
                  <a:srgbClr val="0000FF"/>
                </a:solidFill>
              </a:rPr>
              <a:t>checkpointing</a:t>
            </a:r>
            <a:r>
              <a:rPr lang="en-US" dirty="0" smtClean="0">
                <a:solidFill>
                  <a:srgbClr val="0000FF"/>
                </a:solidFill>
              </a:rPr>
              <a:t> of data</a:t>
            </a:r>
          </a:p>
          <a:p>
            <a:endParaRPr lang="en-US" dirty="0"/>
          </a:p>
          <a:p>
            <a:pPr marL="0" indent="0">
              <a:buNone/>
            </a:pPr>
            <a:endParaRPr lang="en-US" dirty="0"/>
          </a:p>
          <a:p>
            <a:pPr marL="0" indent="0">
              <a:buNone/>
            </a:pPr>
            <a:endParaRPr lang="en-US" sz="1600" dirty="0"/>
          </a:p>
          <a:p>
            <a:pPr lvl="1"/>
            <a:r>
              <a:rPr lang="en-US" dirty="0" smtClean="0"/>
              <a:t>Need to overlap </a:t>
            </a:r>
            <a:r>
              <a:rPr lang="en-US" dirty="0" err="1" smtClean="0"/>
              <a:t>checkpointing</a:t>
            </a:r>
            <a:r>
              <a:rPr lang="en-US" dirty="0" smtClean="0"/>
              <a:t> and execution</a:t>
            </a:r>
          </a:p>
          <a:p>
            <a:pPr lvl="1"/>
            <a:endParaRPr lang="en-US" dirty="0"/>
          </a:p>
          <a:p>
            <a:r>
              <a:rPr lang="en-US" dirty="0" smtClean="0"/>
              <a:t>Idea 2: </a:t>
            </a:r>
            <a:r>
              <a:rPr lang="en-US" dirty="0" smtClean="0">
                <a:solidFill>
                  <a:srgbClr val="0000FF"/>
                </a:solidFill>
              </a:rPr>
              <a:t>Differentiated </a:t>
            </a:r>
            <a:r>
              <a:rPr lang="en-US" dirty="0" err="1" smtClean="0">
                <a:solidFill>
                  <a:srgbClr val="0000FF"/>
                </a:solidFill>
              </a:rPr>
              <a:t>checkpointing</a:t>
            </a:r>
            <a:r>
              <a:rPr lang="en-US" dirty="0" smtClean="0">
                <a:solidFill>
                  <a:srgbClr val="0000FF"/>
                </a:solidFill>
              </a:rPr>
              <a:t> schemes </a:t>
            </a:r>
            <a:r>
              <a:rPr lang="en-US" dirty="0" smtClean="0"/>
              <a:t>for different types of updates</a:t>
            </a:r>
          </a:p>
          <a:p>
            <a:pPr lvl="1"/>
            <a:r>
              <a:rPr lang="en-US" dirty="0" smtClean="0"/>
              <a:t>Page </a:t>
            </a:r>
            <a:r>
              <a:rPr lang="en-US" dirty="0" err="1"/>
              <a:t>W</a:t>
            </a:r>
            <a:r>
              <a:rPr lang="en-US" dirty="0" err="1" smtClean="0"/>
              <a:t>riteback</a:t>
            </a:r>
            <a:r>
              <a:rPr lang="en-US" dirty="0" smtClean="0"/>
              <a:t>: for sequential accesses (use DRAM)</a:t>
            </a:r>
          </a:p>
          <a:p>
            <a:pPr lvl="1"/>
            <a:r>
              <a:rPr lang="en-US" dirty="0" smtClean="0"/>
              <a:t>Address Remapping: for random accesses (use NVM/DRAM)</a:t>
            </a:r>
          </a:p>
          <a:p>
            <a:endParaRPr lang="en-US" dirty="0"/>
          </a:p>
          <a:p>
            <a:r>
              <a:rPr lang="en-US" dirty="0" smtClean="0"/>
              <a:t>Idea 3: </a:t>
            </a:r>
            <a:r>
              <a:rPr lang="en-US" dirty="0" smtClean="0">
                <a:solidFill>
                  <a:srgbClr val="0000FF"/>
                </a:solidFill>
              </a:rPr>
              <a:t>Coordination/switching between </a:t>
            </a:r>
            <a:r>
              <a:rPr lang="en-US" dirty="0" err="1" smtClean="0">
                <a:solidFill>
                  <a:srgbClr val="0000FF"/>
                </a:solidFill>
              </a:rPr>
              <a:t>checkpointing</a:t>
            </a:r>
            <a:r>
              <a:rPr lang="en-US" dirty="0" smtClean="0">
                <a:solidFill>
                  <a:srgbClr val="0000FF"/>
                </a:solidFill>
              </a:rPr>
              <a:t> schemes </a:t>
            </a:r>
            <a:r>
              <a:rPr lang="en-US" dirty="0" smtClean="0"/>
              <a:t>for high performance</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175</a:t>
            </a:fld>
            <a:endParaRPr lang="en-US" altLang="en-US">
              <a:solidFill>
                <a:srgbClr val="000000"/>
              </a:solidFill>
            </a:endParaRPr>
          </a:p>
        </p:txBody>
      </p:sp>
      <p:grpSp>
        <p:nvGrpSpPr>
          <p:cNvPr id="29" name="组 33"/>
          <p:cNvGrpSpPr/>
          <p:nvPr/>
        </p:nvGrpSpPr>
        <p:grpSpPr>
          <a:xfrm>
            <a:off x="707131" y="1556792"/>
            <a:ext cx="8092828" cy="774285"/>
            <a:chOff x="707131" y="2467586"/>
            <a:chExt cx="8092828" cy="774285"/>
          </a:xfrm>
        </p:grpSpPr>
        <p:cxnSp>
          <p:nvCxnSpPr>
            <p:cNvPr id="30" name="直线箭头连接符 31"/>
            <p:cNvCxnSpPr/>
            <p:nvPr/>
          </p:nvCxnSpPr>
          <p:spPr>
            <a:xfrm>
              <a:off x="707131" y="2611884"/>
              <a:ext cx="7979669" cy="14431"/>
            </a:xfrm>
            <a:prstGeom prst="straightConnector1">
              <a:avLst/>
            </a:prstGeom>
            <a:noFill/>
            <a:ln w="25400" cap="flat" cmpd="sng" algn="ctr">
              <a:solidFill>
                <a:sysClr val="windowText" lastClr="000000"/>
              </a:solidFill>
              <a:prstDash val="solid"/>
              <a:tailEnd type="arrow"/>
            </a:ln>
            <a:effectLst/>
          </p:spPr>
        </p:cxnSp>
        <p:sp>
          <p:nvSpPr>
            <p:cNvPr id="31" name="矩形 16"/>
            <p:cNvSpPr/>
            <p:nvPr/>
          </p:nvSpPr>
          <p:spPr>
            <a:xfrm>
              <a:off x="918992" y="2467586"/>
              <a:ext cx="2125994" cy="317467"/>
            </a:xfrm>
            <a:prstGeom prst="rect">
              <a:avLst/>
            </a:prstGeom>
            <a:solidFill>
              <a:srgbClr val="9BBB59">
                <a:alpha val="91000"/>
              </a:srgbClr>
            </a:solidFill>
            <a:ln w="9525" cap="flat" cmpd="sng" algn="ctr">
              <a:noFill/>
              <a:prstDash val="solid"/>
            </a:ln>
            <a:effectLst/>
          </p:spPr>
          <p:txBody>
            <a:bodyPr rtlCol="0" anchor="ctr"/>
            <a:lstStyle/>
            <a:p>
              <a:pPr algn="ctr"/>
              <a:r>
                <a:rPr kumimoji="1" lang="en-US" altLang="zh-CN" kern="0" dirty="0" smtClean="0">
                  <a:solidFill>
                    <a:sysClr val="window" lastClr="FFFFFF"/>
                  </a:solidFill>
                  <a:latin typeface="Calibri"/>
                  <a:ea typeface="宋体"/>
                </a:rPr>
                <a:t>Running</a:t>
              </a:r>
              <a:endParaRPr kumimoji="1" lang="zh-CN" altLang="en-US" kern="0" dirty="0">
                <a:solidFill>
                  <a:sysClr val="window" lastClr="FFFFFF"/>
                </a:solidFill>
                <a:latin typeface="Calibri"/>
                <a:ea typeface="宋体"/>
              </a:endParaRPr>
            </a:p>
          </p:txBody>
        </p:sp>
        <p:sp>
          <p:nvSpPr>
            <p:cNvPr id="32" name="矩形 18"/>
            <p:cNvSpPr/>
            <p:nvPr/>
          </p:nvSpPr>
          <p:spPr>
            <a:xfrm>
              <a:off x="3044986" y="2467586"/>
              <a:ext cx="1471987" cy="317467"/>
            </a:xfrm>
            <a:prstGeom prst="rect">
              <a:avLst/>
            </a:prstGeom>
            <a:solidFill>
              <a:srgbClr val="FF0000">
                <a:alpha val="85000"/>
              </a:srgbClr>
            </a:solidFill>
            <a:ln w="9525" cap="flat" cmpd="sng" algn="ctr">
              <a:noFill/>
              <a:prstDash val="solid"/>
            </a:ln>
            <a:effectLst/>
          </p:spPr>
          <p:txBody>
            <a:bodyPr rtlCol="0" anchor="ctr"/>
            <a:lstStyle/>
            <a:p>
              <a:pPr algn="ctr"/>
              <a:r>
                <a:rPr kumimoji="1" lang="en-US" altLang="zh-CN" kern="0" dirty="0" err="1" smtClean="0">
                  <a:solidFill>
                    <a:sysClr val="window" lastClr="FFFFFF"/>
                  </a:solidFill>
                  <a:latin typeface="Calibri"/>
                  <a:ea typeface="宋体"/>
                </a:rPr>
                <a:t>Checkpoint’g</a:t>
              </a:r>
              <a:endParaRPr kumimoji="1" lang="zh-CN" altLang="en-US" kern="0" dirty="0">
                <a:solidFill>
                  <a:sysClr val="window" lastClr="FFFFFF"/>
                </a:solidFill>
                <a:latin typeface="Calibri"/>
                <a:ea typeface="宋体"/>
              </a:endParaRPr>
            </a:p>
          </p:txBody>
        </p:sp>
        <p:sp>
          <p:nvSpPr>
            <p:cNvPr id="33" name="矩形 19"/>
            <p:cNvSpPr/>
            <p:nvPr/>
          </p:nvSpPr>
          <p:spPr>
            <a:xfrm>
              <a:off x="4521419" y="2475682"/>
              <a:ext cx="2125994" cy="317467"/>
            </a:xfrm>
            <a:prstGeom prst="rect">
              <a:avLst/>
            </a:prstGeom>
            <a:solidFill>
              <a:srgbClr val="9BBB59">
                <a:alpha val="91000"/>
              </a:srgbClr>
            </a:solidFill>
            <a:ln w="9525" cap="flat" cmpd="sng" algn="ctr">
              <a:noFill/>
              <a:prstDash val="solid"/>
            </a:ln>
            <a:effectLst/>
          </p:spPr>
          <p:txBody>
            <a:bodyPr rtlCol="0" anchor="ctr"/>
            <a:lstStyle/>
            <a:p>
              <a:pPr algn="ctr"/>
              <a:r>
                <a:rPr kumimoji="1" lang="en-US" altLang="zh-CN" kern="0" dirty="0" smtClean="0">
                  <a:solidFill>
                    <a:sysClr val="window" lastClr="FFFFFF"/>
                  </a:solidFill>
                  <a:latin typeface="Calibri"/>
                  <a:ea typeface="宋体"/>
                </a:rPr>
                <a:t>Running</a:t>
              </a:r>
              <a:endParaRPr kumimoji="1" lang="zh-CN" altLang="en-US" kern="0" dirty="0">
                <a:solidFill>
                  <a:sysClr val="window" lastClr="FFFFFF"/>
                </a:solidFill>
                <a:latin typeface="Calibri"/>
                <a:ea typeface="宋体"/>
              </a:endParaRPr>
            </a:p>
          </p:txBody>
        </p:sp>
        <p:sp>
          <p:nvSpPr>
            <p:cNvPr id="34" name="矩形 20"/>
            <p:cNvSpPr/>
            <p:nvPr/>
          </p:nvSpPr>
          <p:spPr>
            <a:xfrm>
              <a:off x="6647413" y="2475682"/>
              <a:ext cx="1471987" cy="317467"/>
            </a:xfrm>
            <a:prstGeom prst="rect">
              <a:avLst/>
            </a:prstGeom>
            <a:solidFill>
              <a:srgbClr val="FF0000">
                <a:alpha val="84000"/>
              </a:srgbClr>
            </a:solidFill>
            <a:ln w="9525" cap="flat" cmpd="sng" algn="ctr">
              <a:noFill/>
              <a:prstDash val="solid"/>
            </a:ln>
            <a:effectLst/>
          </p:spPr>
          <p:txBody>
            <a:bodyPr rtlCol="0" anchor="ctr"/>
            <a:lstStyle/>
            <a:p>
              <a:pPr algn="ctr"/>
              <a:r>
                <a:rPr kumimoji="1" lang="en-US" altLang="zh-CN" kern="0" dirty="0" err="1" smtClean="0">
                  <a:solidFill>
                    <a:sysClr val="window" lastClr="FFFFFF"/>
                  </a:solidFill>
                  <a:latin typeface="Calibri"/>
                  <a:ea typeface="宋体"/>
                </a:rPr>
                <a:t>Checkpoint’g</a:t>
              </a:r>
              <a:endParaRPr kumimoji="1" lang="zh-CN" altLang="en-US" kern="0" dirty="0">
                <a:solidFill>
                  <a:sysClr val="window" lastClr="FFFFFF"/>
                </a:solidFill>
                <a:latin typeface="Calibri"/>
                <a:ea typeface="宋体"/>
              </a:endParaRPr>
            </a:p>
          </p:txBody>
        </p:sp>
        <p:sp>
          <p:nvSpPr>
            <p:cNvPr id="35" name="左中括号 24"/>
            <p:cNvSpPr/>
            <p:nvPr/>
          </p:nvSpPr>
          <p:spPr>
            <a:xfrm rot="16200000">
              <a:off x="2656648" y="1113219"/>
              <a:ext cx="137109" cy="3496971"/>
            </a:xfrm>
            <a:prstGeom prst="leftBracket">
              <a:avLst/>
            </a:prstGeom>
            <a:noFill/>
            <a:ln w="25400" cap="flat" cmpd="sng" algn="ctr">
              <a:solidFill>
                <a:sysClr val="windowText" lastClr="000000"/>
              </a:solidFill>
              <a:prstDash val="solid"/>
            </a:ln>
            <a:effectLst/>
          </p:spPr>
          <p:txBody>
            <a:bodyPr rtlCol="0" anchor="ctr"/>
            <a:lstStyle/>
            <a:p>
              <a:pPr algn="ctr"/>
              <a:endParaRPr kumimoji="1" lang="zh-CN" altLang="en-US" kern="0">
                <a:solidFill>
                  <a:sysClr val="windowText" lastClr="000000"/>
                </a:solidFill>
                <a:latin typeface="Calibri"/>
                <a:ea typeface="宋体"/>
              </a:endParaRPr>
            </a:p>
          </p:txBody>
        </p:sp>
        <p:sp>
          <p:nvSpPr>
            <p:cNvPr id="36" name="左中括号 26"/>
            <p:cNvSpPr/>
            <p:nvPr/>
          </p:nvSpPr>
          <p:spPr>
            <a:xfrm rot="16200000">
              <a:off x="6244643" y="1105122"/>
              <a:ext cx="137109" cy="3496971"/>
            </a:xfrm>
            <a:prstGeom prst="leftBracket">
              <a:avLst/>
            </a:prstGeom>
            <a:noFill/>
            <a:ln w="25400" cap="flat" cmpd="sng" algn="ctr">
              <a:solidFill>
                <a:sysClr val="windowText" lastClr="000000"/>
              </a:solidFill>
              <a:prstDash val="solid"/>
            </a:ln>
            <a:effectLst/>
          </p:spPr>
          <p:txBody>
            <a:bodyPr rtlCol="0" anchor="ctr"/>
            <a:lstStyle/>
            <a:p>
              <a:pPr algn="ctr"/>
              <a:endParaRPr kumimoji="1" lang="zh-CN" altLang="en-US" kern="0">
                <a:solidFill>
                  <a:sysClr val="windowText" lastClr="000000"/>
                </a:solidFill>
                <a:latin typeface="Calibri"/>
                <a:ea typeface="宋体"/>
              </a:endParaRPr>
            </a:p>
          </p:txBody>
        </p:sp>
        <p:sp>
          <p:nvSpPr>
            <p:cNvPr id="37" name="文本框 27"/>
            <p:cNvSpPr txBox="1"/>
            <p:nvPr/>
          </p:nvSpPr>
          <p:spPr>
            <a:xfrm>
              <a:off x="2265700" y="2872539"/>
              <a:ext cx="928447" cy="369332"/>
            </a:xfrm>
            <a:prstGeom prst="rect">
              <a:avLst/>
            </a:prstGeom>
            <a:noFill/>
          </p:spPr>
          <p:txBody>
            <a:bodyPr wrap="none" rtlCol="0">
              <a:spAutoFit/>
            </a:bodyPr>
            <a:lstStyle/>
            <a:p>
              <a:r>
                <a:rPr kumimoji="1" lang="en-US" altLang="zh-CN" kern="0" dirty="0" smtClean="0">
                  <a:solidFill>
                    <a:sysClr val="windowText" lastClr="000000"/>
                  </a:solidFill>
                  <a:latin typeface="Tahoma"/>
                </a:rPr>
                <a:t>Epoch 0</a:t>
              </a:r>
              <a:endParaRPr kumimoji="1" lang="zh-CN" altLang="en-US" kern="0" dirty="0">
                <a:solidFill>
                  <a:sysClr val="windowText" lastClr="000000"/>
                </a:solidFill>
                <a:latin typeface="Tahoma"/>
              </a:endParaRPr>
            </a:p>
          </p:txBody>
        </p:sp>
        <p:sp>
          <p:nvSpPr>
            <p:cNvPr id="38" name="文本框 28"/>
            <p:cNvSpPr txBox="1"/>
            <p:nvPr/>
          </p:nvSpPr>
          <p:spPr>
            <a:xfrm>
              <a:off x="5838306" y="2872539"/>
              <a:ext cx="928447" cy="369332"/>
            </a:xfrm>
            <a:prstGeom prst="rect">
              <a:avLst/>
            </a:prstGeom>
            <a:noFill/>
          </p:spPr>
          <p:txBody>
            <a:bodyPr wrap="none" rtlCol="0">
              <a:spAutoFit/>
            </a:bodyPr>
            <a:lstStyle/>
            <a:p>
              <a:r>
                <a:rPr kumimoji="1" lang="en-US" altLang="zh-CN" kern="0" dirty="0" smtClean="0">
                  <a:solidFill>
                    <a:sysClr val="windowText" lastClr="000000"/>
                  </a:solidFill>
                  <a:latin typeface="Tahoma"/>
                </a:rPr>
                <a:t>Epoch 1</a:t>
              </a:r>
              <a:endParaRPr kumimoji="1" lang="zh-CN" altLang="en-US" kern="0" dirty="0">
                <a:solidFill>
                  <a:sysClr val="windowText" lastClr="000000"/>
                </a:solidFill>
                <a:latin typeface="Tahoma"/>
              </a:endParaRPr>
            </a:p>
          </p:txBody>
        </p:sp>
        <p:sp>
          <p:nvSpPr>
            <p:cNvPr id="39" name="文本框 32"/>
            <p:cNvSpPr txBox="1"/>
            <p:nvPr/>
          </p:nvSpPr>
          <p:spPr>
            <a:xfrm>
              <a:off x="8126527" y="2591547"/>
              <a:ext cx="673432" cy="369332"/>
            </a:xfrm>
            <a:prstGeom prst="rect">
              <a:avLst/>
            </a:prstGeom>
            <a:noFill/>
          </p:spPr>
          <p:txBody>
            <a:bodyPr wrap="none" rtlCol="0">
              <a:spAutoFit/>
            </a:bodyPr>
            <a:lstStyle/>
            <a:p>
              <a:r>
                <a:rPr kumimoji="1" lang="en-US" altLang="zh-CN" i="1" kern="0" dirty="0" smtClean="0">
                  <a:solidFill>
                    <a:sysClr val="windowText" lastClr="000000"/>
                  </a:solidFill>
                  <a:latin typeface="Tahoma"/>
                </a:rPr>
                <a:t>time</a:t>
              </a:r>
              <a:endParaRPr kumimoji="1" lang="zh-CN" altLang="en-US" i="1" kern="0" dirty="0">
                <a:solidFill>
                  <a:sysClr val="windowText" lastClr="000000"/>
                </a:solidFill>
                <a:latin typeface="Tahoma"/>
              </a:endParaRPr>
            </a:p>
          </p:txBody>
        </p:sp>
      </p:grpSp>
      <p:grpSp>
        <p:nvGrpSpPr>
          <p:cNvPr id="40" name="组 3"/>
          <p:cNvGrpSpPr/>
          <p:nvPr/>
        </p:nvGrpSpPr>
        <p:grpSpPr>
          <a:xfrm>
            <a:off x="709420" y="1560172"/>
            <a:ext cx="8092828" cy="774285"/>
            <a:chOff x="98727" y="7148912"/>
            <a:chExt cx="8092828" cy="774285"/>
          </a:xfrm>
        </p:grpSpPr>
        <p:cxnSp>
          <p:nvCxnSpPr>
            <p:cNvPr id="41" name="直线箭头连接符 37"/>
            <p:cNvCxnSpPr/>
            <p:nvPr/>
          </p:nvCxnSpPr>
          <p:spPr>
            <a:xfrm>
              <a:off x="98727" y="7293210"/>
              <a:ext cx="7979669" cy="14431"/>
            </a:xfrm>
            <a:prstGeom prst="straightConnector1">
              <a:avLst/>
            </a:prstGeom>
            <a:noFill/>
            <a:ln w="25400" cap="flat" cmpd="sng" algn="ctr">
              <a:solidFill>
                <a:sysClr val="windowText" lastClr="000000"/>
              </a:solidFill>
              <a:prstDash val="solid"/>
              <a:tailEnd type="arrow"/>
            </a:ln>
            <a:effectLst/>
          </p:spPr>
        </p:cxnSp>
        <p:sp>
          <p:nvSpPr>
            <p:cNvPr id="42" name="矩形 38"/>
            <p:cNvSpPr/>
            <p:nvPr/>
          </p:nvSpPr>
          <p:spPr>
            <a:xfrm>
              <a:off x="310588" y="7148913"/>
              <a:ext cx="2125994" cy="144298"/>
            </a:xfrm>
            <a:prstGeom prst="rect">
              <a:avLst/>
            </a:prstGeom>
            <a:solidFill>
              <a:srgbClr val="9BBB59">
                <a:alpha val="91000"/>
              </a:srgbClr>
            </a:solidFill>
            <a:ln w="9525" cap="flat" cmpd="sng" algn="ctr">
              <a:noFill/>
              <a:prstDash val="solid"/>
            </a:ln>
            <a:effectLst/>
          </p:spPr>
          <p:txBody>
            <a:bodyPr rtlCol="0" anchor="ctr"/>
            <a:lstStyle/>
            <a:p>
              <a:pPr algn="ctr"/>
              <a:endParaRPr kumimoji="1" lang="zh-CN" altLang="en-US" kern="0" dirty="0">
                <a:solidFill>
                  <a:sysClr val="window" lastClr="FFFFFF"/>
                </a:solidFill>
                <a:latin typeface="Calibri"/>
                <a:ea typeface="宋体"/>
              </a:endParaRPr>
            </a:p>
          </p:txBody>
        </p:sp>
        <p:sp>
          <p:nvSpPr>
            <p:cNvPr id="43" name="矩形 39"/>
            <p:cNvSpPr/>
            <p:nvPr/>
          </p:nvSpPr>
          <p:spPr>
            <a:xfrm>
              <a:off x="2436582" y="7148912"/>
              <a:ext cx="1471987" cy="158729"/>
            </a:xfrm>
            <a:prstGeom prst="rect">
              <a:avLst/>
            </a:prstGeom>
            <a:solidFill>
              <a:srgbClr val="FF0000">
                <a:alpha val="85000"/>
              </a:srgbClr>
            </a:solidFill>
            <a:ln w="9525" cap="flat" cmpd="sng" algn="ctr">
              <a:noFill/>
              <a:prstDash val="solid"/>
            </a:ln>
            <a:effectLst/>
          </p:spPr>
          <p:txBody>
            <a:bodyPr rtlCol="0" anchor="ctr"/>
            <a:lstStyle/>
            <a:p>
              <a:pPr algn="ctr"/>
              <a:endParaRPr kumimoji="1" lang="zh-CN" altLang="en-US" kern="0" dirty="0">
                <a:solidFill>
                  <a:sysClr val="window" lastClr="FFFFFF"/>
                </a:solidFill>
                <a:latin typeface="Calibri"/>
                <a:ea typeface="宋体"/>
              </a:endParaRPr>
            </a:p>
          </p:txBody>
        </p:sp>
        <p:sp>
          <p:nvSpPr>
            <p:cNvPr id="44" name="矩形 40"/>
            <p:cNvSpPr/>
            <p:nvPr/>
          </p:nvSpPr>
          <p:spPr>
            <a:xfrm>
              <a:off x="4581478" y="7307641"/>
              <a:ext cx="1471987" cy="166834"/>
            </a:xfrm>
            <a:prstGeom prst="rect">
              <a:avLst/>
            </a:prstGeom>
            <a:solidFill>
              <a:srgbClr val="FF0000">
                <a:alpha val="84000"/>
              </a:srgbClr>
            </a:solidFill>
            <a:ln w="9525" cap="flat" cmpd="sng" algn="ctr">
              <a:noFill/>
              <a:prstDash val="solid"/>
            </a:ln>
            <a:effectLst/>
          </p:spPr>
          <p:txBody>
            <a:bodyPr rtlCol="0" anchor="ctr"/>
            <a:lstStyle/>
            <a:p>
              <a:pPr algn="ctr"/>
              <a:endParaRPr kumimoji="1" lang="zh-CN" altLang="en-US" kern="0" dirty="0">
                <a:solidFill>
                  <a:sysClr val="window" lastClr="FFFFFF"/>
                </a:solidFill>
                <a:latin typeface="Calibri"/>
                <a:ea typeface="宋体"/>
              </a:endParaRPr>
            </a:p>
          </p:txBody>
        </p:sp>
        <p:sp>
          <p:nvSpPr>
            <p:cNvPr id="45" name="左中括号 41"/>
            <p:cNvSpPr/>
            <p:nvPr/>
          </p:nvSpPr>
          <p:spPr>
            <a:xfrm rot="16200000">
              <a:off x="4168326" y="5804925"/>
              <a:ext cx="157873" cy="3496971"/>
            </a:xfrm>
            <a:prstGeom prst="leftBracket">
              <a:avLst/>
            </a:prstGeom>
            <a:noFill/>
            <a:ln w="25400" cap="flat" cmpd="sng" algn="ctr">
              <a:solidFill>
                <a:sysClr val="windowText" lastClr="000000"/>
              </a:solidFill>
              <a:prstDash val="solid"/>
            </a:ln>
            <a:effectLst/>
          </p:spPr>
          <p:txBody>
            <a:bodyPr rtlCol="0" anchor="ctr"/>
            <a:lstStyle/>
            <a:p>
              <a:pPr algn="ctr"/>
              <a:endParaRPr kumimoji="1" lang="zh-CN" altLang="en-US" kern="0">
                <a:solidFill>
                  <a:sysClr val="windowText" lastClr="000000"/>
                </a:solidFill>
                <a:latin typeface="Calibri"/>
                <a:ea typeface="宋体"/>
              </a:endParaRPr>
            </a:p>
          </p:txBody>
        </p:sp>
        <p:sp>
          <p:nvSpPr>
            <p:cNvPr id="46" name="文本框 42"/>
            <p:cNvSpPr txBox="1"/>
            <p:nvPr/>
          </p:nvSpPr>
          <p:spPr>
            <a:xfrm>
              <a:off x="1657296" y="7553865"/>
              <a:ext cx="928447" cy="369332"/>
            </a:xfrm>
            <a:prstGeom prst="rect">
              <a:avLst/>
            </a:prstGeom>
            <a:noFill/>
          </p:spPr>
          <p:txBody>
            <a:bodyPr wrap="none" rtlCol="0">
              <a:spAutoFit/>
            </a:bodyPr>
            <a:lstStyle/>
            <a:p>
              <a:r>
                <a:rPr kumimoji="1" lang="en-US" altLang="zh-CN" kern="0" dirty="0" smtClean="0">
                  <a:solidFill>
                    <a:sysClr val="windowText" lastClr="000000"/>
                  </a:solidFill>
                  <a:latin typeface="Tahoma"/>
                </a:rPr>
                <a:t>Epoch 0</a:t>
              </a:r>
              <a:endParaRPr kumimoji="1" lang="zh-CN" altLang="en-US" kern="0" dirty="0">
                <a:solidFill>
                  <a:sysClr val="windowText" lastClr="000000"/>
                </a:solidFill>
                <a:latin typeface="Tahoma"/>
              </a:endParaRPr>
            </a:p>
          </p:txBody>
        </p:sp>
        <p:sp>
          <p:nvSpPr>
            <p:cNvPr id="47" name="文本框 43"/>
            <p:cNvSpPr txBox="1"/>
            <p:nvPr/>
          </p:nvSpPr>
          <p:spPr>
            <a:xfrm>
              <a:off x="3865276" y="7553865"/>
              <a:ext cx="928447" cy="369332"/>
            </a:xfrm>
            <a:prstGeom prst="rect">
              <a:avLst/>
            </a:prstGeom>
            <a:noFill/>
          </p:spPr>
          <p:txBody>
            <a:bodyPr wrap="none" rtlCol="0">
              <a:spAutoFit/>
            </a:bodyPr>
            <a:lstStyle/>
            <a:p>
              <a:r>
                <a:rPr kumimoji="1" lang="en-US" altLang="zh-CN" kern="0" dirty="0" smtClean="0">
                  <a:solidFill>
                    <a:sysClr val="windowText" lastClr="000000"/>
                  </a:solidFill>
                  <a:latin typeface="Tahoma"/>
                </a:rPr>
                <a:t>Epoch 1</a:t>
              </a:r>
              <a:endParaRPr kumimoji="1" lang="zh-CN" altLang="en-US" kern="0" dirty="0">
                <a:solidFill>
                  <a:sysClr val="windowText" lastClr="000000"/>
                </a:solidFill>
                <a:latin typeface="Tahoma"/>
              </a:endParaRPr>
            </a:p>
          </p:txBody>
        </p:sp>
        <p:sp>
          <p:nvSpPr>
            <p:cNvPr id="48" name="文本框 44"/>
            <p:cNvSpPr txBox="1"/>
            <p:nvPr/>
          </p:nvSpPr>
          <p:spPr>
            <a:xfrm>
              <a:off x="7518123" y="7272873"/>
              <a:ext cx="673432" cy="369332"/>
            </a:xfrm>
            <a:prstGeom prst="rect">
              <a:avLst/>
            </a:prstGeom>
            <a:noFill/>
          </p:spPr>
          <p:txBody>
            <a:bodyPr wrap="none" rtlCol="0">
              <a:spAutoFit/>
            </a:bodyPr>
            <a:lstStyle/>
            <a:p>
              <a:r>
                <a:rPr kumimoji="1" lang="en-US" altLang="zh-CN" i="1" kern="0" dirty="0" smtClean="0">
                  <a:solidFill>
                    <a:sysClr val="windowText" lastClr="000000"/>
                  </a:solidFill>
                  <a:latin typeface="Tahoma"/>
                </a:rPr>
                <a:t>time</a:t>
              </a:r>
              <a:endParaRPr kumimoji="1" lang="zh-CN" altLang="en-US" i="1" kern="0" dirty="0">
                <a:solidFill>
                  <a:sysClr val="windowText" lastClr="000000"/>
                </a:solidFill>
                <a:latin typeface="Tahoma"/>
              </a:endParaRPr>
            </a:p>
          </p:txBody>
        </p:sp>
        <p:sp>
          <p:nvSpPr>
            <p:cNvPr id="49" name="左中括号 45"/>
            <p:cNvSpPr/>
            <p:nvPr/>
          </p:nvSpPr>
          <p:spPr>
            <a:xfrm rot="16200000">
              <a:off x="2008118" y="5667837"/>
              <a:ext cx="217364" cy="3496971"/>
            </a:xfrm>
            <a:prstGeom prst="leftBracket">
              <a:avLst/>
            </a:prstGeom>
            <a:noFill/>
            <a:ln w="25400" cap="flat" cmpd="sng" algn="ctr">
              <a:solidFill>
                <a:sysClr val="windowText" lastClr="000000"/>
              </a:solidFill>
              <a:prstDash val="solid"/>
            </a:ln>
            <a:effectLst/>
          </p:spPr>
          <p:txBody>
            <a:bodyPr rtlCol="0" anchor="ctr"/>
            <a:lstStyle/>
            <a:p>
              <a:pPr algn="ctr"/>
              <a:endParaRPr kumimoji="1" lang="zh-CN" altLang="en-US" kern="0">
                <a:solidFill>
                  <a:sysClr val="windowText" lastClr="000000"/>
                </a:solidFill>
                <a:latin typeface="Calibri"/>
                <a:ea typeface="宋体"/>
              </a:endParaRPr>
            </a:p>
          </p:txBody>
        </p:sp>
        <p:sp>
          <p:nvSpPr>
            <p:cNvPr id="50" name="矩形 46"/>
            <p:cNvSpPr/>
            <p:nvPr/>
          </p:nvSpPr>
          <p:spPr>
            <a:xfrm>
              <a:off x="2455484" y="7307641"/>
              <a:ext cx="2125994" cy="166834"/>
            </a:xfrm>
            <a:prstGeom prst="rect">
              <a:avLst/>
            </a:prstGeom>
            <a:solidFill>
              <a:srgbClr val="9BBB59">
                <a:alpha val="91000"/>
              </a:srgbClr>
            </a:solidFill>
            <a:ln w="9525" cap="flat" cmpd="sng" algn="ctr">
              <a:noFill/>
              <a:prstDash val="solid"/>
            </a:ln>
            <a:effectLst/>
          </p:spPr>
          <p:txBody>
            <a:bodyPr rtlCol="0" anchor="ctr"/>
            <a:lstStyle/>
            <a:p>
              <a:pPr algn="ctr"/>
              <a:endParaRPr kumimoji="1" lang="zh-CN" altLang="en-US" kern="0" dirty="0">
                <a:solidFill>
                  <a:sysClr val="window" lastClr="FFFFFF"/>
                </a:solidFill>
                <a:latin typeface="Calibri"/>
                <a:ea typeface="宋体"/>
              </a:endParaRPr>
            </a:p>
          </p:txBody>
        </p:sp>
        <p:sp>
          <p:nvSpPr>
            <p:cNvPr id="51" name="矩形 35"/>
            <p:cNvSpPr/>
            <p:nvPr/>
          </p:nvSpPr>
          <p:spPr>
            <a:xfrm>
              <a:off x="4567047" y="7148912"/>
              <a:ext cx="2125994" cy="144298"/>
            </a:xfrm>
            <a:prstGeom prst="rect">
              <a:avLst/>
            </a:prstGeom>
            <a:solidFill>
              <a:srgbClr val="9BBB59">
                <a:alpha val="91000"/>
              </a:srgbClr>
            </a:solidFill>
            <a:ln w="9525" cap="flat" cmpd="sng" algn="ctr">
              <a:noFill/>
              <a:prstDash val="solid"/>
            </a:ln>
            <a:effectLst/>
          </p:spPr>
          <p:txBody>
            <a:bodyPr rtlCol="0" anchor="ctr"/>
            <a:lstStyle/>
            <a:p>
              <a:pPr algn="ctr"/>
              <a:endParaRPr kumimoji="1" lang="zh-CN" altLang="en-US" kern="0" dirty="0">
                <a:solidFill>
                  <a:sysClr val="window" lastClr="FFFFFF"/>
                </a:solidFill>
                <a:latin typeface="Calibri"/>
                <a:ea typeface="宋体"/>
              </a:endParaRPr>
            </a:p>
          </p:txBody>
        </p:sp>
        <p:sp>
          <p:nvSpPr>
            <p:cNvPr id="52" name="矩形 47"/>
            <p:cNvSpPr/>
            <p:nvPr/>
          </p:nvSpPr>
          <p:spPr>
            <a:xfrm>
              <a:off x="6693042" y="7148913"/>
              <a:ext cx="1099834" cy="158727"/>
            </a:xfrm>
            <a:prstGeom prst="rect">
              <a:avLst/>
            </a:prstGeom>
            <a:solidFill>
              <a:srgbClr val="FF0000">
                <a:alpha val="85000"/>
              </a:srgbClr>
            </a:solidFill>
            <a:ln w="9525" cap="flat" cmpd="sng" algn="ctr">
              <a:noFill/>
              <a:prstDash val="solid"/>
            </a:ln>
            <a:effectLst/>
          </p:spPr>
          <p:txBody>
            <a:bodyPr rtlCol="0" anchor="ctr"/>
            <a:lstStyle/>
            <a:p>
              <a:pPr algn="ctr"/>
              <a:endParaRPr kumimoji="1" lang="zh-CN" altLang="en-US" kern="0" dirty="0">
                <a:solidFill>
                  <a:sysClr val="window" lastClr="FFFFFF"/>
                </a:solidFill>
                <a:latin typeface="Calibri"/>
                <a:ea typeface="宋体"/>
              </a:endParaRPr>
            </a:p>
          </p:txBody>
        </p:sp>
      </p:grpSp>
      <p:sp>
        <p:nvSpPr>
          <p:cNvPr id="53" name="Rectangle 52"/>
          <p:cNvSpPr/>
          <p:nvPr/>
        </p:nvSpPr>
        <p:spPr>
          <a:xfrm>
            <a:off x="1259632" y="6362164"/>
            <a:ext cx="7344816" cy="523220"/>
          </a:xfrm>
          <a:prstGeom prst="rect">
            <a:avLst/>
          </a:prstGeom>
        </p:spPr>
        <p:txBody>
          <a:bodyPr wrap="square">
            <a:spAutoFit/>
          </a:bodyPr>
          <a:lstStyle/>
          <a:p>
            <a:pPr>
              <a:buClr>
                <a:srgbClr val="CC9900"/>
              </a:buClr>
            </a:pPr>
            <a:r>
              <a:rPr lang="en-US" sz="1400" dirty="0" err="1"/>
              <a:t>Ren</a:t>
            </a:r>
            <a:r>
              <a:rPr lang="en-US" sz="1400" dirty="0"/>
              <a:t>+, “</a:t>
            </a:r>
            <a:r>
              <a:rPr lang="en-US" sz="1400" dirty="0" err="1">
                <a:solidFill>
                  <a:srgbClr val="0000FF"/>
                </a:solidFill>
              </a:rPr>
              <a:t>ThyNVM</a:t>
            </a:r>
            <a:r>
              <a:rPr lang="en-US" sz="1400" dirty="0">
                <a:solidFill>
                  <a:srgbClr val="0000FF"/>
                </a:solidFill>
              </a:rPr>
              <a:t>: Enabling Software-Transparent Crash Consistency in Persistent Memory Systems</a:t>
            </a:r>
            <a:r>
              <a:rPr lang="en-US" sz="1400" dirty="0"/>
              <a:t>,” MICRO 2015.</a:t>
            </a:r>
          </a:p>
        </p:txBody>
      </p:sp>
    </p:spTree>
    <p:extLst>
      <p:ext uri="{BB962C8B-B14F-4D97-AF65-F5344CB8AC3E}">
        <p14:creationId xmlns:p14="http://schemas.microsoft.com/office/powerpoint/2010/main" val="16116872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900" dirty="0" err="1" smtClean="0"/>
              <a:t>Checkpointing</a:t>
            </a:r>
            <a:r>
              <a:rPr lang="en-US" sz="3900" dirty="0" smtClean="0"/>
              <a:t> Tradeoffs in Hybrid Memory</a:t>
            </a:r>
            <a:endParaRPr lang="en-US" sz="39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176</a:t>
            </a:fld>
            <a:endParaRPr lang="en-US" altLang="en-US"/>
          </a:p>
        </p:txBody>
      </p:sp>
      <p:graphicFrame>
        <p:nvGraphicFramePr>
          <p:cNvPr id="6" name="Table 5"/>
          <p:cNvGraphicFramePr>
            <a:graphicFrameLocks noGrp="1"/>
          </p:cNvGraphicFramePr>
          <p:nvPr>
            <p:extLst>
              <p:ext uri="{D42A27DB-BD31-4B8C-83A1-F6EECF244321}">
                <p14:modId xmlns:p14="http://schemas.microsoft.com/office/powerpoint/2010/main" val="2762510943"/>
              </p:ext>
            </p:extLst>
          </p:nvPr>
        </p:nvGraphicFramePr>
        <p:xfrm>
          <a:off x="135114" y="1772816"/>
          <a:ext cx="8856984" cy="3960440"/>
        </p:xfrm>
        <a:graphic>
          <a:graphicData uri="http://schemas.openxmlformats.org/drawingml/2006/table">
            <a:tbl>
              <a:tblPr firstRow="1" bandRow="1"/>
              <a:tblGrid>
                <a:gridCol w="764586"/>
                <a:gridCol w="1398545"/>
                <a:gridCol w="3407413"/>
                <a:gridCol w="3286440"/>
              </a:tblGrid>
              <a:tr h="366894">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a:p>
                  </a:txBody>
                  <a:tcPr>
                    <a:lnL w="12700" cmpd="sng">
                      <a:solidFill>
                        <a:sysClr val="windowText" lastClr="000000"/>
                      </a:solidFill>
                    </a:lnL>
                    <a:lnR w="28575" cap="flat" cmpd="sng" algn="ctr">
                      <a:solidFill>
                        <a:sysClr val="windowText" lastClr="000000"/>
                      </a:solidFill>
                      <a:prstDash val="solid"/>
                      <a:round/>
                      <a:headEnd type="none" w="med" len="med"/>
                      <a:tailEnd type="none" w="med" len="med"/>
                    </a:lnR>
                    <a:lnT w="12700" cmpd="sng">
                      <a:solidFill>
                        <a:sysClr val="windowText" lastClr="000000"/>
                      </a:solidFill>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US" dirty="0"/>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dirty="0" smtClean="0">
                          <a:solidFill>
                            <a:srgbClr val="FF0000"/>
                          </a:solidFill>
                        </a:rPr>
                        <a:t>Checkpointing</a:t>
                      </a:r>
                      <a:r>
                        <a:rPr lang="zh-CN" altLang="en-US" dirty="0" smtClean="0">
                          <a:solidFill>
                            <a:srgbClr val="FF0000"/>
                          </a:solidFill>
                        </a:rPr>
                        <a:t> </a:t>
                      </a:r>
                      <a:r>
                        <a:rPr lang="en-US" altLang="zh-CN" dirty="0" smtClean="0">
                          <a:solidFill>
                            <a:srgbClr val="FF0000"/>
                          </a:solidFill>
                        </a:rPr>
                        <a:t>granularity</a:t>
                      </a:r>
                      <a:endParaRPr lang="en-US" dirty="0">
                        <a:solidFill>
                          <a:srgbClr val="FF0000"/>
                        </a:solidFill>
                      </a:endParaRPr>
                    </a:p>
                  </a:txBody>
                  <a:tcPr anchor="ctr">
                    <a:lnL w="28575"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hMerge="1">
                  <a:txBody>
                    <a:bodyPr/>
                    <a:lstStyle/>
                    <a:p>
                      <a:endParaRPr lang="en-US" dirty="0"/>
                    </a:p>
                  </a:txBody>
                  <a:tcPr/>
                </a:tc>
              </a:tr>
              <a:tr h="366894">
                <a:tc gridSpan="2" vMerge="1">
                  <a:txBody>
                    <a:bodyPr/>
                    <a:lstStyle/>
                    <a:p>
                      <a:endParaRPr lang="en-US" dirty="0"/>
                    </a:p>
                  </a:txBody>
                  <a:tcPr/>
                </a:tc>
                <a:tc hMerge="1" vMerge="1">
                  <a:txBody>
                    <a:bodyPr/>
                    <a:lstStyle/>
                    <a:p>
                      <a:endParaRPr lang="en-US"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dirty="0" smtClean="0">
                          <a:solidFill>
                            <a:srgbClr val="0000FF"/>
                          </a:solidFill>
                        </a:rPr>
                        <a:t>Small</a:t>
                      </a:r>
                      <a:r>
                        <a:rPr lang="zh-CN" altLang="en-US" dirty="0" smtClean="0">
                          <a:solidFill>
                            <a:srgbClr val="0000FF"/>
                          </a:solidFill>
                        </a:rPr>
                        <a:t> </a:t>
                      </a:r>
                      <a:r>
                        <a:rPr lang="en-US" altLang="zh-CN" dirty="0" smtClean="0">
                          <a:solidFill>
                            <a:srgbClr val="0000FF"/>
                          </a:solidFill>
                        </a:rPr>
                        <a:t>(cache</a:t>
                      </a:r>
                      <a:r>
                        <a:rPr lang="zh-CN" altLang="en-US" dirty="0" smtClean="0">
                          <a:solidFill>
                            <a:srgbClr val="0000FF"/>
                          </a:solidFill>
                        </a:rPr>
                        <a:t> </a:t>
                      </a:r>
                      <a:r>
                        <a:rPr lang="en-US" altLang="zh-CN" dirty="0" smtClean="0">
                          <a:solidFill>
                            <a:srgbClr val="0000FF"/>
                          </a:solidFill>
                        </a:rPr>
                        <a:t>block)</a:t>
                      </a:r>
                      <a:endParaRPr lang="en-US" dirty="0">
                        <a:solidFill>
                          <a:srgbClr val="0000FF"/>
                        </a:solidFill>
                      </a:endParaRPr>
                    </a:p>
                  </a:txBody>
                  <a:tcPr anchor="ctr">
                    <a:lnL w="28575"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dirty="0" smtClean="0">
                          <a:solidFill>
                            <a:srgbClr val="0000FF"/>
                          </a:solidFill>
                        </a:rPr>
                        <a:t>Large</a:t>
                      </a:r>
                      <a:r>
                        <a:rPr lang="zh-CN" altLang="en-US" dirty="0" smtClean="0">
                          <a:solidFill>
                            <a:srgbClr val="0000FF"/>
                          </a:solidFill>
                        </a:rPr>
                        <a:t> </a:t>
                      </a:r>
                      <a:r>
                        <a:rPr lang="en-US" altLang="zh-CN" dirty="0" smtClean="0">
                          <a:solidFill>
                            <a:srgbClr val="0000FF"/>
                          </a:solidFill>
                        </a:rPr>
                        <a:t>(page)</a:t>
                      </a:r>
                      <a:endParaRPr lang="en-US"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147762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960"/>
                        </a:lnSpc>
                      </a:pPr>
                      <a:r>
                        <a:rPr lang="en-US" altLang="zh-CN" dirty="0" smtClean="0">
                          <a:solidFill>
                            <a:srgbClr val="FF0000"/>
                          </a:solidFill>
                        </a:rPr>
                        <a:t>Location</a:t>
                      </a:r>
                      <a:r>
                        <a:rPr lang="zh-CN" altLang="en-US" dirty="0" smtClean="0">
                          <a:solidFill>
                            <a:srgbClr val="FF0000"/>
                          </a:solidFill>
                        </a:rPr>
                        <a:t> </a:t>
                      </a:r>
                      <a:r>
                        <a:rPr lang="en-US" altLang="zh-CN" dirty="0" smtClean="0">
                          <a:solidFill>
                            <a:srgbClr val="FF0000"/>
                          </a:solidFill>
                        </a:rPr>
                        <a:t>of</a:t>
                      </a:r>
                      <a:r>
                        <a:rPr lang="zh-CN" altLang="en-US" dirty="0" smtClean="0">
                          <a:solidFill>
                            <a:srgbClr val="FF0000"/>
                          </a:solidFill>
                        </a:rPr>
                        <a:t> </a:t>
                      </a:r>
                      <a:br>
                        <a:rPr lang="zh-CN" altLang="en-US" dirty="0" smtClean="0">
                          <a:solidFill>
                            <a:srgbClr val="FF0000"/>
                          </a:solidFill>
                        </a:rPr>
                      </a:br>
                      <a:r>
                        <a:rPr lang="en-US" altLang="zh-CN" dirty="0" smtClean="0">
                          <a:solidFill>
                            <a:srgbClr val="FF0000"/>
                          </a:solidFill>
                        </a:rPr>
                        <a:t>working</a:t>
                      </a:r>
                      <a:r>
                        <a:rPr lang="zh-CN" altLang="en-US" dirty="0" smtClean="0">
                          <a:solidFill>
                            <a:srgbClr val="FF0000"/>
                          </a:solidFill>
                        </a:rPr>
                        <a:t> </a:t>
                      </a:r>
                      <a:r>
                        <a:rPr lang="en-US" altLang="zh-CN" dirty="0" smtClean="0">
                          <a:solidFill>
                            <a:srgbClr val="FF0000"/>
                          </a:solidFill>
                        </a:rPr>
                        <a:t>copy</a:t>
                      </a:r>
                      <a:endParaRPr lang="en-US" dirty="0">
                        <a:solidFill>
                          <a:srgbClr val="FF0000"/>
                        </a:solidFill>
                      </a:endParaRPr>
                    </a:p>
                  </a:txBody>
                  <a:tcPr marT="36000" vert="vert270" anchor="ctr">
                    <a:lnL w="12700" cmpd="sng">
                      <a:solidFill>
                        <a:sysClr val="windowText" lastClr="000000"/>
                      </a:solidFill>
                    </a:lnL>
                    <a:lnR w="12700" cmpd="sng">
                      <a:solidFill>
                        <a:sysClr val="windowText" lastClr="000000"/>
                      </a:solidFill>
                    </a:lnR>
                    <a:lnT w="285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dirty="0" smtClean="0">
                          <a:solidFill>
                            <a:srgbClr val="0000FF"/>
                          </a:solidFill>
                        </a:rPr>
                        <a:t>DRAM</a:t>
                      </a:r>
                    </a:p>
                    <a:p>
                      <a:pPr algn="ctr"/>
                      <a:r>
                        <a:rPr lang="en-US" dirty="0" smtClean="0"/>
                        <a:t>(based on</a:t>
                      </a:r>
                    </a:p>
                    <a:p>
                      <a:pPr algn="ctr"/>
                      <a:r>
                        <a:rPr lang="en-US" dirty="0" smtClean="0"/>
                        <a:t>writeback)</a:t>
                      </a:r>
                    </a:p>
                  </a:txBody>
                  <a:tcPr anchor="ctr">
                    <a:lnL w="12700" cmpd="sng">
                      <a:solidFill>
                        <a:sysClr val="windowText" lastClr="000000"/>
                      </a:solidFill>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altLang="zh-CN" sz="2000" i="0" dirty="0" smtClean="0"/>
                        <a:t>❶</a:t>
                      </a:r>
                      <a:r>
                        <a:rPr lang="en-US" altLang="zh-CN" i="0" dirty="0" smtClean="0"/>
                        <a:t> </a:t>
                      </a:r>
                      <a:r>
                        <a:rPr lang="en-US" altLang="zh-CN" sz="2000" i="1" dirty="0" smtClean="0"/>
                        <a:t>In</a:t>
                      </a:r>
                      <a:r>
                        <a:rPr lang="en-US" altLang="zh-CN" sz="2000" i="1" baseline="0" dirty="0" smtClean="0"/>
                        <a:t>efficient</a:t>
                      </a:r>
                      <a:endParaRPr lang="zh-CN" altLang="en-US" sz="2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mn-lt"/>
                          <a:ea typeface="+mn-ea"/>
                          <a:cs typeface="+mn-cs"/>
                        </a:rPr>
                        <a:t>✘</a:t>
                      </a:r>
                      <a:r>
                        <a:rPr lang="zh-CN" altLang="en-US" baseline="0" dirty="0" smtClean="0"/>
                        <a:t> </a:t>
                      </a:r>
                      <a:r>
                        <a:rPr lang="en-US" altLang="zh-CN" b="1" baseline="0" dirty="0" smtClean="0"/>
                        <a:t>Large</a:t>
                      </a:r>
                      <a:r>
                        <a:rPr lang="zh-CN" altLang="en-US" b="1" baseline="0" dirty="0" smtClean="0"/>
                        <a:t> </a:t>
                      </a:r>
                      <a:r>
                        <a:rPr lang="en-US" altLang="zh-CN" b="1" baseline="0" dirty="0" smtClean="0"/>
                        <a:t>metadata</a:t>
                      </a:r>
                      <a:r>
                        <a:rPr lang="zh-CN" altLang="en-US" b="1" baseline="0" dirty="0" smtClean="0"/>
                        <a:t> </a:t>
                      </a:r>
                      <a:r>
                        <a:rPr lang="en-US" altLang="zh-CN" b="1" baseline="0" dirty="0" smtClean="0"/>
                        <a:t>overhead</a:t>
                      </a:r>
                      <a:endParaRPr lang="zh-CN" alt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mn-lt"/>
                          <a:ea typeface="+mn-ea"/>
                          <a:cs typeface="+mn-cs"/>
                        </a:rPr>
                        <a:t>✘</a:t>
                      </a:r>
                      <a:r>
                        <a:rPr lang="zh-CN" altLang="en-US" baseline="0" dirty="0" smtClean="0"/>
                        <a:t> </a:t>
                      </a:r>
                      <a:r>
                        <a:rPr lang="en-US" altLang="zh-CN" b="1" baseline="0" dirty="0" smtClean="0"/>
                        <a:t>Long</a:t>
                      </a:r>
                      <a:r>
                        <a:rPr lang="zh-CN" altLang="en-US" b="1" baseline="0" dirty="0" smtClean="0"/>
                        <a:t> </a:t>
                      </a:r>
                      <a:r>
                        <a:rPr lang="en-US" altLang="zh-CN" b="1" baseline="0" dirty="0" smtClean="0"/>
                        <a:t>checkpointing</a:t>
                      </a:r>
                      <a:r>
                        <a:rPr lang="zh-CN" altLang="en-US" b="1" baseline="0" dirty="0" smtClean="0"/>
                        <a:t> </a:t>
                      </a:r>
                      <a:r>
                        <a:rPr lang="en-US" altLang="zh-CN" b="1" baseline="0" dirty="0" smtClean="0"/>
                        <a:t>latency</a:t>
                      </a:r>
                      <a:endParaRPr lang="en-US" b="1" dirty="0"/>
                    </a:p>
                  </a:txBody>
                  <a:tcPr anchor="ctr">
                    <a:lnL w="28575" cap="flat" cmpd="sng" algn="ctr">
                      <a:solidFill>
                        <a:sysClr val="windowText" lastClr="000000"/>
                      </a:solidFill>
                      <a:prstDash val="solid"/>
                      <a:round/>
                      <a:headEnd type="none" w="med" len="med"/>
                      <a:tailEnd type="none" w="med" len="med"/>
                    </a:lnL>
                    <a:lnR w="12700" cmpd="sng">
                      <a:solidFill>
                        <a:sysClr val="windowText" lastClr="000000"/>
                      </a:solidFill>
                    </a:lnR>
                    <a:lnT w="285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0" dirty="0" smtClean="0"/>
                        <a:t>❷ </a:t>
                      </a:r>
                      <a:r>
                        <a:rPr lang="en-US" altLang="zh-CN" sz="2000" i="1" dirty="0" smtClean="0"/>
                        <a:t>Partially efficient</a:t>
                      </a: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prstClr val="black"/>
                          </a:solidFill>
                          <a:effectLst/>
                          <a:uLnTx/>
                          <a:uFillTx/>
                          <a:latin typeface="+mn-lt"/>
                          <a:ea typeface="+mn-ea"/>
                          <a:cs typeface="+mn-cs"/>
                        </a:rPr>
                        <a:t>✔</a:t>
                      </a:r>
                      <a:r>
                        <a:rPr lang="zh-CN" altLang="en-US" b="0" dirty="0" smtClean="0"/>
                        <a:t> </a:t>
                      </a:r>
                      <a:r>
                        <a:rPr lang="en-US" altLang="zh-CN" b="1" dirty="0" smtClean="0"/>
                        <a:t>Small</a:t>
                      </a:r>
                      <a:r>
                        <a:rPr lang="zh-CN" altLang="en-US" b="1" dirty="0" smtClean="0"/>
                        <a:t> </a:t>
                      </a:r>
                      <a:r>
                        <a:rPr lang="en-US" b="1" dirty="0" smtClean="0"/>
                        <a:t>metadata overhead</a:t>
                      </a:r>
                    </a:p>
                    <a:p>
                      <a:r>
                        <a:rPr lang="zh-CN" altLang="en-US" sz="1400" dirty="0" smtClean="0"/>
                        <a:t>✘</a:t>
                      </a:r>
                      <a:r>
                        <a:rPr lang="zh-CN" altLang="en-US" dirty="0" smtClean="0"/>
                        <a:t> </a:t>
                      </a:r>
                      <a:r>
                        <a:rPr lang="en-US" altLang="zh-CN" dirty="0" smtClean="0"/>
                        <a:t>Long</a:t>
                      </a:r>
                      <a:r>
                        <a:rPr lang="zh-CN" altLang="en-US" dirty="0" smtClean="0"/>
                        <a:t> </a:t>
                      </a:r>
                      <a:r>
                        <a:rPr lang="en-US" dirty="0" smtClean="0"/>
                        <a:t>checkpointing latency</a:t>
                      </a:r>
                    </a:p>
                  </a:txBody>
                  <a:tcPr anchor="ctr">
                    <a:lnL w="12700" cmpd="sng">
                      <a:solidFill>
                        <a:sysClr val="windowText" lastClr="000000"/>
                      </a:solidFill>
                    </a:lnL>
                    <a:lnR w="12700" cmpd="sng">
                      <a:solidFill>
                        <a:sysClr val="windowText" lastClr="000000"/>
                      </a:solidFill>
                    </a:lnR>
                    <a:lnT w="28575"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r>
              <a:tr h="1749026">
                <a:tc vMerge="1">
                  <a:txBody>
                    <a:bodyPr/>
                    <a:lstStyle/>
                    <a:p>
                      <a:endParaRPr lang="en-US"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zh-CN" altLang="en-US" sz="1400" dirty="0" smtClean="0"/>
                    </a:p>
                    <a:p>
                      <a:pPr algn="ctr"/>
                      <a:r>
                        <a:rPr lang="en-US" altLang="zh-CN" dirty="0" smtClean="0">
                          <a:solidFill>
                            <a:srgbClr val="0000FF"/>
                          </a:solidFill>
                        </a:rPr>
                        <a:t>NVM</a:t>
                      </a:r>
                    </a:p>
                    <a:p>
                      <a:pPr algn="ctr"/>
                      <a:r>
                        <a:rPr lang="en-US" altLang="zh-CN" dirty="0" smtClean="0"/>
                        <a:t>(based on</a:t>
                      </a:r>
                    </a:p>
                    <a:p>
                      <a:pPr algn="ctr"/>
                      <a:r>
                        <a:rPr lang="en-US" altLang="zh-CN" dirty="0" smtClean="0"/>
                        <a:t>remapping)</a:t>
                      </a:r>
                    </a:p>
                  </a:txBody>
                  <a:tcPr>
                    <a:lnL w="12700" cmpd="sng">
                      <a:solidFill>
                        <a:sysClr val="windowText" lastClr="000000"/>
                      </a:solidFill>
                    </a:lnL>
                    <a:lnR w="28575"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0" dirty="0" smtClean="0"/>
                        <a:t>❸</a:t>
                      </a:r>
                      <a:r>
                        <a:rPr lang="en-US" altLang="zh-CN" i="0" dirty="0" smtClean="0"/>
                        <a:t> </a:t>
                      </a:r>
                      <a:r>
                        <a:rPr lang="en-US" altLang="zh-CN" sz="2000" i="1" dirty="0" smtClean="0"/>
                        <a:t>Partially efficient</a:t>
                      </a: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mn-lt"/>
                          <a:ea typeface="+mn-ea"/>
                          <a:cs typeface="+mn-cs"/>
                        </a:rPr>
                        <a:t>✘</a:t>
                      </a:r>
                      <a:r>
                        <a:rPr lang="zh-CN" altLang="en-US" dirty="0" smtClean="0"/>
                        <a:t> </a:t>
                      </a:r>
                      <a:r>
                        <a:rPr lang="en-US" altLang="zh-CN" dirty="0" smtClean="0"/>
                        <a:t>Large</a:t>
                      </a:r>
                      <a:r>
                        <a:rPr lang="zh-CN" altLang="en-US" dirty="0" smtClean="0"/>
                        <a:t> </a:t>
                      </a:r>
                      <a:r>
                        <a:rPr lang="en-US" dirty="0" smtClean="0"/>
                        <a:t>metadata overhead</a:t>
                      </a: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prstClr val="black"/>
                          </a:solidFill>
                          <a:effectLst/>
                          <a:uLnTx/>
                          <a:uFillTx/>
                          <a:latin typeface="+mn-lt"/>
                          <a:ea typeface="+mn-ea"/>
                          <a:cs typeface="+mn-cs"/>
                        </a:rPr>
                        <a:t>✔</a:t>
                      </a:r>
                      <a:r>
                        <a:rPr lang="zh-CN" altLang="en-US" dirty="0" smtClean="0"/>
                        <a:t> </a:t>
                      </a:r>
                      <a:r>
                        <a:rPr lang="en-US" altLang="zh-CN" b="1" dirty="0" smtClean="0"/>
                        <a:t>Short</a:t>
                      </a:r>
                      <a:r>
                        <a:rPr lang="zh-CN" altLang="en-US" b="1" dirty="0" smtClean="0"/>
                        <a:t> </a:t>
                      </a:r>
                      <a:r>
                        <a:rPr lang="en-US" b="1" dirty="0" smtClean="0"/>
                        <a:t>checkpointing latency</a:t>
                      </a: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prstClr val="black"/>
                          </a:solidFill>
                          <a:effectLst/>
                          <a:uLnTx/>
                          <a:uFillTx/>
                          <a:latin typeface="+mn-lt"/>
                          <a:ea typeface="+mn-ea"/>
                          <a:cs typeface="+mn-cs"/>
                        </a:rPr>
                        <a:t>✔</a:t>
                      </a:r>
                      <a:r>
                        <a:rPr lang="zh-CN" altLang="en-US" dirty="0" smtClean="0"/>
                        <a:t> </a:t>
                      </a:r>
                      <a:r>
                        <a:rPr lang="en-US" altLang="zh-CN" dirty="0" smtClean="0"/>
                        <a:t>Fast</a:t>
                      </a:r>
                      <a:r>
                        <a:rPr lang="zh-CN" altLang="en-US" baseline="0" dirty="0" smtClean="0"/>
                        <a:t> </a:t>
                      </a:r>
                      <a:r>
                        <a:rPr lang="en-US" altLang="zh-CN" baseline="0" dirty="0" smtClean="0"/>
                        <a:t>remapping</a:t>
                      </a:r>
                      <a:endParaRPr lang="en-US" dirty="0"/>
                    </a:p>
                  </a:txBody>
                  <a:tcPr>
                    <a:lnL w="28575"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en-US" altLang="zh-CN" sz="2000" b="0" i="0" u="none" strike="noStrike" kern="1200" cap="none" spc="0" normalizeH="0" baseline="0" noProof="0" dirty="0" smtClean="0">
                          <a:ln>
                            <a:noFill/>
                          </a:ln>
                          <a:solidFill>
                            <a:prstClr val="black"/>
                          </a:solidFill>
                          <a:effectLst/>
                          <a:uLnTx/>
                          <a:uFillTx/>
                          <a:latin typeface="+mn-lt"/>
                          <a:ea typeface="+mn-ea"/>
                          <a:cs typeface="+mn-cs"/>
                        </a:rPr>
                        <a:t>❹</a:t>
                      </a:r>
                      <a:r>
                        <a:rPr lang="en-US" altLang="zh-CN" i="0" dirty="0" smtClean="0"/>
                        <a:t> </a:t>
                      </a:r>
                      <a:r>
                        <a:rPr lang="en-US" altLang="zh-CN" sz="2000" i="1" dirty="0" smtClean="0"/>
                        <a:t>In</a:t>
                      </a:r>
                      <a:r>
                        <a:rPr lang="en-US" sz="2000" i="1" dirty="0" smtClean="0"/>
                        <a:t>efficient</a:t>
                      </a: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prstClr val="black"/>
                          </a:solidFill>
                          <a:effectLst/>
                          <a:uLnTx/>
                          <a:uFillTx/>
                          <a:latin typeface="+mn-lt"/>
                          <a:ea typeface="+mn-ea"/>
                          <a:cs typeface="+mn-cs"/>
                        </a:rPr>
                        <a:t>✔</a:t>
                      </a:r>
                      <a:r>
                        <a:rPr lang="zh-CN" altLang="en-US" dirty="0" smtClean="0"/>
                        <a:t> </a:t>
                      </a:r>
                      <a:r>
                        <a:rPr lang="en-US" altLang="zh-CN" dirty="0" smtClean="0"/>
                        <a:t>Small</a:t>
                      </a:r>
                      <a:r>
                        <a:rPr lang="zh-CN" altLang="en-US" dirty="0" smtClean="0"/>
                        <a:t> </a:t>
                      </a:r>
                      <a:r>
                        <a:rPr lang="en-US" dirty="0" smtClean="0"/>
                        <a:t>metadata overhead</a:t>
                      </a: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prstClr val="black"/>
                          </a:solidFill>
                          <a:effectLst/>
                          <a:uLnTx/>
                          <a:uFillTx/>
                          <a:latin typeface="+mn-lt"/>
                          <a:ea typeface="+mn-ea"/>
                          <a:cs typeface="+mn-cs"/>
                        </a:rPr>
                        <a:t>✔</a:t>
                      </a:r>
                      <a:r>
                        <a:rPr lang="zh-CN" altLang="en-US" dirty="0" smtClean="0"/>
                        <a:t> </a:t>
                      </a:r>
                      <a:r>
                        <a:rPr lang="en-US" altLang="zh-CN" dirty="0" smtClean="0"/>
                        <a:t>Short</a:t>
                      </a:r>
                      <a:r>
                        <a:rPr lang="zh-CN" altLang="en-US" dirty="0" smtClean="0"/>
                        <a:t> </a:t>
                      </a:r>
                      <a:r>
                        <a:rPr lang="en-US" dirty="0" smtClean="0"/>
                        <a:t>checkpointing latency</a:t>
                      </a: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mn-lt"/>
                          <a:ea typeface="+mn-ea"/>
                          <a:cs typeface="+mn-cs"/>
                        </a:rPr>
                        <a:t>✘</a:t>
                      </a:r>
                      <a:r>
                        <a:rPr lang="zh-CN" altLang="en-US" dirty="0" smtClean="0"/>
                        <a:t> </a:t>
                      </a:r>
                      <a:r>
                        <a:rPr lang="en-US" altLang="zh-CN" b="1" dirty="0" smtClean="0"/>
                        <a:t>S</a:t>
                      </a:r>
                      <a:r>
                        <a:rPr lang="en-US" b="1" dirty="0" smtClean="0"/>
                        <a:t>low remapping</a:t>
                      </a:r>
                      <a:r>
                        <a:rPr lang="en-US" dirty="0" smtClean="0"/>
                        <a:t> </a:t>
                      </a:r>
                      <a:br>
                        <a:rPr lang="en-US" dirty="0" smtClean="0"/>
                      </a:br>
                      <a:r>
                        <a:rPr lang="zh-CN" altLang="en-US" dirty="0" smtClean="0"/>
                        <a:t>    </a:t>
                      </a:r>
                      <a:r>
                        <a:rPr lang="en-US" dirty="0" smtClean="0"/>
                        <a:t>(on the critical path)</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7" name="Rounded Rectangle 6"/>
          <p:cNvSpPr>
            <a:spLocks noChangeArrowheads="1"/>
          </p:cNvSpPr>
          <p:nvPr/>
        </p:nvSpPr>
        <p:spPr bwMode="auto">
          <a:xfrm>
            <a:off x="5724128" y="2564904"/>
            <a:ext cx="3240360"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8" name="Rounded Rectangle 7"/>
          <p:cNvSpPr>
            <a:spLocks noChangeArrowheads="1"/>
          </p:cNvSpPr>
          <p:nvPr/>
        </p:nvSpPr>
        <p:spPr bwMode="auto">
          <a:xfrm>
            <a:off x="2267744" y="4005064"/>
            <a:ext cx="3384376" cy="1656184"/>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Rectangle 8"/>
          <p:cNvSpPr/>
          <p:nvPr/>
        </p:nvSpPr>
        <p:spPr>
          <a:xfrm>
            <a:off x="1259632" y="6362164"/>
            <a:ext cx="7344816" cy="523220"/>
          </a:xfrm>
          <a:prstGeom prst="rect">
            <a:avLst/>
          </a:prstGeom>
        </p:spPr>
        <p:txBody>
          <a:bodyPr wrap="square">
            <a:spAutoFit/>
          </a:bodyPr>
          <a:lstStyle/>
          <a:p>
            <a:pPr>
              <a:buClr>
                <a:srgbClr val="CC9900"/>
              </a:buClr>
            </a:pPr>
            <a:r>
              <a:rPr lang="en-US" sz="1400" dirty="0" err="1"/>
              <a:t>Ren</a:t>
            </a:r>
            <a:r>
              <a:rPr lang="en-US" sz="1400" dirty="0"/>
              <a:t>+, “</a:t>
            </a:r>
            <a:r>
              <a:rPr lang="en-US" sz="1400" dirty="0" err="1">
                <a:solidFill>
                  <a:srgbClr val="0000FF"/>
                </a:solidFill>
              </a:rPr>
              <a:t>ThyNVM</a:t>
            </a:r>
            <a:r>
              <a:rPr lang="en-US" sz="1400" dirty="0">
                <a:solidFill>
                  <a:srgbClr val="0000FF"/>
                </a:solidFill>
              </a:rPr>
              <a:t>: Enabling Software-Transparent Crash Consistency in Persistent Memory Systems</a:t>
            </a:r>
            <a:r>
              <a:rPr lang="en-US" sz="1400" dirty="0"/>
              <a:t>,” MICRO 2015.</a:t>
            </a:r>
          </a:p>
        </p:txBody>
      </p:sp>
    </p:spTree>
    <p:extLst>
      <p:ext uri="{BB962C8B-B14F-4D97-AF65-F5344CB8AC3E}">
        <p14:creationId xmlns:p14="http://schemas.microsoft.com/office/powerpoint/2010/main" val="1103571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ThyNVM</a:t>
            </a:r>
            <a:r>
              <a:rPr lang="en-US" dirty="0" smtClean="0"/>
              <a:t>: Dual-Scheme </a:t>
            </a:r>
            <a:r>
              <a:rPr lang="en-US" dirty="0" err="1" smtClean="0"/>
              <a:t>Checkpointing</a:t>
            </a:r>
            <a:endParaRPr lang="en-US" dirty="0"/>
          </a:p>
        </p:txBody>
      </p:sp>
      <p:sp>
        <p:nvSpPr>
          <p:cNvPr id="3" name="Content Placeholder 2"/>
          <p:cNvSpPr>
            <a:spLocks noGrp="1"/>
          </p:cNvSpPr>
          <p:nvPr>
            <p:ph idx="1"/>
          </p:nvPr>
        </p:nvSpPr>
        <p:spPr>
          <a:xfrm>
            <a:off x="228600" y="1196752"/>
            <a:ext cx="8915400" cy="5051648"/>
          </a:xfrm>
        </p:spPr>
        <p:txBody>
          <a:bodyPr/>
          <a:lstStyle/>
          <a:p>
            <a:r>
              <a:rPr lang="en-US" dirty="0" smtClean="0"/>
              <a:t>Idea: </a:t>
            </a:r>
            <a:r>
              <a:rPr lang="en-US" dirty="0" smtClean="0">
                <a:solidFill>
                  <a:srgbClr val="0000FF"/>
                </a:solidFill>
              </a:rPr>
              <a:t>Combine two types of </a:t>
            </a:r>
            <a:r>
              <a:rPr lang="en-US" dirty="0" err="1" smtClean="0">
                <a:solidFill>
                  <a:srgbClr val="0000FF"/>
                </a:solidFill>
              </a:rPr>
              <a:t>checkpointing</a:t>
            </a:r>
            <a:r>
              <a:rPr lang="en-US" dirty="0" smtClean="0">
                <a:solidFill>
                  <a:srgbClr val="0000FF"/>
                </a:solidFill>
              </a:rPr>
              <a:t> schemes to adapt to different types of access patterns</a:t>
            </a:r>
          </a:p>
          <a:p>
            <a:endParaRPr lang="en-US" sz="1600" dirty="0"/>
          </a:p>
          <a:p>
            <a:r>
              <a:rPr lang="en-US" dirty="0" smtClean="0">
                <a:solidFill>
                  <a:srgbClr val="FF0000"/>
                </a:solidFill>
              </a:rPr>
              <a:t>Sparse updates with low spatial locality </a:t>
            </a:r>
            <a:r>
              <a:rPr lang="en-US" dirty="0" smtClean="0">
                <a:solidFill>
                  <a:srgbClr val="FF0000"/>
                </a:solidFill>
                <a:sym typeface="Wingdings"/>
              </a:rPr>
              <a:t> address remapping</a:t>
            </a:r>
            <a:endParaRPr lang="en-US" dirty="0" smtClean="0">
              <a:solidFill>
                <a:srgbClr val="FF0000"/>
              </a:solidFill>
            </a:endParaRPr>
          </a:p>
          <a:p>
            <a:pPr marL="0" indent="0">
              <a:buNone/>
            </a:pPr>
            <a:r>
              <a:rPr lang="en-US" dirty="0">
                <a:sym typeface="Wingdings"/>
              </a:rPr>
              <a:t> </a:t>
            </a:r>
            <a:r>
              <a:rPr lang="en-US" dirty="0" smtClean="0">
                <a:sym typeface="Wingdings"/>
              </a:rPr>
              <a:t>    block granularity </a:t>
            </a:r>
            <a:r>
              <a:rPr lang="en-US" dirty="0" err="1" smtClean="0">
                <a:sym typeface="Wingdings"/>
              </a:rPr>
              <a:t>checkpointing</a:t>
            </a:r>
            <a:r>
              <a:rPr lang="en-US" dirty="0" smtClean="0">
                <a:sym typeface="Wingdings"/>
              </a:rPr>
              <a:t> </a:t>
            </a:r>
          </a:p>
          <a:p>
            <a:pPr marL="0" indent="0">
              <a:buNone/>
            </a:pPr>
            <a:r>
              <a:rPr lang="en-US" dirty="0">
                <a:sym typeface="Wingdings"/>
              </a:rPr>
              <a:t> </a:t>
            </a:r>
            <a:r>
              <a:rPr lang="en-US" dirty="0" smtClean="0">
                <a:sym typeface="Wingdings"/>
              </a:rPr>
              <a:t>    working copy stored in NVM (for short </a:t>
            </a:r>
            <a:r>
              <a:rPr lang="en-US" dirty="0" err="1" smtClean="0">
                <a:sym typeface="Wingdings"/>
              </a:rPr>
              <a:t>ckpt</a:t>
            </a:r>
            <a:r>
              <a:rPr lang="en-US" dirty="0" smtClean="0">
                <a:sym typeface="Wingdings"/>
              </a:rPr>
              <a:t> latency)</a:t>
            </a:r>
          </a:p>
          <a:p>
            <a:endParaRPr lang="en-US" sz="1600" dirty="0" smtClean="0">
              <a:sym typeface="Wingdings"/>
            </a:endParaRPr>
          </a:p>
          <a:p>
            <a:r>
              <a:rPr lang="en-US" dirty="0" smtClean="0">
                <a:solidFill>
                  <a:srgbClr val="FF0000"/>
                </a:solidFill>
                <a:sym typeface="Wingdings"/>
              </a:rPr>
              <a:t>Dense updates with high spatial locality  page </a:t>
            </a:r>
            <a:r>
              <a:rPr lang="en-US" dirty="0" err="1" smtClean="0">
                <a:solidFill>
                  <a:srgbClr val="FF0000"/>
                </a:solidFill>
                <a:sym typeface="Wingdings"/>
              </a:rPr>
              <a:t>writeback</a:t>
            </a:r>
            <a:endParaRPr lang="en-US" dirty="0" smtClean="0">
              <a:solidFill>
                <a:srgbClr val="FF0000"/>
              </a:solidFill>
              <a:sym typeface="Wingdings"/>
            </a:endParaRPr>
          </a:p>
          <a:p>
            <a:pPr marL="0" indent="0">
              <a:buNone/>
            </a:pPr>
            <a:r>
              <a:rPr lang="en-US" dirty="0">
                <a:sym typeface="Wingdings"/>
              </a:rPr>
              <a:t> </a:t>
            </a:r>
            <a:r>
              <a:rPr lang="en-US" dirty="0" smtClean="0">
                <a:sym typeface="Wingdings"/>
              </a:rPr>
              <a:t>    page granularity </a:t>
            </a:r>
            <a:r>
              <a:rPr lang="en-US" dirty="0" err="1" smtClean="0">
                <a:sym typeface="Wingdings"/>
              </a:rPr>
              <a:t>checkpointing</a:t>
            </a:r>
            <a:r>
              <a:rPr lang="en-US" dirty="0" smtClean="0">
                <a:sym typeface="Wingdings"/>
              </a:rPr>
              <a:t> (small metadata)</a:t>
            </a:r>
          </a:p>
          <a:p>
            <a:pPr marL="0" indent="0">
              <a:buNone/>
            </a:pPr>
            <a:r>
              <a:rPr lang="en-US" dirty="0">
                <a:sym typeface="Wingdings"/>
              </a:rPr>
              <a:t> </a:t>
            </a:r>
            <a:r>
              <a:rPr lang="en-US" dirty="0" smtClean="0">
                <a:sym typeface="Wingdings"/>
              </a:rPr>
              <a:t>    working copy stored in DRAM for fast buffering; written back to NVM during </a:t>
            </a:r>
            <a:r>
              <a:rPr lang="en-US" dirty="0" err="1" smtClean="0">
                <a:sym typeface="Wingdings"/>
              </a:rPr>
              <a:t>ckpt</a:t>
            </a:r>
            <a:r>
              <a:rPr lang="en-US" dirty="0" smtClean="0">
                <a:sym typeface="Wingdings"/>
              </a:rPr>
              <a:t>.</a:t>
            </a:r>
          </a:p>
          <a:p>
            <a:pPr marL="0" indent="0">
              <a:buNone/>
            </a:pPr>
            <a:endParaRPr lang="en-US" sz="1600" dirty="0">
              <a:sym typeface="Wingdings"/>
            </a:endParaRPr>
          </a:p>
          <a:p>
            <a:r>
              <a:rPr lang="en-US" dirty="0" smtClean="0">
                <a:solidFill>
                  <a:srgbClr val="0000FF"/>
                </a:solidFill>
                <a:sym typeface="Wingdings"/>
              </a:rPr>
              <a:t>Can switch between schemes when one is on critical path</a:t>
            </a:r>
          </a:p>
          <a:p>
            <a:pPr marL="0" indent="0">
              <a:buNone/>
            </a:pPr>
            <a:endParaRPr lang="en-US" dirty="0">
              <a:sym typeface="Wingdings"/>
            </a:endParaRPr>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177</a:t>
            </a:fld>
            <a:endParaRPr lang="en-US" altLang="en-US"/>
          </a:p>
        </p:txBody>
      </p:sp>
      <p:sp>
        <p:nvSpPr>
          <p:cNvPr id="5" name="Rectangle 4"/>
          <p:cNvSpPr/>
          <p:nvPr/>
        </p:nvSpPr>
        <p:spPr>
          <a:xfrm>
            <a:off x="1259632" y="6362164"/>
            <a:ext cx="7344816" cy="523220"/>
          </a:xfrm>
          <a:prstGeom prst="rect">
            <a:avLst/>
          </a:prstGeom>
        </p:spPr>
        <p:txBody>
          <a:bodyPr wrap="square">
            <a:spAutoFit/>
          </a:bodyPr>
          <a:lstStyle/>
          <a:p>
            <a:pPr>
              <a:buClr>
                <a:srgbClr val="CC9900"/>
              </a:buClr>
            </a:pPr>
            <a:r>
              <a:rPr lang="en-US" sz="1400" dirty="0" err="1"/>
              <a:t>Ren</a:t>
            </a:r>
            <a:r>
              <a:rPr lang="en-US" sz="1400" dirty="0"/>
              <a:t>+, “</a:t>
            </a:r>
            <a:r>
              <a:rPr lang="en-US" sz="1400" dirty="0" err="1">
                <a:solidFill>
                  <a:srgbClr val="0000FF"/>
                </a:solidFill>
              </a:rPr>
              <a:t>ThyNVM</a:t>
            </a:r>
            <a:r>
              <a:rPr lang="en-US" sz="1400" dirty="0">
                <a:solidFill>
                  <a:srgbClr val="0000FF"/>
                </a:solidFill>
              </a:rPr>
              <a:t>: Enabling Software-Transparent Crash Consistency in Persistent Memory Systems</a:t>
            </a:r>
            <a:r>
              <a:rPr lang="en-US" sz="1400" dirty="0"/>
              <a:t>,” MICRO 2015.</a:t>
            </a:r>
          </a:p>
        </p:txBody>
      </p:sp>
    </p:spTree>
    <p:extLst>
      <p:ext uri="{BB962C8B-B14F-4D97-AF65-F5344CB8AC3E}">
        <p14:creationId xmlns:p14="http://schemas.microsoft.com/office/powerpoint/2010/main" val="12939220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a:t>ThyNVM</a:t>
            </a:r>
            <a:r>
              <a:rPr lang="en-US" dirty="0"/>
              <a:t> </a:t>
            </a:r>
            <a:r>
              <a:rPr lang="en-US" dirty="0" smtClean="0"/>
              <a:t>Performance (I)</a:t>
            </a:r>
            <a:endParaRPr kumimoji="1" lang="zh-CN" altLang="en-US" dirty="0"/>
          </a:p>
        </p:txBody>
      </p:sp>
      <p:sp>
        <p:nvSpPr>
          <p:cNvPr id="3" name="内容占位符 2"/>
          <p:cNvSpPr>
            <a:spLocks noGrp="1"/>
          </p:cNvSpPr>
          <p:nvPr>
            <p:ph idx="1"/>
          </p:nvPr>
        </p:nvSpPr>
        <p:spPr>
          <a:xfrm>
            <a:off x="457200" y="1124744"/>
            <a:ext cx="8229600" cy="5336435"/>
          </a:xfrm>
        </p:spPr>
        <p:txBody>
          <a:bodyPr>
            <a:normAutofit/>
          </a:bodyPr>
          <a:lstStyle/>
          <a:p>
            <a:r>
              <a:rPr kumimoji="1" lang="en-US" altLang="zh-CN" dirty="0" smtClean="0"/>
              <a:t>In-memory</a:t>
            </a:r>
            <a:r>
              <a:rPr kumimoji="1" lang="zh-CN" altLang="en-US" dirty="0" smtClean="0"/>
              <a:t> </a:t>
            </a:r>
            <a:r>
              <a:rPr kumimoji="1" lang="en-US" altLang="zh-CN" dirty="0" smtClean="0"/>
              <a:t>storage</a:t>
            </a:r>
            <a:r>
              <a:rPr kumimoji="1" lang="zh-CN" altLang="en-US" dirty="0" smtClean="0"/>
              <a:t> </a:t>
            </a:r>
            <a:r>
              <a:rPr kumimoji="1" lang="en-US" altLang="zh-CN" dirty="0" smtClean="0"/>
              <a:t>workloads</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smtClean="0"/>
          </a:p>
          <a:p>
            <a:endParaRPr kumimoji="1" lang="en-US" altLang="zh-CN" dirty="0" smtClean="0"/>
          </a:p>
          <a:p>
            <a:endParaRPr kumimoji="1" lang="en-US" altLang="zh-CN" dirty="0"/>
          </a:p>
          <a:p>
            <a:pPr lvl="1"/>
            <a:endParaRPr kumimoji="1" lang="en-US" altLang="zh-CN" dirty="0" smtClean="0"/>
          </a:p>
          <a:p>
            <a:pPr marL="344487" lvl="1" indent="0">
              <a:buNone/>
            </a:pPr>
            <a:endParaRPr kumimoji="1" lang="en-US" altLang="zh-CN" dirty="0" smtClean="0"/>
          </a:p>
          <a:p>
            <a:pPr marL="344487" lvl="1" indent="0">
              <a:buNone/>
            </a:pPr>
            <a:r>
              <a:rPr kumimoji="1" lang="en-US" altLang="zh-CN" dirty="0" smtClean="0"/>
              <a:t>8.8</a:t>
            </a:r>
            <a:r>
              <a:rPr kumimoji="1" lang="en-US" altLang="zh-CN" dirty="0"/>
              <a:t>%</a:t>
            </a:r>
            <a:r>
              <a:rPr kumimoji="1" lang="en-US" altLang="zh-CN" dirty="0" smtClean="0"/>
              <a:t>/</a:t>
            </a:r>
            <a:r>
              <a:rPr kumimoji="1" lang="en-US" altLang="zh-CN" dirty="0"/>
              <a:t>29.9</a:t>
            </a:r>
            <a:r>
              <a:rPr kumimoji="1" lang="en-US" altLang="zh-CN" dirty="0" smtClean="0"/>
              <a:t>% </a:t>
            </a:r>
            <a:r>
              <a:rPr kumimoji="1" lang="en-US" altLang="zh-CN" dirty="0"/>
              <a:t>higher throughput than </a:t>
            </a:r>
            <a:r>
              <a:rPr kumimoji="1" lang="en-US" altLang="zh-CN" dirty="0" smtClean="0"/>
              <a:t>journaling/shadow </a:t>
            </a:r>
            <a:r>
              <a:rPr kumimoji="1" lang="en-US" altLang="zh-CN" dirty="0"/>
              <a:t>paging with </a:t>
            </a:r>
            <a:r>
              <a:rPr kumimoji="1" lang="en-US" altLang="zh-CN" dirty="0" smtClean="0"/>
              <a:t>a hash table</a:t>
            </a:r>
            <a:r>
              <a:rPr kumimoji="1" lang="zh-CN" altLang="en-US" dirty="0" smtClean="0"/>
              <a:t> </a:t>
            </a:r>
            <a:r>
              <a:rPr kumimoji="1" lang="en-US" altLang="zh-CN" dirty="0" smtClean="0"/>
              <a:t>based</a:t>
            </a:r>
            <a:r>
              <a:rPr kumimoji="1" lang="zh-CN" altLang="en-US" dirty="0" smtClean="0"/>
              <a:t> </a:t>
            </a:r>
            <a:r>
              <a:rPr kumimoji="1" lang="en-US" altLang="zh-CN" dirty="0" smtClean="0"/>
              <a:t>key-value</a:t>
            </a:r>
            <a:r>
              <a:rPr kumimoji="1" lang="zh-CN" altLang="en-US" dirty="0" smtClean="0"/>
              <a:t> </a:t>
            </a:r>
            <a:r>
              <a:rPr kumimoji="1" lang="en-US" altLang="zh-CN" dirty="0" smtClean="0"/>
              <a:t>store</a:t>
            </a:r>
            <a:endParaRPr kumimoji="1" lang="en-US" altLang="zh-CN" dirty="0"/>
          </a:p>
        </p:txBody>
      </p:sp>
      <p:pic>
        <p:nvPicPr>
          <p:cNvPr id="4" name="图片 3" descr="ht-th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18" y="1772816"/>
            <a:ext cx="8291737" cy="3531666"/>
          </a:xfrm>
          <a:prstGeom prst="rect">
            <a:avLst/>
          </a:prstGeom>
        </p:spPr>
      </p:pic>
      <p:sp>
        <p:nvSpPr>
          <p:cNvPr id="5" name="Rectangle 4"/>
          <p:cNvSpPr/>
          <p:nvPr/>
        </p:nvSpPr>
        <p:spPr>
          <a:xfrm>
            <a:off x="1259632" y="6362164"/>
            <a:ext cx="7344816" cy="523220"/>
          </a:xfrm>
          <a:prstGeom prst="rect">
            <a:avLst/>
          </a:prstGeom>
        </p:spPr>
        <p:txBody>
          <a:bodyPr wrap="square">
            <a:spAutoFit/>
          </a:bodyPr>
          <a:lstStyle/>
          <a:p>
            <a:pPr>
              <a:buClr>
                <a:srgbClr val="CC9900"/>
              </a:buClr>
            </a:pPr>
            <a:r>
              <a:rPr lang="en-US" sz="1400" dirty="0" err="1"/>
              <a:t>Ren</a:t>
            </a:r>
            <a:r>
              <a:rPr lang="en-US" sz="1400" dirty="0"/>
              <a:t>+, “</a:t>
            </a:r>
            <a:r>
              <a:rPr lang="en-US" sz="1400" dirty="0" err="1">
                <a:solidFill>
                  <a:srgbClr val="0000FF"/>
                </a:solidFill>
              </a:rPr>
              <a:t>ThyNVM</a:t>
            </a:r>
            <a:r>
              <a:rPr lang="en-US" sz="1400" dirty="0">
                <a:solidFill>
                  <a:srgbClr val="0000FF"/>
                </a:solidFill>
              </a:rPr>
              <a:t>: Enabling Software-Transparent Crash Consistency in Persistent Memory Systems</a:t>
            </a:r>
            <a:r>
              <a:rPr lang="en-US" sz="1400" dirty="0"/>
              <a:t>,” MICRO 2015.</a:t>
            </a:r>
          </a:p>
        </p:txBody>
      </p:sp>
    </p:spTree>
    <p:extLst>
      <p:ext uri="{BB962C8B-B14F-4D97-AF65-F5344CB8AC3E}">
        <p14:creationId xmlns:p14="http://schemas.microsoft.com/office/powerpoint/2010/main" val="2614870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a:t>ThyNVM</a:t>
            </a:r>
            <a:r>
              <a:rPr lang="en-US" dirty="0"/>
              <a:t> </a:t>
            </a:r>
            <a:r>
              <a:rPr lang="en-US" dirty="0" smtClean="0"/>
              <a:t>Performance (II)</a:t>
            </a:r>
            <a:endParaRPr kumimoji="1" lang="zh-CN" altLang="en-US" dirty="0"/>
          </a:p>
        </p:txBody>
      </p:sp>
      <p:sp>
        <p:nvSpPr>
          <p:cNvPr id="3" name="内容占位符 2"/>
          <p:cNvSpPr>
            <a:spLocks noGrp="1"/>
          </p:cNvSpPr>
          <p:nvPr>
            <p:ph idx="1"/>
          </p:nvPr>
        </p:nvSpPr>
        <p:spPr>
          <a:xfrm>
            <a:off x="457200" y="1124744"/>
            <a:ext cx="8229600" cy="5420641"/>
          </a:xfrm>
        </p:spPr>
        <p:txBody>
          <a:bodyPr>
            <a:normAutofit/>
          </a:bodyPr>
          <a:lstStyle/>
          <a:p>
            <a:r>
              <a:rPr kumimoji="1" lang="en-US" altLang="zh-CN" dirty="0" smtClean="0"/>
              <a:t>Legacy compute-intensive</a:t>
            </a:r>
            <a:r>
              <a:rPr kumimoji="1" lang="zh-CN" altLang="en-US" dirty="0" smtClean="0"/>
              <a:t> </a:t>
            </a:r>
            <a:r>
              <a:rPr kumimoji="1" lang="en-US" altLang="zh-CN" dirty="0" smtClean="0"/>
              <a:t>workloads</a:t>
            </a:r>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smtClean="0"/>
          </a:p>
          <a:p>
            <a:endParaRPr kumimoji="1" lang="en-US" altLang="zh-CN" dirty="0" smtClean="0"/>
          </a:p>
          <a:p>
            <a:pPr lvl="1"/>
            <a:endParaRPr kumimoji="1" lang="en-US" altLang="zh-CN" dirty="0" smtClean="0"/>
          </a:p>
          <a:p>
            <a:pPr lvl="1"/>
            <a:r>
              <a:rPr kumimoji="1" lang="en-US" altLang="zh-CN" dirty="0" smtClean="0"/>
              <a:t>Within</a:t>
            </a:r>
            <a:r>
              <a:rPr lang="en-US" altLang="zh-CN" dirty="0" smtClean="0"/>
              <a:t> </a:t>
            </a:r>
            <a:r>
              <a:rPr lang="en-US" altLang="zh-CN" dirty="0"/>
              <a:t>3.4% </a:t>
            </a:r>
            <a:r>
              <a:rPr lang="en-US" altLang="zh-CN" dirty="0" smtClean="0"/>
              <a:t>of Ideal DRAM,</a:t>
            </a:r>
            <a:r>
              <a:rPr lang="zh-CN" altLang="en-US" dirty="0" smtClean="0"/>
              <a:t> </a:t>
            </a:r>
            <a:endParaRPr lang="en-US" altLang="zh-CN" dirty="0" smtClean="0"/>
          </a:p>
          <a:p>
            <a:pPr lvl="1"/>
            <a:r>
              <a:rPr lang="en-US" altLang="zh-CN" dirty="0" smtClean="0"/>
              <a:t>2.7</a:t>
            </a:r>
            <a:r>
              <a:rPr lang="en-US" altLang="zh-CN" dirty="0"/>
              <a:t>% </a:t>
            </a:r>
            <a:r>
              <a:rPr lang="en-US" altLang="zh-CN" dirty="0" smtClean="0"/>
              <a:t>higher performance than Ideal NVM.</a:t>
            </a:r>
            <a:endParaRPr lang="en-US" altLang="zh-CN" dirty="0"/>
          </a:p>
        </p:txBody>
      </p:sp>
      <p:pic>
        <p:nvPicPr>
          <p:cNvPr id="4" name="图片 3" descr="cpu-ip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556792"/>
            <a:ext cx="8248022" cy="3734521"/>
          </a:xfrm>
          <a:prstGeom prst="rect">
            <a:avLst/>
          </a:prstGeom>
        </p:spPr>
      </p:pic>
      <p:sp>
        <p:nvSpPr>
          <p:cNvPr id="5" name="Rectangle 4"/>
          <p:cNvSpPr/>
          <p:nvPr/>
        </p:nvSpPr>
        <p:spPr>
          <a:xfrm>
            <a:off x="1259632" y="6362164"/>
            <a:ext cx="7344816" cy="523220"/>
          </a:xfrm>
          <a:prstGeom prst="rect">
            <a:avLst/>
          </a:prstGeom>
        </p:spPr>
        <p:txBody>
          <a:bodyPr wrap="square">
            <a:spAutoFit/>
          </a:bodyPr>
          <a:lstStyle/>
          <a:p>
            <a:pPr>
              <a:buClr>
                <a:srgbClr val="CC9900"/>
              </a:buClr>
            </a:pPr>
            <a:r>
              <a:rPr lang="en-US" sz="1400" dirty="0" err="1"/>
              <a:t>Ren</a:t>
            </a:r>
            <a:r>
              <a:rPr lang="en-US" sz="1400" dirty="0"/>
              <a:t>+, “</a:t>
            </a:r>
            <a:r>
              <a:rPr lang="en-US" sz="1400" dirty="0" err="1">
                <a:solidFill>
                  <a:srgbClr val="0000FF"/>
                </a:solidFill>
              </a:rPr>
              <a:t>ThyNVM</a:t>
            </a:r>
            <a:r>
              <a:rPr lang="en-US" sz="1400" dirty="0">
                <a:solidFill>
                  <a:srgbClr val="0000FF"/>
                </a:solidFill>
              </a:rPr>
              <a:t>: Enabling Software-Transparent Crash Consistency in Persistent Memory Systems</a:t>
            </a:r>
            <a:r>
              <a:rPr lang="en-US" sz="1400" dirty="0"/>
              <a:t>,” MICRO 2015.</a:t>
            </a:r>
          </a:p>
        </p:txBody>
      </p:sp>
    </p:spTree>
    <p:extLst>
      <p:ext uri="{BB962C8B-B14F-4D97-AF65-F5344CB8AC3E}">
        <p14:creationId xmlns:p14="http://schemas.microsoft.com/office/powerpoint/2010/main" val="3711527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18</a:t>
            </a:fld>
            <a:endParaRPr lang="en-US" sz="1600" dirty="0">
              <a:solidFill>
                <a:srgbClr val="000000"/>
              </a:solidFill>
              <a:latin typeface="Garamond" charset="0"/>
            </a:endParaRPr>
          </a:p>
        </p:txBody>
      </p:sp>
    </p:spTree>
    <p:extLst>
      <p:ext uri="{BB962C8B-B14F-4D97-AF65-F5344CB8AC3E}">
        <p14:creationId xmlns:p14="http://schemas.microsoft.com/office/powerpoint/2010/main" val="2488467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19</a:t>
            </a:fld>
            <a:endParaRPr lang="en-US" sz="1600">
              <a:solidFill>
                <a:srgbClr val="000000"/>
              </a:solidFill>
              <a:latin typeface="Garamond" charset="0"/>
            </a:endParaRPr>
          </a:p>
        </p:txBody>
      </p:sp>
    </p:spTree>
    <p:extLst>
      <p:ext uri="{BB962C8B-B14F-4D97-AF65-F5344CB8AC3E}">
        <p14:creationId xmlns:p14="http://schemas.microsoft.com/office/powerpoint/2010/main" val="1956747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Interconnect Papers MICRO 2012, 2015</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a:t>
            </a:fld>
            <a:endParaRPr lang="en-US" altLang="en-US"/>
          </a:p>
        </p:txBody>
      </p:sp>
      <p:graphicFrame>
        <p:nvGraphicFramePr>
          <p:cNvPr id="7" name="Chart 6"/>
          <p:cNvGraphicFramePr>
            <a:graphicFrameLocks/>
          </p:cNvGraphicFramePr>
          <p:nvPr>
            <p:extLst>
              <p:ext uri="{D42A27DB-BD31-4B8C-83A1-F6EECF244321}">
                <p14:modId xmlns:p14="http://schemas.microsoft.com/office/powerpoint/2010/main" val="3205974849"/>
              </p:ext>
            </p:extLst>
          </p:nvPr>
        </p:nvGraphicFramePr>
        <p:xfrm>
          <a:off x="323528" y="1052736"/>
          <a:ext cx="8352928"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7320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20</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895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adjacent rows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21</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900" b="0" dirty="0" smtClean="0">
                <a:solidFill>
                  <a:schemeClr val="accent6">
                    <a:lumMod val="50000"/>
                  </a:schemeClr>
                </a:solidFill>
                <a:latin typeface="Garamond" charset="0"/>
              </a:rPr>
              <a:t>An Example of the DRAM Scaling Problem</a:t>
            </a:r>
            <a:endParaRPr lang="en-US" sz="39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57889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22</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at Risk</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469753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4" name="YArrow"/>
          <p:cNvCxnSpPr>
            <a:stCxn id="26" idx="3"/>
            <a:endCxn id="29"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6"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9" name="XArrow"/>
          <p:cNvCxnSpPr>
            <a:stCxn id="2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2" name="Rectangle 1"/>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853783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20" name="YArrow"/>
          <p:cNvCxnSpPr>
            <a:stCxn id="2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22" name="XArrow"/>
          <p:cNvCxnSpPr>
            <a:stCxn id="27"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7"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4" name="Rectangle 23"/>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2735929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36" name="YArrow"/>
          <p:cNvCxnSpPr>
            <a:stCxn id="37"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3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40" name="XArrow"/>
          <p:cNvCxnSpPr>
            <a:stCxn id="41"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41"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0" name="Rectangle 19"/>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711124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0221955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4135227315"/>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27</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981761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28</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Errors </a:t>
            </a:r>
            <a:r>
              <a:rPr lang="en-US" sz="4400" b="0" i="1" dirty="0" smtClean="0">
                <a:solidFill>
                  <a:srgbClr val="1A5712"/>
                </a:solidFill>
                <a:latin typeface="Garamond" charset="0"/>
                <a:ea typeface="ＭＳ Ｐゴシック" charset="0"/>
                <a:cs typeface="ＭＳ Ｐゴシック" charset="0"/>
              </a:rPr>
              <a:t>vs. </a:t>
            </a:r>
            <a:r>
              <a:rPr lang="en-US" sz="4400" b="0" dirty="0" smtClean="0">
                <a:solidFill>
                  <a:srgbClr val="1A5712"/>
                </a:solidFill>
                <a:latin typeface="Garamond" charset="0"/>
                <a:ea typeface="ＭＳ Ｐゴシック" charset="0"/>
                <a:cs typeface="ＭＳ Ｐゴシック" charset="0"/>
              </a:rPr>
              <a:t>Vintage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9783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9"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29</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Errors </a:t>
            </a:r>
            <a:r>
              <a:rPr lang="en-US" sz="4400" b="0" i="1" dirty="0" smtClean="0">
                <a:solidFill>
                  <a:srgbClr val="1A5712"/>
                </a:solidFill>
                <a:latin typeface="Garamond" charset="0"/>
                <a:ea typeface="ＭＳ Ｐゴシック" charset="0"/>
                <a:cs typeface="ＭＳ Ｐゴシック" charset="0"/>
              </a:rPr>
              <a:t>vs. </a:t>
            </a:r>
            <a:r>
              <a:rPr lang="en-US" sz="4400" b="0" dirty="0" smtClean="0">
                <a:solidFill>
                  <a:srgbClr val="1A5712"/>
                </a:solidFill>
                <a:latin typeface="Garamond" charset="0"/>
                <a:ea typeface="ＭＳ Ｐゴシック" charset="0"/>
                <a:cs typeface="ＭＳ Ｐゴシック" charset="0"/>
              </a:rPr>
              <a:t>Vintage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16202112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Interconnect Papers MICRO 2012, 2015</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a:t>
            </a:fld>
            <a:endParaRPr lang="en-US" altLang="en-US"/>
          </a:p>
        </p:txBody>
      </p:sp>
      <p:graphicFrame>
        <p:nvGraphicFramePr>
          <p:cNvPr id="7" name="Chart 6"/>
          <p:cNvGraphicFramePr>
            <a:graphicFrameLocks/>
          </p:cNvGraphicFramePr>
          <p:nvPr>
            <p:extLst>
              <p:ext uri="{D42A27DB-BD31-4B8C-83A1-F6EECF244321}">
                <p14:modId xmlns:p14="http://schemas.microsoft.com/office/powerpoint/2010/main" val="1998356831"/>
              </p:ext>
            </p:extLst>
          </p:nvPr>
        </p:nvGraphicFramePr>
        <p:xfrm>
          <a:off x="323528" y="1052736"/>
          <a:ext cx="3384376"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2853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1332478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31</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42545237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32</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655908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33</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668704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34</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3156593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35</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0062851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Patch for </a:t>
            </a:r>
            <a:r>
              <a:rPr lang="en-US" dirty="0" err="1" smtClean="0"/>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a:t>
            </a:r>
            <a:r>
              <a:rPr lang="en-US" dirty="0" smtClean="0">
                <a:hlinkClick r:id="rId2"/>
              </a:rPr>
              <a:t>HT204934</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4294967295"/>
          </p:nvPr>
        </p:nvSpPr>
        <p:spPr>
          <a:xfrm>
            <a:off x="8077200" y="6340475"/>
            <a:ext cx="685800" cy="365125"/>
          </a:xfrm>
          <a:prstGeom prst="rect">
            <a:avLst/>
          </a:prstGeom>
        </p:spPr>
        <p:txBody>
          <a:bodyPr/>
          <a:lstStyle/>
          <a:p>
            <a:fld id="{D4D2B188-1D62-4FCA-8363-938AD4629BBB}" type="slidenum">
              <a:rPr lang="en-US" smtClean="0">
                <a:solidFill>
                  <a:prstClr val="black">
                    <a:tint val="75000"/>
                  </a:prstClr>
                </a:solidFill>
              </a:rPr>
              <a:pPr/>
              <a:t>36</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0813798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37</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473208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38</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1841874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DRAM shortcomings with</a:t>
            </a:r>
          </a:p>
          <a:p>
            <a:pPr lvl="1" eaLnBrk="1" hangingPunct="1"/>
            <a:r>
              <a:rPr lang="en-US" dirty="0" smtClean="0">
                <a:solidFill>
                  <a:srgbClr val="0000FF"/>
                </a:solidFill>
                <a:latin typeface="Tahoma" charset="0"/>
                <a:ea typeface="ＭＳ Ｐゴシック" charset="0"/>
                <a:cs typeface="ＭＳ Ｐゴシック" charset="0"/>
              </a:rPr>
              <a:t>System-DRAM co-design</a:t>
            </a:r>
          </a:p>
          <a:p>
            <a:pPr lvl="1" eaLnBrk="1" hangingPunct="1"/>
            <a:r>
              <a:rPr lang="en-US" dirty="0" smtClean="0">
                <a:solidFill>
                  <a:srgbClr val="000000"/>
                </a:solidFill>
                <a:latin typeface="Tahoma" charset="0"/>
                <a:ea typeface="ＭＳ Ｐゴシック" charset="0"/>
                <a:cs typeface="ＭＳ Ｐゴシック" charset="0"/>
              </a:rPr>
              <a:t>Novel DRAM architectures, interface,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a:t>
            </a: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39</a:t>
            </a:fld>
            <a:endParaRPr lang="en-US" sz="1600" dirty="0">
              <a:solidFill>
                <a:srgbClr val="000000"/>
              </a:solidFill>
              <a:latin typeface="Garamond" charset="0"/>
            </a:endParaRPr>
          </a:p>
        </p:txBody>
      </p:sp>
    </p:spTree>
    <p:extLst>
      <p:ext uri="{BB962C8B-B14F-4D97-AF65-F5344CB8AC3E}">
        <p14:creationId xmlns:p14="http://schemas.microsoft.com/office/powerpoint/2010/main" val="58652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Memory System Papers MICRO 2012, 2015</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a:t>
            </a:fld>
            <a:endParaRPr lang="en-US" altLang="en-US"/>
          </a:p>
        </p:txBody>
      </p:sp>
      <p:graphicFrame>
        <p:nvGraphicFramePr>
          <p:cNvPr id="8" name="Chart 7"/>
          <p:cNvGraphicFramePr>
            <a:graphicFrameLocks/>
          </p:cNvGraphicFramePr>
          <p:nvPr>
            <p:extLst>
              <p:ext uri="{D42A27DB-BD31-4B8C-83A1-F6EECF244321}">
                <p14:modId xmlns:p14="http://schemas.microsoft.com/office/powerpoint/2010/main" val="4239102795"/>
              </p:ext>
            </p:extLst>
          </p:nvPr>
        </p:nvGraphicFramePr>
        <p:xfrm>
          <a:off x="323528" y="1124744"/>
          <a:ext cx="8352928"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58385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0" y="668038"/>
            <a:ext cx="9144000" cy="5339680"/>
          </a:xfrm>
        </p:spPr>
        <p:txBody>
          <a:bodyPr/>
          <a:lstStyle/>
          <a:p>
            <a:pPr lvl="1" eaLnBrk="1" hangingPunct="1">
              <a:buClr>
                <a:srgbClr val="3B812F"/>
              </a:buClr>
            </a:pPr>
            <a:endParaRPr lang="en-US" sz="1100" dirty="0">
              <a:solidFill>
                <a:srgbClr val="000000"/>
              </a:solidFill>
              <a:latin typeface="Tahoma" charset="0"/>
              <a:ea typeface="ＭＳ Ｐゴシック" charset="0"/>
              <a:cs typeface="ＭＳ Ｐゴシック" charset="0"/>
            </a:endParaRPr>
          </a:p>
          <a:p>
            <a:pPr eaLnBrk="1" hangingPunct="1"/>
            <a:r>
              <a:rPr lang="en-US" sz="1100" dirty="0" smtClean="0">
                <a:solidFill>
                  <a:srgbClr val="000000"/>
                </a:solidFill>
                <a:latin typeface="Tahoma" charset="0"/>
                <a:ea typeface="ＭＳ Ｐゴシック" charset="0"/>
                <a:cs typeface="ＭＳ Ｐゴシック" charset="0"/>
              </a:rPr>
              <a:t>Liu+,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RAIDR: Retention-Aware Intelligent DRAM Refresh</a:t>
            </a:r>
            <a:r>
              <a:rPr lang="en-US" sz="1100" dirty="0">
                <a:solidFill>
                  <a:srgbClr val="000000"/>
                </a:solidFill>
                <a:latin typeface="Tahoma" charset="0"/>
                <a:ea typeface="ＭＳ Ｐゴシック" charset="0"/>
                <a:cs typeface="ＭＳ Ｐゴシック" charset="0"/>
              </a:rPr>
              <a:t>,” ISCA 2012.</a:t>
            </a:r>
          </a:p>
          <a:p>
            <a:pPr eaLnBrk="1" hangingPunct="1"/>
            <a:r>
              <a:rPr lang="en-US" sz="1100" dirty="0" smtClean="0">
                <a:solidFill>
                  <a:srgbClr val="000000"/>
                </a:solidFill>
                <a:latin typeface="Tahoma" charset="0"/>
                <a:ea typeface="ＭＳ Ｐゴシック" charset="0"/>
                <a:cs typeface="ＭＳ Ｐゴシック" charset="0"/>
              </a:rPr>
              <a:t>Kim+,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A Case for Exploiting Subarray-Level Parallelism in DRAM</a:t>
            </a:r>
            <a:r>
              <a:rPr lang="en-US" sz="1100" dirty="0">
                <a:solidFill>
                  <a:srgbClr val="000000"/>
                </a:solidFill>
                <a:latin typeface="Tahoma" charset="0"/>
                <a:ea typeface="ＭＳ Ｐゴシック" charset="0"/>
                <a:cs typeface="ＭＳ Ｐゴシック" charset="0"/>
              </a:rPr>
              <a:t>,” ISCA 2012</a:t>
            </a:r>
            <a:r>
              <a:rPr lang="en-US" sz="1100" dirty="0" smtClean="0">
                <a:solidFill>
                  <a:srgbClr val="000000"/>
                </a:solidFill>
                <a:latin typeface="Tahoma" charset="0"/>
                <a:ea typeface="ＭＳ Ｐゴシック" charset="0"/>
                <a:cs typeface="ＭＳ Ｐゴシック" charset="0"/>
              </a:rPr>
              <a:t>.</a:t>
            </a:r>
          </a:p>
          <a:p>
            <a:pPr eaLnBrk="1" hangingPunct="1"/>
            <a:r>
              <a:rPr lang="en-US" sz="1100" dirty="0" smtClean="0">
                <a:solidFill>
                  <a:srgbClr val="000000"/>
                </a:solidFill>
                <a:latin typeface="Tahoma" charset="0"/>
                <a:ea typeface="ＭＳ Ｐゴシック" charset="0"/>
                <a:cs typeface="ＭＳ Ｐゴシック" charset="0"/>
              </a:rPr>
              <a:t>Lee</a:t>
            </a:r>
            <a:r>
              <a:rPr lang="en-US" sz="1100" dirty="0">
                <a:solidFill>
                  <a:srgbClr val="000000"/>
                </a:solidFill>
                <a:latin typeface="Tahoma" charset="0"/>
                <a:ea typeface="ＭＳ Ｐゴシック" charset="0"/>
                <a:cs typeface="ＭＳ Ｐゴシック" charset="0"/>
              </a:rPr>
              <a:t>+</a:t>
            </a:r>
            <a:r>
              <a:rPr lang="en-US" sz="1100" dirty="0" smtClean="0">
                <a:solidFill>
                  <a:srgbClr val="000000"/>
                </a:solidFill>
                <a:latin typeface="Tahoma" charset="0"/>
                <a:ea typeface="ＭＳ Ｐゴシック" charset="0"/>
                <a:cs typeface="ＭＳ Ｐゴシック" charset="0"/>
              </a:rPr>
              <a:t>,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Tiered-Latency DRAM: A Low Latency and Low Cost DRAM </a:t>
            </a:r>
            <a:r>
              <a:rPr lang="en-US" sz="1100" dirty="0" smtClean="0">
                <a:solidFill>
                  <a:srgbClr val="0000FF"/>
                </a:solidFill>
                <a:latin typeface="Tahoma" charset="0"/>
                <a:ea typeface="ＭＳ Ｐゴシック" charset="0"/>
                <a:cs typeface="ＭＳ Ｐゴシック" charset="0"/>
              </a:rPr>
              <a:t>Architecture</a:t>
            </a:r>
            <a:r>
              <a:rPr lang="en-US" sz="1100" dirty="0" smtClean="0">
                <a:solidFill>
                  <a:srgbClr val="000000"/>
                </a:solidFill>
                <a:latin typeface="Tahoma" charset="0"/>
                <a:ea typeface="ＭＳ Ｐゴシック" charset="0"/>
                <a:cs typeface="ＭＳ Ｐゴシック" charset="0"/>
              </a:rPr>
              <a:t>,” HPCA 2013.</a:t>
            </a:r>
          </a:p>
          <a:p>
            <a:pPr eaLnBrk="1" hangingPunct="1"/>
            <a:r>
              <a:rPr lang="en-US" sz="1100" dirty="0" smtClean="0">
                <a:solidFill>
                  <a:srgbClr val="000000"/>
                </a:solidFill>
                <a:latin typeface="Tahoma" charset="0"/>
                <a:ea typeface="ＭＳ Ｐゴシック" charset="0"/>
                <a:cs typeface="ＭＳ Ｐゴシック" charset="0"/>
              </a:rPr>
              <a:t>Liu+, “</a:t>
            </a:r>
            <a:r>
              <a:rPr lang="en-US" sz="1100" dirty="0">
                <a:solidFill>
                  <a:srgbClr val="0000FF"/>
                </a:solidFill>
                <a:latin typeface="Tahoma" charset="0"/>
                <a:ea typeface="ＭＳ Ｐゴシック" charset="0"/>
                <a:cs typeface="ＭＳ Ｐゴシック" charset="0"/>
              </a:rPr>
              <a:t>An Experimental Study of Data Retention Behavior in Modern DRAM </a:t>
            </a:r>
            <a:r>
              <a:rPr lang="en-US" sz="1100" dirty="0" smtClean="0">
                <a:solidFill>
                  <a:srgbClr val="0000FF"/>
                </a:solidFill>
                <a:latin typeface="Tahoma" charset="0"/>
                <a:ea typeface="ＭＳ Ｐゴシック" charset="0"/>
                <a:cs typeface="ＭＳ Ｐゴシック" charset="0"/>
              </a:rPr>
              <a:t>Devices</a:t>
            </a:r>
            <a:r>
              <a:rPr lang="en-US" sz="1100" dirty="0" smtClean="0">
                <a:solidFill>
                  <a:srgbClr val="000000"/>
                </a:solidFill>
                <a:latin typeface="Tahoma" charset="0"/>
                <a:ea typeface="ＭＳ Ｐゴシック" charset="0"/>
                <a:cs typeface="ＭＳ Ｐゴシック" charset="0"/>
              </a:rPr>
              <a:t>,” ISCA 2013.</a:t>
            </a:r>
            <a:endParaRPr lang="en-US" sz="1100" dirty="0">
              <a:solidFill>
                <a:srgbClr val="000000"/>
              </a:solidFill>
              <a:latin typeface="Tahoma" charset="0"/>
              <a:ea typeface="ＭＳ Ｐゴシック" charset="0"/>
              <a:cs typeface="ＭＳ Ｐゴシック" charset="0"/>
            </a:endParaRPr>
          </a:p>
          <a:p>
            <a:pPr eaLnBrk="1" hangingPunct="1"/>
            <a:r>
              <a:rPr lang="en-US" sz="1100" dirty="0" smtClean="0"/>
              <a:t>Seshadri+, “</a:t>
            </a:r>
            <a:r>
              <a:rPr lang="en-US" sz="1100" dirty="0" err="1">
                <a:solidFill>
                  <a:srgbClr val="0000FF"/>
                </a:solidFill>
              </a:rPr>
              <a:t>RowClone</a:t>
            </a:r>
            <a:r>
              <a:rPr lang="en-US" sz="1100" dirty="0">
                <a:solidFill>
                  <a:srgbClr val="0000FF"/>
                </a:solidFill>
              </a:rPr>
              <a:t>: Fast and Efficient In-DRAM Copy and Initialization of Bulk Data</a:t>
            </a:r>
            <a:r>
              <a:rPr lang="en-US" sz="1100" dirty="0"/>
              <a:t>,</a:t>
            </a:r>
            <a:r>
              <a:rPr lang="en-US" sz="1100" dirty="0" smtClean="0"/>
              <a:t>” MICRO 2013.</a:t>
            </a:r>
          </a:p>
          <a:p>
            <a:pPr eaLnBrk="1" hangingPunct="1"/>
            <a:r>
              <a:rPr lang="en-US" sz="1100" dirty="0" err="1" smtClean="0">
                <a:latin typeface="Tahoma" charset="0"/>
                <a:ea typeface="ＭＳ Ｐゴシック" charset="0"/>
                <a:cs typeface="ＭＳ Ｐゴシック" charset="0"/>
              </a:rPr>
              <a:t>Pekhimenko</a:t>
            </a:r>
            <a:r>
              <a:rPr lang="en-US" sz="1100" dirty="0" smtClean="0">
                <a:latin typeface="Tahoma" charset="0"/>
                <a:ea typeface="ＭＳ Ｐゴシック" charset="0"/>
                <a:cs typeface="ＭＳ Ｐゴシック" charset="0"/>
              </a:rPr>
              <a:t>+, “</a:t>
            </a:r>
            <a:r>
              <a:rPr lang="en-US" sz="1100" dirty="0" smtClean="0">
                <a:solidFill>
                  <a:srgbClr val="0000FF"/>
                </a:solidFill>
                <a:latin typeface="Tahoma" charset="0"/>
                <a:ea typeface="ＭＳ Ｐゴシック" charset="0"/>
                <a:cs typeface="ＭＳ Ｐゴシック" charset="0"/>
              </a:rPr>
              <a:t>Linearly Compressed Pages: A Main Memory Compression Framework</a:t>
            </a:r>
            <a:r>
              <a:rPr lang="en-US" sz="1100" dirty="0" smtClean="0">
                <a:latin typeface="Tahoma" charset="0"/>
                <a:ea typeface="ＭＳ Ｐゴシック" charset="0"/>
                <a:cs typeface="ＭＳ Ｐゴシック" charset="0"/>
              </a:rPr>
              <a:t>,” MICRO 2013.</a:t>
            </a:r>
          </a:p>
          <a:p>
            <a:pPr eaLnBrk="1" hangingPunct="1"/>
            <a:r>
              <a:rPr lang="en-US" sz="1100" dirty="0">
                <a:latin typeface="Tahoma" charset="0"/>
                <a:ea typeface="ＭＳ Ｐゴシック" charset="0"/>
                <a:cs typeface="ＭＳ Ｐゴシック" charset="0"/>
              </a:rPr>
              <a:t>Chang+, “</a:t>
            </a:r>
            <a:r>
              <a:rPr lang="en-US" sz="1100" dirty="0">
                <a:solidFill>
                  <a:srgbClr val="0000FF"/>
                </a:solidFill>
                <a:latin typeface="Tahoma" charset="0"/>
                <a:ea typeface="ＭＳ Ｐゴシック" charset="0"/>
                <a:cs typeface="ＭＳ Ｐゴシック" charset="0"/>
              </a:rPr>
              <a:t>Improving DRAM Performance by Parallelizing Refreshes with </a:t>
            </a:r>
            <a:r>
              <a:rPr lang="en-US" sz="1100" dirty="0" smtClean="0">
                <a:solidFill>
                  <a:srgbClr val="0000FF"/>
                </a:solidFill>
                <a:latin typeface="Tahoma" charset="0"/>
                <a:ea typeface="ＭＳ Ｐゴシック" charset="0"/>
                <a:cs typeface="ＭＳ Ｐゴシック" charset="0"/>
              </a:rPr>
              <a:t>Accesses</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HPCA 2014</a:t>
            </a:r>
            <a:r>
              <a:rPr lang="en-US" sz="1100" dirty="0" smtClean="0">
                <a:latin typeface="Tahoma" charset="0"/>
                <a:ea typeface="ＭＳ Ｐゴシック" charset="0"/>
                <a:cs typeface="ＭＳ Ｐゴシック" charset="0"/>
              </a:rPr>
              <a:t>.</a:t>
            </a:r>
          </a:p>
          <a:p>
            <a:pPr eaLnBrk="1" hangingPunct="1"/>
            <a:r>
              <a:rPr lang="en-US" sz="1100" dirty="0">
                <a:latin typeface="Tahoma" charset="0"/>
                <a:ea typeface="ＭＳ Ｐゴシック" charset="0"/>
                <a:cs typeface="ＭＳ Ｐゴシック" charset="0"/>
              </a:rPr>
              <a:t>Khan+, “</a:t>
            </a:r>
            <a:r>
              <a:rPr lang="en-US" sz="11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100" dirty="0">
                <a:latin typeface="Tahoma" charset="0"/>
                <a:ea typeface="ＭＳ Ｐゴシック" charset="0"/>
                <a:cs typeface="ＭＳ Ｐゴシック" charset="0"/>
              </a:rPr>
              <a:t>,” SIGMETRICS 2014</a:t>
            </a:r>
            <a:r>
              <a:rPr lang="en-US" sz="1100" dirty="0" smtClean="0">
                <a:latin typeface="Tahoma" charset="0"/>
                <a:ea typeface="ＭＳ Ｐゴシック" charset="0"/>
                <a:cs typeface="ＭＳ Ｐゴシック" charset="0"/>
              </a:rPr>
              <a:t>.</a:t>
            </a:r>
          </a:p>
          <a:p>
            <a:pPr eaLnBrk="1" hangingPunct="1"/>
            <a:r>
              <a:rPr lang="en-US" sz="1100" dirty="0" err="1" smtClean="0">
                <a:latin typeface="Tahoma" charset="0"/>
                <a:ea typeface="ＭＳ Ｐゴシック" charset="0"/>
                <a:cs typeface="ＭＳ Ｐゴシック" charset="0"/>
              </a:rPr>
              <a:t>Luo</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100" dirty="0">
                <a:latin typeface="Tahoma" charset="0"/>
                <a:ea typeface="ＭＳ Ｐゴシック" charset="0"/>
                <a:cs typeface="ＭＳ Ｐゴシック" charset="0"/>
              </a:rPr>
              <a:t>,” DSN 2014.</a:t>
            </a:r>
            <a:endParaRPr lang="en-US" sz="1100" dirty="0" smtClean="0">
              <a:latin typeface="Tahoma" charset="0"/>
              <a:ea typeface="ＭＳ Ｐゴシック" charset="0"/>
              <a:cs typeface="ＭＳ Ｐゴシック" charset="0"/>
            </a:endParaRPr>
          </a:p>
          <a:p>
            <a:pPr eaLnBrk="1" hangingPunct="1"/>
            <a:r>
              <a:rPr lang="en-US" sz="1100" dirty="0" smtClean="0">
                <a:latin typeface="Tahoma" charset="0"/>
                <a:ea typeface="ＭＳ Ｐゴシック" charset="0"/>
                <a:cs typeface="ＭＳ Ｐゴシック" charset="0"/>
              </a:rPr>
              <a:t>Kim+, “</a:t>
            </a:r>
            <a:r>
              <a:rPr lang="en-US" sz="1100" dirty="0">
                <a:solidFill>
                  <a:srgbClr val="0000FF"/>
                </a:solidFill>
              </a:rPr>
              <a:t>Flipping Bits in Memory Without Accessing Them: </a:t>
            </a:r>
            <a:r>
              <a:rPr lang="en-US" sz="1100" dirty="0" smtClean="0">
                <a:solidFill>
                  <a:srgbClr val="0000FF"/>
                </a:solidFill>
              </a:rPr>
              <a:t>An Experimental </a:t>
            </a:r>
            <a:r>
              <a:rPr lang="en-US" sz="1100" dirty="0">
                <a:solidFill>
                  <a:srgbClr val="0000FF"/>
                </a:solidFill>
              </a:rPr>
              <a:t>Study of DRAM Disturbance Errors</a:t>
            </a:r>
            <a:r>
              <a:rPr lang="en-US" sz="1100" dirty="0" smtClean="0">
                <a:latin typeface="Tahoma" charset="0"/>
                <a:ea typeface="ＭＳ Ｐゴシック" charset="0"/>
                <a:cs typeface="ＭＳ Ｐゴシック" charset="0"/>
              </a:rPr>
              <a:t>,” ISCA 2014.</a:t>
            </a:r>
          </a:p>
          <a:p>
            <a:pPr eaLnBrk="1" hangingPunct="1"/>
            <a:r>
              <a:rPr lang="en-US" sz="1100" dirty="0">
                <a:latin typeface="Tahoma" charset="0"/>
                <a:ea typeface="ＭＳ Ｐゴシック" charset="0"/>
                <a:cs typeface="ＭＳ Ｐゴシック" charset="0"/>
              </a:rPr>
              <a:t>Lee+, “</a:t>
            </a:r>
            <a:r>
              <a:rPr lang="en-US" sz="1100" dirty="0">
                <a:solidFill>
                  <a:srgbClr val="0000FF"/>
                </a:solidFill>
                <a:latin typeface="Tahoma" charset="0"/>
                <a:ea typeface="ＭＳ Ｐゴシック" charset="0"/>
                <a:cs typeface="ＭＳ Ｐゴシック" charset="0"/>
              </a:rPr>
              <a:t>Adaptive-Latency DRAM: Optimizing DRAM Timing for the Common-Case</a:t>
            </a:r>
            <a:r>
              <a:rPr lang="en-US" sz="1100" dirty="0">
                <a:latin typeface="Tahoma" charset="0"/>
                <a:ea typeface="ＭＳ Ｐゴシック" charset="0"/>
                <a:cs typeface="ＭＳ Ｐゴシック" charset="0"/>
              </a:rPr>
              <a:t>,” HPCA 2015</a:t>
            </a:r>
            <a:r>
              <a:rPr lang="en-US" sz="1100" dirty="0" smtClean="0">
                <a:latin typeface="Tahoma" charset="0"/>
                <a:ea typeface="ＭＳ Ｐゴシック" charset="0"/>
                <a:cs typeface="ＭＳ Ｐゴシック" charset="0"/>
              </a:rPr>
              <a:t>.</a:t>
            </a:r>
          </a:p>
          <a:p>
            <a:pPr eaLnBrk="1" hangingPunct="1"/>
            <a:r>
              <a:rPr lang="en-US" sz="1100" dirty="0" err="1" smtClean="0">
                <a:latin typeface="Tahoma" charset="0"/>
                <a:ea typeface="ＭＳ Ｐゴシック" charset="0"/>
                <a:cs typeface="ＭＳ Ｐゴシック" charset="0"/>
              </a:rPr>
              <a:t>Qureshi</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AVATAR: A Variable-Retention-Time (VRT) Aware Refresh for DRAM Systems</a:t>
            </a:r>
            <a:r>
              <a:rPr lang="en-US" sz="1100" dirty="0">
                <a:latin typeface="Tahoma" charset="0"/>
                <a:ea typeface="ＭＳ Ｐゴシック" charset="0"/>
                <a:cs typeface="ＭＳ Ｐゴシック" charset="0"/>
              </a:rPr>
              <a:t>,” DSN 2015.</a:t>
            </a:r>
            <a:endParaRPr lang="en-US" sz="1100" dirty="0" smtClean="0">
              <a:latin typeface="Tahoma" charset="0"/>
              <a:ea typeface="ＭＳ Ｐゴシック" charset="0"/>
              <a:cs typeface="ＭＳ Ｐゴシック" charset="0"/>
            </a:endParaRPr>
          </a:p>
          <a:p>
            <a:pPr eaLnBrk="1" hangingPunct="1"/>
            <a:r>
              <a:rPr lang="en-US" sz="1100" dirty="0">
                <a:latin typeface="Tahoma" charset="0"/>
                <a:ea typeface="ＭＳ Ｐゴシック" charset="0"/>
                <a:cs typeface="ＭＳ Ｐゴシック" charset="0"/>
              </a:rPr>
              <a:t>Meza+, “</a:t>
            </a:r>
            <a:r>
              <a:rPr lang="en-US" sz="1100" dirty="0">
                <a:solidFill>
                  <a:srgbClr val="0000FF"/>
                </a:solidFill>
                <a:latin typeface="Tahoma" charset="0"/>
                <a:ea typeface="ＭＳ Ｐゴシック" charset="0"/>
                <a:cs typeface="ＭＳ Ｐゴシック" charset="0"/>
              </a:rPr>
              <a:t>Revisiting Memory Errors in Large-Scale Production Data Centers: Analysis and Modeling of New Trends from the Field</a:t>
            </a:r>
            <a:r>
              <a:rPr lang="en-US" sz="1100" dirty="0">
                <a:latin typeface="Tahoma" charset="0"/>
                <a:ea typeface="ＭＳ Ｐゴシック" charset="0"/>
                <a:cs typeface="ＭＳ Ｐゴシック" charset="0"/>
              </a:rPr>
              <a:t>,” DSN 2015</a:t>
            </a:r>
            <a:r>
              <a:rPr lang="en-US" sz="1100" dirty="0" smtClean="0">
                <a:latin typeface="Tahoma" charset="0"/>
                <a:ea typeface="ＭＳ Ｐゴシック" charset="0"/>
                <a:cs typeface="ＭＳ Ｐゴシック" charset="0"/>
              </a:rPr>
              <a:t>.</a:t>
            </a:r>
          </a:p>
          <a:p>
            <a:pPr eaLnBrk="1" hangingPunct="1"/>
            <a:r>
              <a:rPr lang="en-US" sz="1100" dirty="0" smtClean="0">
                <a:latin typeface="Tahoma" charset="0"/>
                <a:ea typeface="ＭＳ Ｐゴシック" charset="0"/>
                <a:cs typeface="ＭＳ Ｐゴシック" charset="0"/>
              </a:rPr>
              <a:t>Kim+</a:t>
            </a:r>
            <a:r>
              <a:rPr lang="en-US" sz="1100" dirty="0">
                <a:latin typeface="Tahoma" charset="0"/>
                <a:ea typeface="ＭＳ Ｐゴシック" charset="0"/>
                <a:cs typeface="ＭＳ Ｐゴシック" charset="0"/>
              </a:rPr>
              <a:t>, “</a:t>
            </a:r>
            <a:r>
              <a:rPr lang="en-US" sz="1100" dirty="0" err="1">
                <a:solidFill>
                  <a:srgbClr val="0000FF"/>
                </a:solidFill>
                <a:latin typeface="Tahoma" charset="0"/>
                <a:ea typeface="ＭＳ Ｐゴシック" charset="0"/>
                <a:cs typeface="ＭＳ Ｐゴシック" charset="0"/>
              </a:rPr>
              <a:t>Ramulator</a:t>
            </a:r>
            <a:r>
              <a:rPr lang="en-US" sz="1100" dirty="0">
                <a:solidFill>
                  <a:srgbClr val="0000FF"/>
                </a:solidFill>
                <a:latin typeface="Tahoma" charset="0"/>
                <a:ea typeface="ＭＳ Ｐゴシック" charset="0"/>
                <a:cs typeface="ＭＳ Ｐゴシック" charset="0"/>
              </a:rPr>
              <a:t>: A Fast and Extensible DRAM Simulator</a:t>
            </a:r>
            <a:r>
              <a:rPr lang="en-US" sz="1100" dirty="0">
                <a:latin typeface="Tahoma" charset="0"/>
                <a:ea typeface="ＭＳ Ｐゴシック" charset="0"/>
                <a:cs typeface="ＭＳ Ｐゴシック" charset="0"/>
              </a:rPr>
              <a:t>,” IEEE CAL 2015</a:t>
            </a:r>
            <a:r>
              <a:rPr lang="en-US" sz="1100" dirty="0" smtClean="0">
                <a:latin typeface="Tahoma" charset="0"/>
                <a:ea typeface="ＭＳ Ｐゴシック" charset="0"/>
                <a:cs typeface="ＭＳ Ｐゴシック" charset="0"/>
              </a:rPr>
              <a:t>.</a:t>
            </a:r>
          </a:p>
          <a:p>
            <a:pPr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Fast Bulk Bitwise AND and OR in DRAM</a:t>
            </a:r>
            <a:r>
              <a:rPr lang="en-US" sz="1100" dirty="0" smtClean="0">
                <a:latin typeface="Tahoma" charset="0"/>
                <a:ea typeface="ＭＳ Ｐゴシック" charset="0"/>
                <a:cs typeface="ＭＳ Ｐゴシック" charset="0"/>
              </a:rPr>
              <a:t>,” IEEE CAL 2015.</a:t>
            </a:r>
          </a:p>
          <a:p>
            <a:pPr eaLnBrk="1" hangingPunct="1"/>
            <a:r>
              <a:rPr lang="en-US" sz="1100" dirty="0" err="1" smtClean="0">
                <a:latin typeface="Tahoma" charset="0"/>
                <a:ea typeface="ＭＳ Ｐゴシック" charset="0"/>
                <a:cs typeface="ＭＳ Ｐゴシック" charset="0"/>
              </a:rPr>
              <a:t>Ahn</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 Scalable Processing-in-Memory Accelerator for Parallel Graph Processing</a:t>
            </a:r>
            <a:r>
              <a:rPr lang="en-US" sz="1100" dirty="0">
                <a:latin typeface="Tahoma" charset="0"/>
                <a:ea typeface="ＭＳ Ｐゴシック" charset="0"/>
                <a:cs typeface="ＭＳ Ｐゴシック" charset="0"/>
              </a:rPr>
              <a:t>,</a:t>
            </a:r>
            <a:r>
              <a:rPr lang="en-US" sz="1100" dirty="0" smtClean="0">
                <a:latin typeface="Tahoma" charset="0"/>
                <a:ea typeface="ＭＳ Ｐゴシック" charset="0"/>
                <a:cs typeface="ＭＳ Ｐゴシック" charset="0"/>
              </a:rPr>
              <a:t>” ISCA 2015.</a:t>
            </a:r>
          </a:p>
          <a:p>
            <a:pPr eaLnBrk="1" hangingPunct="1"/>
            <a:r>
              <a:rPr lang="en-US" sz="1100" dirty="0" err="1" smtClean="0">
                <a:latin typeface="Tahoma" charset="0"/>
                <a:ea typeface="ＭＳ Ｐゴシック" charset="0"/>
                <a:cs typeface="ＭＳ Ｐゴシック" charset="0"/>
              </a:rPr>
              <a:t>Ahn</a:t>
            </a:r>
            <a:r>
              <a:rPr lang="en-US" sz="1100" dirty="0" smtClean="0">
                <a:latin typeface="Tahoma" charset="0"/>
                <a:ea typeface="ＭＳ Ｐゴシック" charset="0"/>
                <a:cs typeface="ＭＳ Ｐゴシック" charset="0"/>
              </a:rPr>
              <a:t>+, </a:t>
            </a:r>
            <a:r>
              <a:rPr lang="en-US" sz="1100" dirty="0">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PIM-Enabled Instructions: A Low-Overhead, Locality-Aware Processing-in-Memory Architecture</a:t>
            </a:r>
            <a:r>
              <a:rPr lang="en-US" sz="1100" dirty="0">
                <a:latin typeface="Tahoma" charset="0"/>
                <a:ea typeface="ＭＳ Ｐゴシック" charset="0"/>
                <a:cs typeface="ＭＳ Ｐゴシック" charset="0"/>
              </a:rPr>
              <a:t>,</a:t>
            </a:r>
            <a:r>
              <a:rPr lang="en-US" sz="1100" dirty="0" smtClean="0">
                <a:latin typeface="Tahoma" charset="0"/>
                <a:ea typeface="ＭＳ Ｐゴシック" charset="0"/>
                <a:cs typeface="ＭＳ Ｐゴシック" charset="0"/>
              </a:rPr>
              <a:t>” ISCA 2015.</a:t>
            </a:r>
          </a:p>
          <a:p>
            <a:pPr eaLnBrk="1" hangingPunct="1"/>
            <a:r>
              <a:rPr lang="en-US" sz="1100" dirty="0" smtClean="0">
                <a:latin typeface="Tahoma" charset="0"/>
                <a:ea typeface="ＭＳ Ｐゴシック" charset="0"/>
                <a:cs typeface="ＭＳ Ｐゴシック" charset="0"/>
              </a:rPr>
              <a:t>Lee+, “</a:t>
            </a:r>
            <a:r>
              <a:rPr lang="en-US" sz="1100" dirty="0" smtClean="0">
                <a:solidFill>
                  <a:srgbClr val="0000FF"/>
                </a:solidFill>
                <a:latin typeface="Tahoma" charset="0"/>
                <a:ea typeface="ＭＳ Ｐゴシック" charset="0"/>
                <a:cs typeface="ＭＳ Ｐゴシック" charset="0"/>
              </a:rPr>
              <a:t>Decoupled Direct Memory Access: Isolating CPU and IO Traffic by Leveraging a Dual-Data-Port DRAM</a:t>
            </a:r>
            <a:r>
              <a:rPr lang="en-US" sz="1100" dirty="0" smtClean="0">
                <a:latin typeface="Tahoma" charset="0"/>
                <a:ea typeface="ＭＳ Ｐゴシック" charset="0"/>
                <a:cs typeface="ＭＳ Ｐゴシック" charset="0"/>
              </a:rPr>
              <a:t>,” PACT 2015.</a:t>
            </a:r>
          </a:p>
          <a:p>
            <a:pPr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Gather-Scatter DRAM: </a:t>
            </a:r>
            <a:r>
              <a:rPr lang="en-US" sz="1100" dirty="0">
                <a:solidFill>
                  <a:srgbClr val="0000FF"/>
                </a:solidFill>
              </a:rPr>
              <a:t>In-DRAM Address Translation to Improve the Spatial Locality of Non-unit </a:t>
            </a:r>
            <a:r>
              <a:rPr lang="en-US" sz="1100" dirty="0" err="1">
                <a:solidFill>
                  <a:srgbClr val="0000FF"/>
                </a:solidFill>
              </a:rPr>
              <a:t>Strided</a:t>
            </a:r>
            <a:r>
              <a:rPr lang="en-US" sz="1100" dirty="0">
                <a:solidFill>
                  <a:srgbClr val="0000FF"/>
                </a:solidFill>
              </a:rPr>
              <a:t> </a:t>
            </a:r>
            <a:r>
              <a:rPr lang="en-US" sz="1100" dirty="0" smtClean="0">
                <a:solidFill>
                  <a:srgbClr val="0000FF"/>
                </a:solidFill>
              </a:rPr>
              <a:t>Accesses</a:t>
            </a:r>
            <a:r>
              <a:rPr lang="en-US" sz="1100" dirty="0" smtClean="0">
                <a:latin typeface="Tahoma" charset="0"/>
                <a:ea typeface="ＭＳ Ｐゴシック" charset="0"/>
                <a:cs typeface="ＭＳ Ｐゴシック" charset="0"/>
              </a:rPr>
              <a:t>,” MICRO 2015.</a:t>
            </a:r>
            <a:endParaRPr lang="en-US" sz="1100" dirty="0">
              <a:latin typeface="Tahoma" charset="0"/>
              <a:ea typeface="ＭＳ Ｐゴシック" charset="0"/>
              <a:cs typeface="ＭＳ Ｐゴシック" charset="0"/>
            </a:endParaRPr>
          </a:p>
          <a:p>
            <a:pPr eaLnBrk="1" hangingPunct="1"/>
            <a:r>
              <a:rPr lang="en-US" sz="1100" dirty="0" smtClean="0">
                <a:latin typeface="Tahoma" charset="0"/>
                <a:ea typeface="ＭＳ Ｐゴシック" charset="0"/>
                <a:cs typeface="ＭＳ Ｐゴシック" charset="0"/>
              </a:rPr>
              <a:t>Avoid DRAM:</a:t>
            </a:r>
          </a:p>
          <a:p>
            <a:pPr lvl="1" eaLnBrk="1" hangingPunct="1"/>
            <a:r>
              <a:rPr lang="en-US" sz="1100" dirty="0" smtClean="0">
                <a:latin typeface="Tahoma" charset="0"/>
                <a:ea typeface="ＭＳ Ｐゴシック" charset="0"/>
                <a:cs typeface="ＭＳ Ｐゴシック" charset="0"/>
              </a:rPr>
              <a:t>Seshadri+</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The Evicted-Address Filter: A Unified Mechanism to Address Both Cache Pollution and </a:t>
            </a:r>
            <a:r>
              <a:rPr lang="en-US" sz="1100" dirty="0" smtClean="0">
                <a:solidFill>
                  <a:srgbClr val="0000FF"/>
                </a:solidFill>
                <a:latin typeface="Tahoma" charset="0"/>
                <a:ea typeface="ＭＳ Ｐゴシック" charset="0"/>
                <a:cs typeface="ＭＳ Ｐゴシック" charset="0"/>
              </a:rPr>
              <a:t>Thrashing</a:t>
            </a:r>
            <a:r>
              <a:rPr lang="en-US" sz="1100" dirty="0" smtClean="0">
                <a:latin typeface="Tahoma" charset="0"/>
                <a:ea typeface="ＭＳ Ｐゴシック" charset="0"/>
                <a:cs typeface="ＭＳ Ｐゴシック" charset="0"/>
              </a:rPr>
              <a:t>,” PACT 2012.</a:t>
            </a:r>
          </a:p>
          <a:p>
            <a:pPr lvl="1" eaLnBrk="1" hangingPunct="1"/>
            <a:r>
              <a:rPr lang="en-US" sz="1100" dirty="0" err="1" smtClean="0">
                <a:latin typeface="Tahoma" charset="0"/>
                <a:ea typeface="ＭＳ Ｐゴシック" charset="0"/>
                <a:cs typeface="ＭＳ Ｐゴシック" charset="0"/>
              </a:rPr>
              <a:t>Pekhimenko</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Base-Delta-Immediate Compression: Practical Data Compression for On-Chip </a:t>
            </a:r>
            <a:r>
              <a:rPr lang="en-US" sz="1100" dirty="0" smtClean="0">
                <a:solidFill>
                  <a:srgbClr val="0000FF"/>
                </a:solidFill>
                <a:latin typeface="Tahoma" charset="0"/>
                <a:ea typeface="ＭＳ Ｐゴシック" charset="0"/>
                <a:cs typeface="ＭＳ Ｐゴシック" charset="0"/>
              </a:rPr>
              <a:t>Caches</a:t>
            </a:r>
            <a:r>
              <a:rPr lang="en-US" sz="1100" dirty="0" smtClean="0">
                <a:latin typeface="Tahoma" charset="0"/>
                <a:ea typeface="ＭＳ Ｐゴシック" charset="0"/>
                <a:cs typeface="ＭＳ Ｐゴシック" charset="0"/>
              </a:rPr>
              <a:t>,” PACT 2012.</a:t>
            </a:r>
          </a:p>
          <a:p>
            <a:pPr lvl="1"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The Dirty-Block Index</a:t>
            </a:r>
            <a:r>
              <a:rPr lang="en-US" sz="1100" dirty="0" smtClean="0">
                <a:latin typeface="Tahoma" charset="0"/>
                <a:ea typeface="ＭＳ Ｐゴシック" charset="0"/>
                <a:cs typeface="ＭＳ Ｐゴシック" charset="0"/>
              </a:rPr>
              <a:t>,” ISCA 2014.</a:t>
            </a:r>
          </a:p>
          <a:p>
            <a:pPr lvl="1" eaLnBrk="1" hangingPunct="1"/>
            <a:r>
              <a:rPr lang="en-US" sz="1100" dirty="0" err="1" smtClean="0">
                <a:latin typeface="Tahoma" charset="0"/>
                <a:ea typeface="ＭＳ Ｐゴシック" charset="0"/>
                <a:cs typeface="ＭＳ Ｐゴシック" charset="0"/>
              </a:rPr>
              <a:t>Pekhimenko</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Exploiting Compressed Block Size as an Indicator of Future Reuse</a:t>
            </a:r>
            <a:r>
              <a:rPr lang="en-US" sz="1100" dirty="0">
                <a:latin typeface="Tahoma" charset="0"/>
                <a:ea typeface="ＭＳ Ｐゴシック" charset="0"/>
                <a:cs typeface="ＭＳ Ｐゴシック" charset="0"/>
              </a:rPr>
              <a:t>,” HPCA 2015</a:t>
            </a:r>
            <a:r>
              <a:rPr lang="en-US" sz="1100" dirty="0" smtClean="0">
                <a:latin typeface="Tahoma" charset="0"/>
                <a:ea typeface="ＭＳ Ｐゴシック" charset="0"/>
                <a:cs typeface="ＭＳ Ｐゴシック" charset="0"/>
              </a:rPr>
              <a:t>.</a:t>
            </a:r>
          </a:p>
          <a:p>
            <a:pPr lvl="1" eaLnBrk="1" hangingPunct="1"/>
            <a:r>
              <a:rPr lang="en-US" sz="1100" dirty="0" err="1" smtClean="0">
                <a:latin typeface="Tahoma" charset="0"/>
                <a:ea typeface="ＭＳ Ｐゴシック" charset="0"/>
                <a:cs typeface="ＭＳ Ｐゴシック" charset="0"/>
              </a:rPr>
              <a:t>Vijaykumar</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 Case for Core-Assisted Bottleneck Acceleration in GPUs: Enabling Flexible Data Compression with Assist </a:t>
            </a:r>
            <a:r>
              <a:rPr lang="en-US" sz="1100" dirty="0" smtClean="0">
                <a:solidFill>
                  <a:srgbClr val="0000FF"/>
                </a:solidFill>
                <a:latin typeface="Tahoma" charset="0"/>
                <a:ea typeface="ＭＳ Ｐゴシック" charset="0"/>
                <a:cs typeface="ＭＳ Ｐゴシック" charset="0"/>
              </a:rPr>
              <a:t>Warps</a:t>
            </a:r>
            <a:r>
              <a:rPr lang="en-US" sz="1100" dirty="0" smtClean="0">
                <a:latin typeface="Tahoma" charset="0"/>
                <a:ea typeface="ＭＳ Ｐゴシック" charset="0"/>
                <a:cs typeface="ＭＳ Ｐゴシック" charset="0"/>
              </a:rPr>
              <a:t>,” ISCA 2015.</a:t>
            </a:r>
          </a:p>
          <a:p>
            <a:pPr eaLnBrk="1" hangingPunct="1"/>
            <a:endParaRPr lang="en-US" sz="140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40</a:t>
            </a:fld>
            <a:endParaRPr lang="en-US" sz="1600" dirty="0">
              <a:solidFill>
                <a:srgbClr val="000000"/>
              </a:solidFill>
              <a:latin typeface="Garamond" charset="0"/>
            </a:endParaRPr>
          </a:p>
        </p:txBody>
      </p:sp>
    </p:spTree>
    <p:extLst>
      <p:ext uri="{BB962C8B-B14F-4D97-AF65-F5344CB8AC3E}">
        <p14:creationId xmlns:p14="http://schemas.microsoft.com/office/powerpoint/2010/main" val="1615731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68785"/>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marL="344487" lvl="1" indent="0" eaLnBrk="1" hangingPunct="1">
              <a:buNone/>
            </a:pPr>
            <a:endParaRPr lang="en-US" sz="6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300" dirty="0" smtClean="0">
                <a:solidFill>
                  <a:srgbClr val="000000"/>
                </a:solidFill>
                <a:latin typeface="Tahoma" charset="0"/>
                <a:ea typeface="ＭＳ Ｐゴシック" charset="0"/>
                <a:cs typeface="ＭＳ Ｐゴシック" charset="0"/>
              </a:rPr>
              <a:t>Lee+, </a:t>
            </a:r>
            <a:r>
              <a:rPr lang="ja-JP" altLang="en-US" sz="1300" dirty="0">
                <a:solidFill>
                  <a:srgbClr val="000000"/>
                </a:solidFill>
                <a:latin typeface="Tahoma" charset="0"/>
                <a:ea typeface="ＭＳ Ｐゴシック" charset="0"/>
                <a:cs typeface="ＭＳ Ｐゴシック" charset="0"/>
              </a:rPr>
              <a:t>“</a:t>
            </a:r>
            <a:r>
              <a:rPr lang="en-US" sz="1300" dirty="0">
                <a:solidFill>
                  <a:srgbClr val="0000FF"/>
                </a:solidFill>
                <a:latin typeface="Tahoma" charset="0"/>
                <a:ea typeface="ＭＳ Ｐゴシック" charset="0"/>
                <a:cs typeface="ＭＳ Ｐゴシック" charset="0"/>
              </a:rPr>
              <a:t>Architecting Phase Change Memory as a Scalable DRAM Alternative</a:t>
            </a:r>
            <a:r>
              <a:rPr lang="en-US" sz="1300" dirty="0">
                <a:solidFill>
                  <a:srgbClr val="000000"/>
                </a:solidFill>
                <a:latin typeface="Tahoma" charset="0"/>
                <a:ea typeface="ＭＳ Ｐゴシック" charset="0"/>
                <a:cs typeface="ＭＳ Ｐゴシック" charset="0"/>
              </a:rPr>
              <a:t>,</a:t>
            </a:r>
            <a:r>
              <a:rPr lang="ja-JP" altLang="en-US" sz="1300" dirty="0">
                <a:solidFill>
                  <a:srgbClr val="000000"/>
                </a:solidFill>
                <a:latin typeface="Tahoma" charset="0"/>
                <a:ea typeface="ＭＳ Ｐゴシック" charset="0"/>
                <a:cs typeface="ＭＳ Ｐゴシック" charset="0"/>
              </a:rPr>
              <a:t>”</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ISCA’09</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CACM’10</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Micro’10</a:t>
            </a:r>
            <a:r>
              <a:rPr lang="en-US" sz="13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300" dirty="0" smtClean="0"/>
              <a:t>Meza+, </a:t>
            </a:r>
            <a:r>
              <a:rPr lang="en-US" sz="1300" dirty="0"/>
              <a:t>“</a:t>
            </a:r>
            <a:r>
              <a:rPr lang="en-US" sz="1300" dirty="0">
                <a:solidFill>
                  <a:srgbClr val="0000FF"/>
                </a:solidFill>
              </a:rPr>
              <a:t>Enabling Efficient and Scalable Hybrid Memories</a:t>
            </a:r>
            <a:r>
              <a:rPr lang="en-US" sz="1300" dirty="0"/>
              <a:t>,” IEEE Comp. Arch. Letters 2012.</a:t>
            </a:r>
          </a:p>
          <a:p>
            <a:pPr>
              <a:buClr>
                <a:srgbClr val="CC9900"/>
              </a:buClr>
              <a:buFont typeface="Wingdings" charset="0"/>
              <a:buChar char="n"/>
            </a:pPr>
            <a:r>
              <a:rPr lang="en-US" sz="1300" dirty="0" smtClean="0"/>
              <a:t>Yoon, Meza+, </a:t>
            </a:r>
            <a:r>
              <a:rPr lang="en-US" sz="1300" dirty="0"/>
              <a:t>“</a:t>
            </a:r>
            <a:r>
              <a:rPr lang="en-US" sz="1300" dirty="0">
                <a:solidFill>
                  <a:srgbClr val="0000FF"/>
                </a:solidFill>
              </a:rPr>
              <a:t>Row Buffer </a:t>
            </a:r>
            <a:r>
              <a:rPr lang="en-US" sz="1300" dirty="0" smtClean="0">
                <a:solidFill>
                  <a:srgbClr val="0000FF"/>
                </a:solidFill>
              </a:rPr>
              <a:t>Locality</a:t>
            </a:r>
            <a:r>
              <a:rPr lang="en-US" sz="1300" dirty="0">
                <a:solidFill>
                  <a:srgbClr val="0000FF"/>
                </a:solidFill>
              </a:rPr>
              <a:t> </a:t>
            </a:r>
            <a:r>
              <a:rPr lang="en-US" sz="1300" dirty="0" smtClean="0">
                <a:solidFill>
                  <a:srgbClr val="0000FF"/>
                </a:solidFill>
              </a:rPr>
              <a:t>Aware Caching Policies for </a:t>
            </a:r>
            <a:r>
              <a:rPr lang="en-US" sz="1300" dirty="0">
                <a:solidFill>
                  <a:srgbClr val="0000FF"/>
                </a:solidFill>
              </a:rPr>
              <a:t>Hybrid Memories</a:t>
            </a:r>
            <a:r>
              <a:rPr lang="en-US" sz="1300" dirty="0"/>
              <a:t>,” </a:t>
            </a:r>
            <a:r>
              <a:rPr lang="en-US" sz="1300" dirty="0" smtClean="0"/>
              <a:t>ICCD 2012.</a:t>
            </a:r>
          </a:p>
          <a:p>
            <a:pPr>
              <a:buClr>
                <a:srgbClr val="CC9900"/>
              </a:buClr>
              <a:buFont typeface="Wingdings" charset="0"/>
              <a:buChar char="n"/>
            </a:pPr>
            <a:r>
              <a:rPr lang="en-US" sz="1300" dirty="0" err="1" smtClean="0"/>
              <a:t>Kultursay</a:t>
            </a:r>
            <a:r>
              <a:rPr lang="en-US" sz="1300" dirty="0"/>
              <a:t>+, “</a:t>
            </a:r>
            <a:r>
              <a:rPr lang="en-US" sz="1300" dirty="0">
                <a:solidFill>
                  <a:srgbClr val="0000FF"/>
                </a:solidFill>
              </a:rPr>
              <a:t>Evaluating STT-RAM as an Energy-Efficient Main Memory </a:t>
            </a:r>
            <a:r>
              <a:rPr lang="en-US" sz="1300" dirty="0" smtClean="0">
                <a:solidFill>
                  <a:srgbClr val="0000FF"/>
                </a:solidFill>
              </a:rPr>
              <a:t>Alternative</a:t>
            </a:r>
            <a:r>
              <a:rPr lang="en-US" sz="1300" dirty="0" smtClean="0"/>
              <a:t>,</a:t>
            </a:r>
            <a:r>
              <a:rPr lang="en-US" sz="1300" dirty="0"/>
              <a:t>” ISPASS 2013. </a:t>
            </a:r>
            <a:endParaRPr lang="en-US" sz="1300" dirty="0" smtClean="0"/>
          </a:p>
          <a:p>
            <a:pPr>
              <a:buClr>
                <a:srgbClr val="CC9900"/>
              </a:buClr>
              <a:buFont typeface="Wingdings" charset="0"/>
              <a:buChar char="n"/>
            </a:pPr>
            <a:r>
              <a:rPr lang="en-US" sz="1300" dirty="0" smtClean="0"/>
              <a:t>Meza+, “</a:t>
            </a:r>
            <a:r>
              <a:rPr lang="en-US" sz="1300" dirty="0" smtClean="0">
                <a:solidFill>
                  <a:srgbClr val="0000FF"/>
                </a:solidFill>
              </a:rPr>
              <a:t>A Case for Efficient Hardware-Software Cooperative Management of Storage and Memory</a:t>
            </a:r>
            <a:r>
              <a:rPr lang="en-US" sz="1300" dirty="0" smtClean="0"/>
              <a:t>,” WEED 2013.</a:t>
            </a:r>
          </a:p>
          <a:p>
            <a:pPr>
              <a:buClr>
                <a:srgbClr val="CC9900"/>
              </a:buClr>
              <a:buFont typeface="Wingdings" charset="0"/>
              <a:buChar char="n"/>
            </a:pPr>
            <a:r>
              <a:rPr lang="en-US" sz="1300" dirty="0" smtClean="0"/>
              <a:t>Lu+, “</a:t>
            </a:r>
            <a:r>
              <a:rPr lang="en-US" sz="1300" dirty="0" smtClean="0">
                <a:solidFill>
                  <a:srgbClr val="0000FF"/>
                </a:solidFill>
              </a:rPr>
              <a:t>Loose Ordering Consistency for Persistent Memory</a:t>
            </a:r>
            <a:r>
              <a:rPr lang="en-US" sz="1300" dirty="0" smtClean="0"/>
              <a:t>,” ICCD 2014.</a:t>
            </a:r>
          </a:p>
          <a:p>
            <a:pPr>
              <a:buClr>
                <a:srgbClr val="CC9900"/>
              </a:buClr>
              <a:buFont typeface="Wingdings" charset="0"/>
              <a:buChar char="n"/>
            </a:pPr>
            <a:r>
              <a:rPr lang="en-US" sz="1300" dirty="0"/>
              <a:t>Zhao+, “</a:t>
            </a:r>
            <a:r>
              <a:rPr lang="en-US" sz="1300" dirty="0">
                <a:solidFill>
                  <a:srgbClr val="0000FF"/>
                </a:solidFill>
              </a:rPr>
              <a:t>FIRM: Fair and High-Performance Memory Control for Persistent Memory </a:t>
            </a:r>
            <a:r>
              <a:rPr lang="en-US" sz="1300" dirty="0" smtClean="0">
                <a:solidFill>
                  <a:srgbClr val="0000FF"/>
                </a:solidFill>
              </a:rPr>
              <a:t>Systems</a:t>
            </a:r>
            <a:r>
              <a:rPr lang="en-US" sz="1300" dirty="0" smtClean="0"/>
              <a:t>,</a:t>
            </a:r>
            <a:r>
              <a:rPr lang="en-US" sz="1300" dirty="0"/>
              <a:t>” MICRO 2014</a:t>
            </a:r>
            <a:r>
              <a:rPr lang="en-US" sz="1300" dirty="0" smtClean="0"/>
              <a:t>.</a:t>
            </a:r>
          </a:p>
          <a:p>
            <a:pPr>
              <a:buClr>
                <a:srgbClr val="CC9900"/>
              </a:buClr>
              <a:buFont typeface="Wingdings" charset="0"/>
              <a:buChar char="n"/>
            </a:pPr>
            <a:r>
              <a:rPr lang="en-US" sz="1300" dirty="0" smtClean="0"/>
              <a:t>Yoon, Meza+</a:t>
            </a:r>
            <a:r>
              <a:rPr lang="en-US" sz="1300" dirty="0"/>
              <a:t>, “</a:t>
            </a:r>
            <a:r>
              <a:rPr lang="en-US" sz="1300" dirty="0">
                <a:solidFill>
                  <a:srgbClr val="0000FF"/>
                </a:solidFill>
              </a:rPr>
              <a:t>Efficient Data Mapping and Buffering Techniques for Multi-Level Cell Phase-Change </a:t>
            </a:r>
            <a:r>
              <a:rPr lang="en-US" sz="1300" dirty="0" smtClean="0">
                <a:solidFill>
                  <a:srgbClr val="0000FF"/>
                </a:solidFill>
              </a:rPr>
              <a:t>Memories</a:t>
            </a:r>
            <a:r>
              <a:rPr lang="en-US" sz="1300" dirty="0" smtClean="0"/>
              <a:t>,” ACM TACO 2014.</a:t>
            </a:r>
          </a:p>
          <a:p>
            <a:pPr>
              <a:buClr>
                <a:srgbClr val="CC9900"/>
              </a:buClr>
              <a:buFont typeface="Wingdings" charset="0"/>
              <a:buChar char="n"/>
            </a:pPr>
            <a:r>
              <a:rPr lang="en-US" sz="1300" dirty="0" err="1" smtClean="0"/>
              <a:t>Ren</a:t>
            </a:r>
            <a:r>
              <a:rPr lang="en-US" sz="1300" dirty="0" smtClean="0"/>
              <a:t>+, “</a:t>
            </a:r>
            <a:r>
              <a:rPr lang="en-US" sz="1300" dirty="0" err="1" smtClean="0">
                <a:solidFill>
                  <a:srgbClr val="0000FF"/>
                </a:solidFill>
              </a:rPr>
              <a:t>ThyNVM</a:t>
            </a:r>
            <a:r>
              <a:rPr lang="en-US" sz="1300" dirty="0" smtClean="0">
                <a:solidFill>
                  <a:srgbClr val="0000FF"/>
                </a:solidFill>
              </a:rPr>
              <a:t>: Enabling </a:t>
            </a:r>
            <a:r>
              <a:rPr lang="en-US" sz="1300" dirty="0">
                <a:solidFill>
                  <a:srgbClr val="0000FF"/>
                </a:solidFill>
              </a:rPr>
              <a:t>Software-Transparent </a:t>
            </a:r>
            <a:r>
              <a:rPr lang="en-US" sz="1300" dirty="0" smtClean="0">
                <a:solidFill>
                  <a:srgbClr val="0000FF"/>
                </a:solidFill>
              </a:rPr>
              <a:t>Crash </a:t>
            </a:r>
            <a:r>
              <a:rPr lang="en-US" sz="1300" dirty="0">
                <a:solidFill>
                  <a:srgbClr val="0000FF"/>
                </a:solidFill>
              </a:rPr>
              <a:t>Consistency in Persistent Memory </a:t>
            </a:r>
            <a:r>
              <a:rPr lang="en-US" sz="1300" dirty="0" smtClean="0">
                <a:solidFill>
                  <a:srgbClr val="0000FF"/>
                </a:solidFill>
              </a:rPr>
              <a:t>Systems</a:t>
            </a:r>
            <a:r>
              <a:rPr lang="en-US" sz="1300" dirty="0" smtClean="0"/>
              <a:t>,” MICRO 2015.</a:t>
            </a:r>
            <a:endParaRPr lang="en-US" sz="13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41</a:t>
            </a:fld>
            <a:endParaRPr lang="en-US" sz="1600" dirty="0">
              <a:solidFill>
                <a:srgbClr val="000000"/>
              </a:solidFill>
              <a:latin typeface="Garamond" charset="0"/>
            </a:endParaRPr>
          </a:p>
        </p:txBody>
      </p:sp>
    </p:spTree>
    <p:extLst>
      <p:ext uri="{BB962C8B-B14F-4D97-AF65-F5344CB8AC3E}">
        <p14:creationId xmlns:p14="http://schemas.microsoft.com/office/powerpoint/2010/main" val="2929892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67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5070391" y="2364939"/>
            <a:ext cx="2741969" cy="369332"/>
          </a:xfrm>
          <a:prstGeom prst="rect">
            <a:avLst/>
          </a:prstGeom>
          <a:noFill/>
        </p:spPr>
        <p:txBody>
          <a:bodyPr wrap="none" rtlCol="0">
            <a:spAutoFit/>
          </a:bodyPr>
          <a:lstStyle/>
          <a:p>
            <a:r>
              <a:rPr lang="en-US" dirty="0" smtClean="0">
                <a:solidFill>
                  <a:srgbClr val="303030"/>
                </a:solidFill>
                <a:latin typeface="Tahoma"/>
              </a:rPr>
              <a:t>Technology X (e.g., PCM)</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93790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4038884187"/>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Vulnerable data</a:t>
            </a:r>
            <a:endParaRPr lang="en-US" sz="2800" spc="-150" dirty="0">
              <a:solidFill>
                <a:prstClr val="white"/>
              </a:solidFill>
              <a:latin typeface="Calibri"/>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Tolerant data</a:t>
            </a:r>
            <a:endParaRPr lang="en-US" sz="2800" spc="-150" dirty="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latin typeface="Calibri"/>
              </a:rPr>
              <a:t>H</a:t>
            </a:r>
            <a:r>
              <a:rPr lang="en-US" sz="3600" dirty="0" smtClean="0">
                <a:solidFill>
                  <a:prstClr val="black"/>
                </a:solidFill>
                <a:latin typeface="Calibri"/>
              </a:rPr>
              <a:t>eterogeneous-</a:t>
            </a:r>
            <a:r>
              <a:rPr lang="en-US" sz="3600" b="1" dirty="0" smtClean="0">
                <a:solidFill>
                  <a:prstClr val="black"/>
                </a:solidFill>
                <a:latin typeface="Calibri"/>
              </a:rPr>
              <a:t>R</a:t>
            </a:r>
            <a:r>
              <a:rPr lang="en-US" sz="3600" dirty="0" smtClean="0">
                <a:solidFill>
                  <a:prstClr val="black"/>
                </a:solidFill>
                <a:latin typeface="Calibri"/>
              </a:rPr>
              <a:t>eliability </a:t>
            </a:r>
            <a:r>
              <a:rPr lang="en-US" sz="3600" b="1" dirty="0" smtClean="0">
                <a:solidFill>
                  <a:prstClr val="black"/>
                </a:solidFill>
                <a:latin typeface="Calibri"/>
              </a:rPr>
              <a:t>M</a:t>
            </a:r>
            <a:r>
              <a:rPr lang="en-US" sz="3600" dirty="0" smtClean="0">
                <a:solidFill>
                  <a:prstClr val="black"/>
                </a:solidFill>
                <a:latin typeface="Calibri"/>
              </a:rPr>
              <a:t>emory </a:t>
            </a:r>
            <a:r>
              <a:rPr lang="en-US" sz="2400" b="1" dirty="0" smtClean="0">
                <a:solidFill>
                  <a:srgbClr val="1A5712"/>
                </a:solidFill>
                <a:latin typeface="Calibri"/>
              </a:rPr>
              <a:t>[DSN 2014]</a:t>
            </a:r>
            <a:endParaRPr lang="en-US" sz="2400" b="1" dirty="0">
              <a:solidFill>
                <a:srgbClr val="1A5712"/>
              </a:solidFill>
              <a:latin typeface="Calibri"/>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Low-cost memory</a:t>
            </a:r>
            <a:endParaRPr lang="en-US" sz="3200" dirty="0">
              <a:solidFill>
                <a:prstClr val="white"/>
              </a:solidFill>
              <a:latin typeface="Calibri"/>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Reliable memory</a:t>
            </a:r>
            <a:endParaRPr lang="en-US" sz="3200" dirty="0">
              <a:solidFill>
                <a:prstClr val="white"/>
              </a:solidFill>
              <a:latin typeface="Calibri"/>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latin typeface="Calibri"/>
              </a:rPr>
              <a:t>ECC protected</a:t>
            </a:r>
          </a:p>
          <a:p>
            <a:pPr marL="285750" indent="-285750">
              <a:buFont typeface="Arial" panose="020B0604020202020204" pitchFamily="34" charset="0"/>
              <a:buChar char="•"/>
            </a:pPr>
            <a:r>
              <a:rPr lang="en-US" sz="3200" dirty="0" smtClean="0">
                <a:solidFill>
                  <a:prstClr val="black"/>
                </a:solidFill>
                <a:latin typeface="Calibri"/>
              </a:rPr>
              <a:t>Well-tested chips</a:t>
            </a:r>
            <a:endParaRPr lang="en-US" sz="3200" dirty="0">
              <a:solidFill>
                <a:prstClr val="black"/>
              </a:solidFill>
              <a:latin typeface="Calibri"/>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latin typeface="Calibri"/>
              </a:rPr>
              <a:t>NoECC</a:t>
            </a:r>
            <a:r>
              <a:rPr lang="en-US" sz="3200" dirty="0" smtClean="0">
                <a:solidFill>
                  <a:prstClr val="black"/>
                </a:solidFill>
                <a:latin typeface="Calibri"/>
              </a:rPr>
              <a:t> or Parity</a:t>
            </a:r>
          </a:p>
          <a:p>
            <a:pPr marL="285750" indent="-285750">
              <a:buFont typeface="Arial" panose="020B0604020202020204" pitchFamily="34" charset="0"/>
              <a:buChar char="•"/>
            </a:pPr>
            <a:r>
              <a:rPr lang="en-US" sz="3200" dirty="0" smtClean="0">
                <a:solidFill>
                  <a:prstClr val="black"/>
                </a:solidFill>
                <a:latin typeface="Calibri"/>
              </a:rPr>
              <a:t>Less-tested chips</a:t>
            </a:r>
            <a:endParaRPr lang="en-US" sz="3200" dirty="0">
              <a:solidFill>
                <a:prstClr val="black"/>
              </a:solidFill>
              <a:latin typeface="Calibri"/>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43</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latin typeface="Calibri"/>
              </a:rPr>
              <a:t>On Microsoft’s Web Search workload</a:t>
            </a:r>
          </a:p>
          <a:p>
            <a:pPr lvl="1"/>
            <a:r>
              <a:rPr lang="en-US" sz="3200" dirty="0" smtClean="0">
                <a:solidFill>
                  <a:prstClr val="black"/>
                </a:solidFill>
                <a:latin typeface="Calibri"/>
              </a:rPr>
              <a:t>Reduces </a:t>
            </a:r>
            <a:r>
              <a:rPr lang="en-US" sz="3200" dirty="0">
                <a:solidFill>
                  <a:prstClr val="black"/>
                </a:solidFill>
                <a:latin typeface="Calibri"/>
              </a:rPr>
              <a:t>server hardware </a:t>
            </a:r>
            <a:r>
              <a:rPr lang="en-US" sz="3200" dirty="0">
                <a:solidFill>
                  <a:srgbClr val="4A66AC"/>
                </a:solidFill>
                <a:latin typeface="Calibri"/>
              </a:rPr>
              <a:t>cost </a:t>
            </a:r>
            <a:r>
              <a:rPr lang="en-US" sz="3200" dirty="0">
                <a:solidFill>
                  <a:prstClr val="black"/>
                </a:solidFill>
                <a:latin typeface="Calibri"/>
              </a:rPr>
              <a:t>by </a:t>
            </a:r>
            <a:r>
              <a:rPr lang="en-US" sz="3200" dirty="0">
                <a:solidFill>
                  <a:srgbClr val="FF0000"/>
                </a:solidFill>
                <a:latin typeface="Calibri"/>
              </a:rPr>
              <a:t>4.7 %</a:t>
            </a:r>
          </a:p>
          <a:p>
            <a:pPr lvl="1"/>
            <a:r>
              <a:rPr lang="en-US" sz="3200" dirty="0" smtClean="0">
                <a:solidFill>
                  <a:prstClr val="black"/>
                </a:solidFill>
                <a:latin typeface="Calibri"/>
              </a:rPr>
              <a:t>Achieves </a:t>
            </a:r>
            <a:r>
              <a:rPr lang="en-US" sz="3200" dirty="0">
                <a:solidFill>
                  <a:prstClr val="black"/>
                </a:solidFill>
                <a:latin typeface="Calibri"/>
              </a:rPr>
              <a:t>single server </a:t>
            </a:r>
            <a:r>
              <a:rPr lang="en-US" sz="3200" dirty="0">
                <a:solidFill>
                  <a:srgbClr val="4A66AC"/>
                </a:solidFill>
                <a:latin typeface="Calibri"/>
              </a:rPr>
              <a:t>availability</a:t>
            </a:r>
            <a:r>
              <a:rPr lang="en-US" sz="3200" dirty="0">
                <a:solidFill>
                  <a:prstClr val="black"/>
                </a:solidFill>
                <a:latin typeface="Calibri"/>
              </a:rPr>
              <a:t> target of </a:t>
            </a:r>
            <a:r>
              <a:rPr lang="en-US" sz="3200" dirty="0">
                <a:solidFill>
                  <a:srgbClr val="FF0000"/>
                </a:solidFill>
                <a:latin typeface="Calibri"/>
              </a:rPr>
              <a:t>99.90 %</a:t>
            </a:r>
          </a:p>
        </p:txBody>
      </p:sp>
    </p:spTree>
    <p:extLst>
      <p:ext uri="{BB962C8B-B14F-4D97-AF65-F5344CB8AC3E}">
        <p14:creationId xmlns:p14="http://schemas.microsoft.com/office/powerpoint/2010/main" val="40425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smtClean="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algn="ctr" eaLnBrk="0" hangingPunct="0"/>
            <a:r>
              <a:rPr lang="en-US" sz="3000" dirty="0" smtClean="0">
                <a:solidFill>
                  <a:srgbClr val="000000"/>
                </a:solidFill>
                <a:latin typeface="Tahoma"/>
              </a:rPr>
              <a:t>Main </a:t>
            </a:r>
          </a:p>
          <a:p>
            <a:pPr algn="ctr" eaLnBrk="0" hangingPunct="0"/>
            <a:r>
              <a:rPr lang="en-US" sz="3000" dirty="0" smtClean="0">
                <a:solidFill>
                  <a:srgbClr val="000000"/>
                </a:solidFill>
                <a:latin typeface="Tahoma"/>
              </a:rPr>
              <a:t>Memory</a:t>
            </a:r>
            <a:endParaRPr lang="en-US" sz="3000" dirty="0">
              <a:solidFill>
                <a:srgbClr val="000000"/>
              </a:solidFill>
              <a:latin typeface="Tahoma"/>
            </a:endParaRP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274" name="Slide Number Placeholder 273"/>
          <p:cNvSpPr>
            <a:spLocks noGrp="1"/>
          </p:cNvSpPr>
          <p:nvPr>
            <p:ph type="sldNum" sz="quarter" idx="11"/>
          </p:nvPr>
        </p:nvSpPr>
        <p:spPr/>
        <p:txBody>
          <a:bodyPr/>
          <a:lstStyle/>
          <a:p>
            <a:fld id="{323594FA-E141-4234-AE05-360401972BE7}" type="slidenum">
              <a:rPr lang="en-US" altLang="en-US" smtClean="0">
                <a:solidFill>
                  <a:srgbClr val="000000"/>
                </a:solidFill>
              </a:rPr>
              <a:pPr/>
              <a:t>44</a:t>
            </a:fld>
            <a:endParaRPr lang="en-US" altLang="en-US">
              <a:solidFill>
                <a:srgbClr val="000000"/>
              </a:solidFill>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2" name="TextBox 1"/>
          <p:cNvSpPr txBox="1"/>
          <p:nvPr/>
        </p:nvSpPr>
        <p:spPr>
          <a:xfrm>
            <a:off x="179512" y="5518393"/>
            <a:ext cx="8869761" cy="430887"/>
          </a:xfrm>
          <a:prstGeom prst="rect">
            <a:avLst/>
          </a:prstGeom>
          <a:noFill/>
        </p:spPr>
        <p:txBody>
          <a:bodyPr wrap="none" rtlCol="0">
            <a:spAutoFit/>
          </a:bodyPr>
          <a:lstStyle/>
          <a:p>
            <a:r>
              <a:rPr lang="en-US" sz="2200" dirty="0" smtClean="0">
                <a:solidFill>
                  <a:srgbClr val="FF0000"/>
                </a:solidFill>
              </a:rPr>
              <a:t>Cores’ interfere with each other when accessing shared main memory</a:t>
            </a:r>
            <a:endParaRPr lang="en-US" sz="2200" dirty="0">
              <a:solidFill>
                <a:srgbClr val="FF0000"/>
              </a:solidFill>
            </a:endParaRPr>
          </a:p>
        </p:txBody>
      </p:sp>
    </p:spTree>
    <p:extLst>
      <p:ext uri="{BB962C8B-B14F-4D97-AF65-F5344CB8AC3E}">
        <p14:creationId xmlns:p14="http://schemas.microsoft.com/office/powerpoint/2010/main" val="3552302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6633"/>
            <a:ext cx="8801100" cy="5046663"/>
          </a:xfrm>
        </p:spPr>
        <p:txBody>
          <a:bodyPr/>
          <a:lstStyle/>
          <a:p>
            <a:r>
              <a:rPr lang="en-US" dirty="0">
                <a:latin typeface="Tahoma" charset="0"/>
              </a:rPr>
              <a:t>Problem: </a:t>
            </a:r>
            <a:r>
              <a:rPr lang="en-US" dirty="0">
                <a:solidFill>
                  <a:srgbClr val="FF0000"/>
                </a:solidFill>
                <a:latin typeface="Tahoma" charset="0"/>
              </a:rPr>
              <a:t>Memory interference </a:t>
            </a:r>
            <a:r>
              <a:rPr lang="en-US" dirty="0" smtClean="0">
                <a:solidFill>
                  <a:srgbClr val="FF0000"/>
                </a:solidFill>
                <a:latin typeface="Tahoma" charset="0"/>
              </a:rPr>
              <a:t>between cores is uncontrolled</a:t>
            </a:r>
          </a:p>
          <a:p>
            <a:pPr marL="344487" lvl="1" indent="0">
              <a:buNone/>
            </a:pPr>
            <a:r>
              <a:rPr lang="en-US" dirty="0" smtClean="0">
                <a:latin typeface="Tahoma" charset="0"/>
                <a:sym typeface="Wingdings"/>
              </a:rPr>
              <a:t> </a:t>
            </a:r>
            <a:r>
              <a:rPr lang="en-US" dirty="0" smtClean="0">
                <a:latin typeface="Tahoma" charset="0"/>
                <a:sym typeface="Wingdings" charset="0"/>
              </a:rPr>
              <a:t>unfairness, starvation, low performance</a:t>
            </a:r>
          </a:p>
          <a:p>
            <a:pPr marL="344487" lvl="1" indent="0">
              <a:buNone/>
            </a:pPr>
            <a:r>
              <a:rPr lang="en-US" dirty="0" smtClean="0">
                <a:solidFill>
                  <a:srgbClr val="FF0000"/>
                </a:solidFill>
                <a:latin typeface="Tahoma" charset="0"/>
                <a:sym typeface="Wingdings"/>
              </a:rPr>
              <a:t> </a:t>
            </a:r>
            <a:r>
              <a:rPr lang="en-US" dirty="0" smtClean="0">
                <a:solidFill>
                  <a:srgbClr val="FF0000"/>
                </a:solidFill>
                <a:latin typeface="Tahoma" charset="0"/>
                <a:sym typeface="Wingdings" charset="0"/>
              </a:rPr>
              <a:t>uncontrollable</a:t>
            </a:r>
            <a:r>
              <a:rPr lang="en-US" dirty="0">
                <a:solidFill>
                  <a:srgbClr val="FF0000"/>
                </a:solidFill>
                <a:latin typeface="Tahoma" charset="0"/>
                <a:sym typeface="Wingdings" charset="0"/>
              </a:rPr>
              <a:t>, </a:t>
            </a:r>
            <a:r>
              <a:rPr lang="en-US" dirty="0" smtClean="0">
                <a:solidFill>
                  <a:srgbClr val="FF0000"/>
                </a:solidFill>
                <a:latin typeface="Tahoma" charset="0"/>
                <a:sym typeface="Wingdings" charset="0"/>
              </a:rPr>
              <a:t>unpredictable, vulnerable </a:t>
            </a:r>
            <a:r>
              <a:rPr lang="en-US" dirty="0">
                <a:solidFill>
                  <a:srgbClr val="FF0000"/>
                </a:solidFill>
                <a:latin typeface="Tahoma" charset="0"/>
                <a:sym typeface="Wingdings" charset="0"/>
              </a:rPr>
              <a:t>system</a:t>
            </a:r>
            <a:endParaRPr lang="en-US" dirty="0">
              <a:solidFill>
                <a:srgbClr val="FF0000"/>
              </a:solidFill>
              <a:latin typeface="Tahoma" charset="0"/>
            </a:endParaRPr>
          </a:p>
          <a:p>
            <a:pPr marL="0" indent="0">
              <a:buNone/>
            </a:pPr>
            <a:endParaRPr lang="en-US" sz="1800" dirty="0">
              <a:latin typeface="Tahoma" charset="0"/>
              <a:sym typeface="Wingdings" charset="0"/>
            </a:endParaRPr>
          </a:p>
          <a:p>
            <a:r>
              <a:rPr lang="en-US" dirty="0">
                <a:latin typeface="Tahoma" charset="0"/>
                <a:sym typeface="Wingdings" charset="0"/>
              </a:rPr>
              <a:t>Solution: </a:t>
            </a:r>
            <a:r>
              <a:rPr lang="en-US" dirty="0" smtClean="0">
                <a:solidFill>
                  <a:srgbClr val="0000FF"/>
                </a:solidFill>
                <a:latin typeface="Tahoma" charset="0"/>
                <a:sym typeface="Wingdings" charset="0"/>
              </a:rPr>
              <a:t>QoS-Aware Memory Systems</a:t>
            </a:r>
            <a:endParaRPr lang="en-US" dirty="0">
              <a:solidFill>
                <a:srgbClr val="0000FF"/>
              </a:solidFill>
              <a:latin typeface="Tahoma" charset="0"/>
              <a:sym typeface="Wingdings" charset="0"/>
            </a:endParaRPr>
          </a:p>
          <a:p>
            <a:pPr lvl="1"/>
            <a:r>
              <a:rPr lang="en-US" dirty="0">
                <a:solidFill>
                  <a:srgbClr val="008000"/>
                </a:solidFill>
                <a:latin typeface="Tahoma" charset="0"/>
                <a:ea typeface="ＭＳ Ｐゴシック" charset="0"/>
                <a:sym typeface="Wingdings" charset="0"/>
              </a:rPr>
              <a:t>Hardware </a:t>
            </a:r>
            <a:r>
              <a:rPr lang="en-US" dirty="0" smtClean="0">
                <a:solidFill>
                  <a:srgbClr val="008000"/>
                </a:solidFill>
                <a:latin typeface="Tahoma" charset="0"/>
                <a:ea typeface="ＭＳ Ｐゴシック" charset="0"/>
                <a:sym typeface="Wingdings" charset="0"/>
              </a:rPr>
              <a:t>designed </a:t>
            </a:r>
            <a:r>
              <a:rPr lang="en-US" dirty="0">
                <a:solidFill>
                  <a:srgbClr val="008000"/>
                </a:solidFill>
                <a:latin typeface="Tahoma" charset="0"/>
                <a:ea typeface="ＭＳ Ｐゴシック" charset="0"/>
                <a:sym typeface="Wingdings" charset="0"/>
              </a:rPr>
              <a:t>to provide a configurable fairness substrate </a:t>
            </a:r>
          </a:p>
          <a:p>
            <a:pPr lvl="2"/>
            <a:r>
              <a:rPr lang="en-US" sz="1800" dirty="0">
                <a:latin typeface="Tahoma" charset="0"/>
                <a:ea typeface="ＭＳ Ｐゴシック" charset="0"/>
                <a:sym typeface="Wingdings" charset="0"/>
              </a:rPr>
              <a:t>Application-aware memory scheduling, partitioning, throttling</a:t>
            </a:r>
          </a:p>
          <a:p>
            <a:pPr lvl="1"/>
            <a:r>
              <a:rPr lang="en-US" dirty="0">
                <a:solidFill>
                  <a:srgbClr val="008000"/>
                </a:solidFill>
                <a:latin typeface="Tahoma" charset="0"/>
                <a:ea typeface="ＭＳ Ｐゴシック" charset="0"/>
                <a:sym typeface="Wingdings" charset="0"/>
              </a:rPr>
              <a:t>Software designed to configure the resources to satisfy different QoS </a:t>
            </a:r>
            <a:r>
              <a:rPr lang="en-US" dirty="0" smtClean="0">
                <a:solidFill>
                  <a:srgbClr val="008000"/>
                </a:solidFill>
                <a:latin typeface="Tahoma" charset="0"/>
                <a:ea typeface="ＭＳ Ｐゴシック" charset="0"/>
                <a:sym typeface="Wingdings" charset="0"/>
              </a:rPr>
              <a:t>goals</a:t>
            </a:r>
          </a:p>
          <a:p>
            <a:pPr lvl="1"/>
            <a:endParaRPr lang="en-US" dirty="0">
              <a:latin typeface="Tahoma" charset="0"/>
              <a:ea typeface="ＭＳ Ｐゴシック" charset="0"/>
              <a:sym typeface="Wingdings" charset="0"/>
            </a:endParaRPr>
          </a:p>
          <a:p>
            <a:r>
              <a:rPr lang="en-US" dirty="0" smtClean="0">
                <a:solidFill>
                  <a:srgbClr val="0000FF"/>
                </a:solidFill>
                <a:latin typeface="Tahoma" charset="0"/>
                <a:ea typeface="ＭＳ Ｐゴシック" charset="0"/>
                <a:sym typeface="Wingdings" charset="0"/>
              </a:rPr>
              <a:t>QoS-aware memory systems can provide predictable </a:t>
            </a:r>
            <a:r>
              <a:rPr lang="en-US" dirty="0">
                <a:solidFill>
                  <a:srgbClr val="0000FF"/>
                </a:solidFill>
                <a:latin typeface="Tahoma" charset="0"/>
                <a:ea typeface="ＭＳ Ｐゴシック" charset="0"/>
                <a:sym typeface="Wingdings" charset="0"/>
              </a:rPr>
              <a:t>performance </a:t>
            </a:r>
            <a:r>
              <a:rPr lang="en-US" dirty="0" smtClean="0">
                <a:solidFill>
                  <a:srgbClr val="0000FF"/>
                </a:solidFill>
                <a:latin typeface="Tahoma" charset="0"/>
                <a:ea typeface="ＭＳ Ｐゴシック" charset="0"/>
                <a:sym typeface="Wingdings" charset="0"/>
              </a:rPr>
              <a:t>and higher efficiency</a:t>
            </a:r>
          </a:p>
          <a:p>
            <a:endParaRPr lang="en-US" dirty="0">
              <a:latin typeface="Tahoma" charset="0"/>
              <a:sym typeface="Wingdings" charset="0"/>
            </a:endParaRP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smtClean="0">
                <a:latin typeface="Garamond" charset="0"/>
              </a:rPr>
              <a:t>An Orthogonal Issue: Memory Interference</a:t>
            </a:r>
            <a:endParaRPr lang="en-US" dirty="0">
              <a:latin typeface="Garamond" charset="0"/>
            </a:endParaRPr>
          </a:p>
        </p:txBody>
      </p:sp>
    </p:spTree>
    <p:extLst>
      <p:ext uri="{BB962C8B-B14F-4D97-AF65-F5344CB8AC3E}">
        <p14:creationId xmlns:p14="http://schemas.microsoft.com/office/powerpoint/2010/main" val="1565975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smtClean="0"/>
              <a:t>Goal: Predictable Performance in Complex Systems</a:t>
            </a:r>
            <a:endParaRPr lang="en-US" sz="3400" dirty="0"/>
          </a:p>
        </p:txBody>
      </p:sp>
      <p:sp>
        <p:nvSpPr>
          <p:cNvPr id="3" name="Content Placeholder 2"/>
          <p:cNvSpPr>
            <a:spLocks noGrp="1"/>
          </p:cNvSpPr>
          <p:nvPr>
            <p:ph idx="1"/>
          </p:nvPr>
        </p:nvSpPr>
        <p:spPr>
          <a:xfrm>
            <a:off x="228600" y="4377767"/>
            <a:ext cx="8610600" cy="986115"/>
          </a:xfrm>
        </p:spPr>
        <p:txBody>
          <a:bodyPr/>
          <a:lstStyle/>
          <a:p>
            <a:r>
              <a:rPr lang="en-US" dirty="0" smtClean="0"/>
              <a:t>Heterogeneous agents: CPUs, GPUs, and HWAs </a:t>
            </a:r>
          </a:p>
          <a:p>
            <a:r>
              <a:rPr lang="en-US" dirty="0" smtClean="0"/>
              <a:t>Main memory interference between CPUs, GPUs, HWAs</a:t>
            </a:r>
            <a:endParaRPr lang="en-US" dirty="0"/>
          </a:p>
        </p:txBody>
      </p:sp>
      <p:sp>
        <p:nvSpPr>
          <p:cNvPr id="4" name="Slide Number Placeholder 3"/>
          <p:cNvSpPr>
            <a:spLocks noGrp="1"/>
          </p:cNvSpPr>
          <p:nvPr>
            <p:ph type="sldNum" sz="quarter" idx="11"/>
          </p:nvPr>
        </p:nvSpPr>
        <p:spPr/>
        <p:txBody>
          <a:bodyPr/>
          <a:lstStyle/>
          <a:p>
            <a:fld id="{752AE0C9-F7C4-4547-82DB-A8816991FA84}" type="slidenum">
              <a:rPr lang="en-US" smtClean="0">
                <a:solidFill>
                  <a:srgbClr val="000000"/>
                </a:solidFill>
              </a:rPr>
              <a:pPr/>
              <a:t>46</a:t>
            </a:fld>
            <a:endParaRPr lang="en-US">
              <a:solidFill>
                <a:srgbClr val="000000"/>
              </a:solidFill>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Shared Cache</a:t>
            </a:r>
            <a:endParaRPr lang="en-US" dirty="0">
              <a:solidFill>
                <a:srgbClr val="FFFFFF"/>
              </a:solidFill>
              <a:latin typeface="Tahoma"/>
            </a:endParaRP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GPU</a:t>
            </a:r>
            <a:endParaRPr lang="en-US" dirty="0">
              <a:solidFill>
                <a:srgbClr val="FFFFFF"/>
              </a:solidFill>
              <a:latin typeface="Tahoma"/>
            </a:endParaRP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Memory Controllers</a:t>
            </a:r>
            <a:endParaRPr lang="en-US" dirty="0">
              <a:solidFill>
                <a:srgbClr val="FFFFFF"/>
              </a:solidFill>
              <a:latin typeface="Tahoma"/>
            </a:endParaRP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Memories</a:t>
            </a:r>
            <a:endParaRPr lang="en-US" dirty="0">
              <a:solidFill>
                <a:srgbClr val="FFFFFF"/>
              </a:solidFill>
              <a:latin typeface="Tahoma"/>
            </a:endParaRP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algn="ctr" defTabSz="457200"/>
            <a:r>
              <a:rPr lang="en-US" sz="2400" dirty="0" smtClean="0">
                <a:solidFill>
                  <a:srgbClr val="FF0000"/>
                </a:solidFill>
                <a:latin typeface="Tahoma"/>
              </a:rPr>
              <a:t>How to allocate resources to heterogeneous agents</a:t>
            </a:r>
          </a:p>
          <a:p>
            <a:pPr algn="ctr" defTabSz="457200"/>
            <a:r>
              <a:rPr lang="en-US" sz="2400" dirty="0" smtClean="0">
                <a:solidFill>
                  <a:srgbClr val="FF0000"/>
                </a:solidFill>
                <a:latin typeface="Tahoma"/>
              </a:rPr>
              <a:t>to mitigate interference and provide predictable performance? </a:t>
            </a:r>
            <a:endParaRPr lang="en-US" sz="2400" dirty="0">
              <a:solidFill>
                <a:srgbClr val="FF0000"/>
              </a:solidFill>
              <a:latin typeface="Tahoma"/>
            </a:endParaRP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663085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Memory Service Guarantees</a:t>
            </a:r>
            <a:endParaRPr lang="en-US" dirty="0"/>
          </a:p>
        </p:txBody>
      </p:sp>
      <p:sp>
        <p:nvSpPr>
          <p:cNvPr id="3" name="Content Placeholder 2"/>
          <p:cNvSpPr>
            <a:spLocks noGrp="1"/>
          </p:cNvSpPr>
          <p:nvPr>
            <p:ph idx="1"/>
          </p:nvPr>
        </p:nvSpPr>
        <p:spPr/>
        <p:txBody>
          <a:bodyPr/>
          <a:lstStyle/>
          <a:p>
            <a:r>
              <a:rPr lang="en-US" dirty="0" smtClean="0"/>
              <a:t>Goal: </a:t>
            </a:r>
            <a:r>
              <a:rPr lang="en-US" dirty="0" smtClean="0">
                <a:solidFill>
                  <a:srgbClr val="0000FF"/>
                </a:solidFill>
              </a:rPr>
              <a:t>Satisfy performance/SLA requirements </a:t>
            </a:r>
            <a:r>
              <a:rPr lang="en-US" dirty="0" smtClean="0"/>
              <a:t>in the presence of shared main memory, heterogeneous agents, and hybrid memory/storage</a:t>
            </a:r>
          </a:p>
          <a:p>
            <a:endParaRPr lang="en-US" sz="1400" dirty="0"/>
          </a:p>
          <a:p>
            <a:r>
              <a:rPr lang="en-US" dirty="0" smtClean="0"/>
              <a:t>Approach: </a:t>
            </a:r>
          </a:p>
          <a:p>
            <a:pPr lvl="1"/>
            <a:r>
              <a:rPr lang="en-US" dirty="0" smtClean="0"/>
              <a:t>Develop techniques/models to accurately </a:t>
            </a:r>
            <a:r>
              <a:rPr lang="en-US" dirty="0" smtClean="0">
                <a:solidFill>
                  <a:srgbClr val="FF0000"/>
                </a:solidFill>
              </a:rPr>
              <a:t>estimate</a:t>
            </a:r>
            <a:r>
              <a:rPr lang="en-US" dirty="0" smtClean="0"/>
              <a:t> the </a:t>
            </a:r>
            <a:r>
              <a:rPr lang="en-US" dirty="0" smtClean="0">
                <a:solidFill>
                  <a:srgbClr val="FF0000"/>
                </a:solidFill>
              </a:rPr>
              <a:t>performance loss</a:t>
            </a:r>
            <a:r>
              <a:rPr lang="en-US" dirty="0" smtClean="0"/>
              <a:t> of an application/agent in the presence of resource sharing</a:t>
            </a:r>
          </a:p>
          <a:p>
            <a:pPr lvl="1"/>
            <a:r>
              <a:rPr lang="en-US" dirty="0" smtClean="0"/>
              <a:t>Develop mechanisms (hardware and software) to </a:t>
            </a:r>
            <a:r>
              <a:rPr lang="en-US" dirty="0" smtClean="0">
                <a:solidFill>
                  <a:srgbClr val="FF0000"/>
                </a:solidFill>
              </a:rPr>
              <a:t>enable</a:t>
            </a:r>
            <a:r>
              <a:rPr lang="en-US" dirty="0" smtClean="0"/>
              <a:t> the </a:t>
            </a:r>
            <a:r>
              <a:rPr lang="en-US" dirty="0" smtClean="0">
                <a:solidFill>
                  <a:srgbClr val="FF0000"/>
                </a:solidFill>
              </a:rPr>
              <a:t>resource partitioning/prioritization</a:t>
            </a:r>
            <a:r>
              <a:rPr lang="en-US" dirty="0" smtClean="0"/>
              <a:t> needed to achieve the required performance levels for all applications</a:t>
            </a:r>
          </a:p>
          <a:p>
            <a:pPr lvl="1"/>
            <a:r>
              <a:rPr lang="en-US" dirty="0" smtClean="0"/>
              <a:t>All the while providing </a:t>
            </a:r>
            <a:r>
              <a:rPr lang="en-US" dirty="0" smtClean="0">
                <a:solidFill>
                  <a:srgbClr val="FF0000"/>
                </a:solidFill>
              </a:rPr>
              <a:t>high system performance </a:t>
            </a:r>
          </a:p>
          <a:p>
            <a:endParaRPr lang="en-US" sz="1400" dirty="0">
              <a:solidFill>
                <a:srgbClr val="FF0000"/>
              </a:solidFill>
            </a:endParaRPr>
          </a:p>
          <a:p>
            <a:r>
              <a:rPr lang="en-US" sz="1600" dirty="0" smtClean="0"/>
              <a:t>Subramanian </a:t>
            </a:r>
            <a:r>
              <a:rPr lang="en-US" sz="1600" dirty="0"/>
              <a:t>et al., “</a:t>
            </a:r>
            <a:r>
              <a:rPr lang="en-US" sz="1600" dirty="0">
                <a:solidFill>
                  <a:srgbClr val="0000FF"/>
                </a:solidFill>
              </a:rPr>
              <a:t>MISE: Providing Performance Predictability and Improving Fairness in Shared Main Memory Systems</a:t>
            </a:r>
            <a:r>
              <a:rPr lang="en-US" sz="1600" dirty="0"/>
              <a:t>,” HPCA 2013</a:t>
            </a:r>
            <a:r>
              <a:rPr lang="en-US" sz="1600" dirty="0" smtClean="0"/>
              <a:t>.</a:t>
            </a:r>
          </a:p>
          <a:p>
            <a:r>
              <a:rPr lang="en-US" sz="1600" dirty="0" smtClean="0"/>
              <a:t>Subramanian et al., “</a:t>
            </a:r>
            <a:r>
              <a:rPr lang="en-US" sz="1600" dirty="0" smtClean="0">
                <a:solidFill>
                  <a:srgbClr val="0000FF"/>
                </a:solidFill>
              </a:rPr>
              <a:t>The Application Slowdown Model</a:t>
            </a:r>
            <a:r>
              <a:rPr lang="en-US" sz="1600" dirty="0" smtClean="0"/>
              <a:t>,” MICRO 2015.</a:t>
            </a:r>
            <a:endParaRPr lang="en-US" sz="1600" dirty="0"/>
          </a:p>
          <a:p>
            <a:pPr lvl="1"/>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47</a:t>
            </a:fld>
            <a:endParaRPr lang="en-US"/>
          </a:p>
        </p:txBody>
      </p:sp>
    </p:spTree>
    <p:extLst>
      <p:ext uri="{BB962C8B-B14F-4D97-AF65-F5344CB8AC3E}">
        <p14:creationId xmlns:p14="http://schemas.microsoft.com/office/powerpoint/2010/main" val="41146787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2627784" y="2420888"/>
            <a:ext cx="3744416" cy="2088232"/>
          </a:xfrm>
        </p:spPr>
        <p:txBody>
          <a:bodyPr/>
          <a:lstStyle/>
          <a:p>
            <a:pPr marL="0" indent="0" algn="ctr">
              <a:buNone/>
            </a:pPr>
            <a:r>
              <a:rPr lang="en-US" sz="4000" dirty="0" err="1" smtClean="0">
                <a:solidFill>
                  <a:srgbClr val="0000FF"/>
                </a:solidFill>
              </a:rPr>
              <a:t>QoS</a:t>
            </a:r>
            <a:endParaRPr lang="en-US" sz="4000" dirty="0" smtClean="0">
              <a:solidFill>
                <a:srgbClr val="0000FF"/>
              </a:solidFill>
            </a:endParaRPr>
          </a:p>
          <a:p>
            <a:pPr marL="0" indent="0" algn="ctr">
              <a:buNone/>
            </a:pPr>
            <a:r>
              <a:rPr lang="en-US" sz="4000" dirty="0" smtClean="0">
                <a:solidFill>
                  <a:srgbClr val="0000FF"/>
                </a:solidFill>
              </a:rPr>
              <a:t>and</a:t>
            </a:r>
          </a:p>
          <a:p>
            <a:pPr marL="0" indent="0" algn="ctr">
              <a:buNone/>
            </a:pPr>
            <a:r>
              <a:rPr lang="en-US" sz="4000" dirty="0" smtClean="0">
                <a:solidFill>
                  <a:srgbClr val="0000FF"/>
                </a:solidFill>
              </a:rPr>
              <a:t>Predictability</a:t>
            </a:r>
            <a:endParaRPr lang="en-US" sz="4000" dirty="0">
              <a:solidFill>
                <a:srgbClr val="0000FF"/>
              </a:solidFill>
            </a:endParaRPr>
          </a:p>
          <a:p>
            <a:pPr marL="0" indent="0" algn="ctr">
              <a:buNone/>
            </a:pP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48</a:t>
            </a:fld>
            <a:endParaRPr lang="en-US"/>
          </a:p>
        </p:txBody>
      </p:sp>
    </p:spTree>
    <p:extLst>
      <p:ext uri="{BB962C8B-B14F-4D97-AF65-F5344CB8AC3E}">
        <p14:creationId xmlns:p14="http://schemas.microsoft.com/office/powerpoint/2010/main" val="217629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Some Promising Directions</a:t>
            </a:r>
            <a:endParaRPr lang="en-US" dirty="0"/>
          </a:p>
        </p:txBody>
      </p:sp>
      <p:sp>
        <p:nvSpPr>
          <p:cNvPr id="3" name="Content Placeholder 2"/>
          <p:cNvSpPr>
            <a:spLocks noGrp="1"/>
          </p:cNvSpPr>
          <p:nvPr>
            <p:ph idx="1"/>
          </p:nvPr>
        </p:nvSpPr>
        <p:spPr>
          <a:xfrm>
            <a:off x="228600" y="908720"/>
            <a:ext cx="8915400" cy="5193723"/>
          </a:xfrm>
        </p:spPr>
        <p:txBody>
          <a:bodyPr/>
          <a:lstStyle/>
          <a:p>
            <a:endParaRPr lang="en-US" sz="1200" dirty="0">
              <a:solidFill>
                <a:srgbClr val="0000FF"/>
              </a:solidFill>
            </a:endParaRPr>
          </a:p>
          <a:p>
            <a:r>
              <a:rPr lang="en-US" dirty="0" smtClean="0">
                <a:solidFill>
                  <a:srgbClr val="0000FF"/>
                </a:solidFill>
              </a:rPr>
              <a:t>New memory architectures</a:t>
            </a:r>
          </a:p>
          <a:p>
            <a:pPr lvl="1"/>
            <a:r>
              <a:rPr lang="en-US" sz="1900" dirty="0" smtClean="0">
                <a:solidFill>
                  <a:schemeClr val="accent2">
                    <a:lumMod val="75000"/>
                  </a:schemeClr>
                </a:solidFill>
              </a:rPr>
              <a:t>Rethinking DRAM and flash memory</a:t>
            </a:r>
          </a:p>
          <a:p>
            <a:pPr lvl="1"/>
            <a:r>
              <a:rPr lang="en-US" sz="1900" b="1" dirty="0">
                <a:solidFill>
                  <a:srgbClr val="2C6123"/>
                </a:solidFill>
              </a:rPr>
              <a:t>A lot of hope in fixing DRAM</a:t>
            </a:r>
          </a:p>
          <a:p>
            <a:pPr marL="0" indent="0">
              <a:buNone/>
            </a:pPr>
            <a:endParaRPr lang="en-US" sz="1000" dirty="0"/>
          </a:p>
          <a:p>
            <a:endParaRPr lang="en-US" sz="1000" dirty="0" smtClean="0"/>
          </a:p>
          <a:p>
            <a:endParaRPr lang="en-US" sz="1000" dirty="0"/>
          </a:p>
          <a:p>
            <a:endParaRPr lang="en-US" sz="1000" dirty="0" smtClean="0"/>
          </a:p>
          <a:p>
            <a:r>
              <a:rPr lang="en-US" dirty="0" smtClean="0">
                <a:solidFill>
                  <a:srgbClr val="0000FF"/>
                </a:solidFill>
              </a:rPr>
              <a:t>Enabling emerging NVM technologies </a:t>
            </a:r>
          </a:p>
          <a:p>
            <a:pPr lvl="1"/>
            <a:r>
              <a:rPr lang="en-US" sz="1900" dirty="0" smtClean="0">
                <a:solidFill>
                  <a:srgbClr val="2C6123"/>
                </a:solidFill>
              </a:rPr>
              <a:t>Hybrid memory systems</a:t>
            </a:r>
            <a:r>
              <a:rPr lang="en-US" sz="1900" dirty="0">
                <a:solidFill>
                  <a:srgbClr val="2C6123"/>
                </a:solidFill>
              </a:rPr>
              <a:t> </a:t>
            </a:r>
            <a:endParaRPr lang="en-US" sz="1900" dirty="0" smtClean="0">
              <a:solidFill>
                <a:srgbClr val="2C6123"/>
              </a:solidFill>
            </a:endParaRPr>
          </a:p>
          <a:p>
            <a:pPr lvl="1"/>
            <a:r>
              <a:rPr lang="en-US" sz="1900" dirty="0" smtClean="0">
                <a:solidFill>
                  <a:srgbClr val="2C6123"/>
                </a:solidFill>
              </a:rPr>
              <a:t>Single-level memory and storage</a:t>
            </a:r>
          </a:p>
          <a:p>
            <a:pPr lvl="1"/>
            <a:r>
              <a:rPr lang="en-US" sz="1900" b="1" dirty="0">
                <a:solidFill>
                  <a:srgbClr val="2C6123"/>
                </a:solidFill>
              </a:rPr>
              <a:t>A lot of hope in hybrid memory systems and single-level stores</a:t>
            </a:r>
          </a:p>
          <a:p>
            <a:pPr marL="344345" lvl="1" indent="0">
              <a:buNone/>
            </a:pPr>
            <a:endParaRPr lang="en-US" sz="1000" dirty="0">
              <a:solidFill>
                <a:srgbClr val="2C6123"/>
              </a:solidFill>
            </a:endParaRPr>
          </a:p>
          <a:p>
            <a:pPr lvl="1"/>
            <a:endParaRPr lang="en-US" sz="1000" dirty="0" smtClean="0">
              <a:solidFill>
                <a:srgbClr val="2C6123"/>
              </a:solidFill>
            </a:endParaRPr>
          </a:p>
          <a:p>
            <a:pPr lvl="1"/>
            <a:endParaRPr lang="en-US" sz="1000" dirty="0">
              <a:solidFill>
                <a:srgbClr val="2C6123"/>
              </a:solidFill>
            </a:endParaRPr>
          </a:p>
          <a:p>
            <a:r>
              <a:rPr lang="en-US" dirty="0" smtClean="0">
                <a:solidFill>
                  <a:srgbClr val="0000FF"/>
                </a:solidFill>
              </a:rPr>
              <a:t>System-level memory/storage QoS</a:t>
            </a:r>
          </a:p>
          <a:p>
            <a:pPr lvl="1"/>
            <a:r>
              <a:rPr lang="en-US" sz="1900" b="1" dirty="0">
                <a:solidFill>
                  <a:srgbClr val="2C6123"/>
                </a:solidFill>
              </a:rPr>
              <a:t>A lot of hope in designing a predictable system</a:t>
            </a:r>
            <a:endParaRPr lang="en-US" sz="1900" dirty="0">
              <a:solidFill>
                <a:srgbClr val="0000FF"/>
              </a:solidFill>
            </a:endParaRPr>
          </a:p>
          <a:p>
            <a:pPr lvl="1"/>
            <a:endParaRPr lang="en-US" dirty="0">
              <a:solidFill>
                <a:srgbClr val="0000FF"/>
              </a:solidFill>
            </a:endParaRPr>
          </a:p>
          <a:p>
            <a:endParaRPr lang="en-US" sz="1600" dirty="0" smtClean="0">
              <a:solidFill>
                <a:srgbClr val="2C6123"/>
              </a:solidFill>
            </a:endParaRPr>
          </a:p>
          <a:p>
            <a:endParaRPr lang="en-US" sz="1600" dirty="0">
              <a:solidFill>
                <a:srgbClr val="2C6123"/>
              </a:solidFill>
            </a:endParaRPr>
          </a:p>
          <a:p>
            <a:endParaRPr lang="en-US" sz="1600" dirty="0" smtClean="0">
              <a:solidFill>
                <a:srgbClr val="2C6123"/>
              </a:solidFill>
            </a:endParaRPr>
          </a:p>
          <a:p>
            <a:pPr lvl="1"/>
            <a:endParaRPr lang="en-US" sz="15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49</a:t>
            </a:fld>
            <a:endParaRPr lang="en-US"/>
          </a:p>
        </p:txBody>
      </p:sp>
      <p:sp>
        <p:nvSpPr>
          <p:cNvPr id="5" name="Rectangle 4"/>
          <p:cNvSpPr/>
          <p:nvPr/>
        </p:nvSpPr>
        <p:spPr>
          <a:xfrm>
            <a:off x="899592" y="1604142"/>
            <a:ext cx="1944216"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899592" y="3465987"/>
            <a:ext cx="2736304"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8" name="Rectangle 7"/>
          <p:cNvSpPr/>
          <p:nvPr/>
        </p:nvSpPr>
        <p:spPr>
          <a:xfrm>
            <a:off x="899592" y="3836390"/>
            <a:ext cx="3672408"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4728964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Put It in Context: MICRO 2015</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a:t>
            </a:fld>
            <a:endParaRPr lang="en-US" altLang="en-US"/>
          </a:p>
        </p:txBody>
      </p:sp>
      <p:graphicFrame>
        <p:nvGraphicFramePr>
          <p:cNvPr id="6" name="Chart 5"/>
          <p:cNvGraphicFramePr>
            <a:graphicFrameLocks/>
          </p:cNvGraphicFramePr>
          <p:nvPr>
            <p:extLst>
              <p:ext uri="{D42A27DB-BD31-4B8C-83A1-F6EECF244321}">
                <p14:modId xmlns:p14="http://schemas.microsoft.com/office/powerpoint/2010/main" val="1907536660"/>
              </p:ext>
            </p:extLst>
          </p:nvPr>
        </p:nvGraphicFramePr>
        <p:xfrm>
          <a:off x="-972616" y="836712"/>
          <a:ext cx="9721080"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4735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solidFill>
                  <a:srgbClr val="0000FF"/>
                </a:solidFill>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50</a:t>
            </a:fld>
            <a:endParaRPr lang="en-US" sz="1600">
              <a:solidFill>
                <a:srgbClr val="000000"/>
              </a:solidFill>
              <a:latin typeface="Garamond" charset="0"/>
            </a:endParaRPr>
          </a:p>
        </p:txBody>
      </p:sp>
    </p:spTree>
    <p:extLst>
      <p:ext uri="{BB962C8B-B14F-4D97-AF65-F5344CB8AC3E}">
        <p14:creationId xmlns:p14="http://schemas.microsoft.com/office/powerpoint/2010/main" val="4264700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51</a:t>
            </a:fld>
            <a:endParaRPr lang="en-US" altLang="en-US"/>
          </a:p>
        </p:txBody>
      </p:sp>
      <p:sp>
        <p:nvSpPr>
          <p:cNvPr id="5" name="Rectangle 4"/>
          <p:cNvSpPr/>
          <p:nvPr/>
        </p:nvSpPr>
        <p:spPr>
          <a:xfrm>
            <a:off x="551882" y="1052735"/>
            <a:ext cx="3516062"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2258813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In-Memory Computation Today?</a:t>
            </a:r>
            <a:endParaRPr lang="en-US" dirty="0"/>
          </a:p>
        </p:txBody>
      </p:sp>
      <p:sp>
        <p:nvSpPr>
          <p:cNvPr id="3" name="Content Placeholder 2"/>
          <p:cNvSpPr>
            <a:spLocks noGrp="1"/>
          </p:cNvSpPr>
          <p:nvPr>
            <p:ph idx="1"/>
          </p:nvPr>
        </p:nvSpPr>
        <p:spPr/>
        <p:txBody>
          <a:bodyPr/>
          <a:lstStyle/>
          <a:p>
            <a:r>
              <a:rPr lang="en-US" dirty="0" smtClean="0">
                <a:solidFill>
                  <a:srgbClr val="FF0000"/>
                </a:solidFill>
              </a:rPr>
              <a:t>Push from Technology</a:t>
            </a:r>
          </a:p>
          <a:p>
            <a:pPr lvl="1"/>
            <a:r>
              <a:rPr lang="en-US" dirty="0" smtClean="0">
                <a:solidFill>
                  <a:srgbClr val="0000FF"/>
                </a:solidFill>
              </a:rPr>
              <a:t>DRAM Scaling at jeopardy </a:t>
            </a:r>
          </a:p>
          <a:p>
            <a:pPr marL="344487" lvl="1" indent="0">
              <a:buNone/>
            </a:pPr>
            <a:r>
              <a:rPr lang="en-US" dirty="0">
                <a:sym typeface="Wingdings"/>
              </a:rPr>
              <a:t> </a:t>
            </a:r>
            <a:r>
              <a:rPr lang="en-US" dirty="0" smtClean="0">
                <a:sym typeface="Wingdings"/>
              </a:rPr>
              <a:t>   Controllers close to DRAM</a:t>
            </a:r>
          </a:p>
          <a:p>
            <a:pPr marL="344487" lvl="1" indent="0">
              <a:buNone/>
            </a:pPr>
            <a:r>
              <a:rPr lang="en-US" dirty="0">
                <a:sym typeface="Wingdings"/>
              </a:rPr>
              <a:t> </a:t>
            </a:r>
            <a:r>
              <a:rPr lang="en-US" dirty="0" smtClean="0">
                <a:sym typeface="Wingdings"/>
              </a:rPr>
              <a:t>   Industry open to new memory architectures</a:t>
            </a:r>
          </a:p>
          <a:p>
            <a:pPr lvl="1"/>
            <a:endParaRPr lang="en-US" dirty="0" smtClean="0"/>
          </a:p>
          <a:p>
            <a:r>
              <a:rPr lang="en-US" dirty="0" smtClean="0">
                <a:solidFill>
                  <a:srgbClr val="FF0000"/>
                </a:solidFill>
              </a:rPr>
              <a:t>Pull from Systems and Applications</a:t>
            </a:r>
          </a:p>
          <a:p>
            <a:pPr lvl="1"/>
            <a:r>
              <a:rPr lang="en-US" dirty="0" smtClean="0">
                <a:solidFill>
                  <a:srgbClr val="0000FF"/>
                </a:solidFill>
              </a:rPr>
              <a:t>Data access is a major system and application bottleneck</a:t>
            </a:r>
          </a:p>
          <a:p>
            <a:pPr lvl="1"/>
            <a:r>
              <a:rPr lang="en-US" dirty="0" smtClean="0">
                <a:solidFill>
                  <a:srgbClr val="0000FF"/>
                </a:solidFill>
              </a:rPr>
              <a:t>Systems are energy limited</a:t>
            </a:r>
          </a:p>
          <a:p>
            <a:pPr lvl="1"/>
            <a:r>
              <a:rPr lang="en-US" dirty="0" smtClean="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52</a:t>
            </a:fld>
            <a:endParaRPr lang="en-US" altLang="en-US"/>
          </a:p>
        </p:txBody>
      </p:sp>
    </p:spTree>
    <p:extLst>
      <p:ext uri="{BB962C8B-B14F-4D97-AF65-F5344CB8AC3E}">
        <p14:creationId xmlns:p14="http://schemas.microsoft.com/office/powerpoint/2010/main" val="6060189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Approaches to In-Memory Processing </a:t>
            </a:r>
            <a:endParaRPr lang="en-US" dirty="0"/>
          </a:p>
        </p:txBody>
      </p:sp>
      <p:sp>
        <p:nvSpPr>
          <p:cNvPr id="3" name="Content Placeholder 2"/>
          <p:cNvSpPr>
            <a:spLocks noGrp="1"/>
          </p:cNvSpPr>
          <p:nvPr>
            <p:ph idx="1"/>
          </p:nvPr>
        </p:nvSpPr>
        <p:spPr>
          <a:xfrm>
            <a:off x="228600" y="1041648"/>
            <a:ext cx="8610600" cy="5123656"/>
          </a:xfrm>
        </p:spPr>
        <p:txBody>
          <a:bodyPr/>
          <a:lstStyle/>
          <a:p>
            <a:pPr marL="363538" indent="-347663"/>
            <a:r>
              <a:rPr lang="en-US" dirty="0" smtClean="0"/>
              <a:t>1. </a:t>
            </a:r>
            <a:r>
              <a:rPr lang="en-US" dirty="0" smtClean="0">
                <a:solidFill>
                  <a:srgbClr val="0000FF"/>
                </a:solidFill>
              </a:rPr>
              <a:t>Minimally </a:t>
            </a:r>
            <a:r>
              <a:rPr lang="en-US" dirty="0">
                <a:solidFill>
                  <a:srgbClr val="0000FF"/>
                </a:solidFill>
              </a:rPr>
              <a:t>change DRAM</a:t>
            </a:r>
            <a:r>
              <a:rPr lang="en-US" dirty="0"/>
              <a:t> to enable simple yet powerful   computation </a:t>
            </a:r>
            <a:r>
              <a:rPr lang="en-US" dirty="0" smtClean="0"/>
              <a:t>primitives</a:t>
            </a:r>
          </a:p>
          <a:p>
            <a:pPr lvl="1"/>
            <a:r>
              <a:rPr lang="en-US" altLang="ja-JP" sz="1800" dirty="0" smtClean="0">
                <a:solidFill>
                  <a:srgbClr val="0000FF"/>
                </a:solidFill>
                <a:latin typeface="Tahoma" charset="0"/>
                <a:ea typeface="ＭＳ Ｐゴシック"/>
                <a:hlinkClick r:id="rId2"/>
              </a:rPr>
              <a:t>RowClone</a:t>
            </a:r>
            <a:r>
              <a:rPr lang="en-US" altLang="ja-JP" sz="1800" dirty="0">
                <a:solidFill>
                  <a:srgbClr val="0000FF"/>
                </a:solidFill>
                <a:latin typeface="Tahoma" charset="0"/>
                <a:ea typeface="ＭＳ Ｐゴシック"/>
                <a:hlinkClick r:id="rId2"/>
              </a:rPr>
              <a:t>: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a:t>
            </a:r>
            <a:r>
              <a:rPr lang="en-US" sz="1800" dirty="0" smtClean="0">
                <a:solidFill>
                  <a:srgbClr val="0000FF"/>
                </a:solidFill>
                <a:hlinkClick r:id="rId3"/>
              </a:rPr>
              <a:t>DRAM</a:t>
            </a:r>
            <a:r>
              <a:rPr lang="en-US" sz="1800" dirty="0" smtClean="0"/>
              <a:t> </a:t>
            </a:r>
            <a:r>
              <a:rPr lang="en-US" sz="1800" dirty="0"/>
              <a:t>(</a:t>
            </a:r>
            <a:r>
              <a:rPr lang="en-US" sz="1800" dirty="0">
                <a:solidFill>
                  <a:srgbClr val="0000FF"/>
                </a:solidFill>
              </a:rPr>
              <a:t>Seshadri et al., IEEE CAL 2015</a:t>
            </a:r>
            <a:r>
              <a:rPr lang="en-US" sz="1800" dirty="0"/>
              <a:t>)</a:t>
            </a:r>
          </a:p>
          <a:p>
            <a:pPr marL="363538" indent="-347663">
              <a:buNone/>
            </a:pPr>
            <a:endParaRPr lang="en-US" dirty="0" smtClean="0"/>
          </a:p>
          <a:p>
            <a:pPr marL="363538" indent="-347663">
              <a:buNone/>
            </a:pPr>
            <a:endParaRPr lang="en-US" dirty="0"/>
          </a:p>
          <a:p>
            <a:pPr marL="363538" indent="-347663"/>
            <a:r>
              <a:rPr lang="en-US" dirty="0"/>
              <a:t>2. </a:t>
            </a:r>
            <a:r>
              <a:rPr lang="en-US" dirty="0">
                <a:solidFill>
                  <a:srgbClr val="0000FF"/>
                </a:solidFill>
              </a:rPr>
              <a:t>Exploit the control logic in 3D-stacked memory </a:t>
            </a:r>
            <a:r>
              <a:rPr lang="en-US" dirty="0"/>
              <a:t>to enable more comprehensive computation near </a:t>
            </a:r>
            <a:r>
              <a:rPr lang="en-US" dirty="0" smtClean="0"/>
              <a:t>memory</a:t>
            </a:r>
          </a:p>
          <a:p>
            <a:pPr marL="690563" lvl="1" indent="-347663"/>
            <a:r>
              <a:rPr lang="en-US" sz="1800" dirty="0">
                <a:hlinkClick r:id="rId4"/>
              </a:rPr>
              <a:t>PIM-Enabled Instructions: A Low-Overhead, Locality-Aware Processing-in-Memory </a:t>
            </a:r>
            <a:r>
              <a:rPr lang="en-US" sz="1800" dirty="0" smtClean="0">
                <a:hlinkClick r:id="rId4"/>
              </a:rPr>
              <a:t>Architecture</a:t>
            </a:r>
            <a:r>
              <a:rPr lang="en-US" sz="1800" dirty="0" smtClean="0"/>
              <a:t> (</a:t>
            </a:r>
            <a:r>
              <a:rPr lang="en-US" sz="1800" dirty="0" err="1" smtClean="0">
                <a:solidFill>
                  <a:srgbClr val="0000FF"/>
                </a:solidFill>
              </a:rPr>
              <a:t>Ahn</a:t>
            </a:r>
            <a:r>
              <a:rPr lang="en-US" sz="1800" dirty="0" smtClean="0">
                <a:solidFill>
                  <a:srgbClr val="0000FF"/>
                </a:solidFill>
              </a:rPr>
              <a:t> et al., ISCA 2015</a:t>
            </a:r>
            <a:r>
              <a:rPr lang="en-US" sz="1800" dirty="0" smtClean="0"/>
              <a:t>)</a:t>
            </a:r>
          </a:p>
          <a:p>
            <a:pPr marL="690563" lvl="1" indent="-347663"/>
            <a:r>
              <a:rPr lang="en-US" sz="1800" dirty="0" smtClean="0">
                <a:hlinkClick r:id="rId5"/>
              </a:rPr>
              <a:t>A </a:t>
            </a:r>
            <a:r>
              <a:rPr lang="en-US" sz="1800" dirty="0">
                <a:hlinkClick r:id="rId5"/>
              </a:rPr>
              <a:t>Scalable Processing-in-Memory Accelerator for Parallel Graph </a:t>
            </a:r>
            <a:r>
              <a:rPr lang="en-US" sz="1800" dirty="0" smtClean="0">
                <a:hlinkClick r:id="rId5"/>
              </a:rPr>
              <a:t>Processing </a:t>
            </a:r>
            <a:r>
              <a:rPr lang="en-US" sz="1800" dirty="0" smtClean="0"/>
              <a:t>(</a:t>
            </a:r>
            <a:r>
              <a:rPr lang="en-US" sz="1800" dirty="0" err="1" smtClean="0">
                <a:solidFill>
                  <a:srgbClr val="0000FF"/>
                </a:solidFill>
              </a:rPr>
              <a:t>Ahn</a:t>
            </a:r>
            <a:r>
              <a:rPr lang="en-US" sz="1800" dirty="0" smtClean="0">
                <a:solidFill>
                  <a:srgbClr val="0000FF"/>
                </a:solidFill>
              </a:rPr>
              <a:t> et al., ISCA 2015</a:t>
            </a:r>
            <a:r>
              <a:rPr lang="en-US" sz="1800" dirty="0" smtClean="0"/>
              <a:t>)</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53</a:t>
            </a:fld>
            <a:endParaRPr lang="en-US" altLang="en-US">
              <a:solidFill>
                <a:srgbClr val="000000"/>
              </a:solidFill>
            </a:endParaRPr>
          </a:p>
        </p:txBody>
      </p:sp>
      <p:sp>
        <p:nvSpPr>
          <p:cNvPr id="5" name="Rectangle 4"/>
          <p:cNvSpPr/>
          <p:nvPr/>
        </p:nvSpPr>
        <p:spPr>
          <a:xfrm>
            <a:off x="551882" y="1052735"/>
            <a:ext cx="8052566" cy="79208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6300206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sz="4000" dirty="0" smtClean="0">
                <a:solidFill>
                  <a:srgbClr val="1A5712"/>
                </a:solidFill>
                <a:latin typeface="Garamond"/>
                <a:cs typeface="Garamond"/>
              </a:rPr>
              <a:t>Today’s Memory: Bulk Data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smtClean="0">
                <a:solidFill>
                  <a:srgbClr val="C00000"/>
                </a:solidFill>
                <a:latin typeface="Calibri"/>
              </a:rPr>
              <a:t>1) High latency</a:t>
            </a:r>
            <a:endParaRPr lang="en-US" sz="2400" dirty="0">
              <a:solidFill>
                <a:srgbClr val="C00000"/>
              </a:solidFill>
              <a:latin typeface="Calibri"/>
            </a:endParaRP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latin typeface="Calibri"/>
              </a:rPr>
              <a:t>2</a:t>
            </a:r>
            <a:r>
              <a:rPr lang="en-US" sz="2400" dirty="0" smtClean="0">
                <a:solidFill>
                  <a:srgbClr val="C00000"/>
                </a:solidFill>
                <a:latin typeface="Calibri"/>
              </a:rPr>
              <a:t>) High bandwidth utilization</a:t>
            </a:r>
            <a:endParaRPr lang="en-US" sz="2400" dirty="0">
              <a:solidFill>
                <a:srgbClr val="C00000"/>
              </a:solidFill>
              <a:latin typeface="Calibri"/>
            </a:endParaRP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669320" cy="461665"/>
          </a:xfrm>
          <a:prstGeom prst="rect">
            <a:avLst/>
          </a:prstGeom>
          <a:noFill/>
        </p:spPr>
        <p:txBody>
          <a:bodyPr wrap="none" rtlCol="0">
            <a:spAutoFit/>
          </a:bodyPr>
          <a:lstStyle/>
          <a:p>
            <a:r>
              <a:rPr lang="en-US" sz="2400" dirty="0" smtClean="0">
                <a:solidFill>
                  <a:srgbClr val="C00000"/>
                </a:solidFill>
                <a:latin typeface="Calibri"/>
              </a:rPr>
              <a:t>3) Cache pollution</a:t>
            </a:r>
            <a:endParaRPr lang="en-US" sz="2400" dirty="0">
              <a:solidFill>
                <a:srgbClr val="C00000"/>
              </a:solidFill>
              <a:latin typeface="Calibri"/>
            </a:endParaRPr>
          </a:p>
        </p:txBody>
      </p:sp>
      <p:cxnSp>
        <p:nvCxnSpPr>
          <p:cNvPr id="35" name="Curved Connector 48"/>
          <p:cNvCxnSpPr>
            <a:stCxn id="34" idx="3"/>
            <a:endCxn id="21" idx="0"/>
          </p:cNvCxnSpPr>
          <p:nvPr/>
        </p:nvCxnSpPr>
        <p:spPr bwMode="auto">
          <a:xfrm flipH="1">
            <a:off x="2031232" y="2092649"/>
            <a:ext cx="1017012" cy="1105497"/>
          </a:xfrm>
          <a:prstGeom prst="curvedConnector4">
            <a:avLst>
              <a:gd name="adj1" fmla="val -22478"/>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latin typeface="Calibri"/>
              </a:rPr>
              <a:t>4</a:t>
            </a:r>
            <a:r>
              <a:rPr lang="en-US" sz="2400" dirty="0" smtClean="0">
                <a:solidFill>
                  <a:srgbClr val="C00000"/>
                </a:solidFill>
                <a:latin typeface="Calibri"/>
              </a:rPr>
              <a:t>) Unwanted data movement</a:t>
            </a:r>
            <a:endParaRPr lang="en-US" sz="2400" dirty="0">
              <a:solidFill>
                <a:srgbClr val="C00000"/>
              </a:solidFill>
              <a:latin typeface="Calibri"/>
            </a:endParaRP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smtClean="0">
                <a:solidFill>
                  <a:srgbClr val="FF0000"/>
                </a:solidFill>
                <a:latin typeface="Calibri"/>
              </a:rPr>
              <a:t>1046ns, 3.6uJ    (for 4KB page copy via DMA)</a:t>
            </a:r>
            <a:endParaRPr lang="en-US" sz="3200" dirty="0">
              <a:solidFill>
                <a:srgbClr val="FF0000"/>
              </a:solidFill>
              <a:latin typeface="Calibri"/>
            </a:endParaRPr>
          </a:p>
        </p:txBody>
      </p:sp>
    </p:spTree>
    <p:extLst>
      <p:ext uri="{BB962C8B-B14F-4D97-AF65-F5344CB8AC3E}">
        <p14:creationId xmlns:p14="http://schemas.microsoft.com/office/powerpoint/2010/main" val="2254950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sz="4000" dirty="0" smtClean="0">
                <a:solidFill>
                  <a:srgbClr val="1A5712"/>
                </a:solidFill>
                <a:latin typeface="Garamond"/>
                <a:cs typeface="Garamond"/>
              </a:rPr>
              <a:t>Future: </a:t>
            </a:r>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(In-Memory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smtClean="0">
                <a:solidFill>
                  <a:srgbClr val="003399"/>
                </a:solidFill>
                <a:latin typeface="Calibri"/>
              </a:rPr>
              <a:t>1) Low latency</a:t>
            </a:r>
            <a:endParaRPr lang="en-US" sz="2400" dirty="0">
              <a:solidFill>
                <a:srgbClr val="003399"/>
              </a:solidFill>
              <a:latin typeface="Calibri"/>
            </a:endParaRP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latin typeface="Calibri"/>
              </a:rPr>
              <a:t>2</a:t>
            </a:r>
            <a:r>
              <a:rPr lang="en-US" sz="2400" dirty="0" smtClean="0">
                <a:solidFill>
                  <a:srgbClr val="003399"/>
                </a:solidFill>
                <a:latin typeface="Calibri"/>
              </a:rPr>
              <a:t>) Low bandwidth utilization</a:t>
            </a:r>
            <a:endParaRPr lang="en-US" sz="2400" dirty="0">
              <a:solidFill>
                <a:srgbClr val="003399"/>
              </a:solidFill>
              <a:latin typeface="Calibri"/>
            </a:endParaRP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smtClean="0">
                <a:solidFill>
                  <a:srgbClr val="003399"/>
                </a:solidFill>
                <a:latin typeface="Calibri"/>
              </a:rPr>
              <a:t>3) No cache pollution</a:t>
            </a:r>
            <a:endParaRPr lang="en-US" sz="2400" dirty="0">
              <a:solidFill>
                <a:srgbClr val="003399"/>
              </a:solidFill>
              <a:latin typeface="Calibri"/>
            </a:endParaRP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smtClean="0">
                <a:solidFill>
                  <a:srgbClr val="003399"/>
                </a:solidFill>
                <a:latin typeface="Calibri"/>
              </a:rPr>
              <a:t>4) No unwanted data movement</a:t>
            </a:r>
            <a:endParaRPr lang="en-US" sz="2400" dirty="0">
              <a:solidFill>
                <a:srgbClr val="003399"/>
              </a:solidFill>
              <a:latin typeface="Calibri"/>
            </a:endParaRP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smtClean="0">
                <a:solidFill>
                  <a:srgbClr val="FF0000"/>
                </a:solidFill>
                <a:latin typeface="Calibri"/>
              </a:rPr>
              <a:t>1046ns, 3.6uJ</a:t>
            </a:r>
            <a:endParaRPr lang="en-US" sz="3200" dirty="0">
              <a:solidFill>
                <a:srgbClr val="FF0000"/>
              </a:solidFill>
              <a:latin typeface="Calibri"/>
            </a:endParaRPr>
          </a:p>
        </p:txBody>
      </p:sp>
      <p:sp>
        <p:nvSpPr>
          <p:cNvPr id="30" name="TextBox 29"/>
          <p:cNvSpPr txBox="1"/>
          <p:nvPr/>
        </p:nvSpPr>
        <p:spPr>
          <a:xfrm>
            <a:off x="395536" y="6093296"/>
            <a:ext cx="2245927" cy="584776"/>
          </a:xfrm>
          <a:prstGeom prst="rect">
            <a:avLst/>
          </a:prstGeom>
          <a:noFill/>
        </p:spPr>
        <p:txBody>
          <a:bodyPr wrap="none" rtlCol="0">
            <a:spAutoFit/>
          </a:bodyPr>
          <a:lstStyle/>
          <a:p>
            <a:r>
              <a:rPr lang="en-US" sz="3200" dirty="0" smtClean="0">
                <a:solidFill>
                  <a:srgbClr val="008000"/>
                </a:solidFill>
                <a:latin typeface="Calibri"/>
              </a:rPr>
              <a:t>90ns, 0.04uJ</a:t>
            </a:r>
            <a:endParaRPr lang="en-US" sz="3200" dirty="0">
              <a:solidFill>
                <a:srgbClr val="008000"/>
              </a:solidFill>
              <a:latin typeface="Calibri"/>
            </a:endParaRPr>
          </a:p>
        </p:txBody>
      </p:sp>
    </p:spTree>
    <p:extLst>
      <p:ext uri="{BB962C8B-B14F-4D97-AF65-F5344CB8AC3E}">
        <p14:creationId xmlns:p14="http://schemas.microsoft.com/office/powerpoint/2010/main" val="1964485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29" grpId="1"/>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40" name="Group 32"/>
          <p:cNvGrpSpPr>
            <a:grpSpLocks/>
          </p:cNvGrpSpPr>
          <p:nvPr/>
        </p:nvGrpSpPr>
        <p:grpSpPr bwMode="auto">
          <a:xfrm>
            <a:off x="1784350" y="5017294"/>
            <a:ext cx="4400550" cy="260350"/>
            <a:chOff x="0" y="0"/>
            <a:chExt cx="5544" cy="328"/>
          </a:xfrm>
        </p:grpSpPr>
        <p:sp>
          <p:nvSpPr>
            <p:cNvPr id="17409" name="Line 1"/>
            <p:cNvSpPr>
              <a:spLocks noChangeShapeType="1"/>
            </p:cNvSpPr>
            <p:nvPr/>
          </p:nvSpPr>
          <p:spPr bwMode="auto">
            <a:xfrm>
              <a:off x="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0" name="Line 2"/>
            <p:cNvSpPr>
              <a:spLocks noChangeShapeType="1"/>
            </p:cNvSpPr>
            <p:nvPr/>
          </p:nvSpPr>
          <p:spPr bwMode="auto">
            <a:xfrm>
              <a:off x="18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1" name="Line 3"/>
            <p:cNvSpPr>
              <a:spLocks noChangeShapeType="1"/>
            </p:cNvSpPr>
            <p:nvPr/>
          </p:nvSpPr>
          <p:spPr bwMode="auto">
            <a:xfrm>
              <a:off x="36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2" name="Line 4"/>
            <p:cNvSpPr>
              <a:spLocks noChangeShapeType="1"/>
            </p:cNvSpPr>
            <p:nvPr/>
          </p:nvSpPr>
          <p:spPr bwMode="auto">
            <a:xfrm>
              <a:off x="55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3" name="Line 5"/>
            <p:cNvSpPr>
              <a:spLocks noChangeShapeType="1"/>
            </p:cNvSpPr>
            <p:nvPr/>
          </p:nvSpPr>
          <p:spPr bwMode="auto">
            <a:xfrm>
              <a:off x="73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4" name="Line 6"/>
            <p:cNvSpPr>
              <a:spLocks noChangeShapeType="1"/>
            </p:cNvSpPr>
            <p:nvPr/>
          </p:nvSpPr>
          <p:spPr bwMode="auto">
            <a:xfrm>
              <a:off x="92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5" name="Line 7"/>
            <p:cNvSpPr>
              <a:spLocks noChangeShapeType="1"/>
            </p:cNvSpPr>
            <p:nvPr/>
          </p:nvSpPr>
          <p:spPr bwMode="auto">
            <a:xfrm>
              <a:off x="110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6" name="Line 8"/>
            <p:cNvSpPr>
              <a:spLocks noChangeShapeType="1"/>
            </p:cNvSpPr>
            <p:nvPr/>
          </p:nvSpPr>
          <p:spPr bwMode="auto">
            <a:xfrm>
              <a:off x="129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7" name="Line 9"/>
            <p:cNvSpPr>
              <a:spLocks noChangeShapeType="1"/>
            </p:cNvSpPr>
            <p:nvPr/>
          </p:nvSpPr>
          <p:spPr bwMode="auto">
            <a:xfrm>
              <a:off x="147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8" name="Line 10"/>
            <p:cNvSpPr>
              <a:spLocks noChangeShapeType="1"/>
            </p:cNvSpPr>
            <p:nvPr/>
          </p:nvSpPr>
          <p:spPr bwMode="auto">
            <a:xfrm>
              <a:off x="166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9" name="Line 11"/>
            <p:cNvSpPr>
              <a:spLocks noChangeShapeType="1"/>
            </p:cNvSpPr>
            <p:nvPr/>
          </p:nvSpPr>
          <p:spPr bwMode="auto">
            <a:xfrm>
              <a:off x="184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0" name="Line 12"/>
            <p:cNvSpPr>
              <a:spLocks noChangeShapeType="1"/>
            </p:cNvSpPr>
            <p:nvPr/>
          </p:nvSpPr>
          <p:spPr bwMode="auto">
            <a:xfrm>
              <a:off x="203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1" name="Line 13"/>
            <p:cNvSpPr>
              <a:spLocks noChangeShapeType="1"/>
            </p:cNvSpPr>
            <p:nvPr/>
          </p:nvSpPr>
          <p:spPr bwMode="auto">
            <a:xfrm>
              <a:off x="221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2" name="Line 14"/>
            <p:cNvSpPr>
              <a:spLocks noChangeShapeType="1"/>
            </p:cNvSpPr>
            <p:nvPr/>
          </p:nvSpPr>
          <p:spPr bwMode="auto">
            <a:xfrm>
              <a:off x="240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3" name="Line 15"/>
            <p:cNvSpPr>
              <a:spLocks noChangeShapeType="1"/>
            </p:cNvSpPr>
            <p:nvPr/>
          </p:nvSpPr>
          <p:spPr bwMode="auto">
            <a:xfrm>
              <a:off x="258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4" name="Line 16"/>
            <p:cNvSpPr>
              <a:spLocks noChangeShapeType="1"/>
            </p:cNvSpPr>
            <p:nvPr/>
          </p:nvSpPr>
          <p:spPr bwMode="auto">
            <a:xfrm>
              <a:off x="277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5" name="Line 17"/>
            <p:cNvSpPr>
              <a:spLocks noChangeShapeType="1"/>
            </p:cNvSpPr>
            <p:nvPr/>
          </p:nvSpPr>
          <p:spPr bwMode="auto">
            <a:xfrm>
              <a:off x="295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6" name="Line 18"/>
            <p:cNvSpPr>
              <a:spLocks noChangeShapeType="1"/>
            </p:cNvSpPr>
            <p:nvPr/>
          </p:nvSpPr>
          <p:spPr bwMode="auto">
            <a:xfrm>
              <a:off x="314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7" name="Line 19"/>
            <p:cNvSpPr>
              <a:spLocks noChangeShapeType="1"/>
            </p:cNvSpPr>
            <p:nvPr/>
          </p:nvSpPr>
          <p:spPr bwMode="auto">
            <a:xfrm>
              <a:off x="332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8" name="Line 20"/>
            <p:cNvSpPr>
              <a:spLocks noChangeShapeType="1"/>
            </p:cNvSpPr>
            <p:nvPr/>
          </p:nvSpPr>
          <p:spPr bwMode="auto">
            <a:xfrm>
              <a:off x="351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9" name="Line 21"/>
            <p:cNvSpPr>
              <a:spLocks noChangeShapeType="1"/>
            </p:cNvSpPr>
            <p:nvPr/>
          </p:nvSpPr>
          <p:spPr bwMode="auto">
            <a:xfrm>
              <a:off x="369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0" name="Line 22"/>
            <p:cNvSpPr>
              <a:spLocks noChangeShapeType="1"/>
            </p:cNvSpPr>
            <p:nvPr/>
          </p:nvSpPr>
          <p:spPr bwMode="auto">
            <a:xfrm>
              <a:off x="388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1" name="Line 23"/>
            <p:cNvSpPr>
              <a:spLocks noChangeShapeType="1"/>
            </p:cNvSpPr>
            <p:nvPr/>
          </p:nvSpPr>
          <p:spPr bwMode="auto">
            <a:xfrm>
              <a:off x="406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2" name="Line 24"/>
            <p:cNvSpPr>
              <a:spLocks noChangeShapeType="1"/>
            </p:cNvSpPr>
            <p:nvPr/>
          </p:nvSpPr>
          <p:spPr bwMode="auto">
            <a:xfrm>
              <a:off x="425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3" name="Line 25"/>
            <p:cNvSpPr>
              <a:spLocks noChangeShapeType="1"/>
            </p:cNvSpPr>
            <p:nvPr/>
          </p:nvSpPr>
          <p:spPr bwMode="auto">
            <a:xfrm>
              <a:off x="443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4" name="Line 26"/>
            <p:cNvSpPr>
              <a:spLocks noChangeShapeType="1"/>
            </p:cNvSpPr>
            <p:nvPr/>
          </p:nvSpPr>
          <p:spPr bwMode="auto">
            <a:xfrm>
              <a:off x="461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5" name="Line 27"/>
            <p:cNvSpPr>
              <a:spLocks noChangeShapeType="1"/>
            </p:cNvSpPr>
            <p:nvPr/>
          </p:nvSpPr>
          <p:spPr bwMode="auto">
            <a:xfrm>
              <a:off x="480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6" name="Line 28"/>
            <p:cNvSpPr>
              <a:spLocks noChangeShapeType="1"/>
            </p:cNvSpPr>
            <p:nvPr/>
          </p:nvSpPr>
          <p:spPr bwMode="auto">
            <a:xfrm>
              <a:off x="498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7" name="Line 29"/>
            <p:cNvSpPr>
              <a:spLocks noChangeShapeType="1"/>
            </p:cNvSpPr>
            <p:nvPr/>
          </p:nvSpPr>
          <p:spPr bwMode="auto">
            <a:xfrm>
              <a:off x="517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8" name="Line 30"/>
            <p:cNvSpPr>
              <a:spLocks noChangeShapeType="1"/>
            </p:cNvSpPr>
            <p:nvPr/>
          </p:nvSpPr>
          <p:spPr bwMode="auto">
            <a:xfrm>
              <a:off x="535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9" name="Line 31"/>
            <p:cNvSpPr>
              <a:spLocks noChangeShapeType="1"/>
            </p:cNvSpPr>
            <p:nvPr/>
          </p:nvSpPr>
          <p:spPr bwMode="auto">
            <a:xfrm>
              <a:off x="554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441" name="Rectangle 33"/>
          <p:cNvSpPr>
            <a:spLocks/>
          </p:cNvSpPr>
          <p:nvPr/>
        </p:nvSpPr>
        <p:spPr bwMode="auto">
          <a:xfrm>
            <a:off x="1714500" y="2082800"/>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2" name="Rectangle 34"/>
          <p:cNvSpPr>
            <a:spLocks/>
          </p:cNvSpPr>
          <p:nvPr/>
        </p:nvSpPr>
        <p:spPr bwMode="auto">
          <a:xfrm>
            <a:off x="2895600" y="2089150"/>
            <a:ext cx="1168400" cy="165100"/>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3" name="Rectangle 35"/>
          <p:cNvSpPr>
            <a:spLocks noGrp="1" noChangeArrowheads="1"/>
          </p:cNvSpPr>
          <p:nvPr>
            <p:ph type="title"/>
          </p:nvPr>
        </p:nvSpPr>
        <p:spPr>
          <a:xfrm>
            <a:off x="419100" y="196850"/>
            <a:ext cx="8617396" cy="558800"/>
          </a:xfrm>
          <a:ln/>
        </p:spPr>
        <p:txBody>
          <a:bodyPr/>
          <a:lstStyle/>
          <a:p>
            <a:r>
              <a:rPr lang="en-US" sz="4000" dirty="0">
                <a:solidFill>
                  <a:srgbClr val="1A5712"/>
                </a:solidFill>
                <a:latin typeface="Garamond"/>
                <a:cs typeface="Garamond"/>
              </a:rPr>
              <a:t>DRAM S</a:t>
            </a:r>
            <a:r>
              <a:rPr lang="en-US" sz="4000" dirty="0" smtClean="0">
                <a:solidFill>
                  <a:srgbClr val="1A5712"/>
                </a:solidFill>
                <a:latin typeface="Garamond"/>
                <a:cs typeface="Garamond"/>
              </a:rPr>
              <a:t>ubarray </a:t>
            </a:r>
            <a:r>
              <a:rPr lang="en-US" sz="4000" dirty="0">
                <a:solidFill>
                  <a:srgbClr val="1A5712"/>
                </a:solidFill>
                <a:latin typeface="Garamond"/>
                <a:cs typeface="Garamond"/>
              </a:rPr>
              <a:t>O</a:t>
            </a:r>
            <a:r>
              <a:rPr lang="en-US" sz="4000" dirty="0" smtClean="0">
                <a:solidFill>
                  <a:srgbClr val="1A5712"/>
                </a:solidFill>
                <a:latin typeface="Garamond"/>
                <a:cs typeface="Garamond"/>
              </a:rPr>
              <a:t>peration (</a:t>
            </a:r>
            <a:r>
              <a:rPr lang="en-US" sz="4000" dirty="0">
                <a:solidFill>
                  <a:srgbClr val="1A5712"/>
                </a:solidFill>
                <a:latin typeface="Garamond"/>
                <a:cs typeface="Garamond"/>
              </a:rPr>
              <a:t>load one byte)</a:t>
            </a:r>
          </a:p>
        </p:txBody>
      </p:sp>
      <p:grpSp>
        <p:nvGrpSpPr>
          <p:cNvPr id="17468" name="Group 60"/>
          <p:cNvGrpSpPr>
            <a:grpSpLocks/>
          </p:cNvGrpSpPr>
          <p:nvPr/>
        </p:nvGrpSpPr>
        <p:grpSpPr bwMode="auto">
          <a:xfrm>
            <a:off x="1695450" y="1662907"/>
            <a:ext cx="4574382" cy="3359944"/>
            <a:chOff x="0" y="0"/>
            <a:chExt cx="5763" cy="4232"/>
          </a:xfrm>
        </p:grpSpPr>
        <p:sp>
          <p:nvSpPr>
            <p:cNvPr id="17444" name="Line 36"/>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5" name="Line 37"/>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6" name="Line 38"/>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7" name="Line 39"/>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8" name="Line 40"/>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9" name="Line 41"/>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0" name="Line 42"/>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1" name="Line 43"/>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2" name="Line 44"/>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3" name="Line 45"/>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4" name="Line 46"/>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5" name="Line 47"/>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6" name="Line 48"/>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7" name="Line 49"/>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8" name="Line 50"/>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9" name="Line 51"/>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0" name="Line 52"/>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1" name="Line 53"/>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2" name="Line 54"/>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3" name="Line 55"/>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4" name="Line 56"/>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5" name="Line 57"/>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6" name="Line 58"/>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7" name="Line 59"/>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7501" name="Group 93"/>
          <p:cNvGrpSpPr>
            <a:grpSpLocks/>
          </p:cNvGrpSpPr>
          <p:nvPr/>
        </p:nvGrpSpPr>
        <p:grpSpPr bwMode="auto">
          <a:xfrm>
            <a:off x="1706563" y="1658938"/>
            <a:ext cx="4559300" cy="3371850"/>
            <a:chOff x="0" y="0"/>
            <a:chExt cx="5744" cy="4248"/>
          </a:xfrm>
        </p:grpSpPr>
        <p:sp>
          <p:nvSpPr>
            <p:cNvPr id="17469" name="Line 61"/>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0" name="Line 62"/>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1" name="Line 63"/>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2" name="Line 64"/>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3" name="Line 65"/>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4" name="Line 66"/>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5" name="Line 67"/>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6" name="Line 68"/>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7" name="Line 69"/>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8" name="Line 70"/>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9" name="Line 71"/>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0" name="Line 72"/>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1" name="Line 73"/>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2" name="Line 74"/>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3" name="Line 75"/>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4" name="Line 76"/>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5" name="Line 77"/>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6" name="Line 78"/>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7" name="Line 79"/>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8" name="Line 80"/>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9" name="Line 81"/>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0" name="Line 82"/>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1" name="Line 83"/>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2" name="Line 84"/>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3" name="Line 85"/>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4" name="Line 86"/>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5" name="Line 87"/>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6" name="Line 88"/>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7" name="Line 89"/>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8" name="Line 90"/>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9" name="Line 91"/>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0" name="Line 92"/>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2" name="Rectangle 94"/>
          <p:cNvSpPr>
            <a:spLocks/>
          </p:cNvSpPr>
          <p:nvPr/>
        </p:nvSpPr>
        <p:spPr bwMode="auto">
          <a:xfrm>
            <a:off x="6503988" y="5227250"/>
            <a:ext cx="2253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(4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03" name="Line 95"/>
          <p:cNvSpPr>
            <a:spLocks noChangeShapeType="1"/>
          </p:cNvSpPr>
          <p:nvPr/>
        </p:nvSpPr>
        <p:spPr bwMode="auto">
          <a:xfrm rot="10800000" flipH="1">
            <a:off x="431800" y="6330157"/>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06" name="Group 98"/>
          <p:cNvGrpSpPr>
            <a:grpSpLocks/>
          </p:cNvGrpSpPr>
          <p:nvPr/>
        </p:nvGrpSpPr>
        <p:grpSpPr bwMode="auto">
          <a:xfrm>
            <a:off x="1701800" y="5283200"/>
            <a:ext cx="4552950" cy="177800"/>
            <a:chOff x="0" y="0"/>
            <a:chExt cx="5736" cy="224"/>
          </a:xfrm>
        </p:grpSpPr>
        <p:sp>
          <p:nvSpPr>
            <p:cNvPr id="17504" name="Rectangle 96"/>
            <p:cNvSpPr>
              <a:spLocks/>
            </p:cNvSpPr>
            <p:nvPr/>
          </p:nvSpPr>
          <p:spPr bwMode="auto">
            <a:xfrm>
              <a:off x="0" y="0"/>
              <a:ext cx="5736" cy="224"/>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5" name="Rectangle 97"/>
            <p:cNvSpPr>
              <a:spLocks/>
            </p:cNvSpPr>
            <p:nvPr/>
          </p:nvSpPr>
          <p:spPr bwMode="auto">
            <a:xfrm>
              <a:off x="1488" y="0"/>
              <a:ext cx="1472" cy="216"/>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7" name="Line 99"/>
          <p:cNvSpPr>
            <a:spLocks noChangeShapeType="1"/>
          </p:cNvSpPr>
          <p:nvPr/>
        </p:nvSpPr>
        <p:spPr bwMode="auto">
          <a:xfrm>
            <a:off x="4064000" y="5537200"/>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8" name="Rectangle 100"/>
          <p:cNvSpPr>
            <a:spLocks/>
          </p:cNvSpPr>
          <p:nvPr/>
        </p:nvSpPr>
        <p:spPr bwMode="auto">
          <a:xfrm>
            <a:off x="7342982" y="6408350"/>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09" name="Rectangle 101"/>
          <p:cNvSpPr>
            <a:spLocks/>
          </p:cNvSpPr>
          <p:nvPr/>
        </p:nvSpPr>
        <p:spPr bwMode="auto">
          <a:xfrm>
            <a:off x="4149725" y="5798750"/>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0" name="Rectangle 102"/>
          <p:cNvSpPr>
            <a:spLocks/>
          </p:cNvSpPr>
          <p:nvPr/>
        </p:nvSpPr>
        <p:spPr bwMode="auto">
          <a:xfrm>
            <a:off x="6484938" y="3125400"/>
            <a:ext cx="1641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DRAM </a:t>
            </a:r>
            <a:r>
              <a:rPr lang="en-US" dirty="0" err="1" smtClean="0">
                <a:solidFill>
                  <a:srgbClr val="000000"/>
                </a:solidFill>
                <a:latin typeface="Myriad Pro Bold Cond" charset="0"/>
                <a:ea typeface="ＭＳ Ｐゴシック" charset="0"/>
                <a:cs typeface="Myriad Pro Bold Cond" charset="0"/>
                <a:sym typeface="Myriad Pro Bold Cond" charset="0"/>
              </a:rPr>
              <a:t>subarray</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1" name="Line 103"/>
          <p:cNvSpPr>
            <a:spLocks noChangeShapeType="1"/>
          </p:cNvSpPr>
          <p:nvPr/>
        </p:nvSpPr>
        <p:spPr bwMode="auto">
          <a:xfrm rot="10800000" flipH="1">
            <a:off x="1701800" y="1415257"/>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2" name="Rectangle 104"/>
          <p:cNvSpPr>
            <a:spLocks/>
          </p:cNvSpPr>
          <p:nvPr/>
        </p:nvSpPr>
        <p:spPr bwMode="auto">
          <a:xfrm>
            <a:off x="3689350" y="1131500"/>
            <a:ext cx="898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4</a:t>
            </a:r>
            <a:r>
              <a:rPr lang="en-US" dirty="0" smtClean="0">
                <a:solidFill>
                  <a:srgbClr val="000000"/>
                </a:solidFill>
                <a:latin typeface="Myriad Pro Bold Cond" charset="0"/>
                <a:ea typeface="ＭＳ Ｐゴシック" charset="0"/>
                <a:cs typeface="Myriad Pro Bold Cond" charset="0"/>
                <a:sym typeface="Myriad Pro Bold Cond" charset="0"/>
              </a:rPr>
              <a:t>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3" name="Line 105"/>
          <p:cNvSpPr>
            <a:spLocks noChangeShapeType="1"/>
          </p:cNvSpPr>
          <p:nvPr/>
        </p:nvSpPr>
        <p:spPr bwMode="auto">
          <a:xfrm rot="10800000" flipH="1">
            <a:off x="1695450" y="5460207"/>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4" name="Line 106"/>
          <p:cNvSpPr>
            <a:spLocks noChangeShapeType="1"/>
          </p:cNvSpPr>
          <p:nvPr/>
        </p:nvSpPr>
        <p:spPr bwMode="auto">
          <a:xfrm rot="10800000" flipH="1">
            <a:off x="1701800" y="5276850"/>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47" name="Group 139"/>
          <p:cNvGrpSpPr>
            <a:grpSpLocks/>
          </p:cNvGrpSpPr>
          <p:nvPr/>
        </p:nvGrpSpPr>
        <p:grpSpPr bwMode="auto">
          <a:xfrm>
            <a:off x="1701800" y="5270500"/>
            <a:ext cx="4559300" cy="190500"/>
            <a:chOff x="0" y="0"/>
            <a:chExt cx="5744" cy="240"/>
          </a:xfrm>
        </p:grpSpPr>
        <p:sp>
          <p:nvSpPr>
            <p:cNvPr id="17515" name="Line 107"/>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6" name="Line 108"/>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7" name="Line 109"/>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8" name="Line 110"/>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9" name="Line 111"/>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0" name="Line 112"/>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1" name="Line 113"/>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2" name="Line 114"/>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3" name="Line 115"/>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4" name="Line 116"/>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5" name="Line 117"/>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6" name="Line 118"/>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7" name="Line 119"/>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8" name="Line 120"/>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9" name="Line 121"/>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0" name="Line 122"/>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1" name="Line 123"/>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2" name="Line 124"/>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3" name="Line 125"/>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4" name="Line 126"/>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5" name="Line 127"/>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6" name="Line 128"/>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7" name="Line 129"/>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8" name="Line 130"/>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9" name="Line 131"/>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0" name="Line 132"/>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1" name="Line 133"/>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2" name="Line 134"/>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3" name="Line 135"/>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4" name="Line 136"/>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5" name="Line 137"/>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6" name="Line 138"/>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48" name="Freeform 140"/>
          <p:cNvSpPr>
            <a:spLocks/>
          </p:cNvSpPr>
          <p:nvPr/>
        </p:nvSpPr>
        <p:spPr bwMode="auto">
          <a:xfrm>
            <a:off x="922338" y="2194719"/>
            <a:ext cx="742950" cy="31813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9" name="Rectangle 141"/>
          <p:cNvSpPr>
            <a:spLocks/>
          </p:cNvSpPr>
          <p:nvPr/>
        </p:nvSpPr>
        <p:spPr bwMode="auto">
          <a:xfrm>
            <a:off x="6369050" y="2048589"/>
            <a:ext cx="1256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 Activate </a:t>
            </a:r>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7550" name="Rectangle 142"/>
          <p:cNvSpPr>
            <a:spLocks/>
          </p:cNvSpPr>
          <p:nvPr/>
        </p:nvSpPr>
        <p:spPr bwMode="auto">
          <a:xfrm>
            <a:off x="99492" y="3100228"/>
            <a:ext cx="8001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    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7551" name="Rectangle 143"/>
          <p:cNvSpPr>
            <a:spLocks/>
          </p:cNvSpPr>
          <p:nvPr/>
        </p:nvSpPr>
        <p:spPr bwMode="auto">
          <a:xfrm>
            <a:off x="2411760" y="5600853"/>
            <a:ext cx="151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Read  </a:t>
            </a:r>
          </a:p>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byte </a:t>
            </a:r>
            <a:r>
              <a:rPr lang="en-US" sz="1600" dirty="0">
                <a:solidFill>
                  <a:srgbClr val="D90B00"/>
                </a:solidFill>
                <a:latin typeface="Myriad Pro Bold Cond" charset="0"/>
                <a:ea typeface="ＭＳ Ｐゴシック" charset="0"/>
                <a:cs typeface="Myriad Pro Bold Cond" charset="0"/>
                <a:sym typeface="Myriad Pro Bold Cond" charset="0"/>
              </a:rPr>
              <a:t>onto bus</a:t>
            </a:r>
          </a:p>
        </p:txBody>
      </p:sp>
    </p:spTree>
    <p:extLst>
      <p:ext uri="{BB962C8B-B14F-4D97-AF65-F5344CB8AC3E}">
        <p14:creationId xmlns:p14="http://schemas.microsoft.com/office/powerpoint/2010/main" val="96241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54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75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7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7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1" grpId="0" animBg="1"/>
      <p:bldP spid="17548" grpId="0" animBg="1"/>
      <p:bldP spid="17549" grpId="0" autoUpdateAnimBg="0"/>
      <p:bldP spid="17550" grpId="0" autoUpdateAnimBg="0"/>
      <p:bldP spid="1755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a:t>
            </a:r>
            <a:r>
              <a:rPr lang="en-US" sz="4000" dirty="0" smtClean="0">
                <a:solidFill>
                  <a:srgbClr val="1A5712"/>
                </a:solidFill>
                <a:latin typeface="Garamond"/>
                <a:cs typeface="Garamond"/>
              </a:rPr>
              <a:t>In</a:t>
            </a:r>
            <a:r>
              <a:rPr lang="en-US" sz="4000" dirty="0">
                <a:solidFill>
                  <a:srgbClr val="1A5712"/>
                </a:solidFill>
                <a:latin typeface="Garamond"/>
                <a:cs typeface="Garamond"/>
              </a:rPr>
              <a:t>-DRAM </a:t>
            </a:r>
            <a:r>
              <a:rPr lang="en-US" sz="4000" dirty="0" smtClean="0">
                <a:solidFill>
                  <a:srgbClr val="1A5712"/>
                </a:solidFill>
                <a:latin typeface="Garamond"/>
                <a:cs typeface="Garamond"/>
              </a:rPr>
              <a:t>Row Copy</a:t>
            </a:r>
            <a:endParaRPr lang="en-US" sz="4000" dirty="0">
              <a:solidFill>
                <a:srgbClr val="1A5712"/>
              </a:solidFill>
              <a:latin typeface="Garamond"/>
              <a:cs typeface="Garamond"/>
            </a:endParaRP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(4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DRAM </a:t>
            </a:r>
            <a:r>
              <a:rPr lang="en-US" dirty="0" err="1" smtClean="0">
                <a:solidFill>
                  <a:srgbClr val="000000"/>
                </a:solidFill>
                <a:latin typeface="Myriad Pro Bold Cond" charset="0"/>
                <a:ea typeface="ＭＳ Ｐゴシック" charset="0"/>
                <a:cs typeface="Myriad Pro Bold Cond" charset="0"/>
                <a:sym typeface="Myriad Pro Bold Cond" charset="0"/>
              </a:rPr>
              <a:t>subarray</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4</a:t>
            </a:r>
            <a:r>
              <a:rPr lang="en-US" dirty="0" smtClean="0">
                <a:solidFill>
                  <a:srgbClr val="000000"/>
                </a:solidFill>
                <a:latin typeface="Myriad Pro Bold Cond" charset="0"/>
                <a:ea typeface="ＭＳ Ｐゴシック" charset="0"/>
                <a:cs typeface="Myriad Pro Bold Cond" charset="0"/>
                <a:sym typeface="Myriad Pro Bold Cond" charset="0"/>
              </a:rPr>
              <a:t>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a:t>
            </a:r>
            <a:r>
              <a:rPr lang="en-US" sz="1600" dirty="0">
                <a:solidFill>
                  <a:srgbClr val="D90B00"/>
                </a:solidFill>
                <a:latin typeface="Myriad Pro Bold Cond" charset="0"/>
                <a:ea typeface="ＭＳ Ｐゴシック" charset="0"/>
                <a:cs typeface="Myriad Pro Bold Cond" charset="0"/>
                <a:sym typeface="Myriad Pro Bold Cond" charset="0"/>
              </a:rPr>
              <a:t>:</a:t>
            </a:r>
            <a:r>
              <a:rPr lang="en-US" sz="1600" dirty="0" smtClean="0">
                <a:solidFill>
                  <a:srgbClr val="D90B00"/>
                </a:solidFill>
                <a:latin typeface="Myriad Pro Bold Cond" charset="0"/>
                <a:ea typeface="ＭＳ Ｐゴシック" charset="0"/>
                <a:cs typeface="Myriad Pro Bold Cond" charset="0"/>
                <a:sym typeface="Myriad Pro Bold Cond" charset="0"/>
              </a:rPr>
              <a:t> </a:t>
            </a:r>
            <a:r>
              <a:rPr lang="en-US" sz="1600" dirty="0">
                <a:solidFill>
                  <a:srgbClr val="D90B00"/>
                </a:solidFill>
                <a:latin typeface="Myriad Pro Bold Cond" charset="0"/>
                <a:ea typeface="ＭＳ Ｐゴシック" charset="0"/>
                <a:cs typeface="Myriad Pro Bold Cond" charset="0"/>
                <a:sym typeface="Myriad Pro Bold Cond" charset="0"/>
              </a:rPr>
              <a:t>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smtClean="0">
                <a:solidFill>
                  <a:srgbClr val="D90B00"/>
                </a:solidFill>
                <a:latin typeface="Tahoma"/>
                <a:ea typeface="ＭＳ Ｐゴシック" charset="0"/>
                <a:cs typeface="Tahoma"/>
                <a:sym typeface="Myriad Pro Bold Cond" charset="0"/>
              </a:rPr>
              <a:t>Transfer</a:t>
            </a:r>
            <a:r>
              <a:rPr lang="en-US" sz="1400" dirty="0">
                <a:solidFill>
                  <a:srgbClr val="D90B00"/>
                </a:solidFill>
                <a:latin typeface="Tahoma"/>
                <a:ea typeface="ＭＳ Ｐゴシック" charset="0"/>
                <a:cs typeface="Tahoma"/>
                <a:sym typeface="Myriad Pro Bold Cond" charset="0"/>
              </a:rPr>
              <a:t> </a:t>
            </a:r>
            <a:r>
              <a:rPr lang="en-US" sz="1400" dirty="0" smtClean="0">
                <a:solidFill>
                  <a:srgbClr val="D90B00"/>
                </a:solidFill>
                <a:latin typeface="Tahoma"/>
                <a:ea typeface="ＭＳ Ｐゴシック" charset="0"/>
                <a:cs typeface="Tahoma"/>
                <a:sym typeface="Myriad Pro Bold Cond" charset="0"/>
              </a:rPr>
              <a:t>row</a:t>
            </a:r>
            <a:endParaRPr lang="en-US" sz="1400" dirty="0">
              <a:solidFill>
                <a:srgbClr val="D90B00"/>
              </a:solidFill>
              <a:latin typeface="Tahoma"/>
              <a:ea typeface="ＭＳ Ｐゴシック" charset="0"/>
              <a:cs typeface="Tahoma"/>
              <a:sym typeface="Myriad Pro Bold Cond" charset="0"/>
            </a:endParaRP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Activate </a:t>
            </a:r>
            <a:r>
              <a:rPr lang="en-US" sz="1600" dirty="0">
                <a:solidFill>
                  <a:srgbClr val="D90B00"/>
                </a:solidFill>
                <a:latin typeface="Myriad Pro Bold Cond" charset="0"/>
                <a:ea typeface="ＭＳ Ｐゴシック" charset="0"/>
                <a:cs typeface="Myriad Pro Bold Cond" charset="0"/>
                <a:sym typeface="Myriad Pro Bold Cond" charset="0"/>
              </a:rPr>
              <a:t>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latin typeface="Myriad Pro Bold Cond" charset="0"/>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latin typeface="Myriad Pro Bold Cond" charset="0"/>
              <a:ea typeface="ＭＳ Ｐゴシック" charset="0"/>
              <a:cs typeface="Myriad Pro Bold Cond" charset="0"/>
              <a:sym typeface="Myriad Pro Bold Cond" charset="0"/>
            </a:endParaRPr>
          </a:p>
        </p:txBody>
      </p:sp>
    </p:spTree>
    <p:extLst>
      <p:ext uri="{BB962C8B-B14F-4D97-AF65-F5344CB8AC3E}">
        <p14:creationId xmlns:p14="http://schemas.microsoft.com/office/powerpoint/2010/main" val="20781013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mn-ea"/>
                <a:cs typeface="+mn-cs"/>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lumMod val="95000"/>
                      <a:lumOff val="5000"/>
                    </a:srgbClr>
                  </a:solidFill>
                  <a:effectLst/>
                  <a:uLnTx/>
                  <a:uFillTx/>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Chip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Subarray</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163016" y="5399782"/>
            <a:ext cx="2159566" cy="83099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Intra </a:t>
            </a:r>
            <a:r>
              <a:rPr lang="en-US" sz="2400" kern="0" dirty="0" err="1">
                <a:solidFill>
                  <a:srgbClr val="262626">
                    <a:lumMod val="95000"/>
                    <a:lumOff val="5000"/>
                  </a:srgbClr>
                </a:solidFill>
                <a:latin typeface="Tahoma"/>
                <a:cs typeface="Tahoma"/>
              </a:rPr>
              <a:t>S</a:t>
            </a:r>
            <a:r>
              <a:rPr kumimoji="0" lang="en-US" sz="2400" u="none" strike="noStrike" kern="0" cap="none" spc="0" normalizeH="0" baseline="0" noProof="0" dirty="0" err="1" smtClean="0">
                <a:ln>
                  <a:noFill/>
                </a:ln>
                <a:solidFill>
                  <a:srgbClr val="262626">
                    <a:lumMod val="95000"/>
                    <a:lumOff val="5000"/>
                  </a:srgbClr>
                </a:solidFill>
                <a:effectLst/>
                <a:uLnTx/>
                <a:uFillTx/>
                <a:latin typeface="Tahoma"/>
                <a:cs typeface="Tahoma"/>
              </a:rPr>
              <a:t>ubarray</a:t>
            </a:r>
            <a:endPar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95587" y="5325016"/>
            <a:ext cx="2450461" cy="120032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Inter Bank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(Pipelined</a:t>
            </a:r>
            <a:r>
              <a:rPr kumimoji="0" lang="en-US" sz="2400" u="none" strike="noStrike" kern="0" cap="none" spc="0" normalizeH="0" noProof="0" dirty="0" smtClean="0">
                <a:ln>
                  <a:noFill/>
                </a:ln>
                <a:solidFill>
                  <a:srgbClr val="262626">
                    <a:lumMod val="95000"/>
                    <a:lumOff val="5000"/>
                  </a:srgbClr>
                </a:solidFill>
                <a:effectLst/>
                <a:uLnTx/>
                <a:uFillTx/>
                <a:latin typeface="Tahoma"/>
                <a:cs typeface="Tahoma"/>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noProof="0" dirty="0" smtClean="0">
                <a:solidFill>
                  <a:srgbClr val="262626">
                    <a:lumMod val="95000"/>
                    <a:lumOff val="5000"/>
                  </a:srgbClr>
                </a:solidFill>
                <a:latin typeface="Tahoma"/>
                <a:cs typeface="Tahoma"/>
              </a:rPr>
              <a:t>I</a:t>
            </a:r>
            <a:r>
              <a:rPr kumimoji="0" lang="en-US" sz="2400" u="none" strike="noStrike" kern="0" cap="none" spc="0" normalizeH="0" noProof="0" dirty="0" smtClean="0">
                <a:ln>
                  <a:noFill/>
                </a:ln>
                <a:solidFill>
                  <a:srgbClr val="262626">
                    <a:lumMod val="95000"/>
                    <a:lumOff val="5000"/>
                  </a:srgbClr>
                </a:solidFill>
                <a:effectLst/>
                <a:uLnTx/>
                <a:uFillTx/>
                <a:latin typeface="Tahoma"/>
                <a:cs typeface="Tahoma"/>
              </a:rPr>
              <a:t>nternal RD/WR)</a:t>
            </a:r>
            <a:endPar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endParaRP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74953" y="1268760"/>
            <a:ext cx="4109869"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Inter </a:t>
            </a:r>
            <a:r>
              <a:rPr lang="en-US" sz="2400" kern="0" dirty="0" smtClean="0">
                <a:solidFill>
                  <a:srgbClr val="262626">
                    <a:lumMod val="95000"/>
                    <a:lumOff val="5000"/>
                  </a:srgbClr>
                </a:solidFill>
                <a:latin typeface="Tahoma"/>
                <a:cs typeface="Tahoma"/>
              </a:rPr>
              <a:t>S</a:t>
            </a:r>
            <a:r>
              <a:rPr kumimoji="0" lang="en-US" sz="2400" u="none" strike="noStrike" kern="0" cap="none" spc="0" normalizeH="0" baseline="0" noProof="0" dirty="0" err="1" smtClean="0">
                <a:ln>
                  <a:noFill/>
                </a:ln>
                <a:solidFill>
                  <a:srgbClr val="262626">
                    <a:lumMod val="95000"/>
                    <a:lumOff val="5000"/>
                  </a:srgbClr>
                </a:solidFill>
                <a:effectLst/>
                <a:uLnTx/>
                <a:uFillTx/>
                <a:latin typeface="Tahoma"/>
                <a:cs typeface="Tahoma"/>
              </a:rPr>
              <a:t>ubarray</a:t>
            </a: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smtClean="0">
                <a:solidFill>
                  <a:srgbClr val="1A5712"/>
                </a:solidFill>
                <a:latin typeface="Garamond"/>
                <a:cs typeface="Garamond"/>
              </a:rPr>
              <a:t>Generalized RowClone</a:t>
            </a:r>
            <a:endParaRPr lang="en-US" sz="4000" dirty="0">
              <a:solidFill>
                <a:srgbClr val="1A5712"/>
              </a:solidFill>
              <a:latin typeface="Garamond"/>
              <a:cs typeface="Garamond"/>
            </a:endParaRPr>
          </a:p>
        </p:txBody>
      </p:sp>
      <p:sp>
        <p:nvSpPr>
          <p:cNvPr id="68" name="TextBox 67"/>
          <p:cNvSpPr txBox="1"/>
          <p:nvPr/>
        </p:nvSpPr>
        <p:spPr>
          <a:xfrm>
            <a:off x="5940152" y="395952"/>
            <a:ext cx="3276358" cy="523220"/>
          </a:xfrm>
          <a:prstGeom prst="rect">
            <a:avLst/>
          </a:prstGeom>
          <a:noFill/>
        </p:spPr>
        <p:txBody>
          <a:bodyPr wrap="none" rtlCol="0">
            <a:spAutoFit/>
          </a:bodyPr>
          <a:lstStyle/>
          <a:p>
            <a:r>
              <a:rPr lang="en-US" sz="2800" b="1" dirty="0" smtClean="0">
                <a:solidFill>
                  <a:srgbClr val="008000"/>
                </a:solidFill>
                <a:latin typeface="Tahoma"/>
                <a:ea typeface="ヒラギノ角ゴ ProN W6"/>
                <a:cs typeface="Tahoma"/>
              </a:rPr>
              <a:t>0.01% area cost</a:t>
            </a:r>
            <a:endParaRPr lang="en-US" sz="2800" b="1" dirty="0">
              <a:solidFill>
                <a:srgbClr val="008000"/>
              </a:solidFill>
              <a:latin typeface="Tahoma"/>
              <a:ea typeface="ヒラギノ角ゴ ProN W6"/>
              <a:cs typeface="Tahoma"/>
            </a:endParaRPr>
          </a:p>
        </p:txBody>
      </p:sp>
    </p:spTree>
    <p:extLst>
      <p:ext uri="{BB962C8B-B14F-4D97-AF65-F5344CB8AC3E}">
        <p14:creationId xmlns:p14="http://schemas.microsoft.com/office/powerpoint/2010/main" val="1196835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smtClean="0">
                <a:solidFill>
                  <a:srgbClr val="1A5712"/>
                </a:solidFill>
                <a:latin typeface="Garamond"/>
                <a:cs typeface="Garamond"/>
              </a:rPr>
              <a:t>RowClone</a:t>
            </a:r>
            <a:r>
              <a:rPr lang="en-US" dirty="0" smtClean="0">
                <a:solidFill>
                  <a:srgbClr val="1A5712"/>
                </a:solidFill>
                <a:latin typeface="Garamond"/>
                <a:cs typeface="Garamond"/>
              </a:rPr>
              <a:t>: Latency and Energy Savings</a:t>
            </a:r>
            <a:endParaRPr lang="en-US" dirty="0">
              <a:solidFill>
                <a:srgbClr val="1A5712"/>
              </a:solidFill>
              <a:latin typeface="Garamond"/>
              <a:cs typeface="Garamond"/>
            </a:endParaRP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79755" cy="523220"/>
          </a:xfrm>
          <a:prstGeom prst="rect">
            <a:avLst/>
          </a:prstGeom>
          <a:noFill/>
          <a:ln>
            <a:noFill/>
          </a:ln>
        </p:spPr>
        <p:txBody>
          <a:bodyPr wrap="none" rtlCol="0">
            <a:spAutoFit/>
          </a:bodyPr>
          <a:lstStyle/>
          <a:p>
            <a:r>
              <a:rPr lang="en-US" sz="2800" dirty="0" smtClean="0">
                <a:solidFill>
                  <a:prstClr val="black"/>
                </a:solidFill>
                <a:latin typeface="Calibri"/>
              </a:rPr>
              <a:t>11.6x</a:t>
            </a:r>
            <a:endParaRPr lang="en-US" sz="2800" dirty="0">
              <a:solidFill>
                <a:prstClr val="black"/>
              </a:solidFill>
              <a:latin typeface="Calibri"/>
            </a:endParaRP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05642" cy="523220"/>
          </a:xfrm>
          <a:prstGeom prst="rect">
            <a:avLst/>
          </a:prstGeom>
          <a:noFill/>
          <a:ln>
            <a:noFill/>
          </a:ln>
        </p:spPr>
        <p:txBody>
          <a:bodyPr wrap="none" rtlCol="0">
            <a:spAutoFit/>
          </a:bodyPr>
          <a:lstStyle/>
          <a:p>
            <a:r>
              <a:rPr lang="en-US" sz="2800" dirty="0" smtClean="0">
                <a:solidFill>
                  <a:prstClr val="black"/>
                </a:solidFill>
                <a:latin typeface="Calibri"/>
              </a:rPr>
              <a:t>74x</a:t>
            </a:r>
            <a:endParaRPr lang="en-US" sz="2800" dirty="0">
              <a:solidFill>
                <a:prstClr val="black"/>
              </a:solidFill>
              <a:latin typeface="Calibri"/>
            </a:endParaRP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smtClean="0">
                <a:solidFill>
                  <a:srgbClr val="000000"/>
                </a:solidFill>
                <a:latin typeface="Tahoma" charset="0"/>
              </a:rPr>
              <a:t>Seshadri et </a:t>
            </a:r>
            <a:r>
              <a:rPr lang="en-US" sz="1900" dirty="0">
                <a:solidFill>
                  <a:srgbClr val="000000"/>
                </a:solidFill>
                <a:latin typeface="Tahoma" charset="0"/>
              </a:rPr>
              <a:t>al., </a:t>
            </a:r>
            <a:r>
              <a:rPr lang="en-US" sz="1900" dirty="0" smtClean="0">
                <a:solidFill>
                  <a:srgbClr val="000000"/>
                </a:solidFill>
                <a:latin typeface="Tahoma" charset="0"/>
              </a:rPr>
              <a:t>“</a:t>
            </a:r>
            <a:r>
              <a:rPr lang="en-US" altLang="ja-JP" sz="1900" dirty="0" err="1" smtClean="0">
                <a:solidFill>
                  <a:srgbClr val="0000FF"/>
                </a:solidFill>
                <a:latin typeface="Tahoma" charset="0"/>
                <a:ea typeface="ＭＳ Ｐゴシック"/>
              </a:rPr>
              <a:t>RowClone</a:t>
            </a:r>
            <a:r>
              <a:rPr lang="en-US" altLang="ja-JP" sz="1900" dirty="0">
                <a:solidFill>
                  <a:srgbClr val="0000FF"/>
                </a:solidFill>
                <a:latin typeface="Tahoma" charset="0"/>
                <a:ea typeface="ＭＳ Ｐゴシック"/>
              </a:rPr>
              <a:t>: Fast and Efficient In-DRAM Copy and Initialization of Bulk Data</a:t>
            </a:r>
            <a:r>
              <a:rPr lang="en-US" altLang="ja-JP" sz="1900" dirty="0" smtClean="0">
                <a:solidFill>
                  <a:srgbClr val="000000"/>
                </a:solidFill>
                <a:latin typeface="Tahoma" charset="0"/>
                <a:ea typeface="ＭＳ Ｐゴシック"/>
              </a:rPr>
              <a:t>,</a:t>
            </a:r>
            <a:r>
              <a:rPr lang="en-US" sz="1900" dirty="0">
                <a:solidFill>
                  <a:srgbClr val="000000"/>
                </a:solidFill>
                <a:latin typeface="Tahoma" charset="0"/>
              </a:rPr>
              <a:t>”</a:t>
            </a:r>
            <a:r>
              <a:rPr lang="en-US" altLang="ja-JP" sz="1900" dirty="0">
                <a:solidFill>
                  <a:srgbClr val="000000"/>
                </a:solidFill>
                <a:latin typeface="Tahoma" charset="0"/>
                <a:ea typeface="ＭＳ Ｐゴシック"/>
              </a:rPr>
              <a:t> </a:t>
            </a:r>
            <a:r>
              <a:rPr lang="en-US" altLang="ja-JP" sz="1900" dirty="0" smtClean="0">
                <a:solidFill>
                  <a:srgbClr val="000000"/>
                </a:solidFill>
                <a:latin typeface="Tahoma" charset="0"/>
                <a:ea typeface="ＭＳ Ｐゴシック"/>
              </a:rPr>
              <a:t>MICRO 2013.</a:t>
            </a:r>
            <a:endParaRPr lang="en-US" sz="1900" dirty="0">
              <a:solidFill>
                <a:srgbClr val="000000"/>
              </a:solidFill>
              <a:latin typeface="Tahoma"/>
            </a:endParaRPr>
          </a:p>
        </p:txBody>
      </p:sp>
    </p:spTree>
    <p:extLst>
      <p:ext uri="{BB962C8B-B14F-4D97-AF65-F5344CB8AC3E}">
        <p14:creationId xmlns:p14="http://schemas.microsoft.com/office/powerpoint/2010/main" val="876493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Obvious Question</a:t>
            </a:r>
            <a:endParaRPr lang="en-US" dirty="0"/>
          </a:p>
        </p:txBody>
      </p:sp>
      <p:sp>
        <p:nvSpPr>
          <p:cNvPr id="3" name="Content Placeholder 2"/>
          <p:cNvSpPr>
            <a:spLocks noGrp="1"/>
          </p:cNvSpPr>
          <p:nvPr>
            <p:ph idx="1"/>
          </p:nvPr>
        </p:nvSpPr>
        <p:spPr/>
        <p:txBody>
          <a:bodyPr/>
          <a:lstStyle/>
          <a:p>
            <a:r>
              <a:rPr lang="en-US" dirty="0" smtClean="0">
                <a:solidFill>
                  <a:srgbClr val="0000FF"/>
                </a:solidFill>
              </a:rPr>
              <a:t>Is interconnect unimportant?</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a:t>
            </a:fld>
            <a:endParaRPr lang="en-US" altLang="en-US"/>
          </a:p>
        </p:txBody>
      </p:sp>
    </p:spTree>
    <p:extLst>
      <p:ext uri="{BB962C8B-B14F-4D97-AF65-F5344CB8AC3E}">
        <p14:creationId xmlns:p14="http://schemas.microsoft.com/office/powerpoint/2010/main" val="1348036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smtClean="0">
                <a:solidFill>
                  <a:srgbClr val="1A5712"/>
                </a:solidFill>
                <a:latin typeface="Garamond"/>
                <a:cs typeface="Garamond"/>
              </a:rPr>
              <a:t>RowClone: Application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graphicFrame>
        <p:nvGraphicFramePr>
          <p:cNvPr id="6" name="Chart 5"/>
          <p:cNvGraphicFramePr/>
          <p:nvPr>
            <p:extLst>
              <p:ext uri="{D42A27DB-BD31-4B8C-83A1-F6EECF244321}">
                <p14:modId xmlns:p14="http://schemas.microsoft.com/office/powerpoint/2010/main" val="1342297271"/>
              </p:ext>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1217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a:bodyPr>
          <a:lstStyle/>
          <a:p>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Multi-Core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61</a:t>
            </a:fld>
            <a:endParaRPr lang="en-US">
              <a:solidFill>
                <a:prstClr val="black">
                  <a:tint val="75000"/>
                </a:prstClr>
              </a:solidFill>
              <a:latin typeface="Calibri"/>
            </a:endParaRPr>
          </a:p>
        </p:txBody>
      </p:sp>
      <p:graphicFrame>
        <p:nvGraphicFramePr>
          <p:cNvPr id="5" name="Chart 4"/>
          <p:cNvGraphicFramePr/>
          <p:nvPr>
            <p:extLst>
              <p:ext uri="{D42A27DB-BD31-4B8C-83A1-F6EECF244321}">
                <p14:modId xmlns:p14="http://schemas.microsoft.com/office/powerpoint/2010/main" val="1012349255"/>
              </p:ext>
            </p:extLst>
          </p:nvPr>
        </p:nvGraphicFramePr>
        <p:xfrm>
          <a:off x="613953" y="1280161"/>
          <a:ext cx="7850777" cy="4767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5243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smtClean="0">
                <a:solidFill>
                  <a:srgbClr val="1A5712"/>
                </a:solidFill>
                <a:latin typeface="Garamond"/>
                <a:cs typeface="Garamond"/>
              </a:rPr>
              <a:t>End-to-End System Design</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62</a:t>
            </a:fld>
            <a:endParaRPr lang="en-US">
              <a:solidFill>
                <a:prstClr val="black">
                  <a:tint val="75000"/>
                </a:prstClr>
              </a:solidFill>
              <a:latin typeface="Calibri"/>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smtClean="0"/>
              <a:t> DRAM (RowClone)</a:t>
            </a:r>
            <a:endParaRPr lang="en-US" sz="2800" b="1" dirty="0"/>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Microarchitecture</a:t>
            </a:r>
            <a:endParaRPr lang="en-US" sz="2800" b="1" dirty="0"/>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ISA</a:t>
            </a:r>
            <a:endParaRPr lang="en-US" sz="2800" b="1" dirty="0"/>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Operating System</a:t>
            </a:r>
            <a:endParaRPr lang="en-US" sz="2800" b="1" dirty="0"/>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Application</a:t>
            </a:r>
            <a:endParaRPr lang="en-US" sz="2800" b="1" dirty="0"/>
          </a:p>
        </p:txBody>
      </p:sp>
      <p:sp>
        <p:nvSpPr>
          <p:cNvPr id="28" name="TextBox 27"/>
          <p:cNvSpPr txBox="1"/>
          <p:nvPr/>
        </p:nvSpPr>
        <p:spPr>
          <a:xfrm>
            <a:off x="4648200" y="1412776"/>
            <a:ext cx="4191000" cy="1200328"/>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communicate occurrences of bulk copy/initialization across layers?</a:t>
            </a:r>
          </a:p>
        </p:txBody>
      </p:sp>
      <p:sp>
        <p:nvSpPr>
          <p:cNvPr id="29" name="TextBox 28"/>
          <p:cNvSpPr txBox="1"/>
          <p:nvPr/>
        </p:nvSpPr>
        <p:spPr>
          <a:xfrm>
            <a:off x="4648200" y="4491117"/>
            <a:ext cx="4191000" cy="830997"/>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maximize latency and energy savings?</a:t>
            </a:r>
          </a:p>
        </p:txBody>
      </p:sp>
      <p:sp>
        <p:nvSpPr>
          <p:cNvPr id="30" name="TextBox 29"/>
          <p:cNvSpPr txBox="1"/>
          <p:nvPr/>
        </p:nvSpPr>
        <p:spPr>
          <a:xfrm>
            <a:off x="4648200" y="3197294"/>
            <a:ext cx="4191000" cy="1569660"/>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ensure cache coherence?</a:t>
            </a:r>
          </a:p>
          <a:p>
            <a:endParaRPr lang="en-US" sz="2400" dirty="0">
              <a:solidFill>
                <a:schemeClr val="tx1">
                  <a:lumMod val="95000"/>
                  <a:lumOff val="5000"/>
                </a:schemeClr>
              </a:solidFill>
              <a:latin typeface="Tahoma"/>
              <a:cs typeface="Tahoma"/>
            </a:endParaRPr>
          </a:p>
          <a:p>
            <a:endParaRPr lang="en-US" sz="2400" dirty="0" smtClean="0">
              <a:solidFill>
                <a:schemeClr val="tx1">
                  <a:lumMod val="95000"/>
                  <a:lumOff val="5000"/>
                </a:schemeClr>
              </a:solidFill>
              <a:latin typeface="Tahoma"/>
              <a:cs typeface="Tahoma"/>
            </a:endParaRPr>
          </a:p>
        </p:txBody>
      </p:sp>
      <p:sp>
        <p:nvSpPr>
          <p:cNvPr id="31" name="TextBox 30"/>
          <p:cNvSpPr txBox="1"/>
          <p:nvPr/>
        </p:nvSpPr>
        <p:spPr>
          <a:xfrm>
            <a:off x="4648200" y="5714092"/>
            <a:ext cx="4191000" cy="461665"/>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handle data reuse?</a:t>
            </a:r>
          </a:p>
        </p:txBody>
      </p:sp>
    </p:spTree>
    <p:extLst>
      <p:ext uri="{BB962C8B-B14F-4D97-AF65-F5344CB8AC3E}">
        <p14:creationId xmlns:p14="http://schemas.microsoft.com/office/powerpoint/2010/main" val="127379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000" dirty="0" smtClean="0">
                <a:solidFill>
                  <a:srgbClr val="1A5712"/>
                </a:solidFill>
                <a:latin typeface="Garamond"/>
                <a:cs typeface="Garamond"/>
              </a:rPr>
              <a:t>Goal: Ultra-Efficient Processing Near Data</a:t>
            </a:r>
            <a:endParaRPr lang="en-US" sz="4000" dirty="0">
              <a:solidFill>
                <a:srgbClr val="1A5712"/>
              </a:solidFill>
              <a:latin typeface="Garamond"/>
              <a:cs typeface="Garamond"/>
            </a:endParaRP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latin typeface="Myriad Pro Bold Cond" charset="0"/>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latin typeface="Myriad Pro Bold Cond" charset="0"/>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latin typeface="Myriad Pro Bold Cond" charset="0"/>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latin typeface="Myriad Pro Bold Cond" charset="0"/>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smtClean="0">
                <a:solidFill>
                  <a:srgbClr val="FF0000"/>
                </a:solidFill>
                <a:latin typeface="Tahoma"/>
                <a:ea typeface="ヒラギノ角ゴ ProN W6"/>
                <a:cs typeface="Tahoma"/>
              </a:rPr>
              <a:t>Memory similar to a “conventional” accelerator</a:t>
            </a:r>
            <a:endParaRPr lang="en-US" sz="2400" b="1" kern="0" dirty="0">
              <a:solidFill>
                <a:srgbClr val="FF0000"/>
              </a:solidFill>
              <a:latin typeface="Tahoma"/>
              <a:ea typeface="ヒラギノ角ゴ ProN W6"/>
              <a:cs typeface="Tahoma"/>
            </a:endParaRPr>
          </a:p>
        </p:txBody>
      </p:sp>
    </p:spTree>
    <p:extLst>
      <p:ext uri="{BB962C8B-B14F-4D97-AF65-F5344CB8AC3E}">
        <p14:creationId xmlns:p14="http://schemas.microsoft.com/office/powerpoint/2010/main" val="1314395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A5712"/>
                </a:solidFill>
                <a:latin typeface="Garamond"/>
                <a:cs typeface="Garamond"/>
              </a:rPr>
              <a:t>Enabling In-Memory Search</a:t>
            </a:r>
            <a:endParaRPr lang="en-US" sz="4000" dirty="0">
              <a:solidFill>
                <a:srgbClr val="1A5712"/>
              </a:solidFill>
              <a:latin typeface="Garamond"/>
              <a:cs typeface="Garamond"/>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sz="2400" dirty="0" smtClean="0">
                <a:latin typeface="Tahoma"/>
                <a:cs typeface="Tahoma"/>
              </a:rPr>
              <a:t>What is a flexible and scalable memory interface?</a:t>
            </a:r>
          </a:p>
          <a:p>
            <a:r>
              <a:rPr lang="en-US" sz="2400" dirty="0" smtClean="0">
                <a:latin typeface="Tahoma"/>
                <a:cs typeface="Tahoma"/>
              </a:rPr>
              <a:t>What is the right partitioning of computation capability?</a:t>
            </a:r>
          </a:p>
          <a:p>
            <a:r>
              <a:rPr lang="en-US" sz="2400" dirty="0" smtClean="0">
                <a:latin typeface="Tahoma"/>
                <a:cs typeface="Tahoma"/>
              </a:rPr>
              <a:t>What is the right low-cost memory substrate?</a:t>
            </a:r>
          </a:p>
          <a:p>
            <a:r>
              <a:rPr lang="en-US" sz="2400" dirty="0" smtClean="0">
                <a:latin typeface="Tahoma"/>
                <a:cs typeface="Tahoma"/>
              </a:rPr>
              <a:t>What memory technologies are the best enablers?</a:t>
            </a:r>
          </a:p>
          <a:p>
            <a:r>
              <a:rPr lang="en-US" sz="2400" dirty="0" smtClean="0">
                <a:latin typeface="Tahoma"/>
                <a:cs typeface="Tahoma"/>
              </a:rPr>
              <a:t>How do we rethink/ease search algorithms/applications?</a:t>
            </a:r>
            <a:endParaRPr lang="en-US" sz="2400" dirty="0">
              <a:latin typeface="Tahoma"/>
              <a:cs typeface="Tahoma"/>
            </a:endParaRP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smtClean="0">
                <a:solidFill>
                  <a:srgbClr val="000000"/>
                </a:solidFill>
                <a:latin typeface="Myriad Pro Bold Cond" charset="0"/>
                <a:ea typeface="ＭＳ Ｐゴシック" charset="0"/>
                <a:cs typeface="Myriad Pro Bold Cond" charset="0"/>
                <a:sym typeface="Myriad Pro Bold Cond" charset="0"/>
              </a:rPr>
              <a:t>Core</a:t>
            </a:r>
            <a:endParaRPr lang="en-US" sz="1500" dirty="0">
              <a:solidFill>
                <a:srgbClr val="000000"/>
              </a:solidFill>
              <a:latin typeface="Myriad Pro Bold Cond" charset="0"/>
              <a:ea typeface="ＭＳ Ｐゴシック" charset="0"/>
              <a:cs typeface="Myriad Pro Bold Cond" charset="0"/>
              <a:sym typeface="Myriad Pro Bold Cond" charset="0"/>
            </a:endParaRP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Interconnect</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Memory</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smtClean="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smtClean="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Media </a:t>
            </a:r>
            <a:r>
              <a:rPr lang="en-US" sz="2400" dirty="0" smtClean="0">
                <a:solidFill>
                  <a:srgbClr val="000000"/>
                </a:solidFill>
                <a:latin typeface="Myriad Pro Bold Cond" charset="0"/>
                <a:ea typeface="ＭＳ Ｐゴシック" charset="0"/>
                <a:cs typeface="Myriad Pro Bold Cond" charset="0"/>
                <a:sym typeface="Myriad Pro Bold Cond" charset="0"/>
              </a:rPr>
              <a:t> </a:t>
            </a:r>
            <a:endParaRPr lang="en-US" sz="2400" dirty="0">
              <a:solidFill>
                <a:srgbClr val="000000"/>
              </a:solidFill>
              <a:latin typeface="Myriad Pro Bold Cond" charset="0"/>
              <a:ea typeface="ＭＳ Ｐゴシック" charset="0"/>
              <a:cs typeface="Myriad Pro Bold Cond" charset="0"/>
              <a:sym typeface="Myriad Pro Bold Cond" charset="0"/>
            </a:endParaRP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smtClean="0">
                  <a:solidFill>
                    <a:srgbClr val="D90B00"/>
                  </a:solidFill>
                  <a:latin typeface="Myriad Pro Bold Cond" charset="0"/>
                  <a:ea typeface="ＭＳ Ｐゴシック" charset="0"/>
                  <a:cs typeface="Myriad Pro Bold Cond" charset="0"/>
                  <a:sym typeface="Myriad Pro Bold Cond" charset="0"/>
                </a:rPr>
                <a:t>Query</a:t>
              </a:r>
              <a:endParaRPr lang="en-US" sz="1300" dirty="0">
                <a:solidFill>
                  <a:srgbClr val="D90B00"/>
                </a:solidFill>
                <a:latin typeface="Myriad Pro Bold Cond" charset="0"/>
                <a:ea typeface="ＭＳ Ｐゴシック" charset="0"/>
                <a:cs typeface="Myriad Pro Bold Cond" charset="0"/>
                <a:sym typeface="Myriad Pro Bold Cond" charset="0"/>
              </a:endParaRP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25486349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2627784" y="2420888"/>
            <a:ext cx="3744416" cy="2088232"/>
          </a:xfrm>
        </p:spPr>
        <p:txBody>
          <a:bodyPr/>
          <a:lstStyle/>
          <a:p>
            <a:pPr marL="0" indent="0" algn="ctr">
              <a:buNone/>
            </a:pPr>
            <a:r>
              <a:rPr lang="en-US" sz="4000" dirty="0" smtClean="0">
                <a:solidFill>
                  <a:srgbClr val="0000FF"/>
                </a:solidFill>
              </a:rPr>
              <a:t>Efficient</a:t>
            </a:r>
          </a:p>
          <a:p>
            <a:pPr marL="0" indent="0" algn="ctr">
              <a:buNone/>
            </a:pPr>
            <a:r>
              <a:rPr lang="en-US" sz="4000" dirty="0" smtClean="0">
                <a:solidFill>
                  <a:srgbClr val="0000FF"/>
                </a:solidFill>
              </a:rPr>
              <a:t>Data</a:t>
            </a:r>
          </a:p>
          <a:p>
            <a:pPr marL="0" indent="0" algn="ctr">
              <a:buNone/>
            </a:pPr>
            <a:r>
              <a:rPr lang="en-US" sz="4000" dirty="0" smtClean="0">
                <a:solidFill>
                  <a:srgbClr val="0000FF"/>
                </a:solidFill>
              </a:rPr>
              <a:t>Movement</a:t>
            </a:r>
            <a:endParaRPr lang="en-US" sz="4000" dirty="0">
              <a:solidFill>
                <a:srgbClr val="0000FF"/>
              </a:solidFill>
            </a:endParaRPr>
          </a:p>
          <a:p>
            <a:pPr marL="0" indent="0" algn="ctr">
              <a:buNone/>
            </a:pP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65</a:t>
            </a:fld>
            <a:endParaRPr lang="en-US"/>
          </a:p>
        </p:txBody>
      </p:sp>
    </p:spTree>
    <p:extLst>
      <p:ext uri="{BB962C8B-B14F-4D97-AF65-F5344CB8AC3E}">
        <p14:creationId xmlns:p14="http://schemas.microsoft.com/office/powerpoint/2010/main" val="2823680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In-Memory Computation </a:t>
            </a:r>
            <a:endParaRPr lang="en-US" dirty="0"/>
          </a:p>
        </p:txBody>
      </p:sp>
      <p:sp>
        <p:nvSpPr>
          <p:cNvPr id="3" name="Content Placeholder 2"/>
          <p:cNvSpPr>
            <a:spLocks noGrp="1"/>
          </p:cNvSpPr>
          <p:nvPr>
            <p:ph idx="1"/>
          </p:nvPr>
        </p:nvSpPr>
        <p:spPr>
          <a:xfrm>
            <a:off x="228600" y="1196752"/>
            <a:ext cx="8610600" cy="4876800"/>
          </a:xfrm>
        </p:spPr>
        <p:txBody>
          <a:bodyPr/>
          <a:lstStyle/>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sp>
        <p:nvSpPr>
          <p:cNvPr id="33" name="Rounded Rectangle 32"/>
          <p:cNvSpPr/>
          <p:nvPr/>
        </p:nvSpPr>
        <p:spPr>
          <a:xfrm>
            <a:off x="5715000" y="1124744"/>
            <a:ext cx="28956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Virtual Memory Support</a:t>
            </a:r>
          </a:p>
        </p:txBody>
      </p:sp>
      <p:sp>
        <p:nvSpPr>
          <p:cNvPr id="34" name="Rounded Rectangle 33"/>
          <p:cNvSpPr/>
          <p:nvPr/>
        </p:nvSpPr>
        <p:spPr>
          <a:xfrm>
            <a:off x="3124200" y="1124744"/>
            <a:ext cx="24384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Cache Coherence</a:t>
            </a:r>
          </a:p>
        </p:txBody>
      </p:sp>
      <p:sp>
        <p:nvSpPr>
          <p:cNvPr id="35" name="Rounded Rectangle 34"/>
          <p:cNvSpPr/>
          <p:nvPr/>
        </p:nvSpPr>
        <p:spPr>
          <a:xfrm>
            <a:off x="533400" y="1124744"/>
            <a:ext cx="22860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DRAM Support</a:t>
            </a:r>
          </a:p>
        </p:txBody>
      </p:sp>
      <p:sp>
        <p:nvSpPr>
          <p:cNvPr id="36" name="Rounded Rectangle 35"/>
          <p:cNvSpPr/>
          <p:nvPr/>
        </p:nvSpPr>
        <p:spPr>
          <a:xfrm>
            <a:off x="533400" y="24201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RowClone</a:t>
            </a:r>
          </a:p>
          <a:p>
            <a:pPr algn="ctr">
              <a:defRPr/>
            </a:pPr>
            <a:r>
              <a:rPr lang="en-US" b="1" kern="0" dirty="0" smtClean="0">
                <a:solidFill>
                  <a:sysClr val="window" lastClr="FFFFFF"/>
                </a:solidFill>
                <a:latin typeface="Calibri"/>
              </a:rPr>
              <a:t>(MICRO 2013)</a:t>
            </a:r>
            <a:endParaRPr lang="en-US" sz="2400" b="1" kern="0" dirty="0" smtClean="0">
              <a:solidFill>
                <a:sysClr val="window" lastClr="FFFFFF"/>
              </a:solidFill>
              <a:latin typeface="Calibri"/>
            </a:endParaRPr>
          </a:p>
        </p:txBody>
      </p:sp>
      <p:sp>
        <p:nvSpPr>
          <p:cNvPr id="37" name="Rounded Rectangle 36"/>
          <p:cNvSpPr/>
          <p:nvPr/>
        </p:nvSpPr>
        <p:spPr>
          <a:xfrm>
            <a:off x="3124200" y="2420145"/>
            <a:ext cx="24384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Dirty-Block Index</a:t>
            </a:r>
          </a:p>
          <a:p>
            <a:pPr algn="ctr">
              <a:defRPr/>
            </a:pPr>
            <a:r>
              <a:rPr lang="en-US" b="1" kern="0" dirty="0" smtClean="0">
                <a:solidFill>
                  <a:sysClr val="window" lastClr="FFFFFF"/>
                </a:solidFill>
                <a:latin typeface="Calibri"/>
              </a:rPr>
              <a:t>(ISCA 2014)</a:t>
            </a:r>
            <a:endParaRPr lang="en-US" sz="2400" b="1" kern="0" dirty="0" smtClean="0">
              <a:solidFill>
                <a:sysClr val="window" lastClr="FFFFFF"/>
              </a:solidFill>
              <a:latin typeface="Calibri"/>
            </a:endParaRPr>
          </a:p>
        </p:txBody>
      </p:sp>
      <p:sp>
        <p:nvSpPr>
          <p:cNvPr id="38" name="Rounded Rectangle 37"/>
          <p:cNvSpPr/>
          <p:nvPr/>
        </p:nvSpPr>
        <p:spPr>
          <a:xfrm>
            <a:off x="5867400" y="2420144"/>
            <a:ext cx="25908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Page Overlays </a:t>
            </a:r>
          </a:p>
          <a:p>
            <a:pPr algn="ctr">
              <a:defRPr/>
            </a:pPr>
            <a:r>
              <a:rPr lang="en-US" b="1" kern="0" dirty="0" smtClean="0">
                <a:solidFill>
                  <a:sysClr val="window" lastClr="FFFFFF"/>
                </a:solidFill>
                <a:latin typeface="Calibri"/>
              </a:rPr>
              <a:t>(ISCA 2015)</a:t>
            </a:r>
          </a:p>
        </p:txBody>
      </p:sp>
      <p:sp>
        <p:nvSpPr>
          <p:cNvPr id="39" name="Rounded Rectangle 38"/>
          <p:cNvSpPr/>
          <p:nvPr/>
        </p:nvSpPr>
        <p:spPr>
          <a:xfrm>
            <a:off x="533400" y="37917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In-DRAM Gather Scatter</a:t>
            </a:r>
          </a:p>
          <a:p>
            <a:pPr algn="ctr">
              <a:defRPr/>
            </a:pPr>
            <a:r>
              <a:rPr lang="en-US" b="1" kern="0" dirty="0" smtClean="0">
                <a:solidFill>
                  <a:sysClr val="window" lastClr="FFFFFF"/>
                </a:solidFill>
                <a:latin typeface="Calibri"/>
              </a:rPr>
              <a:t>(MICRO 2015)</a:t>
            </a:r>
          </a:p>
        </p:txBody>
      </p:sp>
      <p:sp>
        <p:nvSpPr>
          <p:cNvPr id="40" name="Rounded Rectangle 39"/>
          <p:cNvSpPr/>
          <p:nvPr/>
        </p:nvSpPr>
        <p:spPr>
          <a:xfrm>
            <a:off x="533400" y="5239544"/>
            <a:ext cx="2286000" cy="914400"/>
          </a:xfrm>
          <a:prstGeom prst="roundRect">
            <a:avLst/>
          </a:prstGeom>
          <a:solidFill>
            <a:srgbClr val="2A55D6"/>
          </a:solidFill>
          <a:ln w="25400" cap="flat" cmpd="sng" algn="ctr">
            <a:noFill/>
            <a:prstDash val="solid"/>
          </a:ln>
          <a:effectLst/>
        </p:spPr>
        <p:txBody>
          <a:bodyPr rtlCol="0" anchor="ctr"/>
          <a:lstStyle/>
          <a:p>
            <a:pPr algn="ctr">
              <a:defRPr/>
            </a:pPr>
            <a:r>
              <a:rPr lang="en-US" sz="2000" b="1" kern="0" dirty="0" smtClean="0">
                <a:solidFill>
                  <a:sysClr val="window" lastClr="FFFFFF"/>
                </a:solidFill>
                <a:latin typeface="Calibri"/>
              </a:rPr>
              <a:t>In-DRAM Bitwise Operations </a:t>
            </a:r>
          </a:p>
          <a:p>
            <a:pPr algn="ctr">
              <a:defRPr/>
            </a:pPr>
            <a:r>
              <a:rPr lang="en-US" b="1" kern="0" dirty="0" smtClean="0">
                <a:solidFill>
                  <a:sysClr val="window" lastClr="FFFFFF"/>
                </a:solidFill>
                <a:latin typeface="Calibri"/>
              </a:rPr>
              <a:t>(IEEE CAL 2015)</a:t>
            </a:r>
          </a:p>
        </p:txBody>
      </p:sp>
      <p:sp>
        <p:nvSpPr>
          <p:cNvPr id="41" name="Rounded Rectangle 40"/>
          <p:cNvSpPr/>
          <p:nvPr/>
        </p:nvSpPr>
        <p:spPr>
          <a:xfrm>
            <a:off x="3124200" y="5239544"/>
            <a:ext cx="24384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2" name="Rounded Rectangle 41"/>
          <p:cNvSpPr/>
          <p:nvPr/>
        </p:nvSpPr>
        <p:spPr>
          <a:xfrm>
            <a:off x="5867400" y="5239544"/>
            <a:ext cx="25908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3" name="Rounded Rectangle 42"/>
          <p:cNvSpPr/>
          <p:nvPr/>
        </p:nvSpPr>
        <p:spPr>
          <a:xfrm>
            <a:off x="3124200" y="3791744"/>
            <a:ext cx="24384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Non-contiguous Cache lines</a:t>
            </a:r>
          </a:p>
        </p:txBody>
      </p:sp>
      <p:sp>
        <p:nvSpPr>
          <p:cNvPr id="44" name="Rounded Rectangle 43"/>
          <p:cNvSpPr/>
          <p:nvPr/>
        </p:nvSpPr>
        <p:spPr>
          <a:xfrm>
            <a:off x="5867400" y="3791744"/>
            <a:ext cx="25908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Gathered Pages</a:t>
            </a:r>
          </a:p>
        </p:txBody>
      </p:sp>
      <p:cxnSp>
        <p:nvCxnSpPr>
          <p:cNvPr id="45" name="Straight Connector 44"/>
          <p:cNvCxnSpPr/>
          <p:nvPr/>
        </p:nvCxnSpPr>
        <p:spPr>
          <a:xfrm>
            <a:off x="29718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6" name="Straight Connector 45"/>
          <p:cNvCxnSpPr/>
          <p:nvPr/>
        </p:nvCxnSpPr>
        <p:spPr>
          <a:xfrm>
            <a:off x="57150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7" name="Straight Connector 46"/>
          <p:cNvCxnSpPr/>
          <p:nvPr/>
        </p:nvCxnSpPr>
        <p:spPr>
          <a:xfrm>
            <a:off x="533400" y="2191544"/>
            <a:ext cx="7924800" cy="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spTree>
    <p:extLst>
      <p:ext uri="{BB962C8B-B14F-4D97-AF65-F5344CB8AC3E}">
        <p14:creationId xmlns:p14="http://schemas.microsoft.com/office/powerpoint/2010/main" val="1342738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In-DRAM AND/OR: Triple Row Activation</a:t>
            </a:r>
            <a:endParaRPr lang="en-US" sz="3800" dirty="0"/>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67</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smtClean="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endParaRPr lang="en-US" sz="2800" b="1" i="1" dirty="0" smtClean="0">
              <a:solidFill>
                <a:prstClr val="black"/>
              </a:solidFill>
              <a:latin typeface="Calibri"/>
            </a:endParaRP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smtClean="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endParaRPr lang="en-US" sz="2800" b="1" i="1" dirty="0" smtClean="0">
              <a:solidFill>
                <a:prstClr val="black"/>
              </a:solidFill>
              <a:latin typeface="Calibri"/>
            </a:endParaRP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prstClr val="white"/>
                </a:solidFill>
                <a:effectLst/>
                <a:uLnTx/>
                <a:uFillTx/>
                <a:latin typeface="Calibri"/>
                <a:ea typeface="+mn-ea"/>
                <a:cs typeface="+mn-cs"/>
              </a:rPr>
              <a:t>Final State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smtClean="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r>
              <a:rPr lang="en-US" sz="2800" b="1" i="1" dirty="0" smtClean="0">
                <a:solidFill>
                  <a:prstClr val="black"/>
                </a:solidFill>
                <a:latin typeface="Calibri"/>
              </a:rPr>
              <a:t>+</a:t>
            </a:r>
            <a:r>
              <a:rPr lang="el-GR" sz="2800" b="1" i="1" dirty="0" smtClean="0">
                <a:solidFill>
                  <a:prstClr val="black"/>
                </a:solidFill>
                <a:latin typeface="Calibri"/>
              </a:rPr>
              <a:t>δ</a:t>
            </a:r>
            <a:endParaRPr lang="en-US" sz="2800" b="1" i="1" dirty="0" smtClean="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smtClean="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smtClean="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smtClean="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smtClean="0">
                <a:solidFill>
                  <a:prstClr val="black"/>
                </a:solidFill>
                <a:latin typeface="Calibri"/>
              </a:rPr>
              <a:t>V</a:t>
            </a:r>
            <a:r>
              <a:rPr lang="en-US" sz="2800" b="1" i="1" baseline="-25000" dirty="0" smtClean="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spTree>
    <p:extLst>
      <p:ext uri="{BB962C8B-B14F-4D97-AF65-F5344CB8AC3E}">
        <p14:creationId xmlns:p14="http://schemas.microsoft.com/office/powerpoint/2010/main" val="36307810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In-DRAM Bulk Bitwise AND/OR Operation</a:t>
            </a:r>
            <a:endParaRPr lang="en-US" sz="3600" dirty="0"/>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a:t>
            </a:r>
            <a:r>
              <a:rPr lang="en-US" dirty="0" smtClean="0">
                <a:solidFill>
                  <a:srgbClr val="FF0000"/>
                </a:solidFill>
              </a:rPr>
              <a:t>C </a:t>
            </a:r>
          </a:p>
          <a:p>
            <a:r>
              <a:rPr lang="en-US" dirty="0" smtClean="0"/>
              <a:t>Semantics: Perform </a:t>
            </a:r>
            <a:r>
              <a:rPr lang="en-US" dirty="0"/>
              <a:t>a bitwise AND of two rows A and B and store the result in </a:t>
            </a:r>
            <a:r>
              <a:rPr lang="en-US" dirty="0" smtClean="0"/>
              <a:t>row C</a:t>
            </a:r>
            <a:endParaRPr lang="en-US" dirty="0"/>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smtClean="0"/>
              <a:t>1. RowClone  </a:t>
            </a:r>
            <a:r>
              <a:rPr lang="en-US" dirty="0"/>
              <a:t>A  into  </a:t>
            </a:r>
            <a:r>
              <a:rPr lang="en-US" dirty="0" smtClean="0"/>
              <a:t>D1		</a:t>
            </a:r>
          </a:p>
          <a:p>
            <a:pPr marL="0" indent="0">
              <a:buNone/>
            </a:pPr>
            <a:r>
              <a:rPr lang="en-US" dirty="0" smtClean="0"/>
              <a:t>2. RowClone  </a:t>
            </a:r>
            <a:r>
              <a:rPr lang="en-US" dirty="0"/>
              <a:t>B  into  </a:t>
            </a:r>
            <a:r>
              <a:rPr lang="en-US" dirty="0" smtClean="0"/>
              <a:t>D2		</a:t>
            </a:r>
          </a:p>
          <a:p>
            <a:pPr marL="0" indent="0">
              <a:buNone/>
            </a:pPr>
            <a:r>
              <a:rPr lang="en-US" dirty="0" smtClean="0"/>
              <a:t>3. RowClone  </a:t>
            </a:r>
            <a:r>
              <a:rPr lang="en-US" dirty="0"/>
              <a:t>R0  into  </a:t>
            </a:r>
            <a:r>
              <a:rPr lang="en-US" dirty="0" smtClean="0"/>
              <a:t>D3		</a:t>
            </a:r>
          </a:p>
          <a:p>
            <a:pPr marL="0" indent="0">
              <a:buNone/>
            </a:pPr>
            <a:r>
              <a:rPr lang="en-US" dirty="0" smtClean="0"/>
              <a:t>4. ACTIVATE  </a:t>
            </a:r>
            <a:r>
              <a:rPr lang="en-US" dirty="0"/>
              <a:t>D1,D2,</a:t>
            </a:r>
            <a:r>
              <a:rPr lang="en-US" dirty="0" smtClean="0"/>
              <a:t>D3		</a:t>
            </a:r>
            <a:endParaRPr lang="en-US" dirty="0"/>
          </a:p>
          <a:p>
            <a:pPr marL="0" indent="0">
              <a:buNone/>
            </a:pPr>
            <a:r>
              <a:rPr lang="en-US" dirty="0" smtClean="0"/>
              <a:t>5. RowClone  </a:t>
            </a:r>
            <a:r>
              <a:rPr lang="en-US" dirty="0"/>
              <a:t>Result  into  C</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68</a:t>
            </a:fld>
            <a:endParaRPr lang="en-US" altLang="en-US">
              <a:solidFill>
                <a:srgbClr val="000000"/>
              </a:solidFill>
            </a:endParaRPr>
          </a:p>
        </p:txBody>
      </p:sp>
    </p:spTree>
    <p:extLst>
      <p:ext uri="{BB962C8B-B14F-4D97-AF65-F5344CB8AC3E}">
        <p14:creationId xmlns:p14="http://schemas.microsoft.com/office/powerpoint/2010/main" val="25432345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AND/</a:t>
            </a:r>
            <a:r>
              <a:rPr lang="en-US" dirty="0" smtClean="0"/>
              <a:t>OR Results</a:t>
            </a:r>
            <a:endParaRPr lang="en-US" dirty="0"/>
          </a:p>
        </p:txBody>
      </p:sp>
      <p:sp>
        <p:nvSpPr>
          <p:cNvPr id="3" name="Content Placeholder 2"/>
          <p:cNvSpPr>
            <a:spLocks noGrp="1"/>
          </p:cNvSpPr>
          <p:nvPr>
            <p:ph idx="1"/>
          </p:nvPr>
        </p:nvSpPr>
        <p:spPr>
          <a:xfrm>
            <a:off x="228600" y="849041"/>
            <a:ext cx="8610600" cy="5123656"/>
          </a:xfrm>
        </p:spPr>
        <p:txBody>
          <a:bodyPr/>
          <a:lstStyle/>
          <a:p>
            <a:r>
              <a:rPr lang="en-US" dirty="0" smtClean="0">
                <a:solidFill>
                  <a:srgbClr val="0000FF"/>
                </a:solidFill>
              </a:rPr>
              <a:t>20X improvement in AND/OR throughput</a:t>
            </a:r>
            <a:r>
              <a:rPr lang="en-US" dirty="0" smtClean="0"/>
              <a:t> vs. Intel AVX</a:t>
            </a:r>
          </a:p>
          <a:p>
            <a:r>
              <a:rPr lang="en-US" dirty="0" smtClean="0">
                <a:solidFill>
                  <a:srgbClr val="0000FF"/>
                </a:solidFill>
              </a:rPr>
              <a:t>50.5X reduction in memory energy consumption</a:t>
            </a:r>
          </a:p>
          <a:p>
            <a:r>
              <a:rPr lang="en-US" dirty="0" smtClean="0">
                <a:solidFill>
                  <a:srgbClr val="0000FF"/>
                </a:solidFill>
              </a:rPr>
              <a:t>At least 30% performance improvement in range queries</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69</a:t>
            </a:fld>
            <a:endParaRPr lang="en-US" altLang="en-US">
              <a:solidFill>
                <a:srgbClr val="000000"/>
              </a:solidFill>
            </a:endParaRPr>
          </a:p>
        </p:txBody>
      </p:sp>
      <p:sp>
        <p:nvSpPr>
          <p:cNvPr id="6" name="TextBox 5"/>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grpSp>
        <p:nvGrpSpPr>
          <p:cNvPr id="18" name="Group 17"/>
          <p:cNvGrpSpPr/>
          <p:nvPr/>
        </p:nvGrpSpPr>
        <p:grpSpPr>
          <a:xfrm>
            <a:off x="-183298" y="2132856"/>
            <a:ext cx="7707626" cy="4248472"/>
            <a:chOff x="-183298" y="2060848"/>
            <a:chExt cx="7707626" cy="4248472"/>
          </a:xfrm>
        </p:grpSpPr>
        <p:pic>
          <p:nvPicPr>
            <p:cNvPr id="12" name="Picture 11"/>
            <p:cNvPicPr>
              <a:picLocks noChangeAspect="1"/>
            </p:cNvPicPr>
            <p:nvPr/>
          </p:nvPicPr>
          <p:blipFill>
            <a:blip r:embed="rId2"/>
            <a:stretch>
              <a:fillRect/>
            </a:stretch>
          </p:blipFill>
          <p:spPr>
            <a:xfrm>
              <a:off x="1763688" y="2060848"/>
              <a:ext cx="5760640" cy="3978861"/>
            </a:xfrm>
            <a:prstGeom prst="rect">
              <a:avLst/>
            </a:prstGeom>
          </p:spPr>
        </p:pic>
        <p:sp>
          <p:nvSpPr>
            <p:cNvPr id="13" name="TextBox 12"/>
            <p:cNvSpPr txBox="1"/>
            <p:nvPr/>
          </p:nvSpPr>
          <p:spPr>
            <a:xfrm>
              <a:off x="3143520" y="5970766"/>
              <a:ext cx="2724624" cy="338554"/>
            </a:xfrm>
            <a:prstGeom prst="rect">
              <a:avLst/>
            </a:prstGeom>
            <a:noFill/>
          </p:spPr>
          <p:txBody>
            <a:bodyPr wrap="none" rtlCol="0">
              <a:spAutoFit/>
            </a:bodyPr>
            <a:lstStyle/>
            <a:p>
              <a:r>
                <a:rPr lang="en-US" sz="1600" dirty="0" smtClean="0"/>
                <a:t>Size of Vectors to be </a:t>
              </a:r>
              <a:r>
                <a:rPr lang="en-US" sz="1600" dirty="0" err="1" smtClean="0"/>
                <a:t>ANDed</a:t>
              </a:r>
              <a:endParaRPr lang="en-US" sz="1600" dirty="0"/>
            </a:p>
          </p:txBody>
        </p:sp>
        <p:sp>
          <p:nvSpPr>
            <p:cNvPr id="14" name="TextBox 13"/>
            <p:cNvSpPr txBox="1"/>
            <p:nvPr/>
          </p:nvSpPr>
          <p:spPr>
            <a:xfrm>
              <a:off x="-183298" y="3717032"/>
              <a:ext cx="3603170"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t>Throughput of AND operations (GB/s) </a:t>
              </a:r>
              <a:endParaRPr lang="en-US" sz="1600" dirty="0"/>
            </a:p>
          </p:txBody>
        </p:sp>
        <p:sp>
          <p:nvSpPr>
            <p:cNvPr id="15" name="TextBox 14"/>
            <p:cNvSpPr txBox="1"/>
            <p:nvPr/>
          </p:nvSpPr>
          <p:spPr>
            <a:xfrm>
              <a:off x="4646360" y="2276872"/>
              <a:ext cx="2386691" cy="338554"/>
            </a:xfrm>
            <a:prstGeom prst="rect">
              <a:avLst/>
            </a:prstGeom>
            <a:noFill/>
          </p:spPr>
          <p:txBody>
            <a:bodyPr wrap="none" rtlCol="0">
              <a:spAutoFit/>
            </a:bodyPr>
            <a:lstStyle/>
            <a:p>
              <a:r>
                <a:rPr lang="en-US" sz="1600" dirty="0" smtClean="0">
                  <a:solidFill>
                    <a:srgbClr val="FF0000"/>
                  </a:solidFill>
                </a:rPr>
                <a:t>In-DRAM AND (2 banks)</a:t>
              </a:r>
              <a:endParaRPr lang="en-US" sz="1600" dirty="0">
                <a:solidFill>
                  <a:srgbClr val="FF0000"/>
                </a:solidFill>
              </a:endParaRPr>
            </a:p>
          </p:txBody>
        </p:sp>
        <p:sp>
          <p:nvSpPr>
            <p:cNvPr id="16" name="TextBox 15"/>
            <p:cNvSpPr txBox="1"/>
            <p:nvPr/>
          </p:nvSpPr>
          <p:spPr>
            <a:xfrm>
              <a:off x="4644008" y="3645024"/>
              <a:ext cx="2295120" cy="338554"/>
            </a:xfrm>
            <a:prstGeom prst="rect">
              <a:avLst/>
            </a:prstGeom>
            <a:noFill/>
          </p:spPr>
          <p:txBody>
            <a:bodyPr wrap="none" rtlCol="0">
              <a:spAutoFit/>
            </a:bodyPr>
            <a:lstStyle/>
            <a:p>
              <a:r>
                <a:rPr lang="en-US" sz="1600" dirty="0" smtClean="0">
                  <a:solidFill>
                    <a:srgbClr val="FF6600"/>
                  </a:solidFill>
                </a:rPr>
                <a:t>In-DRAM AND (1 bank)</a:t>
              </a:r>
              <a:endParaRPr lang="en-US" sz="1600" dirty="0">
                <a:solidFill>
                  <a:srgbClr val="FF6600"/>
                </a:solidFill>
              </a:endParaRPr>
            </a:p>
          </p:txBody>
        </p:sp>
        <p:sp>
          <p:nvSpPr>
            <p:cNvPr id="17" name="TextBox 16"/>
            <p:cNvSpPr txBox="1"/>
            <p:nvPr/>
          </p:nvSpPr>
          <p:spPr>
            <a:xfrm>
              <a:off x="6012160" y="4797152"/>
              <a:ext cx="1021333" cy="338554"/>
            </a:xfrm>
            <a:prstGeom prst="rect">
              <a:avLst/>
            </a:prstGeom>
            <a:noFill/>
          </p:spPr>
          <p:txBody>
            <a:bodyPr wrap="none" rtlCol="0">
              <a:spAutoFit/>
            </a:bodyPr>
            <a:lstStyle/>
            <a:p>
              <a:r>
                <a:rPr lang="en-US" sz="1600" dirty="0" smtClean="0">
                  <a:solidFill>
                    <a:srgbClr val="2A55D6"/>
                  </a:solidFill>
                </a:rPr>
                <a:t>Intel AVX</a:t>
              </a:r>
              <a:endParaRPr lang="en-US" sz="1600" dirty="0">
                <a:solidFill>
                  <a:srgbClr val="2A55D6"/>
                </a:solidFill>
              </a:endParaRPr>
            </a:p>
          </p:txBody>
        </p:sp>
      </p:grpSp>
    </p:spTree>
    <p:extLst>
      <p:ext uri="{BB962C8B-B14F-4D97-AF65-F5344CB8AC3E}">
        <p14:creationId xmlns:p14="http://schemas.microsoft.com/office/powerpoint/2010/main" val="914639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Answer</a:t>
            </a:r>
            <a:endParaRPr lang="en-US" dirty="0"/>
          </a:p>
        </p:txBody>
      </p:sp>
      <p:sp>
        <p:nvSpPr>
          <p:cNvPr id="3" name="Content Placeholder 2"/>
          <p:cNvSpPr>
            <a:spLocks noGrp="1"/>
          </p:cNvSpPr>
          <p:nvPr>
            <p:ph idx="1"/>
          </p:nvPr>
        </p:nvSpPr>
        <p:spPr/>
        <p:txBody>
          <a:bodyPr/>
          <a:lstStyle/>
          <a:p>
            <a:r>
              <a:rPr lang="en-US" dirty="0" smtClean="0"/>
              <a:t>No. </a:t>
            </a:r>
          </a:p>
          <a:p>
            <a:endParaRPr lang="en-US" dirty="0"/>
          </a:p>
          <a:p>
            <a:r>
              <a:rPr lang="en-US" dirty="0" smtClean="0"/>
              <a:t>On the contrary, it is critical.</a:t>
            </a:r>
          </a:p>
          <a:p>
            <a:endParaRPr lang="en-US" dirty="0"/>
          </a:p>
          <a:p>
            <a:r>
              <a:rPr lang="en-US" dirty="0" smtClean="0"/>
              <a:t>It is a fundamental block that affects many things in the system.</a:t>
            </a:r>
          </a:p>
          <a:p>
            <a:endParaRPr lang="en-US" dirty="0"/>
          </a:p>
          <a:p>
            <a:r>
              <a:rPr lang="en-US" dirty="0" smtClean="0"/>
              <a:t>Yet, we need to examine and enhance it within the context of the system.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a:t>
            </a:fld>
            <a:endParaRPr lang="en-US" altLang="en-US"/>
          </a:p>
        </p:txBody>
      </p:sp>
    </p:spTree>
    <p:extLst>
      <p:ext uri="{BB962C8B-B14F-4D97-AF65-F5344CB8AC3E}">
        <p14:creationId xmlns:p14="http://schemas.microsoft.com/office/powerpoint/2010/main" val="23055894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a:t>
            </a:r>
            <a:endParaRPr lang="en-US" dirty="0"/>
          </a:p>
        </p:txBody>
      </p:sp>
      <p:sp>
        <p:nvSpPr>
          <p:cNvPr id="3" name="Content Placeholder 2"/>
          <p:cNvSpPr>
            <a:spLocks noGrp="1"/>
          </p:cNvSpPr>
          <p:nvPr>
            <p:ph idx="1"/>
          </p:nvPr>
        </p:nvSpPr>
        <p:spPr>
          <a:xfrm>
            <a:off x="228600" y="1124744"/>
            <a:ext cx="5711552" cy="5123656"/>
          </a:xfrm>
        </p:spPr>
        <p:txBody>
          <a:bodyPr/>
          <a:lstStyle/>
          <a:p>
            <a:r>
              <a:rPr lang="en-US" dirty="0" smtClean="0">
                <a:solidFill>
                  <a:srgbClr val="0000FF"/>
                </a:solidFill>
              </a:rPr>
              <a:t>A bulk computation model in memory</a:t>
            </a:r>
          </a:p>
          <a:p>
            <a:endParaRPr lang="en-US" dirty="0" smtClean="0"/>
          </a:p>
          <a:p>
            <a:r>
              <a:rPr lang="en-US" dirty="0" smtClean="0"/>
              <a:t>New memory &amp; software interfaces to enable bulk in-memory computation</a:t>
            </a:r>
          </a:p>
          <a:p>
            <a:endParaRPr lang="en-US" dirty="0" smtClean="0"/>
          </a:p>
          <a:p>
            <a:r>
              <a:rPr lang="en-US" dirty="0" smtClean="0"/>
              <a:t>New programming models, algorithms, compilers, and system designs that can take advantage of the model</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70</a:t>
            </a:fld>
            <a:endParaRPr lang="en-US" altLang="en-US">
              <a:solidFill>
                <a:srgbClr val="000000"/>
              </a:solidFill>
            </a:endParaRPr>
          </a:p>
        </p:txBody>
      </p:sp>
      <p:grpSp>
        <p:nvGrpSpPr>
          <p:cNvPr id="5" name="Group 16"/>
          <p:cNvGrpSpPr>
            <a:grpSpLocks/>
          </p:cNvGrpSpPr>
          <p:nvPr/>
        </p:nvGrpSpPr>
        <p:grpSpPr bwMode="auto">
          <a:xfrm>
            <a:off x="5940152" y="1340768"/>
            <a:ext cx="3054350" cy="3898900"/>
            <a:chOff x="1863" y="1035"/>
            <a:chExt cx="1924" cy="2456"/>
          </a:xfrm>
        </p:grpSpPr>
        <p:sp>
          <p:nvSpPr>
            <p:cNvPr id="6"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7"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8"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9"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0"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1"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2"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3"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dirty="0">
                  <a:solidFill>
                    <a:srgbClr val="000000"/>
                  </a:solidFill>
                  <a:latin typeface="Arial" pitchFamily="-105" charset="0"/>
                </a:rPr>
                <a:t>Runtime System</a:t>
              </a:r>
            </a:p>
            <a:p>
              <a:pPr>
                <a:defRPr/>
              </a:pPr>
              <a:r>
                <a:rPr lang="en-US" dirty="0">
                  <a:solidFill>
                    <a:srgbClr val="000000"/>
                  </a:solidFill>
                  <a:latin typeface="Arial" pitchFamily="-105" charset="0"/>
                </a:rPr>
                <a:t>(VM, OS, MM)</a:t>
              </a:r>
            </a:p>
          </p:txBody>
        </p:sp>
        <p:sp>
          <p:nvSpPr>
            <p:cNvPr id="14"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5"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6"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20554698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Approaches to In-Memory Processing </a:t>
            </a:r>
            <a:endParaRPr lang="en-US" dirty="0"/>
          </a:p>
        </p:txBody>
      </p:sp>
      <p:sp>
        <p:nvSpPr>
          <p:cNvPr id="3" name="Content Placeholder 2"/>
          <p:cNvSpPr>
            <a:spLocks noGrp="1"/>
          </p:cNvSpPr>
          <p:nvPr>
            <p:ph idx="1"/>
          </p:nvPr>
        </p:nvSpPr>
        <p:spPr>
          <a:xfrm>
            <a:off x="228600" y="1041648"/>
            <a:ext cx="8610600" cy="5123656"/>
          </a:xfrm>
        </p:spPr>
        <p:txBody>
          <a:bodyPr/>
          <a:lstStyle/>
          <a:p>
            <a:pPr marL="363538" indent="-347663"/>
            <a:r>
              <a:rPr lang="en-US" dirty="0" smtClean="0"/>
              <a:t>1. </a:t>
            </a:r>
            <a:r>
              <a:rPr lang="en-US" dirty="0" smtClean="0">
                <a:solidFill>
                  <a:srgbClr val="0000FF"/>
                </a:solidFill>
              </a:rPr>
              <a:t>Minimally </a:t>
            </a:r>
            <a:r>
              <a:rPr lang="en-US" dirty="0">
                <a:solidFill>
                  <a:srgbClr val="0000FF"/>
                </a:solidFill>
              </a:rPr>
              <a:t>change DRAM</a:t>
            </a:r>
            <a:r>
              <a:rPr lang="en-US" dirty="0"/>
              <a:t> to enable simple yet powerful   computation </a:t>
            </a:r>
            <a:r>
              <a:rPr lang="en-US" dirty="0" smtClean="0"/>
              <a:t>primitives</a:t>
            </a:r>
          </a:p>
          <a:p>
            <a:pPr lvl="1"/>
            <a:r>
              <a:rPr lang="en-US" altLang="ja-JP" sz="1800" dirty="0" smtClean="0">
                <a:solidFill>
                  <a:srgbClr val="0000FF"/>
                </a:solidFill>
                <a:latin typeface="Tahoma" charset="0"/>
                <a:ea typeface="ＭＳ Ｐゴシック"/>
                <a:hlinkClick r:id="rId2"/>
              </a:rPr>
              <a:t>RowClone</a:t>
            </a:r>
            <a:r>
              <a:rPr lang="en-US" altLang="ja-JP" sz="1800" dirty="0">
                <a:solidFill>
                  <a:srgbClr val="0000FF"/>
                </a:solidFill>
                <a:latin typeface="Tahoma" charset="0"/>
                <a:ea typeface="ＭＳ Ｐゴシック"/>
                <a:hlinkClick r:id="rId2"/>
              </a:rPr>
              <a:t>: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a:t>
            </a:r>
            <a:r>
              <a:rPr lang="en-US" sz="1800" dirty="0" smtClean="0">
                <a:solidFill>
                  <a:srgbClr val="0000FF"/>
                </a:solidFill>
                <a:hlinkClick r:id="rId3"/>
              </a:rPr>
              <a:t>DRAM</a:t>
            </a:r>
            <a:r>
              <a:rPr lang="en-US" sz="1800" dirty="0" smtClean="0"/>
              <a:t> </a:t>
            </a:r>
            <a:r>
              <a:rPr lang="en-US" sz="1800" dirty="0"/>
              <a:t>(</a:t>
            </a:r>
            <a:r>
              <a:rPr lang="en-US" sz="1800" dirty="0">
                <a:solidFill>
                  <a:srgbClr val="0000FF"/>
                </a:solidFill>
              </a:rPr>
              <a:t>Seshadri et al., IEEE CAL 2015</a:t>
            </a:r>
            <a:r>
              <a:rPr lang="en-US" sz="1800" dirty="0"/>
              <a:t>)</a:t>
            </a:r>
          </a:p>
          <a:p>
            <a:pPr marL="363538" indent="-347663">
              <a:buNone/>
            </a:pPr>
            <a:endParaRPr lang="en-US" dirty="0" smtClean="0"/>
          </a:p>
          <a:p>
            <a:pPr marL="363538" indent="-347663">
              <a:buNone/>
            </a:pPr>
            <a:endParaRPr lang="en-US" dirty="0"/>
          </a:p>
          <a:p>
            <a:pPr marL="363538" indent="-347663"/>
            <a:r>
              <a:rPr lang="en-US" dirty="0"/>
              <a:t>2. </a:t>
            </a:r>
            <a:r>
              <a:rPr lang="en-US" dirty="0">
                <a:solidFill>
                  <a:srgbClr val="0000FF"/>
                </a:solidFill>
              </a:rPr>
              <a:t>Exploit the control logic in 3D-stacked memory </a:t>
            </a:r>
            <a:r>
              <a:rPr lang="en-US" dirty="0"/>
              <a:t>to enable more comprehensive computation near </a:t>
            </a:r>
            <a:r>
              <a:rPr lang="en-US" dirty="0" smtClean="0"/>
              <a:t>memory</a:t>
            </a:r>
          </a:p>
          <a:p>
            <a:pPr marL="690563" lvl="1" indent="-347663"/>
            <a:r>
              <a:rPr lang="en-US" sz="1800" dirty="0">
                <a:hlinkClick r:id="rId4"/>
              </a:rPr>
              <a:t>PIM-Enabled Instructions: A Low-Overhead, Locality-Aware Processing-in-Memory </a:t>
            </a:r>
            <a:r>
              <a:rPr lang="en-US" sz="1800" dirty="0" smtClean="0">
                <a:hlinkClick r:id="rId4"/>
              </a:rPr>
              <a:t>Architecture</a:t>
            </a:r>
            <a:r>
              <a:rPr lang="en-US" sz="1800" dirty="0" smtClean="0"/>
              <a:t> (</a:t>
            </a:r>
            <a:r>
              <a:rPr lang="en-US" sz="1800" dirty="0" err="1" smtClean="0">
                <a:solidFill>
                  <a:srgbClr val="0000FF"/>
                </a:solidFill>
              </a:rPr>
              <a:t>Ahn</a:t>
            </a:r>
            <a:r>
              <a:rPr lang="en-US" sz="1800" dirty="0" smtClean="0">
                <a:solidFill>
                  <a:srgbClr val="0000FF"/>
                </a:solidFill>
              </a:rPr>
              <a:t> et al., ISCA 2015</a:t>
            </a:r>
            <a:r>
              <a:rPr lang="en-US" sz="1800" dirty="0" smtClean="0"/>
              <a:t>)</a:t>
            </a:r>
          </a:p>
          <a:p>
            <a:pPr marL="690563" lvl="1" indent="-347663"/>
            <a:r>
              <a:rPr lang="en-US" sz="1800" dirty="0" smtClean="0">
                <a:hlinkClick r:id="rId5"/>
              </a:rPr>
              <a:t>A </a:t>
            </a:r>
            <a:r>
              <a:rPr lang="en-US" sz="1800" dirty="0">
                <a:hlinkClick r:id="rId5"/>
              </a:rPr>
              <a:t>Scalable Processing-in-Memory Accelerator for Parallel Graph </a:t>
            </a:r>
            <a:r>
              <a:rPr lang="en-US" sz="1800" dirty="0" smtClean="0">
                <a:hlinkClick r:id="rId5"/>
              </a:rPr>
              <a:t>Processing </a:t>
            </a:r>
            <a:r>
              <a:rPr lang="en-US" sz="1800" dirty="0" smtClean="0"/>
              <a:t>(</a:t>
            </a:r>
            <a:r>
              <a:rPr lang="en-US" sz="1800" dirty="0" err="1" smtClean="0">
                <a:solidFill>
                  <a:srgbClr val="0000FF"/>
                </a:solidFill>
              </a:rPr>
              <a:t>Ahn</a:t>
            </a:r>
            <a:r>
              <a:rPr lang="en-US" sz="1800" dirty="0" smtClean="0">
                <a:solidFill>
                  <a:srgbClr val="0000FF"/>
                </a:solidFill>
              </a:rPr>
              <a:t> et al., ISCA 2015</a:t>
            </a:r>
            <a:r>
              <a:rPr lang="en-US" sz="1800" dirty="0" smtClean="0"/>
              <a:t>)</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sp>
        <p:nvSpPr>
          <p:cNvPr id="5" name="Rectangle 4"/>
          <p:cNvSpPr/>
          <p:nvPr/>
        </p:nvSpPr>
        <p:spPr>
          <a:xfrm>
            <a:off x="551882" y="3669682"/>
            <a:ext cx="8268590" cy="79208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7546559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System for Graph Processing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72</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smtClean="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smtClean="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smtClean="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smtClean="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smtClean="0">
                  <a:solidFill>
                    <a:sysClr val="windowText" lastClr="000000"/>
                  </a:solidFill>
                  <a:latin typeface="Tahoma"/>
                </a:rPr>
                <a:t>Memory-Mapped</a:t>
              </a:r>
            </a:p>
            <a:p>
              <a:pPr algn="ctr">
                <a:defRPr/>
              </a:pPr>
              <a:r>
                <a:rPr lang="en-US" altLang="ko-KR" kern="0" dirty="0" smtClean="0">
                  <a:solidFill>
                    <a:sysClr val="windowText" lastClr="000000"/>
                  </a:solidFill>
                  <a:latin typeface="Tahoma"/>
                </a:rPr>
                <a:t>Accelerator Interface</a:t>
              </a:r>
            </a:p>
            <a:p>
              <a:pPr algn="ctr">
                <a:defRPr/>
              </a:pPr>
              <a:r>
                <a:rPr lang="en-US" altLang="ko-KR" sz="1400" kern="0" dirty="0" smtClean="0">
                  <a:solidFill>
                    <a:sysClr val="windowText" lastClr="000000"/>
                  </a:solidFill>
                  <a:latin typeface="Tahoma"/>
                </a:rPr>
                <a:t>(</a:t>
              </a:r>
              <a:r>
                <a:rPr lang="en-US" altLang="ko-KR" sz="1400" kern="0" dirty="0" err="1" smtClean="0">
                  <a:solidFill>
                    <a:sysClr val="windowText" lastClr="000000"/>
                  </a:solidFill>
                  <a:latin typeface="Tahoma"/>
                </a:rPr>
                <a:t>Noncacheable</a:t>
              </a:r>
              <a:r>
                <a:rPr lang="en-US" altLang="ko-KR" sz="1400" kern="0" dirty="0" smtClean="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1710370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Evaluated Systems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HMC-MC</a:t>
              </a:r>
              <a:endParaRPr lang="ko-KR" altLang="en-US" sz="2400" kern="0" dirty="0">
                <a:solidFill>
                  <a:sysClr val="windowText" lastClr="000000"/>
                </a:solidFill>
                <a:latin typeface="Tahoma"/>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smtClean="0">
                      <a:solidFill>
                        <a:sysClr val="windowText" lastClr="000000"/>
                      </a:solidFill>
                      <a:latin typeface="Calibri"/>
                      <a:ea typeface="나눔고딕"/>
                    </a:rPr>
                    <a:t>128</a:t>
                  </a:r>
                  <a:br>
                    <a:rPr lang="en-US" altLang="ko-KR" sz="1400" kern="0" dirty="0" smtClean="0">
                      <a:solidFill>
                        <a:sysClr val="windowText" lastClr="000000"/>
                      </a:solidFill>
                      <a:latin typeface="Calibri"/>
                      <a:ea typeface="나눔고딕"/>
                    </a:rPr>
                  </a:br>
                  <a:r>
                    <a:rPr lang="en-US" altLang="ko-KR" sz="1400" kern="0" spc="-100" dirty="0" smtClean="0">
                      <a:solidFill>
                        <a:sysClr val="windowText" lastClr="000000"/>
                      </a:solidFill>
                      <a:latin typeface="Calibri"/>
                      <a:ea typeface="나눔고딕"/>
                    </a:rPr>
                    <a:t>In-Order</a:t>
                  </a:r>
                </a:p>
                <a:p>
                  <a:pPr algn="ctr">
                    <a:defRPr/>
                  </a:pPr>
                  <a:r>
                    <a:rPr lang="en-US" altLang="ko-KR" sz="1400" kern="0" dirty="0" smtClean="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102.4GB/s</a:t>
            </a:r>
            <a:endParaRPr lang="ko-KR" altLang="en-US" sz="2000" kern="0" dirty="0">
              <a:solidFill>
                <a:sysClr val="windowText" lastClr="000000"/>
              </a:solidFill>
              <a:latin typeface="Tahoma"/>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9" name="TextBox 298"/>
          <p:cNvSpPr txBox="1"/>
          <p:nvPr/>
        </p:nvSpPr>
        <p:spPr>
          <a:xfrm>
            <a:off x="7415237" y="5924599"/>
            <a:ext cx="774506"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8TB/s</a:t>
            </a:r>
            <a:endParaRPr lang="ko-KR" altLang="en-US" sz="2000" kern="0" dirty="0">
              <a:solidFill>
                <a:sysClr val="windowText" lastClr="000000"/>
              </a:solidFill>
              <a:latin typeface="Tahoma"/>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HMC-</a:t>
              </a:r>
              <a:r>
                <a:rPr lang="en-US" altLang="ko-KR" sz="2400" kern="0" dirty="0" err="1" smtClean="0">
                  <a:solidFill>
                    <a:sysClr val="windowText" lastClr="000000"/>
                  </a:solidFill>
                  <a:latin typeface="Tahoma"/>
                </a:rPr>
                <a:t>OoO</a:t>
              </a:r>
              <a:endParaRPr lang="ko-KR" altLang="en-US" sz="2400" kern="0" dirty="0">
                <a:solidFill>
                  <a:sysClr val="windowText" lastClr="000000"/>
                </a:solidFill>
                <a:latin typeface="Tahoma"/>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sp>
          <p:nvSpPr>
            <p:cNvPr id="303" name="TextBox 302"/>
            <p:cNvSpPr txBox="1"/>
            <p:nvPr/>
          </p:nvSpPr>
          <p:spPr>
            <a:xfrm>
              <a:off x="2958287" y="1696177"/>
              <a:ext cx="944489" cy="307777"/>
            </a:xfrm>
            <a:prstGeom prst="rect">
              <a:avLst/>
            </a:prstGeom>
            <a:noFill/>
          </p:spPr>
          <p:txBody>
            <a:bodyPr wrap="none" rtlCol="0" anchor="ctr">
              <a:spAutoFit/>
            </a:bodyPr>
            <a:lstStyle/>
            <a:p>
              <a:pPr algn="ctr">
                <a:defRPr/>
              </a:pPr>
              <a:r>
                <a:rPr lang="en-US" altLang="ko-KR" sz="1400" kern="0" dirty="0" smtClean="0">
                  <a:solidFill>
                    <a:sysClr val="windowText" lastClr="000000"/>
                  </a:solidFill>
                  <a:latin typeface="Tahoma"/>
                </a:rPr>
                <a:t>(with FDP)</a:t>
              </a:r>
              <a:endParaRPr lang="ko-KR" altLang="en-US" sz="1400" kern="0" dirty="0">
                <a:solidFill>
                  <a:sysClr val="windowText" lastClr="000000"/>
                </a:solidFill>
                <a:latin typeface="Tahoma"/>
              </a:endParaRPr>
            </a:p>
          </p:txBody>
        </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smtClean="0">
                      <a:solidFill>
                        <a:sysClr val="windowText" lastClr="000000"/>
                      </a:solidFill>
                      <a:latin typeface="Calibri"/>
                      <a:ea typeface="나눔고딕"/>
                    </a:rPr>
                    <a:t>8 </a:t>
                  </a:r>
                  <a:r>
                    <a:rPr lang="en-US" altLang="ko-KR" sz="1600" kern="0" dirty="0" err="1" smtClean="0">
                      <a:solidFill>
                        <a:sysClr val="windowText" lastClr="000000"/>
                      </a:solidFill>
                      <a:latin typeface="Calibri"/>
                      <a:ea typeface="나눔고딕"/>
                    </a:rPr>
                    <a:t>OoO</a:t>
                  </a:r>
                  <a:endParaRPr lang="en-US" altLang="ko-KR" sz="1600" kern="0" dirty="0" smtClean="0">
                    <a:solidFill>
                      <a:sysClr val="windowText" lastClr="000000"/>
                    </a:solidFill>
                    <a:latin typeface="Calibri"/>
                    <a:ea typeface="나눔고딕"/>
                  </a:endParaRPr>
                </a:p>
                <a:p>
                  <a:pPr algn="ctr">
                    <a:defRPr/>
                  </a:pPr>
                  <a:r>
                    <a:rPr lang="en-US" altLang="ko-KR" sz="1600" kern="0" dirty="0" smtClean="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DDR3-OoO</a:t>
              </a:r>
              <a:endParaRPr lang="ko-KR" altLang="en-US" sz="2400" kern="0" dirty="0">
                <a:solidFill>
                  <a:sysClr val="windowText" lastClr="000000"/>
                </a:solidFill>
                <a:latin typeface="Tahoma"/>
              </a:endParaRPr>
            </a:p>
          </p:txBody>
        </p:sp>
        <p:sp>
          <p:nvSpPr>
            <p:cNvPr id="352" name="TextBox 351"/>
            <p:cNvSpPr txBox="1"/>
            <p:nvPr/>
          </p:nvSpPr>
          <p:spPr>
            <a:xfrm>
              <a:off x="804982" y="1696177"/>
              <a:ext cx="944489" cy="307777"/>
            </a:xfrm>
            <a:prstGeom prst="rect">
              <a:avLst/>
            </a:prstGeom>
            <a:noFill/>
          </p:spPr>
          <p:txBody>
            <a:bodyPr wrap="none" rtlCol="0" anchor="ctr">
              <a:spAutoFit/>
            </a:bodyPr>
            <a:lstStyle/>
            <a:p>
              <a:pPr algn="ctr">
                <a:defRPr/>
              </a:pPr>
              <a:r>
                <a:rPr lang="en-US" altLang="ko-KR" sz="1400" kern="0" dirty="0" smtClean="0">
                  <a:solidFill>
                    <a:sysClr val="windowText" lastClr="000000"/>
                  </a:solidFill>
                  <a:latin typeface="Tahoma"/>
                </a:rPr>
                <a:t>(with FDP)</a:t>
              </a:r>
              <a:endParaRPr lang="ko-KR" altLang="en-US" sz="1400" kern="0" dirty="0">
                <a:solidFill>
                  <a:sysClr val="windowText" lastClr="000000"/>
                </a:solidFill>
                <a:latin typeface="Tahoma"/>
              </a:endParaRPr>
            </a:p>
          </p:txBody>
        </p:sp>
      </p:grpSp>
      <p:grpSp>
        <p:nvGrpSpPr>
          <p:cNvPr id="432" name="그룹 10"/>
          <p:cNvGrpSpPr/>
          <p:nvPr/>
        </p:nvGrpSpPr>
        <p:grpSpPr>
          <a:xfrm>
            <a:off x="6646243" y="1140133"/>
            <a:ext cx="2312493" cy="3923809"/>
            <a:chOff x="6646243" y="1340768"/>
            <a:chExt cx="2312493" cy="3923809"/>
          </a:xfrm>
        </p:grpSpPr>
        <p:sp>
          <p:nvSpPr>
            <p:cNvPr id="433" name="TextBox 432"/>
            <p:cNvSpPr txBox="1"/>
            <p:nvPr/>
          </p:nvSpPr>
          <p:spPr>
            <a:xfrm>
              <a:off x="7133877" y="1340768"/>
              <a:ext cx="133722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Tesseract</a:t>
              </a:r>
              <a:endParaRPr lang="ko-KR" altLang="en-US" sz="2400" kern="0" dirty="0">
                <a:solidFill>
                  <a:sysClr val="windowText" lastClr="000000"/>
                </a:solidFill>
                <a:latin typeface="Tahoma"/>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smtClean="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sp>
          <p:nvSpPr>
            <p:cNvPr id="438" name="TextBox 437"/>
            <p:cNvSpPr txBox="1"/>
            <p:nvPr/>
          </p:nvSpPr>
          <p:spPr>
            <a:xfrm>
              <a:off x="6646243" y="1689644"/>
              <a:ext cx="2312493" cy="307777"/>
            </a:xfrm>
            <a:prstGeom prst="rect">
              <a:avLst/>
            </a:prstGeom>
            <a:noFill/>
          </p:spPr>
          <p:txBody>
            <a:bodyPr wrap="none" rtlCol="0" anchor="ctr">
              <a:spAutoFit/>
            </a:bodyPr>
            <a:lstStyle/>
            <a:p>
              <a:pPr algn="ctr">
                <a:defRPr/>
              </a:pPr>
              <a:r>
                <a:rPr lang="en-US" altLang="ko-KR" sz="1400" kern="0" dirty="0" smtClean="0">
                  <a:solidFill>
                    <a:sysClr val="windowText" lastClr="000000"/>
                  </a:solidFill>
                  <a:latin typeface="Tahoma"/>
                </a:rPr>
                <a:t>(32-entry MQ, 4KB PF Buffer)</a:t>
              </a:r>
              <a:endParaRPr lang="ko-KR" altLang="en-US" sz="1400" kern="0" dirty="0">
                <a:solidFill>
                  <a:sysClr val="windowText" lastClr="000000"/>
                </a:solidFill>
                <a:latin typeface="Tahoma"/>
              </a:endParaRPr>
            </a:p>
          </p:txBody>
        </p:sp>
      </p:grpSp>
    </p:spTree>
    <p:extLst>
      <p:ext uri="{BB962C8B-B14F-4D97-AF65-F5344CB8AC3E}">
        <p14:creationId xmlns:p14="http://schemas.microsoft.com/office/powerpoint/2010/main" val="14441011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2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gtEl>
                                        <p:attrNameLst>
                                          <p:attrName>style.visibility</p:attrName>
                                        </p:attrNameLst>
                                      </p:cBhvr>
                                      <p:to>
                                        <p:strVal val="visible"/>
                                      </p:to>
                                    </p:set>
                                    <p:animEffect transition="in" filter="fade">
                                      <p:cBhvr>
                                        <p:cTn id="12" dur="200"/>
                                        <p:tgtEl>
                                          <p:spTgt spid="293"/>
                                        </p:tgtEl>
                                      </p:cBhvr>
                                    </p:animEffect>
                                  </p:childTnLst>
                                </p:cTn>
                              </p:par>
                              <p:par>
                                <p:cTn id="13" presetID="10" presetClass="entr" presetSubtype="0" fill="hold" nodeType="withEffect">
                                  <p:stCondLst>
                                    <p:cond delay="0"/>
                                  </p:stCondLst>
                                  <p:childTnLst>
                                    <p:set>
                                      <p:cBhvr>
                                        <p:cTn id="14" dur="1" fill="hold">
                                          <p:stCondLst>
                                            <p:cond delay="0"/>
                                          </p:stCondLst>
                                        </p:cTn>
                                        <p:tgtEl>
                                          <p:spTgt spid="300"/>
                                        </p:tgtEl>
                                        <p:attrNameLst>
                                          <p:attrName>style.visibility</p:attrName>
                                        </p:attrNameLst>
                                      </p:cBhvr>
                                      <p:to>
                                        <p:strVal val="visible"/>
                                      </p:to>
                                    </p:set>
                                    <p:animEffect transition="in" filter="fade">
                                      <p:cBhvr>
                                        <p:cTn id="15" dur="200"/>
                                        <p:tgtEl>
                                          <p:spTgt spid="3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4"/>
                                        </p:tgtEl>
                                        <p:attrNameLst>
                                          <p:attrName>style.visibility</p:attrName>
                                        </p:attrNameLst>
                                      </p:cBhvr>
                                      <p:to>
                                        <p:strVal val="visible"/>
                                      </p:to>
                                    </p:set>
                                    <p:animEffect transition="in" filter="fade">
                                      <p:cBhvr>
                                        <p:cTn id="20" dur="200"/>
                                        <p:tgtEl>
                                          <p:spTgt spid="294"/>
                                        </p:tgtEl>
                                      </p:cBhvr>
                                    </p:animEffect>
                                  </p:childTnLst>
                                </p:cTn>
                              </p:par>
                              <p:par>
                                <p:cTn id="21" presetID="10" presetClass="entr" presetSubtype="0" fill="hold" nodeType="withEffect">
                                  <p:stCondLst>
                                    <p:cond delay="0"/>
                                  </p:stCondLst>
                                  <p:childTnLst>
                                    <p:set>
                                      <p:cBhvr>
                                        <p:cTn id="22" dur="1" fill="hold">
                                          <p:stCondLst>
                                            <p:cond delay="0"/>
                                          </p:stCondLst>
                                        </p:cTn>
                                        <p:tgtEl>
                                          <p:spTgt spid="245"/>
                                        </p:tgtEl>
                                        <p:attrNameLst>
                                          <p:attrName>style.visibility</p:attrName>
                                        </p:attrNameLst>
                                      </p:cBhvr>
                                      <p:to>
                                        <p:strVal val="visible"/>
                                      </p:to>
                                    </p:set>
                                    <p:animEffect transition="in" filter="fade">
                                      <p:cBhvr>
                                        <p:cTn id="23" dur="200"/>
                                        <p:tgtEl>
                                          <p:spTgt spid="2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5"/>
                                        </p:tgtEl>
                                        <p:attrNameLst>
                                          <p:attrName>style.visibility</p:attrName>
                                        </p:attrNameLst>
                                      </p:cBhvr>
                                      <p:to>
                                        <p:strVal val="visible"/>
                                      </p:to>
                                    </p:set>
                                    <p:animEffect transition="in" filter="fade">
                                      <p:cBhvr>
                                        <p:cTn id="28" dur="200"/>
                                        <p:tgtEl>
                                          <p:spTgt spid="295"/>
                                        </p:tgtEl>
                                      </p:cBhvr>
                                    </p:animEffect>
                                  </p:childTnLst>
                                </p:cTn>
                              </p:par>
                              <p:par>
                                <p:cTn id="29" presetID="10" presetClass="entr" presetSubtype="0" fill="hold" nodeType="withEffect">
                                  <p:stCondLst>
                                    <p:cond delay="0"/>
                                  </p:stCondLst>
                                  <p:childTnLst>
                                    <p:set>
                                      <p:cBhvr>
                                        <p:cTn id="30" dur="1" fill="hold">
                                          <p:stCondLst>
                                            <p:cond delay="0"/>
                                          </p:stCondLst>
                                        </p:cTn>
                                        <p:tgtEl>
                                          <p:spTgt spid="432"/>
                                        </p:tgtEl>
                                        <p:attrNameLst>
                                          <p:attrName>style.visibility</p:attrName>
                                        </p:attrNameLst>
                                      </p:cBhvr>
                                      <p:to>
                                        <p:strVal val="visible"/>
                                      </p:to>
                                    </p:set>
                                    <p:animEffect transition="in" filter="fade">
                                      <p:cBhvr>
                                        <p:cTn id="31" dur="200"/>
                                        <p:tgtEl>
                                          <p:spTgt spid="4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6"/>
                                        </p:tgtEl>
                                        <p:attrNameLst>
                                          <p:attrName>style.visibility</p:attrName>
                                        </p:attrNameLst>
                                      </p:cBhvr>
                                      <p:to>
                                        <p:strVal val="visible"/>
                                      </p:to>
                                    </p:set>
                                    <p:animEffect transition="in" filter="fade">
                                      <p:cBhvr>
                                        <p:cTn id="36" dur="200"/>
                                        <p:tgtEl>
                                          <p:spTgt spid="29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7"/>
                                        </p:tgtEl>
                                        <p:attrNameLst>
                                          <p:attrName>style.visibility</p:attrName>
                                        </p:attrNameLst>
                                      </p:cBhvr>
                                      <p:to>
                                        <p:strVal val="visible"/>
                                      </p:to>
                                    </p:set>
                                    <p:animEffect transition="in" filter="fade">
                                      <p:cBhvr>
                                        <p:cTn id="41" dur="200"/>
                                        <p:tgtEl>
                                          <p:spTgt spid="29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8"/>
                                        </p:tgtEl>
                                        <p:attrNameLst>
                                          <p:attrName>style.visibility</p:attrName>
                                        </p:attrNameLst>
                                      </p:cBhvr>
                                      <p:to>
                                        <p:strVal val="visible"/>
                                      </p:to>
                                    </p:set>
                                    <p:animEffect transition="in" filter="fade">
                                      <p:cBhvr>
                                        <p:cTn id="44" dur="200"/>
                                        <p:tgtEl>
                                          <p:spTgt spid="29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9"/>
                                        </p:tgtEl>
                                        <p:attrNameLst>
                                          <p:attrName>style.visibility</p:attrName>
                                        </p:attrNameLst>
                                      </p:cBhvr>
                                      <p:to>
                                        <p:strVal val="visible"/>
                                      </p:to>
                                    </p:set>
                                    <p:animEffect transition="in" filter="fade">
                                      <p:cBhvr>
                                        <p:cTn id="49"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7" grpId="0"/>
      <p:bldP spid="298" grpId="0"/>
      <p:bldP spid="29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Workloads</a:t>
            </a:r>
            <a:endParaRPr lang="ko-KR" altLang="en-US" dirty="0"/>
          </a:p>
        </p:txBody>
      </p:sp>
      <p:sp>
        <p:nvSpPr>
          <p:cNvPr id="3" name="내용 개체 틀 2"/>
          <p:cNvSpPr>
            <a:spLocks noGrp="1"/>
          </p:cNvSpPr>
          <p:nvPr>
            <p:ph idx="1"/>
          </p:nvPr>
        </p:nvSpPr>
        <p:spPr>
          <a:xfrm>
            <a:off x="228600" y="1196752"/>
            <a:ext cx="8610600" cy="5051648"/>
          </a:xfrm>
        </p:spPr>
        <p:txBody>
          <a:bodyPr>
            <a:normAutofit/>
          </a:bodyPr>
          <a:lstStyle/>
          <a:p>
            <a:r>
              <a:rPr lang="en-US" altLang="ko-KR" dirty="0" smtClean="0">
                <a:solidFill>
                  <a:srgbClr val="0000FF"/>
                </a:solidFill>
              </a:rPr>
              <a:t>Five graph processing algorithms</a:t>
            </a:r>
          </a:p>
          <a:p>
            <a:pPr lvl="1"/>
            <a:r>
              <a:rPr lang="en-US" altLang="ko-KR" dirty="0" smtClean="0"/>
              <a:t>Average teenage follower</a:t>
            </a:r>
          </a:p>
          <a:p>
            <a:pPr lvl="1"/>
            <a:r>
              <a:rPr lang="en-US" altLang="ko-KR" dirty="0" smtClean="0"/>
              <a:t>Conductance</a:t>
            </a:r>
          </a:p>
          <a:p>
            <a:pPr lvl="1"/>
            <a:r>
              <a:rPr lang="en-US" altLang="ko-KR" dirty="0" smtClean="0"/>
              <a:t>PageRank</a:t>
            </a:r>
          </a:p>
          <a:p>
            <a:pPr lvl="1"/>
            <a:r>
              <a:rPr lang="en-US" altLang="ko-KR" dirty="0" smtClean="0"/>
              <a:t>Single-source shortest path</a:t>
            </a:r>
          </a:p>
          <a:p>
            <a:pPr lvl="1"/>
            <a:r>
              <a:rPr lang="en-US" altLang="ko-KR" dirty="0" smtClean="0"/>
              <a:t>Vertex cover</a:t>
            </a:r>
          </a:p>
          <a:p>
            <a:pPr lvl="1"/>
            <a:endParaRPr lang="en-US" altLang="ko-KR" dirty="0"/>
          </a:p>
          <a:p>
            <a:r>
              <a:rPr lang="en-US" altLang="ko-KR" dirty="0" smtClean="0">
                <a:solidFill>
                  <a:srgbClr val="0000FF"/>
                </a:solidFill>
              </a:rPr>
              <a:t>Three real-world large graphs</a:t>
            </a:r>
          </a:p>
          <a:p>
            <a:pPr lvl="1"/>
            <a:r>
              <a:rPr lang="en-US" altLang="ko-KR" dirty="0" smtClean="0"/>
              <a:t>ljournal-2008 (social network)</a:t>
            </a:r>
          </a:p>
          <a:p>
            <a:pPr lvl="1"/>
            <a:r>
              <a:rPr lang="en-US" altLang="ko-KR" dirty="0" smtClean="0"/>
              <a:t>enwiki-2003 (Wikipedia)</a:t>
            </a:r>
          </a:p>
          <a:p>
            <a:pPr lvl="1"/>
            <a:r>
              <a:rPr lang="en-US" altLang="ko-KR" dirty="0" smtClean="0"/>
              <a:t>indochina-0024 (web graph)</a:t>
            </a:r>
            <a:endParaRPr lang="en-US" altLang="ko-KR" dirty="0"/>
          </a:p>
          <a:p>
            <a:pPr lvl="1"/>
            <a:r>
              <a:rPr lang="en-US" altLang="ko-KR" dirty="0" smtClean="0"/>
              <a:t>4~7M vertices, 79~194M edges</a:t>
            </a:r>
          </a:p>
        </p:txBody>
      </p:sp>
    </p:spTree>
    <p:extLst>
      <p:ext uri="{BB962C8B-B14F-4D97-AF65-F5344CB8AC3E}">
        <p14:creationId xmlns:p14="http://schemas.microsoft.com/office/powerpoint/2010/main" val="322100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Graph Processing Performance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75</a:t>
            </a:fld>
            <a:endParaRPr lang="en-US" altLang="en-US">
              <a:solidFill>
                <a:srgbClr val="000000"/>
              </a:solidFill>
            </a:endParaRPr>
          </a:p>
        </p:txBody>
      </p:sp>
      <p:graphicFrame>
        <p:nvGraphicFramePr>
          <p:cNvPr id="6" name="내용 개체 틀 5"/>
          <p:cNvGraphicFramePr>
            <a:graphicFrameLocks noGrp="1"/>
          </p:cNvGraphicFramePr>
          <p:nvPr>
            <p:ph idx="1"/>
            <p:extLst>
              <p:ext uri="{D42A27DB-BD31-4B8C-83A1-F6EECF244321}">
                <p14:modId xmlns:p14="http://schemas.microsoft.com/office/powerpoint/2010/main" val="2367122992"/>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8372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Graph Processing Performance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76</a:t>
            </a:fld>
            <a:endParaRPr lang="en-US" altLang="en-US">
              <a:solidFill>
                <a:srgbClr val="000000"/>
              </a:solidFill>
            </a:endParaRPr>
          </a:p>
        </p:txBody>
      </p:sp>
      <p:graphicFrame>
        <p:nvGraphicFramePr>
          <p:cNvPr id="6" name="내용 개체 틀 5"/>
          <p:cNvGraphicFramePr>
            <a:graphicFrameLocks noGrp="1"/>
          </p:cNvGraphicFramePr>
          <p:nvPr>
            <p:ph idx="1"/>
            <p:extLst>
              <p:ext uri="{D42A27DB-BD31-4B8C-83A1-F6EECF244321}">
                <p14:modId xmlns:p14="http://schemas.microsoft.com/office/powerpoint/2010/main" val="3507586574"/>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ext uri="{D42A27DB-BD31-4B8C-83A1-F6EECF244321}">
                <p14:modId xmlns:p14="http://schemas.microsoft.com/office/powerpoint/2010/main" val="2512651857"/>
              </p:ext>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3284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Memory Energy Consumption (Normalized)</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77</a:t>
            </a:fld>
            <a:endParaRPr lang="en-US" altLang="en-US">
              <a:solidFill>
                <a:srgbClr val="000000"/>
              </a:solidFill>
            </a:endParaRPr>
          </a:p>
        </p:txBody>
      </p:sp>
      <p:graphicFrame>
        <p:nvGraphicFramePr>
          <p:cNvPr id="7" name="내용 개체 틀 11"/>
          <p:cNvGraphicFramePr>
            <a:graphicFrameLocks noGrp="1"/>
          </p:cNvGraphicFramePr>
          <p:nvPr>
            <p:ph idx="1"/>
            <p:extLst>
              <p:ext uri="{D42A27DB-BD31-4B8C-83A1-F6EECF244321}">
                <p14:modId xmlns:p14="http://schemas.microsoft.com/office/powerpoint/2010/main" val="3902954138"/>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22447" y="4848835"/>
            <a:ext cx="809837" cy="461665"/>
          </a:xfrm>
          <a:prstGeom prst="rect">
            <a:avLst/>
          </a:prstGeom>
          <a:noFill/>
        </p:spPr>
        <p:txBody>
          <a:bodyPr wrap="none" rtlCol="0" anchor="b">
            <a:spAutoFit/>
          </a:bodyPr>
          <a:lstStyle/>
          <a:p>
            <a:pPr algn="ctr">
              <a:defRPr/>
            </a:pPr>
            <a:r>
              <a:rPr lang="en-US" altLang="ko-KR" sz="2400" kern="0" dirty="0" smtClean="0">
                <a:solidFill>
                  <a:sysClr val="windowText" lastClr="000000"/>
                </a:solidFill>
                <a:latin typeface="Tahoma"/>
              </a:rPr>
              <a:t>-87%</a:t>
            </a:r>
            <a:endParaRPr lang="ko-KR" altLang="en-US" sz="2400" kern="0" dirty="0">
              <a:solidFill>
                <a:sysClr val="windowText" lastClr="000000"/>
              </a:solidFill>
              <a:latin typeface="Tahoma"/>
            </a:endParaRPr>
          </a:p>
        </p:txBody>
      </p:sp>
    </p:spTree>
    <p:extLst>
      <p:ext uri="{BB962C8B-B14F-4D97-AF65-F5344CB8AC3E}">
        <p14:creationId xmlns:p14="http://schemas.microsoft.com/office/powerpoint/2010/main" val="3577409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1475656" y="2420888"/>
            <a:ext cx="6120680" cy="2088232"/>
          </a:xfrm>
        </p:spPr>
        <p:txBody>
          <a:bodyPr/>
          <a:lstStyle/>
          <a:p>
            <a:pPr marL="0" indent="0" algn="ctr">
              <a:buNone/>
            </a:pPr>
            <a:r>
              <a:rPr lang="en-US" sz="4000" dirty="0" smtClean="0">
                <a:solidFill>
                  <a:srgbClr val="0000FF"/>
                </a:solidFill>
              </a:rPr>
              <a:t>Interconnect Design</a:t>
            </a:r>
          </a:p>
          <a:p>
            <a:pPr marL="0" indent="0" algn="ctr">
              <a:buNone/>
            </a:pPr>
            <a:r>
              <a:rPr lang="en-US" sz="4000" dirty="0" smtClean="0">
                <a:solidFill>
                  <a:srgbClr val="0000FF"/>
                </a:solidFill>
              </a:rPr>
              <a:t>for</a:t>
            </a:r>
          </a:p>
          <a:p>
            <a:pPr marL="0" indent="0" algn="ctr">
              <a:buNone/>
            </a:pPr>
            <a:r>
              <a:rPr lang="en-US" sz="4000" dirty="0" smtClean="0">
                <a:solidFill>
                  <a:srgbClr val="0000FF"/>
                </a:solidFill>
              </a:rPr>
              <a:t>3D-stacked Memory</a:t>
            </a:r>
            <a:endParaRPr lang="en-US" sz="4000" dirty="0">
              <a:solidFill>
                <a:srgbClr val="0000FF"/>
              </a:solidFill>
            </a:endParaRPr>
          </a:p>
          <a:p>
            <a:pPr marL="0" indent="0" algn="ctr">
              <a:buNone/>
            </a:pP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78</a:t>
            </a:fld>
            <a:endParaRPr lang="en-US"/>
          </a:p>
        </p:txBody>
      </p:sp>
    </p:spTree>
    <p:extLst>
      <p:ext uri="{BB962C8B-B14F-4D97-AF65-F5344CB8AC3E}">
        <p14:creationId xmlns:p14="http://schemas.microsoft.com/office/powerpoint/2010/main" val="3388121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79</a:t>
            </a:fld>
            <a:endParaRPr lang="en-US" altLang="en-US">
              <a:solidFill>
                <a:srgbClr val="000000"/>
              </a:solidFill>
            </a:endParaRPr>
          </a:p>
        </p:txBody>
      </p:sp>
      <p:sp>
        <p:nvSpPr>
          <p:cNvPr id="5" name="Rectangle 4"/>
          <p:cNvSpPr/>
          <p:nvPr/>
        </p:nvSpPr>
        <p:spPr>
          <a:xfrm>
            <a:off x="539552" y="1844824"/>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2696591"/>
            <a:ext cx="1512168"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50317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a:t>
            </a:r>
            <a:endParaRPr lang="en-US" dirty="0"/>
          </a:p>
        </p:txBody>
      </p:sp>
      <p:sp>
        <p:nvSpPr>
          <p:cNvPr id="3" name="Content Placeholder 2"/>
          <p:cNvSpPr>
            <a:spLocks noGrp="1"/>
          </p:cNvSpPr>
          <p:nvPr>
            <p:ph idx="1"/>
          </p:nvPr>
        </p:nvSpPr>
        <p:spPr>
          <a:xfrm>
            <a:off x="108520" y="1124744"/>
            <a:ext cx="9144000" cy="5123656"/>
          </a:xfrm>
        </p:spPr>
        <p:txBody>
          <a:bodyPr/>
          <a:lstStyle/>
          <a:p>
            <a:r>
              <a:rPr lang="en-US" dirty="0" smtClean="0">
                <a:solidFill>
                  <a:srgbClr val="0000FF"/>
                </a:solidFill>
              </a:rPr>
              <a:t>Application-awareness </a:t>
            </a:r>
            <a:r>
              <a:rPr lang="en-US" dirty="0" smtClean="0"/>
              <a:t>in the interconnect </a:t>
            </a:r>
            <a:r>
              <a:rPr lang="en-US" sz="1600" b="1" dirty="0" smtClean="0">
                <a:solidFill>
                  <a:schemeClr val="accent2">
                    <a:lumMod val="75000"/>
                  </a:schemeClr>
                </a:solidFill>
              </a:rPr>
              <a:t>[Das+ MICRO’09, HPCA’13]</a:t>
            </a:r>
          </a:p>
          <a:p>
            <a:endParaRPr lang="en-US" dirty="0"/>
          </a:p>
          <a:p>
            <a:pPr lvl="0">
              <a:buClr>
                <a:srgbClr val="CC9900"/>
              </a:buClr>
            </a:pPr>
            <a:r>
              <a:rPr lang="en-US" dirty="0" smtClean="0"/>
              <a:t>Focus on </a:t>
            </a:r>
            <a:r>
              <a:rPr lang="en-US" dirty="0" smtClean="0">
                <a:solidFill>
                  <a:srgbClr val="0000FF"/>
                </a:solidFill>
              </a:rPr>
              <a:t>critical</a:t>
            </a:r>
            <a:r>
              <a:rPr lang="en-US" dirty="0" smtClean="0"/>
              <a:t> </a:t>
            </a:r>
            <a:r>
              <a:rPr lang="en-US" dirty="0" smtClean="0">
                <a:solidFill>
                  <a:srgbClr val="0000FF"/>
                </a:solidFill>
              </a:rPr>
              <a:t>requests</a:t>
            </a:r>
            <a:r>
              <a:rPr lang="en-US" dirty="0" smtClean="0"/>
              <a:t> </a:t>
            </a:r>
            <a:r>
              <a:rPr lang="en-US" sz="1600" b="1" dirty="0" smtClean="0">
                <a:solidFill>
                  <a:srgbClr val="3B812F">
                    <a:lumMod val="75000"/>
                  </a:srgbClr>
                </a:solidFill>
              </a:rPr>
              <a:t>[</a:t>
            </a:r>
            <a:r>
              <a:rPr lang="en-US" sz="1600" b="1" dirty="0" err="1" smtClean="0">
                <a:solidFill>
                  <a:srgbClr val="3B812F">
                    <a:lumMod val="75000"/>
                  </a:srgbClr>
                </a:solidFill>
              </a:rPr>
              <a:t>Aergia</a:t>
            </a:r>
            <a:r>
              <a:rPr lang="en-US" sz="1600" b="1" dirty="0" smtClean="0">
                <a:solidFill>
                  <a:srgbClr val="3B812F">
                    <a:lumMod val="75000"/>
                  </a:srgbClr>
                </a:solidFill>
              </a:rPr>
              <a:t>, Das</a:t>
            </a:r>
            <a:r>
              <a:rPr lang="en-US" sz="1600" b="1" dirty="0">
                <a:solidFill>
                  <a:srgbClr val="3B812F">
                    <a:lumMod val="75000"/>
                  </a:srgbClr>
                </a:solidFill>
              </a:rPr>
              <a:t>+ </a:t>
            </a:r>
            <a:r>
              <a:rPr lang="en-US" sz="1600" b="1" dirty="0" smtClean="0">
                <a:solidFill>
                  <a:srgbClr val="3B812F">
                    <a:lumMod val="75000"/>
                  </a:srgbClr>
                </a:solidFill>
              </a:rPr>
              <a:t>ISCA’10]</a:t>
            </a:r>
          </a:p>
          <a:p>
            <a:pPr marL="0" indent="0">
              <a:buNone/>
            </a:pPr>
            <a:endParaRPr lang="en-US" dirty="0"/>
          </a:p>
          <a:p>
            <a:pPr lvl="0">
              <a:buClr>
                <a:srgbClr val="CC9900"/>
              </a:buClr>
            </a:pPr>
            <a:r>
              <a:rPr lang="en-US" dirty="0" smtClean="0">
                <a:solidFill>
                  <a:srgbClr val="0000FF"/>
                </a:solidFill>
              </a:rPr>
              <a:t>Quality of Service </a:t>
            </a:r>
            <a:r>
              <a:rPr lang="en-US" dirty="0" smtClean="0"/>
              <a:t>and predictability </a:t>
            </a:r>
            <a:r>
              <a:rPr lang="en-US" sz="1600" b="1" dirty="0" smtClean="0">
                <a:solidFill>
                  <a:srgbClr val="3B812F">
                    <a:lumMod val="75000"/>
                  </a:srgbClr>
                </a:solidFill>
              </a:rPr>
              <a:t>[Grot+ MICRO’09, ISCA’11]</a:t>
            </a:r>
            <a:endParaRPr lang="en-US" sz="1600" b="1" dirty="0">
              <a:solidFill>
                <a:srgbClr val="3B812F">
                  <a:lumMod val="75000"/>
                </a:srgbClr>
              </a:solidFill>
            </a:endParaRPr>
          </a:p>
          <a:p>
            <a:pPr marL="0" indent="0">
              <a:buNone/>
            </a:pPr>
            <a:endParaRPr lang="en-US" dirty="0"/>
          </a:p>
          <a:p>
            <a:pPr>
              <a:buClr>
                <a:srgbClr val="CC9900"/>
              </a:buClr>
            </a:pPr>
            <a:r>
              <a:rPr lang="en-US" dirty="0" smtClean="0">
                <a:solidFill>
                  <a:srgbClr val="0000FF"/>
                </a:solidFill>
              </a:rPr>
              <a:t>Efficient data movement </a:t>
            </a:r>
            <a:r>
              <a:rPr lang="en-US" sz="1600" b="1" dirty="0" smtClean="0">
                <a:solidFill>
                  <a:srgbClr val="3B812F">
                    <a:lumMod val="75000"/>
                  </a:srgbClr>
                </a:solidFill>
              </a:rPr>
              <a:t>[BLESS ISCA’09, </a:t>
            </a:r>
            <a:r>
              <a:rPr lang="en-US" sz="1600" b="1" dirty="0">
                <a:solidFill>
                  <a:srgbClr val="3B812F">
                    <a:lumMod val="75000"/>
                  </a:srgbClr>
                </a:solidFill>
              </a:rPr>
              <a:t>Chang+ HPCA’16]</a:t>
            </a:r>
            <a:endParaRPr lang="en-US" sz="1600" dirty="0"/>
          </a:p>
          <a:p>
            <a:pPr marL="0" lvl="0" indent="0">
              <a:buClr>
                <a:srgbClr val="CC9900"/>
              </a:buClr>
              <a:buNone/>
            </a:pPr>
            <a:endParaRPr lang="en-US" dirty="0"/>
          </a:p>
          <a:p>
            <a:pPr lvl="0">
              <a:buClr>
                <a:srgbClr val="CC9900"/>
              </a:buClr>
            </a:pPr>
            <a:r>
              <a:rPr lang="en-US" dirty="0" smtClean="0"/>
              <a:t>Interconnect </a:t>
            </a:r>
            <a:r>
              <a:rPr lang="en-US" dirty="0" smtClean="0">
                <a:solidFill>
                  <a:srgbClr val="0000FF"/>
                </a:solidFill>
              </a:rPr>
              <a:t>design for memory systems </a:t>
            </a:r>
            <a:r>
              <a:rPr lang="en-US" dirty="0" smtClean="0"/>
              <a:t>(DRAM, hybrid memory, NVM) </a:t>
            </a:r>
            <a:r>
              <a:rPr lang="en-US" sz="1600" b="1" dirty="0" smtClean="0">
                <a:solidFill>
                  <a:srgbClr val="3B812F">
                    <a:lumMod val="75000"/>
                  </a:srgbClr>
                </a:solidFill>
              </a:rPr>
              <a:t>[Lee+ HPCA’13, Chang+ HPCA’16]</a:t>
            </a:r>
            <a:endParaRPr lang="en-US" dirty="0" smtClean="0"/>
          </a:p>
          <a:p>
            <a:endParaRPr lang="en-US" dirty="0"/>
          </a:p>
          <a:p>
            <a:r>
              <a:rPr lang="en-US" dirty="0" smtClean="0"/>
              <a:t>… </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a:t>
            </a:fld>
            <a:endParaRPr lang="en-US" altLang="en-US"/>
          </a:p>
        </p:txBody>
      </p:sp>
    </p:spTree>
    <p:extLst>
      <p:ext uri="{BB962C8B-B14F-4D97-AF65-F5344CB8AC3E}">
        <p14:creationId xmlns:p14="http://schemas.microsoft.com/office/powerpoint/2010/main" val="30877282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863"/>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p:txBody>
          <a:bodyPr/>
          <a:lstStyle/>
          <a:p>
            <a:r>
              <a:rPr lang="en-US">
                <a:latin typeface="Garamond" charset="0"/>
                <a:ea typeface="ＭＳ Ｐゴシック" charset="0"/>
                <a:cs typeface="ＭＳ Ｐゴシック" charset="0"/>
              </a:rPr>
              <a:t>DRAM Refresh</a:t>
            </a:r>
          </a:p>
        </p:txBody>
      </p:sp>
      <p:sp>
        <p:nvSpPr>
          <p:cNvPr id="3" name="Content Placeholder 2"/>
          <p:cNvSpPr>
            <a:spLocks noGrp="1"/>
          </p:cNvSpPr>
          <p:nvPr>
            <p:ph idx="1"/>
          </p:nvPr>
        </p:nvSpPr>
        <p:spPr>
          <a:xfrm>
            <a:off x="228600" y="996950"/>
            <a:ext cx="8610600" cy="5194300"/>
          </a:xfrm>
        </p:spPr>
        <p:txBody>
          <a:bodyPr/>
          <a:lstStyle/>
          <a:p>
            <a:pPr>
              <a:defRPr/>
            </a:pPr>
            <a:r>
              <a:rPr lang="en-US" dirty="0">
                <a:latin typeface="Tahoma" charset="0"/>
              </a:rPr>
              <a:t>DRAM capacitor charge leaks over time</a:t>
            </a:r>
          </a:p>
          <a:p>
            <a:pPr>
              <a:defRPr/>
            </a:pPr>
            <a:endParaRPr lang="en-US" dirty="0" smtClean="0">
              <a:latin typeface="Tahoma" charset="0"/>
            </a:endParaRPr>
          </a:p>
          <a:p>
            <a:pPr>
              <a:defRPr/>
            </a:pPr>
            <a:r>
              <a:rPr lang="en-US" dirty="0" smtClean="0">
                <a:latin typeface="Tahoma" charset="0"/>
              </a:rPr>
              <a:t>The </a:t>
            </a:r>
            <a:r>
              <a:rPr lang="en-US" dirty="0">
                <a:latin typeface="Tahoma" charset="0"/>
              </a:rPr>
              <a:t>memory controller needs to </a:t>
            </a:r>
            <a:r>
              <a:rPr lang="en-US" dirty="0" smtClean="0">
                <a:latin typeface="Tahoma" charset="0"/>
              </a:rPr>
              <a:t>refresh each </a:t>
            </a:r>
            <a:r>
              <a:rPr lang="en-US" dirty="0">
                <a:latin typeface="Tahoma" charset="0"/>
              </a:rPr>
              <a:t>row periodically to </a:t>
            </a:r>
            <a:r>
              <a:rPr lang="en-US" dirty="0" smtClean="0">
                <a:latin typeface="Tahoma" charset="0"/>
              </a:rPr>
              <a:t>restore charge</a:t>
            </a:r>
            <a:endParaRPr lang="en-US" dirty="0">
              <a:latin typeface="Tahoma" charset="0"/>
            </a:endParaRPr>
          </a:p>
          <a:p>
            <a:pPr lvl="1">
              <a:defRPr/>
            </a:pPr>
            <a:r>
              <a:rPr lang="en-US" dirty="0" smtClean="0">
                <a:latin typeface="Tahoma" charset="0"/>
                <a:ea typeface="ＭＳ Ｐゴシック" charset="0"/>
              </a:rPr>
              <a:t>Activate each </a:t>
            </a:r>
            <a:r>
              <a:rPr lang="en-US" dirty="0">
                <a:latin typeface="Tahoma" charset="0"/>
                <a:ea typeface="ＭＳ Ｐゴシック" charset="0"/>
              </a:rPr>
              <a:t>row every N </a:t>
            </a:r>
            <a:r>
              <a:rPr lang="en-US" dirty="0" err="1">
                <a:latin typeface="Tahoma" charset="0"/>
                <a:ea typeface="ＭＳ Ｐゴシック" charset="0"/>
              </a:rPr>
              <a:t>ms</a:t>
            </a:r>
            <a:endParaRPr lang="en-US" dirty="0">
              <a:latin typeface="Tahoma" charset="0"/>
              <a:ea typeface="ＭＳ Ｐゴシック" charset="0"/>
            </a:endParaRPr>
          </a:p>
          <a:p>
            <a:pPr lvl="1">
              <a:defRPr/>
            </a:pPr>
            <a:r>
              <a:rPr lang="en-US" dirty="0">
                <a:latin typeface="Tahoma" charset="0"/>
                <a:ea typeface="ＭＳ Ｐゴシック" charset="0"/>
              </a:rPr>
              <a:t>Typical N = 64 </a:t>
            </a:r>
            <a:r>
              <a:rPr lang="en-US" dirty="0" err="1" smtClean="0">
                <a:latin typeface="Tahoma" charset="0"/>
                <a:ea typeface="ＭＳ Ｐゴシック" charset="0"/>
              </a:rPr>
              <a:t>ms</a:t>
            </a:r>
            <a:endParaRPr lang="en-US" dirty="0" smtClean="0">
              <a:latin typeface="Tahoma" charset="0"/>
              <a:ea typeface="ＭＳ Ｐゴシック" charset="0"/>
            </a:endParaRPr>
          </a:p>
          <a:p>
            <a:pPr lvl="1">
              <a:defRPr/>
            </a:pPr>
            <a:endParaRPr lang="en-US" dirty="0">
              <a:latin typeface="Tahoma" charset="0"/>
              <a:ea typeface="ＭＳ Ｐゴシック" charset="0"/>
            </a:endParaRPr>
          </a:p>
          <a:p>
            <a:pPr>
              <a:defRPr/>
            </a:pPr>
            <a:r>
              <a:rPr lang="en-US" dirty="0" smtClean="0">
                <a:latin typeface="Tahoma" charset="0"/>
              </a:rPr>
              <a:t>Downsides of refresh</a:t>
            </a:r>
          </a:p>
          <a:p>
            <a:pPr marL="0" indent="0">
              <a:buFont typeface="Wingdings" charset="0"/>
              <a:buNone/>
              <a:defRPr/>
            </a:pPr>
            <a:r>
              <a:rPr lang="en-US" sz="2200" dirty="0">
                <a:latin typeface="Tahoma" charset="0"/>
                <a:ea typeface="ＭＳ Ｐゴシック" charset="0"/>
              </a:rPr>
              <a:t> </a:t>
            </a:r>
            <a:r>
              <a:rPr lang="en-US" sz="2200" dirty="0" smtClean="0">
                <a:latin typeface="Tahoma" charset="0"/>
                <a:ea typeface="ＭＳ Ｐゴシック" charset="0"/>
              </a:rPr>
              <a:t>   -- </a:t>
            </a:r>
            <a:r>
              <a:rPr lang="en-US" sz="2200" dirty="0">
                <a:solidFill>
                  <a:srgbClr val="0000FF"/>
                </a:solidFill>
                <a:latin typeface="Tahoma" charset="0"/>
                <a:ea typeface="ＭＳ Ｐゴシック" charset="0"/>
              </a:rPr>
              <a:t>E</a:t>
            </a:r>
            <a:r>
              <a:rPr lang="en-US" sz="2200" dirty="0" smtClean="0">
                <a:solidFill>
                  <a:srgbClr val="0000FF"/>
                </a:solidFill>
                <a:latin typeface="Tahoma" charset="0"/>
                <a:ea typeface="ＭＳ Ｐゴシック" charset="0"/>
              </a:rPr>
              <a:t>nergy consumption</a:t>
            </a:r>
            <a:r>
              <a:rPr lang="en-US" sz="2200" dirty="0" smtClean="0">
                <a:latin typeface="Tahoma" charset="0"/>
                <a:ea typeface="ＭＳ Ｐゴシック" charset="0"/>
              </a:rPr>
              <a:t>: Each refresh consumes energy</a:t>
            </a:r>
          </a:p>
          <a:p>
            <a:pPr lvl="1">
              <a:buFont typeface="Wingdings" charset="0"/>
              <a:buNone/>
              <a:defRPr/>
            </a:pPr>
            <a:r>
              <a:rPr lang="en-US" dirty="0" smtClean="0">
                <a:latin typeface="Tahoma" charset="0"/>
                <a:ea typeface="ＭＳ Ｐゴシック" charset="0"/>
              </a:rPr>
              <a:t>-</a:t>
            </a:r>
            <a:r>
              <a:rPr lang="en-US" dirty="0">
                <a:latin typeface="Tahoma" charset="0"/>
                <a:ea typeface="ＭＳ Ｐゴシック" charset="0"/>
              </a:rPr>
              <a:t>- </a:t>
            </a:r>
            <a:r>
              <a:rPr lang="en-US" dirty="0" smtClean="0">
                <a:solidFill>
                  <a:srgbClr val="0000FF"/>
                </a:solidFill>
                <a:latin typeface="Tahoma" charset="0"/>
                <a:ea typeface="ＭＳ Ｐゴシック" charset="0"/>
              </a:rPr>
              <a:t>Performance degradation</a:t>
            </a:r>
            <a:r>
              <a:rPr lang="en-US" dirty="0" smtClean="0">
                <a:latin typeface="Tahoma" charset="0"/>
                <a:ea typeface="ＭＳ Ｐゴシック" charset="0"/>
              </a:rPr>
              <a:t>: DRAM rank/bank </a:t>
            </a:r>
            <a:r>
              <a:rPr lang="en-US" dirty="0">
                <a:latin typeface="Tahoma" charset="0"/>
                <a:ea typeface="ＭＳ Ｐゴシック" charset="0"/>
              </a:rPr>
              <a:t>unavailable while refreshed</a:t>
            </a:r>
          </a:p>
          <a:p>
            <a:pPr lvl="1">
              <a:buFont typeface="Wingdings" charset="0"/>
              <a:buNone/>
              <a:defRPr/>
            </a:pPr>
            <a:r>
              <a:rPr lang="en-US" dirty="0">
                <a:latin typeface="Tahoma" charset="0"/>
                <a:ea typeface="ＭＳ Ｐゴシック" charset="0"/>
              </a:rPr>
              <a:t>-- </a:t>
            </a:r>
            <a:r>
              <a:rPr lang="en-US" dirty="0" smtClean="0">
                <a:solidFill>
                  <a:srgbClr val="0000FF"/>
                </a:solidFill>
                <a:latin typeface="Tahoma" charset="0"/>
                <a:ea typeface="ＭＳ Ｐゴシック" charset="0"/>
              </a:rPr>
              <a:t>QoS/predictability impact</a:t>
            </a:r>
            <a:r>
              <a:rPr lang="en-US" dirty="0" smtClean="0">
                <a:latin typeface="Tahoma" charset="0"/>
                <a:ea typeface="ＭＳ Ｐゴシック" charset="0"/>
              </a:rPr>
              <a:t>: (Long) pause times during refresh</a:t>
            </a:r>
            <a:endParaRPr lang="en-US" dirty="0">
              <a:latin typeface="Tahoma" charset="0"/>
              <a:ea typeface="ＭＳ Ｐゴシック" charset="0"/>
            </a:endParaRPr>
          </a:p>
          <a:p>
            <a:pPr lvl="1">
              <a:buFont typeface="Wingdings" charset="0"/>
              <a:buNone/>
              <a:defRPr/>
            </a:pPr>
            <a:r>
              <a:rPr lang="en-US" dirty="0" smtClean="0">
                <a:latin typeface="Tahoma" charset="0"/>
                <a:ea typeface="ＭＳ Ｐゴシック" charset="0"/>
              </a:rPr>
              <a:t>-- </a:t>
            </a:r>
            <a:r>
              <a:rPr lang="en-US" dirty="0">
                <a:solidFill>
                  <a:srgbClr val="0000FF"/>
                </a:solidFill>
                <a:latin typeface="Tahoma" charset="0"/>
              </a:rPr>
              <a:t>Refresh rate limits DRAM </a:t>
            </a:r>
            <a:r>
              <a:rPr lang="en-US" dirty="0" smtClean="0">
                <a:solidFill>
                  <a:srgbClr val="0000FF"/>
                </a:solidFill>
                <a:latin typeface="Tahoma" charset="0"/>
              </a:rPr>
              <a:t>capacity scaling </a:t>
            </a:r>
            <a:endParaRPr lang="en-US" dirty="0">
              <a:solidFill>
                <a:srgbClr val="0000FF"/>
              </a:solidFill>
              <a:latin typeface="Tahoma" charset="0"/>
            </a:endParaRPr>
          </a:p>
          <a:p>
            <a:pPr lvl="1">
              <a:buFont typeface="Wingdings" charset="0"/>
              <a:buNone/>
              <a:defRPr/>
            </a:pPr>
            <a:endParaRPr lang="en-US" dirty="0">
              <a:latin typeface="Tahoma" charset="0"/>
            </a:endParaRPr>
          </a:p>
          <a:p>
            <a:pPr>
              <a:defRPr/>
            </a:pPr>
            <a:endParaRPr lang="en-US" dirty="0">
              <a:latin typeface="Tahoma" charset="0"/>
            </a:endParaRPr>
          </a:p>
          <a:p>
            <a:pPr lvl="1">
              <a:defRPr/>
            </a:pPr>
            <a:endParaRPr lang="en-US" dirty="0">
              <a:latin typeface="Tahoma" charset="0"/>
              <a:ea typeface="ＭＳ Ｐゴシック" charset="0"/>
            </a:endParaRPr>
          </a:p>
          <a:p>
            <a:pPr>
              <a:defRPr/>
            </a:pPr>
            <a:endParaRPr lang="en-US" dirty="0">
              <a:latin typeface="Tahoma" charset="0"/>
            </a:endParaRPr>
          </a:p>
        </p:txBody>
      </p:sp>
      <p:sp>
        <p:nvSpPr>
          <p:cNvPr id="952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3C4982-98C9-324D-9F65-FCC9C20E067B}" type="slidenum">
              <a:rPr lang="en-US" sz="1600">
                <a:solidFill>
                  <a:srgbClr val="000000"/>
                </a:solidFill>
                <a:latin typeface="Garamond" charset="0"/>
              </a:rPr>
              <a:pPr eaLnBrk="1" hangingPunct="1"/>
              <a:t>80</a:t>
            </a:fld>
            <a:endParaRPr lang="en-US" sz="1600">
              <a:solidFill>
                <a:srgbClr val="000000"/>
              </a:solidFill>
              <a:latin typeface="Garamond" charset="0"/>
            </a:endParaRPr>
          </a:p>
        </p:txBody>
      </p:sp>
    </p:spTree>
    <p:extLst>
      <p:ext uri="{BB962C8B-B14F-4D97-AF65-F5344CB8AC3E}">
        <p14:creationId xmlns:p14="http://schemas.microsoft.com/office/powerpoint/2010/main" val="25668794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81</a:t>
            </a:fld>
            <a:endParaRPr lang="en-US" sz="1600">
              <a:solidFill>
                <a:srgbClr val="000000"/>
              </a:solidFill>
              <a:latin typeface="Garamond"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46%</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434398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D7D63-AEFE-3544-81C8-F29D7B5104D9}" type="slidenum">
              <a:rPr lang="en-US" sz="1600">
                <a:solidFill>
                  <a:srgbClr val="000000"/>
                </a:solidFill>
                <a:latin typeface="Garamond" charset="0"/>
              </a:rPr>
              <a:pPr eaLnBrk="1" hangingPunct="1"/>
              <a:t>82</a:t>
            </a:fld>
            <a:endParaRPr lang="en-US" sz="1600">
              <a:solidFill>
                <a:srgbClr val="000000"/>
              </a:solidFill>
              <a:latin typeface="Garamond"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47%</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2067094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Time Profile of DRAM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83</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30597999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smtClean="0"/>
              <a:t>RAIDR: Eliminating Unnecessary Refreshes</a:t>
            </a:r>
            <a:endParaRPr lang="en-US" dirty="0"/>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a:t>
            </a:r>
            <a:r>
              <a:rPr lang="en-US" sz="2200" dirty="0" smtClean="0">
                <a:solidFill>
                  <a:srgbClr val="0000FF"/>
                </a:solidFill>
              </a:rPr>
              <a:t>DRAM rows </a:t>
            </a:r>
            <a:r>
              <a:rPr lang="en-US" sz="2200" dirty="0">
                <a:solidFill>
                  <a:srgbClr val="0000FF"/>
                </a:solidFill>
              </a:rPr>
              <a:t>can be refreshed much less often without losing data </a:t>
            </a:r>
            <a:r>
              <a:rPr lang="en-US" sz="1500" b="1" dirty="0">
                <a:solidFill>
                  <a:schemeClr val="accent6">
                    <a:lumMod val="75000"/>
                  </a:schemeClr>
                </a:solidFill>
              </a:rPr>
              <a:t>[Kim+, EDL’09</a:t>
            </a:r>
            <a:r>
              <a:rPr lang="en-US" sz="1500" b="1" dirty="0" smtClean="0">
                <a:solidFill>
                  <a:schemeClr val="accent6">
                    <a:lumMod val="75000"/>
                  </a:schemeClr>
                </a:solidFill>
              </a:rPr>
              <a:t>][Liu+ ISCA’13]</a:t>
            </a:r>
          </a:p>
          <a:p>
            <a:endParaRPr lang="en-US" sz="800" dirty="0" smtClean="0"/>
          </a:p>
          <a:p>
            <a:r>
              <a:rPr lang="en-US" sz="2200" dirty="0" smtClean="0"/>
              <a:t>Key </a:t>
            </a:r>
            <a:r>
              <a:rPr lang="en-US" sz="2200" dirty="0"/>
              <a:t>idea: </a:t>
            </a:r>
            <a:r>
              <a:rPr lang="en-US" sz="2200" dirty="0" smtClean="0">
                <a:solidFill>
                  <a:srgbClr val="0000FF"/>
                </a:solidFill>
              </a:rPr>
              <a:t>Refresh </a:t>
            </a:r>
            <a:r>
              <a:rPr lang="en-US" sz="2200" dirty="0">
                <a:solidFill>
                  <a:srgbClr val="0000FF"/>
                </a:solidFill>
              </a:rPr>
              <a:t>rows containing weak cells </a:t>
            </a:r>
            <a:endParaRPr lang="en-US" sz="2200" dirty="0" smtClean="0">
              <a:solidFill>
                <a:srgbClr val="0000FF"/>
              </a:solidFill>
            </a:endParaRPr>
          </a:p>
          <a:p>
            <a:pPr marL="0" indent="0">
              <a:buNone/>
            </a:pPr>
            <a:r>
              <a:rPr lang="en-US" sz="2200" dirty="0">
                <a:solidFill>
                  <a:srgbClr val="0000FF"/>
                </a:solidFill>
              </a:rPr>
              <a:t> </a:t>
            </a:r>
            <a:r>
              <a:rPr lang="en-US" sz="2200" dirty="0" smtClean="0">
                <a:solidFill>
                  <a:srgbClr val="0000FF"/>
                </a:solidFill>
              </a:rPr>
              <a:t>   more frequently, other </a:t>
            </a:r>
            <a:r>
              <a:rPr lang="en-US" sz="2200" dirty="0">
                <a:solidFill>
                  <a:srgbClr val="0000FF"/>
                </a:solidFill>
              </a:rPr>
              <a:t>rows less </a:t>
            </a:r>
            <a:r>
              <a:rPr lang="en-US" sz="2200" dirty="0" smtClean="0">
                <a:solidFill>
                  <a:srgbClr val="0000FF"/>
                </a:solidFill>
              </a:rPr>
              <a:t>frequently</a:t>
            </a:r>
          </a:p>
          <a:p>
            <a:pPr marL="344487" lvl="1" indent="0">
              <a:buNone/>
            </a:pPr>
            <a:r>
              <a:rPr lang="en-US" sz="2000" dirty="0">
                <a:solidFill>
                  <a:srgbClr val="FF0000"/>
                </a:solidFill>
              </a:rPr>
              <a:t>1. Profiling: </a:t>
            </a:r>
            <a:r>
              <a:rPr lang="en-US" sz="2000" dirty="0">
                <a:solidFill>
                  <a:srgbClr val="000000"/>
                </a:solidFill>
              </a:rPr>
              <a:t>Profile </a:t>
            </a:r>
            <a:r>
              <a:rPr lang="en-US" sz="2000" dirty="0" smtClean="0">
                <a:solidFill>
                  <a:srgbClr val="000000"/>
                </a:solidFill>
              </a:rPr>
              <a:t>retention </a:t>
            </a:r>
            <a:r>
              <a:rPr lang="en-US" sz="2000" dirty="0">
                <a:solidFill>
                  <a:srgbClr val="000000"/>
                </a:solidFill>
              </a:rPr>
              <a:t>time of </a:t>
            </a:r>
            <a:r>
              <a:rPr lang="en-US" sz="2000" dirty="0" smtClean="0">
                <a:solidFill>
                  <a:srgbClr val="000000"/>
                </a:solidFill>
              </a:rPr>
              <a:t>all rows</a:t>
            </a:r>
            <a:endParaRPr lang="en-US" sz="2000" dirty="0">
              <a:solidFill>
                <a:srgbClr val="000000"/>
              </a:solidFill>
            </a:endParaRPr>
          </a:p>
          <a:p>
            <a:pPr marL="344487" lvl="1" indent="0">
              <a:buNone/>
            </a:pPr>
            <a:r>
              <a:rPr lang="en-US" sz="2000" dirty="0">
                <a:solidFill>
                  <a:srgbClr val="FF0000"/>
                </a:solidFill>
              </a:rPr>
              <a:t>2. Binning: </a:t>
            </a:r>
            <a:r>
              <a:rPr lang="en-US" sz="2000" dirty="0">
                <a:solidFill>
                  <a:srgbClr val="000000"/>
                </a:solidFill>
              </a:rPr>
              <a:t>Store rows into bins by retention </a:t>
            </a:r>
            <a:r>
              <a:rPr lang="en-US" sz="2000" dirty="0" smtClean="0">
                <a:solidFill>
                  <a:srgbClr val="000000"/>
                </a:solidFill>
              </a:rPr>
              <a:t>time in memory controller</a:t>
            </a:r>
          </a:p>
          <a:p>
            <a:pPr marL="344487" lvl="1" indent="0">
              <a:buNone/>
            </a:pPr>
            <a:r>
              <a:rPr lang="en-US" sz="2000" dirty="0">
                <a:solidFill>
                  <a:srgbClr val="000000"/>
                </a:solidFill>
                <a:sym typeface="Wingdings"/>
              </a:rPr>
              <a:t>	</a:t>
            </a:r>
            <a:r>
              <a:rPr lang="en-US" sz="2000" i="1" dirty="0" smtClean="0">
                <a:solidFill>
                  <a:srgbClr val="000000"/>
                </a:solidFill>
                <a:sym typeface="Wingdings"/>
              </a:rPr>
              <a:t>Efficient storage with Bloom Filters</a:t>
            </a:r>
            <a:r>
              <a:rPr lang="en-US" sz="2000" dirty="0" smtClean="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smtClean="0"/>
          </a:p>
          <a:p>
            <a:r>
              <a:rPr lang="en-US" sz="2200" dirty="0" smtClean="0"/>
              <a:t>Results: 8-core, 32GB, SPEC, </a:t>
            </a:r>
            <a:r>
              <a:rPr lang="en-US" sz="2200" dirty="0"/>
              <a:t>TPC-C, TPC-</a:t>
            </a:r>
            <a:r>
              <a:rPr lang="en-US" sz="2200" dirty="0" smtClean="0"/>
              <a:t>H</a:t>
            </a:r>
            <a:endParaRPr lang="en-US" sz="2200" dirty="0"/>
          </a:p>
          <a:p>
            <a:pPr lvl="1"/>
            <a:r>
              <a:rPr lang="en-US" sz="1800" dirty="0">
                <a:solidFill>
                  <a:srgbClr val="0000FF"/>
                </a:solidFill>
              </a:rPr>
              <a:t>74.6% refresh </a:t>
            </a:r>
            <a:r>
              <a:rPr lang="en-US" sz="1800" dirty="0" smtClean="0">
                <a:solidFill>
                  <a:srgbClr val="0000FF"/>
                </a:solidFill>
              </a:rPr>
              <a:t>reduction @ 1.25KB storage</a:t>
            </a:r>
            <a:endParaRPr lang="en-US" sz="1800" dirty="0">
              <a:solidFill>
                <a:srgbClr val="0000FF"/>
              </a:solidFill>
            </a:endParaRPr>
          </a:p>
          <a:p>
            <a:pPr lvl="1"/>
            <a:r>
              <a:rPr lang="en-US" sz="1800" dirty="0">
                <a:solidFill>
                  <a:srgbClr val="0000FF"/>
                </a:solidFill>
              </a:rPr>
              <a:t>~16%/20% DRAM dynamic/idle power reduction</a:t>
            </a:r>
          </a:p>
          <a:p>
            <a:pPr lvl="1"/>
            <a:r>
              <a:rPr lang="en-US" sz="1800" dirty="0">
                <a:solidFill>
                  <a:srgbClr val="0000FF"/>
                </a:solidFill>
              </a:rPr>
              <a:t>~9% performance improvement </a:t>
            </a:r>
            <a:endParaRPr lang="en-US" sz="1800" dirty="0" smtClean="0">
              <a:solidFill>
                <a:srgbClr val="0000FF"/>
              </a:solidFill>
            </a:endParaRPr>
          </a:p>
          <a:p>
            <a:pPr lvl="1"/>
            <a:r>
              <a:rPr lang="en-US" sz="1800" dirty="0">
                <a:solidFill>
                  <a:srgbClr val="0000FF"/>
                </a:solidFill>
              </a:rPr>
              <a:t>B</a:t>
            </a:r>
            <a:r>
              <a:rPr lang="en-US" sz="1800" dirty="0" smtClean="0">
                <a:solidFill>
                  <a:srgbClr val="0000FF"/>
                </a:solidFill>
              </a:rPr>
              <a:t>enefits increase with DRAM capacity</a:t>
            </a:r>
            <a:endParaRPr lang="en-US" sz="1800" dirty="0">
              <a:solidFill>
                <a:srgbClr val="0000FF"/>
              </a:solidFill>
            </a:endParaRP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84</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0302177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 (for DRAM and Flash)</a:t>
            </a:r>
            <a:endParaRPr lang="en-US" dirty="0"/>
          </a:p>
        </p:txBody>
      </p:sp>
      <p:sp>
        <p:nvSpPr>
          <p:cNvPr id="3" name="Content Placeholder 2"/>
          <p:cNvSpPr>
            <a:spLocks noGrp="1"/>
          </p:cNvSpPr>
          <p:nvPr>
            <p:ph idx="1"/>
          </p:nvPr>
        </p:nvSpPr>
        <p:spPr>
          <a:xfrm>
            <a:off x="228600" y="908720"/>
            <a:ext cx="8807896" cy="5267672"/>
          </a:xfrm>
        </p:spPr>
        <p:txBody>
          <a:bodyPr/>
          <a:lstStyle/>
          <a:p>
            <a:r>
              <a:rPr lang="en-US" dirty="0" smtClean="0">
                <a:solidFill>
                  <a:srgbClr val="FF0000"/>
                </a:solidFill>
              </a:rPr>
              <a:t>How to find out weak memory cells/rows</a:t>
            </a:r>
          </a:p>
          <a:p>
            <a:pPr lvl="1"/>
            <a:r>
              <a:rPr lang="en-US" sz="1600" dirty="0" smtClean="0"/>
              <a:t>Liu</a:t>
            </a:r>
            <a:r>
              <a:rPr lang="en-US" sz="1600" dirty="0"/>
              <a:t>+, “</a:t>
            </a:r>
            <a:r>
              <a:rPr lang="en-US" sz="1600" dirty="0">
                <a:solidFill>
                  <a:srgbClr val="0000FF"/>
                </a:solidFill>
              </a:rPr>
              <a:t>An Experimental Study of Data Retention Behavior in Modern DRAM Devices: Implications for Retention Time Profiling Mechanisms</a:t>
            </a:r>
            <a:r>
              <a:rPr lang="en-US" sz="1600" dirty="0"/>
              <a:t>”, ISCA 2013</a:t>
            </a:r>
            <a:r>
              <a:rPr lang="en-US" sz="1600" dirty="0" smtClean="0"/>
              <a:t>.</a:t>
            </a:r>
          </a:p>
          <a:p>
            <a:pPr lvl="1"/>
            <a:r>
              <a:rPr lang="en-US" sz="1600" dirty="0">
                <a:latin typeface="Tahoma" charset="0"/>
                <a:ea typeface="ＭＳ Ｐゴシック" charset="0"/>
                <a:cs typeface="ＭＳ Ｐゴシック" charset="0"/>
              </a:rPr>
              <a:t>Khan+,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latin typeface="Tahoma" charset="0"/>
                <a:ea typeface="ＭＳ Ｐゴシック" charset="0"/>
                <a:cs typeface="ＭＳ Ｐゴシック" charset="0"/>
              </a:rPr>
              <a:t>,” SIGMETRICS 2014</a:t>
            </a:r>
            <a:r>
              <a:rPr lang="en-US" sz="1600" dirty="0" smtClean="0">
                <a:latin typeface="Tahoma" charset="0"/>
                <a:ea typeface="ＭＳ Ｐゴシック" charset="0"/>
                <a:cs typeface="ＭＳ Ｐゴシック" charset="0"/>
              </a:rPr>
              <a:t>.</a:t>
            </a:r>
            <a:endParaRPr lang="en-US" sz="1600" dirty="0" smtClean="0"/>
          </a:p>
          <a:p>
            <a:pPr marL="671512" lvl="2" indent="0">
              <a:buNone/>
            </a:pPr>
            <a:endParaRPr lang="en-US" sz="1000" dirty="0" smtClean="0"/>
          </a:p>
          <a:p>
            <a:r>
              <a:rPr lang="en-US" dirty="0" smtClean="0">
                <a:solidFill>
                  <a:srgbClr val="FF0000"/>
                </a:solidFill>
              </a:rPr>
              <a:t>Low-cost system-level tolerance of memory errors</a:t>
            </a:r>
          </a:p>
          <a:p>
            <a:pPr lvl="1"/>
            <a:r>
              <a:rPr lang="en-US" sz="1600" dirty="0" err="1">
                <a:latin typeface="Tahoma" charset="0"/>
                <a:ea typeface="ＭＳ Ｐゴシック" charset="0"/>
                <a:cs typeface="ＭＳ Ｐゴシック" charset="0"/>
              </a:rPr>
              <a:t>Luo</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600" dirty="0">
                <a:latin typeface="Tahoma" charset="0"/>
                <a:ea typeface="ＭＳ Ｐゴシック" charset="0"/>
                <a:cs typeface="ＭＳ Ｐゴシック" charset="0"/>
              </a:rPr>
              <a:t>,” DSN 2014</a:t>
            </a:r>
            <a:r>
              <a:rPr lang="en-US" sz="1600" dirty="0" smtClean="0">
                <a:latin typeface="Tahoma" charset="0"/>
                <a:ea typeface="ＭＳ Ｐゴシック" charset="0"/>
                <a:cs typeface="ＭＳ Ｐゴシック" charset="0"/>
              </a:rPr>
              <a:t>.</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Error Analysis and Retention-Aware Error Management for NAND Flash </a:t>
            </a:r>
            <a:r>
              <a:rPr lang="en-US" sz="1600" dirty="0" smtClean="0">
                <a:solidFill>
                  <a:srgbClr val="0000FF"/>
                </a:solidFill>
                <a:latin typeface="Tahoma" charset="0"/>
                <a:ea typeface="ＭＳ Ｐゴシック" charset="0"/>
                <a:cs typeface="ＭＳ Ｐゴシック" charset="0"/>
              </a:rPr>
              <a:t>Memory</a:t>
            </a:r>
            <a:r>
              <a:rPr lang="en-US" sz="1600" dirty="0" smtClean="0">
                <a:latin typeface="Tahoma" charset="0"/>
                <a:ea typeface="ＭＳ Ｐゴシック" charset="0"/>
                <a:cs typeface="ＭＳ Ｐゴシック" charset="0"/>
              </a:rPr>
              <a:t>,” Intel Technology Journal 2013.</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Neighbor-Cell Assisted Error Correction for MLC NAND Flash </a:t>
            </a:r>
            <a:r>
              <a:rPr lang="en-US" sz="1600" dirty="0" smtClean="0">
                <a:solidFill>
                  <a:srgbClr val="0000FF"/>
                </a:solidFill>
                <a:latin typeface="Tahoma" charset="0"/>
                <a:ea typeface="ＭＳ Ｐゴシック" charset="0"/>
                <a:cs typeface="ＭＳ Ｐゴシック" charset="0"/>
              </a:rPr>
              <a:t>Memories</a:t>
            </a:r>
            <a:r>
              <a:rPr lang="en-US" sz="1600" dirty="0" smtClean="0">
                <a:latin typeface="Tahoma" charset="0"/>
                <a:ea typeface="ＭＳ Ｐゴシック" charset="0"/>
                <a:cs typeface="ＭＳ Ｐゴシック" charset="0"/>
              </a:rPr>
              <a:t>,” SIGMETRICS 2014.</a:t>
            </a:r>
          </a:p>
          <a:p>
            <a:pPr marL="344487" lvl="1" indent="0">
              <a:buNone/>
            </a:pPr>
            <a:endParaRPr lang="en-US" sz="1000" dirty="0"/>
          </a:p>
          <a:p>
            <a:r>
              <a:rPr lang="en-US" dirty="0" smtClean="0">
                <a:solidFill>
                  <a:srgbClr val="FF0000"/>
                </a:solidFill>
              </a:rPr>
              <a:t>Tolerating cell-to-cell interference at the system level </a:t>
            </a:r>
          </a:p>
          <a:p>
            <a:pPr lvl="1"/>
            <a:r>
              <a:rPr lang="en-US" sz="1600" dirty="0" smtClean="0">
                <a:latin typeface="Tahoma" charset="0"/>
                <a:ea typeface="ＭＳ Ｐゴシック" charset="0"/>
                <a:cs typeface="ＭＳ Ｐゴシック" charset="0"/>
              </a:rPr>
              <a:t>Kim</a:t>
            </a:r>
            <a:r>
              <a:rPr lang="en-US" sz="1600" dirty="0">
                <a:latin typeface="Tahoma" charset="0"/>
                <a:ea typeface="ＭＳ Ｐゴシック" charset="0"/>
                <a:cs typeface="ＭＳ Ｐゴシック" charset="0"/>
              </a:rPr>
              <a:t>+, “</a:t>
            </a:r>
            <a:r>
              <a:rPr lang="en-US" sz="1600" dirty="0">
                <a:solidFill>
                  <a:srgbClr val="0000FF"/>
                </a:solidFill>
              </a:rPr>
              <a:t>Flipping Bits in Memory Without Accessing Them: An Experimental Study of DRAM Disturbance Errors</a:t>
            </a:r>
            <a:r>
              <a:rPr lang="en-US" sz="1600" dirty="0">
                <a:latin typeface="Tahoma" charset="0"/>
                <a:ea typeface="ＭＳ Ｐゴシック" charset="0"/>
                <a:cs typeface="ＭＳ Ｐゴシック" charset="0"/>
              </a:rPr>
              <a:t>,” ISCA 2014</a:t>
            </a:r>
            <a:r>
              <a:rPr lang="en-US" sz="1600" dirty="0" smtClean="0">
                <a:latin typeface="Tahoma" charset="0"/>
                <a:ea typeface="ＭＳ Ｐゴシック" charset="0"/>
                <a:cs typeface="ＭＳ Ｐゴシック" charset="0"/>
              </a:rPr>
              <a:t>.</a:t>
            </a:r>
          </a:p>
          <a:p>
            <a:pPr lvl="1"/>
            <a:r>
              <a:rPr lang="en-US" sz="1600" dirty="0" err="1"/>
              <a:t>Cai</a:t>
            </a:r>
            <a:r>
              <a:rPr lang="en-US" sz="1600" dirty="0"/>
              <a:t>+, “</a:t>
            </a:r>
            <a:r>
              <a:rPr lang="en-US" sz="1600" dirty="0">
                <a:solidFill>
                  <a:srgbClr val="0000FF"/>
                </a:solidFill>
              </a:rPr>
              <a:t>Program Interference in MLC NAND Flash Memory: Characterization, Modeling, and Mitigation</a:t>
            </a:r>
            <a:r>
              <a:rPr lang="en-US" sz="1600" dirty="0"/>
              <a:t>,” ICCD 2013.</a:t>
            </a:r>
          </a:p>
          <a:p>
            <a:pPr lvl="1"/>
            <a:endParaRPr lang="en-US" sz="1600" dirty="0">
              <a:latin typeface="Tahoma" charset="0"/>
              <a:ea typeface="ＭＳ Ｐゴシック" charset="0"/>
              <a:cs typeface="ＭＳ Ｐゴシック" charset="0"/>
            </a:endParaRPr>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85</a:t>
            </a:fld>
            <a:endParaRPr lang="en-US" altLang="en-US">
              <a:solidFill>
                <a:srgbClr val="000000"/>
              </a:solidFill>
            </a:endParaRPr>
          </a:p>
        </p:txBody>
      </p:sp>
      <p:sp>
        <p:nvSpPr>
          <p:cNvPr id="5" name="Rectangle 4"/>
          <p:cNvSpPr/>
          <p:nvPr/>
        </p:nvSpPr>
        <p:spPr>
          <a:xfrm>
            <a:off x="827584" y="5266186"/>
            <a:ext cx="8136904" cy="53907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980727"/>
            <a:ext cx="5760640"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824203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86</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2027155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87</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780167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a:t>
            </a:r>
            <a:r>
              <a:rPr lang="en-US" sz="3000" b="1" dirty="0" smtClean="0"/>
              <a:t>[ISCA’13, SIGMETRICS’14]</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508000" y="1562100"/>
            <a:ext cx="8128000" cy="3733800"/>
          </a:xfrm>
          <a:prstGeom prst="rect">
            <a:avLst/>
          </a:prstGeom>
        </p:spPr>
      </p:pic>
      <p:pic>
        <p:nvPicPr>
          <p:cNvPr id="6" name="Picture 5"/>
          <p:cNvPicPr>
            <a:picLocks noChangeAspect="1"/>
          </p:cNvPicPr>
          <p:nvPr/>
        </p:nvPicPr>
        <p:blipFill>
          <a:blip r:embed="rId3"/>
          <a:stretch>
            <a:fillRect/>
          </a:stretch>
        </p:blipFill>
        <p:spPr>
          <a:xfrm>
            <a:off x="-17187" y="1628800"/>
            <a:ext cx="9144000" cy="3744416"/>
          </a:xfrm>
          <a:prstGeom prst="rect">
            <a:avLst/>
          </a:prstGeom>
        </p:spPr>
      </p:pic>
    </p:spTree>
    <p:extLst>
      <p:ext uri="{BB962C8B-B14F-4D97-AF65-F5344CB8AC3E}">
        <p14:creationId xmlns:p14="http://schemas.microsoft.com/office/powerpoint/2010/main" val="4121735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Optimize DRAM and mitigate errors online </a:t>
            </a:r>
          </a:p>
          <a:p>
            <a:pPr algn="ctr" defTabSz="457200"/>
            <a:r>
              <a:rPr lang="en-US" sz="3600" b="1" dirty="0" smtClean="0">
                <a:solidFill>
                  <a:srgbClr val="FF0000"/>
                </a:solidFill>
                <a:latin typeface="Calibri"/>
              </a:rPr>
              <a:t>without disturbing the system and applications</a:t>
            </a:r>
            <a:endParaRPr lang="en-US" sz="3600" b="1" dirty="0">
              <a:solidFill>
                <a:srgbClr val="FF0000"/>
              </a:solidFill>
              <a:latin typeface="Calibri"/>
            </a:endParaRP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4517" y="883373"/>
            <a:ext cx="351082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59487" y="863581"/>
            <a:ext cx="25743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4780784" y="4702165"/>
            <a:ext cx="362969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Adjust refresh rate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1" name="Title 1"/>
          <p:cNvSpPr>
            <a:spLocks noGrp="1"/>
          </p:cNvSpPr>
          <p:nvPr>
            <p:ph type="title"/>
          </p:nvPr>
        </p:nvSpPr>
        <p:spPr>
          <a:xfrm>
            <a:off x="228600" y="44624"/>
            <a:ext cx="8610600" cy="684312"/>
          </a:xfrm>
        </p:spPr>
        <p:txBody>
          <a:bodyPr>
            <a:normAutofit fontScale="90000"/>
          </a:bodyPr>
          <a:lstStyle/>
          <a:p>
            <a:pPr eaLnBrk="1" hangingPunct="1"/>
            <a:r>
              <a:rPr lang="en-US" dirty="0" smtClean="0">
                <a:solidFill>
                  <a:srgbClr val="1A5712"/>
                </a:solidFill>
                <a:latin typeface="Garamond" charset="0"/>
                <a:ea typeface="ＭＳ Ｐゴシック" charset="0"/>
                <a:cs typeface="ＭＳ Ｐゴシック" charset="0"/>
              </a:rPr>
              <a:t>Online Profiling of DRAM In the Field</a:t>
            </a:r>
            <a:endParaRPr lang="en-US"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821797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2627784" y="2420888"/>
            <a:ext cx="3744416" cy="2088232"/>
          </a:xfrm>
        </p:spPr>
        <p:txBody>
          <a:bodyPr/>
          <a:lstStyle/>
          <a:p>
            <a:pPr marL="0" indent="0" algn="ctr">
              <a:buNone/>
            </a:pPr>
            <a:r>
              <a:rPr lang="en-US" sz="4000" dirty="0" smtClean="0">
                <a:solidFill>
                  <a:srgbClr val="0000FF"/>
                </a:solidFill>
              </a:rPr>
              <a:t>Memory-Centric</a:t>
            </a:r>
          </a:p>
          <a:p>
            <a:pPr marL="0" indent="0" algn="ctr">
              <a:buNone/>
            </a:pPr>
            <a:r>
              <a:rPr lang="en-US" sz="4000" dirty="0" smtClean="0">
                <a:solidFill>
                  <a:srgbClr val="0000FF"/>
                </a:solidFill>
              </a:rPr>
              <a:t>Interconnect</a:t>
            </a:r>
          </a:p>
          <a:p>
            <a:pPr marL="0" indent="0" algn="ctr">
              <a:buNone/>
            </a:pPr>
            <a:r>
              <a:rPr lang="en-US" sz="4000" dirty="0" smtClean="0">
                <a:solidFill>
                  <a:srgbClr val="0000FF"/>
                </a:solidFill>
              </a:rPr>
              <a:t>Design</a:t>
            </a: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a:t>
            </a:fld>
            <a:endParaRPr lang="en-US"/>
          </a:p>
        </p:txBody>
      </p:sp>
    </p:spTree>
    <p:extLst>
      <p:ext uri="{BB962C8B-B14F-4D97-AF65-F5344CB8AC3E}">
        <p14:creationId xmlns:p14="http://schemas.microsoft.com/office/powerpoint/2010/main" val="1623747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t>
            </a:r>
            <a:r>
              <a:rPr lang="en-US" dirty="0" smtClean="0"/>
              <a:t>for Interconnects</a:t>
            </a:r>
            <a:endParaRPr lang="en-US" dirty="0"/>
          </a:p>
        </p:txBody>
      </p:sp>
      <p:sp>
        <p:nvSpPr>
          <p:cNvPr id="3" name="Content Placeholder 2"/>
          <p:cNvSpPr>
            <a:spLocks noGrp="1"/>
          </p:cNvSpPr>
          <p:nvPr>
            <p:ph idx="1"/>
          </p:nvPr>
        </p:nvSpPr>
        <p:spPr>
          <a:xfrm>
            <a:off x="2627784" y="2996952"/>
            <a:ext cx="3744416" cy="2088232"/>
          </a:xfrm>
        </p:spPr>
        <p:txBody>
          <a:bodyPr/>
          <a:lstStyle/>
          <a:p>
            <a:pPr marL="0" indent="0" algn="ctr">
              <a:buNone/>
            </a:pPr>
            <a:r>
              <a:rPr lang="en-US" sz="4000" dirty="0" smtClean="0">
                <a:solidFill>
                  <a:srgbClr val="0000FF"/>
                </a:solidFill>
              </a:rPr>
              <a:t>Fault Tolerance</a:t>
            </a:r>
            <a:endParaRPr lang="en-US" sz="4000" dirty="0" smtClean="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90</a:t>
            </a:fld>
            <a:endParaRPr lang="en-US">
              <a:solidFill>
                <a:srgbClr val="000000"/>
              </a:solidFill>
            </a:endParaRPr>
          </a:p>
        </p:txBody>
      </p:sp>
    </p:spTree>
    <p:extLst>
      <p:ext uri="{BB962C8B-B14F-4D97-AF65-F5344CB8AC3E}">
        <p14:creationId xmlns:p14="http://schemas.microsoft.com/office/powerpoint/2010/main" val="1205787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91</a:t>
            </a:fld>
            <a:endParaRPr lang="en-US" altLang="en-US">
              <a:solidFill>
                <a:srgbClr val="000000"/>
              </a:solidFill>
            </a:endParaRPr>
          </a:p>
        </p:txBody>
      </p:sp>
      <p:sp>
        <p:nvSpPr>
          <p:cNvPr id="5" name="Rectangle 4"/>
          <p:cNvSpPr/>
          <p:nvPr/>
        </p:nvSpPr>
        <p:spPr>
          <a:xfrm>
            <a:off x="539552" y="3501008"/>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992927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0"/>
            <a:ext cx="91440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dirty="0" smtClean="0">
                <a:solidFill>
                  <a:prstClr val="black"/>
                </a:solidFill>
                <a:latin typeface="Calibri"/>
              </a:rPr>
              <a:t>DRAM Latency-Capacity Trend</a:t>
            </a:r>
            <a:endParaRPr lang="en-US" dirty="0">
              <a:solidFill>
                <a:prstClr val="black"/>
              </a:solidFill>
              <a:latin typeface="Calibri"/>
            </a:endParaRPr>
          </a:p>
        </p:txBody>
      </p:sp>
      <p:graphicFrame>
        <p:nvGraphicFramePr>
          <p:cNvPr id="7" name="Chart 6"/>
          <p:cNvGraphicFramePr>
            <a:graphicFrameLocks/>
          </p:cNvGraphicFramePr>
          <p:nvPr>
            <p:extLst>
              <p:ext uri="{D42A27DB-BD31-4B8C-83A1-F6EECF244321}">
                <p14:modId xmlns:p14="http://schemas.microsoft.com/office/powerpoint/2010/main" val="3931197147"/>
              </p:ext>
            </p:extLst>
          </p:nvPr>
        </p:nvGraphicFramePr>
        <p:xfrm>
          <a:off x="304800" y="885825"/>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248400" y="1600200"/>
            <a:ext cx="1123950" cy="646331"/>
          </a:xfrm>
          <a:prstGeom prst="rect">
            <a:avLst/>
          </a:prstGeom>
          <a:noFill/>
        </p:spPr>
        <p:txBody>
          <a:bodyPr wrap="square" rtlCol="0">
            <a:spAutoFit/>
          </a:bodyPr>
          <a:lstStyle/>
          <a:p>
            <a:pPr algn="ctr"/>
            <a:r>
              <a:rPr lang="en-US" sz="3600" b="1" dirty="0" smtClean="0">
                <a:solidFill>
                  <a:srgbClr val="4F81BD"/>
                </a:solidFill>
                <a:latin typeface="Calibri"/>
              </a:rPr>
              <a:t>16X</a:t>
            </a:r>
            <a:endParaRPr lang="en-US" sz="3600" b="1" dirty="0">
              <a:solidFill>
                <a:srgbClr val="4F81BD"/>
              </a:solidFill>
              <a:latin typeface="Calibri"/>
            </a:endParaRPr>
          </a:p>
        </p:txBody>
      </p:sp>
      <p:sp>
        <p:nvSpPr>
          <p:cNvPr id="9" name="TextBox 8"/>
          <p:cNvSpPr txBox="1"/>
          <p:nvPr/>
        </p:nvSpPr>
        <p:spPr>
          <a:xfrm>
            <a:off x="6248400" y="3276600"/>
            <a:ext cx="1123950" cy="646331"/>
          </a:xfrm>
          <a:prstGeom prst="rect">
            <a:avLst/>
          </a:prstGeom>
          <a:noFill/>
        </p:spPr>
        <p:txBody>
          <a:bodyPr wrap="square" rtlCol="0">
            <a:spAutoFit/>
          </a:bodyPr>
          <a:lstStyle/>
          <a:p>
            <a:pPr algn="ctr"/>
            <a:r>
              <a:rPr lang="en-US" sz="3600" b="1" smtClean="0">
                <a:solidFill>
                  <a:srgbClr val="C0504D"/>
                </a:solidFill>
                <a:latin typeface="Calibri"/>
              </a:rPr>
              <a:t>-20%</a:t>
            </a:r>
            <a:endParaRPr lang="en-US" sz="3600" b="1">
              <a:solidFill>
                <a:srgbClr val="C0504D"/>
              </a:solidFill>
              <a:latin typeface="Calibri"/>
            </a:endParaRPr>
          </a:p>
        </p:txBody>
      </p:sp>
      <p:sp>
        <p:nvSpPr>
          <p:cNvPr id="3" name="TextBox 2"/>
          <p:cNvSpPr txBox="1"/>
          <p:nvPr/>
        </p:nvSpPr>
        <p:spPr>
          <a:xfrm>
            <a:off x="304800" y="5715000"/>
            <a:ext cx="8534400" cy="1077218"/>
          </a:xfrm>
          <a:prstGeom prst="rect">
            <a:avLst/>
          </a:prstGeom>
          <a:noFill/>
        </p:spPr>
        <p:txBody>
          <a:bodyPr wrap="square" rtlCol="0">
            <a:spAutoFit/>
          </a:bodyPr>
          <a:lstStyle/>
          <a:p>
            <a:r>
              <a:rPr lang="en-US" sz="3200" i="1" dirty="0" smtClean="0">
                <a:solidFill>
                  <a:srgbClr val="FF0000"/>
                </a:solidFill>
                <a:latin typeface="Calibri"/>
              </a:rPr>
              <a:t>DRAM latency continues to be a critical bottleneck, especially for response time-sensitive workloads</a:t>
            </a:r>
            <a:endParaRPr lang="en-US" sz="3200" i="1" dirty="0">
              <a:solidFill>
                <a:srgbClr val="FF0000"/>
              </a:solidFill>
              <a:latin typeface="Calibri"/>
            </a:endParaRPr>
          </a:p>
        </p:txBody>
      </p:sp>
    </p:spTree>
    <p:extLst>
      <p:ext uri="{BB962C8B-B14F-4D97-AF65-F5344CB8AC3E}">
        <p14:creationId xmlns:p14="http://schemas.microsoft.com/office/powerpoint/2010/main" val="2120832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 grpId="0"/>
      <p:bldP spid="9" grpId="0"/>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b="1" i="1" dirty="0" err="1" smtClean="0">
                <a:solidFill>
                  <a:srgbClr val="FF0000"/>
                </a:solidFill>
                <a:latin typeface="Calibri"/>
              </a:rPr>
              <a:t>Subarray</a:t>
            </a:r>
            <a:r>
              <a:rPr lang="en-US" sz="3200" b="1" i="1" dirty="0" smtClean="0">
                <a:solidFill>
                  <a:srgbClr val="FF0000"/>
                </a:solidFill>
                <a:latin typeface="Calibri"/>
              </a:rPr>
              <a:t> Latency</a:t>
            </a:r>
            <a:r>
              <a:rPr lang="en-US" sz="3200" i="1" dirty="0" smtClean="0">
                <a:solidFill>
                  <a:prstClr val="black"/>
                </a:solidFill>
                <a:latin typeface="Calibri"/>
              </a:rPr>
              <a:t> + I/O Latency</a:t>
            </a:r>
          </a:p>
        </p:txBody>
      </p:sp>
      <p:sp>
        <p:nvSpPr>
          <p:cNvPr id="2" name="Title 1"/>
          <p:cNvSpPr>
            <a:spLocks noGrp="1"/>
          </p:cNvSpPr>
          <p:nvPr>
            <p:ph type="title"/>
          </p:nvPr>
        </p:nvSpPr>
        <p:spPr>
          <a:xfrm>
            <a:off x="0" y="0"/>
            <a:ext cx="8991600" cy="838200"/>
          </a:xfrm>
        </p:spPr>
        <p:txBody>
          <a:bodyPr>
            <a:normAutofit/>
          </a:bodyPr>
          <a:lstStyle/>
          <a:p>
            <a:r>
              <a:rPr lang="en-US" smtClean="0"/>
              <a:t>   What </a:t>
            </a:r>
            <a:r>
              <a:rPr lang="en-US"/>
              <a:t>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ell array</a:t>
            </a:r>
            <a:endParaRPr lang="en-US" sz="2800" b="1" i="1">
              <a:solidFill>
                <a:prstClr val="black"/>
              </a:solidFill>
              <a:latin typeface="Calibri"/>
            </a:endParaRP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black"/>
                </a:solidFill>
                <a:latin typeface="Calibri"/>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prstClr val="black"/>
                </a:solidFill>
                <a:latin typeface="Calibri"/>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prstClr val="black"/>
                  </a:solidFill>
                  <a:latin typeface="Calibri"/>
                </a:rPr>
                <a:t>s</a:t>
              </a:r>
              <a:r>
                <a:rPr lang="en-US" sz="2800" b="1" i="1" dirty="0" err="1" smtClean="0">
                  <a:solidFill>
                    <a:prstClr val="black"/>
                  </a:solidFill>
                  <a:latin typeface="Calibri"/>
                </a:rPr>
                <a:t>ubarray</a:t>
              </a:r>
              <a:endParaRPr lang="en-US" sz="2800" b="1" i="1" dirty="0">
                <a:solidFill>
                  <a:prstClr val="black"/>
                </a:solidFill>
                <a:latin typeface="Calibri"/>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i="1" dirty="0" err="1" smtClean="0">
                <a:solidFill>
                  <a:prstClr val="black"/>
                </a:solidFill>
                <a:latin typeface="Calibri"/>
              </a:rPr>
              <a:t>Subarray</a:t>
            </a:r>
            <a:r>
              <a:rPr lang="en-US" sz="3200" i="1" dirty="0" smtClean="0">
                <a:solidFill>
                  <a:prstClr val="black"/>
                </a:solidFill>
                <a:latin typeface="Calibri"/>
              </a:rPr>
              <a:t> Latency + </a:t>
            </a:r>
            <a:r>
              <a:rPr lang="en-US" sz="3200" i="1" dirty="0">
                <a:solidFill>
                  <a:prstClr val="black"/>
                </a:solidFill>
                <a:latin typeface="Calibri"/>
              </a:rPr>
              <a:t>I/</a:t>
            </a:r>
            <a:r>
              <a:rPr lang="en-US" sz="3200" i="1" dirty="0" smtClean="0">
                <a:solidFill>
                  <a:prstClr val="black"/>
                </a:solidFill>
                <a:latin typeface="Calibri"/>
              </a:rPr>
              <a:t>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r>
                <a:rPr lang="en-US" sz="4000" b="1" i="1" smtClean="0">
                  <a:solidFill>
                    <a:srgbClr val="FF0000"/>
                  </a:solidFill>
                  <a:latin typeface="Calibri"/>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err="1" smtClean="0">
                <a:solidFill>
                  <a:prstClr val="white"/>
                </a:solidFill>
                <a:latin typeface="Calibri"/>
              </a:rPr>
              <a:t>Subarray</a:t>
            </a:r>
            <a:endParaRPr lang="en-US" sz="2600" b="1" dirty="0">
              <a:solidFill>
                <a:prstClr val="white"/>
              </a:solidFill>
              <a:latin typeface="Calibri"/>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smtClean="0">
                <a:solidFill>
                  <a:prstClr val="white"/>
                </a:solidFill>
                <a:latin typeface="Calibri"/>
              </a:rPr>
              <a:t>I/O</a:t>
            </a:r>
            <a:endParaRPr lang="en-US" sz="2600" b="1" dirty="0">
              <a:solidFill>
                <a:prstClr val="white"/>
              </a:solidFill>
              <a:latin typeface="Calibri"/>
            </a:endParaRPr>
          </a:p>
        </p:txBody>
      </p:sp>
    </p:spTree>
    <p:extLst>
      <p:ext uri="{BB962C8B-B14F-4D97-AF65-F5344CB8AC3E}">
        <p14:creationId xmlns:p14="http://schemas.microsoft.com/office/powerpoint/2010/main" val="1731108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Why is the </a:t>
            </a:r>
            <a:r>
              <a:rPr lang="en-US" dirty="0" err="1" smtClean="0"/>
              <a:t>Subarray</a:t>
            </a:r>
            <a:r>
              <a:rPr lang="en-US" dirty="0" smtClean="0"/>
              <a:t> </a:t>
            </a:r>
            <a:r>
              <a:rPr lang="en-US" dirty="0"/>
              <a:t>S</a:t>
            </a:r>
            <a:r>
              <a:rPr lang="en-US" dirty="0" smtClean="0"/>
              <a:t>o Slow?</a:t>
            </a:r>
            <a:endParaRPr lang="en-US" dirty="0"/>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smtClean="0">
                <a:solidFill>
                  <a:prstClr val="black"/>
                </a:solidFill>
                <a:latin typeface="Calibri"/>
              </a:rPr>
              <a:t>Subarray</a:t>
            </a:r>
            <a:endParaRPr lang="en-US" sz="3200" b="1" i="1" dirty="0">
              <a:solidFill>
                <a:prstClr val="black"/>
              </a:solidFill>
              <a:latin typeface="Calibri"/>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s</a:t>
              </a:r>
              <a:r>
                <a:rPr lang="en-US" sz="2800" b="1" i="1" dirty="0" smtClean="0">
                  <a:solidFill>
                    <a:prstClr val="black"/>
                  </a:solidFill>
                  <a:latin typeface="Calibri"/>
                </a:rPr>
                <a:t>ense amplifier</a:t>
              </a:r>
              <a:endParaRPr lang="en-US" sz="2800" b="1" i="1" dirty="0">
                <a:solidFill>
                  <a:prstClr val="black"/>
                </a:solidFill>
                <a:latin typeface="Calibri"/>
              </a:endParaRP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Calibri"/>
                </a:rPr>
                <a:t>c</a:t>
              </a:r>
              <a:r>
                <a:rPr lang="en-US" sz="2000" dirty="0" smtClean="0">
                  <a:solidFill>
                    <a:prstClr val="black"/>
                  </a:solidFill>
                  <a:latin typeface="Calibri"/>
                </a:rPr>
                <a:t>apacitor</a:t>
              </a:r>
              <a:endParaRPr lang="en-US" sz="2000" dirty="0">
                <a:solidFill>
                  <a:prstClr val="black"/>
                </a:solidFill>
                <a:latin typeface="Calibri"/>
              </a:endParaRP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black"/>
                  </a:solidFill>
                  <a:latin typeface="Calibri"/>
                </a:rPr>
                <a:t>a</a:t>
              </a:r>
              <a:r>
                <a:rPr lang="en-US" sz="2000" smtClean="0">
                  <a:solidFill>
                    <a:prstClr val="black"/>
                  </a:solidFill>
                  <a:latin typeface="Calibri"/>
                </a:rPr>
                <a:t>ccess</a:t>
              </a:r>
              <a:endParaRPr lang="en-US" sz="2000">
                <a:solidFill>
                  <a:prstClr val="black"/>
                </a:solidFill>
                <a:latin typeface="Calibri"/>
              </a:endParaRP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prstClr val="black"/>
                  </a:solidFill>
                  <a:latin typeface="Calibri"/>
                </a:rPr>
                <a:t>transistor</a:t>
              </a:r>
              <a:endParaRPr lang="en-US" sz="2000">
                <a:solidFill>
                  <a:prstClr val="black"/>
                </a:solidFill>
                <a:latin typeface="Calibri"/>
              </a:endParaRP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wordline</a:t>
              </a:r>
              <a:endParaRPr lang="en-US" sz="2000">
                <a:solidFill>
                  <a:prstClr val="black"/>
                </a:solidFill>
                <a:latin typeface="Calibri"/>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bitline</a:t>
              </a:r>
              <a:endParaRPr lang="en-US" sz="2000">
                <a:solidFill>
                  <a:prstClr val="black"/>
                </a:solidFill>
                <a:latin typeface="Calibri"/>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FF0000"/>
                  </a:solidFill>
                  <a:latin typeface="Calibri"/>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Calibri"/>
                  <a:cs typeface="Calibri"/>
                </a:rPr>
                <a:t>bitline</a:t>
              </a:r>
              <a:r>
                <a:rPr lang="en-US" sz="2400" b="1" i="1" dirty="0" smtClean="0">
                  <a:solidFill>
                    <a:srgbClr val="FF0000"/>
                  </a:solidFill>
                  <a:latin typeface="Calibri"/>
                  <a:cs typeface="Calibri"/>
                </a:rPr>
                <a:t>: 512 cells</a:t>
              </a:r>
              <a:endParaRPr lang="en-US" sz="2400" b="1" i="1" dirty="0">
                <a:solidFill>
                  <a:srgbClr val="FF0000"/>
                </a:solidFill>
                <a:latin typeface="Calibri"/>
                <a:cs typeface="Calibri"/>
              </a:endParaRP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200" b="1" dirty="0" smtClean="0">
                <a:solidFill>
                  <a:prstClr val="black"/>
                </a:solidFill>
                <a:latin typeface="Calibri"/>
              </a:rPr>
              <a:t>Long </a:t>
            </a:r>
            <a:r>
              <a:rPr lang="en-US" sz="3200" b="1" dirty="0" err="1">
                <a:solidFill>
                  <a:prstClr val="black"/>
                </a:solidFill>
                <a:latin typeface="Calibri"/>
              </a:rPr>
              <a:t>b</a:t>
            </a:r>
            <a:r>
              <a:rPr lang="en-US" sz="3200" b="1" dirty="0" err="1" smtClean="0">
                <a:solidFill>
                  <a:prstClr val="black"/>
                </a:solidFill>
                <a:latin typeface="Calibri"/>
              </a:rPr>
              <a:t>itline</a:t>
            </a:r>
            <a:endParaRPr lang="en-US" sz="3200" b="1" dirty="0" smtClean="0">
              <a:solidFill>
                <a:prstClr val="black"/>
              </a:solidFill>
              <a:latin typeface="Calibri"/>
            </a:endParaRPr>
          </a:p>
          <a:p>
            <a:pPr lvl="1">
              <a:lnSpc>
                <a:spcPct val="90000"/>
              </a:lnSpc>
            </a:pPr>
            <a:r>
              <a:rPr lang="en-US" sz="2800" b="1" dirty="0" smtClean="0">
                <a:solidFill>
                  <a:srgbClr val="006600"/>
                </a:solidFill>
                <a:latin typeface="Calibri"/>
              </a:rPr>
              <a:t>Amortizes sense amplifier cost </a:t>
            </a:r>
            <a:r>
              <a:rPr lang="en-US" sz="2800" b="1" dirty="0" smtClean="0">
                <a:solidFill>
                  <a:srgbClr val="006600"/>
                </a:solidFill>
                <a:latin typeface="Calibri"/>
                <a:sym typeface="Wingdings" pitchFamily="2" charset="2"/>
              </a:rPr>
              <a:t> Small area</a:t>
            </a:r>
          </a:p>
          <a:p>
            <a:pPr lvl="1">
              <a:lnSpc>
                <a:spcPct val="90000"/>
              </a:lnSpc>
            </a:pPr>
            <a:r>
              <a:rPr lang="en-US" sz="2800" b="1" dirty="0" smtClean="0">
                <a:solidFill>
                  <a:srgbClr val="FF0000"/>
                </a:solidFill>
                <a:latin typeface="Calibri"/>
                <a:sym typeface="Wingdings" pitchFamily="2" charset="2"/>
              </a:rPr>
              <a:t>Large </a:t>
            </a:r>
            <a:r>
              <a:rPr lang="en-US" sz="2800" b="1" dirty="0" err="1" smtClean="0">
                <a:solidFill>
                  <a:srgbClr val="FF0000"/>
                </a:solidFill>
                <a:latin typeface="Calibri"/>
                <a:sym typeface="Wingdings" pitchFamily="2" charset="2"/>
              </a:rPr>
              <a:t>bitline</a:t>
            </a:r>
            <a:r>
              <a:rPr lang="en-US" sz="2800" b="1" dirty="0" smtClean="0">
                <a:solidFill>
                  <a:srgbClr val="FF0000"/>
                </a:solidFill>
                <a:latin typeface="Calibri"/>
                <a:sym typeface="Wingdings" pitchFamily="2" charset="2"/>
              </a:rPr>
              <a:t> capacitance  High latency &amp; power</a:t>
            </a:r>
            <a:endParaRPr lang="en-US" sz="2800" dirty="0" smtClean="0">
              <a:solidFill>
                <a:srgbClr val="FF0000"/>
              </a:solidFill>
              <a:latin typeface="Calibri"/>
            </a:endParaRPr>
          </a:p>
          <a:p>
            <a:pPr marL="749300" lvl="1" indent="-349250">
              <a:lnSpc>
                <a:spcPct val="90000"/>
              </a:lnSpc>
            </a:pPr>
            <a:endParaRPr lang="en-US" dirty="0" smtClean="0">
              <a:solidFill>
                <a:prstClr val="black"/>
              </a:solidFill>
              <a:latin typeface="Calibri"/>
            </a:endParaRPr>
          </a:p>
          <a:p>
            <a:pPr marL="749300" lvl="1" indent="-349250">
              <a:lnSpc>
                <a:spcPct val="90000"/>
              </a:lnSpc>
            </a:pPr>
            <a:endParaRPr lang="en-US" sz="4400" b="1" i="1" dirty="0">
              <a:solidFill>
                <a:srgbClr val="1F497D"/>
              </a:solidFill>
              <a:latin typeface="Calibri"/>
            </a:endParaRPr>
          </a:p>
          <a:p>
            <a:pPr marL="746125" lvl="1" indent="-346075">
              <a:lnSpc>
                <a:spcPct val="90000"/>
              </a:lnSpc>
            </a:pPr>
            <a:endParaRPr lang="en-US" dirty="0">
              <a:solidFill>
                <a:prstClr val="black"/>
              </a:solidFill>
              <a:latin typeface="Calibri"/>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sense amplifier</a:t>
            </a:r>
            <a:endParaRPr lang="en-US" sz="2800" b="1" i="1" dirty="0">
              <a:solidFill>
                <a:prstClr val="black"/>
              </a:solidFill>
              <a:latin typeface="Calibri"/>
            </a:endParaRP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Tree>
    <p:extLst>
      <p:ext uri="{BB962C8B-B14F-4D97-AF65-F5344CB8AC3E}">
        <p14:creationId xmlns:p14="http://schemas.microsoft.com/office/powerpoint/2010/main" val="199344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Trade-Off: Area (Die Size) vs. Latency</a:t>
            </a:r>
            <a:endParaRPr lang="en-US" dirty="0"/>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Faster</a:t>
            </a:r>
            <a:endParaRPr lang="en-US" sz="4000" b="1" dirty="0">
              <a:solidFill>
                <a:prstClr val="white"/>
              </a:solidFill>
              <a:latin typeface="Calibri"/>
            </a:endParaRP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Smaller</a:t>
            </a:r>
            <a:endParaRPr lang="en-US" sz="4000" b="1" dirty="0">
              <a:solidFill>
                <a:prstClr val="white"/>
              </a:solidFill>
              <a:latin typeface="Calibri"/>
            </a:endParaRP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Short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Long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4000" b="1" dirty="0" smtClean="0">
                <a:solidFill>
                  <a:srgbClr val="FFFF00"/>
                </a:solidFill>
                <a:latin typeface="Calibri"/>
              </a:rPr>
              <a:t>Trade-Off: Area vs. Latency</a:t>
            </a:r>
          </a:p>
        </p:txBody>
      </p:sp>
    </p:spTree>
    <p:extLst>
      <p:ext uri="{BB962C8B-B14F-4D97-AF65-F5344CB8AC3E}">
        <p14:creationId xmlns:p14="http://schemas.microsoft.com/office/powerpoint/2010/main" val="2208790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t>
            </a:r>
            <a:r>
              <a:rPr lang="en-US" dirty="0"/>
              <a:t> </a:t>
            </a:r>
            <a:r>
              <a:rPr lang="en-US" dirty="0" smtClean="0"/>
              <a:t>Size)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4140763783"/>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dirty="0" smtClean="0">
                <a:solidFill>
                  <a:prstClr val="black"/>
                </a:solidFill>
                <a:latin typeface="Calibri"/>
              </a:rPr>
              <a:t>64</a:t>
            </a:r>
            <a:endParaRPr lang="en-US" sz="2800" b="1" dirty="0">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3581400" y="3124200"/>
            <a:ext cx="838200" cy="523220"/>
          </a:xfrm>
          <a:prstGeom prst="rect">
            <a:avLst/>
          </a:prstGeom>
          <a:noFill/>
        </p:spPr>
        <p:txBody>
          <a:bodyPr wrap="square" rtlCol="0">
            <a:spAutoFit/>
          </a:bodyPr>
          <a:lstStyle/>
          <a:p>
            <a:pPr algn="r"/>
            <a:r>
              <a:rPr lang="en-US" sz="2800" b="1" dirty="0" smtClean="0">
                <a:solidFill>
                  <a:srgbClr val="9BBB59">
                    <a:lumMod val="75000"/>
                  </a:srgbClr>
                </a:solidFill>
                <a:latin typeface="Calibri"/>
              </a:rPr>
              <a:t>128</a:t>
            </a:r>
            <a:endParaRPr lang="en-US" sz="2800" b="1" dirty="0">
              <a:solidFill>
                <a:srgbClr val="9BBB59">
                  <a:lumMod val="75000"/>
                </a:srgbClr>
              </a:solidFill>
              <a:latin typeface="Calibri"/>
            </a:endParaRPr>
          </a:p>
        </p:txBody>
      </p:sp>
      <p:sp>
        <p:nvSpPr>
          <p:cNvPr id="37" name="TextBox 36"/>
          <p:cNvSpPr txBox="1"/>
          <p:nvPr/>
        </p:nvSpPr>
        <p:spPr>
          <a:xfrm>
            <a:off x="4572000" y="36576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6019800" y="3757990"/>
            <a:ext cx="2895600" cy="523220"/>
          </a:xfrm>
          <a:prstGeom prst="rect">
            <a:avLst/>
          </a:prstGeom>
          <a:noFill/>
        </p:spPr>
        <p:txBody>
          <a:bodyPr wrap="square" rtlCol="0">
            <a:spAutoFit/>
          </a:bodyPr>
          <a:lstStyle/>
          <a:p>
            <a:pPr algn="ctr"/>
            <a:r>
              <a:rPr lang="en-US" sz="2800" b="1" dirty="0" smtClean="0">
                <a:solidFill>
                  <a:srgbClr val="C0504D"/>
                </a:solidFill>
                <a:latin typeface="Calibri"/>
              </a:rPr>
              <a:t>512 cells/</a:t>
            </a:r>
            <a:r>
              <a:rPr lang="en-US" sz="2800" b="1" dirty="0" err="1" smtClean="0">
                <a:solidFill>
                  <a:srgbClr val="C0504D"/>
                </a:solidFill>
                <a:latin typeface="Calibri"/>
              </a:rPr>
              <a:t>bitline</a:t>
            </a:r>
            <a:endParaRPr lang="en-US" sz="2800" b="1" dirty="0">
              <a:solidFill>
                <a:srgbClr val="C0504D"/>
              </a:solidFill>
              <a:latin typeface="Calibri"/>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Commodity DRAM</a:t>
            </a:r>
          </a:p>
          <a:p>
            <a:pPr algn="ctr"/>
            <a:r>
              <a:rPr lang="en-US" sz="2400" b="1" dirty="0" smtClean="0">
                <a:solidFill>
                  <a:prstClr val="white"/>
                </a:solidFill>
                <a:latin typeface="Calibri"/>
              </a:rPr>
              <a:t>Long </a:t>
            </a:r>
            <a:r>
              <a:rPr lang="en-US" sz="2400" b="1" dirty="0" err="1" smtClean="0">
                <a:solidFill>
                  <a:prstClr val="white"/>
                </a:solidFill>
                <a:latin typeface="Calibri"/>
              </a:rPr>
              <a:t>Bitline</a:t>
            </a:r>
            <a:endParaRPr lang="en-US" sz="2400" b="1" dirty="0" smtClean="0">
              <a:solidFill>
                <a:prstClr val="white"/>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Fancy DRAM</a:t>
            </a:r>
          </a:p>
          <a:p>
            <a:pPr algn="ctr"/>
            <a:r>
              <a:rPr lang="en-US" sz="2400" b="1" dirty="0" smtClean="0">
                <a:solidFill>
                  <a:prstClr val="white"/>
                </a:solidFill>
                <a:latin typeface="Calibri"/>
              </a:rPr>
              <a:t>Short </a:t>
            </a:r>
            <a:r>
              <a:rPr lang="en-US" sz="2400" b="1" dirty="0" err="1" smtClean="0">
                <a:solidFill>
                  <a:prstClr val="white"/>
                </a:solidFill>
                <a:latin typeface="Calibri"/>
              </a:rPr>
              <a:t>Bitline</a:t>
            </a:r>
            <a:endParaRPr lang="en-US" sz="2400" b="1" dirty="0">
              <a:solidFill>
                <a:prstClr val="white"/>
              </a:solidFill>
              <a:latin typeface="Calibri"/>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386117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Short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smtClean="0">
                <a:solidFill>
                  <a:srgbClr val="008000"/>
                </a:solidFill>
                <a:latin typeface="Calibri"/>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Long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Short </a:t>
            </a:r>
            <a:r>
              <a:rPr lang="en-US" sz="3200" b="1" err="1" smtClean="0">
                <a:solidFill>
                  <a:srgbClr val="FFFF00"/>
                </a:solidFill>
                <a:latin typeface="Calibri"/>
                <a:cs typeface="Calibri"/>
              </a:rPr>
              <a:t>Bitline</a:t>
            </a:r>
            <a:endParaRPr lang="en-US" sz="3200" b="1">
              <a:solidFill>
                <a:srgbClr val="FFFF00"/>
              </a:solidFill>
              <a:latin typeface="Calibri"/>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Short </a:t>
              </a:r>
              <a:r>
                <a:rPr lang="en-US" sz="3200" b="1" i="1" dirty="0" err="1" smtClean="0">
                  <a:solidFill>
                    <a:srgbClr val="FFFF66"/>
                  </a:solidFill>
                  <a:latin typeface="Calibri"/>
                </a:rPr>
                <a:t>Bitline</a:t>
              </a:r>
              <a:r>
                <a:rPr lang="en-US" sz="3200" b="1" i="1" dirty="0">
                  <a:solidFill>
                    <a:srgbClr val="FFFF66"/>
                  </a:solidFill>
                  <a:latin typeface="Calibri"/>
                </a:rPr>
                <a:t> </a:t>
              </a:r>
              <a:r>
                <a:rPr lang="en-US" sz="3200" b="1" i="1" dirty="0" smtClean="0">
                  <a:solidFill>
                    <a:srgbClr val="FFFF66"/>
                  </a:solidFill>
                  <a:latin typeface="Calibri"/>
                  <a:sym typeface="Wingdings"/>
                </a:rPr>
                <a:t> </a:t>
              </a:r>
              <a:r>
                <a:rPr lang="en-US" sz="3200" b="1" i="1" dirty="0" smtClean="0">
                  <a:solidFill>
                    <a:srgbClr val="FFFF66"/>
                  </a:solidFill>
                  <a:latin typeface="Calibri"/>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Add Isolation Transistor</a:t>
            </a:r>
            <a:r>
              <a:rPr lang="en-US" sz="3200" b="1" i="1" dirty="0">
                <a:solidFill>
                  <a:srgbClr val="FFFF66"/>
                </a:solidFill>
                <a:latin typeface="Calibri"/>
              </a:rPr>
              <a:t>s</a:t>
            </a:r>
            <a:endParaRPr lang="en-US" sz="3200" b="1" i="1" dirty="0" smtClean="0">
              <a:solidFill>
                <a:srgbClr val="FFFF66"/>
              </a:solidFill>
              <a:latin typeface="Calibri"/>
            </a:endParaRP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9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Long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Short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Short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Low Latency</a:t>
              </a:r>
              <a:endParaRPr lang="en-US" sz="3200" b="1" dirty="0">
                <a:solidFill>
                  <a:srgbClr val="FFFF00"/>
                </a:solidFill>
                <a:latin typeface="Calibri"/>
                <a:cs typeface="Calibri"/>
              </a:endParaRP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Small area using 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8361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1556076026"/>
              </p:ext>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4292369867"/>
              </p:ext>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a:t>
            </a:r>
            <a:r>
              <a:rPr lang="en-US" dirty="0"/>
              <a:t>Commodity DRAM </a:t>
            </a:r>
            <a:r>
              <a:rPr lang="en-US" dirty="0" smtClean="0"/>
              <a:t>vs. TL-DRAM </a:t>
            </a:r>
            <a:r>
              <a:rPr lang="en-US" sz="2700" dirty="0" smtClean="0">
                <a:solidFill>
                  <a:srgbClr val="1A5712"/>
                </a:solidFill>
              </a:rPr>
              <a:t>[HPCA 2013] </a:t>
            </a:r>
            <a:endParaRPr lang="en-US" sz="2700" dirty="0">
              <a:solidFill>
                <a:srgbClr val="1A5712"/>
              </a:solidFill>
            </a:endParaRP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prstClr val="black"/>
                </a:solidFill>
                <a:latin typeface="Calibri"/>
              </a:rPr>
              <a:t>Latency</a:t>
            </a:r>
            <a:endParaRPr lang="en-US" sz="2400" b="1">
              <a:solidFill>
                <a:prstClr val="black"/>
              </a:solidFill>
              <a:latin typeface="Calibri"/>
            </a:endParaRP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Calibri"/>
              </a:rPr>
              <a:t>Power</a:t>
            </a:r>
            <a:endParaRPr lang="en-US" sz="2400" b="1" dirty="0">
              <a:solidFill>
                <a:prstClr val="black"/>
              </a:solidFill>
              <a:latin typeface="Calibri"/>
            </a:endParaRP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dirty="0" smtClean="0">
                <a:solidFill>
                  <a:srgbClr val="0000FF"/>
                </a:solidFill>
                <a:latin typeface="Calibri"/>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FF0000"/>
                </a:solidFill>
                <a:latin typeface="Calibri"/>
              </a:rPr>
              <a:t>+</a:t>
            </a:r>
            <a:r>
              <a:rPr lang="en-US" sz="2800" b="1" smtClean="0">
                <a:solidFill>
                  <a:srgbClr val="FF0000"/>
                </a:solidFill>
                <a:latin typeface="Calibri"/>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0000FF"/>
                </a:solidFill>
                <a:latin typeface="Calibri"/>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FF0000"/>
                </a:solidFill>
                <a:latin typeface="Calibri"/>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Latency </a:t>
            </a:r>
            <a:r>
              <a:rPr lang="en-US" sz="3600" dirty="0" smtClean="0">
                <a:solidFill>
                  <a:prstClr val="black"/>
                </a:solidFill>
                <a:latin typeface="Calibri"/>
              </a:rPr>
              <a:t>(</a:t>
            </a:r>
            <a:r>
              <a:rPr lang="en-US" sz="3600" dirty="0" err="1" smtClean="0">
                <a:solidFill>
                  <a:prstClr val="black"/>
                </a:solidFill>
                <a:latin typeface="Calibri"/>
              </a:rPr>
              <a:t>tRC</a:t>
            </a:r>
            <a:r>
              <a:rPr lang="en-US" sz="3600" dirty="0" smtClean="0">
                <a:solidFill>
                  <a:prstClr val="black"/>
                </a:solidFill>
                <a:latin typeface="Calibri"/>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Area Overhead</a:t>
            </a:r>
          </a:p>
          <a:p>
            <a:pPr marL="457200" lvl="1" indent="0">
              <a:lnSpc>
                <a:spcPct val="90000"/>
              </a:lnSpc>
              <a:buFont typeface="Arial" pitchFamily="34" charset="0"/>
              <a:buNone/>
            </a:pPr>
            <a:r>
              <a:rPr lang="en-US" sz="3200" b="1" dirty="0" smtClean="0">
                <a:solidFill>
                  <a:srgbClr val="4F81BD">
                    <a:lumMod val="75000"/>
                  </a:srgbClr>
                </a:solidFill>
                <a:latin typeface="Calibri"/>
              </a:rPr>
              <a:t>~3%</a:t>
            </a:r>
            <a:r>
              <a:rPr lang="en-US" sz="2800" dirty="0" smtClean="0">
                <a:solidFill>
                  <a:prstClr val="black"/>
                </a:solidFill>
                <a:latin typeface="Calibri"/>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dirty="0" smtClean="0">
                  <a:solidFill>
                    <a:prstClr val="black"/>
                  </a:solidFill>
                  <a:latin typeface="Calibri"/>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b="1" dirty="0" smtClean="0">
                <a:solidFill>
                  <a:prstClr val="black"/>
                </a:solidFill>
                <a:latin typeface="Calibri"/>
              </a:rPr>
              <a:t> (52.5ns)</a:t>
            </a:r>
          </a:p>
        </p:txBody>
      </p:sp>
    </p:spTree>
    <p:extLst>
      <p:ext uri="{BB962C8B-B14F-4D97-AF65-F5344CB8AC3E}">
        <p14:creationId xmlns:p14="http://schemas.microsoft.com/office/powerpoint/2010/main" val="428826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theme/_rels/theme6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0.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01.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09.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7.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1.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37.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7.xml><?xml version="1.0" encoding="utf-8"?>
<a:theme xmlns:a="http://schemas.openxmlformats.org/drawingml/2006/main" name="2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8.xml><?xml version="1.0" encoding="utf-8"?>
<a:theme xmlns:a="http://schemas.openxmlformats.org/drawingml/2006/main" name="3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9.xml><?xml version="1.0" encoding="utf-8"?>
<a:theme xmlns:a="http://schemas.openxmlformats.org/drawingml/2006/main" name="1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1.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2.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3.xml><?xml version="1.0" encoding="utf-8"?>
<a:theme xmlns:a="http://schemas.openxmlformats.org/drawingml/2006/main" name="1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1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6.xml><?xml version="1.0" encoding="utf-8"?>
<a:theme xmlns:a="http://schemas.openxmlformats.org/drawingml/2006/main" name="1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8.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9.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0.xml><?xml version="1.0" encoding="utf-8"?>
<a:theme xmlns:a="http://schemas.openxmlformats.org/drawingml/2006/main" name="1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5.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6.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149180</TotalTime>
  <Words>12293</Words>
  <Application>Microsoft Macintosh PowerPoint</Application>
  <PresentationFormat>On-screen Show (4:3)</PresentationFormat>
  <Paragraphs>2173</Paragraphs>
  <Slides>179</Slides>
  <Notes>39</Notes>
  <HiddenSlides>0</HiddenSlides>
  <MMClips>0</MMClips>
  <ScaleCrop>false</ScaleCrop>
  <HeadingPairs>
    <vt:vector size="4" baseType="variant">
      <vt:variant>
        <vt:lpstr>Theme</vt:lpstr>
      </vt:variant>
      <vt:variant>
        <vt:i4>160</vt:i4>
      </vt:variant>
      <vt:variant>
        <vt:lpstr>Slide Titles</vt:lpstr>
      </vt:variant>
      <vt:variant>
        <vt:i4>179</vt:i4>
      </vt:variant>
    </vt:vector>
  </HeadingPairs>
  <TitlesOfParts>
    <vt:vector size="339" baseType="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41_Edge</vt:lpstr>
      <vt:lpstr>42_Edge</vt:lpstr>
      <vt:lpstr>43_Edge</vt:lpstr>
      <vt:lpstr>44_Edge</vt:lpstr>
      <vt:lpstr>6_Office Theme</vt:lpstr>
      <vt:lpstr>45_Edge</vt:lpstr>
      <vt:lpstr>47_Edge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64_Edge</vt:lpstr>
      <vt:lpstr>40_Edge</vt:lpstr>
      <vt:lpstr>4_Office Theme</vt:lpstr>
      <vt:lpstr>Title &amp; Bullets</vt:lpstr>
      <vt:lpstr>66_Edge</vt:lpstr>
      <vt:lpstr>67_Edge</vt:lpstr>
      <vt:lpstr>68_Edge</vt:lpstr>
      <vt:lpstr>69_Edge</vt:lpstr>
      <vt:lpstr>70_Edge</vt:lpstr>
      <vt:lpstr>71_Edge</vt:lpstr>
      <vt:lpstr>72_Edge</vt:lpstr>
      <vt:lpstr>73_Edge</vt:lpstr>
      <vt:lpstr>74_Edge</vt:lpstr>
      <vt:lpstr>75_Edge</vt:lpstr>
      <vt:lpstr>76_Edge</vt:lpstr>
      <vt:lpstr>77_Edge</vt:lpstr>
      <vt:lpstr>78_Edge</vt:lpstr>
      <vt:lpstr>79_Edge</vt:lpstr>
      <vt:lpstr>20_Edge</vt:lpstr>
      <vt:lpstr>5_Office Theme</vt:lpstr>
      <vt:lpstr>80_Edge</vt:lpstr>
      <vt:lpstr>81_Edge</vt:lpstr>
      <vt:lpstr>84_Edge</vt:lpstr>
      <vt:lpstr>85_Edge</vt:lpstr>
      <vt:lpstr>86_Edge</vt:lpstr>
      <vt:lpstr>87_Edge</vt:lpstr>
      <vt:lpstr>88_Edge</vt:lpstr>
      <vt:lpstr>89_Edge</vt:lpstr>
      <vt:lpstr>90_Edge</vt:lpstr>
      <vt:lpstr>91_Edge</vt:lpstr>
      <vt:lpstr>92_Edge</vt:lpstr>
      <vt:lpstr>93_Edge</vt:lpstr>
      <vt:lpstr>13_Office Theme</vt:lpstr>
      <vt:lpstr>94_Edge</vt:lpstr>
      <vt:lpstr>95_Edge</vt:lpstr>
      <vt:lpstr>1_Metropolitan_bullet</vt:lpstr>
      <vt:lpstr>96_Edge</vt:lpstr>
      <vt:lpstr>97_Edge</vt:lpstr>
      <vt:lpstr>98_Edge</vt:lpstr>
      <vt:lpstr>83_Edge</vt:lpstr>
      <vt:lpstr>99_Edge</vt:lpstr>
      <vt:lpstr>100_Edge</vt:lpstr>
      <vt:lpstr>101_Edge</vt:lpstr>
      <vt:lpstr>2_Metropolitan_bullet</vt:lpstr>
      <vt:lpstr>103_Edge</vt:lpstr>
      <vt:lpstr>104_Edge</vt:lpstr>
      <vt:lpstr>105_Edge</vt:lpstr>
      <vt:lpstr>106_Edge</vt:lpstr>
      <vt:lpstr>82_Edge</vt:lpstr>
      <vt:lpstr>107_Edge</vt:lpstr>
      <vt:lpstr>108_Edge</vt:lpstr>
      <vt:lpstr>65_Edge</vt:lpstr>
      <vt:lpstr>109_Edge</vt:lpstr>
      <vt:lpstr>15_Office Theme</vt:lpstr>
      <vt:lpstr>9_Office Theme</vt:lpstr>
      <vt:lpstr>110_Edge</vt:lpstr>
      <vt:lpstr>111_Edge</vt:lpstr>
      <vt:lpstr>112_Edge</vt:lpstr>
      <vt:lpstr>113_Edge</vt:lpstr>
      <vt:lpstr>114_Edge</vt:lpstr>
      <vt:lpstr>115_Edge</vt:lpstr>
      <vt:lpstr>8_Office Theme</vt:lpstr>
      <vt:lpstr>116_Edge</vt:lpstr>
      <vt:lpstr>1_Office Theme</vt:lpstr>
      <vt:lpstr>3_Office Theme</vt:lpstr>
      <vt:lpstr>7_Office Theme</vt:lpstr>
      <vt:lpstr>117_Edge</vt:lpstr>
      <vt:lpstr>118_Edge</vt:lpstr>
      <vt:lpstr>119_Edge</vt:lpstr>
      <vt:lpstr>120_Edge</vt:lpstr>
      <vt:lpstr>121_Edge</vt:lpstr>
      <vt:lpstr>Metropolitan_bullet</vt:lpstr>
      <vt:lpstr>122_Edge</vt:lpstr>
      <vt:lpstr>123_Edge</vt:lpstr>
      <vt:lpstr>124_Edge</vt:lpstr>
      <vt:lpstr>125_Edge</vt:lpstr>
      <vt:lpstr>126_Edge</vt:lpstr>
      <vt:lpstr>127_Edge</vt:lpstr>
      <vt:lpstr>128_Edge</vt:lpstr>
      <vt:lpstr>129_Edge</vt:lpstr>
      <vt:lpstr>130_Edge</vt:lpstr>
      <vt:lpstr>1_Office 테마</vt:lpstr>
      <vt:lpstr>2_Office 테마</vt:lpstr>
      <vt:lpstr>3_Office 테마</vt:lpstr>
      <vt:lpstr>131_Edge</vt:lpstr>
      <vt:lpstr>10_Office Theme</vt:lpstr>
      <vt:lpstr>11_Office Theme</vt:lpstr>
      <vt:lpstr>16_Office Theme</vt:lpstr>
      <vt:lpstr>132_Edge</vt:lpstr>
      <vt:lpstr>133_Edge</vt:lpstr>
      <vt:lpstr>134_Edge</vt:lpstr>
      <vt:lpstr>135_Edge</vt:lpstr>
      <vt:lpstr>136_Edge</vt:lpstr>
      <vt:lpstr>102_Edge</vt:lpstr>
      <vt:lpstr>137_Edge</vt:lpstr>
      <vt:lpstr>138_Edge</vt:lpstr>
      <vt:lpstr>Rethinking Memory System Design  (along with Interconnects)</vt:lpstr>
      <vt:lpstr>Interconnect Papers MICRO 2012, 2015</vt:lpstr>
      <vt:lpstr>Interconnect Papers MICRO 2012, 2015</vt:lpstr>
      <vt:lpstr>Memory System Papers MICRO 2012, 2015</vt:lpstr>
      <vt:lpstr>Let’s Put It in Context: MICRO 2015</vt:lpstr>
      <vt:lpstr>The Obvious Question</vt:lpstr>
      <vt:lpstr>My Answer</vt:lpstr>
      <vt:lpstr>Some Examples</vt:lpstr>
      <vt:lpstr>Challenge for Interconnects</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Major Trends Affecting Main Memory (III)</vt:lpstr>
      <vt:lpstr>Major Trends Affecting Main Memory (IV)</vt:lpstr>
      <vt:lpstr>Agenda</vt:lpstr>
      <vt:lpstr>The DRAM Scaling Problem</vt:lpstr>
      <vt:lpstr>An Example of the DRAM Scaling Problem</vt:lpstr>
      <vt:lpstr>Most DRAM Modules Are at Risk</vt:lpstr>
      <vt:lpstr>PowerPoint Presentation</vt:lpstr>
      <vt:lpstr>PowerPoint Presentation</vt:lpstr>
      <vt:lpstr>PowerPoint Presentation</vt:lpstr>
      <vt:lpstr>PowerPoint Presentation</vt:lpstr>
      <vt:lpstr>Observed Errors in Real Systems</vt:lpstr>
      <vt:lpstr>Errors vs. Vintage</vt:lpstr>
      <vt:lpstr>Errors vs. Vintage</vt:lpstr>
      <vt:lpstr>Experimental DRAM Testing Infrastructure</vt:lpstr>
      <vt:lpstr>Experimental Infrastructure (DRAM)</vt:lpstr>
      <vt:lpstr>RowHammer Characterization Results</vt:lpstr>
      <vt:lpstr>One Can Take Over an Otherwise-Secure System</vt:lpstr>
      <vt:lpstr>RowHammer Security Attack Example</vt:lpstr>
      <vt:lpstr>Security Implications</vt:lpstr>
      <vt:lpstr>Apple’s Patch for RowHammer</vt:lpstr>
      <vt:lpstr>Recap: The DRAM Scaling Problem</vt:lpstr>
      <vt:lpstr>How Do We Solve The Problem?</vt:lpstr>
      <vt:lpstr>Solution 1: Fix DRAM</vt:lpstr>
      <vt:lpstr>Solution 1: Fix DRAM</vt:lpstr>
      <vt:lpstr>Solution 2: Emerging Memory Technologies</vt:lpstr>
      <vt:lpstr>Solution 3: Hybrid Memory Systems</vt:lpstr>
      <vt:lpstr>Exploiting Memory Error Tolerance  with Hybrid Memory Systems</vt:lpstr>
      <vt:lpstr>An Orthogonal Issue: Memory Interference</vt:lpstr>
      <vt:lpstr>An Orthogonal Issue: Memory Interference</vt:lpstr>
      <vt:lpstr>Goal: Predictable Performance in Complex Systems</vt:lpstr>
      <vt:lpstr>Strong Memory Service Guarantees</vt:lpstr>
      <vt:lpstr>Challenge for Interconnects</vt:lpstr>
      <vt:lpstr>Some Promising Directions</vt:lpstr>
      <vt:lpstr>Agenda</vt:lpstr>
      <vt:lpstr>Rethinking DRAM</vt:lpstr>
      <vt:lpstr>Why In-Memory Computation Today?</vt:lpstr>
      <vt:lpstr>Two Approaches to In-Memory Processing </vt:lpstr>
      <vt:lpstr>Today’s Memory: Bulk Data Copy</vt:lpstr>
      <vt:lpstr>Future: RowClone (In-Memory Copy)</vt:lpstr>
      <vt:lpstr>DRAM Subarray Operation (load one byte)</vt:lpstr>
      <vt:lpstr>RowClone: In-DRAM Row Copy</vt:lpstr>
      <vt:lpstr>Generalized RowClone</vt:lpstr>
      <vt:lpstr>RowClone: Latency and Energy Savings</vt:lpstr>
      <vt:lpstr>RowClone: Application Performance</vt:lpstr>
      <vt:lpstr>RowClone: Multi-Core Performance</vt:lpstr>
      <vt:lpstr>End-to-End System Design</vt:lpstr>
      <vt:lpstr>Goal: Ultra-Efficient Processing Near Data</vt:lpstr>
      <vt:lpstr>Enabling In-Memory Search</vt:lpstr>
      <vt:lpstr>Challenge for Interconnects</vt:lpstr>
      <vt:lpstr>Enabling In-Memory Computation </vt:lpstr>
      <vt:lpstr>In-DRAM AND/OR: Triple Row Activation</vt:lpstr>
      <vt:lpstr>In-DRAM Bulk Bitwise AND/OR Operation</vt:lpstr>
      <vt:lpstr>In-DRAM AND/OR Results</vt:lpstr>
      <vt:lpstr>Going Forward</vt:lpstr>
      <vt:lpstr>Two Approaches to In-Memory Processing </vt:lpstr>
      <vt:lpstr>Tesseract System for Graph Processing</vt:lpstr>
      <vt:lpstr>Evaluated Systems</vt:lpstr>
      <vt:lpstr>Workloads</vt:lpstr>
      <vt:lpstr>Tesseract Graph Processing Performance</vt:lpstr>
      <vt:lpstr>Tesseract Graph Processing Performance</vt:lpstr>
      <vt:lpstr>Memory Energy Consumption (Normalized)</vt:lpstr>
      <vt:lpstr>Challenge for Interconnects</vt:lpstr>
      <vt:lpstr>Rethinking DRAM</vt:lpstr>
      <vt:lpstr>DRAM Refresh</vt:lpstr>
      <vt:lpstr>Refresh Overhead: Performance</vt:lpstr>
      <vt:lpstr>Refresh Overhead: Energy</vt:lpstr>
      <vt:lpstr>Retention Time Profile of DRAM</vt:lpstr>
      <vt:lpstr>RAIDR: Eliminating Unnecessary Refreshes</vt:lpstr>
      <vt:lpstr>Going Forward (for DRAM and Flash)</vt:lpstr>
      <vt:lpstr>Experimental DRAM Testing Infrastructure</vt:lpstr>
      <vt:lpstr>Experimental Infrastructure (DRAM)</vt:lpstr>
      <vt:lpstr>More Information [ISCA’13, SIGMETRICS’14]</vt:lpstr>
      <vt:lpstr>Online Profiling of DRAM In the Field</vt:lpstr>
      <vt:lpstr>Challenge for Interconnects</vt:lpstr>
      <vt:lpstr>Rethinking DRAM</vt:lpstr>
      <vt:lpstr>PowerPoint Presentation</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Challenge for Interconnects</vt:lpstr>
      <vt:lpstr>What Else Causes the Long DRAM Latency?</vt:lpstr>
      <vt:lpstr>Adaptive-Latency DRAM [HPCA 2015] </vt:lpstr>
      <vt:lpstr>AL-DRAM</vt:lpstr>
      <vt:lpstr>PowerPoint Presentation</vt:lpstr>
      <vt:lpstr>PowerPoint Presentation</vt:lpstr>
      <vt:lpstr>PowerPoint Presentation</vt:lpstr>
      <vt:lpstr>PowerPoint Presentation</vt:lpstr>
      <vt:lpstr>Rethinking DRAM</vt:lpstr>
      <vt:lpstr>Agenda</vt:lpstr>
      <vt:lpstr>Solution 2: Emerging Memory Technologies</vt:lpstr>
      <vt:lpstr>Limits of Charge Memory</vt:lpstr>
      <vt:lpstr>Promising Resistive Memory Technologies</vt:lpstr>
      <vt:lpstr>Phase Change Memory: Pros and Cons</vt:lpstr>
      <vt:lpstr>PCM-based Main Memory (I)</vt:lpstr>
      <vt:lpstr>PCM-based Main Memory (II)</vt:lpstr>
      <vt:lpstr>An Initial Study: Replace DRAM with PCM</vt:lpstr>
      <vt:lpstr>Results: Naïve Replacement of DRAM with PCM</vt:lpstr>
      <vt:lpstr>Results: Architected PCM as Main Memory </vt:lpstr>
      <vt:lpstr>Solution 3: Hybrid Memory Systems</vt:lpstr>
      <vt:lpstr>Hybrid vs. All-PCM/DRAM [ICCD’12]</vt:lpstr>
      <vt:lpstr>Challenge for Interconnects</vt:lpstr>
      <vt:lpstr>STT-MRAM as Main Memory</vt:lpstr>
      <vt:lpstr>STT-MRAM: Pros and Cons</vt:lpstr>
      <vt:lpstr>Architected STT-MRAM as Main Memory</vt:lpstr>
      <vt:lpstr>Other Opportunities with Emerging Technologies</vt:lpstr>
      <vt:lpstr>Coordinated Memory and Storage with NVM (I)</vt:lpstr>
      <vt:lpstr>Coordinated Memory and Storage with NVM (II)</vt:lpstr>
      <vt:lpstr>The Persistent Memory Manager (PMM)</vt:lpstr>
      <vt:lpstr>The Persistent Memory Manager (PMM)</vt:lpstr>
      <vt:lpstr>Performance Benefits of a Single-Level Store</vt:lpstr>
      <vt:lpstr>Energy Benefits of a Single-Level Store</vt:lpstr>
      <vt:lpstr>Challenge for Interconnects</vt:lpstr>
      <vt:lpstr>Agenda</vt:lpstr>
      <vt:lpstr>Principles (So Far)</vt:lpstr>
      <vt:lpstr>Agenda</vt:lpstr>
      <vt:lpstr>Summary: Memory Scaling</vt:lpstr>
      <vt:lpstr>Takeaway for Interconnects</vt:lpstr>
      <vt:lpstr>Today</vt:lpstr>
      <vt:lpstr>Future?</vt:lpstr>
      <vt:lpstr>Better Future?</vt:lpstr>
      <vt:lpstr>Acknowledgments</vt:lpstr>
      <vt:lpstr>Funding Acknowledgments</vt:lpstr>
      <vt:lpstr>Open Source Tools</vt:lpstr>
      <vt:lpstr>Referenced Papers</vt:lpstr>
      <vt:lpstr>Related Videos and Course Materials</vt:lpstr>
      <vt:lpstr>Thank you.</vt:lpstr>
      <vt:lpstr>Rethinking Memory System Design  (along with Interconnects)</vt:lpstr>
      <vt:lpstr>Backup Slides</vt:lpstr>
      <vt:lpstr>Memory-Interconnect Examples</vt:lpstr>
      <vt:lpstr>Some Examples</vt:lpstr>
      <vt:lpstr>Application-Aware Interconnect Design</vt:lpstr>
      <vt:lpstr>Focus on Criticality</vt:lpstr>
      <vt:lpstr>QoS and Predictability</vt:lpstr>
      <vt:lpstr>Efficient Data Movement: Bufferless (I)</vt:lpstr>
      <vt:lpstr>Efficient Data Movement: Bufferless (II)</vt:lpstr>
      <vt:lpstr>Efficient Data Movement: Heterogeneous</vt:lpstr>
      <vt:lpstr>Interconnect Design for Memory</vt:lpstr>
      <vt:lpstr>NAND Flash Memory Scaling</vt:lpstr>
      <vt:lpstr>Another Talk: NAND Flash Scaling Challenges</vt:lpstr>
      <vt:lpstr>Experimental Infrastructure (Flash)</vt:lpstr>
      <vt:lpstr>Error Management in MLC NAND Flash</vt:lpstr>
      <vt:lpstr>Ramulator: A Fast and Extensible DRAM Simulator   [IEEE Comp Arch Letters’15]</vt:lpstr>
      <vt:lpstr>Ramulator Motivation</vt:lpstr>
      <vt:lpstr>Ramulator </vt:lpstr>
      <vt:lpstr>Case Study: Comparison of DRAM Standards</vt:lpstr>
      <vt:lpstr>Ramulator Paper and Source Code</vt:lpstr>
      <vt:lpstr>DRAM Infrastructure</vt:lpstr>
      <vt:lpstr>Experimental DRAM Testing Infrastructure</vt:lpstr>
      <vt:lpstr>Experimental Infrastructure (DRAM)</vt:lpstr>
      <vt:lpstr>ThyNVM: Software-Transparent    Crash Consistency in NVMs</vt:lpstr>
      <vt:lpstr>ThyNVM: Transparent Hybrid NVM</vt:lpstr>
      <vt:lpstr>ThyNVM</vt:lpstr>
      <vt:lpstr>Checkpointing Tradeoffs in Hybrid Memory</vt:lpstr>
      <vt:lpstr>ThyNVM: Dual-Scheme Checkpointing</vt:lpstr>
      <vt:lpstr>ThyNVM Performance (I)</vt:lpstr>
      <vt:lpstr>ThyNVM Performance (II)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OM</cp:lastModifiedBy>
  <cp:revision>2348</cp:revision>
  <cp:lastPrinted>2010-05-26T16:43:32Z</cp:lastPrinted>
  <dcterms:created xsi:type="dcterms:W3CDTF">2010-10-08T20:41:54Z</dcterms:created>
  <dcterms:modified xsi:type="dcterms:W3CDTF">2015-12-06T01:15:09Z</dcterms:modified>
</cp:coreProperties>
</file>